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>
      <p:cViewPr varScale="1">
        <p:scale>
          <a:sx n="74" d="100"/>
          <a:sy n="74" d="100"/>
        </p:scale>
        <p:origin x="3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DF36-EE7E-4111-8600-4F64B4622CB1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E087C-5AF6-4956-A96D-98275ADAF9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DF36-EE7E-4111-8600-4F64B4622CB1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E087C-5AF6-4956-A96D-98275ADAF9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DF36-EE7E-4111-8600-4F64B4622CB1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E087C-5AF6-4956-A96D-98275ADAF9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DF36-EE7E-4111-8600-4F64B4622CB1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E087C-5AF6-4956-A96D-98275ADAF9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DF36-EE7E-4111-8600-4F64B4622CB1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E087C-5AF6-4956-A96D-98275ADAF9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DF36-EE7E-4111-8600-4F64B4622CB1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E087C-5AF6-4956-A96D-98275ADAF9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DF36-EE7E-4111-8600-4F64B4622CB1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E087C-5AF6-4956-A96D-98275ADAF9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DF36-EE7E-4111-8600-4F64B4622CB1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E087C-5AF6-4956-A96D-98275ADAF9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DF36-EE7E-4111-8600-4F64B4622CB1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E087C-5AF6-4956-A96D-98275ADAF9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DF36-EE7E-4111-8600-4F64B4622CB1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E087C-5AF6-4956-A96D-98275ADAF9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EDF36-EE7E-4111-8600-4F64B4622CB1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E087C-5AF6-4956-A96D-98275ADAF9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EDF36-EE7E-4111-8600-4F64B4622CB1}" type="datetimeFigureOut">
              <a:rPr lang="en-US" smtClean="0"/>
              <a:t>10/27/2014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E087C-5AF6-4956-A96D-98275ADAF9A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Scholarships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b="1" cap="all" dirty="0" smtClean="0"/>
              <a:t>THE FREDERICK C. BRANCH SCHOLARSHIP</a:t>
            </a:r>
            <a:br>
              <a:rPr lang="en-US" sz="2200" b="1" cap="all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16763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 smtClean="0"/>
              <a:t>Is </a:t>
            </a:r>
            <a:r>
              <a:rPr lang="en-US" sz="1600" b="1" dirty="0"/>
              <a:t>an additional NROTC scholarship opportunity open to students planning to attend a participating Historically Black College or University (HBCU). Frederick C. Branch was the first African American Marine Corps Officer. </a:t>
            </a:r>
            <a:r>
              <a:rPr lang="en-US" sz="1600" b="1" dirty="0" smtClean="0"/>
              <a:t>On </a:t>
            </a:r>
            <a:r>
              <a:rPr lang="en-US" sz="1600" b="1" dirty="0"/>
              <a:t>November 10, 1945, Frederick C. Branch was commissioned as a second lieutenant. He went on to serve during the Korean War and attained the rank of captain before leaving the </a:t>
            </a:r>
            <a:r>
              <a:rPr lang="en-US" sz="1400" b="1" dirty="0"/>
              <a:t>Marine</a:t>
            </a:r>
            <a:r>
              <a:rPr lang="en-US" sz="1600" b="1" dirty="0"/>
              <a:t> Corps in 1955. In his honor, the Marine Corps offers four-year, three-year and two-year NROTC scholarships for students attending or planning to attend the following </a:t>
            </a:r>
            <a:r>
              <a:rPr lang="en-US" sz="1600" b="1" dirty="0" smtClean="0"/>
              <a:t>HBCU.  A total of 68 scholarships are available each year.  Each participating school may give two four year scholarships, one three year scholarship, and one two year scholarship. </a:t>
            </a:r>
            <a:endParaRPr lang="en-US" sz="600" b="1" dirty="0"/>
          </a:p>
        </p:txBody>
      </p:sp>
      <p:grpSp>
        <p:nvGrpSpPr>
          <p:cNvPr id="10" name="Group 9"/>
          <p:cNvGrpSpPr/>
          <p:nvPr/>
        </p:nvGrpSpPr>
        <p:grpSpPr>
          <a:xfrm>
            <a:off x="6705600" y="3276600"/>
            <a:ext cx="2133600" cy="3157954"/>
            <a:chOff x="6705600" y="3276600"/>
            <a:chExt cx="2133600" cy="3157954"/>
          </a:xfrm>
        </p:grpSpPr>
        <p:pic>
          <p:nvPicPr>
            <p:cNvPr id="11266" name="Picture 2" descr="http://www.archives.gov/research/african-americans/ww2-pictures/images/african-americans-wwii-094.jpg"/>
            <p:cNvPicPr>
              <a:picLocks noChangeAspect="1" noChangeArrowheads="1"/>
            </p:cNvPicPr>
            <p:nvPr/>
          </p:nvPicPr>
          <p:blipFill>
            <a:blip r:embed="rId2" cstate="print"/>
            <a:srcRect l="47868" t="11047" r="22214" b="53565"/>
            <a:stretch>
              <a:fillRect/>
            </a:stretch>
          </p:blipFill>
          <p:spPr bwMode="auto">
            <a:xfrm>
              <a:off x="6705600" y="3276600"/>
              <a:ext cx="2115519" cy="3108136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</p:pic>
        <p:sp>
          <p:nvSpPr>
            <p:cNvPr id="7" name="TextBox 6"/>
            <p:cNvSpPr txBox="1"/>
            <p:nvPr/>
          </p:nvSpPr>
          <p:spPr>
            <a:xfrm>
              <a:off x="6705600" y="6096000"/>
              <a:ext cx="2133600" cy="338554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2LT Frederick C. Branch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685800" y="3048000"/>
            <a:ext cx="289560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650" lvl="2">
              <a:buFont typeface="Wingdings" pitchFamily="2" charset="2"/>
              <a:buChar char="q"/>
            </a:pPr>
            <a:r>
              <a:rPr lang="en-US" sz="1400" b="1" dirty="0" smtClean="0"/>
              <a:t>  Allen University</a:t>
            </a:r>
          </a:p>
          <a:p>
            <a:pPr marL="120650" lvl="2">
              <a:buFont typeface="Wingdings" pitchFamily="2" charset="2"/>
              <a:buChar char="q"/>
            </a:pPr>
            <a:r>
              <a:rPr lang="en-US" sz="1400" b="1" dirty="0" smtClean="0"/>
              <a:t>  Clark Atlanta University</a:t>
            </a:r>
          </a:p>
          <a:p>
            <a:pPr marL="120650" lvl="2">
              <a:buFont typeface="Wingdings" pitchFamily="2" charset="2"/>
              <a:buChar char="q"/>
            </a:pPr>
            <a:r>
              <a:rPr lang="en-US" sz="1400" b="1" dirty="0" smtClean="0"/>
              <a:t>  Dillard University</a:t>
            </a:r>
          </a:p>
          <a:p>
            <a:pPr marL="120650" lvl="2">
              <a:buFont typeface="Wingdings" pitchFamily="2" charset="2"/>
              <a:buChar char="q"/>
            </a:pPr>
            <a:r>
              <a:rPr lang="en-US" sz="1400" b="1" dirty="0" smtClean="0"/>
              <a:t>  Florida A&amp;M University</a:t>
            </a:r>
          </a:p>
          <a:p>
            <a:pPr marL="120650" lvl="2">
              <a:buFont typeface="Wingdings" pitchFamily="2" charset="2"/>
              <a:buChar char="q"/>
            </a:pPr>
            <a:r>
              <a:rPr lang="en-US" sz="1400" b="1" dirty="0" smtClean="0"/>
              <a:t>  Hampton University</a:t>
            </a:r>
          </a:p>
          <a:p>
            <a:pPr marL="120650" lvl="2">
              <a:buFont typeface="Wingdings" pitchFamily="2" charset="2"/>
              <a:buChar char="q"/>
            </a:pPr>
            <a:r>
              <a:rPr lang="en-US" sz="1400" b="1" dirty="0" smtClean="0"/>
              <a:t>  Howard University</a:t>
            </a:r>
          </a:p>
          <a:p>
            <a:pPr marL="120650" lvl="2">
              <a:buFont typeface="Wingdings" pitchFamily="2" charset="2"/>
              <a:buChar char="q"/>
            </a:pPr>
            <a:r>
              <a:rPr lang="en-US" sz="1400" b="1" dirty="0" smtClean="0"/>
              <a:t>  Huston-</a:t>
            </a:r>
            <a:r>
              <a:rPr lang="en-US" sz="1400" b="1" dirty="0" err="1" smtClean="0"/>
              <a:t>Tillotson</a:t>
            </a:r>
            <a:r>
              <a:rPr lang="en-US" sz="1400" b="1" dirty="0" smtClean="0"/>
              <a:t> University</a:t>
            </a:r>
          </a:p>
          <a:p>
            <a:pPr marL="120650" lvl="2">
              <a:buFont typeface="Wingdings" pitchFamily="2" charset="2"/>
              <a:buChar char="q"/>
            </a:pPr>
            <a:r>
              <a:rPr lang="en-US" sz="1400" b="1" dirty="0" smtClean="0"/>
              <a:t>  Morehouse College</a:t>
            </a:r>
          </a:p>
          <a:p>
            <a:pPr marL="120650" lvl="2">
              <a:buFont typeface="Wingdings" pitchFamily="2" charset="2"/>
              <a:buChar char="q"/>
            </a:pPr>
            <a:r>
              <a:rPr lang="en-US" sz="1400" b="1" dirty="0" smtClean="0"/>
              <a:t>  Norfolk State University</a:t>
            </a:r>
          </a:p>
          <a:p>
            <a:pPr marL="120650" lvl="2">
              <a:buFont typeface="Wingdings" pitchFamily="2" charset="2"/>
              <a:buChar char="q"/>
            </a:pPr>
            <a:r>
              <a:rPr lang="en-US" sz="1400" b="1" dirty="0" smtClean="0"/>
              <a:t>  Prairie View A&amp;M University</a:t>
            </a:r>
          </a:p>
          <a:p>
            <a:pPr marL="120650" lvl="2">
              <a:buFont typeface="Wingdings" pitchFamily="2" charset="2"/>
              <a:buChar char="q"/>
            </a:pPr>
            <a:r>
              <a:rPr lang="en-US" sz="1400" b="1" dirty="0" smtClean="0"/>
              <a:t>  Savannah State University</a:t>
            </a:r>
          </a:p>
          <a:p>
            <a:pPr marL="120650" lvl="2">
              <a:buFont typeface="Wingdings" pitchFamily="2" charset="2"/>
              <a:buChar char="q"/>
            </a:pPr>
            <a:r>
              <a:rPr lang="en-US" sz="1400" b="1" dirty="0" smtClean="0"/>
              <a:t>  Southern University</a:t>
            </a:r>
          </a:p>
          <a:p>
            <a:pPr marL="120650" lvl="2">
              <a:buFont typeface="Wingdings" pitchFamily="2" charset="2"/>
              <a:buChar char="q"/>
            </a:pPr>
            <a:r>
              <a:rPr lang="en-US" sz="1400" b="1" dirty="0" smtClean="0"/>
              <a:t>  </a:t>
            </a:r>
            <a:r>
              <a:rPr lang="en-US" sz="1400" b="1" dirty="0" err="1" smtClean="0"/>
              <a:t>Spelman</a:t>
            </a:r>
            <a:r>
              <a:rPr lang="en-US" sz="1400" b="1" dirty="0" smtClean="0"/>
              <a:t> College</a:t>
            </a:r>
          </a:p>
          <a:p>
            <a:pPr marL="120650" lvl="2">
              <a:buFont typeface="Wingdings" pitchFamily="2" charset="2"/>
              <a:buChar char="q"/>
            </a:pPr>
            <a:r>
              <a:rPr lang="en-US" sz="1400" b="1" dirty="0" smtClean="0"/>
              <a:t>  Tennessee State University</a:t>
            </a:r>
          </a:p>
          <a:p>
            <a:pPr marL="120650" lvl="2">
              <a:buFont typeface="Wingdings" pitchFamily="2" charset="2"/>
              <a:buChar char="q"/>
            </a:pPr>
            <a:r>
              <a:rPr lang="en-US" sz="1400" b="1" dirty="0" smtClean="0"/>
              <a:t>  Texas Southern University</a:t>
            </a:r>
          </a:p>
          <a:p>
            <a:pPr marL="120650" lvl="2">
              <a:buFont typeface="Wingdings" pitchFamily="2" charset="2"/>
              <a:buChar char="q"/>
            </a:pPr>
            <a:r>
              <a:rPr lang="en-US" sz="1400" b="1" dirty="0" smtClean="0"/>
              <a:t>  Tuskegee University </a:t>
            </a:r>
          </a:p>
          <a:p>
            <a:pPr marL="120650" lvl="2">
              <a:buFont typeface="Wingdings" pitchFamily="2" charset="2"/>
              <a:buChar char="q"/>
            </a:pPr>
            <a:r>
              <a:rPr lang="en-US" sz="1400" b="1" dirty="0" smtClean="0"/>
              <a:t>  Xavier University of Louisiana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Must be a natural-born or naturalized citizen of </a:t>
            </a:r>
            <a:r>
              <a:rPr lang="en-US" dirty="0" smtClean="0"/>
              <a:t>the United </a:t>
            </a:r>
            <a:r>
              <a:rPr lang="en-US" dirty="0"/>
              <a:t>States and present official certified proof </a:t>
            </a:r>
            <a:r>
              <a:rPr lang="en-US" dirty="0" smtClean="0"/>
              <a:t>of citizenship.</a:t>
            </a:r>
          </a:p>
          <a:p>
            <a:r>
              <a:rPr lang="en-US" dirty="0"/>
              <a:t>Applicants must have the potential to have a </a:t>
            </a:r>
            <a:r>
              <a:rPr lang="en-US" dirty="0" smtClean="0"/>
              <a:t>strong physical </a:t>
            </a:r>
            <a:r>
              <a:rPr lang="en-US" dirty="0"/>
              <a:t>fitness background and achieve a Physical </a:t>
            </a:r>
            <a:r>
              <a:rPr lang="en-US" dirty="0" smtClean="0"/>
              <a:t>Fitness Training </a:t>
            </a:r>
            <a:r>
              <a:rPr lang="en-US" dirty="0"/>
              <a:t>test score of 190 minimum. A score of 250 is </a:t>
            </a:r>
            <a:r>
              <a:rPr lang="en-US" dirty="0" smtClean="0"/>
              <a:t>preferred.  Must also meet the Marine Corps height and weight standards for their age and gender.</a:t>
            </a:r>
          </a:p>
          <a:p>
            <a:r>
              <a:rPr lang="en-US" dirty="0" smtClean="0"/>
              <a:t>Some </a:t>
            </a:r>
            <a:r>
              <a:rPr lang="en-US" dirty="0"/>
              <a:t>of those qualifications include a 22 or higher on the ACT, a 1000 or higher combined math and reading on the SAT, the physical and mental fortitude to make it through the rigors of Officer Candidate School and outstanding moral character.  </a:t>
            </a:r>
            <a:endParaRPr lang="en-US" dirty="0" smtClean="0"/>
          </a:p>
          <a:p>
            <a:r>
              <a:rPr lang="en-US" dirty="0"/>
              <a:t>For those selected, the scholarship </a:t>
            </a:r>
            <a:r>
              <a:rPr lang="en-US" b="1" u="sng" dirty="0"/>
              <a:t>pays for tuition </a:t>
            </a:r>
            <a:r>
              <a:rPr lang="en-US" dirty="0"/>
              <a:t>and gives a monthly subsistence </a:t>
            </a:r>
            <a:r>
              <a:rPr lang="en-US" dirty="0" smtClean="0"/>
              <a:t>allowance among other benefits.</a:t>
            </a:r>
          </a:p>
          <a:p>
            <a:pPr lvl="1"/>
            <a:r>
              <a:rPr lang="en-US" dirty="0" smtClean="0"/>
              <a:t>$250 for freshman</a:t>
            </a:r>
          </a:p>
          <a:p>
            <a:pPr lvl="1"/>
            <a:r>
              <a:rPr lang="en-US" dirty="0" smtClean="0"/>
              <a:t>$</a:t>
            </a:r>
            <a:r>
              <a:rPr lang="en-US" dirty="0"/>
              <a:t>300 for </a:t>
            </a:r>
            <a:r>
              <a:rPr lang="en-US" dirty="0" smtClean="0"/>
              <a:t>sophomores</a:t>
            </a:r>
          </a:p>
          <a:p>
            <a:pPr lvl="1"/>
            <a:r>
              <a:rPr lang="en-US" dirty="0" smtClean="0"/>
              <a:t>$</a:t>
            </a:r>
            <a:r>
              <a:rPr lang="en-US" dirty="0"/>
              <a:t>350 for </a:t>
            </a:r>
            <a:r>
              <a:rPr lang="en-US" dirty="0" smtClean="0"/>
              <a:t>juniors</a:t>
            </a:r>
          </a:p>
          <a:p>
            <a:pPr lvl="1"/>
            <a:r>
              <a:rPr lang="en-US" dirty="0" smtClean="0"/>
              <a:t>$</a:t>
            </a:r>
            <a:r>
              <a:rPr lang="en-US" dirty="0"/>
              <a:t>400 for </a:t>
            </a:r>
            <a:r>
              <a:rPr lang="en-US" dirty="0" smtClean="0"/>
              <a:t>seniors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https://docs.google.com/forms/d/1x3i9NHnZ78wWPhyTllvnPd89B6KeNkuC_KqeQWgrvYw/viewform</a:t>
            </a:r>
          </a:p>
        </p:txBody>
      </p:sp>
    </p:spTree>
    <p:extLst>
      <p:ext uri="{BB962C8B-B14F-4D97-AF65-F5344CB8AC3E}">
        <p14:creationId xmlns:p14="http://schemas.microsoft.com/office/powerpoint/2010/main" val="4130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1536</TotalTime>
  <Words>314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Office Theme</vt:lpstr>
      <vt:lpstr>Scholarships THE FREDERICK C. BRANCH SCHOLARSHIP </vt:lpstr>
      <vt:lpstr>Requirements</vt:lpstr>
      <vt:lpstr>https://docs.google.com/forms/d/1x3i9NHnZ78wWPhyTllvnPd89B6KeNkuC_KqeQWgrvYw/viewform</vt:lpstr>
    </vt:vector>
  </TitlesOfParts>
  <Company>HISD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Scholarships THE FREDERICK C. BRANCH SCHOLARSHIP</dc:title>
  <dc:creator>jdelgad3</dc:creator>
  <cp:lastModifiedBy>Delgado DeJesus, Jose R</cp:lastModifiedBy>
  <cp:revision>151</cp:revision>
  <dcterms:created xsi:type="dcterms:W3CDTF">2012-08-09T16:19:50Z</dcterms:created>
  <dcterms:modified xsi:type="dcterms:W3CDTF">2014-10-27T15:27:43Z</dcterms:modified>
</cp:coreProperties>
</file>