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9" r:id="rId3"/>
    <p:sldId id="280" r:id="rId4"/>
    <p:sldId id="271" r:id="rId5"/>
    <p:sldId id="272" r:id="rId6"/>
    <p:sldId id="273" r:id="rId7"/>
    <p:sldId id="292" r:id="rId8"/>
    <p:sldId id="278" r:id="rId9"/>
    <p:sldId id="298" r:id="rId10"/>
    <p:sldId id="276" r:id="rId11"/>
    <p:sldId id="293" r:id="rId12"/>
    <p:sldId id="277" r:id="rId13"/>
    <p:sldId id="259" r:id="rId14"/>
    <p:sldId id="260" r:id="rId15"/>
    <p:sldId id="261" r:id="rId16"/>
    <p:sldId id="285" r:id="rId17"/>
    <p:sldId id="286" r:id="rId18"/>
    <p:sldId id="287" r:id="rId19"/>
    <p:sldId id="288" r:id="rId20"/>
    <p:sldId id="289" r:id="rId21"/>
    <p:sldId id="290" r:id="rId22"/>
    <p:sldId id="294" r:id="rId23"/>
    <p:sldId id="296" r:id="rId24"/>
    <p:sldId id="297" r:id="rId25"/>
    <p:sldId id="295" r:id="rId26"/>
    <p:sldId id="291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242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FFD6E3A-855E-47B7-8978-849275936296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288AC0-24A0-407D-9EDB-2E46404E5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70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8DCC51-09A7-49BB-B705-E79018492840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711B18-2D8B-44BF-B968-F01261FCB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A3A44B-E51F-4F94-BF56-C1B1DB55EA72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8972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3D51-39AC-F347-A5F0-0E031B8F81E3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F0E-6D06-9C4A-91CF-64526C530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3D51-39AC-F347-A5F0-0E031B8F81E3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F0E-6D06-9C4A-91CF-64526C530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0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3D51-39AC-F347-A5F0-0E031B8F81E3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F0E-6D06-9C4A-91CF-64526C530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2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3D51-39AC-F347-A5F0-0E031B8F81E3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F0E-6D06-9C4A-91CF-64526C530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3D51-39AC-F347-A5F0-0E031B8F81E3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F0E-6D06-9C4A-91CF-64526C530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7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3D51-39AC-F347-A5F0-0E031B8F81E3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F0E-6D06-9C4A-91CF-64526C530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2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3D51-39AC-F347-A5F0-0E031B8F81E3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F0E-6D06-9C4A-91CF-64526C530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6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3D51-39AC-F347-A5F0-0E031B8F81E3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F0E-6D06-9C4A-91CF-64526C530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3D51-39AC-F347-A5F0-0E031B8F81E3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F0E-6D06-9C4A-91CF-64526C530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3D51-39AC-F347-A5F0-0E031B8F81E3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F0E-6D06-9C4A-91CF-64526C530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4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3D51-39AC-F347-A5F0-0E031B8F81E3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FFF0E-6D06-9C4A-91CF-64526C530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0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53D51-39AC-F347-A5F0-0E031B8F81E3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FFF0E-6D06-9C4A-91CF-64526C5302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rmy_JROTC_-_GIF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973" y="52481"/>
            <a:ext cx="673229" cy="982415"/>
          </a:xfrm>
          <a:prstGeom prst="rect">
            <a:avLst/>
          </a:prstGeom>
        </p:spPr>
      </p:pic>
      <p:pic>
        <p:nvPicPr>
          <p:cNvPr id="8" name="Picture 7" descr="7003407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8" y="52481"/>
            <a:ext cx="893409" cy="86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0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1885"/>
            <a:ext cx="77724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HISD JROTC CADET LEADERSHIP TRAINING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732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424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S3 TRAINING AND OPERATIONS OFFICER</a:t>
            </a:r>
          </a:p>
          <a:p>
            <a:endParaRPr lang="en-US" b="1" dirty="0">
              <a:solidFill>
                <a:srgbClr val="4242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424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 to 31 July 2014</a:t>
            </a:r>
            <a:endParaRPr lang="en-US" b="1" dirty="0">
              <a:solidFill>
                <a:srgbClr val="4242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4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BATTALION S3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6602"/>
            <a:ext cx="8229600" cy="26637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MOTTO:</a:t>
            </a:r>
          </a:p>
          <a:p>
            <a:pPr marL="0" indent="0" algn="ctr">
              <a:buNone/>
            </a:pPr>
            <a:endParaRPr lang="en-US" sz="800" dirty="0"/>
          </a:p>
          <a:p>
            <a:pPr marL="0" indent="0" algn="ctr">
              <a:buNone/>
            </a:pPr>
            <a:r>
              <a:rPr lang="en-US" sz="4400" b="1" dirty="0" smtClean="0"/>
              <a:t>“I AM MY UNIT’S S3, MY UNIT’S OPERATIONS AND TRAINING DEPEND ON ME.”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439" b="19390"/>
          <a:stretch/>
        </p:blipFill>
        <p:spPr>
          <a:xfrm>
            <a:off x="761448" y="3438769"/>
            <a:ext cx="7400450" cy="333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7536" y="-20892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have to be this way……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good.co/blog/wp-content/uploads/2013/06/tumblr_mmscggPHpV1rog5d1o1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568" y="1160584"/>
            <a:ext cx="7895168" cy="4942377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93241" y="6304085"/>
            <a:ext cx="7557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But do not let us break up what works for you……</a:t>
            </a:r>
            <a:endParaRPr lang="en-US" sz="2800" b="1" dirty="0"/>
          </a:p>
        </p:txBody>
      </p:sp>
      <p:sp>
        <p:nvSpPr>
          <p:cNvPr id="7" name="Cloud Callout 6"/>
          <p:cNvSpPr/>
          <p:nvPr/>
        </p:nvSpPr>
        <p:spPr>
          <a:xfrm>
            <a:off x="5671039" y="1160584"/>
            <a:ext cx="2444261" cy="1096962"/>
          </a:xfrm>
          <a:prstGeom prst="cloudCallout">
            <a:avLst>
              <a:gd name="adj1" fmla="val -81265"/>
              <a:gd name="adj2" fmla="val 208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WTS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793241" y="1160584"/>
            <a:ext cx="2444261" cy="1096962"/>
          </a:xfrm>
          <a:prstGeom prst="cloudCallout">
            <a:avLst>
              <a:gd name="adj1" fmla="val 64778"/>
              <a:gd name="adj2" fmla="val 2162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JUMS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0" y="2257546"/>
            <a:ext cx="2444261" cy="1096962"/>
          </a:xfrm>
          <a:prstGeom prst="cloudCallout">
            <a:avLst>
              <a:gd name="adj1" fmla="val 103628"/>
              <a:gd name="adj2" fmla="val -5131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CALENDAR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1" y="3903785"/>
            <a:ext cx="2092568" cy="1096962"/>
          </a:xfrm>
          <a:prstGeom prst="cloudCallout">
            <a:avLst>
              <a:gd name="adj1" fmla="val 102188"/>
              <a:gd name="adj2" fmla="val -18757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DRILL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6981092" y="3506908"/>
            <a:ext cx="1989993" cy="1096962"/>
          </a:xfrm>
          <a:prstGeom prst="cloudCallout">
            <a:avLst>
              <a:gd name="adj1" fmla="val -151288"/>
              <a:gd name="adj2" fmla="val -1378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GPA!!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312875" y="2257546"/>
            <a:ext cx="2444261" cy="1096962"/>
          </a:xfrm>
          <a:prstGeom prst="cloudCallout">
            <a:avLst>
              <a:gd name="adj1" fmla="val -81625"/>
              <a:gd name="adj2" fmla="val -609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PERMISSION SLIPS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5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duties could include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287584"/>
            <a:ext cx="8659091" cy="4525963"/>
          </a:xfrm>
        </p:spPr>
        <p:txBody>
          <a:bodyPr>
            <a:noAutofit/>
          </a:bodyPr>
          <a:lstStyle/>
          <a:p>
            <a:pPr lvl="0"/>
            <a:r>
              <a:rPr lang="en-US" sz="1500" dirty="0" smtClean="0"/>
              <a:t>Assists BC concerning </a:t>
            </a:r>
            <a:r>
              <a:rPr lang="en-US" sz="1500" dirty="0"/>
              <a:t>matters of operations and training</a:t>
            </a:r>
          </a:p>
          <a:p>
            <a:pPr lvl="0"/>
            <a:r>
              <a:rPr lang="en-US" sz="1500" dirty="0"/>
              <a:t>Maintain </a:t>
            </a:r>
            <a:r>
              <a:rPr lang="en-US" sz="1500" dirty="0" smtClean="0"/>
              <a:t>training record folders</a:t>
            </a:r>
            <a:endParaRPr lang="en-US" sz="1500" dirty="0"/>
          </a:p>
          <a:p>
            <a:pPr lvl="0"/>
            <a:r>
              <a:rPr lang="en-US" sz="1500" dirty="0" smtClean="0"/>
              <a:t>Prepares </a:t>
            </a:r>
            <a:r>
              <a:rPr lang="en-US" sz="1500" dirty="0"/>
              <a:t>and publishes all training schedules and training </a:t>
            </a:r>
            <a:r>
              <a:rPr lang="en-US" sz="1500" dirty="0" smtClean="0"/>
              <a:t>reports IAW HISD DJROTC SOP.</a:t>
            </a:r>
            <a:r>
              <a:rPr lang="en-US" sz="1500" dirty="0"/>
              <a:t> </a:t>
            </a:r>
          </a:p>
          <a:p>
            <a:pPr lvl="0"/>
            <a:r>
              <a:rPr lang="en-US" sz="1500" dirty="0"/>
              <a:t>Stores, maintains, and issues the training aids and reference materials</a:t>
            </a:r>
          </a:p>
          <a:p>
            <a:pPr lvl="0"/>
            <a:r>
              <a:rPr lang="en-US" sz="1500" dirty="0"/>
              <a:t>Exercises staff supervision of the merit/demerit system - Post results in the computer and on bulletin board</a:t>
            </a:r>
          </a:p>
          <a:p>
            <a:pPr lvl="0"/>
            <a:r>
              <a:rPr lang="en-US" sz="1500" dirty="0"/>
              <a:t>Plans for and coordinates all of the battalion's training activities to include field trips, parades, and other extracurricular activities</a:t>
            </a:r>
          </a:p>
          <a:p>
            <a:pPr lvl="0"/>
            <a:r>
              <a:rPr lang="en-US" sz="1500" dirty="0"/>
              <a:t>Monitors the conduct of drill, and conducts frequent </a:t>
            </a:r>
            <a:r>
              <a:rPr lang="en-US" sz="1500" dirty="0" smtClean="0"/>
              <a:t>training inspections </a:t>
            </a:r>
            <a:r>
              <a:rPr lang="en-US" sz="1500" dirty="0"/>
              <a:t>of cadet classes</a:t>
            </a:r>
          </a:p>
          <a:p>
            <a:pPr lvl="0"/>
            <a:r>
              <a:rPr lang="en-US" sz="1500" u="sng" dirty="0" smtClean="0"/>
              <a:t>Update </a:t>
            </a:r>
            <a:r>
              <a:rPr lang="en-US" sz="1500" u="sng" dirty="0"/>
              <a:t>JUMS – fitness, teams and training</a:t>
            </a:r>
            <a:endParaRPr lang="en-US" sz="1500" dirty="0"/>
          </a:p>
          <a:p>
            <a:pPr lvl="0"/>
            <a:r>
              <a:rPr lang="en-US" sz="1500" dirty="0"/>
              <a:t>Responsible to ensure the classroom area is properly prepared prior to classes</a:t>
            </a:r>
          </a:p>
          <a:p>
            <a:pPr lvl="0"/>
            <a:r>
              <a:rPr lang="en-US" sz="1500" dirty="0"/>
              <a:t>Ensures that cadet instructors are properly prepared to give assigned classes</a:t>
            </a:r>
          </a:p>
          <a:p>
            <a:pPr lvl="0"/>
            <a:r>
              <a:rPr lang="en-US" sz="1500" dirty="0"/>
              <a:t>Responsible for the maintenance and posting of the unit bulletin board in coordination</a:t>
            </a:r>
          </a:p>
          <a:p>
            <a:pPr lvl="0"/>
            <a:r>
              <a:rPr lang="en-US" sz="1500" dirty="0"/>
              <a:t>Post training schedules on bulletin </a:t>
            </a:r>
            <a:r>
              <a:rPr lang="en-US" sz="1500" dirty="0" smtClean="0"/>
              <a:t>boards, school/JROTC Battalion webpage, </a:t>
            </a:r>
            <a:r>
              <a:rPr lang="en-US" sz="1500" dirty="0" err="1" smtClean="0"/>
              <a:t>etc</a:t>
            </a:r>
            <a:endParaRPr lang="en-US" sz="1500" dirty="0"/>
          </a:p>
          <a:p>
            <a:pPr lvl="0"/>
            <a:r>
              <a:rPr lang="en-US" sz="1500" dirty="0"/>
              <a:t>Performs other duties as assigned by the battalion commander and executive officer</a:t>
            </a:r>
          </a:p>
          <a:p>
            <a:pPr lvl="0"/>
            <a:r>
              <a:rPr lang="en-US" sz="1500" dirty="0" smtClean="0"/>
              <a:t>Prepare parent </a:t>
            </a:r>
            <a:r>
              <a:rPr lang="en-US" sz="1500" dirty="0"/>
              <a:t>consent and sponsor request for field trips</a:t>
            </a:r>
          </a:p>
          <a:p>
            <a:pPr lvl="0"/>
            <a:r>
              <a:rPr lang="en-US" sz="1500" dirty="0"/>
              <a:t>Request for Buses</a:t>
            </a:r>
          </a:p>
          <a:p>
            <a:pPr lvl="0"/>
            <a:r>
              <a:rPr lang="en-US" sz="1500" dirty="0"/>
              <a:t>Post weekly inspection results</a:t>
            </a:r>
          </a:p>
          <a:p>
            <a:pPr lvl="0"/>
            <a:r>
              <a:rPr lang="en-US" sz="1500" dirty="0"/>
              <a:t>Establish and maintain handover book</a:t>
            </a:r>
          </a:p>
          <a:p>
            <a:pPr lvl="0"/>
            <a:r>
              <a:rPr lang="en-US" sz="1500" dirty="0"/>
              <a:t>Maintain handover disk in AI's office</a:t>
            </a:r>
          </a:p>
          <a:p>
            <a:pPr marL="0" indent="0">
              <a:buNone/>
            </a:pPr>
            <a:r>
              <a:rPr lang="en-US" sz="1500" dirty="0"/>
              <a:t> 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72250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CADET S3</a:t>
            </a:r>
            <a:br>
              <a:rPr lang="en-US" b="1" dirty="0" smtClean="0"/>
            </a:br>
            <a:r>
              <a:rPr lang="en-US" sz="3600" b="1" u="sng" dirty="0" smtClean="0"/>
              <a:t>DUTIES AND RESPONSIBILITIES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7420"/>
            <a:ext cx="8478434" cy="5113209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q"/>
            </a:pPr>
            <a:r>
              <a:rPr lang="en-US" sz="1800" dirty="0" smtClean="0"/>
              <a:t> </a:t>
            </a:r>
            <a:r>
              <a:rPr lang="en-US" sz="1800" b="1" u="sng" dirty="0" smtClean="0"/>
              <a:t>TRAINING SCHEDULES</a:t>
            </a:r>
          </a:p>
          <a:p>
            <a:pPr lvl="1">
              <a:buFont typeface="Wingdings" charset="2"/>
              <a:buChar char="u"/>
            </a:pPr>
            <a:r>
              <a:rPr lang="en-US" sz="1800" dirty="0"/>
              <a:t> </a:t>
            </a:r>
            <a:r>
              <a:rPr lang="en-US" sz="1600" b="1" dirty="0" smtClean="0"/>
              <a:t>Prepares and publishes all training schedules (6 weeks in advance)</a:t>
            </a:r>
          </a:p>
          <a:p>
            <a:pPr lvl="1">
              <a:buFont typeface="Wingdings" charset="2"/>
              <a:buChar char="u"/>
            </a:pPr>
            <a:r>
              <a:rPr lang="en-US" sz="1600" b="1" dirty="0"/>
              <a:t> </a:t>
            </a:r>
            <a:r>
              <a:rPr lang="en-US" sz="1600" b="1" dirty="0" smtClean="0"/>
              <a:t>Prepares all training reports</a:t>
            </a:r>
          </a:p>
          <a:p>
            <a:pPr lvl="1">
              <a:buFont typeface="Wingdings" charset="2"/>
              <a:buChar char="u"/>
            </a:pPr>
            <a:r>
              <a:rPr lang="en-US" sz="1600" b="1" dirty="0"/>
              <a:t> </a:t>
            </a:r>
            <a:r>
              <a:rPr lang="en-US" sz="1600" b="1" dirty="0" smtClean="0"/>
              <a:t>Monitors all training and operations to ensure training objectives are met</a:t>
            </a:r>
          </a:p>
          <a:p>
            <a:pPr>
              <a:buFont typeface="Wingdings" charset="2"/>
              <a:buChar char="q"/>
            </a:pPr>
            <a:endParaRPr lang="en-US" sz="1800" b="1" u="sng" dirty="0" smtClean="0"/>
          </a:p>
          <a:p>
            <a:pPr>
              <a:buFont typeface="Wingdings" charset="2"/>
              <a:buChar char="q"/>
            </a:pPr>
            <a:r>
              <a:rPr lang="en-US" sz="1800" b="1" u="sng" dirty="0" smtClean="0"/>
              <a:t>PLANS AND OPERATIONS</a:t>
            </a:r>
          </a:p>
          <a:p>
            <a:pPr lvl="1">
              <a:buFont typeface="Wingdings" charset="2"/>
              <a:buChar char="u"/>
            </a:pPr>
            <a:r>
              <a:rPr lang="en-US" sz="1800" dirty="0" smtClean="0"/>
              <a:t> </a:t>
            </a:r>
            <a:r>
              <a:rPr lang="en-US" sz="1600" b="1" dirty="0" smtClean="0"/>
              <a:t>Organizes and supervises all planning efforts – prepares documents supporting all unit’s activities (WARNORD, FRAGO, OPORD, tasking letters, MOI, unit report, permissions slips, etc.)</a:t>
            </a:r>
          </a:p>
          <a:p>
            <a:pPr lvl="1">
              <a:buFont typeface="Wingdings" charset="2"/>
              <a:buChar char="u"/>
            </a:pPr>
            <a:r>
              <a:rPr lang="en-US" sz="1600" b="1" dirty="0"/>
              <a:t> </a:t>
            </a:r>
            <a:r>
              <a:rPr lang="en-US" sz="1600" b="1" dirty="0" smtClean="0"/>
              <a:t>Completes risk management assessment and worksheet for </a:t>
            </a:r>
            <a:r>
              <a:rPr lang="en-US" sz="1600" b="1" u="sng" dirty="0" smtClean="0"/>
              <a:t>ALL </a:t>
            </a:r>
            <a:r>
              <a:rPr lang="en-US" sz="1600" b="1" dirty="0" smtClean="0"/>
              <a:t>training</a:t>
            </a:r>
          </a:p>
          <a:p>
            <a:pPr>
              <a:buFont typeface="Wingdings" charset="2"/>
              <a:buChar char="q"/>
            </a:pPr>
            <a:endParaRPr lang="en-US" sz="1800" b="1" u="sng" dirty="0" smtClean="0"/>
          </a:p>
          <a:p>
            <a:pPr>
              <a:buFont typeface="Wingdings" charset="2"/>
              <a:buChar char="q"/>
            </a:pPr>
            <a:r>
              <a:rPr lang="en-US" sz="1800" b="1" u="sng" dirty="0" smtClean="0"/>
              <a:t>COORDINATION</a:t>
            </a:r>
          </a:p>
          <a:p>
            <a:pPr lvl="1">
              <a:buFont typeface="Wingdings" charset="2"/>
              <a:buChar char="u"/>
            </a:pPr>
            <a:r>
              <a:rPr lang="en-US" sz="1400" b="1" dirty="0" smtClean="0"/>
              <a:t> </a:t>
            </a:r>
            <a:r>
              <a:rPr lang="en-US" sz="1600" b="1" dirty="0" smtClean="0"/>
              <a:t>Coordinates with school administrators, community, agencies for logistical support, event enablers (guest speakers, etc.)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endParaRPr lang="en-US" sz="1800" b="1" dirty="0" smtClean="0"/>
          </a:p>
          <a:p>
            <a:pPr>
              <a:buFont typeface="Wingdings" charset="2"/>
              <a:buChar char="q"/>
            </a:pPr>
            <a:r>
              <a:rPr lang="en-US" sz="1800" b="1" u="sng" dirty="0" smtClean="0"/>
              <a:t>CADET CHALLENGE</a:t>
            </a:r>
          </a:p>
          <a:p>
            <a:pPr lvl="1">
              <a:buFont typeface="Wingdings" charset="2"/>
              <a:buChar char="u"/>
            </a:pPr>
            <a:r>
              <a:rPr lang="en-US" sz="1600" b="1" dirty="0"/>
              <a:t> </a:t>
            </a:r>
            <a:r>
              <a:rPr lang="en-US" sz="1600" b="1" dirty="0" smtClean="0"/>
              <a:t>Update JUMS – Training and Cadet Challenge</a:t>
            </a:r>
            <a:endParaRPr lang="en-US" sz="1600" b="1" u="sng" dirty="0" smtClean="0"/>
          </a:p>
          <a:p>
            <a:pPr lvl="1">
              <a:buFont typeface="Wingdings" charset="2"/>
              <a:buChar char="u"/>
            </a:pPr>
            <a:endParaRPr lang="en-US" sz="1800" b="1" u="sng" dirty="0"/>
          </a:p>
        </p:txBody>
      </p:sp>
    </p:spTree>
    <p:extLst>
      <p:ext uri="{BB962C8B-B14F-4D97-AF65-F5344CB8AC3E}">
        <p14:creationId xmlns:p14="http://schemas.microsoft.com/office/powerpoint/2010/main" val="22079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CADET S3</a:t>
            </a:r>
            <a:br>
              <a:rPr lang="en-US" b="1" dirty="0" smtClean="0"/>
            </a:br>
            <a:r>
              <a:rPr lang="en-US" sz="3600" b="1" u="sng" dirty="0" smtClean="0"/>
              <a:t>INSPECTION PREPARATION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2160"/>
            <a:ext cx="8478434" cy="511320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2800" b="1" dirty="0" smtClean="0"/>
              <a:t>DISTRICT TRAINING MANAGEMENT CHECKLIST</a:t>
            </a:r>
          </a:p>
          <a:p>
            <a:pPr>
              <a:buFont typeface="Wingdings" charset="2"/>
              <a:buChar char="q"/>
            </a:pPr>
            <a:endParaRPr lang="en-US" sz="2400" b="1" dirty="0" smtClean="0"/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r>
              <a:rPr lang="en-US" sz="2800" b="1" dirty="0" smtClean="0"/>
              <a:t>CADET COMMAND TRAINING MANAGEMENT (S3)AND SECURITY (S2) CHECKLIST</a:t>
            </a:r>
          </a:p>
          <a:p>
            <a:pPr>
              <a:buFont typeface="Wingdings" charset="2"/>
              <a:buChar char="q"/>
            </a:pPr>
            <a:endParaRPr lang="en-US" sz="2400" b="1" dirty="0" smtClean="0"/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r>
              <a:rPr lang="en-US" sz="2800" b="1" dirty="0" smtClean="0"/>
              <a:t>STAFF BRIEFING (S3)</a:t>
            </a:r>
            <a:endParaRPr lang="en-US" sz="2400" b="1" dirty="0" smtClean="0"/>
          </a:p>
          <a:p>
            <a:pPr lvl="1">
              <a:buFont typeface="Wingdings" charset="2"/>
              <a:buChar char="u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026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JROTC TRAINING FILES (S3)</a:t>
            </a:r>
            <a:br>
              <a:rPr lang="en-US" b="1" dirty="0" smtClean="0"/>
            </a:br>
            <a:r>
              <a:rPr lang="en-US" sz="3600" b="1" dirty="0" smtClean="0"/>
              <a:t>3-1 to 3-12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2160"/>
            <a:ext cx="8478434" cy="511320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q"/>
            </a:pPr>
            <a:r>
              <a:rPr lang="en-US" sz="2800" b="1" dirty="0" smtClean="0"/>
              <a:t> 3-1    Training Memorandum and POI</a:t>
            </a:r>
          </a:p>
          <a:p>
            <a:pPr>
              <a:buFont typeface="Wingdings" charset="2"/>
              <a:buChar char="q"/>
            </a:pPr>
            <a:r>
              <a:rPr lang="en-US" sz="2800" b="1" dirty="0"/>
              <a:t> </a:t>
            </a:r>
            <a:r>
              <a:rPr lang="en-US" sz="2800" b="1" dirty="0" smtClean="0"/>
              <a:t>3-2    Weekly Training </a:t>
            </a:r>
            <a:r>
              <a:rPr lang="en-US" sz="2800" b="1" dirty="0"/>
              <a:t>S</a:t>
            </a:r>
            <a:r>
              <a:rPr lang="en-US" sz="2800" b="1" dirty="0" smtClean="0"/>
              <a:t>chedules</a:t>
            </a:r>
          </a:p>
          <a:p>
            <a:pPr>
              <a:buFont typeface="Wingdings" charset="2"/>
              <a:buChar char="q"/>
            </a:pPr>
            <a:r>
              <a:rPr lang="en-US" sz="2800" b="1" dirty="0">
                <a:solidFill>
                  <a:srgbClr val="A6A6A6"/>
                </a:solidFill>
              </a:rPr>
              <a:t> </a:t>
            </a:r>
            <a:r>
              <a:rPr lang="en-US" sz="2800" b="1" dirty="0" smtClean="0">
                <a:solidFill>
                  <a:srgbClr val="A6A6A6"/>
                </a:solidFill>
              </a:rPr>
              <a:t>3-3    (obsolete – no longer required)</a:t>
            </a:r>
          </a:p>
          <a:p>
            <a:pPr>
              <a:buFont typeface="Wingdings" charset="2"/>
              <a:buChar char="q"/>
            </a:pP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65000"/>
                  </a:schemeClr>
                </a:solidFill>
              </a:rPr>
              <a:t>3-4    (obsolete – no longer required)</a:t>
            </a:r>
          </a:p>
          <a:p>
            <a:pPr>
              <a:buFont typeface="Wingdings" charset="2"/>
              <a:buChar char="q"/>
            </a:pPr>
            <a:r>
              <a:rPr lang="en-US" sz="2800" b="1" dirty="0"/>
              <a:t> </a:t>
            </a:r>
            <a:r>
              <a:rPr lang="en-US" sz="2800" b="1" dirty="0" smtClean="0"/>
              <a:t>3-5    Memorandum of Instruction (MOI)</a:t>
            </a:r>
          </a:p>
          <a:p>
            <a:pPr>
              <a:buFont typeface="Wingdings" charset="2"/>
              <a:buChar char="q"/>
            </a:pPr>
            <a:r>
              <a:rPr lang="en-US" sz="2800" b="1" dirty="0" smtClean="0">
                <a:solidFill>
                  <a:srgbClr val="A6A6A6"/>
                </a:solidFill>
              </a:rPr>
              <a:t> 3-6    (obsolete – no longer required)</a:t>
            </a:r>
          </a:p>
          <a:p>
            <a:pPr>
              <a:buFont typeface="Wingdings" charset="2"/>
              <a:buChar char="q"/>
            </a:pPr>
            <a:r>
              <a:rPr lang="en-US" sz="2800" b="1" dirty="0" smtClean="0">
                <a:solidFill>
                  <a:srgbClr val="A6A6A6"/>
                </a:solidFill>
              </a:rPr>
              <a:t> 3-7    (obsolete – no longer required)</a:t>
            </a:r>
          </a:p>
          <a:p>
            <a:pPr>
              <a:buFont typeface="Wingdings" charset="2"/>
              <a:buChar char="q"/>
            </a:pPr>
            <a:r>
              <a:rPr lang="en-US" sz="2800" b="1" dirty="0"/>
              <a:t> </a:t>
            </a:r>
            <a:r>
              <a:rPr lang="en-US" sz="2800" b="1" dirty="0" smtClean="0"/>
              <a:t>3-8    Houston ISD DJROTC Formal Inspection</a:t>
            </a:r>
          </a:p>
          <a:p>
            <a:pPr>
              <a:buFont typeface="Wingdings" charset="2"/>
              <a:buChar char="q"/>
            </a:pPr>
            <a:r>
              <a:rPr lang="en-US" sz="2800" b="1" dirty="0"/>
              <a:t> </a:t>
            </a:r>
            <a:r>
              <a:rPr lang="en-US" sz="2800" b="1" dirty="0" smtClean="0"/>
              <a:t>3-9    Formal Inspection</a:t>
            </a:r>
          </a:p>
          <a:p>
            <a:pPr>
              <a:buFont typeface="Wingdings" charset="2"/>
              <a:buChar char="q"/>
            </a:pPr>
            <a:r>
              <a:rPr lang="en-US" sz="2800" b="1" dirty="0"/>
              <a:t> </a:t>
            </a:r>
            <a:r>
              <a:rPr lang="en-US" sz="2800" b="1" dirty="0" smtClean="0"/>
              <a:t>3-10  JROTC Cadet Leadership Challenge</a:t>
            </a:r>
          </a:p>
          <a:p>
            <a:pPr>
              <a:buFont typeface="Wingdings" charset="2"/>
              <a:buChar char="q"/>
            </a:pPr>
            <a:r>
              <a:rPr lang="en-US" sz="2800" b="1" dirty="0"/>
              <a:t> </a:t>
            </a:r>
            <a:r>
              <a:rPr lang="en-US" sz="2800" b="1" dirty="0" smtClean="0"/>
              <a:t>3-11  Cadet Challenge</a:t>
            </a:r>
          </a:p>
          <a:p>
            <a:pPr>
              <a:buFont typeface="Wingdings" charset="2"/>
              <a:buChar char="q"/>
            </a:pPr>
            <a:r>
              <a:rPr lang="en-US" sz="2800" b="1" dirty="0" smtClean="0">
                <a:solidFill>
                  <a:srgbClr val="A6A6A6"/>
                </a:solidFill>
              </a:rPr>
              <a:t> 3-12  (obsolete – no longer required)</a:t>
            </a:r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 lvl="1">
              <a:buFont typeface="Wingdings" charset="2"/>
              <a:buChar char="u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247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3-2    </a:t>
            </a:r>
            <a:br>
              <a:rPr lang="en-US" b="1" dirty="0" smtClean="0"/>
            </a:br>
            <a:r>
              <a:rPr lang="en-US" b="1" dirty="0" smtClean="0"/>
              <a:t>Weekly Training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6081"/>
            <a:ext cx="8478434" cy="4376092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q"/>
            </a:pPr>
            <a:r>
              <a:rPr lang="en-US" sz="2800" b="1" dirty="0" smtClean="0"/>
              <a:t> Maintain original on hand</a:t>
            </a:r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r>
              <a:rPr lang="en-US" sz="2800" b="1" dirty="0"/>
              <a:t> </a:t>
            </a:r>
            <a:r>
              <a:rPr lang="en-US" sz="2800" b="1" dirty="0" smtClean="0"/>
              <a:t>Prepare copies for S3 records, bulleting boards, and all classrooms</a:t>
            </a:r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r>
              <a:rPr lang="en-US" sz="2800" b="1" dirty="0"/>
              <a:t> </a:t>
            </a:r>
            <a:r>
              <a:rPr lang="en-US" sz="2800" b="1" dirty="0" smtClean="0"/>
              <a:t>E-mail training schedules to DJROTC at least two weeks prior to the week of instruction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* DESTROY AFTER TWO YEARS*</a:t>
            </a:r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 lvl="1">
              <a:buFont typeface="Wingdings" charset="2"/>
              <a:buChar char="u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443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38866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3-5    </a:t>
            </a:r>
            <a:br>
              <a:rPr lang="en-US" sz="4000" b="1" dirty="0" smtClean="0"/>
            </a:br>
            <a:r>
              <a:rPr lang="en-US" sz="4000" b="1" dirty="0" smtClean="0"/>
              <a:t>MOI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2361"/>
            <a:ext cx="8478434" cy="24142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 MEMORANDUMS OF INSTRUCTION THAT PERTAIN TO ALL PLANNING, CONDUCTING AND SUPERVISING FIELD EVENTS.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 * DESTROY WHEN NO LONGER NEEDED*</a:t>
            </a:r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 lvl="1">
              <a:buFont typeface="Wingdings" charset="2"/>
              <a:buChar char="u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98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4858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3-8   </a:t>
            </a:r>
            <a:br>
              <a:rPr lang="en-US" sz="4000" b="1" dirty="0" smtClean="0"/>
            </a:br>
            <a:r>
              <a:rPr lang="en-US" sz="4000" b="1" dirty="0" smtClean="0"/>
              <a:t> HISD DJROTC Formal Inspection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1480"/>
            <a:ext cx="8478434" cy="4076549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q"/>
            </a:pPr>
            <a:r>
              <a:rPr lang="en-US" sz="2800" b="1" dirty="0" smtClean="0"/>
              <a:t> Letter of Instruction DJROTC Formal Inspection</a:t>
            </a:r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r>
              <a:rPr lang="en-US" sz="2800" b="1" dirty="0" smtClean="0"/>
              <a:t> Memorandum of Inspection Results DJROTC</a:t>
            </a:r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r>
              <a:rPr lang="en-US" sz="2800" b="1" dirty="0"/>
              <a:t> </a:t>
            </a:r>
            <a:r>
              <a:rPr lang="en-US" sz="2800" b="1" dirty="0" smtClean="0"/>
              <a:t>Records of Corrective Actions Taken Since Last Inspection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Place in inactive file at the end of the school year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* DESTROY AFTER THREE YEARS *</a:t>
            </a:r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 lvl="1">
              <a:buFont typeface="Wingdings" charset="2"/>
              <a:buChar char="u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723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3-9   </a:t>
            </a:r>
            <a:br>
              <a:rPr lang="en-US" b="1" dirty="0" smtClean="0"/>
            </a:br>
            <a:r>
              <a:rPr lang="en-US" b="1" dirty="0" smtClean="0"/>
              <a:t> Formal Inspection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826"/>
            <a:ext cx="8478434" cy="360827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q"/>
            </a:pPr>
            <a:r>
              <a:rPr lang="en-US" sz="2800" b="1" dirty="0" smtClean="0"/>
              <a:t> Brigade Informal Inspection</a:t>
            </a:r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r>
              <a:rPr lang="en-US" sz="2800" b="1" dirty="0" smtClean="0"/>
              <a:t> Federal Inspection every three years</a:t>
            </a:r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Place in inactive file at the end of the school year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* DESTROY AFTER THREE YEARS *</a:t>
            </a:r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 lvl="1">
              <a:buFont typeface="Wingdings" charset="2"/>
              <a:buChar char="u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26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S3 WORKSHOP INSTRUCTORS</a:t>
            </a:r>
            <a:br>
              <a:rPr lang="en-US" b="1" dirty="0" smtClean="0"/>
            </a:br>
            <a:r>
              <a:rPr lang="en-US" b="1" dirty="0" smtClean="0"/>
              <a:t>&amp; S3 CONNECTION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7"/>
          <a:stretch/>
        </p:blipFill>
        <p:spPr>
          <a:xfrm>
            <a:off x="6799863" y="1576810"/>
            <a:ext cx="2124445" cy="26668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71563" y="4209597"/>
            <a:ext cx="2181045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CPT KERWIN TREGRE</a:t>
            </a:r>
          </a:p>
          <a:p>
            <a:pPr algn="ctr"/>
            <a:r>
              <a:rPr lang="en-US" sz="1600" b="1" dirty="0" smtClean="0"/>
              <a:t>FURR HS</a:t>
            </a:r>
          </a:p>
          <a:p>
            <a:pPr algn="ctr"/>
            <a:r>
              <a:rPr lang="en-US" sz="1400" b="1" dirty="0" smtClean="0"/>
              <a:t>(713) 671-3633</a:t>
            </a:r>
          </a:p>
          <a:p>
            <a:pPr algn="ctr"/>
            <a:r>
              <a:rPr lang="en-US" sz="1400" b="1" dirty="0" err="1" smtClean="0"/>
              <a:t>ktregre@houstonisd.org</a:t>
            </a:r>
            <a:endParaRPr lang="en-US" sz="1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461369" y="1576810"/>
            <a:ext cx="2338462" cy="3690567"/>
            <a:chOff x="3239689" y="1576810"/>
            <a:chExt cx="2338462" cy="369056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34070" t="20295" r="17554" b="5788"/>
            <a:stretch/>
          </p:blipFill>
          <p:spPr>
            <a:xfrm>
              <a:off x="3239689" y="1576810"/>
              <a:ext cx="2338462" cy="267706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362512" y="4220937"/>
              <a:ext cx="2092817" cy="1046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MAJ JAMES JONES </a:t>
              </a:r>
            </a:p>
            <a:p>
              <a:pPr algn="ctr"/>
              <a:r>
                <a:rPr lang="en-US" sz="1600" b="1" dirty="0" smtClean="0"/>
                <a:t>AUSTIN HS</a:t>
              </a:r>
            </a:p>
            <a:p>
              <a:pPr algn="ctr"/>
              <a:r>
                <a:rPr lang="en-US" sz="1400" b="1" dirty="0" smtClean="0"/>
                <a:t>(713) 924-1644</a:t>
              </a:r>
            </a:p>
            <a:p>
              <a:pPr algn="ctr"/>
              <a:r>
                <a:rPr lang="en-US" sz="1400" b="1" dirty="0" smtClean="0"/>
                <a:t>jjones11@houstonisd.org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51961" y="4220937"/>
            <a:ext cx="2142639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LTC JOSE DELGADO</a:t>
            </a:r>
          </a:p>
          <a:p>
            <a:pPr algn="ctr"/>
            <a:r>
              <a:rPr lang="en-US" sz="1600" b="1" dirty="0" smtClean="0"/>
              <a:t>SHARPSTOWN HS</a:t>
            </a:r>
            <a:endParaRPr lang="en-US" sz="1600" b="1" dirty="0"/>
          </a:p>
          <a:p>
            <a:pPr algn="ctr"/>
            <a:r>
              <a:rPr lang="en-US" sz="1400" b="1" dirty="0" smtClean="0"/>
              <a:t>(713) 773-6137</a:t>
            </a:r>
          </a:p>
          <a:p>
            <a:pPr algn="ctr"/>
            <a:r>
              <a:rPr lang="en-US" sz="1400" b="1" dirty="0" smtClean="0"/>
              <a:t>jdelgad3@houstonisd.org</a:t>
            </a:r>
          </a:p>
          <a:p>
            <a:pPr algn="ctr"/>
            <a:endParaRPr lang="en-US" sz="1400" b="1" cap="small" dirty="0" smtClean="0"/>
          </a:p>
        </p:txBody>
      </p:sp>
      <p:pic>
        <p:nvPicPr>
          <p:cNvPr id="14" name="Picture 13" descr="LTC Delgado.BMP"/>
          <p:cNvPicPr>
            <a:picLocks noChangeAspect="1"/>
          </p:cNvPicPr>
          <p:nvPr/>
        </p:nvPicPr>
        <p:blipFill>
          <a:blip r:embed="rId4" cstate="print"/>
          <a:srcRect l="13501" t="3081" r="24116"/>
          <a:stretch>
            <a:fillRect/>
          </a:stretch>
        </p:blipFill>
        <p:spPr>
          <a:xfrm>
            <a:off x="158102" y="1576810"/>
            <a:ext cx="2330357" cy="27154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5861" y="5724389"/>
            <a:ext cx="3229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CADET BATTALION S3 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ROSTER – PRINT NEATLY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58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59897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3-10   </a:t>
            </a:r>
            <a:br>
              <a:rPr lang="en-US" b="1" dirty="0" smtClean="0"/>
            </a:br>
            <a:r>
              <a:rPr lang="en-US" b="1" dirty="0" smtClean="0"/>
              <a:t> JROTC Cadet Leadership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3261"/>
            <a:ext cx="8478434" cy="4588548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q"/>
            </a:pPr>
            <a:r>
              <a:rPr lang="en-US" sz="2800" b="1" dirty="0" smtClean="0"/>
              <a:t> MOI</a:t>
            </a:r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r>
              <a:rPr lang="en-US" sz="2800" b="1" dirty="0" smtClean="0"/>
              <a:t> JCLC Fee Roster</a:t>
            </a:r>
          </a:p>
          <a:p>
            <a:pPr>
              <a:buFont typeface="Wingdings" charset="2"/>
              <a:buChar char="q"/>
            </a:pPr>
            <a:endParaRPr lang="en-US" sz="2800" b="1" dirty="0"/>
          </a:p>
          <a:p>
            <a:pPr>
              <a:buFont typeface="Wingdings" charset="2"/>
              <a:buChar char="q"/>
            </a:pPr>
            <a:r>
              <a:rPr lang="en-US" sz="2800" b="1" dirty="0" smtClean="0"/>
              <a:t> JCLC Equipment Pick-up and Return Memorandum</a:t>
            </a:r>
          </a:p>
          <a:p>
            <a:pPr>
              <a:buFont typeface="Wingdings" charset="2"/>
              <a:buChar char="q"/>
            </a:pPr>
            <a:endParaRPr lang="en-US" sz="2800" b="1" dirty="0"/>
          </a:p>
          <a:p>
            <a:pPr>
              <a:buFont typeface="Wingdings" charset="2"/>
              <a:buChar char="q"/>
            </a:pPr>
            <a:r>
              <a:rPr lang="en-US" sz="2800" b="1" dirty="0" smtClean="0"/>
              <a:t> JCLC Camp SOP</a:t>
            </a:r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* DESTROY AFTER ONE YEAR *</a:t>
            </a:r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 lvl="1">
              <a:buFont typeface="Wingdings" charset="2"/>
              <a:buChar char="u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12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598971"/>
          </a:xfrm>
        </p:spPr>
        <p:txBody>
          <a:bodyPr>
            <a:normAutofit/>
          </a:bodyPr>
          <a:lstStyle/>
          <a:p>
            <a:r>
              <a:rPr lang="en-US" b="1" dirty="0" smtClean="0"/>
              <a:t>3-11   </a:t>
            </a:r>
            <a:br>
              <a:rPr lang="en-US" b="1" dirty="0" smtClean="0"/>
            </a:br>
            <a:r>
              <a:rPr lang="en-US" b="1" dirty="0" smtClean="0"/>
              <a:t> Cadet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7000"/>
            <a:ext cx="8478434" cy="3924871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q"/>
            </a:pPr>
            <a:r>
              <a:rPr lang="en-US" sz="2800" b="1" dirty="0" smtClean="0"/>
              <a:t> MOI for Cadet Challenge</a:t>
            </a:r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r>
              <a:rPr lang="en-US" sz="2800" b="1" dirty="0" smtClean="0"/>
              <a:t> Record of </a:t>
            </a:r>
            <a:r>
              <a:rPr lang="en-US" sz="2800" b="1" dirty="0"/>
              <a:t>c</a:t>
            </a:r>
            <a:r>
              <a:rPr lang="en-US" sz="2800" b="1" dirty="0" smtClean="0"/>
              <a:t>adet scores and participation results</a:t>
            </a:r>
          </a:p>
          <a:p>
            <a:pPr>
              <a:buFont typeface="Wingdings" charset="2"/>
              <a:buChar char="q"/>
            </a:pPr>
            <a:endParaRPr lang="en-US" sz="2800" b="1" dirty="0"/>
          </a:p>
          <a:p>
            <a:pPr>
              <a:buNone/>
            </a:pPr>
            <a:r>
              <a:rPr lang="en-US" sz="2800" b="1" dirty="0" smtClean="0"/>
              <a:t>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Place in inactive file at the end of the school year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* DESTROY WHEN NO LONGER NEEDED OR AFTER THREE YEARS *</a:t>
            </a:r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>
              <a:buFont typeface="Wingdings" charset="2"/>
              <a:buChar char="q"/>
            </a:pPr>
            <a:endParaRPr lang="en-US" sz="2800" b="1" dirty="0" smtClean="0"/>
          </a:p>
          <a:p>
            <a:pPr lvl="1">
              <a:buFont typeface="Wingdings" charset="2"/>
              <a:buChar char="u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31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054" y="281002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MYTH OR FACT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726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MYTH OR FACT 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5507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ONLY LIVE ONCE…..”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3.kym-cdn.com/photos/images/newsfeed/000/594/729/b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48" y="2125663"/>
            <a:ext cx="3810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724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MYTH OR FACT 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55073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ONLY LIVE ONCE…..” is a myth</a:t>
            </a:r>
          </a:p>
          <a:p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live everyday of your life…..regardless of how long…..You only DIE once.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815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8036" y="3156384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 OF PRESENTATION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766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9256" y="1292785"/>
            <a:ext cx="8229600" cy="4218563"/>
          </a:xfrm>
        </p:spPr>
        <p:txBody>
          <a:bodyPr>
            <a:normAutofit/>
          </a:bodyPr>
          <a:lstStyle/>
          <a:p>
            <a:r>
              <a:rPr lang="en-US" b="1" dirty="0" smtClean="0"/>
              <a:t>Questions?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Comments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Break before the next presentation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752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/>
          <p:cNvSpPr/>
          <p:nvPr/>
        </p:nvSpPr>
        <p:spPr>
          <a:xfrm>
            <a:off x="7761288" y="990600"/>
            <a:ext cx="614362" cy="36322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800"/>
          </a:p>
        </p:txBody>
      </p:sp>
      <p:sp>
        <p:nvSpPr>
          <p:cNvPr id="69" name="Oval 68"/>
          <p:cNvSpPr/>
          <p:nvPr/>
        </p:nvSpPr>
        <p:spPr>
          <a:xfrm>
            <a:off x="7832725" y="1295400"/>
            <a:ext cx="390525" cy="324167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800"/>
          </a:p>
        </p:txBody>
      </p:sp>
      <p:sp>
        <p:nvSpPr>
          <p:cNvPr id="11" name="Rectangle 10"/>
          <p:cNvSpPr/>
          <p:nvPr/>
        </p:nvSpPr>
        <p:spPr>
          <a:xfrm>
            <a:off x="1014413" y="1735138"/>
            <a:ext cx="334962" cy="7826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840476" y="-61000"/>
            <a:ext cx="5122863" cy="71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Cadet Workshop July 29-31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039813"/>
            <a:ext cx="1758950" cy="636587"/>
          </a:xfrm>
          <a:prstGeom prst="rect">
            <a:avLst/>
          </a:prstGeom>
          <a:solidFill>
            <a:srgbClr val="88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100"/>
          </a:p>
        </p:txBody>
      </p:sp>
      <p:sp>
        <p:nvSpPr>
          <p:cNvPr id="4" name="Rectangle 3"/>
          <p:cNvSpPr/>
          <p:nvPr/>
        </p:nvSpPr>
        <p:spPr>
          <a:xfrm>
            <a:off x="2220913" y="1181100"/>
            <a:ext cx="1731962" cy="392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/>
          </a:p>
        </p:txBody>
      </p:sp>
      <p:sp>
        <p:nvSpPr>
          <p:cNvPr id="5" name="Rectangle 4"/>
          <p:cNvSpPr/>
          <p:nvPr/>
        </p:nvSpPr>
        <p:spPr>
          <a:xfrm>
            <a:off x="5443538" y="3409950"/>
            <a:ext cx="533400" cy="1447800"/>
          </a:xfrm>
          <a:prstGeom prst="rect">
            <a:avLst/>
          </a:prstGeom>
          <a:solidFill>
            <a:srgbClr val="88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78275" y="1052513"/>
            <a:ext cx="1309688" cy="615950"/>
          </a:xfrm>
          <a:prstGeom prst="rect">
            <a:avLst/>
          </a:prstGeom>
          <a:solidFill>
            <a:srgbClr val="88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/>
          </a:p>
        </p:txBody>
      </p:sp>
      <p:sp>
        <p:nvSpPr>
          <p:cNvPr id="7" name="Rectangle 6"/>
          <p:cNvSpPr/>
          <p:nvPr/>
        </p:nvSpPr>
        <p:spPr>
          <a:xfrm>
            <a:off x="5330825" y="520700"/>
            <a:ext cx="1620838" cy="711200"/>
          </a:xfrm>
          <a:prstGeom prst="rect">
            <a:avLst/>
          </a:prstGeom>
          <a:solidFill>
            <a:srgbClr val="8531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/>
          </a:p>
        </p:txBody>
      </p:sp>
      <p:sp>
        <p:nvSpPr>
          <p:cNvPr id="8" name="Rectangle 7"/>
          <p:cNvSpPr/>
          <p:nvPr/>
        </p:nvSpPr>
        <p:spPr>
          <a:xfrm>
            <a:off x="639763" y="2592388"/>
            <a:ext cx="4724400" cy="1125537"/>
          </a:xfrm>
          <a:prstGeom prst="rect">
            <a:avLst/>
          </a:prstGeom>
          <a:solidFill>
            <a:srgbClr val="88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06700" y="4264025"/>
            <a:ext cx="390525" cy="7604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/>
          </a:p>
        </p:txBody>
      </p:sp>
      <p:sp>
        <p:nvSpPr>
          <p:cNvPr id="10" name="Rectangle 9"/>
          <p:cNvSpPr/>
          <p:nvPr/>
        </p:nvSpPr>
        <p:spPr>
          <a:xfrm>
            <a:off x="674688" y="3941763"/>
            <a:ext cx="1676400" cy="6699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/>
          </a:p>
        </p:txBody>
      </p:sp>
      <p:sp>
        <p:nvSpPr>
          <p:cNvPr id="3086" name="TextBox 11"/>
          <p:cNvSpPr txBox="1">
            <a:spLocks noChangeArrowheads="1"/>
          </p:cNvSpPr>
          <p:nvPr/>
        </p:nvSpPr>
        <p:spPr bwMode="auto">
          <a:xfrm>
            <a:off x="1590675" y="2924175"/>
            <a:ext cx="32400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 u="sng">
                <a:solidFill>
                  <a:schemeClr val="bg1"/>
                </a:solidFill>
              </a:rPr>
              <a:t>John H. Reagan High School</a:t>
            </a:r>
          </a:p>
        </p:txBody>
      </p:sp>
      <p:sp>
        <p:nvSpPr>
          <p:cNvPr id="3087" name="TextBox 12"/>
          <p:cNvSpPr txBox="1">
            <a:spLocks noChangeArrowheads="1"/>
          </p:cNvSpPr>
          <p:nvPr/>
        </p:nvSpPr>
        <p:spPr bwMode="auto">
          <a:xfrm rot="5400000">
            <a:off x="373062" y="2963863"/>
            <a:ext cx="1158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chemeClr val="bg1"/>
                </a:solidFill>
              </a:rPr>
              <a:t>JROTC</a:t>
            </a:r>
            <a:r>
              <a:rPr lang="en-US" sz="1100" b="1">
                <a:solidFill>
                  <a:schemeClr val="bg1"/>
                </a:solidFill>
              </a:rPr>
              <a:t> </a:t>
            </a:r>
            <a:r>
              <a:rPr lang="en-US" sz="1400" b="1">
                <a:solidFill>
                  <a:schemeClr val="bg1"/>
                </a:solidFill>
              </a:rPr>
              <a:t>Classrooms</a:t>
            </a:r>
            <a:endParaRPr lang="en-US" sz="1100" b="1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43163" y="3744913"/>
            <a:ext cx="10668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89" name="TextBox 13"/>
          <p:cNvSpPr txBox="1">
            <a:spLocks noChangeArrowheads="1"/>
          </p:cNvSpPr>
          <p:nvPr/>
        </p:nvSpPr>
        <p:spPr bwMode="auto">
          <a:xfrm>
            <a:off x="2752725" y="3757613"/>
            <a:ext cx="838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" b="1">
                <a:solidFill>
                  <a:schemeClr val="bg1"/>
                </a:solidFill>
              </a:rPr>
              <a:t>FRONT</a:t>
            </a:r>
          </a:p>
        </p:txBody>
      </p:sp>
      <p:sp>
        <p:nvSpPr>
          <p:cNvPr id="3090" name="TextBox 15"/>
          <p:cNvSpPr txBox="1">
            <a:spLocks noChangeArrowheads="1"/>
          </p:cNvSpPr>
          <p:nvPr/>
        </p:nvSpPr>
        <p:spPr bwMode="auto">
          <a:xfrm>
            <a:off x="865188" y="1214438"/>
            <a:ext cx="977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100" b="1">
                <a:solidFill>
                  <a:schemeClr val="bg1"/>
                </a:solidFill>
              </a:rPr>
              <a:t>A BUILDING</a:t>
            </a:r>
          </a:p>
        </p:txBody>
      </p:sp>
      <p:sp>
        <p:nvSpPr>
          <p:cNvPr id="17" name="Bent-Up Arrow 16"/>
          <p:cNvSpPr/>
          <p:nvPr/>
        </p:nvSpPr>
        <p:spPr>
          <a:xfrm>
            <a:off x="5322888" y="1231900"/>
            <a:ext cx="558800" cy="43021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/>
          </a:p>
        </p:txBody>
      </p:sp>
      <p:sp>
        <p:nvSpPr>
          <p:cNvPr id="18" name="Rectangle 17"/>
          <p:cNvSpPr/>
          <p:nvPr/>
        </p:nvSpPr>
        <p:spPr>
          <a:xfrm>
            <a:off x="3776663" y="3949700"/>
            <a:ext cx="893762" cy="6699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/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4772819" y="3820319"/>
            <a:ext cx="2897188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" y="5245100"/>
            <a:ext cx="5667375" cy="127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95" name="TextBox 23"/>
          <p:cNvSpPr txBox="1">
            <a:spLocks noChangeArrowheads="1"/>
          </p:cNvSpPr>
          <p:nvPr/>
        </p:nvSpPr>
        <p:spPr bwMode="auto">
          <a:xfrm>
            <a:off x="760413" y="4141788"/>
            <a:ext cx="15636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800" b="1"/>
              <a:t>REGULATION DRILL</a:t>
            </a:r>
          </a:p>
        </p:txBody>
      </p:sp>
      <p:sp>
        <p:nvSpPr>
          <p:cNvPr id="3096" name="TextBox 24"/>
          <p:cNvSpPr txBox="1">
            <a:spLocks noChangeArrowheads="1"/>
          </p:cNvSpPr>
          <p:nvPr/>
        </p:nvSpPr>
        <p:spPr bwMode="auto">
          <a:xfrm>
            <a:off x="3721100" y="4025900"/>
            <a:ext cx="949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800" b="1"/>
              <a:t>INSPECTION DRILL</a:t>
            </a:r>
          </a:p>
        </p:txBody>
      </p:sp>
      <p:sp>
        <p:nvSpPr>
          <p:cNvPr id="3097" name="TextBox 28"/>
          <p:cNvSpPr txBox="1">
            <a:spLocks noChangeArrowheads="1"/>
          </p:cNvSpPr>
          <p:nvPr/>
        </p:nvSpPr>
        <p:spPr bwMode="auto">
          <a:xfrm>
            <a:off x="3492500" y="1230313"/>
            <a:ext cx="501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" b="1"/>
              <a:t>CHIPS/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" b="1"/>
              <a:t>SODAS</a:t>
            </a:r>
          </a:p>
        </p:txBody>
      </p:sp>
      <p:sp>
        <p:nvSpPr>
          <p:cNvPr id="3098" name="TextBox 29"/>
          <p:cNvSpPr txBox="1">
            <a:spLocks noChangeArrowheads="1"/>
          </p:cNvSpPr>
          <p:nvPr/>
        </p:nvSpPr>
        <p:spPr bwMode="auto">
          <a:xfrm>
            <a:off x="2898775" y="1219200"/>
            <a:ext cx="5032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" b="1"/>
              <a:t>SNOW CONES</a:t>
            </a:r>
          </a:p>
        </p:txBody>
      </p:sp>
      <p:sp>
        <p:nvSpPr>
          <p:cNvPr id="3099" name="TextBox 30"/>
          <p:cNvSpPr txBox="1">
            <a:spLocks noChangeArrowheads="1"/>
          </p:cNvSpPr>
          <p:nvPr/>
        </p:nvSpPr>
        <p:spPr bwMode="auto">
          <a:xfrm>
            <a:off x="2297113" y="1220788"/>
            <a:ext cx="6334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800" b="1"/>
              <a:t>SWEET SNACKS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403975" y="3768725"/>
            <a:ext cx="1174750" cy="134143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/>
          </a:p>
        </p:txBody>
      </p:sp>
      <p:sp>
        <p:nvSpPr>
          <p:cNvPr id="3101" name="TextBox 24"/>
          <p:cNvSpPr txBox="1">
            <a:spLocks noChangeArrowheads="1"/>
          </p:cNvSpPr>
          <p:nvPr/>
        </p:nvSpPr>
        <p:spPr bwMode="auto">
          <a:xfrm>
            <a:off x="5521325" y="685800"/>
            <a:ext cx="527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100" b="1">
                <a:solidFill>
                  <a:schemeClr val="bg1"/>
                </a:solidFill>
              </a:rPr>
              <a:t>GYM</a:t>
            </a:r>
          </a:p>
        </p:txBody>
      </p:sp>
      <p:sp>
        <p:nvSpPr>
          <p:cNvPr id="3102" name="TextBox 24"/>
          <p:cNvSpPr txBox="1">
            <a:spLocks noChangeArrowheads="1"/>
          </p:cNvSpPr>
          <p:nvPr/>
        </p:nvSpPr>
        <p:spPr bwMode="auto">
          <a:xfrm>
            <a:off x="4079875" y="1225550"/>
            <a:ext cx="949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000" b="1">
                <a:solidFill>
                  <a:schemeClr val="bg1"/>
                </a:solidFill>
              </a:rPr>
              <a:t>CAFETERIA</a:t>
            </a:r>
            <a:endParaRPr lang="en-US" sz="800" b="1">
              <a:solidFill>
                <a:schemeClr val="bg1"/>
              </a:solidFill>
            </a:endParaRPr>
          </a:p>
        </p:txBody>
      </p:sp>
      <p:sp>
        <p:nvSpPr>
          <p:cNvPr id="3103" name="TextBox 24"/>
          <p:cNvSpPr txBox="1">
            <a:spLocks noChangeArrowheads="1"/>
          </p:cNvSpPr>
          <p:nvPr/>
        </p:nvSpPr>
        <p:spPr bwMode="auto">
          <a:xfrm>
            <a:off x="6556375" y="4429125"/>
            <a:ext cx="949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800" b="1"/>
              <a:t>EXHIBITION DRILL</a:t>
            </a:r>
          </a:p>
        </p:txBody>
      </p:sp>
      <p:sp>
        <p:nvSpPr>
          <p:cNvPr id="3104" name="TextBox 24"/>
          <p:cNvSpPr txBox="1">
            <a:spLocks noChangeArrowheads="1"/>
          </p:cNvSpPr>
          <p:nvPr/>
        </p:nvSpPr>
        <p:spPr bwMode="auto">
          <a:xfrm rot="5400000">
            <a:off x="7495381" y="3186907"/>
            <a:ext cx="9493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800" b="1"/>
              <a:t>Track</a:t>
            </a:r>
          </a:p>
        </p:txBody>
      </p:sp>
      <p:sp>
        <p:nvSpPr>
          <p:cNvPr id="3105" name="TextBox 24"/>
          <p:cNvSpPr txBox="1">
            <a:spLocks noChangeArrowheads="1"/>
          </p:cNvSpPr>
          <p:nvPr/>
        </p:nvSpPr>
        <p:spPr bwMode="auto">
          <a:xfrm>
            <a:off x="6124575" y="609600"/>
            <a:ext cx="8080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100" b="1">
                <a:solidFill>
                  <a:schemeClr val="bg1"/>
                </a:solidFill>
              </a:rPr>
              <a:t>PRACTICE    GYM</a:t>
            </a:r>
          </a:p>
        </p:txBody>
      </p:sp>
      <p:cxnSp>
        <p:nvCxnSpPr>
          <p:cNvPr id="72" name="Straight Connector 71"/>
          <p:cNvCxnSpPr/>
          <p:nvPr/>
        </p:nvCxnSpPr>
        <p:spPr>
          <a:xfrm rot="5400000">
            <a:off x="942182" y="2118519"/>
            <a:ext cx="914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72282" y="2118519"/>
            <a:ext cx="914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08" name="TextBox 23"/>
          <p:cNvSpPr txBox="1">
            <a:spLocks noChangeArrowheads="1"/>
          </p:cNvSpPr>
          <p:nvPr/>
        </p:nvSpPr>
        <p:spPr bwMode="auto">
          <a:xfrm>
            <a:off x="2554288" y="1752600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/>
              <a:t>COLOR GUARD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/>
              <a:t>IN COURT YARD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3476625" y="1179513"/>
            <a:ext cx="9525" cy="3889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806700" y="1190625"/>
            <a:ext cx="9525" cy="3889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11" name="TextBox 21"/>
          <p:cNvSpPr txBox="1">
            <a:spLocks noChangeArrowheads="1"/>
          </p:cNvSpPr>
          <p:nvPr/>
        </p:nvSpPr>
        <p:spPr bwMode="auto">
          <a:xfrm>
            <a:off x="457200" y="5441950"/>
            <a:ext cx="14478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 b="1" u="sng">
                <a:latin typeface="Arial" panose="020B0604020202020204" pitchFamily="34" charset="0"/>
              </a:rPr>
              <a:t>Staff Classrooms</a:t>
            </a:r>
            <a:r>
              <a:rPr lang="en-US" sz="1100" u="sng">
                <a:latin typeface="Arial" panose="020B0604020202020204" pitchFamily="34" charset="0"/>
              </a:rPr>
              <a:t/>
            </a:r>
            <a:br>
              <a:rPr lang="en-US" sz="1100" u="sng">
                <a:latin typeface="Arial" panose="020B0604020202020204" pitchFamily="34" charset="0"/>
              </a:rPr>
            </a:br>
            <a:r>
              <a:rPr lang="en-US" sz="1100">
                <a:latin typeface="Arial" panose="020B0604020202020204" pitchFamily="34" charset="0"/>
              </a:rPr>
              <a:t/>
            </a:r>
            <a:br>
              <a:rPr lang="en-US" sz="1100">
                <a:latin typeface="Arial" panose="020B0604020202020204" pitchFamily="34" charset="0"/>
              </a:rPr>
            </a:br>
            <a:r>
              <a:rPr lang="en-US" sz="1100">
                <a:latin typeface="Arial" panose="020B0604020202020204" pitchFamily="34" charset="0"/>
              </a:rPr>
              <a:t>S-1- Room A110</a:t>
            </a:r>
            <a:br>
              <a:rPr lang="en-US" sz="1100">
                <a:latin typeface="Arial" panose="020B0604020202020204" pitchFamily="34" charset="0"/>
              </a:rPr>
            </a:br>
            <a:r>
              <a:rPr lang="en-US" sz="1100">
                <a:latin typeface="Arial" panose="020B0604020202020204" pitchFamily="34" charset="0"/>
              </a:rPr>
              <a:t>S-3 Room A112</a:t>
            </a:r>
            <a:br>
              <a:rPr lang="en-US" sz="1100">
                <a:latin typeface="Arial" panose="020B0604020202020204" pitchFamily="34" charset="0"/>
              </a:rPr>
            </a:br>
            <a:r>
              <a:rPr lang="en-US" sz="1100">
                <a:latin typeface="Arial" panose="020B0604020202020204" pitchFamily="34" charset="0"/>
              </a:rPr>
              <a:t>S-4 Room A136</a:t>
            </a:r>
            <a:br>
              <a:rPr lang="en-US" sz="1100">
                <a:latin typeface="Arial" panose="020B0604020202020204" pitchFamily="34" charset="0"/>
              </a:rPr>
            </a:br>
            <a:r>
              <a:rPr lang="en-US" sz="1100">
                <a:latin typeface="Arial" panose="020B0604020202020204" pitchFamily="34" charset="0"/>
              </a:rPr>
              <a:t>S-5 Room A131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latin typeface="Arial" panose="020B0604020202020204" pitchFamily="34" charset="0"/>
              </a:rPr>
              <a:t>CSM Room MB05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latin typeface="Arial" panose="020B0604020202020204" pitchFamily="34" charset="0"/>
              </a:rPr>
              <a:t>Director/Staff MB09</a:t>
            </a:r>
            <a:r>
              <a:rPr lang="en-US" sz="1200"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3112" name="TextBox 47"/>
          <p:cNvSpPr txBox="1">
            <a:spLocks noChangeArrowheads="1"/>
          </p:cNvSpPr>
          <p:nvPr/>
        </p:nvSpPr>
        <p:spPr bwMode="auto">
          <a:xfrm>
            <a:off x="1954213" y="5446713"/>
            <a:ext cx="18224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 b="1" u="sng">
                <a:latin typeface="Arial" panose="020B0604020202020204" pitchFamily="34" charset="0"/>
              </a:rPr>
              <a:t>Drill Classrooms</a:t>
            </a:r>
            <a:r>
              <a:rPr lang="en-US" sz="1100" u="sng">
                <a:latin typeface="Arial" panose="020B0604020202020204" pitchFamily="34" charset="0"/>
              </a:rPr>
              <a:t/>
            </a:r>
            <a:br>
              <a:rPr lang="en-US" sz="1100" u="sng">
                <a:latin typeface="Arial" panose="020B0604020202020204" pitchFamily="34" charset="0"/>
              </a:rPr>
            </a:br>
            <a:r>
              <a:rPr lang="en-US" sz="1100">
                <a:latin typeface="Arial" panose="020B0604020202020204" pitchFamily="34" charset="0"/>
              </a:rPr>
              <a:t/>
            </a:r>
            <a:br>
              <a:rPr lang="en-US" sz="1100">
                <a:latin typeface="Arial" panose="020B0604020202020204" pitchFamily="34" charset="0"/>
              </a:rPr>
            </a:br>
            <a:r>
              <a:rPr lang="en-US" sz="1100">
                <a:latin typeface="Arial" panose="020B0604020202020204" pitchFamily="34" charset="0"/>
              </a:rPr>
              <a:t>Inspection- Room A113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latin typeface="Arial" panose="020B0604020202020204" pitchFamily="34" charset="0"/>
              </a:rPr>
              <a:t>Regulation-Room A115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latin typeface="Arial" panose="020B0604020202020204" pitchFamily="34" charset="0"/>
              </a:rPr>
              <a:t>Exhibition- Room A117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100" b="1">
                <a:latin typeface="Arial" panose="020B0604020202020204" pitchFamily="34" charset="0"/>
              </a:rPr>
              <a:t>(Drill Area As Needed Outside)</a:t>
            </a:r>
          </a:p>
        </p:txBody>
      </p:sp>
      <p:sp>
        <p:nvSpPr>
          <p:cNvPr id="3113" name="TextBox 22"/>
          <p:cNvSpPr txBox="1">
            <a:spLocks noChangeArrowheads="1"/>
          </p:cNvSpPr>
          <p:nvPr/>
        </p:nvSpPr>
        <p:spPr bwMode="auto">
          <a:xfrm>
            <a:off x="5486400" y="5464175"/>
            <a:ext cx="1800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100" b="1" u="sng">
                <a:latin typeface="Arial" panose="020B0604020202020204" pitchFamily="34" charset="0"/>
              </a:rPr>
              <a:t>Extra Classrooms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100" b="1" u="sng">
                <a:latin typeface="Arial" panose="020B0604020202020204" pitchFamily="34" charset="0"/>
              </a:rPr>
              <a:t>For Presentations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latin typeface="Arial" panose="020B0604020202020204" pitchFamily="34" charset="0"/>
              </a:rPr>
              <a:t>A155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latin typeface="Arial" panose="020B0604020202020204" pitchFamily="34" charset="0"/>
              </a:rPr>
              <a:t>A171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latin typeface="Arial" panose="020B0604020202020204" pitchFamily="34" charset="0"/>
              </a:rPr>
              <a:t>A173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latin typeface="Arial" panose="020B0604020202020204" pitchFamily="34" charset="0"/>
              </a:rPr>
              <a:t>A175</a:t>
            </a:r>
          </a:p>
        </p:txBody>
      </p:sp>
      <p:sp>
        <p:nvSpPr>
          <p:cNvPr id="3114" name="TextBox 24"/>
          <p:cNvSpPr txBox="1">
            <a:spLocks noChangeArrowheads="1"/>
          </p:cNvSpPr>
          <p:nvPr/>
        </p:nvSpPr>
        <p:spPr bwMode="auto">
          <a:xfrm>
            <a:off x="3636963" y="5622925"/>
            <a:ext cx="1752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1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latin typeface="Arial" panose="020B0604020202020204" pitchFamily="34" charset="0"/>
              </a:rPr>
              <a:t>Marksmanship-Gym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latin typeface="Arial" panose="020B0604020202020204" pitchFamily="34" charset="0"/>
              </a:rPr>
              <a:t>Leadership-Performance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latin typeface="Arial" panose="020B0604020202020204" pitchFamily="34" charset="0"/>
              </a:rPr>
              <a:t>Color guard- Cafeteria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100">
                <a:latin typeface="Arial" panose="020B0604020202020204" pitchFamily="34" charset="0"/>
              </a:rPr>
              <a:t>Staff-Teaching Theatre</a:t>
            </a:r>
          </a:p>
        </p:txBody>
      </p:sp>
      <p:sp>
        <p:nvSpPr>
          <p:cNvPr id="3115" name="TextBox 25"/>
          <p:cNvSpPr txBox="1">
            <a:spLocks noChangeArrowheads="1"/>
          </p:cNvSpPr>
          <p:nvPr/>
        </p:nvSpPr>
        <p:spPr bwMode="auto">
          <a:xfrm>
            <a:off x="4191000" y="3209925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</a:rPr>
              <a:t>Performance Hall</a:t>
            </a:r>
          </a:p>
        </p:txBody>
      </p:sp>
      <p:sp>
        <p:nvSpPr>
          <p:cNvPr id="30" name="TextBox 29"/>
          <p:cNvSpPr txBox="1"/>
          <p:nvPr/>
        </p:nvSpPr>
        <p:spPr>
          <a:xfrm rot="5400000">
            <a:off x="760412" y="1981201"/>
            <a:ext cx="8286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b="1" dirty="0"/>
              <a:t>Walkway</a:t>
            </a:r>
          </a:p>
        </p:txBody>
      </p:sp>
    </p:spTree>
    <p:extLst>
      <p:ext uri="{BB962C8B-B14F-4D97-AF65-F5344CB8AC3E}">
        <p14:creationId xmlns:p14="http://schemas.microsoft.com/office/powerpoint/2010/main" val="135943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Agenda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822760"/>
              </p:ext>
            </p:extLst>
          </p:nvPr>
        </p:nvGraphicFramePr>
        <p:xfrm>
          <a:off x="194309" y="1908810"/>
          <a:ext cx="8709661" cy="3063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8546"/>
                <a:gridCol w="4567905"/>
                <a:gridCol w="1143000"/>
                <a:gridCol w="16802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Subject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Instructor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0940-1030	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Introduction to S3 Duties and responsibilities; Inspection preparation; JROTC S3 Training files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LTC Delgado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/Committee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1030-1040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Break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Break Area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Cadre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1040-1130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DJROTC schedule of Events (SOE); School Calendar; Suspense Calendar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CPT Tregre</a:t>
                      </a:r>
                    </a:p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/Committee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1130-1210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Lunch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Break Area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Cadre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1210-1400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Training Schedules/Master Training Schedule/POI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CPT Tregre</a:t>
                      </a:r>
                    </a:p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/Committee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1400-UTC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Cadets assemble &amp; return to respective schools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Cadre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4309" y="1322308"/>
            <a:ext cx="2527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Tuesday 29 July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Agenda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044663"/>
              </p:ext>
            </p:extLst>
          </p:nvPr>
        </p:nvGraphicFramePr>
        <p:xfrm>
          <a:off x="194309" y="1908810"/>
          <a:ext cx="8709661" cy="3952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8546"/>
                <a:gridCol w="4567905"/>
                <a:gridCol w="1143000"/>
                <a:gridCol w="16802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Subject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Instructor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0900-0930	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S3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Prepare the </a:t>
                      </a:r>
                    </a:p>
                    <a:p>
                      <a:pPr>
                        <a:buNone/>
                      </a:pP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First Six Weeks of Training Schedule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A112</a:t>
                      </a:r>
                    </a:p>
                    <a:p>
                      <a:pPr algn="ctr"/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CPT Tregre</a:t>
                      </a:r>
                    </a:p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/Committee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0930-0940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Break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Break Area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Cadre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0940-1030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S3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Prepare the </a:t>
                      </a:r>
                    </a:p>
                    <a:p>
                      <a:pPr>
                        <a:buNone/>
                      </a:pP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First Six Weeks of Training Schedule - Continued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CPT Tregre</a:t>
                      </a:r>
                    </a:p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/Committee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1030-1040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Break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Break Area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Cadre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1040-1130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S3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Prepare the </a:t>
                      </a:r>
                    </a:p>
                    <a:p>
                      <a:pPr>
                        <a:buNone/>
                      </a:pP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First Six Weeks of Training Schedule - Continued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CPT Tregre</a:t>
                      </a:r>
                    </a:p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/Committee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1130-1210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Lunch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Break Area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Cadre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1210-1400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S3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Prepare the </a:t>
                      </a:r>
                    </a:p>
                    <a:p>
                      <a:pPr>
                        <a:buNone/>
                      </a:pP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First Six Weeks of Training Schedule - Continued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CPT Tregre</a:t>
                      </a:r>
                    </a:p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/Committee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1400-UTC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Cadets assemble &amp; return to respective schools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Cadre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4309" y="1322308"/>
            <a:ext cx="2886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Wednesday 30 July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Agenda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737178"/>
              </p:ext>
            </p:extLst>
          </p:nvPr>
        </p:nvGraphicFramePr>
        <p:xfrm>
          <a:off x="194309" y="1908810"/>
          <a:ext cx="8709661" cy="3210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18546"/>
                <a:gridCol w="4567905"/>
                <a:gridCol w="1143000"/>
                <a:gridCol w="16802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Subject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Location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Instructor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0900-1030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Risk Management; Inspection Preparation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OPORD/OPLAN/FRAGO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A112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MAJ Jones /</a:t>
                      </a:r>
                    </a:p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CPT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Tregre</a:t>
                      </a:r>
                      <a:endParaRPr lang="en-US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1030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-1040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Break 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Break Area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MAJ Jones</a:t>
                      </a:r>
                    </a:p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/Committee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1040-1130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Posting Training to JUMS &amp; Cadet Challenge</a:t>
                      </a:r>
                    </a:p>
                    <a:p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A112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Cadre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1130-1210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Lunch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Break Area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Cadre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1210-1400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Training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Session Recap / Review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A112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S-3</a:t>
                      </a:r>
                      <a:r>
                        <a:rPr lang="en-US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Training </a:t>
                      </a:r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Committee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1400-UTC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Cadets assemble &amp; return to respective schools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 pitchFamily="34" charset="0"/>
                          <a:cs typeface="Arial" pitchFamily="34" charset="0"/>
                        </a:rPr>
                        <a:t>Cadre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4309" y="1322308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Thursday 31 July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7523"/>
          </a:xfrm>
        </p:spPr>
        <p:txBody>
          <a:bodyPr>
            <a:noAutofit/>
          </a:bodyPr>
          <a:lstStyle/>
          <a:p>
            <a:r>
              <a:rPr lang="en-US" sz="2000" b="1" u="sng" dirty="0" smtClean="0"/>
              <a:t>HISD JROTC Cadet Leadership Training  S3 Connection</a:t>
            </a:r>
            <a:endParaRPr lang="en-US" sz="2000" b="1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80308"/>
              </p:ext>
            </p:extLst>
          </p:nvPr>
        </p:nvGraphicFramePr>
        <p:xfrm>
          <a:off x="87554" y="1041040"/>
          <a:ext cx="8878732" cy="556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8961"/>
                <a:gridCol w="1241631"/>
                <a:gridCol w="1071026"/>
                <a:gridCol w="1393281"/>
                <a:gridCol w="1715537"/>
                <a:gridCol w="919376"/>
                <a:gridCol w="938332"/>
                <a:gridCol w="126058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Last name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First</a:t>
                      </a:r>
                      <a:r>
                        <a:rPr lang="en-US" sz="1100" baseline="0" dirty="0" smtClean="0"/>
                        <a:t> name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School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E-mail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Telephone #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Schedule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Remarks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0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Who you are…..</a:t>
            </a:r>
          </a:p>
          <a:p>
            <a:pPr lvl="1"/>
            <a:r>
              <a:rPr lang="en-US" dirty="0" smtClean="0"/>
              <a:t>Name, LET Level, </a:t>
            </a:r>
            <a:r>
              <a:rPr lang="en-US" dirty="0"/>
              <a:t>c</a:t>
            </a:r>
            <a:r>
              <a:rPr lang="en-US" dirty="0" smtClean="0"/>
              <a:t>adet rank,  </a:t>
            </a:r>
          </a:p>
          <a:p>
            <a:pPr lvl="1"/>
            <a:r>
              <a:rPr lang="en-US" dirty="0" smtClean="0"/>
              <a:t>School and year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Your previous experiences within JROTC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What challenge(s) do you foresee in SY </a:t>
            </a:r>
            <a:r>
              <a:rPr lang="en-US" dirty="0" smtClean="0"/>
              <a:t>14-15?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smtClean="0"/>
              <a:t>you know…..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Battalion S3</a:t>
            </a:r>
          </a:p>
        </p:txBody>
      </p:sp>
    </p:spTree>
    <p:extLst>
      <p:ext uri="{BB962C8B-B14F-4D97-AF65-F5344CB8AC3E}">
        <p14:creationId xmlns:p14="http://schemas.microsoft.com/office/powerpoint/2010/main" val="3307896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974</Words>
  <Application>Microsoft Office PowerPoint</Application>
  <PresentationFormat>On-screen Show (4:3)</PresentationFormat>
  <Paragraphs>324</Paragraphs>
  <Slides>26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Wingdings</vt:lpstr>
      <vt:lpstr>Office Theme</vt:lpstr>
      <vt:lpstr>HISD JROTC CADET LEADERSHIP TRAINING</vt:lpstr>
      <vt:lpstr>S3 WORKSHOP INSTRUCTORS &amp; S3 CONNECTION</vt:lpstr>
      <vt:lpstr>Cadet Workshop July 29-31</vt:lpstr>
      <vt:lpstr>Agenda</vt:lpstr>
      <vt:lpstr>Agenda</vt:lpstr>
      <vt:lpstr>Agenda</vt:lpstr>
      <vt:lpstr>HISD JROTC Cadet Leadership Training  S3 Connection</vt:lpstr>
      <vt:lpstr>Your turn</vt:lpstr>
      <vt:lpstr>What you know…..</vt:lpstr>
      <vt:lpstr>BATTALION S3</vt:lpstr>
      <vt:lpstr>Don’t have to be this way……</vt:lpstr>
      <vt:lpstr>Your duties could include</vt:lpstr>
      <vt:lpstr>CADET S3 DUTIES AND RESPONSIBILITIES</vt:lpstr>
      <vt:lpstr>CADET S3 INSPECTION PREPARATION</vt:lpstr>
      <vt:lpstr>JROTC TRAINING FILES (S3) 3-1 to 3-12</vt:lpstr>
      <vt:lpstr> 3-2     Weekly Training Schedules</vt:lpstr>
      <vt:lpstr>3-5     MOI</vt:lpstr>
      <vt:lpstr>3-8     HISD DJROTC Formal Inspection</vt:lpstr>
      <vt:lpstr>3-9     Formal Inspection</vt:lpstr>
      <vt:lpstr>3-10     JROTC Cadet Leadership Challenge</vt:lpstr>
      <vt:lpstr>3-11     Cadet Challenge</vt:lpstr>
      <vt:lpstr>MYTH OR FACT</vt:lpstr>
      <vt:lpstr>MYTH OR FACT ?</vt:lpstr>
      <vt:lpstr>MYTH OR FACT ?</vt:lpstr>
      <vt:lpstr>END OF PRESENTATION</vt:lpstr>
      <vt:lpstr>Questions?  Comments  Break before the next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HISD JROTC CADET WORKSHOP</dc:title>
  <dc:creator>Jose Delgado</dc:creator>
  <cp:lastModifiedBy>Delgado DeJesus, Jose R</cp:lastModifiedBy>
  <cp:revision>66</cp:revision>
  <cp:lastPrinted>2014-07-28T23:28:02Z</cp:lastPrinted>
  <dcterms:created xsi:type="dcterms:W3CDTF">2011-07-27T22:31:51Z</dcterms:created>
  <dcterms:modified xsi:type="dcterms:W3CDTF">2014-07-29T15:27:14Z</dcterms:modified>
</cp:coreProperties>
</file>