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71" r:id="rId9"/>
    <p:sldId id="272" r:id="rId10"/>
    <p:sldId id="274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70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6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EA5A-6A1E-4B5C-9A54-E27D3C7D3D62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6B81F-A4FE-4EE4-8CD9-2A54566BA0F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76400" y="2286000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atin typeface="Goudy Old Style" pitchFamily="18" charset="0"/>
              </a:rPr>
              <a:t>We are WHS</a:t>
            </a:r>
            <a:endParaRPr lang="en-US" sz="8800" b="1" dirty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828800" y="3810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Goudy Old Style" pitchFamily="18" charset="0"/>
              </a:rPr>
              <a:t>Information Technology</a:t>
            </a:r>
          </a:p>
          <a:p>
            <a:pPr algn="ctr"/>
            <a:r>
              <a:rPr lang="en-US" sz="2400" dirty="0" smtClean="0">
                <a:latin typeface="Goudy Old Style" pitchFamily="18" charset="0"/>
              </a:rPr>
              <a:t>(Computer Programming and Computer Maintenance)</a:t>
            </a:r>
            <a:endParaRPr lang="en-US" sz="2400" dirty="0">
              <a:latin typeface="Goudy Old Style" pitchFamily="18" charset="0"/>
            </a:endParaRPr>
          </a:p>
        </p:txBody>
      </p:sp>
      <p:graphicFrame>
        <p:nvGraphicFramePr>
          <p:cNvPr id="5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272799"/>
              </p:ext>
            </p:extLst>
          </p:nvPr>
        </p:nvGraphicFramePr>
        <p:xfrm>
          <a:off x="2133600" y="2362200"/>
          <a:ext cx="6289140" cy="3188208"/>
        </p:xfrm>
        <a:graphic>
          <a:graphicData uri="http://schemas.openxmlformats.org/drawingml/2006/table">
            <a:tbl>
              <a:tblPr/>
              <a:tblGrid>
                <a:gridCol w="1483260"/>
                <a:gridCol w="1483260"/>
                <a:gridCol w="1373389"/>
                <a:gridCol w="1949231"/>
              </a:tblGrid>
              <a:tr h="314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9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11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12</a:t>
                      </a:r>
                      <a:r>
                        <a:rPr kumimoji="0" lang="en-US" sz="18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122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Principles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of Information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Technology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Pre-AP Computer Science (PYTHON)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Pre-AP Computer Science 2 (JAVA)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AP CS 1 (Java)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*College level 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12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Computer Maintenance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*A+ Certification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Networking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*N+ Certification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Research and IT Solutions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667000" y="4572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Goudy Old Style" pitchFamily="18" charset="0"/>
              </a:rPr>
              <a:t>Fine Arts</a:t>
            </a:r>
          </a:p>
          <a:p>
            <a:pPr algn="ctr"/>
            <a:r>
              <a:rPr lang="en-US" sz="2400" dirty="0" smtClean="0">
                <a:latin typeface="Goudy Old Style" pitchFamily="18" charset="0"/>
              </a:rPr>
              <a:t>Digital Photography and Technical Theatre</a:t>
            </a:r>
            <a:endParaRPr lang="en-US" sz="2400" dirty="0">
              <a:latin typeface="Goudy Old Style" pitchFamily="18" charset="0"/>
            </a:endParaRPr>
          </a:p>
        </p:txBody>
      </p:sp>
      <p:graphicFrame>
        <p:nvGraphicFramePr>
          <p:cNvPr id="5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313128"/>
              </p:ext>
            </p:extLst>
          </p:nvPr>
        </p:nvGraphicFramePr>
        <p:xfrm>
          <a:off x="1524001" y="2362200"/>
          <a:ext cx="7391400" cy="3154363"/>
        </p:xfrm>
        <a:graphic>
          <a:graphicData uri="http://schemas.openxmlformats.org/drawingml/2006/table">
            <a:tbl>
              <a:tblPr/>
              <a:tblGrid>
                <a:gridCol w="1616869"/>
                <a:gridCol w="2436479"/>
                <a:gridCol w="1669026"/>
                <a:gridCol w="1669026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9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11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12th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Art 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Digital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Photo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(Pre-AP option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Digital Photo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(Pre-AP option)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Digital Photo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(AP option)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Tech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. Theatre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Tech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. Theatre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Tech. Theatre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Tech. Theatre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667000" y="3048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Goudy Old Style" pitchFamily="18" charset="0"/>
              </a:rPr>
              <a:t>Engineering</a:t>
            </a:r>
          </a:p>
          <a:p>
            <a:pPr algn="ctr"/>
            <a:r>
              <a:rPr lang="en-US" sz="2400" dirty="0" smtClean="0"/>
              <a:t>(WEGA)</a:t>
            </a:r>
            <a:endParaRPr lang="en-US" sz="2400" dirty="0"/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07011"/>
              </p:ext>
            </p:extLst>
          </p:nvPr>
        </p:nvGraphicFramePr>
        <p:xfrm>
          <a:off x="2514600" y="1981200"/>
          <a:ext cx="5314779" cy="2011680"/>
        </p:xfrm>
        <a:graphic>
          <a:graphicData uri="http://schemas.openxmlformats.org/drawingml/2006/table">
            <a:tbl>
              <a:tblPr/>
              <a:tblGrid>
                <a:gridCol w="1345514"/>
                <a:gridCol w="1345514"/>
                <a:gridCol w="1210962"/>
                <a:gridCol w="141278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9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11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12th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Principles of Engineering*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Intro to Engineering Design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Digital Electronics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Engineering Drafting and Design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6400" y="45720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i="1" dirty="0" smtClean="0"/>
              <a:t>Concepts of Engineering replaces POE freshman year for students that did not meet qualifications for WEGA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733800" y="533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oudy Old Style" pitchFamily="18" charset="0"/>
              </a:rPr>
              <a:t>Health Science</a:t>
            </a:r>
            <a:endParaRPr lang="en-US" sz="3600" b="1" dirty="0">
              <a:latin typeface="Goudy Old Style" pitchFamily="18" charset="0"/>
            </a:endParaRPr>
          </a:p>
        </p:txBody>
      </p:sp>
      <p:graphicFrame>
        <p:nvGraphicFramePr>
          <p:cNvPr id="5" name="Group 56"/>
          <p:cNvGraphicFramePr>
            <a:graphicFrameLocks noGrp="1"/>
          </p:cNvGraphicFramePr>
          <p:nvPr/>
        </p:nvGraphicFramePr>
        <p:xfrm>
          <a:off x="1600200" y="2350008"/>
          <a:ext cx="7391401" cy="1993392"/>
        </p:xfrm>
        <a:graphic>
          <a:graphicData uri="http://schemas.openxmlformats.org/drawingml/2006/table">
            <a:tbl>
              <a:tblPr/>
              <a:tblGrid>
                <a:gridCol w="1905000"/>
                <a:gridCol w="1828800"/>
                <a:gridCol w="1756955"/>
                <a:gridCol w="1900646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9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11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12th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Principles of Health Science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Medmicro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 Biology/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Patho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Anatomy and Physiology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Practicum in Health Science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(2 per)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4763869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Students will have an opportunity to apply for </a:t>
            </a:r>
            <a:r>
              <a:rPr lang="en-US" b="1" dirty="0" smtClean="0"/>
              <a:t>Futures Academy of Health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95600" y="381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Goudy Old Style" pitchFamily="18" charset="0"/>
              </a:rPr>
              <a:t>Filmmaking*</a:t>
            </a:r>
            <a:endParaRPr lang="en-US" sz="3600" b="1" dirty="0">
              <a:latin typeface="Goudy Old Style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606832"/>
              </p:ext>
            </p:extLst>
          </p:nvPr>
        </p:nvGraphicFramePr>
        <p:xfrm>
          <a:off x="1600200" y="1981200"/>
          <a:ext cx="7086600" cy="24373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1981200"/>
                <a:gridCol w="1600200"/>
                <a:gridCol w="1447800"/>
              </a:tblGrid>
              <a:tr h="2905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aiandra GD" pitchFamily="34" charset="0"/>
                        </a:rPr>
                        <a:t>9</a:t>
                      </a:r>
                      <a:r>
                        <a:rPr lang="en-US" baseline="30000" dirty="0" smtClean="0">
                          <a:latin typeface="Maiandra GD" pitchFamily="34" charset="0"/>
                        </a:rPr>
                        <a:t>th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baseline="30000" dirty="0" smtClean="0">
                          <a:latin typeface="Maiandra GD" pitchFamily="34" charset="0"/>
                        </a:rPr>
                        <a:t>th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aiandra GD" pitchFamily="34" charset="0"/>
                        </a:rPr>
                        <a:t>11</a:t>
                      </a:r>
                      <a:r>
                        <a:rPr lang="en-US" baseline="30000" dirty="0" smtClean="0">
                          <a:latin typeface="Maiandra GD" pitchFamily="34" charset="0"/>
                        </a:rPr>
                        <a:t>th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aiandra GD" pitchFamily="34" charset="0"/>
                        </a:rPr>
                        <a:t>12</a:t>
                      </a:r>
                      <a:r>
                        <a:rPr lang="en-US" baseline="30000" dirty="0" smtClean="0">
                          <a:latin typeface="Maiandra GD" pitchFamily="34" charset="0"/>
                        </a:rPr>
                        <a:t>th</a:t>
                      </a:r>
                      <a:endParaRPr lang="en-US" dirty="0" smtClean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Principles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of Art, Audio Video Technology and Communication</a:t>
                      </a:r>
                    </a:p>
                    <a:p>
                      <a:pPr algn="l"/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Digital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&amp; Interactive Media</a:t>
                      </a:r>
                    </a:p>
                    <a:p>
                      <a:pPr algn="l"/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latin typeface="Maiandra GD" pitchFamily="34" charset="0"/>
                      </a:endParaRPr>
                    </a:p>
                    <a:p>
                      <a:pPr algn="l"/>
                      <a:endParaRPr lang="en-US" dirty="0" smtClean="0">
                        <a:latin typeface="Maiandra GD" pitchFamily="34" charset="0"/>
                      </a:endParaRPr>
                    </a:p>
                    <a:p>
                      <a:pPr algn="l"/>
                      <a:r>
                        <a:rPr lang="en-US" dirty="0" smtClean="0">
                          <a:latin typeface="Maiandra GD" pitchFamily="34" charset="0"/>
                        </a:rPr>
                        <a:t>Audio </a:t>
                      </a:r>
                      <a:r>
                        <a:rPr lang="en-US" dirty="0" smtClean="0">
                          <a:latin typeface="Maiandra GD" pitchFamily="34" charset="0"/>
                        </a:rPr>
                        <a:t>Video </a:t>
                      </a:r>
                      <a:r>
                        <a:rPr lang="en-US" dirty="0" smtClean="0">
                          <a:latin typeface="Maiandra GD" pitchFamily="34" charset="0"/>
                        </a:rPr>
                        <a:t>Production 1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latin typeface="Maiandra GD" pitchFamily="34" charset="0"/>
                      </a:endParaRPr>
                    </a:p>
                    <a:p>
                      <a:pPr algn="l"/>
                      <a:endParaRPr lang="en-US" dirty="0" smtClean="0">
                        <a:latin typeface="Maiandra GD" pitchFamily="34" charset="0"/>
                      </a:endParaRPr>
                    </a:p>
                    <a:p>
                      <a:pPr algn="l"/>
                      <a:r>
                        <a:rPr lang="en-US" dirty="0" smtClean="0">
                          <a:latin typeface="Maiandra GD" pitchFamily="34" charset="0"/>
                        </a:rPr>
                        <a:t>Advanced</a:t>
                      </a:r>
                      <a:r>
                        <a:rPr lang="en-US" baseline="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Maiandra GD" pitchFamily="34" charset="0"/>
                        </a:rPr>
                        <a:t>Audio Video Production </a:t>
                      </a:r>
                    </a:p>
                    <a:p>
                      <a:pPr algn="l"/>
                      <a:r>
                        <a:rPr lang="en-US" baseline="0" dirty="0" smtClean="0">
                          <a:latin typeface="Maiandra GD" pitchFamily="34" charset="0"/>
                        </a:rPr>
                        <a:t>(2 per)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0" y="53340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*This program is a </a:t>
            </a:r>
            <a:r>
              <a:rPr lang="en-US" sz="2000" b="1" dirty="0" smtClean="0">
                <a:latin typeface="Maiandra GD" pitchFamily="34" charset="0"/>
              </a:rPr>
              <a:t>Linked Learning Program!</a:t>
            </a:r>
            <a:endParaRPr lang="en-US" sz="20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3124200" y="6858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oudy Old Style" panose="02020502050305020303" pitchFamily="18" charset="0"/>
              </a:rPr>
              <a:t>Video Game Design</a:t>
            </a:r>
            <a:endParaRPr lang="en-US" sz="3600" b="1" dirty="0">
              <a:latin typeface="Goudy Old Style" panose="020205020503050203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155101"/>
              </p:ext>
            </p:extLst>
          </p:nvPr>
        </p:nvGraphicFramePr>
        <p:xfrm>
          <a:off x="1600200" y="1981200"/>
          <a:ext cx="7086600" cy="24373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1981200"/>
                <a:gridCol w="1600200"/>
                <a:gridCol w="1447800"/>
              </a:tblGrid>
              <a:tr h="2905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aiandra GD" pitchFamily="34" charset="0"/>
                        </a:rPr>
                        <a:t>9</a:t>
                      </a:r>
                      <a:r>
                        <a:rPr lang="en-US" baseline="30000" dirty="0" smtClean="0">
                          <a:latin typeface="Maiandra GD" pitchFamily="34" charset="0"/>
                        </a:rPr>
                        <a:t>th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baseline="30000" dirty="0" smtClean="0">
                          <a:latin typeface="Maiandra GD" pitchFamily="34" charset="0"/>
                        </a:rPr>
                        <a:t>th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aiandra GD" pitchFamily="34" charset="0"/>
                        </a:rPr>
                        <a:t>11</a:t>
                      </a:r>
                      <a:r>
                        <a:rPr lang="en-US" baseline="30000" dirty="0" smtClean="0">
                          <a:latin typeface="Maiandra GD" pitchFamily="34" charset="0"/>
                        </a:rPr>
                        <a:t>th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aiandra GD" pitchFamily="34" charset="0"/>
                        </a:rPr>
                        <a:t>12</a:t>
                      </a:r>
                      <a:r>
                        <a:rPr lang="en-US" baseline="30000" dirty="0" smtClean="0">
                          <a:latin typeface="Maiandra GD" pitchFamily="34" charset="0"/>
                        </a:rPr>
                        <a:t>th</a:t>
                      </a:r>
                      <a:endParaRPr lang="en-US" dirty="0" smtClean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Principles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of Art, Audio Video Technology and Communication</a:t>
                      </a:r>
                    </a:p>
                    <a:p>
                      <a:pPr algn="l"/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Web Technology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  <a:p>
                      <a:pPr algn="l"/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latin typeface="Maiandra GD" pitchFamily="34" charset="0"/>
                      </a:endParaRPr>
                    </a:p>
                    <a:p>
                      <a:pPr algn="l"/>
                      <a:endParaRPr lang="en-US" dirty="0" smtClean="0">
                        <a:latin typeface="Maiandra GD" pitchFamily="34" charset="0"/>
                      </a:endParaRPr>
                    </a:p>
                    <a:p>
                      <a:pPr algn="l"/>
                      <a:endParaRPr lang="en-US" dirty="0" smtClean="0">
                        <a:latin typeface="Maiandra GD" pitchFamily="34" charset="0"/>
                      </a:endParaRPr>
                    </a:p>
                    <a:p>
                      <a:pPr algn="l"/>
                      <a:r>
                        <a:rPr lang="en-US" dirty="0" smtClean="0">
                          <a:latin typeface="Maiandra GD" pitchFamily="34" charset="0"/>
                        </a:rPr>
                        <a:t>Video Game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latin typeface="Maiandra GD" pitchFamily="34" charset="0"/>
                      </a:endParaRPr>
                    </a:p>
                    <a:p>
                      <a:pPr algn="l"/>
                      <a:endParaRPr lang="en-US" dirty="0" smtClean="0">
                        <a:latin typeface="Maiandra GD" pitchFamily="34" charset="0"/>
                      </a:endParaRPr>
                    </a:p>
                    <a:p>
                      <a:pPr algn="l"/>
                      <a:r>
                        <a:rPr lang="en-US" dirty="0" smtClean="0">
                          <a:latin typeface="Maiandra GD" pitchFamily="34" charset="0"/>
                        </a:rPr>
                        <a:t>Advanced Video Game</a:t>
                      </a:r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590800" y="6858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oudy Old Style" panose="02020502050305020303" pitchFamily="18" charset="0"/>
              </a:rPr>
              <a:t>What is Futures Academy?</a:t>
            </a:r>
            <a:endParaRPr lang="en-US" sz="3600" b="1" dirty="0">
              <a:latin typeface="Goudy Old Style" panose="020205020503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2286000"/>
            <a:ext cx="533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specialized program that allows students to earn an Associate’s Degree toward a high demand career field- FOR FREE- while attending high school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018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590800" y="685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oudy Old Style" panose="02020502050305020303" pitchFamily="18" charset="0"/>
              </a:rPr>
              <a:t>What is Westside’s Futures Academy Program?</a:t>
            </a:r>
            <a:endParaRPr lang="en-US" sz="3600" b="1" dirty="0">
              <a:latin typeface="Goudy Old Style" panose="020205020503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2286000"/>
            <a:ext cx="533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Health Science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Students will earn and Associate of Science degree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Partnership with UT MD Anderson School of Health Professions and Houston Community College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242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590800" y="685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oudy Old Style" panose="02020502050305020303" pitchFamily="18" charset="0"/>
              </a:rPr>
              <a:t>Who should apply to the Futures Academy?</a:t>
            </a:r>
            <a:endParaRPr lang="en-US" sz="3600" b="1" dirty="0">
              <a:latin typeface="Goudy Old Style" panose="020205020503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2286000"/>
            <a:ext cx="533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Zoned and non-zoned students wishing to participate in the program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994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0" y="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Goudy Old Style" pitchFamily="18" charset="0"/>
              </a:rPr>
              <a:t>Academics</a:t>
            </a:r>
            <a:endParaRPr lang="en-US" sz="5400" b="1" dirty="0">
              <a:latin typeface="Goudy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794802"/>
            <a:ext cx="6096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Prep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College Preparation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On-Level</a:t>
            </a:r>
          </a:p>
          <a:p>
            <a:pPr>
              <a:buFont typeface="Arial" pitchFamily="34" charset="0"/>
              <a:buChar char="•"/>
            </a:pPr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Pre-AP*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Above level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Prepares students for AP classes</a:t>
            </a:r>
          </a:p>
          <a:p>
            <a:r>
              <a:rPr lang="en-US" dirty="0" smtClean="0"/>
              <a:t>	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Pre-AP GT*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Above level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Faster paced the traditional Pre-AP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Prepares students for AP classes</a:t>
            </a:r>
          </a:p>
          <a:p>
            <a:r>
              <a:rPr lang="en-US" dirty="0" smtClean="0"/>
              <a:t>	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AP*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College Level 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College Credit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64008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*These classes receive an additional GPA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743200" y="228600"/>
            <a:ext cx="48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Goudy Old Style" pitchFamily="18" charset="0"/>
              </a:rPr>
              <a:t>Academics </a:t>
            </a:r>
            <a:r>
              <a:rPr lang="en-US" b="1" dirty="0" smtClean="0">
                <a:latin typeface="Goudy Old Style" pitchFamily="18" charset="0"/>
              </a:rPr>
              <a:t>continued</a:t>
            </a:r>
            <a:endParaRPr lang="en-US" sz="5400" b="1" dirty="0">
              <a:latin typeface="Goudy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014478"/>
            <a:ext cx="716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Over 60 Pre-AP and AP classes</a:t>
            </a:r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Offer Calculus 3</a:t>
            </a:r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Variety of Advanced Science Classes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209800" y="457200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Goudy Old Style" pitchFamily="18" charset="0"/>
              </a:rPr>
              <a:t>What is Magnet?</a:t>
            </a:r>
            <a:endParaRPr lang="en-US" sz="7200" b="1" dirty="0">
              <a:latin typeface="Goudy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895600"/>
            <a:ext cx="727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Goudy Old Style" pitchFamily="18" charset="0"/>
              </a:rPr>
              <a:t>Specialized programs designed to meet the needs, interests, and/or talents of the students in HISD</a:t>
            </a:r>
            <a:endParaRPr lang="en-US" sz="4000" b="1" dirty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362200" y="6858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Goudy Old Style" pitchFamily="18" charset="0"/>
              </a:rPr>
              <a:t>What is Westside’s Magnet Program?</a:t>
            </a:r>
            <a:endParaRPr lang="en-US" sz="4000" b="1" dirty="0">
              <a:latin typeface="Goudy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2971800"/>
            <a:ext cx="472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Integrated Technology- A multi-faceted program that allows students to investigate a career that involves technology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793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362200" y="6858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Goudy Old Style" pitchFamily="18" charset="0"/>
              </a:rPr>
              <a:t>What Careers are included in this program?</a:t>
            </a:r>
            <a:endParaRPr lang="en-US" sz="4000" b="1" dirty="0">
              <a:latin typeface="Goudy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81300" y="2014052"/>
            <a:ext cx="4724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Business Administration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Culinary Arts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Computer Programming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Computer Maintenance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Digital Photography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Technical Theatre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Engineering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Health Science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Filmmaking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Video Game Design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664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362200" y="6858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Goudy Old Style" pitchFamily="18" charset="0"/>
              </a:rPr>
              <a:t>Who Should Apply?</a:t>
            </a:r>
            <a:endParaRPr lang="en-US" sz="4000" b="1" dirty="0">
              <a:latin typeface="Goudy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000" y="2736502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Non-zoned students interested in attending Westside to study one or more of the career pathways offered in the magnet program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19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514600" y="4572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Goudy Old Style" pitchFamily="18" charset="0"/>
              </a:rPr>
              <a:t>Business </a:t>
            </a:r>
            <a:r>
              <a:rPr lang="en-US" sz="4000" dirty="0" smtClean="0">
                <a:latin typeface="Goudy Old Style" pitchFamily="18" charset="0"/>
              </a:rPr>
              <a:t>Administration Program</a:t>
            </a:r>
            <a:endParaRPr lang="en-US" sz="4000" dirty="0">
              <a:latin typeface="Goudy Old Style" pitchFamily="18" charset="0"/>
            </a:endParaRPr>
          </a:p>
        </p:txBody>
      </p:sp>
      <p:graphicFrame>
        <p:nvGraphicFramePr>
          <p:cNvPr id="6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575432"/>
              </p:ext>
            </p:extLst>
          </p:nvPr>
        </p:nvGraphicFramePr>
        <p:xfrm>
          <a:off x="1524000" y="2438400"/>
          <a:ext cx="7391401" cy="2188828"/>
        </p:xfrm>
        <a:graphic>
          <a:graphicData uri="http://schemas.openxmlformats.org/drawingml/2006/table">
            <a:tbl>
              <a:tblPr/>
              <a:tblGrid>
                <a:gridCol w="1981200"/>
                <a:gridCol w="1752600"/>
                <a:gridCol w="1524000"/>
                <a:gridCol w="2133601"/>
              </a:tblGrid>
              <a:tr h="933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9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11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12th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5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Prin. Business, Marketing, &amp; Finance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Virtual Business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Business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Internship (3 periods)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Entrepreneurship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875057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828800" y="4572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oudy Old Style" pitchFamily="18" charset="0"/>
              </a:rPr>
              <a:t>Culinary Arts </a:t>
            </a:r>
          </a:p>
          <a:p>
            <a:pPr algn="ctr"/>
            <a:r>
              <a:rPr lang="en-US" sz="3600" dirty="0" smtClean="0">
                <a:latin typeface="Goudy Old Style" pitchFamily="18" charset="0"/>
              </a:rPr>
              <a:t>and</a:t>
            </a:r>
          </a:p>
          <a:p>
            <a:pPr algn="ctr"/>
            <a:r>
              <a:rPr lang="en-US" sz="3600" dirty="0" smtClean="0">
                <a:latin typeface="Goudy Old Style" pitchFamily="18" charset="0"/>
              </a:rPr>
              <a:t> Entrepreneurship Program</a:t>
            </a:r>
            <a:endParaRPr lang="en-US" sz="3600" dirty="0">
              <a:latin typeface="Goudy Old Style" pitchFamily="18" charset="0"/>
            </a:endParaRPr>
          </a:p>
        </p:txBody>
      </p:sp>
      <p:graphicFrame>
        <p:nvGraphicFramePr>
          <p:cNvPr id="5" name="Group 217"/>
          <p:cNvGraphicFramePr>
            <a:graphicFrameLocks noGrp="1"/>
          </p:cNvGraphicFramePr>
          <p:nvPr/>
        </p:nvGraphicFramePr>
        <p:xfrm>
          <a:off x="1524000" y="2590800"/>
          <a:ext cx="7543800" cy="2273808"/>
        </p:xfrm>
        <a:graphic>
          <a:graphicData uri="http://schemas.openxmlformats.org/drawingml/2006/table">
            <a:tbl>
              <a:tblPr/>
              <a:tblGrid>
                <a:gridCol w="1939834"/>
                <a:gridCol w="1580606"/>
                <a:gridCol w="2370909"/>
                <a:gridCol w="1652451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9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11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12th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Prin. Business, Marketing, &amp; Finance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Culinary Arts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Practicum in Culinary Arts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(2 per)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Practicum in Culinary Arts 2 (2 per)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0CB3F6F2CFE845BB4DF7D5934773B2" ma:contentTypeVersion="1" ma:contentTypeDescription="Create a new document." ma:contentTypeScope="" ma:versionID="d5cba3c10b4c4a8353b6bef009f547e8">
  <xsd:schema xmlns:xsd="http://www.w3.org/2001/XMLSchema" xmlns:xs="http://www.w3.org/2001/XMLSchema" xmlns:p="http://schemas.microsoft.com/office/2006/metadata/properties" xmlns:ns3="6ccd0dae-94a6-4cee-840d-b891d4df3487" targetNamespace="http://schemas.microsoft.com/office/2006/metadata/properties" ma:root="true" ma:fieldsID="708b6b06acf716466b5aed06d86b46ad" ns3:_="">
    <xsd:import namespace="6ccd0dae-94a6-4cee-840d-b891d4df3487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cd0dae-94a6-4cee-840d-b891d4df34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32F3A-411D-4AC0-9739-EFF05CAB61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cd0dae-94a6-4cee-840d-b891d4df34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CC4111-793A-4690-8F66-F53BAB6353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745F00-7753-4714-88A2-5689615B204E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6ccd0dae-94a6-4cee-840d-b891d4df348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515</Words>
  <Application>Microsoft Office PowerPoint</Application>
  <PresentationFormat>On-screen Show (4:3)</PresentationFormat>
  <Paragraphs>167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Goudy Old Style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HD6000A</dc:creator>
  <cp:lastModifiedBy>Gumm, Chelsea R</cp:lastModifiedBy>
  <cp:revision>25</cp:revision>
  <dcterms:created xsi:type="dcterms:W3CDTF">2014-04-02T12:36:23Z</dcterms:created>
  <dcterms:modified xsi:type="dcterms:W3CDTF">2015-04-08T12:44:04Z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0x010100F20CB3F6F2CFE845BB4DF7D5934773B2</vt:lpwstr>
  </property>
</Properties>
</file>