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  <p:sldId id="258" r:id="rId7"/>
    <p:sldId id="261" r:id="rId8"/>
    <p:sldId id="271" r:id="rId9"/>
    <p:sldId id="272" r:id="rId10"/>
    <p:sldId id="274" r:id="rId11"/>
    <p:sldId id="262" r:id="rId12"/>
    <p:sldId id="263" r:id="rId13"/>
    <p:sldId id="264" r:id="rId14"/>
    <p:sldId id="265" r:id="rId15"/>
    <p:sldId id="266" r:id="rId16"/>
    <p:sldId id="267" r:id="rId17"/>
    <p:sldId id="269" r:id="rId18"/>
    <p:sldId id="270" r:id="rId19"/>
    <p:sldId id="273" r:id="rId20"/>
    <p:sldId id="275" r:id="rId21"/>
    <p:sldId id="276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96" y="52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0EA5A-6A1E-4B5C-9A54-E27D3C7D3D62}" type="datetimeFigureOut">
              <a:rPr lang="en-US" smtClean="0"/>
              <a:t>4/8/2015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26B81F-A4FE-4EE4-8CD9-2A54566BA0F2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0EA5A-6A1E-4B5C-9A54-E27D3C7D3D62}" type="datetimeFigureOut">
              <a:rPr lang="en-US" smtClean="0"/>
              <a:t>4/8/2015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26B81F-A4FE-4EE4-8CD9-2A54566BA0F2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0EA5A-6A1E-4B5C-9A54-E27D3C7D3D62}" type="datetimeFigureOut">
              <a:rPr lang="en-US" smtClean="0"/>
              <a:t>4/8/2015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26B81F-A4FE-4EE4-8CD9-2A54566BA0F2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0EA5A-6A1E-4B5C-9A54-E27D3C7D3D62}" type="datetimeFigureOut">
              <a:rPr lang="en-US" smtClean="0"/>
              <a:t>4/8/2015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26B81F-A4FE-4EE4-8CD9-2A54566BA0F2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0EA5A-6A1E-4B5C-9A54-E27D3C7D3D62}" type="datetimeFigureOut">
              <a:rPr lang="en-US" smtClean="0"/>
              <a:t>4/8/2015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26B81F-A4FE-4EE4-8CD9-2A54566BA0F2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0EA5A-6A1E-4B5C-9A54-E27D3C7D3D62}" type="datetimeFigureOut">
              <a:rPr lang="en-US" smtClean="0"/>
              <a:t>4/8/2015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26B81F-A4FE-4EE4-8CD9-2A54566BA0F2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0EA5A-6A1E-4B5C-9A54-E27D3C7D3D62}" type="datetimeFigureOut">
              <a:rPr lang="en-US" smtClean="0"/>
              <a:t>4/8/2015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26B81F-A4FE-4EE4-8CD9-2A54566BA0F2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0EA5A-6A1E-4B5C-9A54-E27D3C7D3D62}" type="datetimeFigureOut">
              <a:rPr lang="en-US" smtClean="0"/>
              <a:t>4/8/2015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26B81F-A4FE-4EE4-8CD9-2A54566BA0F2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0EA5A-6A1E-4B5C-9A54-E27D3C7D3D62}" type="datetimeFigureOut">
              <a:rPr lang="en-US" smtClean="0"/>
              <a:t>4/8/2015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26B81F-A4FE-4EE4-8CD9-2A54566BA0F2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0EA5A-6A1E-4B5C-9A54-E27D3C7D3D62}" type="datetimeFigureOut">
              <a:rPr lang="en-US" smtClean="0"/>
              <a:t>4/8/2015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26B81F-A4FE-4EE4-8CD9-2A54566BA0F2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0EA5A-6A1E-4B5C-9A54-E27D3C7D3D62}" type="datetimeFigureOut">
              <a:rPr lang="en-US" smtClean="0"/>
              <a:t>4/8/2015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26B81F-A4FE-4EE4-8CD9-2A54566BA0F2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40EA5A-6A1E-4B5C-9A54-E27D3C7D3D62}" type="datetimeFigureOut">
              <a:rPr lang="en-US" smtClean="0"/>
              <a:t>4/8/2015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26B81F-A4FE-4EE4-8CD9-2A54566BA0F2}" type="slidenum">
              <a:rPr lang="en-US" smtClean="0"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" y="1"/>
            <a:ext cx="8875057" cy="6857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TextBox 4"/>
          <p:cNvSpPr txBox="1"/>
          <p:nvPr/>
        </p:nvSpPr>
        <p:spPr>
          <a:xfrm>
            <a:off x="1676400" y="2286000"/>
            <a:ext cx="72390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800" b="1" dirty="0" smtClean="0">
                <a:latin typeface="Goudy Old Style" pitchFamily="18" charset="0"/>
              </a:rPr>
              <a:t>We are WHS</a:t>
            </a:r>
            <a:endParaRPr lang="en-US" sz="8800" b="1" dirty="0">
              <a:latin typeface="Goudy Old Styl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" y="1"/>
            <a:ext cx="8875057" cy="6857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TextBox 3"/>
          <p:cNvSpPr txBox="1"/>
          <p:nvPr/>
        </p:nvSpPr>
        <p:spPr>
          <a:xfrm>
            <a:off x="1828800" y="381000"/>
            <a:ext cx="70866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latin typeface="Goudy Old Style" pitchFamily="18" charset="0"/>
              </a:rPr>
              <a:t>Information Technology</a:t>
            </a:r>
          </a:p>
          <a:p>
            <a:pPr algn="ctr"/>
            <a:r>
              <a:rPr lang="en-US" sz="2400" dirty="0" smtClean="0">
                <a:latin typeface="Goudy Old Style" pitchFamily="18" charset="0"/>
              </a:rPr>
              <a:t>(Computer Programming and Computer Maintenance)</a:t>
            </a:r>
            <a:endParaRPr lang="en-US" sz="2400" dirty="0">
              <a:latin typeface="Goudy Old Style" pitchFamily="18" charset="0"/>
            </a:endParaRPr>
          </a:p>
        </p:txBody>
      </p:sp>
      <p:graphicFrame>
        <p:nvGraphicFramePr>
          <p:cNvPr id="5" name="Group 16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18272799"/>
              </p:ext>
            </p:extLst>
          </p:nvPr>
        </p:nvGraphicFramePr>
        <p:xfrm>
          <a:off x="2133600" y="2362200"/>
          <a:ext cx="6289140" cy="3188208"/>
        </p:xfrm>
        <a:graphic>
          <a:graphicData uri="http://schemas.openxmlformats.org/drawingml/2006/table">
            <a:tbl>
              <a:tblPr/>
              <a:tblGrid>
                <a:gridCol w="1483260"/>
                <a:gridCol w="1483260"/>
                <a:gridCol w="1373389"/>
                <a:gridCol w="1949231"/>
              </a:tblGrid>
              <a:tr h="31494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aiandra GD" pitchFamily="34" charset="0"/>
                        </a:rPr>
                        <a:t>9</a:t>
                      </a:r>
                      <a:r>
                        <a:rPr kumimoji="0" lang="en-US" sz="18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aiandra GD" pitchFamily="34" charset="0"/>
                        </a:rPr>
                        <a:t>th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aiandra GD" pitchFamily="34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aiandra GD" pitchFamily="34" charset="0"/>
                        </a:rPr>
                        <a:t>10</a:t>
                      </a:r>
                      <a:r>
                        <a:rPr kumimoji="0" lang="en-US" sz="18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aiandra GD" pitchFamily="34" charset="0"/>
                        </a:rPr>
                        <a:t>th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aiandra GD" pitchFamily="34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aiandra GD" pitchFamily="34" charset="0"/>
                        </a:rPr>
                        <a:t>11</a:t>
                      </a:r>
                      <a:r>
                        <a:rPr kumimoji="0" lang="en-US" sz="18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aiandra GD" pitchFamily="34" charset="0"/>
                        </a:rPr>
                        <a:t>th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aiandra GD" pitchFamily="34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aiandra GD" pitchFamily="34" charset="0"/>
                        </a:rPr>
                        <a:t>12</a:t>
                      </a:r>
                      <a:r>
                        <a:rPr kumimoji="0" lang="en-US" sz="1800" b="0" i="1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aiandra GD" pitchFamily="34" charset="0"/>
                        </a:rPr>
                        <a:t>th</a:t>
                      </a:r>
                      <a:r>
                        <a:rPr kumimoji="0" lang="en-US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aiandra GD" pitchFamily="34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11224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aiandra GD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aiandra GD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aiandra GD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aiandra GD" pitchFamily="34" charset="0"/>
                        </a:rPr>
                        <a:t>Principles 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aiandra GD" pitchFamily="34" charset="0"/>
                        </a:rPr>
                        <a:t>of Information  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aiandra GD" pitchFamily="34" charset="0"/>
                        </a:rPr>
                        <a:t>Technology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aiandra GD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aiandra GD" pitchFamily="34" charset="0"/>
                        </a:rPr>
                        <a:t>Pre-AP Computer Science (PYTHON)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aiandra GD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aiandra GD" pitchFamily="34" charset="0"/>
                        </a:rPr>
                        <a:t>Pre-AP Computer Science 2 (JAVA)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aiandra GD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aiandra GD" pitchFamily="34" charset="0"/>
                        </a:rPr>
                        <a:t>AP CS 1 (Java)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aiandra GD" pitchFamily="34" charset="0"/>
                        </a:rPr>
                        <a:t>*College level course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1122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aiandra GD" pitchFamily="34" charset="0"/>
                        </a:rPr>
                        <a:t>Computer Maintenance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aiandra GD" pitchFamily="34" charset="0"/>
                        </a:rPr>
                        <a:t>*A+ Certification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aiandra GD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aiandra GD" pitchFamily="34" charset="0"/>
                        </a:rPr>
                        <a:t>Networking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aiandra GD" pitchFamily="34" charset="0"/>
                        </a:rPr>
                        <a:t>*N+ Certification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aiandra GD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aiandra GD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aiandra GD" pitchFamily="34" charset="0"/>
                        </a:rPr>
                        <a:t>Research and IT Solutions</a:t>
                      </a:r>
                      <a:endParaRPr kumimoji="0" lang="en-US" sz="16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aiandra GD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" y="1"/>
            <a:ext cx="8875057" cy="6857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TextBox 3"/>
          <p:cNvSpPr txBox="1"/>
          <p:nvPr/>
        </p:nvSpPr>
        <p:spPr>
          <a:xfrm>
            <a:off x="2667000" y="457200"/>
            <a:ext cx="55626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latin typeface="Goudy Old Style" pitchFamily="18" charset="0"/>
              </a:rPr>
              <a:t>Fine Arts</a:t>
            </a:r>
          </a:p>
          <a:p>
            <a:pPr algn="ctr"/>
            <a:r>
              <a:rPr lang="en-US" sz="2400" dirty="0" smtClean="0">
                <a:latin typeface="Goudy Old Style" pitchFamily="18" charset="0"/>
              </a:rPr>
              <a:t>Digital Photography and Technical Theatre</a:t>
            </a:r>
            <a:endParaRPr lang="en-US" sz="2400" dirty="0">
              <a:latin typeface="Goudy Old Style" pitchFamily="18" charset="0"/>
            </a:endParaRPr>
          </a:p>
        </p:txBody>
      </p:sp>
      <p:graphicFrame>
        <p:nvGraphicFramePr>
          <p:cNvPr id="5" name="Group 9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86313128"/>
              </p:ext>
            </p:extLst>
          </p:nvPr>
        </p:nvGraphicFramePr>
        <p:xfrm>
          <a:off x="1524001" y="2362200"/>
          <a:ext cx="7391400" cy="3154363"/>
        </p:xfrm>
        <a:graphic>
          <a:graphicData uri="http://schemas.openxmlformats.org/drawingml/2006/table">
            <a:tbl>
              <a:tblPr/>
              <a:tblGrid>
                <a:gridCol w="1616869"/>
                <a:gridCol w="2436479"/>
                <a:gridCol w="1669026"/>
                <a:gridCol w="1669026"/>
              </a:tblGrid>
              <a:tr h="533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aiandra GD" pitchFamily="34" charset="0"/>
                        </a:rPr>
                        <a:t>9</a:t>
                      </a:r>
                      <a:r>
                        <a:rPr kumimoji="0" lang="en-US" sz="16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aiandra GD" pitchFamily="34" charset="0"/>
                        </a:rPr>
                        <a:t>th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aiandra GD" pitchFamily="34" charset="0"/>
                        </a:rPr>
                        <a:t>10</a:t>
                      </a:r>
                      <a:r>
                        <a:rPr kumimoji="0" lang="en-US" sz="16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aiandra GD" pitchFamily="34" charset="0"/>
                        </a:rPr>
                        <a:t>th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aiandra GD" pitchFamily="34" charset="0"/>
                        </a:rPr>
                        <a:t>11</a:t>
                      </a:r>
                      <a:r>
                        <a:rPr kumimoji="0" lang="en-US" sz="16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aiandra GD" pitchFamily="34" charset="0"/>
                        </a:rPr>
                        <a:t>th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aiandra GD" pitchFamily="34" charset="0"/>
                        </a:rPr>
                        <a:t>12th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95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aiandra GD" pitchFamily="34" charset="0"/>
                        </a:rPr>
                        <a:t>Art 1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aiandra GD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aiandra GD" pitchFamily="34" charset="0"/>
                        </a:rPr>
                        <a:t>Digital 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aiandra GD" pitchFamily="34" charset="0"/>
                        </a:rPr>
                        <a:t>Photo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aiandra GD" pitchFamily="34" charset="0"/>
                        </a:rPr>
                        <a:t>(Pre-AP option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aiandra GD" pitchFamily="34" charset="0"/>
                        </a:rPr>
                        <a:t>)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aiandra GD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aiandra GD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aiandra GD" pitchFamily="34" charset="0"/>
                        </a:rPr>
                        <a:t>Digital Photo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aiandra GD" pitchFamily="34" charset="0"/>
                        </a:rPr>
                        <a:t>(Pre-AP option)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aiandra GD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aiandra GD" pitchFamily="34" charset="0"/>
                        </a:rPr>
                        <a:t>Digital Photo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aiandra GD" pitchFamily="34" charset="0"/>
                        </a:rPr>
                        <a:t>(AP option)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255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aiandra GD" pitchFamily="34" charset="0"/>
                        </a:rPr>
                        <a:t>Tech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aiandra GD" pitchFamily="34" charset="0"/>
                        </a:rPr>
                        <a:t>. Theatre 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aiandra GD" pitchFamily="34" charset="0"/>
                        </a:rPr>
                        <a:t>Tech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aiandra GD" pitchFamily="34" charset="0"/>
                        </a:rPr>
                        <a:t>. Theatre 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aiandra GD" pitchFamily="34" charset="0"/>
                        </a:rPr>
                        <a:t>Tech. Theatre 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aiandra GD" pitchFamily="34" charset="0"/>
                        </a:rPr>
                        <a:t>Tech. Theatre 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aiandra GD" pitchFamily="34" charset="0"/>
                        </a:rPr>
                        <a:t>4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aiandra GD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" y="1"/>
            <a:ext cx="8875057" cy="6857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TextBox 3"/>
          <p:cNvSpPr txBox="1"/>
          <p:nvPr/>
        </p:nvSpPr>
        <p:spPr>
          <a:xfrm>
            <a:off x="2667000" y="304800"/>
            <a:ext cx="54864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latin typeface="Goudy Old Style" pitchFamily="18" charset="0"/>
              </a:rPr>
              <a:t>Engineering</a:t>
            </a:r>
          </a:p>
          <a:p>
            <a:pPr algn="ctr"/>
            <a:r>
              <a:rPr lang="en-US" sz="2400" dirty="0" smtClean="0"/>
              <a:t>(WEGA)</a:t>
            </a:r>
            <a:endParaRPr lang="en-US" sz="2400" dirty="0"/>
          </a:p>
        </p:txBody>
      </p:sp>
      <p:graphicFrame>
        <p:nvGraphicFramePr>
          <p:cNvPr id="5" name="Group 3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19807011"/>
              </p:ext>
            </p:extLst>
          </p:nvPr>
        </p:nvGraphicFramePr>
        <p:xfrm>
          <a:off x="2514600" y="1981200"/>
          <a:ext cx="5314779" cy="2011680"/>
        </p:xfrm>
        <a:graphic>
          <a:graphicData uri="http://schemas.openxmlformats.org/drawingml/2006/table">
            <a:tbl>
              <a:tblPr/>
              <a:tblGrid>
                <a:gridCol w="1345514"/>
                <a:gridCol w="1345514"/>
                <a:gridCol w="1210962"/>
                <a:gridCol w="1412789"/>
              </a:tblGrid>
              <a:tr h="533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aiandra GD" pitchFamily="34" charset="0"/>
                        </a:rPr>
                        <a:t>9</a:t>
                      </a:r>
                      <a:r>
                        <a:rPr kumimoji="0" lang="en-US" sz="24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aiandra GD" pitchFamily="34" charset="0"/>
                        </a:rPr>
                        <a:t>th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aiandra GD" pitchFamily="34" charset="0"/>
                        </a:rPr>
                        <a:t>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aiandra GD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aiandra GD" pitchFamily="34" charset="0"/>
                        </a:rPr>
                        <a:t>10</a:t>
                      </a:r>
                      <a:r>
                        <a:rPr kumimoji="0" lang="en-US" sz="24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aiandra GD" pitchFamily="34" charset="0"/>
                        </a:rPr>
                        <a:t>th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aiandra GD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aiandra GD" pitchFamily="34" charset="0"/>
                        </a:rPr>
                        <a:t>11</a:t>
                      </a:r>
                      <a:r>
                        <a:rPr kumimoji="0" lang="en-US" sz="24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aiandra GD" pitchFamily="34" charset="0"/>
                        </a:rPr>
                        <a:t>th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aiandra GD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aiandra GD" pitchFamily="34" charset="0"/>
                        </a:rPr>
                        <a:t>12th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aiandra GD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32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aiandra GD" pitchFamily="34" charset="0"/>
                        </a:rPr>
                        <a:t>Principles of Engineering*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aiandra GD" pitchFamily="34" charset="0"/>
                        </a:rPr>
                        <a:t>Intro to Engineering Design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aiandra GD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aiandra GD" pitchFamily="34" charset="0"/>
                        </a:rPr>
                        <a:t>Digital Electronics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aiandra GD" pitchFamily="34" charset="0"/>
                        </a:rPr>
                        <a:t>Engineering Drafting and Design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1676400" y="4572000"/>
            <a:ext cx="7010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*</a:t>
            </a:r>
            <a:r>
              <a:rPr lang="en-US" i="1" dirty="0" smtClean="0"/>
              <a:t>Concepts of Engineering replaces POE freshman year for students that did not meet qualifications for WEGA</a:t>
            </a: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8875057" cy="6857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TextBox 3"/>
          <p:cNvSpPr txBox="1"/>
          <p:nvPr/>
        </p:nvSpPr>
        <p:spPr>
          <a:xfrm>
            <a:off x="3733800" y="533400"/>
            <a:ext cx="3124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latin typeface="Goudy Old Style" pitchFamily="18" charset="0"/>
              </a:rPr>
              <a:t>Health Science</a:t>
            </a:r>
            <a:endParaRPr lang="en-US" sz="3600" b="1" dirty="0">
              <a:latin typeface="Goudy Old Style" pitchFamily="18" charset="0"/>
            </a:endParaRPr>
          </a:p>
        </p:txBody>
      </p:sp>
      <p:graphicFrame>
        <p:nvGraphicFramePr>
          <p:cNvPr id="5" name="Group 56"/>
          <p:cNvGraphicFramePr>
            <a:graphicFrameLocks noGrp="1"/>
          </p:cNvGraphicFramePr>
          <p:nvPr/>
        </p:nvGraphicFramePr>
        <p:xfrm>
          <a:off x="1600200" y="2350008"/>
          <a:ext cx="7391401" cy="1993392"/>
        </p:xfrm>
        <a:graphic>
          <a:graphicData uri="http://schemas.openxmlformats.org/drawingml/2006/table">
            <a:tbl>
              <a:tblPr/>
              <a:tblGrid>
                <a:gridCol w="1905000"/>
                <a:gridCol w="1828800"/>
                <a:gridCol w="1756955"/>
                <a:gridCol w="1900646"/>
              </a:tblGrid>
              <a:tr h="533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aiandra GD" pitchFamily="34" charset="0"/>
                        </a:rPr>
                        <a:t>9</a:t>
                      </a:r>
                      <a:r>
                        <a:rPr kumimoji="0" lang="en-US" sz="18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aiandra GD" pitchFamily="34" charset="0"/>
                        </a:rPr>
                        <a:t>th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aiandra GD" pitchFamily="34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aiandra GD" pitchFamily="34" charset="0"/>
                        </a:rPr>
                        <a:t>10</a:t>
                      </a:r>
                      <a:r>
                        <a:rPr kumimoji="0" lang="en-US" sz="18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aiandra GD" pitchFamily="34" charset="0"/>
                        </a:rPr>
                        <a:t>th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aiandra GD" pitchFamily="34" charset="0"/>
                        </a:rPr>
                        <a:t>11</a:t>
                      </a:r>
                      <a:r>
                        <a:rPr kumimoji="0" lang="en-US" sz="18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aiandra GD" pitchFamily="34" charset="0"/>
                        </a:rPr>
                        <a:t>th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aiandra GD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aiandra GD" pitchFamily="34" charset="0"/>
                        </a:rPr>
                        <a:t>12th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aiandra GD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aiandra GD" pitchFamily="34" charset="0"/>
                        </a:rPr>
                        <a:t>Principles of Health Science</a:t>
                      </a:r>
                      <a:endParaRPr kumimoji="0" lang="en-US" sz="18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aiandra GD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aiandra GD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aiandra GD" pitchFamily="34" charset="0"/>
                        </a:rPr>
                        <a:t>Medmicro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aiandra GD" pitchFamily="34" charset="0"/>
                        </a:rPr>
                        <a:t> Biology/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aiandra GD" pitchFamily="34" charset="0"/>
                        </a:rPr>
                        <a:t>Patho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aiandra GD" pitchFamily="34" charset="0"/>
                        </a:rPr>
                        <a:t>*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aiandra GD" pitchFamily="34" charset="0"/>
                        </a:rPr>
                        <a:t>Anatomy and Physiology</a:t>
                      </a:r>
                      <a:endParaRPr kumimoji="0" lang="en-US" sz="18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aiandra GD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aiandra GD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aiandra GD" pitchFamily="34" charset="0"/>
                        </a:rPr>
                        <a:t>Practicum in Health Science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aiandra GD" pitchFamily="34" charset="0"/>
                        </a:rPr>
                        <a:t>(2 per)</a:t>
                      </a:r>
                      <a:endParaRPr kumimoji="0" lang="en-US" sz="18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aiandra GD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aiandra GD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600200" y="4763869"/>
            <a:ext cx="7391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* Students will have an opportunity to apply for </a:t>
            </a:r>
            <a:r>
              <a:rPr lang="en-US" b="1" dirty="0" smtClean="0"/>
              <a:t>Futures Academy of Health Science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"/>
            <a:ext cx="8875057" cy="6857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TextBox 3"/>
          <p:cNvSpPr txBox="1"/>
          <p:nvPr/>
        </p:nvSpPr>
        <p:spPr>
          <a:xfrm>
            <a:off x="2895600" y="381000"/>
            <a:ext cx="4876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latin typeface="Goudy Old Style" pitchFamily="18" charset="0"/>
              </a:rPr>
              <a:t>Filmmaking*</a:t>
            </a:r>
            <a:endParaRPr lang="en-US" sz="3600" b="1" dirty="0">
              <a:latin typeface="Goudy Old Style" pitchFamily="18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98606832"/>
              </p:ext>
            </p:extLst>
          </p:nvPr>
        </p:nvGraphicFramePr>
        <p:xfrm>
          <a:off x="1600200" y="1981200"/>
          <a:ext cx="7086600" cy="243739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057400"/>
                <a:gridCol w="1981200"/>
                <a:gridCol w="1600200"/>
                <a:gridCol w="1447800"/>
              </a:tblGrid>
              <a:tr h="290564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Maiandra GD" pitchFamily="34" charset="0"/>
                        </a:rPr>
                        <a:t>9</a:t>
                      </a:r>
                      <a:r>
                        <a:rPr lang="en-US" baseline="30000" dirty="0" smtClean="0">
                          <a:latin typeface="Maiandra GD" pitchFamily="34" charset="0"/>
                        </a:rPr>
                        <a:t>th</a:t>
                      </a:r>
                      <a:endParaRPr lang="en-US" dirty="0">
                        <a:latin typeface="Maiandra GD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Maiandra GD" pitchFamily="34" charset="0"/>
                        </a:rPr>
                        <a:t>10</a:t>
                      </a:r>
                      <a:r>
                        <a:rPr lang="en-US" baseline="30000" dirty="0" smtClean="0">
                          <a:latin typeface="Maiandra GD" pitchFamily="34" charset="0"/>
                        </a:rPr>
                        <a:t>th</a:t>
                      </a:r>
                      <a:endParaRPr lang="en-US" dirty="0">
                        <a:latin typeface="Maiandra GD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Maiandra GD" pitchFamily="34" charset="0"/>
                        </a:rPr>
                        <a:t>11</a:t>
                      </a:r>
                      <a:r>
                        <a:rPr lang="en-US" baseline="30000" dirty="0" smtClean="0">
                          <a:latin typeface="Maiandra GD" pitchFamily="34" charset="0"/>
                        </a:rPr>
                        <a:t>th</a:t>
                      </a:r>
                      <a:endParaRPr lang="en-US" dirty="0">
                        <a:latin typeface="Maiandra GD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Maiandra GD" pitchFamily="34" charset="0"/>
                        </a:rPr>
                        <a:t>12</a:t>
                      </a:r>
                      <a:r>
                        <a:rPr lang="en-US" baseline="30000" dirty="0" smtClean="0">
                          <a:latin typeface="Maiandra GD" pitchFamily="34" charset="0"/>
                        </a:rPr>
                        <a:t>th</a:t>
                      </a:r>
                      <a:endParaRPr lang="en-US" dirty="0" smtClean="0">
                        <a:latin typeface="Maiandra GD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7163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aiandra GD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aiandra GD" pitchFamily="34" charset="0"/>
                        </a:rPr>
                        <a:t>Principles 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aiandra GD" pitchFamily="34" charset="0"/>
                        </a:rPr>
                        <a:t>of Art, Audio Video Technology and Communication</a:t>
                      </a:r>
                    </a:p>
                    <a:p>
                      <a:pPr algn="l"/>
                      <a:endParaRPr lang="en-US" dirty="0">
                        <a:latin typeface="Maiandra GD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aiandra GD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aiandra GD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aiandra GD" pitchFamily="34" charset="0"/>
                        </a:rPr>
                        <a:t>Digital 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aiandra GD" pitchFamily="34" charset="0"/>
                        </a:rPr>
                        <a:t>&amp; Interactive Media</a:t>
                      </a:r>
                    </a:p>
                    <a:p>
                      <a:pPr algn="l"/>
                      <a:endParaRPr lang="en-US" dirty="0">
                        <a:latin typeface="Maiandra GD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dirty="0" smtClean="0">
                        <a:latin typeface="Maiandra GD" pitchFamily="34" charset="0"/>
                      </a:endParaRPr>
                    </a:p>
                    <a:p>
                      <a:pPr algn="l"/>
                      <a:endParaRPr lang="en-US" dirty="0" smtClean="0">
                        <a:latin typeface="Maiandra GD" pitchFamily="34" charset="0"/>
                      </a:endParaRPr>
                    </a:p>
                    <a:p>
                      <a:pPr algn="l"/>
                      <a:r>
                        <a:rPr lang="en-US" dirty="0" smtClean="0">
                          <a:latin typeface="Maiandra GD" pitchFamily="34" charset="0"/>
                        </a:rPr>
                        <a:t>Audio </a:t>
                      </a:r>
                      <a:r>
                        <a:rPr lang="en-US" dirty="0" smtClean="0">
                          <a:latin typeface="Maiandra GD" pitchFamily="34" charset="0"/>
                        </a:rPr>
                        <a:t>Video </a:t>
                      </a:r>
                      <a:r>
                        <a:rPr lang="en-US" dirty="0" smtClean="0">
                          <a:latin typeface="Maiandra GD" pitchFamily="34" charset="0"/>
                        </a:rPr>
                        <a:t>Production 1</a:t>
                      </a:r>
                      <a:endParaRPr lang="en-US" dirty="0">
                        <a:latin typeface="Maiandra GD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dirty="0" smtClean="0">
                        <a:latin typeface="Maiandra GD" pitchFamily="34" charset="0"/>
                      </a:endParaRPr>
                    </a:p>
                    <a:p>
                      <a:pPr algn="l"/>
                      <a:endParaRPr lang="en-US" dirty="0" smtClean="0">
                        <a:latin typeface="Maiandra GD" pitchFamily="34" charset="0"/>
                      </a:endParaRPr>
                    </a:p>
                    <a:p>
                      <a:pPr algn="l"/>
                      <a:r>
                        <a:rPr lang="en-US" dirty="0" smtClean="0">
                          <a:latin typeface="Maiandra GD" pitchFamily="34" charset="0"/>
                        </a:rPr>
                        <a:t>Advanced</a:t>
                      </a:r>
                      <a:r>
                        <a:rPr lang="en-US" baseline="0" dirty="0" smtClean="0">
                          <a:latin typeface="Maiandra GD" pitchFamily="34" charset="0"/>
                        </a:rPr>
                        <a:t> </a:t>
                      </a:r>
                      <a:r>
                        <a:rPr lang="en-US" baseline="0" dirty="0" smtClean="0">
                          <a:latin typeface="Maiandra GD" pitchFamily="34" charset="0"/>
                        </a:rPr>
                        <a:t>Audio Video Production </a:t>
                      </a:r>
                    </a:p>
                    <a:p>
                      <a:pPr algn="l"/>
                      <a:r>
                        <a:rPr lang="en-US" baseline="0" dirty="0" smtClean="0">
                          <a:latin typeface="Maiandra GD" pitchFamily="34" charset="0"/>
                        </a:rPr>
                        <a:t>(2 per)</a:t>
                      </a:r>
                      <a:endParaRPr lang="en-US" dirty="0">
                        <a:latin typeface="Maiandra GD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2286000" y="5334000"/>
            <a:ext cx="6019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Maiandra GD" pitchFamily="34" charset="0"/>
              </a:rPr>
              <a:t>*This program is a </a:t>
            </a:r>
            <a:r>
              <a:rPr lang="en-US" sz="2000" b="1" dirty="0" smtClean="0">
                <a:latin typeface="Maiandra GD" pitchFamily="34" charset="0"/>
              </a:rPr>
              <a:t>Linked Learning Program!</a:t>
            </a:r>
            <a:endParaRPr lang="en-US" sz="2000" dirty="0">
              <a:latin typeface="Maiandra GD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" y="1"/>
            <a:ext cx="8875057" cy="6857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TextBox 1"/>
          <p:cNvSpPr txBox="1"/>
          <p:nvPr/>
        </p:nvSpPr>
        <p:spPr>
          <a:xfrm>
            <a:off x="3124200" y="685800"/>
            <a:ext cx="4038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latin typeface="Goudy Old Style" panose="02020502050305020303" pitchFamily="18" charset="0"/>
              </a:rPr>
              <a:t>Video Game Design</a:t>
            </a:r>
            <a:endParaRPr lang="en-US" sz="3600" b="1" dirty="0">
              <a:latin typeface="Goudy Old Style" panose="02020502050305020303" pitchFamily="18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24155101"/>
              </p:ext>
            </p:extLst>
          </p:nvPr>
        </p:nvGraphicFramePr>
        <p:xfrm>
          <a:off x="1600200" y="1981200"/>
          <a:ext cx="7086600" cy="243739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057400"/>
                <a:gridCol w="1981200"/>
                <a:gridCol w="1600200"/>
                <a:gridCol w="1447800"/>
              </a:tblGrid>
              <a:tr h="290564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Maiandra GD" pitchFamily="34" charset="0"/>
                        </a:rPr>
                        <a:t>9</a:t>
                      </a:r>
                      <a:r>
                        <a:rPr lang="en-US" baseline="30000" dirty="0" smtClean="0">
                          <a:latin typeface="Maiandra GD" pitchFamily="34" charset="0"/>
                        </a:rPr>
                        <a:t>th</a:t>
                      </a:r>
                      <a:endParaRPr lang="en-US" dirty="0">
                        <a:latin typeface="Maiandra GD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Maiandra GD" pitchFamily="34" charset="0"/>
                        </a:rPr>
                        <a:t>10</a:t>
                      </a:r>
                      <a:r>
                        <a:rPr lang="en-US" baseline="30000" dirty="0" smtClean="0">
                          <a:latin typeface="Maiandra GD" pitchFamily="34" charset="0"/>
                        </a:rPr>
                        <a:t>th</a:t>
                      </a:r>
                      <a:endParaRPr lang="en-US" dirty="0">
                        <a:latin typeface="Maiandra GD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Maiandra GD" pitchFamily="34" charset="0"/>
                        </a:rPr>
                        <a:t>11</a:t>
                      </a:r>
                      <a:r>
                        <a:rPr lang="en-US" baseline="30000" dirty="0" smtClean="0">
                          <a:latin typeface="Maiandra GD" pitchFamily="34" charset="0"/>
                        </a:rPr>
                        <a:t>th</a:t>
                      </a:r>
                      <a:endParaRPr lang="en-US" dirty="0">
                        <a:latin typeface="Maiandra GD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Maiandra GD" pitchFamily="34" charset="0"/>
                        </a:rPr>
                        <a:t>12</a:t>
                      </a:r>
                      <a:r>
                        <a:rPr lang="en-US" baseline="30000" dirty="0" smtClean="0">
                          <a:latin typeface="Maiandra GD" pitchFamily="34" charset="0"/>
                        </a:rPr>
                        <a:t>th</a:t>
                      </a:r>
                      <a:endParaRPr lang="en-US" dirty="0" smtClean="0">
                        <a:latin typeface="Maiandra GD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7163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aiandra GD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aiandra GD" pitchFamily="34" charset="0"/>
                        </a:rPr>
                        <a:t>Principles 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aiandra GD" pitchFamily="34" charset="0"/>
                        </a:rPr>
                        <a:t>of Art, Audio Video Technology and Communication</a:t>
                      </a:r>
                    </a:p>
                    <a:p>
                      <a:pPr algn="l"/>
                      <a:endParaRPr lang="en-US" dirty="0">
                        <a:latin typeface="Maiandra GD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aiandra GD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aiandra GD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aiandra GD" pitchFamily="34" charset="0"/>
                        </a:rPr>
                        <a:t>Web Technology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aiandra GD" pitchFamily="34" charset="0"/>
                      </a:endParaRPr>
                    </a:p>
                    <a:p>
                      <a:pPr algn="l"/>
                      <a:endParaRPr lang="en-US" dirty="0">
                        <a:latin typeface="Maiandra GD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dirty="0" smtClean="0">
                        <a:latin typeface="Maiandra GD" pitchFamily="34" charset="0"/>
                      </a:endParaRPr>
                    </a:p>
                    <a:p>
                      <a:pPr algn="l"/>
                      <a:endParaRPr lang="en-US" dirty="0" smtClean="0">
                        <a:latin typeface="Maiandra GD" pitchFamily="34" charset="0"/>
                      </a:endParaRPr>
                    </a:p>
                    <a:p>
                      <a:pPr algn="l"/>
                      <a:endParaRPr lang="en-US" dirty="0" smtClean="0">
                        <a:latin typeface="Maiandra GD" pitchFamily="34" charset="0"/>
                      </a:endParaRPr>
                    </a:p>
                    <a:p>
                      <a:pPr algn="l"/>
                      <a:r>
                        <a:rPr lang="en-US" dirty="0" smtClean="0">
                          <a:latin typeface="Maiandra GD" pitchFamily="34" charset="0"/>
                        </a:rPr>
                        <a:t>Video Game</a:t>
                      </a:r>
                      <a:endParaRPr lang="en-US" dirty="0">
                        <a:latin typeface="Maiandra GD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dirty="0" smtClean="0">
                        <a:latin typeface="Maiandra GD" pitchFamily="34" charset="0"/>
                      </a:endParaRPr>
                    </a:p>
                    <a:p>
                      <a:pPr algn="l"/>
                      <a:endParaRPr lang="en-US" dirty="0" smtClean="0">
                        <a:latin typeface="Maiandra GD" pitchFamily="34" charset="0"/>
                      </a:endParaRPr>
                    </a:p>
                    <a:p>
                      <a:pPr algn="l"/>
                      <a:r>
                        <a:rPr lang="en-US" dirty="0" smtClean="0">
                          <a:latin typeface="Maiandra GD" pitchFamily="34" charset="0"/>
                        </a:rPr>
                        <a:t>Advanced Video Game</a:t>
                      </a:r>
                      <a:endParaRPr lang="en-US" dirty="0">
                        <a:latin typeface="Maiandra GD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" y="1"/>
            <a:ext cx="8875057" cy="6857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TextBox 1"/>
          <p:cNvSpPr txBox="1"/>
          <p:nvPr/>
        </p:nvSpPr>
        <p:spPr>
          <a:xfrm>
            <a:off x="2590800" y="685800"/>
            <a:ext cx="5486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latin typeface="Goudy Old Style" panose="02020502050305020303" pitchFamily="18" charset="0"/>
              </a:rPr>
              <a:t>What is Futures Academy?</a:t>
            </a:r>
            <a:endParaRPr lang="en-US" sz="3600" b="1" dirty="0">
              <a:latin typeface="Goudy Old Style" panose="02020502050305020303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590800" y="2286000"/>
            <a:ext cx="53340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A specialized program that allows students to earn an Associate’s Degree toward a high demand career field- FOR FREE- while attending high school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1401818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" y="1"/>
            <a:ext cx="8875057" cy="6857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TextBox 1"/>
          <p:cNvSpPr txBox="1"/>
          <p:nvPr/>
        </p:nvSpPr>
        <p:spPr>
          <a:xfrm>
            <a:off x="2590800" y="685800"/>
            <a:ext cx="5486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latin typeface="Goudy Old Style" panose="02020502050305020303" pitchFamily="18" charset="0"/>
              </a:rPr>
              <a:t>What is Westside’s Futures Academy Program?</a:t>
            </a:r>
            <a:endParaRPr lang="en-US" sz="3600" b="1" dirty="0">
              <a:latin typeface="Goudy Old Style" panose="02020502050305020303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590800" y="2286000"/>
            <a:ext cx="5334000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 smtClean="0"/>
              <a:t>Health Science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800" dirty="0" smtClean="0"/>
              <a:t>Students will earn and Associate of Science degree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800" dirty="0" smtClean="0"/>
              <a:t>Partnership with UT MD Anderson School of Health Professions and Houston Community College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2524253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" y="1"/>
            <a:ext cx="8875057" cy="6857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TextBox 1"/>
          <p:cNvSpPr txBox="1"/>
          <p:nvPr/>
        </p:nvSpPr>
        <p:spPr>
          <a:xfrm>
            <a:off x="2590800" y="685800"/>
            <a:ext cx="5486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latin typeface="Goudy Old Style" panose="02020502050305020303" pitchFamily="18" charset="0"/>
              </a:rPr>
              <a:t>Who should apply to the Futures Academy?</a:t>
            </a:r>
            <a:endParaRPr lang="en-US" sz="3600" b="1" dirty="0">
              <a:latin typeface="Goudy Old Style" panose="02020502050305020303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590800" y="2286000"/>
            <a:ext cx="53340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 smtClean="0"/>
              <a:t>Zoned and non-zoned students wishing to participate in the program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4699410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" y="1"/>
            <a:ext cx="8875057" cy="6857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TextBox 2"/>
          <p:cNvSpPr txBox="1"/>
          <p:nvPr/>
        </p:nvSpPr>
        <p:spPr>
          <a:xfrm>
            <a:off x="2286000" y="0"/>
            <a:ext cx="6096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dirty="0" smtClean="0">
                <a:latin typeface="Goudy Old Style" pitchFamily="18" charset="0"/>
              </a:rPr>
              <a:t>Academics</a:t>
            </a:r>
            <a:endParaRPr lang="en-US" sz="5400" b="1" dirty="0">
              <a:latin typeface="Goudy Old Style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438400" y="794802"/>
            <a:ext cx="6096000" cy="60631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3600" dirty="0" smtClean="0"/>
              <a:t>Prep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College Preparation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On-Level</a:t>
            </a:r>
          </a:p>
          <a:p>
            <a:pPr>
              <a:buFont typeface="Arial" pitchFamily="34" charset="0"/>
              <a:buChar char="•"/>
            </a:pPr>
            <a:endParaRPr lang="en-US" sz="1000" dirty="0"/>
          </a:p>
          <a:p>
            <a:pPr>
              <a:buFont typeface="Arial" pitchFamily="34" charset="0"/>
              <a:buChar char="•"/>
            </a:pPr>
            <a:r>
              <a:rPr lang="en-US" sz="3600" dirty="0" smtClean="0"/>
              <a:t>Pre-AP*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Above level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Prepares students for AP classes</a:t>
            </a:r>
          </a:p>
          <a:p>
            <a:r>
              <a:rPr lang="en-US" dirty="0" smtClean="0"/>
              <a:t>	</a:t>
            </a:r>
            <a:endParaRPr lang="en-US" dirty="0"/>
          </a:p>
          <a:p>
            <a:pPr>
              <a:buFont typeface="Arial" pitchFamily="34" charset="0"/>
              <a:buChar char="•"/>
            </a:pPr>
            <a:r>
              <a:rPr lang="en-US" sz="3600" dirty="0" smtClean="0"/>
              <a:t>Pre-AP GT*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Above level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Faster paced the traditional Pre-AP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Prepares students for AP classes</a:t>
            </a:r>
          </a:p>
          <a:p>
            <a:r>
              <a:rPr lang="en-US" dirty="0" smtClean="0"/>
              <a:t>	</a:t>
            </a:r>
          </a:p>
          <a:p>
            <a:pPr>
              <a:buFont typeface="Arial" pitchFamily="34" charset="0"/>
              <a:buChar char="•"/>
            </a:pPr>
            <a:r>
              <a:rPr lang="en-US" sz="3600" dirty="0" smtClean="0"/>
              <a:t>AP*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College Level Work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College Credit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590800" y="6400800"/>
            <a:ext cx="6705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*These classes receive an additional GPA point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" y="1"/>
            <a:ext cx="8875057" cy="6857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Rectangle 2"/>
          <p:cNvSpPr/>
          <p:nvPr/>
        </p:nvSpPr>
        <p:spPr>
          <a:xfrm>
            <a:off x="2743200" y="228600"/>
            <a:ext cx="48006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5400" b="1" dirty="0" smtClean="0">
                <a:latin typeface="Goudy Old Style" pitchFamily="18" charset="0"/>
              </a:rPr>
              <a:t>Academics </a:t>
            </a:r>
            <a:r>
              <a:rPr lang="en-US" b="1" dirty="0" smtClean="0">
                <a:latin typeface="Goudy Old Style" pitchFamily="18" charset="0"/>
              </a:rPr>
              <a:t>continued</a:t>
            </a:r>
            <a:endParaRPr lang="en-US" sz="5400" b="1" dirty="0">
              <a:latin typeface="Goudy Old Style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676400" y="2014478"/>
            <a:ext cx="71628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3600" dirty="0" smtClean="0"/>
              <a:t>Over 60 Pre-AP and AP classes</a:t>
            </a:r>
          </a:p>
          <a:p>
            <a:endParaRPr lang="en-US" sz="3600" dirty="0" smtClean="0"/>
          </a:p>
          <a:p>
            <a:pPr>
              <a:buFont typeface="Arial" pitchFamily="34" charset="0"/>
              <a:buChar char="•"/>
            </a:pPr>
            <a:r>
              <a:rPr lang="en-US" sz="3600" dirty="0" smtClean="0"/>
              <a:t>Offer Calculus 3</a:t>
            </a:r>
          </a:p>
          <a:p>
            <a:endParaRPr lang="en-US" sz="3600" dirty="0" smtClean="0"/>
          </a:p>
          <a:p>
            <a:pPr>
              <a:buFont typeface="Arial" pitchFamily="34" charset="0"/>
              <a:buChar char="•"/>
            </a:pPr>
            <a:r>
              <a:rPr lang="en-US" sz="3600" dirty="0" smtClean="0"/>
              <a:t>Variety of Advanced Science Classes</a:t>
            </a:r>
            <a:endParaRPr 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" y="1"/>
            <a:ext cx="8875057" cy="6857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TextBox 3"/>
          <p:cNvSpPr txBox="1"/>
          <p:nvPr/>
        </p:nvSpPr>
        <p:spPr>
          <a:xfrm>
            <a:off x="2209800" y="457200"/>
            <a:ext cx="55626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200" b="1" dirty="0" smtClean="0">
                <a:latin typeface="Goudy Old Style" pitchFamily="18" charset="0"/>
              </a:rPr>
              <a:t>What is Magnet?</a:t>
            </a:r>
            <a:endParaRPr lang="en-US" sz="7200" b="1" dirty="0">
              <a:latin typeface="Goudy Old Style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600200" y="2895600"/>
            <a:ext cx="727485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>
                <a:latin typeface="Goudy Old Style" pitchFamily="18" charset="0"/>
              </a:rPr>
              <a:t>Specialized programs designed to meet the needs, interests, and/or talents of the students in HISD</a:t>
            </a:r>
            <a:endParaRPr lang="en-US" sz="4000" b="1" dirty="0">
              <a:latin typeface="Goudy Old Styl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" y="1"/>
            <a:ext cx="8875057" cy="6857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TextBox 3"/>
          <p:cNvSpPr txBox="1"/>
          <p:nvPr/>
        </p:nvSpPr>
        <p:spPr>
          <a:xfrm>
            <a:off x="2362200" y="685800"/>
            <a:ext cx="55626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>
                <a:latin typeface="Goudy Old Style" pitchFamily="18" charset="0"/>
              </a:rPr>
              <a:t>What is Westside’s Magnet Program?</a:t>
            </a:r>
            <a:endParaRPr lang="en-US" sz="4000" b="1" dirty="0">
              <a:latin typeface="Goudy Old Style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895600" y="2971800"/>
            <a:ext cx="47244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Integrated Technology- A multi-faceted program that allows students to investigate a career that involves technology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4779349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" y="1"/>
            <a:ext cx="8875057" cy="6857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TextBox 3"/>
          <p:cNvSpPr txBox="1"/>
          <p:nvPr/>
        </p:nvSpPr>
        <p:spPr>
          <a:xfrm>
            <a:off x="2362200" y="685800"/>
            <a:ext cx="55626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>
                <a:latin typeface="Goudy Old Style" pitchFamily="18" charset="0"/>
              </a:rPr>
              <a:t>What Careers are included in this program?</a:t>
            </a:r>
            <a:endParaRPr lang="en-US" sz="4000" b="1" dirty="0">
              <a:latin typeface="Goudy Old Style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781300" y="2014052"/>
            <a:ext cx="4724400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 smtClean="0"/>
              <a:t>Business Administration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 smtClean="0"/>
              <a:t>Culinary Arts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 smtClean="0"/>
              <a:t>Computer Programming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 smtClean="0"/>
              <a:t>Computer Maintenance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 smtClean="0"/>
              <a:t>Digital Photography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 smtClean="0"/>
              <a:t>Technical Theatre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 smtClean="0"/>
              <a:t>Engineering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 smtClean="0"/>
              <a:t>Health Science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 smtClean="0"/>
              <a:t>Filmmaking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 smtClean="0"/>
              <a:t>Video Game Design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7666497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" y="1"/>
            <a:ext cx="8875057" cy="6857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TextBox 3"/>
          <p:cNvSpPr txBox="1"/>
          <p:nvPr/>
        </p:nvSpPr>
        <p:spPr>
          <a:xfrm>
            <a:off x="2362200" y="685800"/>
            <a:ext cx="5562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>
                <a:latin typeface="Goudy Old Style" pitchFamily="18" charset="0"/>
              </a:rPr>
              <a:t>Who Should Apply?</a:t>
            </a:r>
            <a:endParaRPr lang="en-US" sz="4000" b="1" dirty="0">
              <a:latin typeface="Goudy Old Style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905000" y="2736502"/>
            <a:ext cx="67056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Non-zoned students interested in attending Westside to study one or more of the career pathways offered in the magnet program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771967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" y="1"/>
            <a:ext cx="8875057" cy="6857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TextBox 3"/>
          <p:cNvSpPr txBox="1"/>
          <p:nvPr/>
        </p:nvSpPr>
        <p:spPr>
          <a:xfrm>
            <a:off x="2514600" y="457200"/>
            <a:ext cx="5715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Goudy Old Style" pitchFamily="18" charset="0"/>
              </a:rPr>
              <a:t>Business </a:t>
            </a:r>
            <a:r>
              <a:rPr lang="en-US" sz="4000" dirty="0" smtClean="0">
                <a:latin typeface="Goudy Old Style" pitchFamily="18" charset="0"/>
              </a:rPr>
              <a:t>Administration Program</a:t>
            </a:r>
            <a:endParaRPr lang="en-US" sz="4000" dirty="0">
              <a:latin typeface="Goudy Old Style" pitchFamily="18" charset="0"/>
            </a:endParaRPr>
          </a:p>
        </p:txBody>
      </p:sp>
      <p:graphicFrame>
        <p:nvGraphicFramePr>
          <p:cNvPr id="6" name="Group 4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2575432"/>
              </p:ext>
            </p:extLst>
          </p:nvPr>
        </p:nvGraphicFramePr>
        <p:xfrm>
          <a:off x="1524000" y="2438400"/>
          <a:ext cx="7391401" cy="2188828"/>
        </p:xfrm>
        <a:graphic>
          <a:graphicData uri="http://schemas.openxmlformats.org/drawingml/2006/table">
            <a:tbl>
              <a:tblPr/>
              <a:tblGrid>
                <a:gridCol w="1981200"/>
                <a:gridCol w="1752600"/>
                <a:gridCol w="1524000"/>
                <a:gridCol w="2133601"/>
              </a:tblGrid>
              <a:tr h="93305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aiandra GD" pitchFamily="34" charset="0"/>
                        </a:rPr>
                        <a:t>9</a:t>
                      </a:r>
                      <a:r>
                        <a:rPr kumimoji="0" lang="en-US" sz="18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aiandra GD" pitchFamily="34" charset="0"/>
                        </a:rPr>
                        <a:t>th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aiandra GD" pitchFamily="34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aiandra GD" pitchFamily="34" charset="0"/>
                        </a:rPr>
                        <a:t>10</a:t>
                      </a:r>
                      <a:r>
                        <a:rPr kumimoji="0" lang="en-US" sz="18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aiandra GD" pitchFamily="34" charset="0"/>
                        </a:rPr>
                        <a:t>th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aiandra GD" pitchFamily="34" charset="0"/>
                        </a:rPr>
                        <a:t>11</a:t>
                      </a:r>
                      <a:r>
                        <a:rPr kumimoji="0" lang="en-US" sz="18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aiandra GD" pitchFamily="34" charset="0"/>
                        </a:rPr>
                        <a:t>th</a:t>
                      </a:r>
                      <a:endParaRPr kumimoji="0" lang="en-US" sz="1800" b="1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aiandra GD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aiandra GD" pitchFamily="34" charset="0"/>
                        </a:rPr>
                        <a:t>12th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aiandra GD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03504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aiandra GD" pitchFamily="34" charset="0"/>
                        </a:rPr>
                        <a:t>Prin. Business, Marketing, &amp; Finance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aiandra GD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aiandra GD" pitchFamily="34" charset="0"/>
                        </a:rPr>
                        <a:t>Virtual Business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aiandra GD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aiandra GD" pitchFamily="34" charset="0"/>
                        </a:rPr>
                        <a:t>Business Management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aiandra GD" pitchFamily="34" charset="0"/>
                        </a:rPr>
                        <a:t>Internship (3 periods)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260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aiandra GD" pitchFamily="34" charset="0"/>
                        </a:rPr>
                        <a:t>Entrepreneurship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" y="1"/>
            <a:ext cx="8875057" cy="6857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TextBox 3"/>
          <p:cNvSpPr txBox="1"/>
          <p:nvPr/>
        </p:nvSpPr>
        <p:spPr>
          <a:xfrm>
            <a:off x="1828800" y="457200"/>
            <a:ext cx="70104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>
                <a:latin typeface="Goudy Old Style" pitchFamily="18" charset="0"/>
              </a:rPr>
              <a:t>Culinary Arts </a:t>
            </a:r>
          </a:p>
          <a:p>
            <a:pPr algn="ctr"/>
            <a:r>
              <a:rPr lang="en-US" sz="3600" dirty="0" smtClean="0">
                <a:latin typeface="Goudy Old Style" pitchFamily="18" charset="0"/>
              </a:rPr>
              <a:t>and</a:t>
            </a:r>
          </a:p>
          <a:p>
            <a:pPr algn="ctr"/>
            <a:r>
              <a:rPr lang="en-US" sz="3600" dirty="0" smtClean="0">
                <a:latin typeface="Goudy Old Style" pitchFamily="18" charset="0"/>
              </a:rPr>
              <a:t> Entrepreneurship Program</a:t>
            </a:r>
            <a:endParaRPr lang="en-US" sz="3600" dirty="0">
              <a:latin typeface="Goudy Old Style" pitchFamily="18" charset="0"/>
            </a:endParaRPr>
          </a:p>
        </p:txBody>
      </p:sp>
      <p:graphicFrame>
        <p:nvGraphicFramePr>
          <p:cNvPr id="5" name="Group 217"/>
          <p:cNvGraphicFramePr>
            <a:graphicFrameLocks noGrp="1"/>
          </p:cNvGraphicFramePr>
          <p:nvPr/>
        </p:nvGraphicFramePr>
        <p:xfrm>
          <a:off x="1524000" y="2590800"/>
          <a:ext cx="7543800" cy="2273808"/>
        </p:xfrm>
        <a:graphic>
          <a:graphicData uri="http://schemas.openxmlformats.org/drawingml/2006/table">
            <a:tbl>
              <a:tblPr/>
              <a:tblGrid>
                <a:gridCol w="1939834"/>
                <a:gridCol w="1580606"/>
                <a:gridCol w="2370909"/>
                <a:gridCol w="1652451"/>
              </a:tblGrid>
              <a:tr h="609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aiandra GD" pitchFamily="34" charset="0"/>
                        </a:rPr>
                        <a:t>9</a:t>
                      </a:r>
                      <a:r>
                        <a:rPr kumimoji="0" lang="en-US" sz="28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aiandra GD" pitchFamily="34" charset="0"/>
                        </a:rPr>
                        <a:t>th</a:t>
                      </a: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aiandra GD" pitchFamily="34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aiandra GD" pitchFamily="34" charset="0"/>
                        </a:rPr>
                        <a:t>10</a:t>
                      </a:r>
                      <a:r>
                        <a:rPr kumimoji="0" lang="en-US" sz="28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aiandra GD" pitchFamily="34" charset="0"/>
                        </a:rPr>
                        <a:t>th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aiandra GD" pitchFamily="34" charset="0"/>
                        </a:rPr>
                        <a:t>11</a:t>
                      </a:r>
                      <a:r>
                        <a:rPr kumimoji="0" lang="en-US" sz="28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aiandra GD" pitchFamily="34" charset="0"/>
                        </a:rPr>
                        <a:t>th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aiandra GD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aiandra GD" pitchFamily="34" charset="0"/>
                        </a:rPr>
                        <a:t>12th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aiandra GD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09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aiandra GD" pitchFamily="34" charset="0"/>
                        </a:rPr>
                        <a:t>Prin. Business, Marketing, &amp; Finance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aiandra GD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aiandra GD" pitchFamily="34" charset="0"/>
                        </a:rPr>
                        <a:t>Culinary Arts</a:t>
                      </a:r>
                      <a:endParaRPr kumimoji="0" lang="en-US" sz="18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aiandra GD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aiandra GD" pitchFamily="34" charset="0"/>
                        </a:rPr>
                        <a:t>Practicum in Culinary Arts 1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aiandra GD" pitchFamily="34" charset="0"/>
                        </a:rPr>
                        <a:t>(2 per)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aiandra GD" pitchFamily="34" charset="0"/>
                        </a:rPr>
                        <a:t>Practicum in Culinary Arts 2 (2 per)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aiandra GD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20CB3F6F2CFE845BB4DF7D5934773B2" ma:contentTypeVersion="1" ma:contentTypeDescription="Create a new document." ma:contentTypeScope="" ma:versionID="d5cba3c10b4c4a8353b6bef009f547e8">
  <xsd:schema xmlns:xsd="http://www.w3.org/2001/XMLSchema" xmlns:xs="http://www.w3.org/2001/XMLSchema" xmlns:p="http://schemas.microsoft.com/office/2006/metadata/properties" xmlns:ns3="6ccd0dae-94a6-4cee-840d-b891d4df3487" targetNamespace="http://schemas.microsoft.com/office/2006/metadata/properties" ma:root="true" ma:fieldsID="708b6b06acf716466b5aed06d86b46ad" ns3:_="">
    <xsd:import namespace="6ccd0dae-94a6-4cee-840d-b891d4df3487"/>
    <xsd:element name="properties">
      <xsd:complexType>
        <xsd:sequence>
          <xsd:element name="documentManagement">
            <xsd:complexType>
              <xsd:all>
                <xsd:element ref="ns3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ccd0dae-94a6-4cee-840d-b891d4df3487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48332F3A-411D-4AC0-9739-EFF05CAB61C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ccd0dae-94a6-4cee-840d-b891d4df348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DFCC4111-793A-4690-8F66-F53BAB6353A8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2745F00-7753-4714-88A2-5689615B204E}">
  <ds:schemaRefs>
    <ds:schemaRef ds:uri="http://schemas.microsoft.com/office/2006/metadata/properties"/>
    <ds:schemaRef ds:uri="http://schemas.microsoft.com/office/2006/documentManagement/types"/>
    <ds:schemaRef ds:uri="http://purl.org/dc/elements/1.1/"/>
    <ds:schemaRef ds:uri="http://www.w3.org/XML/1998/namespace"/>
    <ds:schemaRef ds:uri="http://purl.org/dc/dcmitype/"/>
    <ds:schemaRef ds:uri="http://schemas.openxmlformats.org/package/2006/metadata/core-properties"/>
    <ds:schemaRef ds:uri="http://schemas.microsoft.com/office/infopath/2007/PartnerControls"/>
    <ds:schemaRef ds:uri="6ccd0dae-94a6-4cee-840d-b891d4df3487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245</TotalTime>
  <Words>515</Words>
  <Application>Microsoft Office PowerPoint</Application>
  <PresentationFormat>On-screen Show (4:3)</PresentationFormat>
  <Paragraphs>167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3" baseType="lpstr">
      <vt:lpstr>Arial</vt:lpstr>
      <vt:lpstr>Calibri</vt:lpstr>
      <vt:lpstr>Goudy Old Style</vt:lpstr>
      <vt:lpstr>Maiandra GD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HISD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HD6000A</dc:creator>
  <cp:lastModifiedBy>Gumm, Chelsea R</cp:lastModifiedBy>
  <cp:revision>25</cp:revision>
  <dcterms:created xsi:type="dcterms:W3CDTF">2014-04-02T12:36:23Z</dcterms:created>
  <dcterms:modified xsi:type="dcterms:W3CDTF">2015-04-08T12:44:04Z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0x010100F20CB3F6F2CFE845BB4DF7D5934773B2</vt:lpwstr>
  </property>
</Properties>
</file>