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73" r:id="rId3"/>
  </p:sldMasterIdLst>
  <p:notesMasterIdLst>
    <p:notesMasterId r:id="rId19"/>
  </p:notesMasterIdLst>
  <p:handoutMasterIdLst>
    <p:handoutMasterId r:id="rId20"/>
  </p:handoutMasterIdLst>
  <p:sldIdLst>
    <p:sldId id="268" r:id="rId4"/>
    <p:sldId id="269" r:id="rId5"/>
    <p:sldId id="293" r:id="rId6"/>
    <p:sldId id="294" r:id="rId7"/>
    <p:sldId id="295" r:id="rId8"/>
    <p:sldId id="296" r:id="rId9"/>
    <p:sldId id="303" r:id="rId10"/>
    <p:sldId id="300" r:id="rId11"/>
    <p:sldId id="298" r:id="rId12"/>
    <p:sldId id="297" r:id="rId13"/>
    <p:sldId id="299" r:id="rId14"/>
    <p:sldId id="301" r:id="rId15"/>
    <p:sldId id="302" r:id="rId16"/>
    <p:sldId id="304" r:id="rId17"/>
    <p:sldId id="271" r:id="rId18"/>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B"/>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78863" autoAdjust="0"/>
  </p:normalViewPr>
  <p:slideViewPr>
    <p:cSldViewPr>
      <p:cViewPr varScale="1">
        <p:scale>
          <a:sx n="70" d="100"/>
          <a:sy n="70" d="100"/>
        </p:scale>
        <p:origin x="-176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15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tags" Target="tags/tag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7"/>
          <p:cNvSpPr>
            <a:spLocks noGrp="1" noChangeArrowheads="1"/>
          </p:cNvSpPr>
          <p:nvPr>
            <p:ph type="hdr" sz="quarter"/>
          </p:nvPr>
        </p:nvSpPr>
        <p:spPr bwMode="auto">
          <a:xfrm>
            <a:off x="66675" y="77788"/>
            <a:ext cx="3038475" cy="46513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r>
              <a:rPr lang="en-US" dirty="0" smtClean="0"/>
              <a:t>Writing a Problem Statement</a:t>
            </a:r>
            <a:endParaRPr lang="en-US" dirty="0"/>
          </a:p>
        </p:txBody>
      </p:sp>
      <p:sp>
        <p:nvSpPr>
          <p:cNvPr id="3080" name="Rectangle 8"/>
          <p:cNvSpPr>
            <a:spLocks noGrp="1" noChangeArrowheads="1"/>
          </p:cNvSpPr>
          <p:nvPr>
            <p:ph type="dt" sz="quarter" idx="1"/>
          </p:nvPr>
        </p:nvSpPr>
        <p:spPr bwMode="auto">
          <a:xfrm>
            <a:off x="3759200" y="77788"/>
            <a:ext cx="3038475" cy="6508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r>
              <a:rPr lang="en-US" dirty="0" smtClean="0"/>
              <a:t>Engineering Design and Development</a:t>
            </a:r>
            <a:endParaRPr lang="en-US" baseline="30000" dirty="0"/>
          </a:p>
          <a:p>
            <a:r>
              <a:rPr lang="en-US" dirty="0"/>
              <a:t>Unit </a:t>
            </a:r>
            <a:r>
              <a:rPr lang="en-US" dirty="0" smtClean="0"/>
              <a:t>2 </a:t>
            </a:r>
            <a:r>
              <a:rPr lang="en-US" dirty="0"/>
              <a:t>– Lesson </a:t>
            </a:r>
            <a:r>
              <a:rPr lang="en-US" dirty="0" smtClean="0"/>
              <a:t>2.1 </a:t>
            </a:r>
            <a:r>
              <a:rPr lang="en-US" dirty="0"/>
              <a:t>– </a:t>
            </a:r>
            <a:r>
              <a:rPr lang="en-US" dirty="0" smtClean="0"/>
              <a:t>Identify a Valid Problem</a:t>
            </a:r>
            <a:endParaRPr lang="en-US" dirty="0"/>
          </a:p>
        </p:txBody>
      </p:sp>
      <p:sp>
        <p:nvSpPr>
          <p:cNvPr id="3081" name="Rectangle 9"/>
          <p:cNvSpPr>
            <a:spLocks noGrp="1" noChangeArrowheads="1"/>
          </p:cNvSpPr>
          <p:nvPr>
            <p:ph type="ftr" sz="quarter" idx="2"/>
          </p:nvPr>
        </p:nvSpPr>
        <p:spPr bwMode="auto">
          <a:xfrm>
            <a:off x="77788" y="8585200"/>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0" hangingPunct="0">
              <a:defRPr sz="1200">
                <a:cs typeface="Arial" charset="0"/>
              </a:defRPr>
            </a:lvl1pPr>
          </a:lstStyle>
          <a:p>
            <a:r>
              <a:rPr lang="en-US" dirty="0"/>
              <a:t>Project Lead The Way, Inc.</a:t>
            </a:r>
            <a:endParaRPr lang="en-US" baseline="30000" dirty="0"/>
          </a:p>
          <a:p>
            <a:r>
              <a:rPr lang="en-US" dirty="0"/>
              <a:t>Copyright </a:t>
            </a:r>
            <a:r>
              <a:rPr lang="en-US" dirty="0" smtClean="0"/>
              <a:t>2010</a:t>
            </a:r>
            <a:endParaRPr lang="en-US" dirty="0"/>
          </a:p>
        </p:txBody>
      </p:sp>
      <p:sp>
        <p:nvSpPr>
          <p:cNvPr id="3082" name="Rectangle 10"/>
          <p:cNvSpPr>
            <a:spLocks noGrp="1" noChangeArrowheads="1"/>
          </p:cNvSpPr>
          <p:nvPr>
            <p:ph type="sldNum" sz="quarter" idx="3"/>
          </p:nvPr>
        </p:nvSpPr>
        <p:spPr bwMode="auto">
          <a:xfrm>
            <a:off x="3810000" y="8678862"/>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AA6F666A-3503-4EB4-9796-FFB36F66CA10}" type="slidenum">
              <a:rPr lang="en-US"/>
              <a:pPr/>
              <a:t>‹#›</a:t>
            </a:fld>
            <a:endParaRPr lang="en-US" dirty="0"/>
          </a:p>
        </p:txBody>
      </p:sp>
    </p:spTree>
    <p:extLst>
      <p:ext uri="{BB962C8B-B14F-4D97-AF65-F5344CB8AC3E}">
        <p14:creationId xmlns:p14="http://schemas.microsoft.com/office/powerpoint/2010/main" val="39217599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Header Placeholder 7"/>
          <p:cNvSpPr>
            <a:spLocks noGrp="1" noChangeArrowheads="1"/>
          </p:cNvSpPr>
          <p:nvPr>
            <p:ph type="hdr" sz="quarter"/>
          </p:nvPr>
        </p:nvSpPr>
        <p:spPr bwMode="auto">
          <a:xfrm>
            <a:off x="66675" y="77788"/>
            <a:ext cx="3038475" cy="46513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r>
              <a:rPr lang="en-US" dirty="0" smtClean="0"/>
              <a:t>Writing a Problem Statement</a:t>
            </a:r>
            <a:endParaRPr lang="en-US" dirty="0"/>
          </a:p>
        </p:txBody>
      </p:sp>
      <p:sp>
        <p:nvSpPr>
          <p:cNvPr id="13" name="Rectangle 8"/>
          <p:cNvSpPr>
            <a:spLocks noGrp="1" noChangeArrowheads="1"/>
          </p:cNvSpPr>
          <p:nvPr>
            <p:ph type="dt" sz="quarter" idx="1"/>
          </p:nvPr>
        </p:nvSpPr>
        <p:spPr bwMode="auto">
          <a:xfrm>
            <a:off x="3759200" y="77788"/>
            <a:ext cx="3038475" cy="6508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r>
              <a:rPr lang="en-US" dirty="0" smtClean="0"/>
              <a:t>Engineering Design and Development</a:t>
            </a:r>
            <a:endParaRPr lang="en-US" baseline="30000" dirty="0"/>
          </a:p>
          <a:p>
            <a:r>
              <a:rPr lang="en-US" dirty="0"/>
              <a:t>Unit </a:t>
            </a:r>
            <a:r>
              <a:rPr lang="en-US" dirty="0" smtClean="0"/>
              <a:t>2 </a:t>
            </a:r>
            <a:r>
              <a:rPr lang="en-US" dirty="0"/>
              <a:t>– Lesson </a:t>
            </a:r>
            <a:r>
              <a:rPr lang="en-US" dirty="0" smtClean="0"/>
              <a:t>2.1 </a:t>
            </a:r>
            <a:r>
              <a:rPr lang="en-US" dirty="0"/>
              <a:t>– </a:t>
            </a:r>
            <a:r>
              <a:rPr lang="en-US" dirty="0" smtClean="0"/>
              <a:t>Identify a Valid Problem</a:t>
            </a:r>
            <a:endParaRPr lang="en-US" dirty="0"/>
          </a:p>
        </p:txBody>
      </p:sp>
      <p:sp>
        <p:nvSpPr>
          <p:cNvPr id="14" name="Rectangle 9"/>
          <p:cNvSpPr>
            <a:spLocks noGrp="1" noChangeArrowheads="1"/>
          </p:cNvSpPr>
          <p:nvPr>
            <p:ph type="ftr" sz="quarter" idx="4"/>
          </p:nvPr>
        </p:nvSpPr>
        <p:spPr bwMode="auto">
          <a:xfrm>
            <a:off x="77788" y="8585200"/>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0" hangingPunct="0">
              <a:defRPr sz="1200">
                <a:cs typeface="Arial" charset="0"/>
              </a:defRPr>
            </a:lvl1pPr>
          </a:lstStyle>
          <a:p>
            <a:r>
              <a:rPr lang="en-US" dirty="0"/>
              <a:t>Project Lead The Way, Inc.</a:t>
            </a:r>
            <a:endParaRPr lang="en-US" baseline="30000" dirty="0"/>
          </a:p>
          <a:p>
            <a:r>
              <a:rPr lang="en-US" dirty="0"/>
              <a:t>Copyright </a:t>
            </a:r>
            <a:r>
              <a:rPr lang="en-US" dirty="0" smtClean="0"/>
              <a:t>2010</a:t>
            </a:r>
            <a:endParaRPr lang="en-US" dirty="0"/>
          </a:p>
        </p:txBody>
      </p:sp>
      <p:sp>
        <p:nvSpPr>
          <p:cNvPr id="15" name="Rectangle 10"/>
          <p:cNvSpPr>
            <a:spLocks noGrp="1" noChangeArrowheads="1"/>
          </p:cNvSpPr>
          <p:nvPr>
            <p:ph type="sldNum" sz="quarter" idx="5"/>
          </p:nvPr>
        </p:nvSpPr>
        <p:spPr bwMode="auto">
          <a:xfrm>
            <a:off x="3810000" y="8678862"/>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AA6F666A-3503-4EB4-9796-FFB36F66CA10}" type="slidenum">
              <a:rPr lang="en-US"/>
              <a:pPr/>
              <a:t>‹#›</a:t>
            </a:fld>
            <a:endParaRPr lang="en-US" dirty="0"/>
          </a:p>
        </p:txBody>
      </p:sp>
    </p:spTree>
    <p:extLst>
      <p:ext uri="{BB962C8B-B14F-4D97-AF65-F5344CB8AC3E}">
        <p14:creationId xmlns:p14="http://schemas.microsoft.com/office/powerpoint/2010/main" val="1499445709"/>
      </p:ext>
    </p:extLst>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7CC90013-301F-4061-8DDB-AC52F1B25C6F}" type="slidenum">
              <a:rPr lang="en-US"/>
              <a:pPr/>
              <a:t>1</a:t>
            </a:fld>
            <a:endParaRPr lang="en-US" dirty="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11</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12</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13</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14</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C99694A3-FB44-4365-9071-3239F283C34E}" type="slidenum">
              <a:rPr lang="en-US"/>
              <a:pPr/>
              <a:t>15</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C99694A3-FB44-4365-9071-3239F283C34E}" type="slidenum">
              <a:rPr lang="en-US"/>
              <a:pPr/>
              <a:t>2</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will be asked to answer these questions in as much detail</a:t>
            </a:r>
            <a:r>
              <a:rPr lang="en-US" baseline="0" dirty="0" smtClean="0"/>
              <a:t> as possible in you engineering notebook.</a:t>
            </a:r>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4</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5</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6</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7</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will be asked to answer these questions in as much detail</a:t>
            </a:r>
            <a:r>
              <a:rPr lang="en-US" baseline="0" dirty="0" smtClean="0"/>
              <a:t> as possible in you engineering notebook.</a:t>
            </a:r>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8</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9</a:t>
            </a:fld>
            <a:endParaRPr lang="en-US" dirty="0"/>
          </a:p>
        </p:txBody>
      </p:sp>
    </p:spTree>
    <p:extLst>
      <p:ext uri="{BB962C8B-B14F-4D97-AF65-F5344CB8AC3E}">
        <p14:creationId xmlns:p14="http://schemas.microsoft.com/office/powerpoint/2010/main" val="110713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Writing a Problem Statement</a:t>
            </a:r>
            <a:endParaRPr lang="en-US" dirty="0"/>
          </a:p>
        </p:txBody>
      </p:sp>
      <p:sp>
        <p:nvSpPr>
          <p:cNvPr id="5" name="Date Placeholder 4"/>
          <p:cNvSpPr>
            <a:spLocks noGrp="1"/>
          </p:cNvSpPr>
          <p:nvPr>
            <p:ph type="dt" sz="quarter" idx="11"/>
          </p:nvPr>
        </p:nvSpPr>
        <p:spPr/>
        <p:txBody>
          <a:bodyPr/>
          <a:lstStyle/>
          <a:p>
            <a:r>
              <a:rPr lang="en-US" dirty="0" smtClean="0"/>
              <a:t>Engineering Design and Development</a:t>
            </a:r>
            <a:endParaRPr lang="en-US" baseline="30000" dirty="0" smtClean="0"/>
          </a:p>
          <a:p>
            <a:r>
              <a:rPr lang="en-US" dirty="0" smtClean="0"/>
              <a:t>Unit 2 – Lesson 2.1 – Identify a Valid Problem</a:t>
            </a:r>
            <a:endParaRPr lang="en-US" dirty="0"/>
          </a:p>
        </p:txBody>
      </p:sp>
      <p:sp>
        <p:nvSpPr>
          <p:cNvPr id="6" name="Slide Number Placeholder 5"/>
          <p:cNvSpPr>
            <a:spLocks noGrp="1"/>
          </p:cNvSpPr>
          <p:nvPr>
            <p:ph type="sldNum" sz="quarter" idx="12"/>
          </p:nvPr>
        </p:nvSpPr>
        <p:spPr/>
        <p:txBody>
          <a:bodyPr/>
          <a:lstStyle/>
          <a:p>
            <a:fld id="{AA6F666A-3503-4EB4-9796-FFB36F66CA10}" type="slidenum">
              <a:rPr lang="en-US" smtClean="0"/>
              <a:pPr/>
              <a:t>10</a:t>
            </a:fld>
            <a:endParaRPr lang="en-US" dirty="0"/>
          </a:p>
        </p:txBody>
      </p:sp>
    </p:spTree>
    <p:extLst>
      <p:ext uri="{BB962C8B-B14F-4D97-AF65-F5344CB8AC3E}">
        <p14:creationId xmlns:p14="http://schemas.microsoft.com/office/powerpoint/2010/main" val="110713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81400"/>
            <a:ext cx="7772400" cy="838199"/>
          </a:xfrm>
          <a:prstGeom prst="rect">
            <a:avLst/>
          </a:prstGeom>
        </p:spPr>
        <p:txBody>
          <a:bodyPr/>
          <a:lstStyle>
            <a:lvl1pPr>
              <a:defRPr sz="4000">
                <a:solidFill>
                  <a:srgbClr val="00386B"/>
                </a:solidFill>
                <a:effectLst>
                  <a:outerShdw blurRad="60007" dist="310007" dir="7680000" sy="30000" kx="1300200" algn="ctr" rotWithShape="0">
                    <a:prstClr val="black">
                      <a:alpha val="32000"/>
                    </a:prst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876800"/>
            <a:ext cx="6400800" cy="685800"/>
          </a:xfrm>
          <a:prstGeom prst="rect">
            <a:avLst/>
          </a:prstGeom>
        </p:spPr>
        <p:txBody>
          <a:bodyPr/>
          <a:lstStyle>
            <a:lvl1pPr marL="0" indent="0" algn="ctr">
              <a:buNone/>
              <a:defRPr>
                <a:solidFill>
                  <a:srgbClr val="00386B"/>
                </a:solidFill>
                <a:effectLst>
                  <a:outerShdw blurRad="60007" dist="310007" dir="7680000" sy="30000" kx="1300200" algn="ctr" rotWithShape="0">
                    <a:prstClr val="black">
                      <a:alpha val="32000"/>
                    </a:prstClr>
                  </a:outerShdw>
                </a:effectLs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pic>
        <p:nvPicPr>
          <p:cNvPr id="4" name="Picture 3" descr="PLTW_MT_L_3Crgb.jpg"/>
          <p:cNvPicPr>
            <a:picLocks noChangeAspect="1"/>
          </p:cNvPicPr>
          <p:nvPr userDrawn="1"/>
        </p:nvPicPr>
        <p:blipFill>
          <a:blip r:embed="rId2" cstate="print"/>
          <a:stretch>
            <a:fillRect/>
          </a:stretch>
        </p:blipFill>
        <p:spPr>
          <a:xfrm>
            <a:off x="1447800" y="381000"/>
            <a:ext cx="6246479" cy="237744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990600"/>
          </a:xfrm>
        </p:spPr>
        <p:txBody>
          <a:bodyPr/>
          <a:lstStyle>
            <a:lvl1pPr>
              <a:defRPr>
                <a:effectLst/>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4191000"/>
            <a:ext cx="6400800" cy="609600"/>
          </a:xfrm>
        </p:spPr>
        <p:txBody>
          <a:bodyPr/>
          <a:lstStyle>
            <a:lvl1pPr marL="0" indent="0" algn="ctr">
              <a:buNone/>
              <a:defRPr>
                <a:solidFill>
                  <a:srgbClr val="00386B"/>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05BA66F-768A-496E-B201-B0F50C2CC726}"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effectLst/>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95400"/>
            <a:ext cx="8229600" cy="4830763"/>
          </a:xfrm>
        </p:spPr>
        <p:txBody>
          <a:bodyPr/>
          <a:lstStyle>
            <a:lvl1pPr>
              <a:defRPr sz="2800">
                <a:effectLst/>
                <a:latin typeface="Arial" pitchFamily="34" charset="0"/>
                <a:cs typeface="Arial" pitchFamily="34" charset="0"/>
              </a:defRPr>
            </a:lvl1pPr>
            <a:lvl2pPr>
              <a:defRPr sz="2400">
                <a:effectLst/>
                <a:latin typeface="Arial" pitchFamily="34" charset="0"/>
                <a:cs typeface="Arial" pitchFamily="34" charset="0"/>
              </a:defRPr>
            </a:lvl2pPr>
            <a:lvl3pPr>
              <a:defRPr sz="2000">
                <a:effectLst/>
                <a:latin typeface="Arial" pitchFamily="34" charset="0"/>
                <a:cs typeface="Arial" pitchFamily="34" charset="0"/>
              </a:defRPr>
            </a:lvl3pPr>
            <a:lvl4pPr>
              <a:defRPr sz="1800">
                <a:effectLst/>
                <a:latin typeface="Arial" pitchFamily="34" charset="0"/>
                <a:cs typeface="Arial" pitchFamily="34" charset="0"/>
              </a:defRPr>
            </a:lvl4pPr>
            <a:lvl5pPr>
              <a:defRPr sz="1800">
                <a:effectLst/>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effectLst/>
                <a:latin typeface="Arial" pitchFamily="34" charset="0"/>
                <a:cs typeface="Arial" pitchFamily="34" charset="0"/>
              </a:defRPr>
            </a:lvl1pPr>
          </a:lstStyle>
          <a:p>
            <a:endParaRPr lang="en-US" dirty="0"/>
          </a:p>
        </p:txBody>
      </p:sp>
      <p:sp>
        <p:nvSpPr>
          <p:cNvPr id="5" name="Footer Placeholder 4"/>
          <p:cNvSpPr>
            <a:spLocks noGrp="1"/>
          </p:cNvSpPr>
          <p:nvPr>
            <p:ph type="ftr" sz="quarter" idx="11"/>
          </p:nvPr>
        </p:nvSpPr>
        <p:spPr/>
        <p:txBody>
          <a:bodyPr/>
          <a:lstStyle>
            <a:lvl1pPr>
              <a:defRPr>
                <a:effectLst/>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effectLst/>
                <a:latin typeface="Arial" pitchFamily="34" charset="0"/>
                <a:cs typeface="Arial" pitchFamily="34" charset="0"/>
              </a:defRPr>
            </a:lvl1pPr>
          </a:lstStyle>
          <a:p>
            <a:fld id="{447A5C21-3EFD-42C5-84BD-6FC92D3A6C9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effectLst/>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effectLst/>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effectLst/>
                <a:latin typeface="Arial" pitchFamily="34" charset="0"/>
                <a:cs typeface="Arial" pitchFamily="34" charset="0"/>
              </a:defRPr>
            </a:lvl1pPr>
          </a:lstStyle>
          <a:p>
            <a:endParaRPr lang="en-US" dirty="0"/>
          </a:p>
        </p:txBody>
      </p:sp>
      <p:sp>
        <p:nvSpPr>
          <p:cNvPr id="5" name="Footer Placeholder 4"/>
          <p:cNvSpPr>
            <a:spLocks noGrp="1"/>
          </p:cNvSpPr>
          <p:nvPr>
            <p:ph type="ftr" sz="quarter" idx="11"/>
          </p:nvPr>
        </p:nvSpPr>
        <p:spPr/>
        <p:txBody>
          <a:bodyPr/>
          <a:lstStyle>
            <a:lvl1pPr>
              <a:defRPr>
                <a:effectLst/>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effectLst/>
                <a:latin typeface="Arial" pitchFamily="34" charset="0"/>
                <a:cs typeface="Arial" pitchFamily="34" charset="0"/>
              </a:defRPr>
            </a:lvl1pPr>
          </a:lstStyle>
          <a:p>
            <a:fld id="{22825D9F-6402-46CD-B589-6F33F57BE9DE}"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effectLst/>
                <a:latin typeface="Arial" pitchFamily="34" charset="0"/>
                <a:cs typeface="Arial" pitchFamily="34" charset="0"/>
              </a:defRPr>
            </a:lvl1pPr>
            <a:lvl2pPr>
              <a:defRPr sz="2400">
                <a:effectLst/>
                <a:latin typeface="Arial" pitchFamily="34" charset="0"/>
                <a:cs typeface="Arial" pitchFamily="34" charset="0"/>
              </a:defRPr>
            </a:lvl2pPr>
            <a:lvl3pPr>
              <a:defRPr sz="2000">
                <a:effectLst/>
                <a:latin typeface="Arial" pitchFamily="34" charset="0"/>
                <a:cs typeface="Arial" pitchFamily="34" charset="0"/>
              </a:defRPr>
            </a:lvl3pPr>
            <a:lvl4pPr>
              <a:defRPr sz="1800">
                <a:effectLst/>
                <a:latin typeface="Arial" pitchFamily="34" charset="0"/>
                <a:cs typeface="Arial" pitchFamily="34" charset="0"/>
              </a:defRPr>
            </a:lvl4pPr>
            <a:lvl5pPr>
              <a:defRPr sz="1800">
                <a:effectLst/>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effectLst/>
                <a:latin typeface="Arial" pitchFamily="34" charset="0"/>
                <a:cs typeface="Arial" pitchFamily="34" charset="0"/>
              </a:defRPr>
            </a:lvl1pPr>
            <a:lvl2pPr>
              <a:defRPr sz="2400">
                <a:effectLst/>
                <a:latin typeface="Arial" pitchFamily="34" charset="0"/>
                <a:cs typeface="Arial" pitchFamily="34" charset="0"/>
              </a:defRPr>
            </a:lvl2pPr>
            <a:lvl3pPr>
              <a:defRPr sz="2000">
                <a:effectLst/>
                <a:latin typeface="Arial" pitchFamily="34" charset="0"/>
                <a:cs typeface="Arial" pitchFamily="34" charset="0"/>
              </a:defRPr>
            </a:lvl3pPr>
            <a:lvl4pPr>
              <a:defRPr sz="1800">
                <a:effectLst/>
                <a:latin typeface="Arial" pitchFamily="34" charset="0"/>
                <a:cs typeface="Arial" pitchFamily="34" charset="0"/>
              </a:defRPr>
            </a:lvl4pPr>
            <a:lvl5pPr>
              <a:defRPr sz="1800">
                <a:effectLst/>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effectLst/>
                <a:latin typeface="Arial" pitchFamily="34" charset="0"/>
                <a:cs typeface="Arial" pitchFamily="34" charset="0"/>
              </a:defRPr>
            </a:lvl1pPr>
          </a:lstStyle>
          <a:p>
            <a:endParaRPr lang="en-US" dirty="0"/>
          </a:p>
        </p:txBody>
      </p:sp>
      <p:sp>
        <p:nvSpPr>
          <p:cNvPr id="6" name="Footer Placeholder 5"/>
          <p:cNvSpPr>
            <a:spLocks noGrp="1"/>
          </p:cNvSpPr>
          <p:nvPr>
            <p:ph type="ftr" sz="quarter" idx="11"/>
          </p:nvPr>
        </p:nvSpPr>
        <p:spPr/>
        <p:txBody>
          <a:bodyPr/>
          <a:lstStyle>
            <a:lvl1pPr>
              <a:defRPr>
                <a:effectLst/>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effectLst/>
                <a:latin typeface="Arial" pitchFamily="34" charset="0"/>
                <a:cs typeface="Arial" pitchFamily="34" charset="0"/>
              </a:defRPr>
            </a:lvl1pPr>
          </a:lstStyle>
          <a:p>
            <a:fld id="{F6E46C69-9418-40E3-B341-72FC08C7A569}"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effectLst/>
                <a:latin typeface="Arial" pitchFamily="34" charset="0"/>
                <a:cs typeface="Arial" pitchFamily="34" charset="0"/>
              </a:defRPr>
            </a:lvl1pPr>
            <a:lvl2pPr>
              <a:defRPr sz="2000">
                <a:effectLst/>
                <a:latin typeface="Arial" pitchFamily="34" charset="0"/>
                <a:cs typeface="Arial" pitchFamily="34" charset="0"/>
              </a:defRPr>
            </a:lvl2pPr>
            <a:lvl3pPr>
              <a:defRPr sz="1800">
                <a:effectLst/>
                <a:latin typeface="Arial" pitchFamily="34" charset="0"/>
                <a:cs typeface="Arial" pitchFamily="34" charset="0"/>
              </a:defRPr>
            </a:lvl3pPr>
            <a:lvl4pPr>
              <a:defRPr sz="1600">
                <a:effectLst/>
                <a:latin typeface="Arial" pitchFamily="34" charset="0"/>
                <a:cs typeface="Arial" pitchFamily="34" charset="0"/>
              </a:defRPr>
            </a:lvl4pPr>
            <a:lvl5pPr>
              <a:defRPr sz="1600">
                <a:effectLst/>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effectLst/>
                <a:latin typeface="Arial" pitchFamily="34" charset="0"/>
                <a:cs typeface="Arial" pitchFamily="34" charset="0"/>
              </a:defRPr>
            </a:lvl1pPr>
            <a:lvl2pPr>
              <a:defRPr sz="2000">
                <a:effectLst/>
                <a:latin typeface="Arial" pitchFamily="34" charset="0"/>
                <a:cs typeface="Arial" pitchFamily="34" charset="0"/>
              </a:defRPr>
            </a:lvl2pPr>
            <a:lvl3pPr>
              <a:defRPr sz="1800">
                <a:effectLst/>
                <a:latin typeface="Arial" pitchFamily="34" charset="0"/>
                <a:cs typeface="Arial" pitchFamily="34" charset="0"/>
              </a:defRPr>
            </a:lvl3pPr>
            <a:lvl4pPr>
              <a:defRPr sz="1600">
                <a:effectLst/>
                <a:latin typeface="Arial" pitchFamily="34" charset="0"/>
                <a:cs typeface="Arial" pitchFamily="34" charset="0"/>
              </a:defRPr>
            </a:lvl4pPr>
            <a:lvl5pPr>
              <a:defRPr sz="1600">
                <a:effectLst/>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effectLst/>
                <a:latin typeface="Arial" pitchFamily="34" charset="0"/>
                <a:cs typeface="Arial" pitchFamily="34" charset="0"/>
              </a:defRPr>
            </a:lvl1pPr>
          </a:lstStyle>
          <a:p>
            <a:endParaRPr lang="en-US" dirty="0"/>
          </a:p>
        </p:txBody>
      </p:sp>
      <p:sp>
        <p:nvSpPr>
          <p:cNvPr id="8" name="Footer Placeholder 7"/>
          <p:cNvSpPr>
            <a:spLocks noGrp="1"/>
          </p:cNvSpPr>
          <p:nvPr>
            <p:ph type="ftr" sz="quarter" idx="11"/>
          </p:nvPr>
        </p:nvSpPr>
        <p:spPr/>
        <p:txBody>
          <a:bodyPr/>
          <a:lstStyle>
            <a:lvl1pPr>
              <a:defRPr>
                <a:effectLst/>
                <a:latin typeface="Arial" pitchFamily="34" charset="0"/>
                <a:cs typeface="Arial" pitchFamily="34" charset="0"/>
              </a:defRPr>
            </a:lvl1pPr>
          </a:lstStyle>
          <a:p>
            <a:endParaRPr lang="en-US" dirty="0"/>
          </a:p>
        </p:txBody>
      </p:sp>
      <p:sp>
        <p:nvSpPr>
          <p:cNvPr id="9" name="Slide Number Placeholder 8"/>
          <p:cNvSpPr>
            <a:spLocks noGrp="1"/>
          </p:cNvSpPr>
          <p:nvPr>
            <p:ph type="sldNum" sz="quarter" idx="12"/>
          </p:nvPr>
        </p:nvSpPr>
        <p:spPr/>
        <p:txBody>
          <a:bodyPr/>
          <a:lstStyle>
            <a:lvl1pPr>
              <a:defRPr>
                <a:effectLst/>
                <a:latin typeface="Arial" pitchFamily="34" charset="0"/>
                <a:cs typeface="Arial" pitchFamily="34" charset="0"/>
              </a:defRPr>
            </a:lvl1pPr>
          </a:lstStyle>
          <a:p>
            <a:fld id="{3FC1B712-F267-4AD1-9793-86A048F079D8}"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F60E8F6-9527-4481-96FF-48BB1CF63972}" type="slidenum">
              <a:rPr lang="en-US"/>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46DD7CA6-A1F5-49C9-A354-4074CB0AFA93}"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effectLst/>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effectLst/>
                <a:latin typeface="Arial" pitchFamily="34" charset="0"/>
                <a:cs typeface="Arial" pitchFamily="34" charset="0"/>
              </a:defRPr>
            </a:lvl1pPr>
            <a:lvl2pPr>
              <a:defRPr sz="2800">
                <a:effectLst/>
                <a:latin typeface="Arial" pitchFamily="34" charset="0"/>
                <a:cs typeface="Arial" pitchFamily="34" charset="0"/>
              </a:defRPr>
            </a:lvl2pPr>
            <a:lvl3pPr>
              <a:defRPr sz="2400">
                <a:effectLst/>
                <a:latin typeface="Arial" pitchFamily="34" charset="0"/>
                <a:cs typeface="Arial" pitchFamily="34" charset="0"/>
              </a:defRPr>
            </a:lvl3pPr>
            <a:lvl4pPr>
              <a:defRPr sz="2000">
                <a:effectLst/>
                <a:latin typeface="Arial" pitchFamily="34" charset="0"/>
                <a:cs typeface="Arial" pitchFamily="34" charset="0"/>
              </a:defRPr>
            </a:lvl4pPr>
            <a:lvl5pPr>
              <a:defRPr sz="2000">
                <a:effectLst/>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effectLst/>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effectLst/>
                <a:latin typeface="Arial" pitchFamily="34" charset="0"/>
                <a:cs typeface="Arial" pitchFamily="34" charset="0"/>
              </a:defRPr>
            </a:lvl1pPr>
          </a:lstStyle>
          <a:p>
            <a:endParaRPr lang="en-US" dirty="0"/>
          </a:p>
        </p:txBody>
      </p:sp>
      <p:sp>
        <p:nvSpPr>
          <p:cNvPr id="6" name="Footer Placeholder 5"/>
          <p:cNvSpPr>
            <a:spLocks noGrp="1"/>
          </p:cNvSpPr>
          <p:nvPr>
            <p:ph type="ftr" sz="quarter" idx="11"/>
          </p:nvPr>
        </p:nvSpPr>
        <p:spPr/>
        <p:txBody>
          <a:bodyPr/>
          <a:lstStyle>
            <a:lvl1pPr>
              <a:defRPr>
                <a:effectLst/>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effectLst/>
                <a:latin typeface="Arial" pitchFamily="34" charset="0"/>
                <a:cs typeface="Arial" pitchFamily="34" charset="0"/>
              </a:defRPr>
            </a:lvl1pPr>
          </a:lstStyle>
          <a:p>
            <a:fld id="{15C3442C-F946-4817-8C5D-796044E501C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effectLst/>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effectLst/>
              </a:defRPr>
            </a:lvl1pPr>
          </a:lstStyle>
          <a:p>
            <a:endParaRPr lang="en-US" dirty="0"/>
          </a:p>
        </p:txBody>
      </p:sp>
      <p:sp>
        <p:nvSpPr>
          <p:cNvPr id="6" name="Footer Placeholder 5"/>
          <p:cNvSpPr>
            <a:spLocks noGrp="1"/>
          </p:cNvSpPr>
          <p:nvPr>
            <p:ph type="ftr" sz="quarter" idx="11"/>
          </p:nvPr>
        </p:nvSpPr>
        <p:spPr/>
        <p:txBody>
          <a:bodyPr/>
          <a:lstStyle>
            <a:lvl1pPr>
              <a:defRPr>
                <a:effectLst/>
              </a:defRPr>
            </a:lvl1pPr>
          </a:lstStyle>
          <a:p>
            <a:endParaRPr lang="en-US" dirty="0"/>
          </a:p>
        </p:txBody>
      </p:sp>
      <p:sp>
        <p:nvSpPr>
          <p:cNvPr id="7" name="Slide Number Placeholder 6"/>
          <p:cNvSpPr>
            <a:spLocks noGrp="1"/>
          </p:cNvSpPr>
          <p:nvPr>
            <p:ph type="sldNum" sz="quarter" idx="12"/>
          </p:nvPr>
        </p:nvSpPr>
        <p:spPr/>
        <p:txBody>
          <a:bodyPr/>
          <a:lstStyle>
            <a:lvl1pPr>
              <a:defRPr>
                <a:effectLst/>
              </a:defRPr>
            </a:lvl1pPr>
          </a:lstStyle>
          <a:p>
            <a:fld id="{A3147EC1-99F6-4BB3-B26F-FC3DE3D14156}"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effectLst/>
              </a:defRPr>
            </a:lvl1pPr>
            <a:lvl2pPr>
              <a:defRPr>
                <a:effectLst/>
              </a:defRPr>
            </a:lvl2pPr>
            <a:lvl3pPr>
              <a:defRPr>
                <a:effectLst/>
              </a:defRPr>
            </a:lvl3pPr>
            <a:lvl4pPr>
              <a:defRPr>
                <a:effectLst/>
              </a:defRPr>
            </a:lvl4pPr>
            <a:lvl5pPr>
              <a:defRPr>
                <a:effect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effectLst/>
              </a:defRPr>
            </a:lvl1pPr>
          </a:lstStyle>
          <a:p>
            <a:endParaRPr lang="en-US" dirty="0"/>
          </a:p>
        </p:txBody>
      </p:sp>
      <p:sp>
        <p:nvSpPr>
          <p:cNvPr id="5" name="Footer Placeholder 4"/>
          <p:cNvSpPr>
            <a:spLocks noGrp="1"/>
          </p:cNvSpPr>
          <p:nvPr>
            <p:ph type="ftr" sz="quarter" idx="11"/>
          </p:nvPr>
        </p:nvSpPr>
        <p:spPr/>
        <p:txBody>
          <a:bodyPr/>
          <a:lstStyle>
            <a:lvl1pPr>
              <a:defRPr>
                <a:effectLst/>
              </a:defRPr>
            </a:lvl1pPr>
          </a:lstStyle>
          <a:p>
            <a:endParaRPr lang="en-US" dirty="0"/>
          </a:p>
        </p:txBody>
      </p:sp>
      <p:sp>
        <p:nvSpPr>
          <p:cNvPr id="6" name="Slide Number Placeholder 5"/>
          <p:cNvSpPr>
            <a:spLocks noGrp="1"/>
          </p:cNvSpPr>
          <p:nvPr>
            <p:ph type="sldNum" sz="quarter" idx="12"/>
          </p:nvPr>
        </p:nvSpPr>
        <p:spPr/>
        <p:txBody>
          <a:bodyPr/>
          <a:lstStyle>
            <a:lvl1pPr>
              <a:defRPr>
                <a:effectLst/>
              </a:defRPr>
            </a:lvl1pPr>
          </a:lstStyle>
          <a:p>
            <a:fld id="{1AE6B5AE-99B8-48C8-B463-77AB230B17BB}"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effectLst/>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lvl1pPr>
              <a:defRPr>
                <a:effectLst/>
              </a:defRPr>
            </a:lvl1pPr>
            <a:lvl2pPr>
              <a:defRPr>
                <a:effectLst/>
              </a:defRPr>
            </a:lvl2pPr>
            <a:lvl3pPr>
              <a:defRPr>
                <a:effectLst/>
              </a:defRPr>
            </a:lvl3pPr>
            <a:lvl4pPr>
              <a:defRPr>
                <a:effectLst/>
              </a:defRPr>
            </a:lvl4pPr>
            <a:lvl5pPr>
              <a:defRPr>
                <a:effect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effectLst/>
              </a:defRPr>
            </a:lvl1pPr>
          </a:lstStyle>
          <a:p>
            <a:endParaRPr lang="en-US" dirty="0"/>
          </a:p>
        </p:txBody>
      </p:sp>
      <p:sp>
        <p:nvSpPr>
          <p:cNvPr id="5" name="Footer Placeholder 4"/>
          <p:cNvSpPr>
            <a:spLocks noGrp="1"/>
          </p:cNvSpPr>
          <p:nvPr>
            <p:ph type="ftr" sz="quarter" idx="11"/>
          </p:nvPr>
        </p:nvSpPr>
        <p:spPr/>
        <p:txBody>
          <a:bodyPr/>
          <a:lstStyle>
            <a:lvl1pPr>
              <a:defRPr>
                <a:effectLst/>
              </a:defRPr>
            </a:lvl1pPr>
          </a:lstStyle>
          <a:p>
            <a:endParaRPr lang="en-US" dirty="0"/>
          </a:p>
        </p:txBody>
      </p:sp>
      <p:sp>
        <p:nvSpPr>
          <p:cNvPr id="6" name="Slide Number Placeholder 5"/>
          <p:cNvSpPr>
            <a:spLocks noGrp="1"/>
          </p:cNvSpPr>
          <p:nvPr>
            <p:ph type="sldNum" sz="quarter" idx="12"/>
          </p:nvPr>
        </p:nvSpPr>
        <p:spPr/>
        <p:txBody>
          <a:bodyPr/>
          <a:lstStyle>
            <a:lvl1pPr>
              <a:defRPr>
                <a:effectLst/>
              </a:defRPr>
            </a:lvl1pPr>
          </a:lstStyle>
          <a:p>
            <a:fld id="{A6B90214-8DE6-41E0-A61B-78123E25BEBE}"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atin typeface="Arial" pitchFamily="34" charset="0"/>
                <a:cs typeface="Arial" pitchFamily="34" charset="0"/>
              </a:defRPr>
            </a:lvl1pPr>
          </a:lstStyle>
          <a:p>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atin typeface="Arial" pitchFamily="34" charset="0"/>
                <a:cs typeface="Arial" pitchFamily="34" charset="0"/>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atin typeface="Arial" pitchFamily="34" charset="0"/>
                <a:cs typeface="Arial" pitchFamily="34" charset="0"/>
              </a:defRPr>
            </a:lvl1pPr>
          </a:lstStyle>
          <a:p>
            <a:fld id="{A6CDB34B-94A8-46F8-81E8-1E5B1D13F86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510035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atin typeface="+mj-lt"/>
              </a:defRPr>
            </a:lvl1pPr>
          </a:lstStyle>
          <a:p>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atin typeface="+mj-lt"/>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atin typeface="+mj-lt"/>
              </a:defRPr>
            </a:lvl1pPr>
          </a:lstStyle>
          <a:p>
            <a:fld id="{6297BA53-3748-4BA6-81F7-0221BEAD82B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326329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F9DA3B8-9DCC-4BF1-A965-5019AF31A59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226464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9536294-250A-48BD-AD70-8C3FCFE845F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9250347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C589EAC6-334F-4AAB-BB7C-7596E4B8055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62265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355904DF-73E5-4B4A-9416-17EE89D4678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003536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C3FFA017-CE86-443D-A9FA-D699ED704B0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64927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A8946EA-A502-4819-83CC-2330B111647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764894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E48E76F1-2E26-42EB-A249-01ECA37A462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7550188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58EC5AE-B623-4B90-9714-C43E2FE07BD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697401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144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144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EE67A32-FC1B-4357-B6EF-53DD1C45F15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4461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7159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9219" name="Rectangle 3"/>
          <p:cNvSpPr>
            <a:spLocks noGrp="1" noChangeArrowheads="1"/>
          </p:cNvSpPr>
          <p:nvPr>
            <p:ph type="body" idx="1"/>
          </p:nvPr>
        </p:nvSpPr>
        <p:spPr bwMode="auto">
          <a:xfrm>
            <a:off x="381000" y="1295400"/>
            <a:ext cx="8229600" cy="4830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68B3C12-BC1A-4959-8182-8B391870C7D3}"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fontAlgn="base">
        <a:spcBef>
          <a:spcPct val="0"/>
        </a:spcBef>
        <a:spcAft>
          <a:spcPct val="0"/>
        </a:spcAft>
        <a:defRPr sz="3200">
          <a:solidFill>
            <a:srgbClr val="00386B"/>
          </a:solidFill>
          <a:effectLst>
            <a:outerShdw blurRad="60007" dist="310007" dir="7680000" sy="30000" kx="1300200" algn="ctr" rotWithShape="0">
              <a:prstClr val="black">
                <a:alpha val="32000"/>
              </a:prstClr>
            </a:outerShdw>
          </a:effectLst>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9144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CLINK TO EDIT MASTER TITLE STYLE</a:t>
            </a:r>
          </a:p>
        </p:txBody>
      </p:sp>
      <p:sp>
        <p:nvSpPr>
          <p:cNvPr id="1027" name="Rectangle 3"/>
          <p:cNvSpPr>
            <a:spLocks noGrp="1" noChangeArrowheads="1"/>
          </p:cNvSpPr>
          <p:nvPr>
            <p:ph type="body" idx="1"/>
          </p:nvPr>
        </p:nvSpPr>
        <p:spPr bwMode="auto">
          <a:xfrm>
            <a:off x="685800" y="1981200"/>
            <a:ext cx="7772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100">
                <a:latin typeface="Times" charset="0"/>
              </a:defRPr>
            </a:lvl1pPr>
          </a:lstStyle>
          <a:p>
            <a:pPr eaLnBrk="0" hangingPunct="0"/>
            <a:endParaRPr lang="en-US" dirty="0">
              <a:solidFill>
                <a:srgbClr val="000000"/>
              </a:solidFill>
            </a:endParaRPr>
          </a:p>
        </p:txBody>
      </p:sp>
      <p:sp>
        <p:nvSpPr>
          <p:cNvPr id="1029" name="Rectangle 5"/>
          <p:cNvSpPr>
            <a:spLocks noGrp="1" noChangeArrowheads="1"/>
          </p:cNvSpPr>
          <p:nvPr>
            <p:ph type="ftr" sz="quarter" idx="3"/>
          </p:nvPr>
        </p:nvSpPr>
        <p:spPr bwMode="auto">
          <a:xfrm>
            <a:off x="3124200" y="64008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100">
                <a:latin typeface="Times" charset="0"/>
              </a:defRPr>
            </a:lvl1pPr>
          </a:lstStyle>
          <a:p>
            <a:pPr eaLnBrk="0" hangingPunct="0"/>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400800"/>
            <a:ext cx="19050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100">
                <a:latin typeface="Times" charset="0"/>
              </a:defRPr>
            </a:lvl1pPr>
          </a:lstStyle>
          <a:p>
            <a:pPr eaLnBrk="0" hangingPunct="0"/>
            <a:fld id="{F9AD4160-40F7-4C67-9BB5-5D52FB100129}" type="slidenum">
              <a:rPr lang="en-US">
                <a:solidFill>
                  <a:srgbClr val="000000"/>
                </a:solidFill>
              </a:rPr>
              <a:pPr eaLnBrk="0" hangingPunct="0"/>
              <a:t>‹#›</a:t>
            </a:fld>
            <a:endParaRPr lang="en-US" dirty="0">
              <a:solidFill>
                <a:srgbClr val="000000"/>
              </a:solidFill>
            </a:endParaRPr>
          </a:p>
        </p:txBody>
      </p:sp>
      <p:pic>
        <p:nvPicPr>
          <p:cNvPr id="1031" name="Picture 7" descr="PLTW_Logo_Print Final"/>
          <p:cNvPicPr>
            <a:picLocks noChangeAspect="1" noChangeArrowheads="1"/>
          </p:cNvPicPr>
          <p:nvPr userDrawn="1"/>
        </p:nvPicPr>
        <p:blipFill>
          <a:blip r:embed="rId13"/>
          <a:srcRect/>
          <a:stretch>
            <a:fillRect/>
          </a:stretch>
        </p:blipFill>
        <p:spPr bwMode="auto">
          <a:xfrm>
            <a:off x="381000" y="0"/>
            <a:ext cx="1905000" cy="815975"/>
          </a:xfrm>
          <a:prstGeom prst="rect">
            <a:avLst/>
          </a:prstGeom>
          <a:noFill/>
          <a:ln w="9525">
            <a:noFill/>
            <a:miter lim="800000"/>
            <a:headEnd/>
            <a:tailEnd/>
          </a:ln>
        </p:spPr>
      </p:pic>
      <p:sp>
        <p:nvSpPr>
          <p:cNvPr id="1034" name="Line 10"/>
          <p:cNvSpPr>
            <a:spLocks noChangeShapeType="1"/>
          </p:cNvSpPr>
          <p:nvPr userDrawn="1"/>
        </p:nvSpPr>
        <p:spPr bwMode="auto">
          <a:xfrm>
            <a:off x="457200" y="762000"/>
            <a:ext cx="8229600" cy="0"/>
          </a:xfrm>
          <a:prstGeom prst="line">
            <a:avLst/>
          </a:prstGeom>
          <a:noFill/>
          <a:ln w="9525">
            <a:solidFill>
              <a:schemeClr val="bg2"/>
            </a:solidFill>
            <a:round/>
            <a:headEnd/>
            <a:tailEnd/>
          </a:ln>
        </p:spPr>
        <p:txBody>
          <a:bodyPr wrap="none" anchor="ctr"/>
          <a:lstStyle/>
          <a:p>
            <a:pPr eaLnBrk="0" hangingPunct="0">
              <a:defRPr/>
            </a:pPr>
            <a:endParaRPr lang="en-US" sz="24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51665514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0" fontAlgn="base" hangingPunct="0">
        <a:spcBef>
          <a:spcPct val="0"/>
        </a:spcBef>
        <a:spcAft>
          <a:spcPct val="0"/>
        </a:spcAft>
        <a:defRPr sz="2300">
          <a:solidFill>
            <a:srgbClr val="1D2F86"/>
          </a:solidFill>
          <a:latin typeface="Arial" pitchFamily="34" charset="0"/>
          <a:ea typeface="+mj-ea"/>
          <a:cs typeface="Arial" pitchFamily="34" charset="0"/>
        </a:defRPr>
      </a:lvl1pPr>
      <a:lvl2pPr algn="l" rtl="0" eaLnBrk="0" fontAlgn="base" hangingPunct="0">
        <a:spcBef>
          <a:spcPct val="0"/>
        </a:spcBef>
        <a:spcAft>
          <a:spcPct val="0"/>
        </a:spcAft>
        <a:defRPr sz="2300">
          <a:solidFill>
            <a:srgbClr val="1D2F86"/>
          </a:solidFill>
          <a:latin typeface="Interstate-Regular" charset="0"/>
          <a:ea typeface="ＭＳ Ｐゴシック" charset="-128"/>
          <a:cs typeface="ＭＳ Ｐゴシック" charset="-128"/>
        </a:defRPr>
      </a:lvl2pPr>
      <a:lvl3pPr algn="l" rtl="0" eaLnBrk="0" fontAlgn="base" hangingPunct="0">
        <a:spcBef>
          <a:spcPct val="0"/>
        </a:spcBef>
        <a:spcAft>
          <a:spcPct val="0"/>
        </a:spcAft>
        <a:defRPr sz="2300">
          <a:solidFill>
            <a:srgbClr val="1D2F86"/>
          </a:solidFill>
          <a:latin typeface="Interstate-Regular" charset="0"/>
          <a:ea typeface="ＭＳ Ｐゴシック" charset="-128"/>
          <a:cs typeface="ＭＳ Ｐゴシック" charset="-128"/>
        </a:defRPr>
      </a:lvl3pPr>
      <a:lvl4pPr algn="l" rtl="0" eaLnBrk="0" fontAlgn="base" hangingPunct="0">
        <a:spcBef>
          <a:spcPct val="0"/>
        </a:spcBef>
        <a:spcAft>
          <a:spcPct val="0"/>
        </a:spcAft>
        <a:defRPr sz="2300">
          <a:solidFill>
            <a:srgbClr val="1D2F86"/>
          </a:solidFill>
          <a:latin typeface="Interstate-Regular" charset="0"/>
          <a:ea typeface="ＭＳ Ｐゴシック" charset="-128"/>
          <a:cs typeface="ＭＳ Ｐゴシック" charset="-128"/>
        </a:defRPr>
      </a:lvl4pPr>
      <a:lvl5pPr algn="l" rtl="0" eaLnBrk="0" fontAlgn="base" hangingPunct="0">
        <a:spcBef>
          <a:spcPct val="0"/>
        </a:spcBef>
        <a:spcAft>
          <a:spcPct val="0"/>
        </a:spcAft>
        <a:defRPr sz="2300">
          <a:solidFill>
            <a:srgbClr val="1D2F86"/>
          </a:solidFill>
          <a:latin typeface="Interstate-Regular" charset="0"/>
          <a:ea typeface="ＭＳ Ｐゴシック" charset="-128"/>
          <a:cs typeface="ＭＳ Ｐゴシック" charset="-128"/>
        </a:defRPr>
      </a:lvl5pPr>
      <a:lvl6pPr marL="457200" algn="l" rtl="0" fontAlgn="base">
        <a:spcBef>
          <a:spcPct val="0"/>
        </a:spcBef>
        <a:spcAft>
          <a:spcPct val="0"/>
        </a:spcAft>
        <a:defRPr sz="2300">
          <a:solidFill>
            <a:srgbClr val="1D2F86"/>
          </a:solidFill>
          <a:latin typeface="Interstate-Regular" charset="0"/>
          <a:ea typeface="ＭＳ Ｐゴシック" charset="-128"/>
          <a:cs typeface="ＭＳ Ｐゴシック" charset="-128"/>
        </a:defRPr>
      </a:lvl6pPr>
      <a:lvl7pPr marL="914400" algn="l" rtl="0" fontAlgn="base">
        <a:spcBef>
          <a:spcPct val="0"/>
        </a:spcBef>
        <a:spcAft>
          <a:spcPct val="0"/>
        </a:spcAft>
        <a:defRPr sz="2300">
          <a:solidFill>
            <a:srgbClr val="1D2F86"/>
          </a:solidFill>
          <a:latin typeface="Interstate-Regular" charset="0"/>
          <a:ea typeface="ＭＳ Ｐゴシック" charset="-128"/>
          <a:cs typeface="ＭＳ Ｐゴシック" charset="-128"/>
        </a:defRPr>
      </a:lvl7pPr>
      <a:lvl8pPr marL="1371600" algn="l" rtl="0" fontAlgn="base">
        <a:spcBef>
          <a:spcPct val="0"/>
        </a:spcBef>
        <a:spcAft>
          <a:spcPct val="0"/>
        </a:spcAft>
        <a:defRPr sz="2300">
          <a:solidFill>
            <a:srgbClr val="1D2F86"/>
          </a:solidFill>
          <a:latin typeface="Interstate-Regular" charset="0"/>
          <a:ea typeface="ＭＳ Ｐゴシック" charset="-128"/>
          <a:cs typeface="ＭＳ Ｐゴシック" charset="-128"/>
        </a:defRPr>
      </a:lvl8pPr>
      <a:lvl9pPr marL="1828800" algn="l" rtl="0" fontAlgn="base">
        <a:spcBef>
          <a:spcPct val="0"/>
        </a:spcBef>
        <a:spcAft>
          <a:spcPct val="0"/>
        </a:spcAft>
        <a:defRPr sz="2300">
          <a:solidFill>
            <a:srgbClr val="1D2F86"/>
          </a:solidFill>
          <a:latin typeface="Interstate-Regular"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lr>
          <a:srgbClr val="B60E20"/>
        </a:buClr>
        <a:buChar char="•"/>
        <a:defRPr sz="28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B60E20"/>
        </a:buClr>
        <a:buChar char="–"/>
        <a:defRPr sz="25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B60E20"/>
        </a:buClr>
        <a:buChar char="•"/>
        <a:defRPr sz="21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rgbClr val="B60E20"/>
        </a:buClr>
        <a:buChar char="–"/>
        <a:defRPr sz="20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rgbClr val="B60E20"/>
        </a:buClr>
        <a:buChar char="»"/>
        <a:defRPr sz="1700">
          <a:solidFill>
            <a:schemeClr val="tx1"/>
          </a:solidFill>
          <a:latin typeface="Arial" pitchFamily="34" charset="0"/>
          <a:ea typeface="+mn-ea"/>
          <a:cs typeface="Arial" pitchFamily="34" charset="0"/>
        </a:defRPr>
      </a:lvl5pPr>
      <a:lvl6pPr marL="2514600" indent="-228600" algn="l" rtl="0" fontAlgn="base">
        <a:spcBef>
          <a:spcPct val="20000"/>
        </a:spcBef>
        <a:spcAft>
          <a:spcPct val="0"/>
        </a:spcAft>
        <a:buClr>
          <a:srgbClr val="B60E20"/>
        </a:buClr>
        <a:buChar char="»"/>
        <a:defRPr sz="1700">
          <a:solidFill>
            <a:schemeClr val="tx1"/>
          </a:solidFill>
          <a:latin typeface="+mn-lt"/>
          <a:ea typeface="+mn-ea"/>
        </a:defRPr>
      </a:lvl6pPr>
      <a:lvl7pPr marL="2971800" indent="-228600" algn="l" rtl="0" fontAlgn="base">
        <a:spcBef>
          <a:spcPct val="20000"/>
        </a:spcBef>
        <a:spcAft>
          <a:spcPct val="0"/>
        </a:spcAft>
        <a:buClr>
          <a:srgbClr val="B60E20"/>
        </a:buClr>
        <a:buChar char="»"/>
        <a:defRPr sz="1700">
          <a:solidFill>
            <a:schemeClr val="tx1"/>
          </a:solidFill>
          <a:latin typeface="+mn-lt"/>
          <a:ea typeface="+mn-ea"/>
        </a:defRPr>
      </a:lvl7pPr>
      <a:lvl8pPr marL="3429000" indent="-228600" algn="l" rtl="0" fontAlgn="base">
        <a:spcBef>
          <a:spcPct val="20000"/>
        </a:spcBef>
        <a:spcAft>
          <a:spcPct val="0"/>
        </a:spcAft>
        <a:buClr>
          <a:srgbClr val="B60E20"/>
        </a:buClr>
        <a:buChar char="»"/>
        <a:defRPr sz="1700">
          <a:solidFill>
            <a:schemeClr val="tx1"/>
          </a:solidFill>
          <a:latin typeface="+mn-lt"/>
          <a:ea typeface="+mn-ea"/>
        </a:defRPr>
      </a:lvl8pPr>
      <a:lvl9pPr marL="3886200" indent="-228600" algn="l" rtl="0" fontAlgn="base">
        <a:spcBef>
          <a:spcPct val="20000"/>
        </a:spcBef>
        <a:spcAft>
          <a:spcPct val="0"/>
        </a:spcAft>
        <a:buClr>
          <a:srgbClr val="B60E20"/>
        </a:buClr>
        <a:buChar char="»"/>
        <a:defRPr sz="17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hyperlink" Target="http://lifeofhappiness.files.wordpress.com/2008/06/istock_000003363055xsmall.jpg" TargetMode="External"/><Relationship Id="rId2" Type="http://schemas.openxmlformats.org/officeDocument/2006/relationships/notesSlide" Target="../notesSlides/notesSlide4.xml"/><Relationship Id="rId1" Type="http://schemas.openxmlformats.org/officeDocument/2006/relationships/slideLayout" Target="../slideLayouts/slideLayout24.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0" y="0"/>
            <a:ext cx="9144000" cy="6858000"/>
          </a:xfrm>
          <a:prstGeom prst="rect">
            <a:avLst/>
          </a:prstGeom>
          <a:solidFill>
            <a:schemeClr val="bg1"/>
          </a:solidFill>
          <a:ln w="9525">
            <a:noFill/>
            <a:miter lim="800000"/>
            <a:headEnd/>
            <a:tailEnd/>
          </a:ln>
        </p:spPr>
        <p:txBody>
          <a:bodyPr wrap="none" anchor="ctr"/>
          <a:lstStyle/>
          <a:p>
            <a:endParaRPr lang="en-US" dirty="0"/>
          </a:p>
        </p:txBody>
      </p:sp>
      <p:sp>
        <p:nvSpPr>
          <p:cNvPr id="14340" name="Rectangle 3"/>
          <p:cNvSpPr>
            <a:spLocks noGrp="1" noChangeArrowheads="1"/>
          </p:cNvSpPr>
          <p:nvPr>
            <p:ph type="subTitle" idx="1"/>
          </p:nvPr>
        </p:nvSpPr>
        <p:spPr>
          <a:xfrm>
            <a:off x="-10886" y="457200"/>
            <a:ext cx="9144000" cy="609600"/>
          </a:xfrm>
        </p:spPr>
        <p:txBody>
          <a:bodyPr/>
          <a:lstStyle/>
          <a:p>
            <a:pPr eaLnBrk="1" hangingPunct="1"/>
            <a:r>
              <a:rPr lang="en-US" sz="3200" b="1" dirty="0" smtClean="0">
                <a:solidFill>
                  <a:schemeClr val="tx1"/>
                </a:solidFill>
              </a:rPr>
              <a:t>Developing a Problem Statement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719263"/>
            <a:ext cx="77724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PLTW_MT_L_3Crgb.jpg"/>
          <p:cNvPicPr>
            <a:picLocks noChangeAspect="1"/>
          </p:cNvPicPr>
          <p:nvPr/>
        </p:nvPicPr>
        <p:blipFill>
          <a:blip r:embed="rId4" cstate="print"/>
          <a:stretch>
            <a:fillRect/>
          </a:stretch>
        </p:blipFill>
        <p:spPr>
          <a:xfrm>
            <a:off x="2730500" y="3529308"/>
            <a:ext cx="3683000" cy="1401768"/>
          </a:xfrm>
          <a:prstGeom prst="rect">
            <a:avLst/>
          </a:prstGeom>
        </p:spPr>
      </p:pic>
    </p:spTree>
    <p:extLst>
      <p:ext uri="{BB962C8B-B14F-4D97-AF65-F5344CB8AC3E}">
        <p14:creationId xmlns:p14="http://schemas.microsoft.com/office/powerpoint/2010/main" val="4154341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774700"/>
            <a:ext cx="7772400" cy="609600"/>
          </a:xfrm>
        </p:spPr>
        <p:txBody>
          <a:bodyPr/>
          <a:lstStyle/>
          <a:p>
            <a:r>
              <a:rPr lang="en-US" b="1" dirty="0" smtClean="0"/>
              <a:t>Clarity and Communication</a:t>
            </a:r>
            <a:endParaRPr lang="en-US" b="1" dirty="0"/>
          </a:p>
        </p:txBody>
      </p:sp>
      <p:sp>
        <p:nvSpPr>
          <p:cNvPr id="3" name="Content Placeholder 2"/>
          <p:cNvSpPr>
            <a:spLocks noGrp="1"/>
          </p:cNvSpPr>
          <p:nvPr>
            <p:ph idx="1"/>
          </p:nvPr>
        </p:nvSpPr>
        <p:spPr>
          <a:xfrm>
            <a:off x="0" y="1295400"/>
            <a:ext cx="9144000" cy="1219200"/>
          </a:xfrm>
        </p:spPr>
        <p:txBody>
          <a:bodyPr/>
          <a:lstStyle/>
          <a:p>
            <a:pPr marL="460375" lvl="1" indent="-342900" eaLnBrk="1" hangingPunct="1">
              <a:buFont typeface="Arial" pitchFamily="34" charset="0"/>
              <a:buChar char="•"/>
              <a:tabLst>
                <a:tab pos="457200" algn="l"/>
              </a:tabLst>
            </a:pPr>
            <a:r>
              <a:rPr lang="en-US" sz="2400" dirty="0" smtClean="0"/>
              <a:t>A </a:t>
            </a:r>
            <a:r>
              <a:rPr lang="en-US" sz="2400" b="1" dirty="0" smtClean="0"/>
              <a:t>Research </a:t>
            </a:r>
            <a:r>
              <a:rPr lang="en-US" sz="2400" b="1" dirty="0"/>
              <a:t>P</a:t>
            </a:r>
            <a:r>
              <a:rPr lang="en-US" sz="2400" b="1" dirty="0" smtClean="0"/>
              <a:t>roblem </a:t>
            </a:r>
            <a:r>
              <a:rPr lang="en-US" sz="2400" b="1" dirty="0"/>
              <a:t>S</a:t>
            </a:r>
            <a:r>
              <a:rPr lang="en-US" sz="2400" b="1" dirty="0" smtClean="0"/>
              <a:t>tatement </a:t>
            </a:r>
            <a:r>
              <a:rPr lang="en-US" sz="2400" dirty="0" smtClean="0"/>
              <a:t>demonstrates we are an expert and have done the necessary research to begin pursuing a solution. It provides ALL relevant background for an audience to understand a problem.</a:t>
            </a:r>
          </a:p>
          <a:p>
            <a:pPr marL="460375" lvl="1" indent="-342900" eaLnBrk="1" hangingPunct="1">
              <a:buFont typeface="Arial" pitchFamily="34" charset="0"/>
              <a:buChar char="•"/>
              <a:tabLst>
                <a:tab pos="457200" algn="l"/>
              </a:tabLst>
            </a:pPr>
            <a:endParaRPr lang="en-US" sz="800" dirty="0" smtClean="0"/>
          </a:p>
          <a:p>
            <a:pPr marL="460375" lvl="1" indent="-342900" eaLnBrk="1" hangingPunct="1">
              <a:buFont typeface="Arial" pitchFamily="34" charset="0"/>
              <a:buChar char="•"/>
              <a:tabLst>
                <a:tab pos="457200" algn="l"/>
              </a:tabLst>
            </a:pPr>
            <a:r>
              <a:rPr lang="en-US" sz="2400" dirty="0" smtClean="0"/>
              <a:t>A </a:t>
            </a:r>
            <a:r>
              <a:rPr lang="en-US" sz="2400" b="1" dirty="0" smtClean="0"/>
              <a:t>Business Problem Statement </a:t>
            </a:r>
            <a:r>
              <a:rPr lang="en-US" sz="2400" dirty="0" smtClean="0"/>
              <a:t>is a communication tool.  It communicates the most critical and powerful points drawn from your research problem statement.</a:t>
            </a:r>
          </a:p>
          <a:p>
            <a:pPr marL="460375" lvl="1" indent="-342900" eaLnBrk="1" hangingPunct="1">
              <a:buFont typeface="Arial" pitchFamily="34" charset="0"/>
              <a:buChar char="•"/>
              <a:tabLst>
                <a:tab pos="457200" algn="l"/>
              </a:tabLst>
            </a:pPr>
            <a:endParaRPr lang="en-US" sz="800" b="1" dirty="0"/>
          </a:p>
          <a:p>
            <a:pPr marL="460375" lvl="1" indent="-342900" eaLnBrk="1" hangingPunct="1">
              <a:buFont typeface="Arial" pitchFamily="34" charset="0"/>
              <a:buChar char="•"/>
              <a:tabLst>
                <a:tab pos="457200" algn="l"/>
              </a:tabLst>
            </a:pPr>
            <a:r>
              <a:rPr lang="en-US" sz="2400" dirty="0" smtClean="0"/>
              <a:t>Because the ability to communicate your problem is so critical in this course, and to avoid confusion;</a:t>
            </a:r>
          </a:p>
          <a:p>
            <a:pPr marL="685800" lvl="2" eaLnBrk="1" hangingPunct="1">
              <a:buFont typeface="Arial" pitchFamily="34" charset="0"/>
              <a:buChar char="•"/>
              <a:tabLst>
                <a:tab pos="685800" algn="l"/>
              </a:tabLst>
            </a:pPr>
            <a:r>
              <a:rPr lang="en-US" sz="2000" dirty="0" smtClean="0"/>
              <a:t>From this point we will refer to the </a:t>
            </a:r>
            <a:r>
              <a:rPr lang="en-US" sz="2000" b="1" dirty="0">
                <a:solidFill>
                  <a:srgbClr val="C00000"/>
                </a:solidFill>
              </a:rPr>
              <a:t>R</a:t>
            </a:r>
            <a:r>
              <a:rPr lang="en-US" sz="2000" b="1" dirty="0" smtClean="0">
                <a:solidFill>
                  <a:srgbClr val="C00000"/>
                </a:solidFill>
              </a:rPr>
              <a:t>esearch Problem </a:t>
            </a:r>
            <a:r>
              <a:rPr lang="en-US" sz="2000" b="1" dirty="0">
                <a:solidFill>
                  <a:srgbClr val="C00000"/>
                </a:solidFill>
              </a:rPr>
              <a:t>S</a:t>
            </a:r>
            <a:r>
              <a:rPr lang="en-US" sz="2000" b="1" dirty="0" smtClean="0">
                <a:solidFill>
                  <a:srgbClr val="C00000"/>
                </a:solidFill>
              </a:rPr>
              <a:t>tatement          </a:t>
            </a:r>
            <a:r>
              <a:rPr lang="en-US" sz="2000" dirty="0" smtClean="0"/>
              <a:t>as the </a:t>
            </a:r>
            <a:r>
              <a:rPr lang="en-US" sz="2000" dirty="0" smtClean="0">
                <a:solidFill>
                  <a:srgbClr val="C00000"/>
                </a:solidFill>
              </a:rPr>
              <a:t>“</a:t>
            </a:r>
            <a:r>
              <a:rPr lang="en-US" sz="2000" b="1" dirty="0" smtClean="0">
                <a:solidFill>
                  <a:srgbClr val="C00000"/>
                </a:solidFill>
              </a:rPr>
              <a:t>Five Facts</a:t>
            </a:r>
            <a:r>
              <a:rPr lang="en-US" sz="2000" dirty="0" smtClean="0">
                <a:solidFill>
                  <a:srgbClr val="C00000"/>
                </a:solidFill>
              </a:rPr>
              <a:t>”</a:t>
            </a:r>
          </a:p>
          <a:p>
            <a:pPr marL="685800" lvl="2" eaLnBrk="1" hangingPunct="1">
              <a:buFont typeface="Arial" pitchFamily="34" charset="0"/>
              <a:buChar char="•"/>
              <a:tabLst>
                <a:tab pos="685800" algn="l"/>
              </a:tabLst>
            </a:pPr>
            <a:r>
              <a:rPr lang="en-US" sz="2000" dirty="0" smtClean="0"/>
              <a:t>and the </a:t>
            </a:r>
            <a:r>
              <a:rPr lang="en-US" sz="2000" b="1" dirty="0" smtClean="0">
                <a:solidFill>
                  <a:srgbClr val="C00000"/>
                </a:solidFill>
              </a:rPr>
              <a:t>Business </a:t>
            </a:r>
            <a:r>
              <a:rPr lang="en-US" sz="2000" b="1" dirty="0">
                <a:solidFill>
                  <a:srgbClr val="C00000"/>
                </a:solidFill>
              </a:rPr>
              <a:t>P</a:t>
            </a:r>
            <a:r>
              <a:rPr lang="en-US" sz="2000" b="1" dirty="0" smtClean="0">
                <a:solidFill>
                  <a:srgbClr val="C00000"/>
                </a:solidFill>
              </a:rPr>
              <a:t>roblem </a:t>
            </a:r>
            <a:r>
              <a:rPr lang="en-US" sz="2000" b="1" dirty="0">
                <a:solidFill>
                  <a:srgbClr val="C00000"/>
                </a:solidFill>
              </a:rPr>
              <a:t>S</a:t>
            </a:r>
            <a:r>
              <a:rPr lang="en-US" sz="2000" b="1" dirty="0" smtClean="0">
                <a:solidFill>
                  <a:srgbClr val="C00000"/>
                </a:solidFill>
              </a:rPr>
              <a:t>tatement</a:t>
            </a:r>
            <a:r>
              <a:rPr lang="en-US" sz="2000" b="1" dirty="0" smtClean="0"/>
              <a:t> </a:t>
            </a:r>
            <a:r>
              <a:rPr lang="en-US" sz="2000" dirty="0" smtClean="0"/>
              <a:t>as </a:t>
            </a:r>
            <a:r>
              <a:rPr lang="en-US" sz="2000" dirty="0" smtClean="0">
                <a:solidFill>
                  <a:srgbClr val="C00000"/>
                </a:solidFill>
              </a:rPr>
              <a:t>“</a:t>
            </a:r>
            <a:r>
              <a:rPr lang="en-US" sz="2000" b="1" dirty="0" smtClean="0">
                <a:solidFill>
                  <a:srgbClr val="C00000"/>
                </a:solidFill>
              </a:rPr>
              <a:t>The Problem Statement</a:t>
            </a:r>
            <a:r>
              <a:rPr lang="en-US" sz="2000" dirty="0" smtClean="0">
                <a:solidFill>
                  <a:srgbClr val="C00000"/>
                </a:solidFill>
              </a:rPr>
              <a:t>”</a:t>
            </a:r>
          </a:p>
          <a:p>
            <a:pPr marL="808038" lvl="2" indent="-342900" eaLnBrk="1" hangingPunct="1">
              <a:buFont typeface="Arial" pitchFamily="34" charset="0"/>
              <a:buChar char="•"/>
              <a:tabLst>
                <a:tab pos="685800" algn="l"/>
              </a:tabLst>
            </a:pPr>
            <a:endParaRPr lang="en-US" sz="2000" dirty="0"/>
          </a:p>
          <a:p>
            <a:pPr marL="571500" lvl="1" indent="-342900" eaLnBrk="1" hangingPunct="1">
              <a:buFont typeface="Arial" pitchFamily="34" charset="0"/>
              <a:buChar char="•"/>
            </a:pPr>
            <a:endParaRPr lang="en-US" sz="2400" dirty="0" smtClean="0"/>
          </a:p>
          <a:p>
            <a:pPr eaLnBrk="1" hangingPunct="1"/>
            <a:endParaRPr lang="en-US" sz="3100" dirty="0" smtClean="0"/>
          </a:p>
          <a:p>
            <a:pPr>
              <a:buNone/>
            </a:pPr>
            <a:endParaRPr lang="en-US" dirty="0"/>
          </a:p>
        </p:txBody>
      </p:sp>
      <p:sp>
        <p:nvSpPr>
          <p:cNvPr id="4" name="Rectangle 11"/>
          <p:cNvSpPr>
            <a:spLocks noChangeArrowheads="1"/>
          </p:cNvSpPr>
          <p:nvPr/>
        </p:nvSpPr>
        <p:spPr bwMode="auto">
          <a:xfrm>
            <a:off x="3886200" y="457200"/>
            <a:ext cx="48768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Problem Statements</a:t>
            </a:r>
            <a:endParaRPr lang="en-US" sz="2300" b="1" dirty="0">
              <a:solidFill>
                <a:srgbClr val="1D2F86"/>
              </a:solidFill>
              <a:latin typeface="Interstate-Regular" charset="0"/>
            </a:endParaRPr>
          </a:p>
        </p:txBody>
      </p:sp>
    </p:spTree>
    <p:extLst>
      <p:ext uri="{BB962C8B-B14F-4D97-AF65-F5344CB8AC3E}">
        <p14:creationId xmlns:p14="http://schemas.microsoft.com/office/powerpoint/2010/main" val="3802454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774700"/>
            <a:ext cx="7772400" cy="609600"/>
          </a:xfrm>
        </p:spPr>
        <p:txBody>
          <a:bodyPr/>
          <a:lstStyle/>
          <a:p>
            <a:r>
              <a:rPr lang="en-US" b="1" dirty="0" smtClean="0"/>
              <a:t>A GOOD Problem Statement</a:t>
            </a:r>
            <a:endParaRPr lang="en-US" b="1" dirty="0"/>
          </a:p>
        </p:txBody>
      </p:sp>
      <p:sp>
        <p:nvSpPr>
          <p:cNvPr id="3" name="Content Placeholder 2"/>
          <p:cNvSpPr>
            <a:spLocks noGrp="1"/>
          </p:cNvSpPr>
          <p:nvPr>
            <p:ph idx="1"/>
          </p:nvPr>
        </p:nvSpPr>
        <p:spPr>
          <a:xfrm>
            <a:off x="-76200" y="1295400"/>
            <a:ext cx="8991600" cy="1578429"/>
          </a:xfrm>
        </p:spPr>
        <p:txBody>
          <a:bodyPr/>
          <a:lstStyle/>
          <a:p>
            <a:pPr marL="971550" lvl="2" indent="-342900" eaLnBrk="1" hangingPunct="1">
              <a:buFont typeface="Arial" pitchFamily="34" charset="0"/>
              <a:buChar char="•"/>
            </a:pPr>
            <a:r>
              <a:rPr lang="en-US" sz="2400" dirty="0"/>
              <a:t>I</a:t>
            </a:r>
            <a:r>
              <a:rPr lang="en-US" sz="2400" dirty="0" smtClean="0"/>
              <a:t>s </a:t>
            </a:r>
            <a:r>
              <a:rPr lang="en-US" sz="2400" dirty="0"/>
              <a:t>a one or two sentence idea that clearly identifies what you are trying to </a:t>
            </a:r>
            <a:r>
              <a:rPr lang="en-US" sz="2400" u="sng" dirty="0"/>
              <a:t>solve</a:t>
            </a:r>
            <a:r>
              <a:rPr lang="en-US" sz="2400" dirty="0"/>
              <a:t>, </a:t>
            </a:r>
            <a:r>
              <a:rPr lang="en-US" sz="2400" u="sng" dirty="0"/>
              <a:t>respond to</a:t>
            </a:r>
            <a:r>
              <a:rPr lang="en-US" sz="2400" dirty="0"/>
              <a:t>, </a:t>
            </a:r>
            <a:r>
              <a:rPr lang="en-US" sz="2400" u="sng" dirty="0"/>
              <a:t>test</a:t>
            </a:r>
            <a:r>
              <a:rPr lang="en-US" sz="2400" dirty="0"/>
              <a:t>, or </a:t>
            </a:r>
            <a:r>
              <a:rPr lang="en-US" sz="2400" u="sng" dirty="0"/>
              <a:t>investigate</a:t>
            </a:r>
            <a:r>
              <a:rPr lang="en-US" sz="2400" dirty="0"/>
              <a:t>. </a:t>
            </a:r>
            <a:endParaRPr lang="en-US" sz="2400" dirty="0" smtClean="0"/>
          </a:p>
          <a:p>
            <a:pPr marL="971550" lvl="2" indent="-342900" eaLnBrk="1" hangingPunct="1">
              <a:buFont typeface="Arial" pitchFamily="34" charset="0"/>
              <a:buChar char="•"/>
            </a:pPr>
            <a:r>
              <a:rPr lang="en-US" sz="2400" dirty="0"/>
              <a:t>A general audience “get it” in less than 20 seconds</a:t>
            </a:r>
            <a:r>
              <a:rPr lang="en-US" sz="2400" dirty="0" smtClean="0"/>
              <a:t>.</a:t>
            </a:r>
          </a:p>
          <a:p>
            <a:pPr marL="971550" lvl="2" indent="-342900" eaLnBrk="1" hangingPunct="1">
              <a:buFont typeface="Arial" pitchFamily="34" charset="0"/>
              <a:buChar char="•"/>
            </a:pPr>
            <a:r>
              <a:rPr lang="en-US" sz="2400" dirty="0" smtClean="0"/>
              <a:t>Has no implied solution.</a:t>
            </a:r>
          </a:p>
          <a:p>
            <a:pPr marL="1428750" lvl="3" indent="-342900" eaLnBrk="1" hangingPunct="1"/>
            <a:r>
              <a:rPr lang="en-US" sz="2300" dirty="0" smtClean="0"/>
              <a:t>No discussion of “a device I want to build that does this”</a:t>
            </a:r>
          </a:p>
          <a:p>
            <a:pPr marL="971550" lvl="2" indent="-342900" eaLnBrk="1" hangingPunct="1"/>
            <a:r>
              <a:rPr lang="en-US" sz="2400" dirty="0" smtClean="0"/>
              <a:t>Has no implied cause.</a:t>
            </a:r>
          </a:p>
          <a:p>
            <a:pPr marL="1428750" lvl="3" indent="-342900" eaLnBrk="1" hangingPunct="1"/>
            <a:r>
              <a:rPr lang="en-US" sz="2300" dirty="0" smtClean="0"/>
              <a:t>Research determines the cause.</a:t>
            </a:r>
          </a:p>
          <a:p>
            <a:pPr marL="971550" lvl="2" indent="-342900" eaLnBrk="1" hangingPunct="1"/>
            <a:r>
              <a:rPr lang="en-US" sz="2400" dirty="0" smtClean="0"/>
              <a:t>Contains measures.</a:t>
            </a:r>
          </a:p>
          <a:p>
            <a:pPr marL="1428750" lvl="3" indent="-342900" eaLnBrk="1" hangingPunct="1">
              <a:buFont typeface="Arial" pitchFamily="34" charset="0"/>
              <a:buChar char="•"/>
            </a:pPr>
            <a:endParaRPr lang="en-US" sz="1900" dirty="0"/>
          </a:p>
          <a:p>
            <a:pPr marL="571500" lvl="1" indent="-342900" eaLnBrk="1" hangingPunct="1">
              <a:buFont typeface="Arial" pitchFamily="34" charset="0"/>
              <a:buChar char="•"/>
            </a:pPr>
            <a:endParaRPr lang="en-US" sz="2400" dirty="0" smtClean="0"/>
          </a:p>
          <a:p>
            <a:pPr eaLnBrk="1" hangingPunct="1"/>
            <a:endParaRPr lang="en-US" sz="3100" dirty="0" smtClean="0"/>
          </a:p>
          <a:p>
            <a:pPr>
              <a:buNone/>
            </a:pPr>
            <a:endParaRPr lang="en-US" dirty="0"/>
          </a:p>
        </p:txBody>
      </p:sp>
      <p:sp>
        <p:nvSpPr>
          <p:cNvPr id="4" name="Rectangle 11"/>
          <p:cNvSpPr>
            <a:spLocks noChangeArrowheads="1"/>
          </p:cNvSpPr>
          <p:nvPr/>
        </p:nvSpPr>
        <p:spPr bwMode="auto">
          <a:xfrm>
            <a:off x="3657600" y="457200"/>
            <a:ext cx="51054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Problem Statements</a:t>
            </a:r>
            <a:endParaRPr lang="en-US" sz="2300" b="1" dirty="0">
              <a:solidFill>
                <a:srgbClr val="1D2F86"/>
              </a:solidFill>
              <a:latin typeface="Interstate-Regular" charset="0"/>
            </a:endParaRPr>
          </a:p>
        </p:txBody>
      </p:sp>
      <p:pic>
        <p:nvPicPr>
          <p:cNvPr id="8" name="Picture 7" descr="StreetSigns.gif"/>
          <p:cNvPicPr>
            <a:picLocks noChangeAspect="1"/>
          </p:cNvPicPr>
          <p:nvPr/>
        </p:nvPicPr>
        <p:blipFill>
          <a:blip r:embed="rId3" cstate="print"/>
          <a:stretch>
            <a:fillRect/>
          </a:stretch>
        </p:blipFill>
        <p:spPr>
          <a:xfrm>
            <a:off x="5613607" y="3031276"/>
            <a:ext cx="3758993" cy="3826723"/>
          </a:xfrm>
          <a:prstGeom prst="rect">
            <a:avLst/>
          </a:prstGeom>
        </p:spPr>
      </p:pic>
      <p:sp>
        <p:nvSpPr>
          <p:cNvPr id="9" name="Content Placeholder 2"/>
          <p:cNvSpPr txBox="1">
            <a:spLocks/>
          </p:cNvSpPr>
          <p:nvPr/>
        </p:nvSpPr>
        <p:spPr bwMode="auto">
          <a:xfrm>
            <a:off x="-76200" y="4746171"/>
            <a:ext cx="5943600" cy="15784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B60E20"/>
              </a:buClr>
              <a:buChar char="•"/>
              <a:defRPr sz="2800">
                <a:solidFill>
                  <a:schemeClr val="tx1"/>
                </a:solidFill>
                <a:latin typeface="+mj-lt"/>
                <a:ea typeface="+mn-ea"/>
                <a:cs typeface="+mn-cs"/>
              </a:defRPr>
            </a:lvl1pPr>
            <a:lvl2pPr marL="742950" indent="-285750" algn="l" rtl="0" eaLnBrk="0" fontAlgn="base" hangingPunct="0">
              <a:spcBef>
                <a:spcPct val="20000"/>
              </a:spcBef>
              <a:spcAft>
                <a:spcPct val="0"/>
              </a:spcAft>
              <a:buClr>
                <a:srgbClr val="B60E20"/>
              </a:buClr>
              <a:buChar char="–"/>
              <a:defRPr sz="2500">
                <a:solidFill>
                  <a:schemeClr val="tx1"/>
                </a:solidFill>
                <a:latin typeface="+mj-lt"/>
                <a:ea typeface="+mn-ea"/>
              </a:defRPr>
            </a:lvl2pPr>
            <a:lvl3pPr marL="1143000" indent="-228600" algn="l" rtl="0" eaLnBrk="0" fontAlgn="base" hangingPunct="0">
              <a:spcBef>
                <a:spcPct val="20000"/>
              </a:spcBef>
              <a:spcAft>
                <a:spcPct val="0"/>
              </a:spcAft>
              <a:buClr>
                <a:srgbClr val="B60E20"/>
              </a:buClr>
              <a:buChar char="•"/>
              <a:defRPr sz="2100">
                <a:solidFill>
                  <a:schemeClr val="tx1"/>
                </a:solidFill>
                <a:latin typeface="+mj-lt"/>
                <a:ea typeface="+mn-ea"/>
              </a:defRPr>
            </a:lvl3pPr>
            <a:lvl4pPr marL="1600200" indent="-228600" algn="l" rtl="0" eaLnBrk="0" fontAlgn="base" hangingPunct="0">
              <a:spcBef>
                <a:spcPct val="20000"/>
              </a:spcBef>
              <a:spcAft>
                <a:spcPct val="0"/>
              </a:spcAft>
              <a:buClr>
                <a:srgbClr val="B60E20"/>
              </a:buClr>
              <a:buChar char="–"/>
              <a:defRPr sz="2000">
                <a:solidFill>
                  <a:schemeClr val="tx1"/>
                </a:solidFill>
                <a:latin typeface="+mj-lt"/>
                <a:ea typeface="+mn-ea"/>
              </a:defRPr>
            </a:lvl4pPr>
            <a:lvl5pPr marL="2057400" indent="-228600" algn="l" rtl="0" eaLnBrk="0" fontAlgn="base" hangingPunct="0">
              <a:spcBef>
                <a:spcPct val="20000"/>
              </a:spcBef>
              <a:spcAft>
                <a:spcPct val="0"/>
              </a:spcAft>
              <a:buClr>
                <a:srgbClr val="B60E20"/>
              </a:buClr>
              <a:buChar char="»"/>
              <a:defRPr sz="1700">
                <a:solidFill>
                  <a:schemeClr val="tx1"/>
                </a:solidFill>
                <a:latin typeface="+mj-lt"/>
                <a:ea typeface="+mn-ea"/>
              </a:defRPr>
            </a:lvl5pPr>
            <a:lvl6pPr marL="2514600" indent="-228600" algn="l" rtl="0" fontAlgn="base">
              <a:spcBef>
                <a:spcPct val="20000"/>
              </a:spcBef>
              <a:spcAft>
                <a:spcPct val="0"/>
              </a:spcAft>
              <a:buClr>
                <a:srgbClr val="B60E20"/>
              </a:buClr>
              <a:buChar char="»"/>
              <a:defRPr sz="1700">
                <a:solidFill>
                  <a:schemeClr val="tx1"/>
                </a:solidFill>
                <a:latin typeface="+mn-lt"/>
                <a:ea typeface="+mn-ea"/>
              </a:defRPr>
            </a:lvl6pPr>
            <a:lvl7pPr marL="2971800" indent="-228600" algn="l" rtl="0" fontAlgn="base">
              <a:spcBef>
                <a:spcPct val="20000"/>
              </a:spcBef>
              <a:spcAft>
                <a:spcPct val="0"/>
              </a:spcAft>
              <a:buClr>
                <a:srgbClr val="B60E20"/>
              </a:buClr>
              <a:buChar char="»"/>
              <a:defRPr sz="1700">
                <a:solidFill>
                  <a:schemeClr val="tx1"/>
                </a:solidFill>
                <a:latin typeface="+mn-lt"/>
                <a:ea typeface="+mn-ea"/>
              </a:defRPr>
            </a:lvl7pPr>
            <a:lvl8pPr marL="3429000" indent="-228600" algn="l" rtl="0" fontAlgn="base">
              <a:spcBef>
                <a:spcPct val="20000"/>
              </a:spcBef>
              <a:spcAft>
                <a:spcPct val="0"/>
              </a:spcAft>
              <a:buClr>
                <a:srgbClr val="B60E20"/>
              </a:buClr>
              <a:buChar char="»"/>
              <a:defRPr sz="1700">
                <a:solidFill>
                  <a:schemeClr val="tx1"/>
                </a:solidFill>
                <a:latin typeface="+mn-lt"/>
                <a:ea typeface="+mn-ea"/>
              </a:defRPr>
            </a:lvl8pPr>
            <a:lvl9pPr marL="3886200" indent="-228600" algn="l" rtl="0" fontAlgn="base">
              <a:spcBef>
                <a:spcPct val="20000"/>
              </a:spcBef>
              <a:spcAft>
                <a:spcPct val="0"/>
              </a:spcAft>
              <a:buClr>
                <a:srgbClr val="B60E20"/>
              </a:buClr>
              <a:buChar char="»"/>
              <a:defRPr sz="1700">
                <a:solidFill>
                  <a:schemeClr val="tx1"/>
                </a:solidFill>
                <a:latin typeface="+mn-lt"/>
                <a:ea typeface="+mn-ea"/>
              </a:defRPr>
            </a:lvl9pPr>
          </a:lstStyle>
          <a:p>
            <a:pPr marL="971550" lvl="2" indent="-342900" eaLnBrk="1" hangingPunct="1">
              <a:buFont typeface="Arial" pitchFamily="34" charset="0"/>
              <a:buChar char="•"/>
            </a:pPr>
            <a:r>
              <a:rPr lang="en-US" sz="2400" dirty="0" smtClean="0"/>
              <a:t>Is framed so that it leads to the development of a testable solution.		</a:t>
            </a:r>
          </a:p>
          <a:p>
            <a:pPr marL="571500" lvl="1" indent="-342900" eaLnBrk="1" hangingPunct="1">
              <a:buFont typeface="Arial" pitchFamily="34" charset="0"/>
              <a:buChar char="•"/>
            </a:pPr>
            <a:endParaRPr lang="en-US" sz="2400" dirty="0" smtClean="0"/>
          </a:p>
          <a:p>
            <a:pPr eaLnBrk="1" hangingPunct="1"/>
            <a:endParaRPr lang="en-US" sz="2400" dirty="0" smtClean="0"/>
          </a:p>
          <a:p>
            <a:pPr>
              <a:buFontTx/>
              <a:buNone/>
            </a:pPr>
            <a:endParaRPr lang="en-US" sz="2400" dirty="0"/>
          </a:p>
        </p:txBody>
      </p:sp>
      <p:sp>
        <p:nvSpPr>
          <p:cNvPr id="10" name="Text Box 4"/>
          <p:cNvSpPr txBox="1">
            <a:spLocks noChangeArrowheads="1"/>
          </p:cNvSpPr>
          <p:nvPr/>
        </p:nvSpPr>
        <p:spPr bwMode="auto">
          <a:xfrm>
            <a:off x="152400" y="5791200"/>
            <a:ext cx="2330450" cy="366713"/>
          </a:xfrm>
          <a:prstGeom prst="rect">
            <a:avLst/>
          </a:prstGeom>
          <a:noFill/>
          <a:ln w="9525">
            <a:noFill/>
            <a:miter lim="800000"/>
            <a:headEnd/>
            <a:tailEnd/>
          </a:ln>
          <a:effectLst/>
        </p:spPr>
        <p:txBody>
          <a:bodyPr wrap="none">
            <a:spAutoFit/>
          </a:bodyPr>
          <a:lstStyle/>
          <a:p>
            <a:pPr eaLnBrk="0" hangingPunct="0"/>
            <a:r>
              <a:rPr lang="en-US" sz="1800" b="1" dirty="0">
                <a:solidFill>
                  <a:srgbClr val="FF0000"/>
                </a:solidFill>
              </a:rPr>
              <a:t>Problem Statement</a:t>
            </a:r>
            <a:r>
              <a:rPr lang="en-US" sz="1800" dirty="0">
                <a:solidFill>
                  <a:schemeClr val="tx1"/>
                </a:solidFill>
              </a:rPr>
              <a:t> </a:t>
            </a:r>
          </a:p>
        </p:txBody>
      </p:sp>
      <p:sp>
        <p:nvSpPr>
          <p:cNvPr id="11" name="Text Box 5"/>
          <p:cNvSpPr txBox="1">
            <a:spLocks noChangeArrowheads="1"/>
          </p:cNvSpPr>
          <p:nvPr/>
        </p:nvSpPr>
        <p:spPr bwMode="auto">
          <a:xfrm>
            <a:off x="4876800" y="5715000"/>
            <a:ext cx="1835150" cy="366713"/>
          </a:xfrm>
          <a:prstGeom prst="rect">
            <a:avLst/>
          </a:prstGeom>
          <a:noFill/>
          <a:ln w="9525">
            <a:noFill/>
            <a:miter lim="800000"/>
            <a:headEnd/>
            <a:tailEnd/>
          </a:ln>
          <a:effectLst/>
        </p:spPr>
        <p:txBody>
          <a:bodyPr wrap="none">
            <a:spAutoFit/>
          </a:bodyPr>
          <a:lstStyle/>
          <a:p>
            <a:pPr eaLnBrk="0" hangingPunct="0"/>
            <a:r>
              <a:rPr lang="en-US" sz="1800" b="1" dirty="0">
                <a:solidFill>
                  <a:srgbClr val="FF0000"/>
                </a:solidFill>
              </a:rPr>
              <a:t>Project Testing</a:t>
            </a:r>
          </a:p>
        </p:txBody>
      </p:sp>
      <p:sp>
        <p:nvSpPr>
          <p:cNvPr id="12" name="AutoShape 6"/>
          <p:cNvSpPr>
            <a:spLocks noChangeArrowheads="1"/>
          </p:cNvSpPr>
          <p:nvPr/>
        </p:nvSpPr>
        <p:spPr bwMode="auto">
          <a:xfrm>
            <a:off x="2438400" y="5638800"/>
            <a:ext cx="2362200" cy="685800"/>
          </a:xfrm>
          <a:prstGeom prst="rightArrow">
            <a:avLst>
              <a:gd name="adj1" fmla="val 50000"/>
              <a:gd name="adj2" fmla="val 86111"/>
            </a:avLst>
          </a:prstGeom>
          <a:solidFill>
            <a:schemeClr val="accent1"/>
          </a:solidFill>
          <a:ln w="9525">
            <a:solidFill>
              <a:schemeClr val="tx1"/>
            </a:solidFill>
            <a:miter lim="800000"/>
            <a:headEnd/>
            <a:tailEnd/>
          </a:ln>
          <a:effectLst/>
        </p:spPr>
        <p:txBody>
          <a:bodyPr wrap="none" anchor="ctr"/>
          <a:lstStyle/>
          <a:p>
            <a:endParaRPr lang="en-US" dirty="0"/>
          </a:p>
        </p:txBody>
      </p:sp>
      <p:sp>
        <p:nvSpPr>
          <p:cNvPr id="13" name="Text Box 7"/>
          <p:cNvSpPr txBox="1">
            <a:spLocks noChangeArrowheads="1"/>
          </p:cNvSpPr>
          <p:nvPr/>
        </p:nvSpPr>
        <p:spPr bwMode="auto">
          <a:xfrm>
            <a:off x="2362200" y="6248400"/>
            <a:ext cx="2133600" cy="641350"/>
          </a:xfrm>
          <a:prstGeom prst="rect">
            <a:avLst/>
          </a:prstGeom>
          <a:noFill/>
          <a:ln w="9525">
            <a:noFill/>
            <a:miter lim="800000"/>
            <a:headEnd/>
            <a:tailEnd/>
          </a:ln>
          <a:effectLst/>
        </p:spPr>
        <p:txBody>
          <a:bodyPr>
            <a:spAutoFit/>
          </a:bodyPr>
          <a:lstStyle/>
          <a:p>
            <a:pPr algn="ctr" eaLnBrk="0" hangingPunct="0">
              <a:spcBef>
                <a:spcPct val="50000"/>
              </a:spcBef>
            </a:pPr>
            <a:r>
              <a:rPr lang="en-US" sz="1800" b="1" dirty="0">
                <a:solidFill>
                  <a:schemeClr val="folHlink"/>
                </a:solidFill>
              </a:rPr>
              <a:t>Design and Construction</a:t>
            </a:r>
          </a:p>
        </p:txBody>
      </p:sp>
    </p:spTree>
    <p:extLst>
      <p:ext uri="{BB962C8B-B14F-4D97-AF65-F5344CB8AC3E}">
        <p14:creationId xmlns:p14="http://schemas.microsoft.com/office/powerpoint/2010/main" val="1594413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774700"/>
            <a:ext cx="7772400" cy="609600"/>
          </a:xfrm>
        </p:spPr>
        <p:txBody>
          <a:bodyPr/>
          <a:lstStyle/>
          <a:p>
            <a:r>
              <a:rPr lang="en-US" b="1" dirty="0" smtClean="0"/>
              <a:t>A GOOD Problem Statement</a:t>
            </a:r>
            <a:endParaRPr lang="en-US" b="1" dirty="0"/>
          </a:p>
        </p:txBody>
      </p:sp>
      <p:sp>
        <p:nvSpPr>
          <p:cNvPr id="3" name="Content Placeholder 2"/>
          <p:cNvSpPr>
            <a:spLocks noGrp="1"/>
          </p:cNvSpPr>
          <p:nvPr>
            <p:ph idx="1"/>
          </p:nvPr>
        </p:nvSpPr>
        <p:spPr>
          <a:xfrm>
            <a:off x="-76200" y="1295400"/>
            <a:ext cx="8991600" cy="1578429"/>
          </a:xfrm>
        </p:spPr>
        <p:txBody>
          <a:bodyPr/>
          <a:lstStyle/>
          <a:p>
            <a:pPr marL="971550" lvl="2" indent="-342900" eaLnBrk="1" hangingPunct="1">
              <a:buFont typeface="Arial" pitchFamily="34" charset="0"/>
              <a:buChar char="•"/>
            </a:pPr>
            <a:r>
              <a:rPr lang="en-US" sz="2400" dirty="0"/>
              <a:t>Is limited in scope. </a:t>
            </a:r>
            <a:r>
              <a:rPr lang="en-US" sz="2400" dirty="0" smtClean="0"/>
              <a:t>You must define the problem </a:t>
            </a:r>
            <a:r>
              <a:rPr lang="en-US" sz="2400" dirty="0"/>
              <a:t>so it is small enough for you to realistically tackle in terms </a:t>
            </a:r>
            <a:r>
              <a:rPr lang="en-US" sz="2400" dirty="0" smtClean="0"/>
              <a:t>of:</a:t>
            </a:r>
          </a:p>
          <a:p>
            <a:pPr marL="1428750" lvl="3" indent="-342900" eaLnBrk="1" hangingPunct="1"/>
            <a:r>
              <a:rPr lang="en-US" sz="2300" dirty="0" smtClean="0"/>
              <a:t>Time</a:t>
            </a:r>
            <a:endParaRPr lang="en-US" sz="2300" dirty="0"/>
          </a:p>
          <a:p>
            <a:pPr marL="1428750" lvl="3" indent="-342900" eaLnBrk="1" hangingPunct="1"/>
            <a:r>
              <a:rPr lang="en-US" sz="2300" dirty="0"/>
              <a:t>Materials</a:t>
            </a:r>
          </a:p>
          <a:p>
            <a:pPr marL="1428750" lvl="3" indent="-342900" eaLnBrk="1" hangingPunct="1"/>
            <a:r>
              <a:rPr lang="en-US" sz="2300" dirty="0"/>
              <a:t>Knowledge</a:t>
            </a:r>
          </a:p>
          <a:p>
            <a:pPr marL="1428750" lvl="3" indent="-342900" eaLnBrk="1" hangingPunct="1"/>
            <a:r>
              <a:rPr lang="en-US" sz="2300" dirty="0" smtClean="0"/>
              <a:t>Resources</a:t>
            </a:r>
          </a:p>
          <a:p>
            <a:pPr marL="1428750" lvl="3" indent="-342900" eaLnBrk="1" hangingPunct="1"/>
            <a:r>
              <a:rPr lang="en-US" sz="2300" dirty="0" smtClean="0"/>
              <a:t>Ability</a:t>
            </a:r>
            <a:endParaRPr lang="en-US" sz="2300" dirty="0"/>
          </a:p>
          <a:p>
            <a:pPr marL="971550" lvl="2" indent="-342900" eaLnBrk="1" hangingPunct="1">
              <a:buFont typeface="Arial" pitchFamily="34" charset="0"/>
              <a:buChar char="•"/>
            </a:pPr>
            <a:endParaRPr lang="en-US" sz="1900" dirty="0" smtClean="0"/>
          </a:p>
          <a:p>
            <a:pPr marL="571500" lvl="1" indent="-342900" eaLnBrk="1" hangingPunct="1">
              <a:buFont typeface="Arial" pitchFamily="34" charset="0"/>
              <a:buChar char="•"/>
            </a:pPr>
            <a:endParaRPr lang="en-US" sz="2400" dirty="0" smtClean="0"/>
          </a:p>
          <a:p>
            <a:pPr eaLnBrk="1" hangingPunct="1"/>
            <a:endParaRPr lang="en-US" sz="3100" dirty="0" smtClean="0"/>
          </a:p>
          <a:p>
            <a:pPr>
              <a:buNone/>
            </a:pPr>
            <a:endParaRPr lang="en-US" dirty="0"/>
          </a:p>
        </p:txBody>
      </p:sp>
      <p:sp>
        <p:nvSpPr>
          <p:cNvPr id="4" name="Rectangle 11"/>
          <p:cNvSpPr>
            <a:spLocks noChangeArrowheads="1"/>
          </p:cNvSpPr>
          <p:nvPr/>
        </p:nvSpPr>
        <p:spPr bwMode="auto">
          <a:xfrm>
            <a:off x="3657600" y="457200"/>
            <a:ext cx="51054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Problem Statements</a:t>
            </a:r>
            <a:endParaRPr lang="en-US" sz="2300" b="1" dirty="0">
              <a:solidFill>
                <a:srgbClr val="1D2F86"/>
              </a:solidFill>
              <a:latin typeface="Interstate-Regular" charset="0"/>
            </a:endParaRPr>
          </a:p>
        </p:txBody>
      </p:sp>
      <p:pic>
        <p:nvPicPr>
          <p:cNvPr id="8" name="Picture 7" descr="StreetSigns.gif"/>
          <p:cNvPicPr>
            <a:picLocks noChangeAspect="1"/>
          </p:cNvPicPr>
          <p:nvPr/>
        </p:nvPicPr>
        <p:blipFill>
          <a:blip r:embed="rId3" cstate="print"/>
          <a:stretch>
            <a:fillRect/>
          </a:stretch>
        </p:blipFill>
        <p:spPr>
          <a:xfrm>
            <a:off x="5613607" y="3031276"/>
            <a:ext cx="3758993" cy="3826723"/>
          </a:xfrm>
          <a:prstGeom prst="rect">
            <a:avLst/>
          </a:prstGeom>
        </p:spPr>
      </p:pic>
      <p:sp>
        <p:nvSpPr>
          <p:cNvPr id="9" name="Content Placeholder 2"/>
          <p:cNvSpPr txBox="1">
            <a:spLocks/>
          </p:cNvSpPr>
          <p:nvPr/>
        </p:nvSpPr>
        <p:spPr bwMode="auto">
          <a:xfrm>
            <a:off x="-76200" y="4746171"/>
            <a:ext cx="5943600" cy="15784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B60E20"/>
              </a:buClr>
              <a:buChar char="•"/>
              <a:defRPr sz="2800">
                <a:solidFill>
                  <a:schemeClr val="tx1"/>
                </a:solidFill>
                <a:latin typeface="+mj-lt"/>
                <a:ea typeface="+mn-ea"/>
                <a:cs typeface="+mn-cs"/>
              </a:defRPr>
            </a:lvl1pPr>
            <a:lvl2pPr marL="742950" indent="-285750" algn="l" rtl="0" eaLnBrk="0" fontAlgn="base" hangingPunct="0">
              <a:spcBef>
                <a:spcPct val="20000"/>
              </a:spcBef>
              <a:spcAft>
                <a:spcPct val="0"/>
              </a:spcAft>
              <a:buClr>
                <a:srgbClr val="B60E20"/>
              </a:buClr>
              <a:buChar char="–"/>
              <a:defRPr sz="2500">
                <a:solidFill>
                  <a:schemeClr val="tx1"/>
                </a:solidFill>
                <a:latin typeface="+mj-lt"/>
                <a:ea typeface="+mn-ea"/>
              </a:defRPr>
            </a:lvl2pPr>
            <a:lvl3pPr marL="1143000" indent="-228600" algn="l" rtl="0" eaLnBrk="0" fontAlgn="base" hangingPunct="0">
              <a:spcBef>
                <a:spcPct val="20000"/>
              </a:spcBef>
              <a:spcAft>
                <a:spcPct val="0"/>
              </a:spcAft>
              <a:buClr>
                <a:srgbClr val="B60E20"/>
              </a:buClr>
              <a:buChar char="•"/>
              <a:defRPr sz="2100">
                <a:solidFill>
                  <a:schemeClr val="tx1"/>
                </a:solidFill>
                <a:latin typeface="+mj-lt"/>
                <a:ea typeface="+mn-ea"/>
              </a:defRPr>
            </a:lvl3pPr>
            <a:lvl4pPr marL="1600200" indent="-228600" algn="l" rtl="0" eaLnBrk="0" fontAlgn="base" hangingPunct="0">
              <a:spcBef>
                <a:spcPct val="20000"/>
              </a:spcBef>
              <a:spcAft>
                <a:spcPct val="0"/>
              </a:spcAft>
              <a:buClr>
                <a:srgbClr val="B60E20"/>
              </a:buClr>
              <a:buChar char="–"/>
              <a:defRPr sz="2000">
                <a:solidFill>
                  <a:schemeClr val="tx1"/>
                </a:solidFill>
                <a:latin typeface="+mj-lt"/>
                <a:ea typeface="+mn-ea"/>
              </a:defRPr>
            </a:lvl4pPr>
            <a:lvl5pPr marL="2057400" indent="-228600" algn="l" rtl="0" eaLnBrk="0" fontAlgn="base" hangingPunct="0">
              <a:spcBef>
                <a:spcPct val="20000"/>
              </a:spcBef>
              <a:spcAft>
                <a:spcPct val="0"/>
              </a:spcAft>
              <a:buClr>
                <a:srgbClr val="B60E20"/>
              </a:buClr>
              <a:buChar char="»"/>
              <a:defRPr sz="1700">
                <a:solidFill>
                  <a:schemeClr val="tx1"/>
                </a:solidFill>
                <a:latin typeface="+mj-lt"/>
                <a:ea typeface="+mn-ea"/>
              </a:defRPr>
            </a:lvl5pPr>
            <a:lvl6pPr marL="2514600" indent="-228600" algn="l" rtl="0" fontAlgn="base">
              <a:spcBef>
                <a:spcPct val="20000"/>
              </a:spcBef>
              <a:spcAft>
                <a:spcPct val="0"/>
              </a:spcAft>
              <a:buClr>
                <a:srgbClr val="B60E20"/>
              </a:buClr>
              <a:buChar char="»"/>
              <a:defRPr sz="1700">
                <a:solidFill>
                  <a:schemeClr val="tx1"/>
                </a:solidFill>
                <a:latin typeface="+mn-lt"/>
                <a:ea typeface="+mn-ea"/>
              </a:defRPr>
            </a:lvl6pPr>
            <a:lvl7pPr marL="2971800" indent="-228600" algn="l" rtl="0" fontAlgn="base">
              <a:spcBef>
                <a:spcPct val="20000"/>
              </a:spcBef>
              <a:spcAft>
                <a:spcPct val="0"/>
              </a:spcAft>
              <a:buClr>
                <a:srgbClr val="B60E20"/>
              </a:buClr>
              <a:buChar char="»"/>
              <a:defRPr sz="1700">
                <a:solidFill>
                  <a:schemeClr val="tx1"/>
                </a:solidFill>
                <a:latin typeface="+mn-lt"/>
                <a:ea typeface="+mn-ea"/>
              </a:defRPr>
            </a:lvl7pPr>
            <a:lvl8pPr marL="3429000" indent="-228600" algn="l" rtl="0" fontAlgn="base">
              <a:spcBef>
                <a:spcPct val="20000"/>
              </a:spcBef>
              <a:spcAft>
                <a:spcPct val="0"/>
              </a:spcAft>
              <a:buClr>
                <a:srgbClr val="B60E20"/>
              </a:buClr>
              <a:buChar char="»"/>
              <a:defRPr sz="1700">
                <a:solidFill>
                  <a:schemeClr val="tx1"/>
                </a:solidFill>
                <a:latin typeface="+mn-lt"/>
                <a:ea typeface="+mn-ea"/>
              </a:defRPr>
            </a:lvl8pPr>
            <a:lvl9pPr marL="3886200" indent="-228600" algn="l" rtl="0" fontAlgn="base">
              <a:spcBef>
                <a:spcPct val="20000"/>
              </a:spcBef>
              <a:spcAft>
                <a:spcPct val="0"/>
              </a:spcAft>
              <a:buClr>
                <a:srgbClr val="B60E20"/>
              </a:buClr>
              <a:buChar char="»"/>
              <a:defRPr sz="1700">
                <a:solidFill>
                  <a:schemeClr val="tx1"/>
                </a:solidFill>
                <a:latin typeface="+mn-lt"/>
                <a:ea typeface="+mn-ea"/>
              </a:defRPr>
            </a:lvl9pPr>
          </a:lstStyle>
          <a:p>
            <a:pPr marL="971550" lvl="2" indent="-342900" eaLnBrk="1" hangingPunct="1">
              <a:buFont typeface="Arial" pitchFamily="34" charset="0"/>
              <a:buChar char="•"/>
            </a:pPr>
            <a:r>
              <a:rPr lang="en-US" sz="2400" dirty="0" smtClean="0"/>
              <a:t>Addresses the root problem, not the a secondary effect.</a:t>
            </a:r>
          </a:p>
          <a:p>
            <a:pPr marL="1428750" lvl="3" indent="-342900" eaLnBrk="1" hangingPunct="1"/>
            <a:r>
              <a:rPr lang="en-US" sz="2300" dirty="0" smtClean="0"/>
              <a:t>“Cure the disease, don’t just treat the symptoms.”	</a:t>
            </a:r>
          </a:p>
          <a:p>
            <a:pPr marL="571500" lvl="1" indent="-342900" eaLnBrk="1" hangingPunct="1">
              <a:buFont typeface="Arial" pitchFamily="34" charset="0"/>
              <a:buChar char="•"/>
            </a:pPr>
            <a:endParaRPr lang="en-US" sz="2400" dirty="0" smtClean="0"/>
          </a:p>
          <a:p>
            <a:pPr eaLnBrk="1" hangingPunct="1"/>
            <a:endParaRPr lang="en-US" sz="2400" dirty="0" smtClean="0"/>
          </a:p>
          <a:p>
            <a:pPr>
              <a:buFontTx/>
              <a:buNone/>
            </a:pPr>
            <a:endParaRPr lang="en-US" sz="2400" dirty="0"/>
          </a:p>
        </p:txBody>
      </p:sp>
    </p:spTree>
    <p:extLst>
      <p:ext uri="{BB962C8B-B14F-4D97-AF65-F5344CB8AC3E}">
        <p14:creationId xmlns:p14="http://schemas.microsoft.com/office/powerpoint/2010/main" val="8471638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774700"/>
            <a:ext cx="7772400" cy="609600"/>
          </a:xfrm>
        </p:spPr>
        <p:txBody>
          <a:bodyPr/>
          <a:lstStyle/>
          <a:p>
            <a:r>
              <a:rPr lang="en-US" b="1" dirty="0" smtClean="0"/>
              <a:t>Common Pitfalls</a:t>
            </a:r>
            <a:endParaRPr lang="en-US" b="1" dirty="0"/>
          </a:p>
        </p:txBody>
      </p:sp>
      <p:sp>
        <p:nvSpPr>
          <p:cNvPr id="3" name="Content Placeholder 2"/>
          <p:cNvSpPr>
            <a:spLocks noGrp="1"/>
          </p:cNvSpPr>
          <p:nvPr>
            <p:ph idx="1"/>
          </p:nvPr>
        </p:nvSpPr>
        <p:spPr>
          <a:xfrm>
            <a:off x="-76200" y="1295400"/>
            <a:ext cx="7848600" cy="1578429"/>
          </a:xfrm>
        </p:spPr>
        <p:txBody>
          <a:bodyPr/>
          <a:lstStyle/>
          <a:p>
            <a:pPr marL="971550" lvl="2" indent="-342900" eaLnBrk="1" hangingPunct="1">
              <a:buFont typeface="Arial" pitchFamily="34" charset="0"/>
              <a:buChar char="•"/>
            </a:pPr>
            <a:r>
              <a:rPr lang="en-US" sz="2400" dirty="0" smtClean="0"/>
              <a:t>The Problem Statement (or problem itself) is </a:t>
            </a:r>
            <a:r>
              <a:rPr lang="en-US" sz="2400" dirty="0"/>
              <a:t>too general, large, or not well defined</a:t>
            </a:r>
            <a:r>
              <a:rPr lang="en-US" sz="2400" dirty="0" smtClean="0"/>
              <a:t>.</a:t>
            </a:r>
          </a:p>
          <a:p>
            <a:pPr marL="1428750" lvl="3" indent="-342900" eaLnBrk="1" hangingPunct="1">
              <a:buFont typeface="Arial" pitchFamily="34" charset="0"/>
              <a:buChar char="•"/>
            </a:pPr>
            <a:r>
              <a:rPr lang="en-US" sz="2300" dirty="0" smtClean="0"/>
              <a:t>Be concise!</a:t>
            </a:r>
            <a:endParaRPr lang="en-US" sz="2300" dirty="0"/>
          </a:p>
          <a:p>
            <a:pPr marL="971550" lvl="2" indent="-342900" eaLnBrk="1" hangingPunct="1">
              <a:buFont typeface="Arial" pitchFamily="34" charset="0"/>
              <a:buChar char="•"/>
            </a:pPr>
            <a:r>
              <a:rPr lang="en-US" sz="2400" dirty="0"/>
              <a:t>Problem beyond your control or influence</a:t>
            </a:r>
            <a:r>
              <a:rPr lang="en-US" sz="2400" dirty="0" smtClean="0"/>
              <a:t>.</a:t>
            </a:r>
          </a:p>
          <a:p>
            <a:pPr marL="971550" lvl="2" indent="-342900" eaLnBrk="1" hangingPunct="1">
              <a:buFont typeface="Arial" pitchFamily="34" charset="0"/>
              <a:buChar char="•"/>
            </a:pPr>
            <a:r>
              <a:rPr lang="en-US" sz="2400" dirty="0" smtClean="0"/>
              <a:t>The problem is not stated objectively.</a:t>
            </a:r>
          </a:p>
          <a:p>
            <a:pPr marL="1428750" lvl="3" indent="-342900" eaLnBrk="1" hangingPunct="1">
              <a:buFont typeface="Arial" pitchFamily="34" charset="0"/>
              <a:buChar char="•"/>
            </a:pPr>
            <a:endParaRPr lang="en-US" sz="2300" dirty="0"/>
          </a:p>
          <a:p>
            <a:pPr marL="971550" lvl="2" indent="-342900" eaLnBrk="1" hangingPunct="1">
              <a:buFont typeface="Arial" pitchFamily="34" charset="0"/>
              <a:buChar char="•"/>
            </a:pPr>
            <a:endParaRPr lang="en-US" sz="1900" dirty="0" smtClean="0"/>
          </a:p>
          <a:p>
            <a:pPr marL="571500" lvl="1" indent="-342900" eaLnBrk="1" hangingPunct="1">
              <a:buFont typeface="Arial" pitchFamily="34" charset="0"/>
              <a:buChar char="•"/>
            </a:pPr>
            <a:endParaRPr lang="en-US" sz="2400" dirty="0" smtClean="0"/>
          </a:p>
          <a:p>
            <a:pPr eaLnBrk="1" hangingPunct="1"/>
            <a:endParaRPr lang="en-US" sz="3100" dirty="0" smtClean="0"/>
          </a:p>
          <a:p>
            <a:pPr>
              <a:buNone/>
            </a:pPr>
            <a:endParaRPr lang="en-US" dirty="0"/>
          </a:p>
        </p:txBody>
      </p:sp>
      <p:sp>
        <p:nvSpPr>
          <p:cNvPr id="4" name="Rectangle 11"/>
          <p:cNvSpPr>
            <a:spLocks noChangeArrowheads="1"/>
          </p:cNvSpPr>
          <p:nvPr/>
        </p:nvSpPr>
        <p:spPr bwMode="auto">
          <a:xfrm>
            <a:off x="3657600" y="457200"/>
            <a:ext cx="51054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Problem Statements</a:t>
            </a:r>
            <a:endParaRPr lang="en-US" sz="2300" b="1" dirty="0">
              <a:solidFill>
                <a:srgbClr val="1D2F86"/>
              </a:solidFill>
              <a:latin typeface="Interstate-Regular" charset="0"/>
            </a:endParaRPr>
          </a:p>
        </p:txBody>
      </p:sp>
      <p:pic>
        <p:nvPicPr>
          <p:cNvPr id="7" name="Picture 4" descr="carrytheworldtrs20080505me_Full"/>
          <p:cNvPicPr>
            <a:picLocks noChangeAspect="1" noChangeArrowheads="1"/>
          </p:cNvPicPr>
          <p:nvPr/>
        </p:nvPicPr>
        <p:blipFill rotWithShape="1">
          <a:blip r:embed="rId3">
            <a:clrChange>
              <a:clrFrom>
                <a:srgbClr val="FFFFFF"/>
              </a:clrFrom>
              <a:clrTo>
                <a:srgbClr val="FFFFFF">
                  <a:alpha val="0"/>
                </a:srgbClr>
              </a:clrTo>
            </a:clrChange>
          </a:blip>
          <a:srcRect l="38398"/>
          <a:stretch/>
        </p:blipFill>
        <p:spPr bwMode="auto">
          <a:xfrm>
            <a:off x="5334000" y="3429000"/>
            <a:ext cx="2706914" cy="3295650"/>
          </a:xfrm>
          <a:prstGeom prst="rect">
            <a:avLst/>
          </a:prstGeom>
          <a:noFill/>
        </p:spPr>
      </p:pic>
    </p:spTree>
    <p:extLst>
      <p:ext uri="{BB962C8B-B14F-4D97-AF65-F5344CB8AC3E}">
        <p14:creationId xmlns:p14="http://schemas.microsoft.com/office/powerpoint/2010/main" val="2545895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774700"/>
            <a:ext cx="7772400" cy="609600"/>
          </a:xfrm>
        </p:spPr>
        <p:txBody>
          <a:bodyPr/>
          <a:lstStyle/>
          <a:p>
            <a:r>
              <a:rPr lang="en-US" b="1" dirty="0" smtClean="0"/>
              <a:t>Your Problem Statement </a:t>
            </a:r>
            <a:r>
              <a:rPr lang="en-US" b="1" dirty="0"/>
              <a:t>W</a:t>
            </a:r>
            <a:r>
              <a:rPr lang="en-US" b="1" dirty="0" smtClean="0"/>
              <a:t>ill Change</a:t>
            </a:r>
            <a:endParaRPr lang="en-US" b="1" dirty="0"/>
          </a:p>
        </p:txBody>
      </p:sp>
      <p:sp>
        <p:nvSpPr>
          <p:cNvPr id="3" name="Content Placeholder 2"/>
          <p:cNvSpPr>
            <a:spLocks noGrp="1"/>
          </p:cNvSpPr>
          <p:nvPr>
            <p:ph idx="1"/>
          </p:nvPr>
        </p:nvSpPr>
        <p:spPr>
          <a:xfrm>
            <a:off x="-76200" y="1295400"/>
            <a:ext cx="7848600" cy="1578429"/>
          </a:xfrm>
        </p:spPr>
        <p:txBody>
          <a:bodyPr/>
          <a:lstStyle/>
          <a:p>
            <a:pPr marL="971550" lvl="2" indent="-342900" eaLnBrk="1" hangingPunct="1">
              <a:buFont typeface="Arial" pitchFamily="34" charset="0"/>
              <a:buChar char="•"/>
            </a:pPr>
            <a:r>
              <a:rPr lang="en-US" sz="2400" dirty="0" smtClean="0"/>
              <a:t>As you become an expert, you problem statement will continue to evolve.</a:t>
            </a:r>
          </a:p>
          <a:p>
            <a:pPr marL="971550" lvl="2" indent="-342900" eaLnBrk="1" hangingPunct="1">
              <a:buFont typeface="Arial" pitchFamily="34" charset="0"/>
              <a:buChar char="•"/>
            </a:pPr>
            <a:r>
              <a:rPr lang="en-US" sz="2400" dirty="0" smtClean="0"/>
              <a:t>This process of developing a good problem statement will help guide the rest of the design process and help you communicate to experts what you are doing.</a:t>
            </a:r>
          </a:p>
          <a:p>
            <a:pPr marL="971550" lvl="2" indent="-342900" eaLnBrk="1" hangingPunct="1">
              <a:buFont typeface="Arial" pitchFamily="34" charset="0"/>
              <a:buChar char="•"/>
            </a:pPr>
            <a:endParaRPr lang="en-US" sz="2400" dirty="0" smtClean="0"/>
          </a:p>
          <a:p>
            <a:pPr marL="1428750" lvl="3" indent="-342900" eaLnBrk="1" hangingPunct="1">
              <a:buFont typeface="Arial" pitchFamily="34" charset="0"/>
              <a:buChar char="•"/>
            </a:pPr>
            <a:endParaRPr lang="en-US" sz="2300" dirty="0"/>
          </a:p>
          <a:p>
            <a:pPr marL="971550" lvl="2" indent="-342900" eaLnBrk="1" hangingPunct="1">
              <a:buFont typeface="Arial" pitchFamily="34" charset="0"/>
              <a:buChar char="•"/>
            </a:pPr>
            <a:endParaRPr lang="en-US" sz="1900" dirty="0" smtClean="0"/>
          </a:p>
          <a:p>
            <a:pPr marL="571500" lvl="1" indent="-342900" eaLnBrk="1" hangingPunct="1">
              <a:buFont typeface="Arial" pitchFamily="34" charset="0"/>
              <a:buChar char="•"/>
            </a:pPr>
            <a:endParaRPr lang="en-US" sz="2400" dirty="0" smtClean="0"/>
          </a:p>
          <a:p>
            <a:pPr eaLnBrk="1" hangingPunct="1"/>
            <a:endParaRPr lang="en-US" sz="3100" dirty="0" smtClean="0"/>
          </a:p>
          <a:p>
            <a:pPr>
              <a:buNone/>
            </a:pPr>
            <a:endParaRPr lang="en-US" dirty="0"/>
          </a:p>
        </p:txBody>
      </p:sp>
      <p:sp>
        <p:nvSpPr>
          <p:cNvPr id="4" name="Rectangle 11"/>
          <p:cNvSpPr>
            <a:spLocks noChangeArrowheads="1"/>
          </p:cNvSpPr>
          <p:nvPr/>
        </p:nvSpPr>
        <p:spPr bwMode="auto">
          <a:xfrm>
            <a:off x="3657600" y="457200"/>
            <a:ext cx="51054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Problem Statements</a:t>
            </a:r>
            <a:endParaRPr lang="en-US" sz="2300" b="1" dirty="0">
              <a:solidFill>
                <a:srgbClr val="1D2F86"/>
              </a:solidFill>
              <a:latin typeface="Interstate-Regular" charset="0"/>
            </a:endParaRPr>
          </a:p>
        </p:txBody>
      </p:sp>
      <p:pic>
        <p:nvPicPr>
          <p:cNvPr id="7" name="Picture 4" descr="carrytheworldtrs20080505me_Full"/>
          <p:cNvPicPr>
            <a:picLocks noChangeAspect="1" noChangeArrowheads="1"/>
          </p:cNvPicPr>
          <p:nvPr/>
        </p:nvPicPr>
        <p:blipFill rotWithShape="1">
          <a:blip r:embed="rId3">
            <a:clrChange>
              <a:clrFrom>
                <a:srgbClr val="FFFFFF"/>
              </a:clrFrom>
              <a:clrTo>
                <a:srgbClr val="FFFFFF">
                  <a:alpha val="0"/>
                </a:srgbClr>
              </a:clrTo>
            </a:clrChange>
          </a:blip>
          <a:srcRect l="38398"/>
          <a:stretch/>
        </p:blipFill>
        <p:spPr bwMode="auto">
          <a:xfrm>
            <a:off x="5334000" y="3429000"/>
            <a:ext cx="2706914" cy="3295650"/>
          </a:xfrm>
          <a:prstGeom prst="rect">
            <a:avLst/>
          </a:prstGeom>
          <a:noFill/>
        </p:spPr>
      </p:pic>
    </p:spTree>
    <p:extLst>
      <p:ext uri="{BB962C8B-B14F-4D97-AF65-F5344CB8AC3E}">
        <p14:creationId xmlns:p14="http://schemas.microsoft.com/office/powerpoint/2010/main" val="280428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ppt_background"/>
          <p:cNvPicPr>
            <a:picLocks noChangeAspect="1" noChangeArrowheads="1"/>
          </p:cNvPicPr>
          <p:nvPr/>
        </p:nvPicPr>
        <p:blipFill>
          <a:blip r:embed="rId3"/>
          <a:srcRect/>
          <a:stretch>
            <a:fillRect/>
          </a:stretch>
        </p:blipFill>
        <p:spPr bwMode="auto">
          <a:xfrm>
            <a:off x="-381000" y="-38100"/>
            <a:ext cx="9906000" cy="6934200"/>
          </a:xfrm>
          <a:prstGeom prst="rect">
            <a:avLst/>
          </a:prstGeom>
          <a:noFill/>
          <a:ln w="9525">
            <a:noFill/>
            <a:miter lim="800000"/>
            <a:headEnd/>
            <a:tailEnd/>
          </a:ln>
        </p:spPr>
      </p:pic>
      <p:sp>
        <p:nvSpPr>
          <p:cNvPr id="18435" name="Rectangle 3"/>
          <p:cNvSpPr>
            <a:spLocks noGrp="1" noChangeArrowheads="1"/>
          </p:cNvSpPr>
          <p:nvPr>
            <p:ph type="title"/>
          </p:nvPr>
        </p:nvSpPr>
        <p:spPr>
          <a:xfrm>
            <a:off x="330200" y="3009900"/>
            <a:ext cx="8242300" cy="838200"/>
          </a:xfrm>
        </p:spPr>
        <p:txBody>
          <a:bodyPr/>
          <a:lstStyle/>
          <a:p>
            <a:pPr eaLnBrk="1" hangingPunct="1"/>
            <a:r>
              <a:rPr lang="en-US" sz="2800" dirty="0" smtClean="0">
                <a:solidFill>
                  <a:schemeClr val="bg1"/>
                </a:solidFill>
              </a:rPr>
              <a:t>Image Resources</a:t>
            </a:r>
            <a:br>
              <a:rPr lang="en-US" sz="2800" dirty="0" smtClean="0">
                <a:solidFill>
                  <a:schemeClr val="bg1"/>
                </a:solidFill>
              </a:rPr>
            </a:br>
            <a:r>
              <a:rPr lang="en-US" sz="2400" dirty="0">
                <a:solidFill>
                  <a:schemeClr val="bg1"/>
                </a:solidFill>
              </a:rPr>
              <a:t/>
            </a:r>
            <a:br>
              <a:rPr lang="en-US" sz="2400" dirty="0">
                <a:solidFill>
                  <a:schemeClr val="bg1"/>
                </a:solidFill>
              </a:rPr>
            </a:br>
            <a:r>
              <a:rPr lang="en-US" sz="2400" dirty="0">
                <a:solidFill>
                  <a:schemeClr val="bg1"/>
                </a:solidFill>
              </a:rPr>
              <a:t>Microsoft, Inc. (n.d.). Clip art. Retrieved from http://office.microsoft.com/en-us/clipart/default.aspx</a:t>
            </a:r>
            <a:br>
              <a:rPr lang="en-US" sz="2400" dirty="0">
                <a:solidFill>
                  <a:schemeClr val="bg1"/>
                </a:solidFill>
              </a:rPr>
            </a:br>
            <a:r>
              <a:rPr lang="en-US" sz="2400" dirty="0">
                <a:solidFill>
                  <a:schemeClr val="bg1"/>
                </a:solidFill>
              </a:rPr>
              <a:t/>
            </a:r>
            <a:br>
              <a:rPr lang="en-US" sz="2400" dirty="0">
                <a:solidFill>
                  <a:schemeClr val="bg1"/>
                </a:solidFill>
              </a:rPr>
            </a:br>
            <a:r>
              <a:rPr lang="en-US" sz="2400" dirty="0">
                <a:solidFill>
                  <a:schemeClr val="bg1"/>
                </a:solidFill>
              </a:rPr>
              <a:t>iStockphoto. Retrieved from http://www.istockphoto.com/index.php</a:t>
            </a:r>
            <a:br>
              <a:rPr lang="en-US" sz="2400" dirty="0">
                <a:solidFill>
                  <a:schemeClr val="bg1"/>
                </a:solidFill>
              </a:rPr>
            </a:br>
            <a:r>
              <a:rPr lang="en-US" sz="2400" dirty="0">
                <a:solidFill>
                  <a:schemeClr val="bg1"/>
                </a:solidFill>
              </a:rPr>
              <a:t/>
            </a:r>
            <a:br>
              <a:rPr lang="en-US" sz="2400" dirty="0">
                <a:solidFill>
                  <a:schemeClr val="bg1"/>
                </a:solidFill>
              </a:rPr>
            </a:br>
            <a:r>
              <a:rPr lang="en-US" sz="2400" dirty="0">
                <a:solidFill>
                  <a:schemeClr val="bg1"/>
                </a:solidFill>
              </a:rPr>
              <a:t>Dimension Printing. Retrieved from  www.dimensionprinting.com</a:t>
            </a:r>
            <a:br>
              <a:rPr lang="en-US" sz="2400" dirty="0">
                <a:solidFill>
                  <a:schemeClr val="bg1"/>
                </a:solidFill>
              </a:rPr>
            </a:br>
            <a:r>
              <a:rPr lang="en-US" sz="2400" dirty="0">
                <a:solidFill>
                  <a:schemeClr val="bg1"/>
                </a:solidFill>
              </a:rPr>
              <a:t/>
            </a:r>
            <a:br>
              <a:rPr lang="en-US" sz="2400" dirty="0">
                <a:solidFill>
                  <a:schemeClr val="bg1"/>
                </a:solidFill>
              </a:rPr>
            </a:br>
            <a:r>
              <a:rPr lang="en-US" sz="2400" dirty="0">
                <a:solidFill>
                  <a:schemeClr val="bg1"/>
                </a:solidFill>
              </a:rPr>
              <a:t>Thanks to EDD teachers who shared images of student prototypes</a:t>
            </a:r>
          </a:p>
        </p:txBody>
      </p:sp>
    </p:spTree>
    <p:extLst>
      <p:ext uri="{BB962C8B-B14F-4D97-AF65-F5344CB8AC3E}">
        <p14:creationId xmlns:p14="http://schemas.microsoft.com/office/powerpoint/2010/main" val="2776392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ppt_background"/>
          <p:cNvPicPr>
            <a:picLocks noChangeAspect="1" noChangeArrowheads="1"/>
          </p:cNvPicPr>
          <p:nvPr/>
        </p:nvPicPr>
        <p:blipFill>
          <a:blip r:embed="rId3"/>
          <a:srcRect/>
          <a:stretch>
            <a:fillRect/>
          </a:stretch>
        </p:blipFill>
        <p:spPr bwMode="auto">
          <a:xfrm>
            <a:off x="-381000" y="-38100"/>
            <a:ext cx="9906000" cy="6934200"/>
          </a:xfrm>
          <a:prstGeom prst="rect">
            <a:avLst/>
          </a:prstGeom>
          <a:noFill/>
          <a:ln w="9525">
            <a:noFill/>
            <a:miter lim="800000"/>
            <a:headEnd/>
            <a:tailEnd/>
          </a:ln>
        </p:spPr>
      </p:pic>
      <p:sp>
        <p:nvSpPr>
          <p:cNvPr id="18435" name="Rectangle 3"/>
          <p:cNvSpPr>
            <a:spLocks noGrp="1" noChangeArrowheads="1"/>
          </p:cNvSpPr>
          <p:nvPr>
            <p:ph type="title"/>
          </p:nvPr>
        </p:nvSpPr>
        <p:spPr>
          <a:xfrm>
            <a:off x="533400" y="2895600"/>
            <a:ext cx="8610600" cy="1562100"/>
          </a:xfrm>
        </p:spPr>
        <p:txBody>
          <a:bodyPr/>
          <a:lstStyle/>
          <a:p>
            <a:pPr eaLnBrk="1" hangingPunct="1"/>
            <a:r>
              <a:rPr lang="en-US" sz="2800" dirty="0" smtClean="0">
                <a:solidFill>
                  <a:schemeClr val="bg1"/>
                </a:solidFill>
              </a:rPr>
              <a:t>Rarely in engineering projects is a problem clearly and completely defined. It is a critical first step.</a:t>
            </a:r>
            <a:br>
              <a:rPr lang="en-US" sz="2800" dirty="0" smtClean="0">
                <a:solidFill>
                  <a:schemeClr val="bg1"/>
                </a:solidFill>
              </a:rPr>
            </a:br>
            <a:r>
              <a:rPr lang="en-US" sz="2800" dirty="0">
                <a:solidFill>
                  <a:schemeClr val="bg1"/>
                </a:solidFill>
              </a:rPr>
              <a:t/>
            </a:r>
            <a:br>
              <a:rPr lang="en-US" sz="2800" dirty="0">
                <a:solidFill>
                  <a:schemeClr val="bg1"/>
                </a:solidFill>
              </a:rPr>
            </a:br>
            <a:r>
              <a:rPr lang="en-US" sz="2800" dirty="0" smtClean="0">
                <a:solidFill>
                  <a:schemeClr val="bg1"/>
                </a:solidFill>
              </a:rPr>
              <a:t>An excellent problem statement will serve two purposes for you;</a:t>
            </a:r>
            <a:br>
              <a:rPr lang="en-US" sz="2800" dirty="0" smtClean="0">
                <a:solidFill>
                  <a:schemeClr val="bg1"/>
                </a:solidFill>
              </a:rPr>
            </a:br>
            <a:r>
              <a:rPr lang="en-US" sz="2800" dirty="0" smtClean="0">
                <a:solidFill>
                  <a:schemeClr val="bg1"/>
                </a:solidFill>
              </a:rPr>
              <a:t/>
            </a:r>
            <a:br>
              <a:rPr lang="en-US" sz="2800" dirty="0" smtClean="0">
                <a:solidFill>
                  <a:schemeClr val="bg1"/>
                </a:solidFill>
              </a:rPr>
            </a:br>
            <a:r>
              <a:rPr lang="en-US" sz="2800" dirty="0" smtClean="0">
                <a:solidFill>
                  <a:schemeClr val="bg1"/>
                </a:solidFill>
              </a:rPr>
              <a:t>1) It will help guide you through the rest of the      </a:t>
            </a:r>
            <a:br>
              <a:rPr lang="en-US" sz="2800" dirty="0" smtClean="0">
                <a:solidFill>
                  <a:schemeClr val="bg1"/>
                </a:solidFill>
              </a:rPr>
            </a:br>
            <a:r>
              <a:rPr lang="en-US" sz="2800" dirty="0">
                <a:solidFill>
                  <a:schemeClr val="bg1"/>
                </a:solidFill>
              </a:rPr>
              <a:t> </a:t>
            </a:r>
            <a:r>
              <a:rPr lang="en-US" sz="2800" dirty="0" smtClean="0">
                <a:solidFill>
                  <a:schemeClr val="bg1"/>
                </a:solidFill>
              </a:rPr>
              <a:t>   process and steer you towards the BEST solution. </a:t>
            </a:r>
            <a:br>
              <a:rPr lang="en-US" sz="2800" dirty="0" smtClean="0">
                <a:solidFill>
                  <a:schemeClr val="bg1"/>
                </a:solidFill>
              </a:rPr>
            </a:br>
            <a:r>
              <a:rPr lang="en-US" sz="2800" dirty="0">
                <a:solidFill>
                  <a:schemeClr val="bg1"/>
                </a:solidFill>
              </a:rPr>
              <a:t/>
            </a:r>
            <a:br>
              <a:rPr lang="en-US" sz="2800" dirty="0">
                <a:solidFill>
                  <a:schemeClr val="bg1"/>
                </a:solidFill>
              </a:rPr>
            </a:br>
            <a:r>
              <a:rPr lang="en-US" sz="2800" dirty="0" smtClean="0">
                <a:solidFill>
                  <a:schemeClr val="bg1"/>
                </a:solidFill>
              </a:rPr>
              <a:t>2) It will help you communicate to other stakeholders  </a:t>
            </a:r>
            <a:br>
              <a:rPr lang="en-US" sz="2800" dirty="0" smtClean="0">
                <a:solidFill>
                  <a:schemeClr val="bg1"/>
                </a:solidFill>
              </a:rPr>
            </a:br>
            <a:r>
              <a:rPr lang="en-US" sz="2800" dirty="0">
                <a:solidFill>
                  <a:schemeClr val="bg1"/>
                </a:solidFill>
              </a:rPr>
              <a:t> </a:t>
            </a:r>
            <a:r>
              <a:rPr lang="en-US" sz="2800" dirty="0" smtClean="0">
                <a:solidFill>
                  <a:schemeClr val="bg1"/>
                </a:solidFill>
              </a:rPr>
              <a:t>   and experts EXACTLY what the problem is</a:t>
            </a:r>
            <a:br>
              <a:rPr lang="en-US" sz="2800" dirty="0" smtClean="0">
                <a:solidFill>
                  <a:schemeClr val="bg1"/>
                </a:solidFill>
              </a:rPr>
            </a:br>
            <a:r>
              <a:rPr lang="en-US" sz="2800" dirty="0">
                <a:solidFill>
                  <a:schemeClr val="bg1"/>
                </a:solidFill>
              </a:rPr>
              <a:t> </a:t>
            </a:r>
            <a:r>
              <a:rPr lang="en-US" sz="2800" dirty="0" smtClean="0">
                <a:solidFill>
                  <a:schemeClr val="bg1"/>
                </a:solidFill>
              </a:rPr>
              <a:t>   you are</a:t>
            </a:r>
            <a:r>
              <a:rPr lang="en-US" sz="2800" dirty="0">
                <a:solidFill>
                  <a:schemeClr val="bg1"/>
                </a:solidFill>
              </a:rPr>
              <a:t> </a:t>
            </a:r>
            <a:r>
              <a:rPr lang="en-US" sz="2800" dirty="0" smtClean="0">
                <a:solidFill>
                  <a:schemeClr val="bg1"/>
                </a:solidFill>
              </a:rPr>
              <a:t>trying to solve.</a:t>
            </a:r>
            <a:br>
              <a:rPr lang="en-US" sz="2800" dirty="0" smtClean="0">
                <a:solidFill>
                  <a:schemeClr val="bg1"/>
                </a:solidFill>
              </a:rPr>
            </a:br>
            <a:endParaRPr lang="en-US" sz="2800" dirty="0">
              <a:solidFill>
                <a:schemeClr val="bg1"/>
              </a:solidFill>
            </a:endParaRPr>
          </a:p>
        </p:txBody>
      </p:sp>
    </p:spTree>
    <p:extLst>
      <p:ext uri="{BB962C8B-B14F-4D97-AF65-F5344CB8AC3E}">
        <p14:creationId xmlns:p14="http://schemas.microsoft.com/office/powerpoint/2010/main" val="2929889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774700"/>
            <a:ext cx="7772400" cy="609600"/>
          </a:xfrm>
        </p:spPr>
        <p:txBody>
          <a:bodyPr/>
          <a:lstStyle/>
          <a:p>
            <a:r>
              <a:rPr lang="en-US" b="1" dirty="0" smtClean="0"/>
              <a:t>Two Common Types of Problem Statement</a:t>
            </a:r>
            <a:endParaRPr lang="en-US" b="1" dirty="0"/>
          </a:p>
        </p:txBody>
      </p:sp>
      <p:sp>
        <p:nvSpPr>
          <p:cNvPr id="3" name="Content Placeholder 2"/>
          <p:cNvSpPr>
            <a:spLocks noGrp="1"/>
          </p:cNvSpPr>
          <p:nvPr>
            <p:ph idx="1"/>
          </p:nvPr>
        </p:nvSpPr>
        <p:spPr>
          <a:xfrm>
            <a:off x="-76200" y="1358900"/>
            <a:ext cx="8991600" cy="5499100"/>
          </a:xfrm>
        </p:spPr>
        <p:txBody>
          <a:bodyPr/>
          <a:lstStyle/>
          <a:p>
            <a:pPr marL="228600" lvl="1" indent="0" eaLnBrk="1" hangingPunct="1">
              <a:buNone/>
            </a:pPr>
            <a:r>
              <a:rPr lang="en-US" sz="2400" b="1" dirty="0" smtClean="0">
                <a:solidFill>
                  <a:srgbClr val="C00000"/>
                </a:solidFill>
              </a:rPr>
              <a:t>Research Problem Statement</a:t>
            </a:r>
          </a:p>
          <a:p>
            <a:pPr marL="571500" lvl="1" indent="-342900" eaLnBrk="1" hangingPunct="1">
              <a:buFont typeface="Arial" pitchFamily="34" charset="0"/>
              <a:buChar char="•"/>
            </a:pPr>
            <a:r>
              <a:rPr lang="en-US" sz="2400" dirty="0" smtClean="0"/>
              <a:t>Usually found at the beginning of </a:t>
            </a:r>
            <a:r>
              <a:rPr lang="en-US" sz="2400" b="1" dirty="0" smtClean="0">
                <a:solidFill>
                  <a:srgbClr val="C00000"/>
                </a:solidFill>
              </a:rPr>
              <a:t>research paper </a:t>
            </a:r>
            <a:r>
              <a:rPr lang="en-US" sz="2400" dirty="0" smtClean="0"/>
              <a:t>after the abstract (an abstract gives relevant background information to understand the problem)</a:t>
            </a:r>
          </a:p>
          <a:p>
            <a:pPr marL="571500" lvl="1" indent="-342900" eaLnBrk="1" hangingPunct="1">
              <a:buFont typeface="Arial" pitchFamily="34" charset="0"/>
              <a:buChar char="•"/>
            </a:pPr>
            <a:r>
              <a:rPr lang="en-US" sz="2400" dirty="0" smtClean="0"/>
              <a:t>The purpose of a </a:t>
            </a:r>
            <a:r>
              <a:rPr lang="en-US" sz="2400" b="1" dirty="0" smtClean="0"/>
              <a:t>Research Problem Statement </a:t>
            </a:r>
            <a:r>
              <a:rPr lang="en-US" sz="2400" dirty="0" smtClean="0"/>
              <a:t>is to define the problem in as much detail and clarity as possible.</a:t>
            </a:r>
          </a:p>
          <a:p>
            <a:pPr marL="571500" lvl="1" indent="-342900" eaLnBrk="1" hangingPunct="1">
              <a:buFont typeface="Arial" pitchFamily="34" charset="0"/>
              <a:buChar char="•"/>
            </a:pPr>
            <a:r>
              <a:rPr lang="en-US" sz="2400" dirty="0" smtClean="0"/>
              <a:t>This type of statement is typically very long.</a:t>
            </a:r>
          </a:p>
          <a:p>
            <a:pPr marL="571500" lvl="1" indent="-342900" eaLnBrk="1" hangingPunct="1"/>
            <a:endParaRPr lang="en-US" sz="800" dirty="0" smtClean="0"/>
          </a:p>
          <a:p>
            <a:pPr marL="228600" lvl="1" indent="0" eaLnBrk="1" hangingPunct="1">
              <a:buNone/>
            </a:pPr>
            <a:r>
              <a:rPr lang="en-US" sz="2400" b="1" dirty="0">
                <a:solidFill>
                  <a:srgbClr val="C00000"/>
                </a:solidFill>
              </a:rPr>
              <a:t>Business and </a:t>
            </a:r>
            <a:r>
              <a:rPr lang="en-US" sz="2400" b="1" dirty="0" smtClean="0">
                <a:solidFill>
                  <a:srgbClr val="C00000"/>
                </a:solidFill>
              </a:rPr>
              <a:t>Industry Problem Statement </a:t>
            </a:r>
          </a:p>
          <a:p>
            <a:pPr marL="571500" lvl="1" indent="-342900" eaLnBrk="1" hangingPunct="1">
              <a:buFont typeface="Arial" pitchFamily="34" charset="0"/>
              <a:buChar char="•"/>
            </a:pPr>
            <a:r>
              <a:rPr lang="en-US" sz="2400" dirty="0" smtClean="0"/>
              <a:t>Usually found at the beginning of a </a:t>
            </a:r>
            <a:r>
              <a:rPr lang="en-US" sz="2400" b="1" dirty="0" smtClean="0">
                <a:solidFill>
                  <a:srgbClr val="C00000"/>
                </a:solidFill>
              </a:rPr>
              <a:t>project </a:t>
            </a:r>
            <a:r>
              <a:rPr lang="en-US" sz="2400" b="1" dirty="0">
                <a:solidFill>
                  <a:srgbClr val="C00000"/>
                </a:solidFill>
              </a:rPr>
              <a:t>p</a:t>
            </a:r>
            <a:r>
              <a:rPr lang="en-US" sz="2400" b="1" dirty="0" smtClean="0">
                <a:solidFill>
                  <a:srgbClr val="C00000"/>
                </a:solidFill>
              </a:rPr>
              <a:t>roposal</a:t>
            </a:r>
            <a:r>
              <a:rPr lang="en-US" sz="2400" dirty="0" smtClean="0"/>
              <a:t>.</a:t>
            </a:r>
          </a:p>
          <a:p>
            <a:pPr marL="571500" lvl="1" indent="-342900" eaLnBrk="1" hangingPunct="1">
              <a:buFont typeface="Arial" pitchFamily="34" charset="0"/>
              <a:buChar char="•"/>
            </a:pPr>
            <a:r>
              <a:rPr lang="en-US" sz="2400" dirty="0"/>
              <a:t>The purpose of a </a:t>
            </a:r>
            <a:r>
              <a:rPr lang="en-US" sz="2400" b="1" dirty="0" smtClean="0"/>
              <a:t>Business </a:t>
            </a:r>
            <a:r>
              <a:rPr lang="en-US" sz="2400" b="1" dirty="0"/>
              <a:t>Problem Statement </a:t>
            </a:r>
            <a:r>
              <a:rPr lang="en-US" sz="2400" dirty="0"/>
              <a:t>is to define the problem </a:t>
            </a:r>
            <a:r>
              <a:rPr lang="en-US" sz="2400" dirty="0" smtClean="0"/>
              <a:t>as clearly as possible to stakeholders.</a:t>
            </a:r>
            <a:endParaRPr lang="en-US" sz="2400" dirty="0"/>
          </a:p>
          <a:p>
            <a:pPr marL="571500" lvl="1" indent="-342900" eaLnBrk="1" hangingPunct="1">
              <a:buFont typeface="Arial" pitchFamily="34" charset="0"/>
              <a:buChar char="•"/>
            </a:pPr>
            <a:r>
              <a:rPr lang="en-US" sz="2400" dirty="0"/>
              <a:t>This type of statement is typically </a:t>
            </a:r>
            <a:r>
              <a:rPr lang="en-US" sz="2400" dirty="0" smtClean="0"/>
              <a:t>much shorter.</a:t>
            </a:r>
            <a:endParaRPr lang="en-US" sz="2400" dirty="0"/>
          </a:p>
          <a:p>
            <a:pPr marL="571500" lvl="1" indent="-342900" eaLnBrk="1" hangingPunct="1">
              <a:buFont typeface="Arial" pitchFamily="34" charset="0"/>
              <a:buChar char="•"/>
            </a:pPr>
            <a:endParaRPr lang="en-US" sz="2400" dirty="0" smtClean="0"/>
          </a:p>
          <a:p>
            <a:pPr eaLnBrk="1" hangingPunct="1"/>
            <a:endParaRPr lang="en-US" sz="3100" dirty="0" smtClean="0"/>
          </a:p>
          <a:p>
            <a:pPr>
              <a:buNone/>
            </a:pPr>
            <a:endParaRPr lang="en-US" dirty="0"/>
          </a:p>
        </p:txBody>
      </p:sp>
      <p:sp>
        <p:nvSpPr>
          <p:cNvPr id="4" name="Rectangle 11"/>
          <p:cNvSpPr>
            <a:spLocks noChangeArrowheads="1"/>
          </p:cNvSpPr>
          <p:nvPr/>
        </p:nvSpPr>
        <p:spPr bwMode="auto">
          <a:xfrm>
            <a:off x="3657600" y="457200"/>
            <a:ext cx="51054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Problem Statements</a:t>
            </a:r>
            <a:endParaRPr lang="en-US" sz="2300" b="1" dirty="0">
              <a:solidFill>
                <a:srgbClr val="1D2F86"/>
              </a:solidFill>
              <a:latin typeface="Interstate-Regular" charset="0"/>
            </a:endParaRPr>
          </a:p>
        </p:txBody>
      </p:sp>
    </p:spTree>
    <p:extLst>
      <p:ext uri="{BB962C8B-B14F-4D97-AF65-F5344CB8AC3E}">
        <p14:creationId xmlns:p14="http://schemas.microsoft.com/office/powerpoint/2010/main" val="1115996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774700"/>
            <a:ext cx="7772400" cy="609600"/>
          </a:xfrm>
        </p:spPr>
        <p:txBody>
          <a:bodyPr/>
          <a:lstStyle/>
          <a:p>
            <a:r>
              <a:rPr lang="en-US" b="1" dirty="0" smtClean="0"/>
              <a:t>Which </a:t>
            </a:r>
            <a:r>
              <a:rPr lang="en-US" b="1" dirty="0"/>
              <a:t>t</a:t>
            </a:r>
            <a:r>
              <a:rPr lang="en-US" b="1" dirty="0" smtClean="0"/>
              <a:t>ype of </a:t>
            </a:r>
            <a:r>
              <a:rPr lang="en-US" b="1" dirty="0"/>
              <a:t>p</a:t>
            </a:r>
            <a:r>
              <a:rPr lang="en-US" b="1" dirty="0" smtClean="0"/>
              <a:t>roblem </a:t>
            </a:r>
            <a:r>
              <a:rPr lang="en-US" b="1" dirty="0"/>
              <a:t>s</a:t>
            </a:r>
            <a:r>
              <a:rPr lang="en-US" b="1" dirty="0" smtClean="0"/>
              <a:t>tatement will we write?</a:t>
            </a:r>
            <a:endParaRPr lang="en-US" b="1" dirty="0"/>
          </a:p>
        </p:txBody>
      </p:sp>
      <p:sp>
        <p:nvSpPr>
          <p:cNvPr id="3" name="Content Placeholder 2"/>
          <p:cNvSpPr>
            <a:spLocks noGrp="1"/>
          </p:cNvSpPr>
          <p:nvPr>
            <p:ph idx="1"/>
          </p:nvPr>
        </p:nvSpPr>
        <p:spPr>
          <a:xfrm>
            <a:off x="-76200" y="1295400"/>
            <a:ext cx="8991600" cy="5499100"/>
          </a:xfrm>
        </p:spPr>
        <p:txBody>
          <a:bodyPr/>
          <a:lstStyle/>
          <a:p>
            <a:pPr marL="457200" lvl="1" indent="0" eaLnBrk="1" hangingPunct="1">
              <a:buNone/>
            </a:pPr>
            <a:r>
              <a:rPr lang="en-US" sz="2400" dirty="0" smtClean="0">
                <a:solidFill>
                  <a:srgbClr val="C00000"/>
                </a:solidFill>
              </a:rPr>
              <a:t>Both types of Problem Statement are </a:t>
            </a:r>
            <a:r>
              <a:rPr lang="en-US" sz="2400" dirty="0">
                <a:solidFill>
                  <a:srgbClr val="C00000"/>
                </a:solidFill>
              </a:rPr>
              <a:t>i</a:t>
            </a:r>
            <a:r>
              <a:rPr lang="en-US" sz="2400" dirty="0" smtClean="0">
                <a:solidFill>
                  <a:srgbClr val="C00000"/>
                </a:solidFill>
              </a:rPr>
              <a:t>mportant in EDD.</a:t>
            </a:r>
          </a:p>
          <a:p>
            <a:pPr marL="457200" lvl="1" indent="0" eaLnBrk="1" hangingPunct="1">
              <a:buNone/>
            </a:pPr>
            <a:endParaRPr lang="en-US" sz="800" dirty="0" smtClean="0">
              <a:solidFill>
                <a:srgbClr val="C00000"/>
              </a:solidFill>
            </a:endParaRPr>
          </a:p>
          <a:p>
            <a:pPr marL="571500" lvl="1" indent="-342900" eaLnBrk="1" hangingPunct="1">
              <a:buFont typeface="Arial" pitchFamily="34" charset="0"/>
              <a:buChar char="•"/>
            </a:pPr>
            <a:r>
              <a:rPr lang="en-US" sz="2400" dirty="0" smtClean="0"/>
              <a:t>A </a:t>
            </a:r>
            <a:r>
              <a:rPr lang="en-US" sz="2400" dirty="0" smtClean="0">
                <a:solidFill>
                  <a:srgbClr val="C00000"/>
                </a:solidFill>
              </a:rPr>
              <a:t>research problem statement </a:t>
            </a:r>
            <a:r>
              <a:rPr lang="en-US" sz="2400" dirty="0" smtClean="0"/>
              <a:t>typically answers five critical questions to help frame you problem.</a:t>
            </a:r>
          </a:p>
          <a:p>
            <a:pPr eaLnBrk="1" hangingPunct="1"/>
            <a:endParaRPr lang="en-US" sz="3100" dirty="0" smtClean="0"/>
          </a:p>
          <a:p>
            <a:pPr>
              <a:buNone/>
            </a:pPr>
            <a:endParaRPr lang="en-US" dirty="0"/>
          </a:p>
        </p:txBody>
      </p:sp>
      <p:sp>
        <p:nvSpPr>
          <p:cNvPr id="4" name="Rectangle 11"/>
          <p:cNvSpPr>
            <a:spLocks noChangeArrowheads="1"/>
          </p:cNvSpPr>
          <p:nvPr/>
        </p:nvSpPr>
        <p:spPr bwMode="auto">
          <a:xfrm>
            <a:off x="3657600" y="457200"/>
            <a:ext cx="51054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Research Problem Statements</a:t>
            </a:r>
            <a:endParaRPr lang="en-US" sz="2300" b="1" dirty="0">
              <a:solidFill>
                <a:srgbClr val="1D2F86"/>
              </a:solidFill>
              <a:latin typeface="Interstate-Regular" charset="0"/>
            </a:endParaRPr>
          </a:p>
        </p:txBody>
      </p:sp>
      <p:sp>
        <p:nvSpPr>
          <p:cNvPr id="5" name="Rectangle 3"/>
          <p:cNvSpPr txBox="1">
            <a:spLocks noChangeArrowheads="1"/>
          </p:cNvSpPr>
          <p:nvPr/>
        </p:nvSpPr>
        <p:spPr bwMode="auto">
          <a:xfrm>
            <a:off x="228600" y="3124200"/>
            <a:ext cx="8893629"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B60E20"/>
              </a:buClr>
              <a:buChar char="•"/>
              <a:defRPr sz="2800">
                <a:solidFill>
                  <a:schemeClr val="tx1"/>
                </a:solidFill>
                <a:latin typeface="+mj-lt"/>
                <a:ea typeface="+mn-ea"/>
                <a:cs typeface="+mn-cs"/>
              </a:defRPr>
            </a:lvl1pPr>
            <a:lvl2pPr marL="742950" indent="-285750" algn="l" rtl="0" eaLnBrk="0" fontAlgn="base" hangingPunct="0">
              <a:spcBef>
                <a:spcPct val="20000"/>
              </a:spcBef>
              <a:spcAft>
                <a:spcPct val="0"/>
              </a:spcAft>
              <a:buClr>
                <a:srgbClr val="B60E20"/>
              </a:buClr>
              <a:buChar char="–"/>
              <a:defRPr sz="2500">
                <a:solidFill>
                  <a:schemeClr val="tx1"/>
                </a:solidFill>
                <a:latin typeface="+mj-lt"/>
                <a:ea typeface="+mn-ea"/>
              </a:defRPr>
            </a:lvl2pPr>
            <a:lvl3pPr marL="1143000" indent="-228600" algn="l" rtl="0" eaLnBrk="0" fontAlgn="base" hangingPunct="0">
              <a:spcBef>
                <a:spcPct val="20000"/>
              </a:spcBef>
              <a:spcAft>
                <a:spcPct val="0"/>
              </a:spcAft>
              <a:buClr>
                <a:srgbClr val="B60E20"/>
              </a:buClr>
              <a:buChar char="•"/>
              <a:defRPr sz="2100">
                <a:solidFill>
                  <a:schemeClr val="tx1"/>
                </a:solidFill>
                <a:latin typeface="+mj-lt"/>
                <a:ea typeface="+mn-ea"/>
              </a:defRPr>
            </a:lvl3pPr>
            <a:lvl4pPr marL="1600200" indent="-228600" algn="l" rtl="0" eaLnBrk="0" fontAlgn="base" hangingPunct="0">
              <a:spcBef>
                <a:spcPct val="20000"/>
              </a:spcBef>
              <a:spcAft>
                <a:spcPct val="0"/>
              </a:spcAft>
              <a:buClr>
                <a:srgbClr val="B60E20"/>
              </a:buClr>
              <a:buChar char="–"/>
              <a:defRPr sz="2000">
                <a:solidFill>
                  <a:schemeClr val="tx1"/>
                </a:solidFill>
                <a:latin typeface="+mj-lt"/>
                <a:ea typeface="+mn-ea"/>
              </a:defRPr>
            </a:lvl4pPr>
            <a:lvl5pPr marL="2057400" indent="-228600" algn="l" rtl="0" eaLnBrk="0" fontAlgn="base" hangingPunct="0">
              <a:spcBef>
                <a:spcPct val="20000"/>
              </a:spcBef>
              <a:spcAft>
                <a:spcPct val="0"/>
              </a:spcAft>
              <a:buClr>
                <a:srgbClr val="B60E20"/>
              </a:buClr>
              <a:buChar char="»"/>
              <a:defRPr sz="1700">
                <a:solidFill>
                  <a:schemeClr val="tx1"/>
                </a:solidFill>
                <a:latin typeface="+mj-lt"/>
                <a:ea typeface="+mn-ea"/>
              </a:defRPr>
            </a:lvl5pPr>
            <a:lvl6pPr marL="2514600" indent="-228600" algn="l" rtl="0" fontAlgn="base">
              <a:spcBef>
                <a:spcPct val="20000"/>
              </a:spcBef>
              <a:spcAft>
                <a:spcPct val="0"/>
              </a:spcAft>
              <a:buClr>
                <a:srgbClr val="B60E20"/>
              </a:buClr>
              <a:buChar char="»"/>
              <a:defRPr sz="1700">
                <a:solidFill>
                  <a:schemeClr val="tx1"/>
                </a:solidFill>
                <a:latin typeface="+mn-lt"/>
                <a:ea typeface="+mn-ea"/>
              </a:defRPr>
            </a:lvl6pPr>
            <a:lvl7pPr marL="2971800" indent="-228600" algn="l" rtl="0" fontAlgn="base">
              <a:spcBef>
                <a:spcPct val="20000"/>
              </a:spcBef>
              <a:spcAft>
                <a:spcPct val="0"/>
              </a:spcAft>
              <a:buClr>
                <a:srgbClr val="B60E20"/>
              </a:buClr>
              <a:buChar char="»"/>
              <a:defRPr sz="1700">
                <a:solidFill>
                  <a:schemeClr val="tx1"/>
                </a:solidFill>
                <a:latin typeface="+mn-lt"/>
                <a:ea typeface="+mn-ea"/>
              </a:defRPr>
            </a:lvl7pPr>
            <a:lvl8pPr marL="3429000" indent="-228600" algn="l" rtl="0" fontAlgn="base">
              <a:spcBef>
                <a:spcPct val="20000"/>
              </a:spcBef>
              <a:spcAft>
                <a:spcPct val="0"/>
              </a:spcAft>
              <a:buClr>
                <a:srgbClr val="B60E20"/>
              </a:buClr>
              <a:buChar char="»"/>
              <a:defRPr sz="1700">
                <a:solidFill>
                  <a:schemeClr val="tx1"/>
                </a:solidFill>
                <a:latin typeface="+mn-lt"/>
                <a:ea typeface="+mn-ea"/>
              </a:defRPr>
            </a:lvl8pPr>
            <a:lvl9pPr marL="3886200" indent="-228600" algn="l" rtl="0" fontAlgn="base">
              <a:spcBef>
                <a:spcPct val="20000"/>
              </a:spcBef>
              <a:spcAft>
                <a:spcPct val="0"/>
              </a:spcAft>
              <a:buClr>
                <a:srgbClr val="B60E20"/>
              </a:buClr>
              <a:buChar char="»"/>
              <a:defRPr sz="1700">
                <a:solidFill>
                  <a:schemeClr val="tx1"/>
                </a:solidFill>
                <a:latin typeface="+mn-lt"/>
                <a:ea typeface="+mn-ea"/>
              </a:defRPr>
            </a:lvl9pPr>
          </a:lstStyle>
          <a:p>
            <a:r>
              <a:rPr lang="en-US" dirty="0" smtClean="0">
                <a:solidFill>
                  <a:schemeClr val="folHlink"/>
                </a:solidFill>
              </a:rPr>
              <a:t>What</a:t>
            </a:r>
            <a:r>
              <a:rPr lang="en-US" dirty="0" smtClean="0"/>
              <a:t>..</a:t>
            </a:r>
            <a:r>
              <a:rPr lang="en-US" sz="2400" dirty="0" smtClean="0"/>
              <a:t>Exactly is the problem?</a:t>
            </a:r>
            <a:r>
              <a:rPr lang="en-US" dirty="0" smtClean="0">
                <a:solidFill>
                  <a:schemeClr val="folHlink"/>
                </a:solidFill>
              </a:rPr>
              <a:t> </a:t>
            </a:r>
          </a:p>
          <a:p>
            <a:r>
              <a:rPr lang="en-US" dirty="0" smtClean="0">
                <a:solidFill>
                  <a:schemeClr val="folHlink"/>
                </a:solidFill>
              </a:rPr>
              <a:t>Who</a:t>
            </a:r>
            <a:r>
              <a:rPr lang="en-US" dirty="0" smtClean="0"/>
              <a:t>..</a:t>
            </a:r>
            <a:r>
              <a:rPr lang="en-US" sz="2400" dirty="0" smtClean="0"/>
              <a:t>Says there is problem?</a:t>
            </a:r>
          </a:p>
          <a:p>
            <a:r>
              <a:rPr lang="en-US" dirty="0" smtClean="0">
                <a:solidFill>
                  <a:schemeClr val="folHlink"/>
                </a:solidFill>
              </a:rPr>
              <a:t>Where</a:t>
            </a:r>
            <a:r>
              <a:rPr lang="en-US" dirty="0" smtClean="0"/>
              <a:t>..</a:t>
            </a:r>
            <a:r>
              <a:rPr lang="en-US" sz="2400" dirty="0" smtClean="0"/>
              <a:t>Exactly is the problem happening?</a:t>
            </a:r>
            <a:r>
              <a:rPr lang="en-US" dirty="0" smtClean="0"/>
              <a:t> </a:t>
            </a:r>
          </a:p>
          <a:p>
            <a:r>
              <a:rPr lang="en-US" dirty="0" smtClean="0">
                <a:solidFill>
                  <a:schemeClr val="folHlink"/>
                </a:solidFill>
              </a:rPr>
              <a:t>When</a:t>
            </a:r>
            <a:r>
              <a:rPr lang="en-US" dirty="0" smtClean="0"/>
              <a:t>..</a:t>
            </a:r>
            <a:r>
              <a:rPr lang="en-US" sz="2400" dirty="0" smtClean="0"/>
              <a:t>Is it happening? How long?</a:t>
            </a:r>
          </a:p>
          <a:p>
            <a:r>
              <a:rPr lang="en-US" dirty="0" smtClean="0">
                <a:solidFill>
                  <a:schemeClr val="folHlink"/>
                </a:solidFill>
              </a:rPr>
              <a:t>How Many People</a:t>
            </a:r>
            <a:r>
              <a:rPr lang="en-US" dirty="0" smtClean="0"/>
              <a:t>.. </a:t>
            </a:r>
            <a:r>
              <a:rPr lang="en-US" sz="2400" dirty="0"/>
              <a:t>D</a:t>
            </a:r>
            <a:r>
              <a:rPr lang="en-US" sz="2400" dirty="0" smtClean="0"/>
              <a:t>oes the problem impact? Statistics?</a:t>
            </a:r>
            <a:r>
              <a:rPr lang="en-US" dirty="0" smtClean="0"/>
              <a:t> </a:t>
            </a:r>
            <a:endParaRPr lang="en-US" dirty="0"/>
          </a:p>
        </p:txBody>
      </p:sp>
      <p:pic>
        <p:nvPicPr>
          <p:cNvPr id="6" name="Picture 4" descr="problem-die2"/>
          <p:cNvPicPr>
            <a:picLocks noChangeAspect="1" noChangeArrowheads="1"/>
          </p:cNvPicPr>
          <p:nvPr/>
        </p:nvPicPr>
        <p:blipFill>
          <a:blip r:embed="rId3"/>
          <a:srcRect/>
          <a:stretch>
            <a:fillRect/>
          </a:stretch>
        </p:blipFill>
        <p:spPr bwMode="auto">
          <a:xfrm>
            <a:off x="6781800" y="2971800"/>
            <a:ext cx="1743075" cy="1704975"/>
          </a:xfrm>
          <a:prstGeom prst="rect">
            <a:avLst/>
          </a:prstGeom>
          <a:noFill/>
        </p:spPr>
      </p:pic>
    </p:spTree>
    <p:extLst>
      <p:ext uri="{BB962C8B-B14F-4D97-AF65-F5344CB8AC3E}">
        <p14:creationId xmlns:p14="http://schemas.microsoft.com/office/powerpoint/2010/main" val="316650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774700"/>
            <a:ext cx="7772400" cy="609600"/>
          </a:xfrm>
        </p:spPr>
        <p:txBody>
          <a:bodyPr/>
          <a:lstStyle/>
          <a:p>
            <a:r>
              <a:rPr lang="en-US" b="1" dirty="0" smtClean="0"/>
              <a:t>Which </a:t>
            </a:r>
            <a:r>
              <a:rPr lang="en-US" b="1" dirty="0"/>
              <a:t>t</a:t>
            </a:r>
            <a:r>
              <a:rPr lang="en-US" b="1" dirty="0" smtClean="0"/>
              <a:t>ype of </a:t>
            </a:r>
            <a:r>
              <a:rPr lang="en-US" b="1" dirty="0"/>
              <a:t>p</a:t>
            </a:r>
            <a:r>
              <a:rPr lang="en-US" b="1" dirty="0" smtClean="0"/>
              <a:t>roblem </a:t>
            </a:r>
            <a:r>
              <a:rPr lang="en-US" b="1" dirty="0"/>
              <a:t>s</a:t>
            </a:r>
            <a:r>
              <a:rPr lang="en-US" b="1" dirty="0" smtClean="0"/>
              <a:t>tatement will we write?</a:t>
            </a:r>
            <a:endParaRPr lang="en-US" b="1" dirty="0"/>
          </a:p>
        </p:txBody>
      </p:sp>
      <p:sp>
        <p:nvSpPr>
          <p:cNvPr id="3" name="Content Placeholder 2"/>
          <p:cNvSpPr>
            <a:spLocks noGrp="1"/>
          </p:cNvSpPr>
          <p:nvPr>
            <p:ph idx="1"/>
          </p:nvPr>
        </p:nvSpPr>
        <p:spPr>
          <a:xfrm>
            <a:off x="-76200" y="1295400"/>
            <a:ext cx="8991600" cy="1578429"/>
          </a:xfrm>
        </p:spPr>
        <p:txBody>
          <a:bodyPr/>
          <a:lstStyle/>
          <a:p>
            <a:pPr marL="457200" lvl="1" indent="0" eaLnBrk="1" hangingPunct="1">
              <a:buNone/>
            </a:pPr>
            <a:r>
              <a:rPr lang="en-US" sz="2400" dirty="0" smtClean="0">
                <a:solidFill>
                  <a:srgbClr val="C00000"/>
                </a:solidFill>
              </a:rPr>
              <a:t>Both types of Problem Statement are </a:t>
            </a:r>
            <a:r>
              <a:rPr lang="en-US" sz="2400" dirty="0">
                <a:solidFill>
                  <a:srgbClr val="C00000"/>
                </a:solidFill>
              </a:rPr>
              <a:t>i</a:t>
            </a:r>
            <a:r>
              <a:rPr lang="en-US" sz="2400" dirty="0" smtClean="0">
                <a:solidFill>
                  <a:srgbClr val="C00000"/>
                </a:solidFill>
              </a:rPr>
              <a:t>mportant in EDD</a:t>
            </a:r>
          </a:p>
          <a:p>
            <a:pPr marL="228600" lvl="1" indent="0" eaLnBrk="1" hangingPunct="1">
              <a:buNone/>
            </a:pPr>
            <a:endParaRPr lang="en-US" sz="800" dirty="0" smtClean="0">
              <a:solidFill>
                <a:srgbClr val="C00000"/>
              </a:solidFill>
            </a:endParaRPr>
          </a:p>
          <a:p>
            <a:pPr marL="571500" lvl="1" indent="-342900" eaLnBrk="1" hangingPunct="1">
              <a:buFont typeface="Arial" pitchFamily="34" charset="0"/>
              <a:buChar char="•"/>
            </a:pPr>
            <a:r>
              <a:rPr lang="en-US" sz="2400" dirty="0" smtClean="0"/>
              <a:t>A </a:t>
            </a:r>
            <a:r>
              <a:rPr lang="en-US" sz="2400" dirty="0" smtClean="0">
                <a:solidFill>
                  <a:srgbClr val="C00000"/>
                </a:solidFill>
              </a:rPr>
              <a:t>business problem statement </a:t>
            </a:r>
            <a:r>
              <a:rPr lang="en-US" sz="2400" dirty="0" smtClean="0"/>
              <a:t>is sometimes referred to as “an elevator pitch”.</a:t>
            </a:r>
          </a:p>
          <a:p>
            <a:pPr marL="971550" lvl="2" indent="-342900" eaLnBrk="1" hangingPunct="1">
              <a:buFont typeface="Arial" pitchFamily="34" charset="0"/>
              <a:buChar char="•"/>
            </a:pPr>
            <a:endParaRPr lang="en-US" sz="2000" dirty="0"/>
          </a:p>
          <a:p>
            <a:pPr marL="571500" lvl="1" indent="-342900" eaLnBrk="1" hangingPunct="1">
              <a:buFont typeface="Arial" pitchFamily="34" charset="0"/>
              <a:buChar char="•"/>
            </a:pPr>
            <a:endParaRPr lang="en-US" sz="2400" dirty="0" smtClean="0"/>
          </a:p>
          <a:p>
            <a:pPr eaLnBrk="1" hangingPunct="1"/>
            <a:endParaRPr lang="en-US" sz="3100" dirty="0" smtClean="0"/>
          </a:p>
          <a:p>
            <a:pPr>
              <a:buNone/>
            </a:pPr>
            <a:endParaRPr lang="en-US" dirty="0"/>
          </a:p>
        </p:txBody>
      </p:sp>
      <p:sp>
        <p:nvSpPr>
          <p:cNvPr id="4" name="Rectangle 11"/>
          <p:cNvSpPr>
            <a:spLocks noChangeArrowheads="1"/>
          </p:cNvSpPr>
          <p:nvPr/>
        </p:nvSpPr>
        <p:spPr bwMode="auto">
          <a:xfrm>
            <a:off x="3657600" y="457200"/>
            <a:ext cx="51054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Business Problem Statements</a:t>
            </a:r>
            <a:endParaRPr lang="en-US" sz="2300" b="1" dirty="0">
              <a:solidFill>
                <a:srgbClr val="1D2F86"/>
              </a:solidFill>
              <a:latin typeface="Interstate-Regular" charset="0"/>
            </a:endParaRPr>
          </a:p>
        </p:txBody>
      </p:sp>
      <p:pic>
        <p:nvPicPr>
          <p:cNvPr id="6" name="Picture 5" descr="Elevator Pitch">
            <a:hlinkClick r:id="rId3"/>
          </p:cNvPr>
          <p:cNvPicPr>
            <a:picLocks noChangeAspect="1" noChangeArrowheads="1"/>
          </p:cNvPicPr>
          <p:nvPr/>
        </p:nvPicPr>
        <p:blipFill>
          <a:blip r:embed="rId4"/>
          <a:srcRect/>
          <a:stretch>
            <a:fillRect/>
          </a:stretch>
        </p:blipFill>
        <p:spPr bwMode="auto">
          <a:xfrm>
            <a:off x="6553200" y="3102429"/>
            <a:ext cx="2288696" cy="3429000"/>
          </a:xfrm>
          <a:prstGeom prst="rect">
            <a:avLst/>
          </a:prstGeom>
          <a:noFill/>
        </p:spPr>
      </p:pic>
      <p:sp>
        <p:nvSpPr>
          <p:cNvPr id="7" name="Content Placeholder 2"/>
          <p:cNvSpPr txBox="1">
            <a:spLocks/>
          </p:cNvSpPr>
          <p:nvPr/>
        </p:nvSpPr>
        <p:spPr bwMode="auto">
          <a:xfrm>
            <a:off x="-76200" y="2667000"/>
            <a:ext cx="6400800" cy="24166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B60E20"/>
              </a:buClr>
              <a:buChar char="•"/>
              <a:defRPr sz="2800">
                <a:solidFill>
                  <a:schemeClr val="tx1"/>
                </a:solidFill>
                <a:latin typeface="+mj-lt"/>
                <a:ea typeface="+mn-ea"/>
                <a:cs typeface="+mn-cs"/>
              </a:defRPr>
            </a:lvl1pPr>
            <a:lvl2pPr marL="742950" indent="-285750" algn="l" rtl="0" eaLnBrk="0" fontAlgn="base" hangingPunct="0">
              <a:spcBef>
                <a:spcPct val="20000"/>
              </a:spcBef>
              <a:spcAft>
                <a:spcPct val="0"/>
              </a:spcAft>
              <a:buClr>
                <a:srgbClr val="B60E20"/>
              </a:buClr>
              <a:buChar char="–"/>
              <a:defRPr sz="2500">
                <a:solidFill>
                  <a:schemeClr val="tx1"/>
                </a:solidFill>
                <a:latin typeface="+mj-lt"/>
                <a:ea typeface="+mn-ea"/>
              </a:defRPr>
            </a:lvl2pPr>
            <a:lvl3pPr marL="1143000" indent="-228600" algn="l" rtl="0" eaLnBrk="0" fontAlgn="base" hangingPunct="0">
              <a:spcBef>
                <a:spcPct val="20000"/>
              </a:spcBef>
              <a:spcAft>
                <a:spcPct val="0"/>
              </a:spcAft>
              <a:buClr>
                <a:srgbClr val="B60E20"/>
              </a:buClr>
              <a:buChar char="•"/>
              <a:defRPr sz="2100">
                <a:solidFill>
                  <a:schemeClr val="tx1"/>
                </a:solidFill>
                <a:latin typeface="+mj-lt"/>
                <a:ea typeface="+mn-ea"/>
              </a:defRPr>
            </a:lvl3pPr>
            <a:lvl4pPr marL="1600200" indent="-228600" algn="l" rtl="0" eaLnBrk="0" fontAlgn="base" hangingPunct="0">
              <a:spcBef>
                <a:spcPct val="20000"/>
              </a:spcBef>
              <a:spcAft>
                <a:spcPct val="0"/>
              </a:spcAft>
              <a:buClr>
                <a:srgbClr val="B60E20"/>
              </a:buClr>
              <a:buChar char="–"/>
              <a:defRPr sz="2000">
                <a:solidFill>
                  <a:schemeClr val="tx1"/>
                </a:solidFill>
                <a:latin typeface="+mj-lt"/>
                <a:ea typeface="+mn-ea"/>
              </a:defRPr>
            </a:lvl4pPr>
            <a:lvl5pPr marL="2057400" indent="-228600" algn="l" rtl="0" eaLnBrk="0" fontAlgn="base" hangingPunct="0">
              <a:spcBef>
                <a:spcPct val="20000"/>
              </a:spcBef>
              <a:spcAft>
                <a:spcPct val="0"/>
              </a:spcAft>
              <a:buClr>
                <a:srgbClr val="B60E20"/>
              </a:buClr>
              <a:buChar char="»"/>
              <a:defRPr sz="1700">
                <a:solidFill>
                  <a:schemeClr val="tx1"/>
                </a:solidFill>
                <a:latin typeface="+mj-lt"/>
                <a:ea typeface="+mn-ea"/>
              </a:defRPr>
            </a:lvl5pPr>
            <a:lvl6pPr marL="2514600" indent="-228600" algn="l" rtl="0" fontAlgn="base">
              <a:spcBef>
                <a:spcPct val="20000"/>
              </a:spcBef>
              <a:spcAft>
                <a:spcPct val="0"/>
              </a:spcAft>
              <a:buClr>
                <a:srgbClr val="B60E20"/>
              </a:buClr>
              <a:buChar char="»"/>
              <a:defRPr sz="1700">
                <a:solidFill>
                  <a:schemeClr val="tx1"/>
                </a:solidFill>
                <a:latin typeface="+mn-lt"/>
                <a:ea typeface="+mn-ea"/>
              </a:defRPr>
            </a:lvl6pPr>
            <a:lvl7pPr marL="2971800" indent="-228600" algn="l" rtl="0" fontAlgn="base">
              <a:spcBef>
                <a:spcPct val="20000"/>
              </a:spcBef>
              <a:spcAft>
                <a:spcPct val="0"/>
              </a:spcAft>
              <a:buClr>
                <a:srgbClr val="B60E20"/>
              </a:buClr>
              <a:buChar char="»"/>
              <a:defRPr sz="1700">
                <a:solidFill>
                  <a:schemeClr val="tx1"/>
                </a:solidFill>
                <a:latin typeface="+mn-lt"/>
                <a:ea typeface="+mn-ea"/>
              </a:defRPr>
            </a:lvl7pPr>
            <a:lvl8pPr marL="3429000" indent="-228600" algn="l" rtl="0" fontAlgn="base">
              <a:spcBef>
                <a:spcPct val="20000"/>
              </a:spcBef>
              <a:spcAft>
                <a:spcPct val="0"/>
              </a:spcAft>
              <a:buClr>
                <a:srgbClr val="B60E20"/>
              </a:buClr>
              <a:buChar char="»"/>
              <a:defRPr sz="1700">
                <a:solidFill>
                  <a:schemeClr val="tx1"/>
                </a:solidFill>
                <a:latin typeface="+mn-lt"/>
                <a:ea typeface="+mn-ea"/>
              </a:defRPr>
            </a:lvl8pPr>
            <a:lvl9pPr marL="3886200" indent="-228600" algn="l" rtl="0" fontAlgn="base">
              <a:spcBef>
                <a:spcPct val="20000"/>
              </a:spcBef>
              <a:spcAft>
                <a:spcPct val="0"/>
              </a:spcAft>
              <a:buClr>
                <a:srgbClr val="B60E20"/>
              </a:buClr>
              <a:buChar char="»"/>
              <a:defRPr sz="1700">
                <a:solidFill>
                  <a:schemeClr val="tx1"/>
                </a:solidFill>
                <a:latin typeface="+mn-lt"/>
                <a:ea typeface="+mn-ea"/>
              </a:defRPr>
            </a:lvl9pPr>
          </a:lstStyle>
          <a:p>
            <a:pPr marL="571500" lvl="1" indent="-342900" eaLnBrk="1" hangingPunct="1">
              <a:buFont typeface="Arial" pitchFamily="34" charset="0"/>
              <a:buChar char="•"/>
            </a:pPr>
            <a:r>
              <a:rPr lang="en-US" sz="2400" dirty="0" smtClean="0"/>
              <a:t>If you got on an elevator with your boss, could you clearly communicate in that brief ride exactly</a:t>
            </a:r>
            <a:r>
              <a:rPr lang="en-US" sz="2400" b="1" dirty="0" smtClean="0"/>
              <a:t>;</a:t>
            </a:r>
            <a:r>
              <a:rPr lang="en-US" sz="2400" dirty="0" smtClean="0"/>
              <a:t> </a:t>
            </a:r>
          </a:p>
          <a:p>
            <a:pPr marL="971550" lvl="2" indent="-342900" eaLnBrk="1" hangingPunct="1">
              <a:buFont typeface="Arial" pitchFamily="34" charset="0"/>
              <a:buChar char="•"/>
            </a:pPr>
            <a:r>
              <a:rPr lang="en-US" sz="2400" dirty="0"/>
              <a:t>W</a:t>
            </a:r>
            <a:r>
              <a:rPr lang="en-US" sz="2400" dirty="0" smtClean="0"/>
              <a:t>hat your project is?</a:t>
            </a:r>
          </a:p>
          <a:p>
            <a:pPr marL="971550" lvl="2" indent="-342900" eaLnBrk="1" hangingPunct="1">
              <a:buFont typeface="Arial" pitchFamily="34" charset="0"/>
              <a:buChar char="•"/>
            </a:pPr>
            <a:r>
              <a:rPr lang="en-US" sz="2400" dirty="0" smtClean="0"/>
              <a:t>and why </a:t>
            </a:r>
            <a:r>
              <a:rPr lang="en-US" sz="2400" dirty="0"/>
              <a:t>your project </a:t>
            </a:r>
            <a:r>
              <a:rPr lang="en-US" sz="2400" dirty="0" smtClean="0"/>
              <a:t>justified?</a:t>
            </a:r>
          </a:p>
          <a:p>
            <a:pPr marL="971550" lvl="2" indent="-342900" eaLnBrk="1" hangingPunct="1">
              <a:buFont typeface="Arial" pitchFamily="34" charset="0"/>
              <a:buChar char="•"/>
            </a:pPr>
            <a:endParaRPr lang="en-US" sz="800" dirty="0" smtClean="0"/>
          </a:p>
          <a:p>
            <a:pPr marL="571500" lvl="1" indent="-342900" eaLnBrk="1" hangingPunct="1">
              <a:buFont typeface="Arial" pitchFamily="34" charset="0"/>
              <a:buChar char="•"/>
            </a:pPr>
            <a:r>
              <a:rPr lang="en-US" sz="2400" dirty="0" smtClean="0"/>
              <a:t>You will not be able to seek expert advice until you have developed a clear problem statement showing you are knowledgeable expert yourself.</a:t>
            </a:r>
          </a:p>
          <a:p>
            <a:pPr marL="971550" lvl="2" indent="-342900" eaLnBrk="1" hangingPunct="1">
              <a:buFont typeface="Arial" pitchFamily="34" charset="0"/>
              <a:buChar char="•"/>
            </a:pPr>
            <a:endParaRPr lang="en-US" sz="2000" dirty="0" smtClean="0"/>
          </a:p>
          <a:p>
            <a:pPr marL="571500" lvl="1" indent="-342900" eaLnBrk="1" hangingPunct="1">
              <a:buFont typeface="Arial" pitchFamily="34" charset="0"/>
              <a:buChar char="•"/>
            </a:pPr>
            <a:endParaRPr lang="en-US" sz="2400" dirty="0" smtClean="0"/>
          </a:p>
          <a:p>
            <a:pPr eaLnBrk="1" hangingPunct="1"/>
            <a:endParaRPr lang="en-US" sz="3100" dirty="0" smtClean="0"/>
          </a:p>
          <a:p>
            <a:pPr>
              <a:buFontTx/>
              <a:buNone/>
            </a:pPr>
            <a:endParaRPr lang="en-US" dirty="0"/>
          </a:p>
        </p:txBody>
      </p:sp>
    </p:spTree>
    <p:extLst>
      <p:ext uri="{BB962C8B-B14F-4D97-AF65-F5344CB8AC3E}">
        <p14:creationId xmlns:p14="http://schemas.microsoft.com/office/powerpoint/2010/main" val="2384742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774700"/>
            <a:ext cx="7772400" cy="609600"/>
          </a:xfrm>
        </p:spPr>
        <p:txBody>
          <a:bodyPr/>
          <a:lstStyle/>
          <a:p>
            <a:r>
              <a:rPr lang="en-US" b="1" dirty="0" smtClean="0"/>
              <a:t>Clarity and Communication</a:t>
            </a:r>
            <a:endParaRPr lang="en-US" b="1" dirty="0"/>
          </a:p>
        </p:txBody>
      </p:sp>
      <p:sp>
        <p:nvSpPr>
          <p:cNvPr id="3" name="Content Placeholder 2"/>
          <p:cNvSpPr>
            <a:spLocks noGrp="1"/>
          </p:cNvSpPr>
          <p:nvPr>
            <p:ph idx="1"/>
          </p:nvPr>
        </p:nvSpPr>
        <p:spPr>
          <a:xfrm>
            <a:off x="-76200" y="1295401"/>
            <a:ext cx="8991600" cy="914400"/>
          </a:xfrm>
        </p:spPr>
        <p:txBody>
          <a:bodyPr/>
          <a:lstStyle/>
          <a:p>
            <a:pPr marL="457200" lvl="1" indent="0" eaLnBrk="1" hangingPunct="1">
              <a:buNone/>
            </a:pPr>
            <a:r>
              <a:rPr lang="en-US" sz="2400" dirty="0" smtClean="0"/>
              <a:t>A good strategy is to take a </a:t>
            </a:r>
            <a:r>
              <a:rPr lang="en-US" sz="2400" b="1" dirty="0" smtClean="0"/>
              <a:t>Research </a:t>
            </a:r>
            <a:r>
              <a:rPr lang="en-US" sz="2400" b="1" dirty="0"/>
              <a:t>P</a:t>
            </a:r>
            <a:r>
              <a:rPr lang="en-US" sz="2400" b="1" dirty="0" smtClean="0"/>
              <a:t>roblem </a:t>
            </a:r>
            <a:r>
              <a:rPr lang="en-US" sz="2400" b="1" dirty="0"/>
              <a:t>S</a:t>
            </a:r>
            <a:r>
              <a:rPr lang="en-US" sz="2400" b="1" dirty="0" smtClean="0"/>
              <a:t>tatement </a:t>
            </a:r>
            <a:r>
              <a:rPr lang="en-US" sz="2400" dirty="0" smtClean="0"/>
              <a:t>and turn it into a </a:t>
            </a:r>
            <a:r>
              <a:rPr lang="en-US" sz="2400" b="1" dirty="0"/>
              <a:t>B</a:t>
            </a:r>
            <a:r>
              <a:rPr lang="en-US" sz="2400" b="1" dirty="0" smtClean="0"/>
              <a:t>usiness </a:t>
            </a:r>
            <a:r>
              <a:rPr lang="en-US" sz="2400" b="1" dirty="0"/>
              <a:t>P</a:t>
            </a:r>
            <a:r>
              <a:rPr lang="en-US" sz="2400" b="1" dirty="0" smtClean="0"/>
              <a:t>roblem </a:t>
            </a:r>
            <a:r>
              <a:rPr lang="en-US" sz="2400" b="1" dirty="0"/>
              <a:t>S</a:t>
            </a:r>
            <a:r>
              <a:rPr lang="en-US" sz="2400" b="1" dirty="0" smtClean="0"/>
              <a:t>tatement</a:t>
            </a:r>
            <a:r>
              <a:rPr lang="en-US" sz="2400" dirty="0" smtClean="0"/>
              <a:t>. </a:t>
            </a:r>
          </a:p>
          <a:p>
            <a:pPr marL="971550" lvl="2" indent="-342900" eaLnBrk="1" hangingPunct="1">
              <a:buFont typeface="Arial" pitchFamily="34" charset="0"/>
              <a:buChar char="•"/>
            </a:pPr>
            <a:endParaRPr lang="en-US" sz="2000" dirty="0"/>
          </a:p>
          <a:p>
            <a:pPr marL="571500" lvl="1" indent="-342900" eaLnBrk="1" hangingPunct="1">
              <a:buFont typeface="Arial" pitchFamily="34" charset="0"/>
              <a:buChar char="•"/>
            </a:pPr>
            <a:endParaRPr lang="en-US" sz="2400" dirty="0" smtClean="0"/>
          </a:p>
          <a:p>
            <a:pPr eaLnBrk="1" hangingPunct="1"/>
            <a:endParaRPr lang="en-US" sz="3100" dirty="0" smtClean="0"/>
          </a:p>
          <a:p>
            <a:pPr>
              <a:buNone/>
            </a:pPr>
            <a:endParaRPr lang="en-US" dirty="0"/>
          </a:p>
        </p:txBody>
      </p:sp>
      <p:sp>
        <p:nvSpPr>
          <p:cNvPr id="4" name="Rectangle 11"/>
          <p:cNvSpPr>
            <a:spLocks noChangeArrowheads="1"/>
          </p:cNvSpPr>
          <p:nvPr/>
        </p:nvSpPr>
        <p:spPr bwMode="auto">
          <a:xfrm>
            <a:off x="3886200" y="304800"/>
            <a:ext cx="48768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Research Problem Statement to Business Problem Statement</a:t>
            </a:r>
            <a:endParaRPr lang="en-US" sz="2300" b="1" dirty="0">
              <a:solidFill>
                <a:srgbClr val="1D2F86"/>
              </a:solidFill>
              <a:latin typeface="Interstate-Regular" charset="0"/>
            </a:endParaRPr>
          </a:p>
        </p:txBody>
      </p:sp>
      <p:pic>
        <p:nvPicPr>
          <p:cNvPr id="10" name="Picture 5" descr="thesis_funnel"/>
          <p:cNvPicPr>
            <a:picLocks noChangeAspect="1" noChangeArrowheads="1"/>
          </p:cNvPicPr>
          <p:nvPr/>
        </p:nvPicPr>
        <p:blipFill rotWithShape="1">
          <a:blip r:embed="rId3"/>
          <a:srcRect b="22572"/>
          <a:stretch/>
        </p:blipFill>
        <p:spPr bwMode="auto">
          <a:xfrm>
            <a:off x="3514444" y="3429000"/>
            <a:ext cx="2193210" cy="1698171"/>
          </a:xfrm>
          <a:prstGeom prst="rect">
            <a:avLst/>
          </a:prstGeom>
          <a:noFill/>
        </p:spPr>
      </p:pic>
      <p:sp>
        <p:nvSpPr>
          <p:cNvPr id="14" name="Rectangle 13"/>
          <p:cNvSpPr/>
          <p:nvPr/>
        </p:nvSpPr>
        <p:spPr>
          <a:xfrm>
            <a:off x="3053409" y="2243316"/>
            <a:ext cx="3034805" cy="1261884"/>
          </a:xfrm>
          <a:prstGeom prst="rect">
            <a:avLst/>
          </a:prstGeom>
          <a:noFill/>
        </p:spPr>
        <p:txBody>
          <a:bodyPr wrap="none" lIns="91440" tIns="45720" rIns="91440" bIns="45720">
            <a:spAutoFit/>
          </a:bodyPr>
          <a:lstStyle/>
          <a:p>
            <a:pPr algn="ct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Five Facts</a:t>
            </a:r>
          </a:p>
          <a:p>
            <a:pPr algn="ctr"/>
            <a:r>
              <a:rPr lang="en-US" sz="1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Research Problem Statement</a:t>
            </a:r>
          </a:p>
          <a:p>
            <a:pPr algn="ctr"/>
            <a:r>
              <a:rPr lang="en-US"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Thorough</a:t>
            </a:r>
            <a:endParaRPr lang="en-US" sz="1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ndParaRPr>
          </a:p>
        </p:txBody>
      </p:sp>
      <p:sp>
        <p:nvSpPr>
          <p:cNvPr id="15" name="Rectangle 14"/>
          <p:cNvSpPr/>
          <p:nvPr/>
        </p:nvSpPr>
        <p:spPr>
          <a:xfrm>
            <a:off x="1910297" y="5215116"/>
            <a:ext cx="5328703" cy="1261884"/>
          </a:xfrm>
          <a:prstGeom prst="rect">
            <a:avLst/>
          </a:prstGeom>
          <a:noFill/>
        </p:spPr>
        <p:txBody>
          <a:bodyPr wrap="none" lIns="91440" tIns="45720" rIns="91440" bIns="45720">
            <a:spAutoFit/>
          </a:bodyPr>
          <a:lstStyle/>
          <a:p>
            <a:pPr algn="ct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Problem Statement</a:t>
            </a:r>
          </a:p>
          <a:p>
            <a:pPr algn="ctr"/>
            <a:r>
              <a:rPr lang="en-US" sz="1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Business Problem Statement</a:t>
            </a:r>
          </a:p>
          <a:p>
            <a:pPr algn="ctr"/>
            <a:r>
              <a:rPr lang="en-US"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Brief and succinct </a:t>
            </a:r>
            <a:endParaRPr lang="en-US" sz="1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ndParaRPr>
          </a:p>
        </p:txBody>
      </p:sp>
    </p:spTree>
    <p:extLst>
      <p:ext uri="{BB962C8B-B14F-4D97-AF65-F5344CB8AC3E}">
        <p14:creationId xmlns:p14="http://schemas.microsoft.com/office/powerpoint/2010/main" val="4064962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458200" cy="914400"/>
          </a:xfrm>
        </p:spPr>
        <p:txBody>
          <a:bodyPr/>
          <a:lstStyle/>
          <a:p>
            <a:r>
              <a:rPr lang="en-US" sz="2400" dirty="0"/>
              <a:t>Restate the </a:t>
            </a:r>
            <a:r>
              <a:rPr lang="en-US" sz="2400" dirty="0" smtClean="0"/>
              <a:t>five facts </a:t>
            </a:r>
            <a:r>
              <a:rPr lang="en-US" sz="2400" dirty="0"/>
              <a:t>in as few words as possible</a:t>
            </a:r>
            <a:r>
              <a:rPr lang="en-US" sz="2400" dirty="0" smtClean="0"/>
              <a:t>.</a:t>
            </a:r>
            <a:endParaRPr lang="en-US" sz="2400" dirty="0"/>
          </a:p>
          <a:p>
            <a:r>
              <a:rPr lang="en-US" sz="2400" dirty="0"/>
              <a:t>What is/are the most essential point(s</a:t>
            </a:r>
            <a:r>
              <a:rPr lang="en-US" sz="2400" dirty="0" smtClean="0"/>
              <a:t>)?</a:t>
            </a:r>
            <a:endParaRPr lang="en-US" sz="2400" dirty="0"/>
          </a:p>
          <a:p>
            <a:r>
              <a:rPr lang="en-US" sz="2400" dirty="0"/>
              <a:t>Would a general audience “get it” in less than 20 seconds</a:t>
            </a:r>
            <a:endParaRPr lang="en-US" sz="2000" dirty="0"/>
          </a:p>
          <a:p>
            <a:pPr marL="571500" lvl="1" indent="-342900" eaLnBrk="1" hangingPunct="1">
              <a:buFont typeface="Arial" pitchFamily="34" charset="0"/>
              <a:buChar char="•"/>
            </a:pPr>
            <a:endParaRPr lang="en-US" sz="2400" dirty="0" smtClean="0"/>
          </a:p>
          <a:p>
            <a:pPr eaLnBrk="1" hangingPunct="1"/>
            <a:endParaRPr lang="en-US" sz="3100" dirty="0" smtClean="0"/>
          </a:p>
          <a:p>
            <a:pPr>
              <a:buNone/>
            </a:pPr>
            <a:endParaRPr lang="en-US" dirty="0"/>
          </a:p>
        </p:txBody>
      </p:sp>
      <p:sp>
        <p:nvSpPr>
          <p:cNvPr id="4" name="Rectangle 11"/>
          <p:cNvSpPr>
            <a:spLocks noChangeArrowheads="1"/>
          </p:cNvSpPr>
          <p:nvPr/>
        </p:nvSpPr>
        <p:spPr bwMode="auto">
          <a:xfrm>
            <a:off x="3886200" y="457200"/>
            <a:ext cx="48768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Five Facts to Problem Statement</a:t>
            </a:r>
            <a:endParaRPr lang="en-US" sz="2300" b="1" dirty="0">
              <a:solidFill>
                <a:srgbClr val="1D2F86"/>
              </a:solidFill>
              <a:latin typeface="Interstate-Regular" charset="0"/>
            </a:endParaRPr>
          </a:p>
        </p:txBody>
      </p:sp>
      <p:pic>
        <p:nvPicPr>
          <p:cNvPr id="8" name="Picture 5" descr="thesis_funnel"/>
          <p:cNvPicPr>
            <a:picLocks noChangeAspect="1" noChangeArrowheads="1"/>
          </p:cNvPicPr>
          <p:nvPr/>
        </p:nvPicPr>
        <p:blipFill rotWithShape="1">
          <a:blip r:embed="rId3"/>
          <a:srcRect b="22572"/>
          <a:stretch/>
        </p:blipFill>
        <p:spPr bwMode="auto">
          <a:xfrm>
            <a:off x="3514444" y="3429000"/>
            <a:ext cx="2193210" cy="1698171"/>
          </a:xfrm>
          <a:prstGeom prst="rect">
            <a:avLst/>
          </a:prstGeom>
          <a:noFill/>
        </p:spPr>
      </p:pic>
      <p:sp>
        <p:nvSpPr>
          <p:cNvPr id="5" name="Rectangle 4"/>
          <p:cNvSpPr/>
          <p:nvPr/>
        </p:nvSpPr>
        <p:spPr>
          <a:xfrm>
            <a:off x="3053409" y="2243316"/>
            <a:ext cx="3034805" cy="1261884"/>
          </a:xfrm>
          <a:prstGeom prst="rect">
            <a:avLst/>
          </a:prstGeom>
          <a:noFill/>
        </p:spPr>
        <p:txBody>
          <a:bodyPr wrap="none" lIns="91440" tIns="45720" rIns="91440" bIns="45720">
            <a:spAutoFit/>
          </a:bodyPr>
          <a:lstStyle/>
          <a:p>
            <a:pPr algn="ct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Five Facts</a:t>
            </a:r>
          </a:p>
          <a:p>
            <a:pPr algn="ctr"/>
            <a:r>
              <a:rPr lang="en-US" sz="1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Research Problem Statement</a:t>
            </a:r>
          </a:p>
          <a:p>
            <a:pPr algn="ctr"/>
            <a:r>
              <a:rPr lang="en-US"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Thorough</a:t>
            </a:r>
            <a:endParaRPr lang="en-US" sz="1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ndParaRPr>
          </a:p>
        </p:txBody>
      </p:sp>
      <p:sp>
        <p:nvSpPr>
          <p:cNvPr id="11" name="Rectangle 10"/>
          <p:cNvSpPr/>
          <p:nvPr/>
        </p:nvSpPr>
        <p:spPr>
          <a:xfrm>
            <a:off x="1910297" y="5215116"/>
            <a:ext cx="5328703" cy="1261884"/>
          </a:xfrm>
          <a:prstGeom prst="rect">
            <a:avLst/>
          </a:prstGeom>
          <a:noFill/>
        </p:spPr>
        <p:txBody>
          <a:bodyPr wrap="none" lIns="91440" tIns="45720" rIns="91440" bIns="45720">
            <a:spAutoFit/>
          </a:bodyPr>
          <a:lstStyle/>
          <a:p>
            <a:pPr algn="ct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Problem Statement</a:t>
            </a:r>
          </a:p>
          <a:p>
            <a:pPr algn="ctr"/>
            <a:r>
              <a:rPr lang="en-US" sz="1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Business Problem Statement</a:t>
            </a:r>
          </a:p>
          <a:p>
            <a:pPr algn="ctr"/>
            <a:r>
              <a:rPr lang="en-US"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Brief and succinct </a:t>
            </a:r>
            <a:endParaRPr lang="en-US" sz="1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ndParaRPr>
          </a:p>
        </p:txBody>
      </p:sp>
    </p:spTree>
    <p:extLst>
      <p:ext uri="{BB962C8B-B14F-4D97-AF65-F5344CB8AC3E}">
        <p14:creationId xmlns:p14="http://schemas.microsoft.com/office/powerpoint/2010/main" val="3989073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ChangeArrowheads="1"/>
          </p:cNvSpPr>
          <p:nvPr/>
        </p:nvSpPr>
        <p:spPr bwMode="auto">
          <a:xfrm>
            <a:off x="2378765" y="381000"/>
            <a:ext cx="6384235" cy="3048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Example - Research Problem Statements</a:t>
            </a:r>
            <a:endParaRPr lang="en-US" sz="2300" b="1" dirty="0">
              <a:solidFill>
                <a:srgbClr val="1D2F86"/>
              </a:solidFill>
              <a:latin typeface="Interstate-Regular" charset="0"/>
            </a:endParaRPr>
          </a:p>
        </p:txBody>
      </p:sp>
      <p:pic>
        <p:nvPicPr>
          <p:cNvPr id="9" name="Content Placeholder 5" descr="RedDrum.gif"/>
          <p:cNvPicPr>
            <a:picLocks noChangeAspect="1"/>
          </p:cNvPicPr>
          <p:nvPr/>
        </p:nvPicPr>
        <p:blipFill>
          <a:blip r:embed="rId3" cstate="print"/>
          <a:stretch>
            <a:fillRect/>
          </a:stretch>
        </p:blipFill>
        <p:spPr bwMode="auto">
          <a:xfrm>
            <a:off x="7129354" y="1676400"/>
            <a:ext cx="2014646" cy="1543616"/>
          </a:xfrm>
          <a:prstGeom prst="rect">
            <a:avLst/>
          </a:prstGeom>
          <a:noFill/>
          <a:ln w="9525">
            <a:noFill/>
            <a:miter lim="800000"/>
            <a:headEnd/>
            <a:tailEnd/>
          </a:ln>
          <a:effectLst/>
        </p:spPr>
      </p:pic>
      <p:cxnSp>
        <p:nvCxnSpPr>
          <p:cNvPr id="10" name="Straight Arrow Connector 9"/>
          <p:cNvCxnSpPr/>
          <p:nvPr/>
        </p:nvCxnSpPr>
        <p:spPr bwMode="auto">
          <a:xfrm rot="5400000" flipH="1" flipV="1">
            <a:off x="-39757" y="4273827"/>
            <a:ext cx="2763079" cy="1133061"/>
          </a:xfrm>
          <a:prstGeom prst="straightConnector1">
            <a:avLst/>
          </a:prstGeom>
          <a:solidFill>
            <a:schemeClr val="accent1"/>
          </a:solidFill>
          <a:ln w="57150" cap="flat" cmpd="sng" algn="ctr">
            <a:solidFill>
              <a:schemeClr val="tx1"/>
            </a:solidFill>
            <a:prstDash val="solid"/>
            <a:round/>
            <a:headEnd type="none" w="med" len="med"/>
            <a:tailEnd type="arrow"/>
          </a:ln>
          <a:effectLst/>
        </p:spPr>
      </p:cxnSp>
      <p:cxnSp>
        <p:nvCxnSpPr>
          <p:cNvPr id="11" name="Straight Arrow Connector 10"/>
          <p:cNvCxnSpPr/>
          <p:nvPr/>
        </p:nvCxnSpPr>
        <p:spPr bwMode="auto">
          <a:xfrm flipV="1">
            <a:off x="2378765" y="5257800"/>
            <a:ext cx="1202635" cy="1116498"/>
          </a:xfrm>
          <a:prstGeom prst="straightConnector1">
            <a:avLst/>
          </a:prstGeom>
          <a:solidFill>
            <a:schemeClr val="accent1"/>
          </a:solid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flipV="1">
            <a:off x="3952460" y="3429000"/>
            <a:ext cx="3057940" cy="2908856"/>
          </a:xfrm>
          <a:prstGeom prst="straightConnector1">
            <a:avLst/>
          </a:prstGeom>
          <a:solidFill>
            <a:schemeClr val="accent1"/>
          </a:solidFill>
          <a:ln w="5715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rot="5400000" flipH="1" flipV="1">
            <a:off x="4815508" y="4497458"/>
            <a:ext cx="2425150" cy="1202634"/>
          </a:xfrm>
          <a:prstGeom prst="straightConnector1">
            <a:avLst/>
          </a:prstGeom>
          <a:solidFill>
            <a:schemeClr val="accent1"/>
          </a:solid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10800000">
            <a:off x="2590801" y="4343400"/>
            <a:ext cx="4797287" cy="2097159"/>
          </a:xfrm>
          <a:prstGeom prst="straightConnector1">
            <a:avLst/>
          </a:prstGeom>
          <a:solidFill>
            <a:schemeClr val="accent1"/>
          </a:solidFill>
          <a:ln w="57150" cap="flat" cmpd="sng" algn="ctr">
            <a:solidFill>
              <a:schemeClr val="tx1"/>
            </a:solidFill>
            <a:prstDash val="solid"/>
            <a:round/>
            <a:headEnd type="none" w="med" len="med"/>
            <a:tailEnd type="arrow"/>
          </a:ln>
          <a:effectLst/>
        </p:spPr>
      </p:cxnSp>
      <p:sp>
        <p:nvSpPr>
          <p:cNvPr id="15" name="TextBox 14"/>
          <p:cNvSpPr txBox="1"/>
          <p:nvPr/>
        </p:nvSpPr>
        <p:spPr>
          <a:xfrm>
            <a:off x="563416" y="990600"/>
            <a:ext cx="6748272" cy="1815882"/>
          </a:xfrm>
          <a:prstGeom prst="rect">
            <a:avLst/>
          </a:prstGeom>
          <a:noFill/>
        </p:spPr>
        <p:txBody>
          <a:bodyPr wrap="square" rtlCol="0">
            <a:spAutoFit/>
          </a:bodyPr>
          <a:lstStyle/>
          <a:p>
            <a:r>
              <a:rPr lang="en-US" sz="2800" dirty="0" smtClean="0">
                <a:latin typeface="+mj-lt"/>
              </a:rPr>
              <a:t>Lots of people go fishing for red </a:t>
            </a:r>
          </a:p>
          <a:p>
            <a:r>
              <a:rPr lang="en-US" sz="2800" dirty="0" smtClean="0">
                <a:latin typeface="+mj-lt"/>
              </a:rPr>
              <a:t>fish and do not catch anything.  </a:t>
            </a:r>
          </a:p>
          <a:p>
            <a:r>
              <a:rPr lang="en-US" sz="2800" dirty="0" smtClean="0">
                <a:latin typeface="+mj-lt"/>
              </a:rPr>
              <a:t>There aren’t as many red fish as there used to be.</a:t>
            </a:r>
          </a:p>
        </p:txBody>
      </p:sp>
      <p:sp>
        <p:nvSpPr>
          <p:cNvPr id="16" name="Rectangle 15"/>
          <p:cNvSpPr/>
          <p:nvPr/>
        </p:nvSpPr>
        <p:spPr>
          <a:xfrm>
            <a:off x="475008" y="3048000"/>
            <a:ext cx="8494776" cy="3108543"/>
          </a:xfrm>
          <a:prstGeom prst="rect">
            <a:avLst/>
          </a:prstGeom>
        </p:spPr>
        <p:txBody>
          <a:bodyPr wrap="square">
            <a:spAutoFit/>
          </a:bodyPr>
          <a:lstStyle/>
          <a:p>
            <a:pPr eaLnBrk="1" hangingPunct="1"/>
            <a:r>
              <a:rPr lang="en-US" sz="2800" b="1" dirty="0" smtClean="0">
                <a:solidFill>
                  <a:srgbClr val="B60E20"/>
                </a:solidFill>
                <a:latin typeface="+mj-lt"/>
              </a:rPr>
              <a:t>Game fishermen </a:t>
            </a:r>
            <a:r>
              <a:rPr lang="en-US" sz="2800" dirty="0" smtClean="0">
                <a:solidFill>
                  <a:srgbClr val="00386B"/>
                </a:solidFill>
                <a:latin typeface="+mj-lt"/>
              </a:rPr>
              <a:t>fishing in the lower </a:t>
            </a:r>
            <a:r>
              <a:rPr lang="en-US" sz="2800" b="1" dirty="0" smtClean="0">
                <a:solidFill>
                  <a:srgbClr val="B60E20"/>
                </a:solidFill>
                <a:latin typeface="+mj-lt"/>
              </a:rPr>
              <a:t>Laguna Madre of Texas</a:t>
            </a:r>
            <a:r>
              <a:rPr lang="en-US" sz="2800" b="1" dirty="0" smtClean="0">
                <a:solidFill>
                  <a:srgbClr val="00386B"/>
                </a:solidFill>
                <a:latin typeface="+mj-lt"/>
              </a:rPr>
              <a:t> </a:t>
            </a:r>
            <a:r>
              <a:rPr lang="en-US" sz="2800" dirty="0" smtClean="0">
                <a:solidFill>
                  <a:srgbClr val="00386B"/>
                </a:solidFill>
                <a:latin typeface="+mj-lt"/>
              </a:rPr>
              <a:t>reported between </a:t>
            </a:r>
            <a:r>
              <a:rPr lang="en-US" sz="2800" b="1" dirty="0" smtClean="0">
                <a:solidFill>
                  <a:srgbClr val="B60E20"/>
                </a:solidFill>
                <a:latin typeface="+mj-lt"/>
              </a:rPr>
              <a:t>2002-2007</a:t>
            </a:r>
            <a:r>
              <a:rPr lang="en-US" sz="2800" dirty="0" smtClean="0">
                <a:solidFill>
                  <a:srgbClr val="00386B"/>
                </a:solidFill>
                <a:latin typeface="+mj-lt"/>
              </a:rPr>
              <a:t> a </a:t>
            </a:r>
            <a:r>
              <a:rPr lang="en-US" sz="2800" b="1" dirty="0" smtClean="0">
                <a:solidFill>
                  <a:srgbClr val="B60E20"/>
                </a:solidFill>
                <a:latin typeface="+mj-lt"/>
              </a:rPr>
              <a:t>decrease of 20% </a:t>
            </a:r>
            <a:r>
              <a:rPr lang="en-US" sz="2800" dirty="0" smtClean="0">
                <a:solidFill>
                  <a:srgbClr val="00386B"/>
                </a:solidFill>
                <a:latin typeface="+mj-lt"/>
              </a:rPr>
              <a:t>in red drum (i.e., sciaenops ocellatus). Studies show this loss can be attributed to </a:t>
            </a:r>
            <a:r>
              <a:rPr lang="en-US" sz="2800" b="1" dirty="0" smtClean="0">
                <a:solidFill>
                  <a:srgbClr val="B60E20"/>
                </a:solidFill>
                <a:latin typeface="+mj-lt"/>
              </a:rPr>
              <a:t>premature death due to mouth infections caused when undersized fish are caught and released</a:t>
            </a:r>
            <a:r>
              <a:rPr lang="en-US" sz="2800" dirty="0" smtClean="0">
                <a:solidFill>
                  <a:srgbClr val="B60E20"/>
                </a:solidFill>
                <a:latin typeface="+mj-lt"/>
              </a:rPr>
              <a:t>.</a:t>
            </a:r>
            <a:r>
              <a:rPr lang="en-US" sz="2800" b="1" dirty="0" smtClean="0">
                <a:solidFill>
                  <a:srgbClr val="00386B"/>
                </a:solidFill>
                <a:latin typeface="+mj-lt"/>
              </a:rPr>
              <a:t>  </a:t>
            </a:r>
          </a:p>
        </p:txBody>
      </p:sp>
      <p:sp>
        <p:nvSpPr>
          <p:cNvPr id="17" name="TextBox 16"/>
          <p:cNvSpPr txBox="1"/>
          <p:nvPr/>
        </p:nvSpPr>
        <p:spPr>
          <a:xfrm>
            <a:off x="19882" y="6321286"/>
            <a:ext cx="1699592" cy="369332"/>
          </a:xfrm>
          <a:prstGeom prst="rect">
            <a:avLst/>
          </a:prstGeom>
          <a:noFill/>
        </p:spPr>
        <p:txBody>
          <a:bodyPr wrap="square" rtlCol="0">
            <a:spAutoFit/>
          </a:bodyPr>
          <a:lstStyle/>
          <a:p>
            <a:pPr algn="ctr"/>
            <a:r>
              <a:rPr lang="en-US" dirty="0" smtClean="0">
                <a:latin typeface="+mj-lt"/>
              </a:rPr>
              <a:t>Who?</a:t>
            </a:r>
            <a:endParaRPr lang="en-US" dirty="0">
              <a:latin typeface="+mj-lt"/>
            </a:endParaRPr>
          </a:p>
        </p:txBody>
      </p:sp>
      <p:sp>
        <p:nvSpPr>
          <p:cNvPr id="18" name="TextBox 17"/>
          <p:cNvSpPr txBox="1"/>
          <p:nvPr/>
        </p:nvSpPr>
        <p:spPr>
          <a:xfrm>
            <a:off x="1553826" y="6324599"/>
            <a:ext cx="1699592" cy="369332"/>
          </a:xfrm>
          <a:prstGeom prst="rect">
            <a:avLst/>
          </a:prstGeom>
          <a:noFill/>
        </p:spPr>
        <p:txBody>
          <a:bodyPr wrap="square" rtlCol="0">
            <a:spAutoFit/>
          </a:bodyPr>
          <a:lstStyle/>
          <a:p>
            <a:pPr algn="ctr"/>
            <a:r>
              <a:rPr lang="en-US" dirty="0" smtClean="0">
                <a:latin typeface="+mj-lt"/>
              </a:rPr>
              <a:t>What?</a:t>
            </a:r>
            <a:endParaRPr lang="en-US" dirty="0">
              <a:latin typeface="+mj-lt"/>
            </a:endParaRPr>
          </a:p>
        </p:txBody>
      </p:sp>
      <p:sp>
        <p:nvSpPr>
          <p:cNvPr id="19" name="TextBox 18"/>
          <p:cNvSpPr txBox="1"/>
          <p:nvPr/>
        </p:nvSpPr>
        <p:spPr>
          <a:xfrm>
            <a:off x="3087756" y="6326762"/>
            <a:ext cx="1699592" cy="369332"/>
          </a:xfrm>
          <a:prstGeom prst="rect">
            <a:avLst/>
          </a:prstGeom>
          <a:noFill/>
        </p:spPr>
        <p:txBody>
          <a:bodyPr wrap="square" rtlCol="0">
            <a:spAutoFit/>
          </a:bodyPr>
          <a:lstStyle/>
          <a:p>
            <a:pPr algn="ctr"/>
            <a:r>
              <a:rPr lang="en-US" dirty="0" smtClean="0">
                <a:latin typeface="+mj-lt"/>
              </a:rPr>
              <a:t>Where?</a:t>
            </a:r>
            <a:endParaRPr lang="en-US" dirty="0">
              <a:latin typeface="+mj-lt"/>
            </a:endParaRPr>
          </a:p>
        </p:txBody>
      </p:sp>
      <p:sp>
        <p:nvSpPr>
          <p:cNvPr id="20" name="TextBox 19"/>
          <p:cNvSpPr txBox="1"/>
          <p:nvPr/>
        </p:nvSpPr>
        <p:spPr>
          <a:xfrm>
            <a:off x="4661467" y="6321284"/>
            <a:ext cx="1699592" cy="369332"/>
          </a:xfrm>
          <a:prstGeom prst="rect">
            <a:avLst/>
          </a:prstGeom>
          <a:noFill/>
        </p:spPr>
        <p:txBody>
          <a:bodyPr wrap="square" rtlCol="0">
            <a:spAutoFit/>
          </a:bodyPr>
          <a:lstStyle/>
          <a:p>
            <a:pPr algn="ctr"/>
            <a:r>
              <a:rPr lang="en-US" dirty="0" smtClean="0">
                <a:latin typeface="+mj-lt"/>
              </a:rPr>
              <a:t>When?</a:t>
            </a:r>
            <a:endParaRPr lang="en-US" dirty="0">
              <a:latin typeface="+mj-lt"/>
            </a:endParaRPr>
          </a:p>
        </p:txBody>
      </p:sp>
      <p:sp>
        <p:nvSpPr>
          <p:cNvPr id="21" name="TextBox 20"/>
          <p:cNvSpPr txBox="1"/>
          <p:nvPr/>
        </p:nvSpPr>
        <p:spPr>
          <a:xfrm>
            <a:off x="6354415" y="6324600"/>
            <a:ext cx="1974573" cy="369332"/>
          </a:xfrm>
          <a:prstGeom prst="rect">
            <a:avLst/>
          </a:prstGeom>
          <a:noFill/>
        </p:spPr>
        <p:txBody>
          <a:bodyPr wrap="square" rtlCol="0">
            <a:spAutoFit/>
          </a:bodyPr>
          <a:lstStyle/>
          <a:p>
            <a:pPr algn="ctr"/>
            <a:r>
              <a:rPr lang="en-US" dirty="0" smtClean="0">
                <a:latin typeface="+mj-lt"/>
              </a:rPr>
              <a:t>How Many?</a:t>
            </a:r>
            <a:endParaRPr lang="en-US" dirty="0">
              <a:latin typeface="+mj-lt"/>
            </a:endParaRPr>
          </a:p>
        </p:txBody>
      </p:sp>
    </p:spTree>
    <p:extLst>
      <p:ext uri="{BB962C8B-B14F-4D97-AF65-F5344CB8AC3E}">
        <p14:creationId xmlns:p14="http://schemas.microsoft.com/office/powerpoint/2010/main" val="421122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2000"/>
                                        <p:tgtEl>
                                          <p:spTgt spid="1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2000"/>
                                        <p:tgtEl>
                                          <p:spTgt spid="1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2000"/>
                                        <p:tgtEl>
                                          <p:spTgt spid="1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2000"/>
                                        <p:tgtEl>
                                          <p:spTgt spid="2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2000"/>
                                        <p:tgtEl>
                                          <p:spTgt spid="21"/>
                                        </p:tgtEl>
                                      </p:cBhvr>
                                    </p:animEffect>
                                  </p:childTnLst>
                                </p:cTn>
                              </p:par>
                              <p:par>
                                <p:cTn id="24" presetID="10" presetClass="entr" presetSubtype="0" fill="hold" grpId="1"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20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00"/>
                                        <p:tgtEl>
                                          <p:spTgt spid="10"/>
                                        </p:tgtEl>
                                      </p:cBhvr>
                                    </p:animEffect>
                                  </p:childTnLst>
                                  <p:subTnLst>
                                    <p:animClr clrSpc="rgb" dir="cw">
                                      <p:cBhvr override="childStyle">
                                        <p:cTn dur="1" fill="hold" display="0" masterRel="nextClick" afterEffect="1"/>
                                        <p:tgtEl>
                                          <p:spTgt spid="10"/>
                                        </p:tgtEl>
                                        <p:attrNameLst>
                                          <p:attrName>ppt_c</p:attrName>
                                        </p:attrNameLst>
                                      </p:cBhvr>
                                      <p:to>
                                        <a:srgbClr val="B2B2B2"/>
                                      </p:to>
                                    </p:animClr>
                                  </p:sub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down)">
                                      <p:cBhvr>
                                        <p:cTn id="36" dur="500"/>
                                        <p:tgtEl>
                                          <p:spTgt spid="11"/>
                                        </p:tgtEl>
                                      </p:cBhvr>
                                    </p:animEffect>
                                  </p:childTnLst>
                                  <p:subTnLst>
                                    <p:animClr clrSpc="rgb" dir="cw">
                                      <p:cBhvr override="childStyle">
                                        <p:cTn dur="1" fill="hold" display="0" masterRel="nextClick" afterEffect="1"/>
                                        <p:tgtEl>
                                          <p:spTgt spid="11"/>
                                        </p:tgtEl>
                                        <p:attrNameLst>
                                          <p:attrName>ppt_c</p:attrName>
                                        </p:attrNameLst>
                                      </p:cBhvr>
                                      <p:to>
                                        <a:srgbClr val="B2B2B2"/>
                                      </p:to>
                                    </p:animClr>
                                  </p:sub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00"/>
                                        <p:tgtEl>
                                          <p:spTgt spid="12"/>
                                        </p:tgtEl>
                                      </p:cBhvr>
                                    </p:animEffect>
                                  </p:childTnLst>
                                  <p:subTnLst>
                                    <p:animClr clrSpc="rgb" dir="cw">
                                      <p:cBhvr override="childStyle">
                                        <p:cTn dur="1" fill="hold" display="0" masterRel="nextClick" afterEffect="1"/>
                                        <p:tgtEl>
                                          <p:spTgt spid="12"/>
                                        </p:tgtEl>
                                        <p:attrNameLst>
                                          <p:attrName>ppt_c</p:attrName>
                                        </p:attrNameLst>
                                      </p:cBhvr>
                                      <p:to>
                                        <a:srgbClr val="B2B2B2"/>
                                      </p:to>
                                    </p:animClr>
                                  </p:sub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subTnLst>
                                    <p:animClr clrSpc="rgb" dir="cw">
                                      <p:cBhvr override="childStyle">
                                        <p:cTn dur="1" fill="hold" display="0" masterRel="nextClick" afterEffect="1"/>
                                        <p:tgtEl>
                                          <p:spTgt spid="13"/>
                                        </p:tgtEl>
                                        <p:attrNameLst>
                                          <p:attrName>ppt_c</p:attrName>
                                        </p:attrNameLst>
                                      </p:cBhvr>
                                      <p:to>
                                        <a:srgbClr val="B2B2B2"/>
                                      </p:to>
                                    </p:animClr>
                                  </p:sub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subTnLst>
                                    <p:animClr clrSpc="rgb" dir="cw">
                                      <p:cBhvr override="childStyle">
                                        <p:cTn dur="1" fill="hold" display="0" masterRel="nextClick" afterEffect="1"/>
                                        <p:tgtEl>
                                          <p:spTgt spid="14"/>
                                        </p:tgtEl>
                                        <p:attrNameLst>
                                          <p:attrName>ppt_c</p:attrName>
                                        </p:attrNameLst>
                                      </p:cBhvr>
                                      <p:to>
                                        <a:srgbClr val="B2B2B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1"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ChangeArrowheads="1"/>
          </p:cNvSpPr>
          <p:nvPr/>
        </p:nvSpPr>
        <p:spPr bwMode="auto">
          <a:xfrm>
            <a:off x="2590800" y="457200"/>
            <a:ext cx="6172200" cy="228600"/>
          </a:xfrm>
          <a:prstGeom prst="rect">
            <a:avLst/>
          </a:prstGeom>
          <a:noFill/>
          <a:ln w="9525">
            <a:noFill/>
            <a:miter lim="800000"/>
            <a:headEnd/>
            <a:tailEnd/>
          </a:ln>
        </p:spPr>
        <p:txBody>
          <a:bodyPr anchor="ctr"/>
          <a:lstStyle/>
          <a:p>
            <a:pPr algn="r"/>
            <a:r>
              <a:rPr lang="en-US" sz="2300" b="1" dirty="0" smtClean="0">
                <a:solidFill>
                  <a:srgbClr val="1D2F86"/>
                </a:solidFill>
                <a:latin typeface="Interstate-Regular" charset="0"/>
              </a:rPr>
              <a:t>Example - Business Problem Statements</a:t>
            </a:r>
            <a:endParaRPr lang="en-US" sz="2300" b="1" dirty="0">
              <a:solidFill>
                <a:srgbClr val="1D2F86"/>
              </a:solidFill>
              <a:latin typeface="Interstate-Regular" charset="0"/>
            </a:endParaRPr>
          </a:p>
        </p:txBody>
      </p:sp>
      <p:sp>
        <p:nvSpPr>
          <p:cNvPr id="9" name="Rectangle 3"/>
          <p:cNvSpPr txBox="1">
            <a:spLocks noChangeArrowheads="1"/>
          </p:cNvSpPr>
          <p:nvPr/>
        </p:nvSpPr>
        <p:spPr bwMode="auto">
          <a:xfrm>
            <a:off x="576263" y="1595437"/>
            <a:ext cx="7408862" cy="4119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B60E20"/>
              </a:buClr>
              <a:buChar char="•"/>
              <a:defRPr sz="2800">
                <a:solidFill>
                  <a:schemeClr val="tx1"/>
                </a:solidFill>
                <a:latin typeface="+mj-lt"/>
                <a:ea typeface="+mn-ea"/>
                <a:cs typeface="+mn-cs"/>
              </a:defRPr>
            </a:lvl1pPr>
            <a:lvl2pPr marL="742950" indent="-285750" algn="l" rtl="0" eaLnBrk="0" fontAlgn="base" hangingPunct="0">
              <a:spcBef>
                <a:spcPct val="20000"/>
              </a:spcBef>
              <a:spcAft>
                <a:spcPct val="0"/>
              </a:spcAft>
              <a:buClr>
                <a:srgbClr val="B60E20"/>
              </a:buClr>
              <a:buChar char="–"/>
              <a:defRPr sz="2500">
                <a:solidFill>
                  <a:schemeClr val="tx1"/>
                </a:solidFill>
                <a:latin typeface="+mj-lt"/>
                <a:ea typeface="+mn-ea"/>
              </a:defRPr>
            </a:lvl2pPr>
            <a:lvl3pPr marL="1143000" indent="-228600" algn="l" rtl="0" eaLnBrk="0" fontAlgn="base" hangingPunct="0">
              <a:spcBef>
                <a:spcPct val="20000"/>
              </a:spcBef>
              <a:spcAft>
                <a:spcPct val="0"/>
              </a:spcAft>
              <a:buClr>
                <a:srgbClr val="B60E20"/>
              </a:buClr>
              <a:buChar char="•"/>
              <a:defRPr sz="2100">
                <a:solidFill>
                  <a:schemeClr val="tx1"/>
                </a:solidFill>
                <a:latin typeface="+mj-lt"/>
                <a:ea typeface="+mn-ea"/>
              </a:defRPr>
            </a:lvl3pPr>
            <a:lvl4pPr marL="1600200" indent="-228600" algn="l" rtl="0" eaLnBrk="0" fontAlgn="base" hangingPunct="0">
              <a:spcBef>
                <a:spcPct val="20000"/>
              </a:spcBef>
              <a:spcAft>
                <a:spcPct val="0"/>
              </a:spcAft>
              <a:buClr>
                <a:srgbClr val="B60E20"/>
              </a:buClr>
              <a:buChar char="–"/>
              <a:defRPr sz="2000">
                <a:solidFill>
                  <a:schemeClr val="tx1"/>
                </a:solidFill>
                <a:latin typeface="+mj-lt"/>
                <a:ea typeface="+mn-ea"/>
              </a:defRPr>
            </a:lvl4pPr>
            <a:lvl5pPr marL="2057400" indent="-228600" algn="l" rtl="0" eaLnBrk="0" fontAlgn="base" hangingPunct="0">
              <a:spcBef>
                <a:spcPct val="20000"/>
              </a:spcBef>
              <a:spcAft>
                <a:spcPct val="0"/>
              </a:spcAft>
              <a:buClr>
                <a:srgbClr val="B60E20"/>
              </a:buClr>
              <a:buChar char="»"/>
              <a:defRPr sz="1700">
                <a:solidFill>
                  <a:schemeClr val="tx1"/>
                </a:solidFill>
                <a:latin typeface="+mj-lt"/>
                <a:ea typeface="+mn-ea"/>
              </a:defRPr>
            </a:lvl5pPr>
            <a:lvl6pPr marL="2514600" indent="-228600" algn="l" rtl="0" fontAlgn="base">
              <a:spcBef>
                <a:spcPct val="20000"/>
              </a:spcBef>
              <a:spcAft>
                <a:spcPct val="0"/>
              </a:spcAft>
              <a:buClr>
                <a:srgbClr val="B60E20"/>
              </a:buClr>
              <a:buChar char="»"/>
              <a:defRPr sz="1700">
                <a:solidFill>
                  <a:schemeClr val="tx1"/>
                </a:solidFill>
                <a:latin typeface="+mn-lt"/>
                <a:ea typeface="+mn-ea"/>
              </a:defRPr>
            </a:lvl6pPr>
            <a:lvl7pPr marL="2971800" indent="-228600" algn="l" rtl="0" fontAlgn="base">
              <a:spcBef>
                <a:spcPct val="20000"/>
              </a:spcBef>
              <a:spcAft>
                <a:spcPct val="0"/>
              </a:spcAft>
              <a:buClr>
                <a:srgbClr val="B60E20"/>
              </a:buClr>
              <a:buChar char="»"/>
              <a:defRPr sz="1700">
                <a:solidFill>
                  <a:schemeClr val="tx1"/>
                </a:solidFill>
                <a:latin typeface="+mn-lt"/>
                <a:ea typeface="+mn-ea"/>
              </a:defRPr>
            </a:lvl7pPr>
            <a:lvl8pPr marL="3429000" indent="-228600" algn="l" rtl="0" fontAlgn="base">
              <a:spcBef>
                <a:spcPct val="20000"/>
              </a:spcBef>
              <a:spcAft>
                <a:spcPct val="0"/>
              </a:spcAft>
              <a:buClr>
                <a:srgbClr val="B60E20"/>
              </a:buClr>
              <a:buChar char="»"/>
              <a:defRPr sz="1700">
                <a:solidFill>
                  <a:schemeClr val="tx1"/>
                </a:solidFill>
                <a:latin typeface="+mn-lt"/>
                <a:ea typeface="+mn-ea"/>
              </a:defRPr>
            </a:lvl8pPr>
            <a:lvl9pPr marL="3886200" indent="-228600" algn="l" rtl="0" fontAlgn="base">
              <a:spcBef>
                <a:spcPct val="20000"/>
              </a:spcBef>
              <a:spcAft>
                <a:spcPct val="0"/>
              </a:spcAft>
              <a:buClr>
                <a:srgbClr val="B60E20"/>
              </a:buClr>
              <a:buChar char="»"/>
              <a:defRPr sz="1700">
                <a:solidFill>
                  <a:schemeClr val="tx1"/>
                </a:solidFill>
                <a:latin typeface="+mn-lt"/>
                <a:ea typeface="+mn-ea"/>
              </a:defRPr>
            </a:lvl9pPr>
          </a:lstStyle>
          <a:p>
            <a:pPr marL="0" indent="0">
              <a:buFontTx/>
              <a:buNone/>
            </a:pPr>
            <a:r>
              <a:rPr lang="en-US" dirty="0" smtClean="0"/>
              <a:t>From 2002-2007, the population of red drum fish in south Texas has been reduced by 20% due to infection caused by catch and release methods.</a:t>
            </a:r>
            <a:endParaRPr lang="en-US" dirty="0"/>
          </a:p>
        </p:txBody>
      </p:sp>
      <p:pic>
        <p:nvPicPr>
          <p:cNvPr id="11" name="Picture 7" descr="problem"/>
          <p:cNvPicPr>
            <a:picLocks noChangeAspect="1" noChangeArrowheads="1"/>
          </p:cNvPicPr>
          <p:nvPr/>
        </p:nvPicPr>
        <p:blipFill>
          <a:blip r:embed="rId3"/>
          <a:srcRect/>
          <a:stretch>
            <a:fillRect/>
          </a:stretch>
        </p:blipFill>
        <p:spPr bwMode="auto">
          <a:xfrm>
            <a:off x="3048000" y="3695700"/>
            <a:ext cx="2895600" cy="1943100"/>
          </a:xfrm>
          <a:prstGeom prst="rect">
            <a:avLst/>
          </a:prstGeom>
          <a:noFill/>
        </p:spPr>
      </p:pic>
    </p:spTree>
    <p:extLst>
      <p:ext uri="{BB962C8B-B14F-4D97-AF65-F5344CB8AC3E}">
        <p14:creationId xmlns:p14="http://schemas.microsoft.com/office/powerpoint/2010/main" val="15944137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riting a Problem Statement&amp;quot;&quot;/&gt;&lt;property id=&quot;20307&quot; value=&quot;256&quot;/&gt;&lt;/object&gt;&lt;object type=&quot;3&quot; unique_id=&quot;10005&quot;&gt;&lt;property id=&quot;20148&quot; value=&quot;5&quot;/&gt;&lt;property id=&quot;20300&quot; value=&quot;Slide 2 - &amp;quot;Writing a Problem Statement&amp;quot;&quot;/&gt;&lt;property id=&quot;20307&quot; value=&quot;258&quot;/&gt;&lt;/object&gt;&lt;object type=&quot;3&quot; unique_id=&quot;10006&quot;&gt;&lt;property id=&quot;20148&quot; value=&quot;5&quot;/&gt;&lt;property id=&quot;20300&quot; value=&quot;Slide 3 - &amp;quot;What Makes a Good Problem Statement?&amp;quot;&quot;/&gt;&lt;property id=&quot;20307&quot; value=&quot;260&quot;/&gt;&lt;/object&gt;&lt;object type=&quot;3&quot; unique_id=&quot;10007&quot;&gt;&lt;property id=&quot;20148&quot; value=&quot;5&quot;/&gt;&lt;property id=&quot;20300&quot; value=&quot;Slide 4 - &amp;quot;Problem Statement Example 1&amp;quot;&quot;/&gt;&lt;property id=&quot;20307&quot; value=&quot;261&quot;/&gt;&lt;/object&gt;&lt;object type=&quot;3&quot; unique_id=&quot;10008&quot;&gt;&lt;property id=&quot;20148&quot; value=&quot;5&quot;/&gt;&lt;property id=&quot;20300&quot; value=&quot;Slide 5 - &amp;quot;Problem Statement Example 2&amp;quot;&quot;/&gt;&lt;property id=&quot;20307&quot; value=&quot;262&quot;/&gt;&lt;/object&gt;&lt;object type=&quot;3&quot; unique_id=&quot;10009&quot;&gt;&lt;property id=&quot;20148&quot; value=&quot;5&quot;/&gt;&lt;property id=&quot;20300&quot; value=&quot;Slide 6 - &amp;quot;Writing a Problem Statement&amp;quot;&quot;/&gt;&lt;property id=&quot;20307&quot; value=&quot;264&quot;/&gt;&lt;/object&gt;&lt;object type=&quot;3&quot; unique_id=&quot;10010&quot;&gt;&lt;property id=&quot;20148&quot; value=&quot;5&quot;/&gt;&lt;property id=&quot;20300&quot; value=&quot;Slide 7 - &amp;quot;Image Resources&amp;quot;&quot;/&gt;&lt;property id=&quot;20307&quot; value=&quot;263&quot;/&gt;&lt;/object&gt;&lt;/object&gt;&lt;/object&gt;&lt;/database&gt;"/>
  <p:tag name="SECTOMILLISECCONVERTED" val="1"/>
</p:tagLst>
</file>

<file path=ppt/theme/theme1.xml><?xml version="1.0" encoding="utf-8"?>
<a:theme xmlns:a="http://schemas.openxmlformats.org/drawingml/2006/main" name="CurriculumTemplate">
  <a:themeElements>
    <a:clrScheme name="General_PowerPoint_Template_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eneral_PowerPoint_Template_20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eneral_PowerPoint_Template_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neral_PowerPoint_Template_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neral_PowerPoint_Template_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neral_PowerPoint_Template_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neral_PowerPoint_Template_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neral_PowerPoint_Template_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neral_PowerPoint_Template_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neral_PowerPoint_Template_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neral_PowerPoint_Template_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neral_PowerPoint_Template_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neral_PowerPoint_Template_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neral_PowerPoint_Template_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Interstate-Regular"/>
        <a:ea typeface="ＭＳ Ｐゴシック"/>
        <a:cs typeface="ＭＳ Ｐゴシック"/>
      </a:majorFont>
      <a:minorFont>
        <a:latin typeface="Times"/>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637</TotalTime>
  <Words>1122</Words>
  <Application>Microsoft Office PowerPoint</Application>
  <PresentationFormat>On-screen Show (4:3)</PresentationFormat>
  <Paragraphs>179</Paragraphs>
  <Slides>15</Slides>
  <Notes>14</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CurriculumTemplate</vt:lpstr>
      <vt:lpstr>1_Custom Design</vt:lpstr>
      <vt:lpstr>Blank Presentation</vt:lpstr>
      <vt:lpstr>PowerPoint Presentation</vt:lpstr>
      <vt:lpstr>Rarely in engineering projects is a problem clearly and completely defined. It is a critical first step.  An excellent problem statement will serve two purposes for you;  1) It will help guide you through the rest of the           process and steer you towards the BEST solution.   2) It will help you communicate to other stakeholders       and experts EXACTLY what the problem is     you are trying to solve. </vt:lpstr>
      <vt:lpstr>Two Common Types of Problem Statement</vt:lpstr>
      <vt:lpstr>Which type of problem statement will we write?</vt:lpstr>
      <vt:lpstr>Which type of problem statement will we write?</vt:lpstr>
      <vt:lpstr>Clarity and Communication</vt:lpstr>
      <vt:lpstr>PowerPoint Presentation</vt:lpstr>
      <vt:lpstr>PowerPoint Presentation</vt:lpstr>
      <vt:lpstr>PowerPoint Presentation</vt:lpstr>
      <vt:lpstr>Clarity and Communication</vt:lpstr>
      <vt:lpstr>A GOOD Problem Statement</vt:lpstr>
      <vt:lpstr>A GOOD Problem Statement</vt:lpstr>
      <vt:lpstr>Common Pitfalls</vt:lpstr>
      <vt:lpstr>Your Problem Statement Will Change</vt:lpstr>
      <vt:lpstr>Image Resources  Microsoft, Inc. (n.d.). Clip art. Retrieved from http://office.microsoft.com/en-us/clipart/default.aspx  iStockphoto. Retrieved from http://www.istockphoto.com/index.php  Dimension Printing. Retrieved from  www.dimensionprinting.com  Thanks to EDD teachers who shared images of student prototypes</vt:lpstr>
    </vt:vector>
  </TitlesOfParts>
  <Manager>Jason Rausch</Manager>
  <Company>Project Lead The Way,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A2.0 Writing a Problem Statement</dc:title>
  <dc:subject>Engineering Design and Development</dc:subject>
  <dc:creator>EDD Revision Team</dc:creator>
  <cp:keywords>Component 1 - Element A</cp:keywords>
  <cp:lastModifiedBy>Jason Rausch</cp:lastModifiedBy>
  <cp:revision>55</cp:revision>
  <dcterms:created xsi:type="dcterms:W3CDTF">2009-12-17T20:27:52Z</dcterms:created>
  <dcterms:modified xsi:type="dcterms:W3CDTF">2013-03-20T18:52:11Z</dcterms:modified>
</cp:coreProperties>
</file>