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9" r:id="rId2"/>
    <p:sldId id="297" r:id="rId3"/>
    <p:sldId id="258" r:id="rId4"/>
    <p:sldId id="259" r:id="rId5"/>
    <p:sldId id="260" r:id="rId6"/>
    <p:sldId id="277" r:id="rId7"/>
    <p:sldId id="278" r:id="rId8"/>
    <p:sldId id="301" r:id="rId9"/>
    <p:sldId id="272" r:id="rId10"/>
    <p:sldId id="270" r:id="rId11"/>
    <p:sldId id="261" r:id="rId12"/>
    <p:sldId id="265" r:id="rId13"/>
    <p:sldId id="262" r:id="rId14"/>
    <p:sldId id="263" r:id="rId15"/>
    <p:sldId id="264" r:id="rId16"/>
    <p:sldId id="273" r:id="rId17"/>
    <p:sldId id="267" r:id="rId18"/>
    <p:sldId id="280" r:id="rId19"/>
    <p:sldId id="268" r:id="rId20"/>
    <p:sldId id="271" r:id="rId21"/>
    <p:sldId id="303" r:id="rId22"/>
    <p:sldId id="274" r:id="rId23"/>
    <p:sldId id="279" r:id="rId24"/>
    <p:sldId id="281" r:id="rId25"/>
    <p:sldId id="28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94" autoAdjust="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CB91-3F25-438F-BA8C-61A1E642A393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8C9E-316C-469A-891F-B5DA373DA5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2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bbithuntingonline.com/snowshoe_hare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rotrails.com/trackdetails.php?trackID=25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wp.mt.gov/mtoutdoors/HTML/articles/portraits/snowshoe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life.state.nh.us/Wildlife/Wildlife_profiles/profile_snowshoe_hare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imberwolfinformation.org/kidsonly/wolfweb/hare.htm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berwolfinformation.org/kidsonly/wolfweb/hare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berwolfinformation.org/kidsonly/wolfweb/hare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n.org/utahlink/activities/view_activity.cgi?activity_id=475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nceskids/createagraph/default.aspx?ID=658fc7be8055431493d0c97f8e92745c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abbithuntingonline.com/snowshoe_hare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bbithuntingonline.com/snowshoe_hare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nh.org/site/JustForFun/DiscoveryCards/SnowshoeHare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n.org/utahlink/activities/view_activity.cgi?activity_id=475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greatalaskanredsquirrelcam.blogspot.com/2007/08/brown-color-phase-snowshoe-hare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http://www.startribune.com/sports/outdoors/blogs/80754937.html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90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http://rabbithuntingonline.com/snowshoe_hare.htm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http://www.protrails.com/trackdetails.php?trackID=25</a:t>
            </a:r>
            <a:endParaRPr lang="en-US" dirty="0" smtClean="0"/>
          </a:p>
          <a:p>
            <a:r>
              <a:rPr lang="en-US" dirty="0" smtClean="0"/>
              <a:t>http://www.dnr.state.oh.us/Home/species_a_to_z/SpeciesGuideIndex/snowshoehare/tabid/6760/Default.aspx</a:t>
            </a:r>
          </a:p>
          <a:p>
            <a:r>
              <a:rPr lang="en-US" dirty="0" smtClean="0"/>
              <a:t>http://www.cwf-fcf.org/en/action/how-to/outside/tracking-down-winter-wildlife.html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7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http://fwp.mt.gov/mtoutdoors/HTML/articles/portraits/snowshoe.htm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71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hlinkClick r:id="rId3"/>
              </a:rPr>
              <a:t>http://www.wildlife.state.nh.us/Wildlife/Wildlife_profiles/profile_snowshoe_hare.htm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http://www.timberwolfinformation.org/kidsonly/wolfweb/hare.htm</a:t>
            </a:r>
            <a:endParaRPr lang="en-US" dirty="0" smtClean="0"/>
          </a:p>
          <a:p>
            <a:r>
              <a:rPr lang="en-US" dirty="0" smtClean="0"/>
              <a:t>http://www.spiracanada.com/spiralbound/2007/ostara/totem.html</a:t>
            </a:r>
          </a:p>
          <a:p>
            <a:r>
              <a:rPr lang="en-US" dirty="0" smtClean="0"/>
              <a:t>http://www.bing.com/images/search?q=snowshoe+hare&amp;view=detail&amp;id=B01E9608F65D0B04EFDD848B4E77B9D2D888BEC8&amp;first=391&amp;FORM=IDFRIR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73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http://www.timberwolfinformation.org/kidsonly/wolfweb/hare.htm</a:t>
            </a:r>
            <a:endParaRPr lang="en-US" dirty="0" smtClean="0"/>
          </a:p>
          <a:p>
            <a:r>
              <a:rPr lang="en-US" dirty="0" smtClean="0"/>
              <a:t>http://www.midwestguest.com/2010/07/photo-friday-snowshoe-hare-at-michigans-isle-royale-national-park.html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66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http://www.timberwolfinformation.org/kidsonly/wolfweb/hare.htm</a:t>
            </a:r>
            <a:endParaRPr lang="en-US" dirty="0" smtClean="0"/>
          </a:p>
          <a:p>
            <a:r>
              <a:rPr lang="en-US" dirty="0" smtClean="0"/>
              <a:t>http://animals.nationalgeographic.co.uk/animals/mammals/snowshoe-hare.html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952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http://wildtracks.wordpress.com/2009/03/09/invisible-hare/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79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from: http://alaskawxblog.blogspot.com/2010_04_01_archive.html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91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http://www.alexandgregory.com/hares.html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458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Jackrabbit photo from: http://www.greglasley.net/nonBirds/btjack.html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740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52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http://www.blueplanetbiomes.org/taiga_animal_page.htm</a:t>
            </a:r>
          </a:p>
          <a:p>
            <a:r>
              <a:rPr lang="en-US" dirty="0" smtClean="0"/>
              <a:t>http://www.blueplanetbiomes.org/taiga.htm</a:t>
            </a:r>
          </a:p>
          <a:p>
            <a:r>
              <a:rPr lang="en-US" dirty="0" smtClean="0"/>
              <a:t>http://www.cas.vanderbilt.edu/bioimages/ecoregions/50607.htm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57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Http://www.uen.org/utahlink/activities/view_activity.cgi?activity_id=4750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Photos</a:t>
            </a:r>
            <a:r>
              <a:rPr lang="en-US" baseline="0" dirty="0" smtClean="0"/>
              <a:t> from: </a:t>
            </a:r>
          </a:p>
          <a:p>
            <a:r>
              <a:rPr lang="en-US" dirty="0" smtClean="0"/>
              <a:t>http://missoulanews.bigskypress.com/missoula/ImageArchives?oid=1537423&amp;by=1214851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480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from: </a:t>
            </a:r>
          </a:p>
          <a:p>
            <a:r>
              <a:rPr lang="en-US" dirty="0" smtClean="0"/>
              <a:t>http://missoulanews.bigskypress.com/missoula/ImageArchives?oid=1537423&amp;by=1214851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650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Data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880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Graph using “</a:t>
            </a:r>
            <a:r>
              <a:rPr lang="en-US" dirty="0" err="1" smtClean="0"/>
              <a:t>Creatagraph</a:t>
            </a:r>
            <a:r>
              <a:rPr lang="en-US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hlinkClick r:id="rId3"/>
              </a:rPr>
              <a:t>http://nces.ed.gov/nceskids/createagraph/default.aspx?ID=658fc7be8055431493d0c97f8e92745c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11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http://www.blueplanetbiomes.org/taiga_animal_page.htm</a:t>
            </a:r>
          </a:p>
          <a:p>
            <a:r>
              <a:rPr lang="en-US" dirty="0" smtClean="0"/>
              <a:t>http://en.wikipedia.org/wiki/File:Picea_glauca_taiga.jpg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48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http://rabbithuntingonline.com/snowshoe_hare.htm</a:t>
            </a:r>
            <a:endParaRPr lang="en-US" dirty="0" smtClean="0"/>
          </a:p>
          <a:p>
            <a:r>
              <a:rPr lang="en-US" dirty="0" smtClean="0"/>
              <a:t>http://www.scar.utoronto.ca/~olaveson/A02Y-S2006.html</a:t>
            </a:r>
          </a:p>
          <a:p>
            <a:r>
              <a:rPr lang="en-US" dirty="0" smtClean="0"/>
              <a:t>http://jamesthechef.wordpress.com/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0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http://rabbithuntingonline.com/snowshoe_hare.htm</a:t>
            </a:r>
            <a:endParaRPr lang="en-US" dirty="0" smtClean="0"/>
          </a:p>
          <a:p>
            <a:r>
              <a:rPr lang="en-US" dirty="0" smtClean="0"/>
              <a:t>http://www.scar.utoronto.ca/~olaveson/A02Y-S2006.html</a:t>
            </a:r>
          </a:p>
          <a:p>
            <a:r>
              <a:rPr lang="en-US" dirty="0" smtClean="0"/>
              <a:t>http://jamesthechef.wordpress.com/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04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Encyclopedia Britannica Online: http://www.britannica.com/blogs/2011/06/rise-fall-canada-lynx-snowshoe-hare/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67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http://www.cmnh.org/site/JustForFun/DiscoveryCards/SnowshoeHare.aspx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Similarities</a:t>
            </a:r>
          </a:p>
          <a:p>
            <a:r>
              <a:rPr lang="en-US" dirty="0" smtClean="0"/>
              <a:t> • Both rabbits and hares breed prolifically, bearing four to eight litters each year.</a:t>
            </a:r>
          </a:p>
          <a:p>
            <a:r>
              <a:rPr lang="en-US" dirty="0" smtClean="0"/>
              <a:t> • A litter of rabbits generally has three to eight young. They have a gestation period of about a month, are sexually mature in about six months, and live in the wild for about six years.</a:t>
            </a:r>
          </a:p>
          <a:p>
            <a:r>
              <a:rPr lang="en-US" dirty="0" smtClean="0"/>
              <a:t> • Although rabbits and hares are valued as game by hunters both for their food and fur, they are also pests to farmers and gardeners. They can destroy crops and trees.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4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http://www.uen.org/utahlink/activities/view_activity.cgi?activity_id=4750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0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http://www.brynmawr.edu/anthropology/beastiary/ArcticHare.htm</a:t>
            </a:r>
          </a:p>
          <a:p>
            <a:r>
              <a:rPr lang="en-US" dirty="0" smtClean="0">
                <a:hlinkClick r:id="rId3"/>
              </a:rPr>
              <a:t>http://thegreatalaskanredsquirrelcam.blogspot.com/2007/08/brown-color-phase-snowshoe-hare.html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7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64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02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11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8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38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6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19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73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72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38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00C-0327-4B59-953F-12BC14D18BF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C005-CBAA-43E6-9340-6F250C71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71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.nationalgeographic.co.uk/animals/enlarge/showshoe-hare_imag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wmagazine.com/digital/2012/ju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c.umt.edu/Decs/Details.php?ID=113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esa.org/education_diversity/explore.ph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ces.ed.gov/nceskids/createagraph/default.aspx?ID=658fc7be8055431493d0c97f8e92745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ps.startribune.com/blogs/user_images/Snowshoe%20Hare%2001070-01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56" y="0"/>
            <a:ext cx="915405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72" y="5105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mienne"/>
              </a:rPr>
              <a:t>The Snowshoe Hare</a:t>
            </a:r>
            <a:br>
              <a:rPr lang="en-US" sz="6000" b="1" dirty="0" smtClean="0">
                <a:latin typeface="Amienne"/>
              </a:rPr>
            </a:br>
            <a:r>
              <a:rPr lang="en-US" sz="3600" b="1" dirty="0" smtClean="0">
                <a:latin typeface="Amienne"/>
              </a:rPr>
              <a:t>A Study in Adaptations and Climate Change</a:t>
            </a:r>
            <a:endParaRPr lang="en-US" sz="3600" b="1" dirty="0">
              <a:latin typeface="Amienn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52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p3.blogger.com/_-ivTbj58q9Q/RrMjdELeQtI/AAAAAAAAAWI/3FxZ5IcAOBY/s400/315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514"/>
            <a:ext cx="9144001" cy="68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rynmawr.edu/anthropology/beastiary/image71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080"/>
            <a:ext cx="8229600" cy="183388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Brainstorm some ways that the hares have adapted to survive in the Taiga. </a:t>
            </a:r>
          </a:p>
          <a:p>
            <a:r>
              <a:rPr lang="en-US" dirty="0" smtClean="0"/>
              <a:t>Use this image to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55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4191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Snowshoe hares have developed several ways to enhance their survival in the harsh unforgiving taiga. </a:t>
            </a:r>
          </a:p>
          <a:p>
            <a:r>
              <a:rPr lang="en-US" dirty="0" smtClean="0"/>
              <a:t>The adaptation is their namesake is their </a:t>
            </a:r>
            <a:r>
              <a:rPr lang="en-US" b="1" dirty="0" smtClean="0"/>
              <a:t>large hind feet</a:t>
            </a:r>
            <a:r>
              <a:rPr lang="en-US" dirty="0" smtClean="0"/>
              <a:t> that can be spread out like snowshoes. During the winter their feet are covered in thick white hair. </a:t>
            </a:r>
          </a:p>
          <a:p>
            <a:r>
              <a:rPr lang="en-US" dirty="0" smtClean="0"/>
              <a:t>This adaptation allows them to move quickly across the top of the snow while protecting their feet from the cold.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797" y="228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143703"/>
            <a:ext cx="1466850" cy="25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dnr.state.oh.us/Portals/9/wildlife/images/tracks/SnowshoeHarePrin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3733">
            <a:off x="4592097" y="3005051"/>
            <a:ext cx="3302000" cy="32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80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38400"/>
          </a:xfrm>
          <a:solidFill>
            <a:schemeClr val="tx2">
              <a:lumMod val="40000"/>
              <a:lumOff val="60000"/>
              <a:alpha val="91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Hares have two kinds of waste pellets (soft and hard).</a:t>
            </a:r>
            <a:r>
              <a:rPr lang="en-US" dirty="0"/>
              <a:t> </a:t>
            </a:r>
            <a:r>
              <a:rPr lang="en-US" dirty="0" smtClean="0"/>
              <a:t>The hares will eat their soft droppings to extract additional nutrients that they couldn’t get the first time they digested the food. The hard droppings are left behind.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02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746" y="0"/>
            <a:ext cx="5092254" cy="6858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Another adaptation that has allowed for the hares survival is a change in coat colors during different seasons.</a:t>
            </a:r>
          </a:p>
          <a:p>
            <a:r>
              <a:rPr lang="en-US" sz="2600" dirty="0" smtClean="0"/>
              <a:t>This change from brown to white and back gives their hares their alternative name, “the varying hare.”</a:t>
            </a:r>
          </a:p>
          <a:p>
            <a:r>
              <a:rPr lang="en-US" sz="2600" dirty="0" smtClean="0"/>
              <a:t>When the </a:t>
            </a:r>
            <a:r>
              <a:rPr lang="en-US" sz="2600" b="1" dirty="0" smtClean="0"/>
              <a:t>length of the day changes</a:t>
            </a:r>
            <a:r>
              <a:rPr lang="en-US" sz="2600" dirty="0" smtClean="0"/>
              <a:t>, so does the hare’s coat.</a:t>
            </a:r>
          </a:p>
          <a:p>
            <a:r>
              <a:rPr lang="en-US" sz="2600" b="1" dirty="0" smtClean="0"/>
              <a:t>Temperature</a:t>
            </a:r>
            <a:r>
              <a:rPr lang="en-US" sz="2600" dirty="0" smtClean="0"/>
              <a:t> may also be a factor in the coat color change. </a:t>
            </a:r>
          </a:p>
          <a:p>
            <a:r>
              <a:rPr lang="en-US" sz="2600" dirty="0" smtClean="0"/>
              <a:t>During a ten week period of time in the fall and spring, the hares develop their thick white coat or their thin brown coat.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21143" y="23180"/>
            <a:ext cx="3187879" cy="24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farm8.staticflickr.com/7121/7047612053_95ea7a91c5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3" y="2403456"/>
            <a:ext cx="3184067" cy="24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skolaiimages.com/journal/wp-content/uploads/2008/04/_feb58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21144" y="4770119"/>
            <a:ext cx="3187878" cy="20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13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276600" cy="57150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Their thick white coat allows them to stay warm in the freezing winter months and also gives them camouflage.</a:t>
            </a:r>
          </a:p>
          <a:p>
            <a:endParaRPr lang="en-US" sz="3600" dirty="0"/>
          </a:p>
        </p:txBody>
      </p:sp>
      <p:pic>
        <p:nvPicPr>
          <p:cNvPr id="5" name="Picture 5" descr="Photo: Snowshoe hare sitting in the sn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775" y="-12009"/>
            <a:ext cx="481584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16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581400" cy="2438400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Their thin brown coat allows them to blend in with the soil and trees and is cooler in the warmer temperature.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1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mienne"/>
              </a:rPr>
              <a:t>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Montana, one area where the snowshoe hares live, is experiencing a gradual climate change. </a:t>
            </a:r>
          </a:p>
          <a:p>
            <a:r>
              <a:rPr lang="en-US" dirty="0" smtClean="0"/>
              <a:t>Montana has recorded shorter periods of cold temperatures and snow and longer periods of warm weather in many areas.</a:t>
            </a:r>
          </a:p>
          <a:p>
            <a:r>
              <a:rPr lang="en-US" dirty="0" smtClean="0"/>
              <a:t>With less snow on the ground, how do you think the snowshoe hares will be affected?</a:t>
            </a:r>
          </a:p>
          <a:p>
            <a:r>
              <a:rPr lang="en-US" dirty="0" smtClean="0"/>
              <a:t>Remember that change color based on temperature and the change in day length.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92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59" y="1356360"/>
            <a:ext cx="49530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670560"/>
            <a:ext cx="3657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hares’ change in fur color is what allows them to hide in the snow or vegetation. </a:t>
            </a:r>
          </a:p>
          <a:p>
            <a:r>
              <a:rPr lang="en-US" sz="2400" dirty="0" smtClean="0"/>
              <a:t>If it doesn’t snow until later in the winter season, or melts earlier than usual at the end of winter, then the hares could end up white surrounded by dirt and grass. </a:t>
            </a:r>
          </a:p>
          <a:p>
            <a:r>
              <a:rPr lang="en-US" sz="2400" dirty="0" smtClean="0"/>
              <a:t>This makes the hares a easier target for predators.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9554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1.bp.blogspot.com/_pdCQURxA8r4/S9Wl2jtneZI/AAAAAAAACo4/KnL3OTRvyLg/s1600/Snowshoe+Hare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"/>
            <a:ext cx="8382000" cy="63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876800"/>
            <a:ext cx="8382000" cy="762000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The hare does not know that it is not camouflaged!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4697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lexandgregory.com/images/arctic%20hare%20in%20sti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  <a:solidFill>
            <a:schemeClr val="tx2">
              <a:lumMod val="40000"/>
              <a:lumOff val="60000"/>
              <a:alpha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effect of the hares being better targets means that they will be more likely to get eaten. </a:t>
            </a:r>
          </a:p>
          <a:p>
            <a:r>
              <a:rPr lang="en-US" dirty="0" smtClean="0"/>
              <a:t>This will lead to a decrease in population size.</a:t>
            </a:r>
          </a:p>
          <a:p>
            <a:r>
              <a:rPr lang="en-US" dirty="0" smtClean="0"/>
              <a:t>What will happen to the  population size of the hares’ common predators?</a:t>
            </a:r>
          </a:p>
          <a:p>
            <a:r>
              <a:rPr lang="en-US" dirty="0" smtClean="0"/>
              <a:t>It will most likely decrease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9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702558"/>
              </p:ext>
            </p:extLst>
          </p:nvPr>
        </p:nvGraphicFramePr>
        <p:xfrm>
          <a:off x="685800" y="1295400"/>
          <a:ext cx="79248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417761">
                <a:tc>
                  <a:txBody>
                    <a:bodyPr/>
                    <a:lstStyle/>
                    <a:p>
                      <a:r>
                        <a:rPr lang="en-US" dirty="0" smtClean="0"/>
                        <a:t>Snowshoe</a:t>
                      </a:r>
                      <a:r>
                        <a:rPr lang="en-US" baseline="0" dirty="0" smtClean="0"/>
                        <a:t> Hares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Camouflage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3843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52400"/>
            <a:ext cx="597471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What do you know about: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21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305425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What options do the hares have to increase their survival?</a:t>
            </a:r>
          </a:p>
          <a:p>
            <a:r>
              <a:rPr lang="en-US" sz="2400" dirty="0" smtClean="0"/>
              <a:t>They could migrate to a new location.</a:t>
            </a:r>
          </a:p>
          <a:p>
            <a:pPr lvl="1"/>
            <a:r>
              <a:rPr lang="en-US" sz="2000" dirty="0"/>
              <a:t>Many </a:t>
            </a:r>
            <a:r>
              <a:rPr lang="en-US" sz="2000" dirty="0" smtClean="0"/>
              <a:t>species like the </a:t>
            </a:r>
            <a:r>
              <a:rPr lang="en-US" sz="2000" dirty="0" err="1"/>
              <a:t>pika</a:t>
            </a:r>
            <a:r>
              <a:rPr lang="en-US" sz="2000" dirty="0"/>
              <a:t>, the </a:t>
            </a:r>
            <a:r>
              <a:rPr lang="en-US" sz="2000" dirty="0" err="1"/>
              <a:t>rufous</a:t>
            </a:r>
            <a:r>
              <a:rPr lang="en-US" sz="2000" dirty="0"/>
              <a:t> hummingbird, </a:t>
            </a:r>
            <a:r>
              <a:rPr lang="en-US" sz="2000" dirty="0" smtClean="0"/>
              <a:t>and the </a:t>
            </a:r>
            <a:r>
              <a:rPr lang="en-US" sz="2000" dirty="0"/>
              <a:t>sachem skipper </a:t>
            </a:r>
            <a:r>
              <a:rPr lang="en-US" sz="2000" dirty="0" smtClean="0"/>
              <a:t>butterfly, have </a:t>
            </a:r>
            <a:r>
              <a:rPr lang="en-US" sz="2000" dirty="0"/>
              <a:t>already reacted to climate change by shifting their </a:t>
            </a:r>
            <a:r>
              <a:rPr lang="en-US" sz="2000" dirty="0" smtClean="0"/>
              <a:t>ranges.</a:t>
            </a:r>
          </a:p>
          <a:p>
            <a:r>
              <a:rPr lang="en-US" sz="2400" dirty="0" smtClean="0"/>
              <a:t>They could adapt to fit the climate change.</a:t>
            </a:r>
          </a:p>
          <a:p>
            <a:pPr lvl="1"/>
            <a:r>
              <a:rPr lang="en-US" sz="2000" dirty="0" smtClean="0"/>
              <a:t>In some regions, hares do not change color or only undergo a partial molt. </a:t>
            </a:r>
          </a:p>
          <a:p>
            <a:pPr lvl="1"/>
            <a:r>
              <a:rPr lang="en-US" sz="2000" dirty="0" smtClean="0"/>
              <a:t>These hares have adapted over time to locations that get no snow and to locations with light snow.</a:t>
            </a:r>
          </a:p>
          <a:p>
            <a:pPr lvl="1"/>
            <a:r>
              <a:rPr lang="en-US" sz="2000" dirty="0" smtClean="0"/>
              <a:t>Example is the Jackrabbit (really a hare!)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greglasley.net/images/BL/Black-tailed-Jackrabbit-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8385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6438901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Jackrabbit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18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"/>
            <a:ext cx="4038600" cy="22859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June 2012 Issue of Texas Parks and Wildlife Magazine</a:t>
            </a:r>
          </a:p>
          <a:p>
            <a:r>
              <a:rPr lang="en-US" dirty="0">
                <a:hlinkClick r:id="rId3"/>
              </a:rPr>
              <a:t>http://www.tpwmagazine.com/digital/2012/jun/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5352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31331"/>
            <a:ext cx="5743575" cy="39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109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can they adapt to fit climate change?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410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mentioned before, the physical traits do not change over the life of a single animal, but over several generations. </a:t>
            </a:r>
          </a:p>
          <a:p>
            <a:r>
              <a:rPr lang="en-US" dirty="0" smtClean="0"/>
              <a:t>This is done through the process of natural selection. </a:t>
            </a:r>
          </a:p>
          <a:p>
            <a:r>
              <a:rPr lang="en-US" dirty="0" smtClean="0"/>
              <a:t>The hares with favorable traits have a better chance of survival, while the hares with undesirable traits are killed off by predators and do not survive to reproduce. </a:t>
            </a:r>
          </a:p>
          <a:p>
            <a:r>
              <a:rPr lang="en-US" dirty="0" smtClean="0"/>
              <a:t>Of course, whether trait is favorable or undesirable is completely based on the environment.</a:t>
            </a:r>
          </a:p>
          <a:p>
            <a:endParaRPr lang="en-US" dirty="0"/>
          </a:p>
        </p:txBody>
      </p:sp>
      <p:pic>
        <p:nvPicPr>
          <p:cNvPr id="5122" name="Picture 2" descr="A hare off: white rabbit in a changing landscape. - photo by Colin Ruggier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5390589" y="1371600"/>
            <a:ext cx="3656483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343400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by Colin Ruggiero</a:t>
            </a:r>
            <a:endParaRPr lang="en-US" dirty="0"/>
          </a:p>
        </p:txBody>
      </p:sp>
      <p:pic>
        <p:nvPicPr>
          <p:cNvPr id="5124" name="Picture 4" descr="photo by Colin Ruggier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"/>
          <a:stretch/>
        </p:blipFill>
        <p:spPr bwMode="auto">
          <a:xfrm>
            <a:off x="5715000" y="4724400"/>
            <a:ext cx="323469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56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Predict the Future!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762000"/>
            <a:ext cx="5562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think that eventually, through the process of natural selection, the hares </a:t>
            </a:r>
            <a:r>
              <a:rPr lang="en-US" b="1" dirty="0" smtClean="0"/>
              <a:t>will </a:t>
            </a:r>
            <a:r>
              <a:rPr lang="en-US" dirty="0" smtClean="0"/>
              <a:t>adapt to this new climate?</a:t>
            </a:r>
          </a:p>
          <a:p>
            <a:r>
              <a:rPr lang="en-US" dirty="0" smtClean="0"/>
              <a:t> What coat color adaptation would you think would occur?</a:t>
            </a:r>
          </a:p>
          <a:p>
            <a:r>
              <a:rPr lang="en-US" dirty="0" smtClean="0"/>
              <a:t>Do you think humans should intervene to help the hares?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oving the hares to a location that better fits their color change.</a:t>
            </a:r>
          </a:p>
          <a:p>
            <a:pPr lvl="1"/>
            <a:r>
              <a:rPr lang="en-US" dirty="0" smtClean="0"/>
              <a:t>Identifying hares that may change color at the right time and breeding them in captivity for later release into the wild.</a:t>
            </a:r>
          </a:p>
          <a:p>
            <a:r>
              <a:rPr lang="en-US" dirty="0" smtClean="0"/>
              <a:t>What other adaptations could be seen in the hare in the future?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81375" cy="236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http://www.canadajane.com/wp-content/uploads/2011/05/IMG_2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230880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6096000"/>
            <a:ext cx="357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hares in the process of molting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7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3886200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Researcher Scott Mills is studying the snowshoe hare. </a:t>
            </a:r>
          </a:p>
          <a:p>
            <a:r>
              <a:rPr lang="en-US" dirty="0" smtClean="0"/>
              <a:t>He is a wildlife biologist and  ecologist.</a:t>
            </a:r>
          </a:p>
          <a:p>
            <a:r>
              <a:rPr lang="en-US" dirty="0" smtClean="0"/>
              <a:t>Read </a:t>
            </a:r>
            <a:r>
              <a:rPr lang="en-US" dirty="0"/>
              <a:t>more about him </a:t>
            </a:r>
            <a:r>
              <a:rPr lang="en-US" dirty="0" smtClean="0"/>
              <a:t>and his research at: </a:t>
            </a: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www.cfc.umt.edu/Decs/Details.php?ID=1135</a:t>
            </a:r>
            <a:endParaRPr lang="en-US" sz="1900" dirty="0" smtClean="0"/>
          </a:p>
          <a:p>
            <a:r>
              <a:rPr lang="en-US" dirty="0" smtClean="0"/>
              <a:t>Learn about wildlife </a:t>
            </a:r>
            <a:r>
              <a:rPr lang="en-US" dirty="0"/>
              <a:t>ecology at</a:t>
            </a:r>
            <a:r>
              <a:rPr lang="en-US" dirty="0" smtClean="0"/>
              <a:t>:</a:t>
            </a:r>
          </a:p>
          <a:p>
            <a:r>
              <a:rPr lang="en-US" sz="1900" dirty="0">
                <a:hlinkClick r:id="rId4"/>
              </a:rPr>
              <a:t>http://www.esa.org/education_diversity/explore.php</a:t>
            </a:r>
            <a:endParaRPr lang="en-US" sz="1900" dirty="0"/>
          </a:p>
          <a:p>
            <a:pPr marL="0" indent="0">
              <a:buNone/>
            </a:pPr>
            <a:endParaRPr lang="en-US" sz="1700" dirty="0" smtClean="0"/>
          </a:p>
          <a:p>
            <a:endParaRPr lang="en-US" dirty="0"/>
          </a:p>
        </p:txBody>
      </p:sp>
      <p:pic>
        <p:nvPicPr>
          <p:cNvPr id="11266" name="Picture 2" descr="Researcher L. Scott Mills with a bagged snowshoe hare. - photo by Colin Ruggie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84094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242" y="6477000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Colin Ruggiero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20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See You! Activity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9230785"/>
              </p:ext>
            </p:extLst>
          </p:nvPr>
        </p:nvGraphicFramePr>
        <p:xfrm>
          <a:off x="1219200" y="1676400"/>
          <a:ext cx="6477001" cy="2003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265"/>
                <a:gridCol w="1295265"/>
                <a:gridCol w="1295265"/>
                <a:gridCol w="1295265"/>
                <a:gridCol w="1295941"/>
              </a:tblGrid>
              <a:tr h="868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 Construction Paper </a:t>
                      </a:r>
                      <a:r>
                        <a:rPr lang="en-US" sz="1200" dirty="0" smtClean="0">
                          <a:effectLst/>
                        </a:rPr>
                        <a:t>Trials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 Dots (finish)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(finish)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4614089"/>
              </p:ext>
            </p:extLst>
          </p:nvPr>
        </p:nvGraphicFramePr>
        <p:xfrm>
          <a:off x="1143000" y="4114800"/>
          <a:ext cx="6553200" cy="220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503"/>
                <a:gridCol w="1310503"/>
                <a:gridCol w="1310503"/>
                <a:gridCol w="1310503"/>
                <a:gridCol w="1311188"/>
              </a:tblGrid>
              <a:tr h="969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Brown Construction Paper </a:t>
                      </a:r>
                      <a:r>
                        <a:rPr lang="en-US" sz="1200" dirty="0" smtClean="0">
                          <a:effectLst/>
                        </a:rPr>
                        <a:t>Trials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 Dots (finish)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(finish)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22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5791200"/>
            <a:ext cx="2514600" cy="411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CreateaGraph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228" y="152400"/>
            <a:ext cx="7066344" cy="54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304002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nces.ed.gov/nceskids/createagraph/default.aspx?ID=658fc7be8055431493d0c97f8e92745c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57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22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main habitat of the snowshoe hare is a taiga biome. </a:t>
            </a:r>
          </a:p>
          <a:p>
            <a:r>
              <a:rPr lang="en-US" dirty="0" smtClean="0"/>
              <a:t>The taiga has warm, humid summers and freezing cold winters. </a:t>
            </a:r>
          </a:p>
          <a:p>
            <a:r>
              <a:rPr lang="en-US" dirty="0" smtClean="0"/>
              <a:t>The trees in the taiga biome provide an abundance of undergrowth covering the ground.</a:t>
            </a:r>
          </a:p>
          <a:p>
            <a:r>
              <a:rPr lang="en-US" dirty="0" smtClean="0"/>
              <a:t>This undergrowth provides the hares plenty of places to hide and rest during the day.</a:t>
            </a:r>
          </a:p>
          <a:p>
            <a:r>
              <a:rPr lang="en-US" dirty="0" smtClean="0"/>
              <a:t>The trees here also provide food for the hares during the winter when the berries and grasses are covered in snow.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328" y="152401"/>
            <a:ext cx="8454072" cy="60960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 Snowshoe Hare: Some Background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5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2/2d/Picea_glauca_tai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" y="4964"/>
            <a:ext cx="9131835" cy="68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72" y="1676400"/>
            <a:ext cx="8229600" cy="4114800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taiga biome supports a wide variety of life. </a:t>
            </a:r>
          </a:p>
          <a:p>
            <a:r>
              <a:rPr lang="en-US" dirty="0" smtClean="0"/>
              <a:t>There are predators like the lynx, long-eared owl, and the red fox. </a:t>
            </a:r>
          </a:p>
          <a:p>
            <a:r>
              <a:rPr lang="en-US" dirty="0" smtClean="0"/>
              <a:t>There are plenty of prey like the snowshoe hares, squirrels, and voles.</a:t>
            </a:r>
          </a:p>
          <a:p>
            <a:r>
              <a:rPr lang="en-US" dirty="0" smtClean="0"/>
              <a:t>The Snowshoe hare is the primary prey species in the taiga and therefore has a large impact on the population of the predator species.</a:t>
            </a:r>
          </a:p>
          <a:p>
            <a:r>
              <a:rPr lang="en-US" dirty="0"/>
              <a:t>Fox, coyote, owls and hawks all feed on them. The Canadian lynx’s diet is mostly snowshoe hares.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23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00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jamesthechef.files.wordpress.com/2011/03/lyn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038600"/>
          </a:xfrm>
          <a:solidFill>
            <a:schemeClr val="tx2">
              <a:lumMod val="20000"/>
              <a:lumOff val="80000"/>
              <a:alpha val="81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Snowshoe Hare Interactions</a:t>
            </a:r>
          </a:p>
          <a:p>
            <a:r>
              <a:rPr lang="en-US" sz="2400" dirty="0" smtClean="0"/>
              <a:t>Research into the population of the Snowshoe hares show that their population goes through a cycle every 9-10 years. </a:t>
            </a:r>
          </a:p>
          <a:p>
            <a:r>
              <a:rPr lang="en-US" sz="2400" dirty="0" smtClean="0"/>
              <a:t>At the top of the cycle there are many hares and at the bottom there are very few.</a:t>
            </a:r>
          </a:p>
          <a:p>
            <a:r>
              <a:rPr lang="en-US" sz="2400" dirty="0"/>
              <a:t>The number of hares in a region affects their predators. 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the population of hares </a:t>
            </a:r>
            <a:r>
              <a:rPr lang="en-US" sz="2400" dirty="0" smtClean="0"/>
              <a:t>is very high at </a:t>
            </a:r>
            <a:r>
              <a:rPr lang="en-US" sz="2400" dirty="0"/>
              <a:t>the top of the cycle, the hares starve due to competition for </a:t>
            </a:r>
            <a:r>
              <a:rPr lang="en-US" sz="2400" dirty="0" smtClean="0"/>
              <a:t>food. They then become </a:t>
            </a:r>
            <a:r>
              <a:rPr lang="en-US" sz="2400" dirty="0"/>
              <a:t>weak and are easily caught and then their numbers decrease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847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jamesthechef.files.wordpress.com/2011/03/lyn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971800"/>
          </a:xfrm>
          <a:solidFill>
            <a:schemeClr val="tx2">
              <a:lumMod val="20000"/>
              <a:lumOff val="80000"/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When there are very few rabbits the number of predators like the lynx decreases. </a:t>
            </a:r>
          </a:p>
          <a:p>
            <a:r>
              <a:rPr lang="en-US" sz="2400" dirty="0" smtClean="0"/>
              <a:t>This decrease could be due to the animals moving to new hunting grounds or because they starve to death. </a:t>
            </a:r>
          </a:p>
          <a:p>
            <a:r>
              <a:rPr lang="en-US" sz="2400" dirty="0" smtClean="0"/>
              <a:t>When food becomes more readily available the hare populations rise again. </a:t>
            </a:r>
          </a:p>
        </p:txBody>
      </p:sp>
    </p:spTree>
    <p:extLst>
      <p:ext uri="{BB962C8B-B14F-4D97-AF65-F5344CB8AC3E}">
        <p14:creationId xmlns:p14="http://schemas.microsoft.com/office/powerpoint/2010/main" xmlns="" val="108321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86475" cy="566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231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9145" y="-381000"/>
            <a:ext cx="64179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mienne"/>
              </a:rPr>
              <a:t>Hares are not Rabbits</a:t>
            </a:r>
            <a:endParaRPr lang="en-US" sz="3600" b="1" dirty="0">
              <a:latin typeface="Amien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4" y="503237"/>
            <a:ext cx="6019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4100" b="1" dirty="0" smtClean="0"/>
              <a:t>List one characteristic that you think makes hares and rabbits different.</a:t>
            </a:r>
          </a:p>
          <a:p>
            <a:r>
              <a:rPr lang="en-US" dirty="0" smtClean="0"/>
              <a:t>Hares have longer ears and legs</a:t>
            </a:r>
          </a:p>
          <a:p>
            <a:r>
              <a:rPr lang="en-US" dirty="0" smtClean="0"/>
              <a:t>Hares are larger than rabbits</a:t>
            </a:r>
          </a:p>
          <a:p>
            <a:r>
              <a:rPr lang="en-US" dirty="0" smtClean="0"/>
              <a:t>Hares have not been domesticated</a:t>
            </a:r>
          </a:p>
          <a:p>
            <a:r>
              <a:rPr lang="en-US" dirty="0" smtClean="0"/>
              <a:t>Hare offspring are born with fur and sight</a:t>
            </a:r>
          </a:p>
          <a:p>
            <a:r>
              <a:rPr lang="en-US" dirty="0" smtClean="0"/>
              <a:t>Hares have black markings on their fur</a:t>
            </a:r>
          </a:p>
          <a:p>
            <a:r>
              <a:rPr lang="en-US" dirty="0" smtClean="0"/>
              <a:t>Hares have larger, stronger back legs</a:t>
            </a:r>
          </a:p>
          <a:p>
            <a:r>
              <a:rPr lang="en-US" dirty="0" smtClean="0"/>
              <a:t>Hares live above ground and most rabbits live in burrows underground</a:t>
            </a:r>
          </a:p>
          <a:p>
            <a:r>
              <a:rPr lang="en-US" dirty="0" smtClean="0"/>
              <a:t>Rabbits are live in social  groups and hares are live alone except for mating time when they pair up.</a:t>
            </a:r>
          </a:p>
          <a:p>
            <a:r>
              <a:rPr lang="en-US" dirty="0"/>
              <a:t>Rabbits prefer soft stems, grass or vegetables; hares eat more hard food: bark and rind, buds, small twigs and shoots.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063434" y="536685"/>
            <a:ext cx="2734483" cy="260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duke.edu/~jspippen/mammals/easterncottontail60610-2524weymouth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" b="106"/>
          <a:stretch/>
        </p:blipFill>
        <p:spPr bwMode="auto">
          <a:xfrm>
            <a:off x="6100655" y="3733800"/>
            <a:ext cx="2846070" cy="25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1594" y="3162301"/>
            <a:ext cx="6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Hare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6787" y="6443527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Rabbit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50" name="Picture 6" descr="http://www.cottontails-rescue.org.uk/images/gen_babie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28600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055" y="4876800"/>
            <a:ext cx="2514600" cy="16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553200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Rabbit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8307" y="6564868"/>
            <a:ext cx="53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Hare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72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latin typeface="Amienne"/>
              </a:rPr>
              <a:t>Adaptations</a:t>
            </a:r>
            <a:endParaRPr lang="en-US" b="1" dirty="0">
              <a:latin typeface="Amien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types of adaptations, physical and behavioral. For this lesson, we are going to focus on physical adaptations.</a:t>
            </a:r>
          </a:p>
          <a:p>
            <a:r>
              <a:rPr lang="en-US" dirty="0" smtClean="0"/>
              <a:t>Physical adaptations are the traits that allow an animal to obtain food, keep safe, build homes, withstand weather, and attract mates. </a:t>
            </a:r>
          </a:p>
          <a:p>
            <a:r>
              <a:rPr lang="en-US" dirty="0" smtClean="0"/>
              <a:t>These traits do not develop in one animal’s lifetime but over many generations of the species.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1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1652</Words>
  <Application>Microsoft Office PowerPoint</Application>
  <PresentationFormat>On-screen Show (4:3)</PresentationFormat>
  <Paragraphs>240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Snowshoe Hare A Study in Adaptations and Climate Change</vt:lpstr>
      <vt:lpstr>Slide 2</vt:lpstr>
      <vt:lpstr>Slide 3</vt:lpstr>
      <vt:lpstr>Slide 4</vt:lpstr>
      <vt:lpstr>Slide 5</vt:lpstr>
      <vt:lpstr>Slide 6</vt:lpstr>
      <vt:lpstr>Slide 7</vt:lpstr>
      <vt:lpstr>Hares are not Rabbits</vt:lpstr>
      <vt:lpstr>Adaptations</vt:lpstr>
      <vt:lpstr>Slide 10</vt:lpstr>
      <vt:lpstr>Slide 11</vt:lpstr>
      <vt:lpstr>Slide 12</vt:lpstr>
      <vt:lpstr>Slide 13</vt:lpstr>
      <vt:lpstr>Slide 14</vt:lpstr>
      <vt:lpstr>Slide 15</vt:lpstr>
      <vt:lpstr>Climate Change</vt:lpstr>
      <vt:lpstr>Slide 17</vt:lpstr>
      <vt:lpstr>Slide 18</vt:lpstr>
      <vt:lpstr>Slide 19</vt:lpstr>
      <vt:lpstr>Slide 20</vt:lpstr>
      <vt:lpstr>Slide 21</vt:lpstr>
      <vt:lpstr>How can they adapt to fit climate change?</vt:lpstr>
      <vt:lpstr>Predict the Future!</vt:lpstr>
      <vt:lpstr>Slide 24</vt:lpstr>
      <vt:lpstr>I See You! Activity</vt:lpstr>
      <vt:lpstr>Slide 26</vt:lpstr>
    </vt:vector>
  </TitlesOfParts>
  <Company>College of Veterinary Medicine - Texas A&amp;M Univ.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HISD</cp:lastModifiedBy>
  <cp:revision>118</cp:revision>
  <dcterms:created xsi:type="dcterms:W3CDTF">2011-12-20T20:17:09Z</dcterms:created>
  <dcterms:modified xsi:type="dcterms:W3CDTF">2013-01-24T14:39:08Z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1138334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