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2D5CD-8E8E-41BB-9554-A6A798F2A60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2D5CD-8E8E-41BB-9554-A6A798F2A60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2D5CD-8E8E-41BB-9554-A6A798F2A60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2D5CD-8E8E-41BB-9554-A6A798F2A60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2D5CD-8E8E-41BB-9554-A6A798F2A60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2D5CD-8E8E-41BB-9554-A6A798F2A601}"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2D5CD-8E8E-41BB-9554-A6A798F2A601}"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F2865-A771-4FB1-A9B3-C7B1262F25C1}"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32D5CD-8E8E-41BB-9554-A6A798F2A601}"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2D5CD-8E8E-41BB-9554-A6A798F2A601}"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2D5CD-8E8E-41BB-9554-A6A798F2A601}"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F2865-A771-4FB1-A9B3-C7B1262F25C1}"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2D5CD-8E8E-41BB-9554-A6A798F2A601}"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32D5CD-8E8E-41BB-9554-A6A798F2A601}" type="datetimeFigureOut">
              <a:rPr lang="en-US" smtClean="0"/>
              <a:t>4/28/2015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60F2865-A771-4FB1-A9B3-C7B1262F25C1}"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543800" cy="1524000"/>
          </a:xfrm>
        </p:spPr>
        <p:txBody>
          <a:bodyPr/>
          <a:lstStyle/>
          <a:p>
            <a:r>
              <a:rPr lang="en-US" dirty="0" smtClean="0"/>
              <a:t>Key “Players” In Psychology</a:t>
            </a:r>
            <a:endParaRPr lang="en-US" dirty="0"/>
          </a:p>
        </p:txBody>
      </p:sp>
      <p:sp>
        <p:nvSpPr>
          <p:cNvPr id="3" name="Subtitle 2"/>
          <p:cNvSpPr>
            <a:spLocks noGrp="1"/>
          </p:cNvSpPr>
          <p:nvPr>
            <p:ph type="subTitle" idx="1"/>
          </p:nvPr>
        </p:nvSpPr>
        <p:spPr>
          <a:xfrm>
            <a:off x="762000" y="4343400"/>
            <a:ext cx="6858000" cy="1371600"/>
          </a:xfrm>
        </p:spPr>
        <p:txBody>
          <a:bodyPr>
            <a:normAutofit fontScale="85000" lnSpcReduction="20000"/>
          </a:bodyPr>
          <a:lstStyle/>
          <a:p>
            <a:pPr algn="ctr"/>
            <a:r>
              <a:rPr lang="en-US" sz="5400" dirty="0" smtClean="0"/>
              <a:t>AP Psych Review 2015</a:t>
            </a:r>
          </a:p>
          <a:p>
            <a:pPr algn="ctr"/>
            <a:r>
              <a:rPr lang="en-US" sz="5400" dirty="0" smtClean="0"/>
              <a:t>Day 1</a:t>
            </a:r>
            <a:endParaRPr lang="en-US" sz="5400" dirty="0"/>
          </a:p>
        </p:txBody>
      </p:sp>
    </p:spTree>
    <p:extLst>
      <p:ext uri="{BB962C8B-B14F-4D97-AF65-F5344CB8AC3E}">
        <p14:creationId xmlns:p14="http://schemas.microsoft.com/office/powerpoint/2010/main" val="405830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Noam Chomsky</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800600"/>
          </a:xfrm>
        </p:spPr>
        <p:txBody>
          <a:bodyPr>
            <a:normAutofit lnSpcReduction="10000"/>
          </a:bodyPr>
          <a:lstStyle/>
          <a:p>
            <a:pPr marL="342900" indent="-342900">
              <a:buFont typeface="Arial" panose="020B0604020202020204" pitchFamily="34" charset="0"/>
              <a:buChar char="•"/>
            </a:pPr>
            <a:r>
              <a:rPr lang="en-US" dirty="0" smtClean="0"/>
              <a:t>A linguist</a:t>
            </a:r>
          </a:p>
          <a:p>
            <a:pPr marL="342900" indent="-342900">
              <a:buFont typeface="Arial" panose="020B0604020202020204" pitchFamily="34" charset="0"/>
              <a:buChar char="•"/>
            </a:pPr>
            <a:r>
              <a:rPr lang="en-US" dirty="0" smtClean="0"/>
              <a:t>Chomsky performed research that led to the decline of behaviorist theories about language acquisition and encouraged researchers to study the biological bases of behavior </a:t>
            </a:r>
          </a:p>
          <a:p>
            <a:pPr marL="342900" indent="-342900">
              <a:buFont typeface="Arial" panose="020B0604020202020204" pitchFamily="34" charset="0"/>
              <a:buChar char="•"/>
            </a:pPr>
            <a:r>
              <a:rPr lang="en-US" dirty="0" smtClean="0"/>
              <a:t>He proposed that humans are  born with an innate language acquisition device that allows them to acquire language skills easily</a:t>
            </a:r>
            <a:endParaRPr lang="en-US" dirty="0"/>
          </a:p>
        </p:txBody>
      </p:sp>
      <p:pic>
        <p:nvPicPr>
          <p:cNvPr id="9218" name="Picture 2" descr="C:\Users\littlek\Desktop\noam-chomsk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33400"/>
            <a:ext cx="5029200" cy="429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543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Hermann </a:t>
            </a:r>
            <a:r>
              <a:rPr lang="en-US" dirty="0" err="1" smtClean="0"/>
              <a:t>Ebbinghaus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724400"/>
          </a:xfrm>
        </p:spPr>
        <p:txBody>
          <a:bodyPr/>
          <a:lstStyle/>
          <a:p>
            <a:pPr marL="342900" indent="-342900">
              <a:buFont typeface="Arial" panose="020B0604020202020204" pitchFamily="34" charset="0"/>
              <a:buChar char="•"/>
            </a:pPr>
            <a:r>
              <a:rPr lang="en-US" dirty="0" smtClean="0"/>
              <a:t>A philosopher, psychologist, and author of </a:t>
            </a:r>
            <a:r>
              <a:rPr lang="en-US" i="1" dirty="0" smtClean="0"/>
              <a:t>On Memory</a:t>
            </a:r>
            <a:endParaRPr lang="en-US" dirty="0" smtClean="0"/>
          </a:p>
          <a:p>
            <a:pPr marL="342900" indent="-342900">
              <a:buFont typeface="Arial" panose="020B0604020202020204" pitchFamily="34" charset="0"/>
              <a:buChar char="•"/>
            </a:pPr>
            <a:r>
              <a:rPr lang="en-US" dirty="0" smtClean="0"/>
              <a:t>His work challenged the view that higher mental processes such as memory couldn’t be studied scientifically</a:t>
            </a:r>
          </a:p>
          <a:p>
            <a:pPr marL="342900" indent="-342900">
              <a:buFont typeface="Arial" panose="020B0604020202020204" pitchFamily="34" charset="0"/>
              <a:buChar char="•"/>
            </a:pPr>
            <a:r>
              <a:rPr lang="en-US" b="1" dirty="0" err="1" smtClean="0"/>
              <a:t>Ebbinghaus</a:t>
            </a:r>
            <a:r>
              <a:rPr lang="en-US" b="1" dirty="0" smtClean="0"/>
              <a:t> Forgetting Curve</a:t>
            </a:r>
            <a:endParaRPr lang="en-US" b="1" dirty="0"/>
          </a:p>
        </p:txBody>
      </p:sp>
      <p:pic>
        <p:nvPicPr>
          <p:cNvPr id="10242" name="Picture 2" descr="C:\Users\littlek\Desktop\161598-004-0FA9DA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457200"/>
            <a:ext cx="4419600" cy="42862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littlek\Desktop\forget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3323376" cy="2328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8798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Ellis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495800"/>
          </a:xfrm>
        </p:spPr>
        <p:txBody>
          <a:bodyPr>
            <a:normAutofit/>
          </a:bodyPr>
          <a:lstStyle/>
          <a:p>
            <a:pPr marL="342900" indent="-342900">
              <a:buFont typeface="Arial" panose="020B0604020202020204" pitchFamily="34" charset="0"/>
              <a:buChar char="•"/>
            </a:pPr>
            <a:r>
              <a:rPr lang="en-US" dirty="0" smtClean="0"/>
              <a:t>An American psychologist who developed a form of cognitive-behavioral therapy known as </a:t>
            </a:r>
            <a:r>
              <a:rPr lang="en-US" b="1" dirty="0" smtClean="0"/>
              <a:t>rational-emotive therapy</a:t>
            </a:r>
            <a:endParaRPr lang="en-US" dirty="0" smtClean="0"/>
          </a:p>
          <a:p>
            <a:pPr marL="342900" indent="-342900">
              <a:buFont typeface="Arial" panose="020B0604020202020204" pitchFamily="34" charset="0"/>
              <a:buChar char="•"/>
            </a:pPr>
            <a:r>
              <a:rPr lang="en-US" dirty="0" smtClean="0"/>
              <a:t>His rational-emotive therapy is based on the idea that self-defeating thoughts cause psychological problems</a:t>
            </a:r>
            <a:endParaRPr lang="en-US" dirty="0"/>
          </a:p>
        </p:txBody>
      </p:sp>
      <p:pic>
        <p:nvPicPr>
          <p:cNvPr id="11266" name="Picture 2" descr="C:\Users\littlek\Desktop\Albert_Elli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0054"/>
            <a:ext cx="4724400" cy="4131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954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Sigmund Freud</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724400"/>
          </a:xfrm>
        </p:spPr>
        <p:txBody>
          <a:bodyPr>
            <a:normAutofit lnSpcReduction="10000"/>
          </a:bodyPr>
          <a:lstStyle/>
          <a:p>
            <a:pPr marL="342900" indent="-342900">
              <a:buFont typeface="Arial" panose="020B0604020202020204" pitchFamily="34" charset="0"/>
              <a:buChar char="•"/>
            </a:pPr>
            <a:r>
              <a:rPr lang="en-US" dirty="0" smtClean="0"/>
              <a:t>An Austrian neurologist and pioneer in the field of psychoanalysis</a:t>
            </a:r>
          </a:p>
          <a:p>
            <a:pPr marL="342900" indent="-342900">
              <a:buFont typeface="Arial" panose="020B0604020202020204" pitchFamily="34" charset="0"/>
              <a:buChar char="•"/>
            </a:pPr>
            <a:r>
              <a:rPr lang="en-US" dirty="0" smtClean="0"/>
              <a:t>Freud’s ideas, particularly his emphasis on sexuality, were highly controversial in the repressive Victorian era in which he lived</a:t>
            </a:r>
          </a:p>
          <a:p>
            <a:pPr marL="342900" indent="-342900">
              <a:buFont typeface="Arial" panose="020B0604020202020204" pitchFamily="34" charset="0"/>
              <a:buChar char="•"/>
            </a:pPr>
            <a:r>
              <a:rPr lang="en-US" dirty="0" smtClean="0"/>
              <a:t>Dream Analysis</a:t>
            </a:r>
          </a:p>
          <a:p>
            <a:pPr marL="342900" indent="-342900">
              <a:buFont typeface="Arial" panose="020B0604020202020204" pitchFamily="34" charset="0"/>
              <a:buChar char="•"/>
            </a:pPr>
            <a:r>
              <a:rPr lang="en-US" dirty="0" smtClean="0"/>
              <a:t>Unconscious </a:t>
            </a:r>
          </a:p>
          <a:p>
            <a:pPr marL="342900" indent="-342900">
              <a:buFont typeface="Arial" panose="020B0604020202020204" pitchFamily="34" charset="0"/>
              <a:buChar char="•"/>
            </a:pPr>
            <a:r>
              <a:rPr lang="en-US" dirty="0" smtClean="0"/>
              <a:t>Id, Ego, Superego</a:t>
            </a:r>
          </a:p>
          <a:p>
            <a:pPr marL="342900" indent="-342900">
              <a:buFont typeface="Arial" panose="020B0604020202020204" pitchFamily="34" charset="0"/>
              <a:buChar char="•"/>
            </a:pPr>
            <a:r>
              <a:rPr lang="en-US" dirty="0" smtClean="0"/>
              <a:t>Defense Mechanisms</a:t>
            </a:r>
            <a:endParaRPr lang="en-US" dirty="0"/>
          </a:p>
        </p:txBody>
      </p:sp>
      <p:pic>
        <p:nvPicPr>
          <p:cNvPr id="12290" name="Picture 2" descr="C:\Users\littlek\Desktop\Sigmund_Freud_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
            <a:ext cx="4711293"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3788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Erik Erikson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724400"/>
          </a:xfrm>
        </p:spPr>
        <p:txBody>
          <a:bodyPr>
            <a:normAutofit fontScale="92500" lnSpcReduction="10000"/>
          </a:bodyPr>
          <a:lstStyle/>
          <a:p>
            <a:pPr marL="342900" indent="-342900">
              <a:buFont typeface="Arial" panose="020B0604020202020204" pitchFamily="34" charset="0"/>
              <a:buChar char="•"/>
            </a:pPr>
            <a:r>
              <a:rPr lang="en-US" dirty="0"/>
              <a:t>Erikson is best-known for his </a:t>
            </a:r>
            <a:r>
              <a:rPr lang="en-US" dirty="0" smtClean="0">
                <a:solidFill>
                  <a:schemeClr val="tx1"/>
                </a:solidFill>
              </a:rPr>
              <a:t>8 Stages of Psychosocial Development </a:t>
            </a:r>
            <a:r>
              <a:rPr lang="en-US" dirty="0" smtClean="0"/>
              <a:t>and </a:t>
            </a:r>
            <a:r>
              <a:rPr lang="en-US" dirty="0"/>
              <a:t>the concept of the identity crisis. </a:t>
            </a:r>
            <a:endParaRPr lang="en-US" dirty="0" smtClean="0"/>
          </a:p>
          <a:p>
            <a:pPr marL="342900" indent="-342900">
              <a:buFont typeface="Arial" panose="020B0604020202020204" pitchFamily="34" charset="0"/>
              <a:buChar char="•"/>
            </a:pPr>
            <a:r>
              <a:rPr lang="en-US" dirty="0" smtClean="0"/>
              <a:t>His </a:t>
            </a:r>
            <a:r>
              <a:rPr lang="en-US" dirty="0"/>
              <a:t>theories marked an important shift in thinking on personality; instead of focusing simply on early childhood event, his </a:t>
            </a:r>
            <a:r>
              <a:rPr lang="en-US" dirty="0" smtClean="0"/>
              <a:t>psychosocial theory looked </a:t>
            </a:r>
            <a:r>
              <a:rPr lang="en-US" dirty="0"/>
              <a:t>at how social influences contribute to personality throughout the entire lifespan.</a:t>
            </a:r>
          </a:p>
        </p:txBody>
      </p:sp>
      <p:pic>
        <p:nvPicPr>
          <p:cNvPr id="13314" name="Picture 2" descr="C:\Users\littlek\Desktop\Erik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57200"/>
            <a:ext cx="4724400"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4691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Garcia</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panose="020B0604020202020204" pitchFamily="34" charset="0"/>
              <a:buChar char="•"/>
            </a:pPr>
            <a:r>
              <a:rPr lang="en-US" dirty="0" smtClean="0"/>
              <a:t>He conducted a series of studies on Conditioned Taste Aversion</a:t>
            </a:r>
          </a:p>
          <a:p>
            <a:pPr marL="342900" indent="-342900">
              <a:buFont typeface="Arial" panose="020B0604020202020204" pitchFamily="34" charset="0"/>
              <a:buChar char="•"/>
            </a:pPr>
            <a:r>
              <a:rPr lang="en-US" dirty="0" smtClean="0"/>
              <a:t>In these studies, he manipulated the kinds of stimuli preceding the onset of nausea and other noxious experiments in rats, using radiation to artificially induce the nausea</a:t>
            </a:r>
            <a:endParaRPr lang="en-US" dirty="0"/>
          </a:p>
        </p:txBody>
      </p:sp>
      <p:pic>
        <p:nvPicPr>
          <p:cNvPr id="14338" name="Picture 2" descr="C:\Users\littlek\Desktop\b5ec1483-cdd1-413c-ad8d-3f0cccf6ea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199"/>
            <a:ext cx="4648200" cy="49192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571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Howard Gardner</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648200"/>
          </a:xfrm>
        </p:spPr>
        <p:txBody>
          <a:bodyPr/>
          <a:lstStyle/>
          <a:p>
            <a:pPr marL="342900" indent="-342900">
              <a:buFont typeface="Arial" panose="020B0604020202020204" pitchFamily="34" charset="0"/>
              <a:buChar char="•"/>
            </a:pPr>
            <a:r>
              <a:rPr lang="en-US" dirty="0" smtClean="0"/>
              <a:t>A developmental psychologist whose research focuses on creativity in adults and children</a:t>
            </a:r>
          </a:p>
          <a:p>
            <a:pPr marL="342900" indent="-342900">
              <a:buFont typeface="Arial" panose="020B0604020202020204" pitchFamily="34" charset="0"/>
              <a:buChar char="•"/>
            </a:pPr>
            <a:r>
              <a:rPr lang="en-US" dirty="0" smtClean="0"/>
              <a:t>Gardner proposed a theory of multiple intelligences, which has been highly influential among educators</a:t>
            </a:r>
            <a:endParaRPr lang="en-US" dirty="0"/>
          </a:p>
        </p:txBody>
      </p:sp>
      <p:pic>
        <p:nvPicPr>
          <p:cNvPr id="15362" name="Picture 2" descr="C:\Users\littlek\Desktop\gardn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724400"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652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Harry Harlow</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724400"/>
          </a:xfrm>
        </p:spPr>
        <p:txBody>
          <a:bodyPr>
            <a:normAutofit lnSpcReduction="10000"/>
          </a:bodyPr>
          <a:lstStyle/>
          <a:p>
            <a:pPr marL="342900" indent="-342900">
              <a:buFont typeface="Arial" panose="020B0604020202020204" pitchFamily="34" charset="0"/>
              <a:buChar char="•"/>
            </a:pPr>
            <a:r>
              <a:rPr lang="en-US" dirty="0" smtClean="0"/>
              <a:t>Professor Harlow’s research developed an abundant supply of primate learning tests and tasks that became standards in the field</a:t>
            </a:r>
          </a:p>
          <a:p>
            <a:pPr marL="342900" indent="-342900">
              <a:buFont typeface="Arial" panose="020B0604020202020204" pitchFamily="34" charset="0"/>
              <a:buChar char="•"/>
            </a:pPr>
            <a:r>
              <a:rPr lang="en-US" dirty="0" smtClean="0"/>
              <a:t>Harlow’s famous wire/cloth “mother” monkey studies demonstrated that the need for affection created a stronger bond between mother and infant than did physical needs (food). </a:t>
            </a:r>
            <a:endParaRPr lang="en-US" dirty="0"/>
          </a:p>
        </p:txBody>
      </p:sp>
      <p:pic>
        <p:nvPicPr>
          <p:cNvPr id="16386" name="Picture 2" descr="C:\Users\littlek\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5020654"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1893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Karen Horney</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800600"/>
          </a:xfrm>
        </p:spPr>
        <p:txBody>
          <a:bodyPr>
            <a:normAutofit lnSpcReduction="10000"/>
          </a:bodyPr>
          <a:lstStyle/>
          <a:p>
            <a:pPr marL="342900" indent="-342900">
              <a:buFont typeface="Arial" panose="020B0604020202020204" pitchFamily="34" charset="0"/>
              <a:buChar char="•"/>
            </a:pPr>
            <a:r>
              <a:rPr lang="en-US" dirty="0" smtClean="0"/>
              <a:t>She was a pioneering theorist in personality, psychoanalysis, and “feminine psychology.”</a:t>
            </a:r>
          </a:p>
          <a:p>
            <a:pPr marL="342900" indent="-342900">
              <a:buFont typeface="Arial" panose="020B0604020202020204" pitchFamily="34" charset="0"/>
              <a:buChar char="•"/>
            </a:pPr>
            <a:r>
              <a:rPr lang="en-US" dirty="0" smtClean="0"/>
              <a:t>Anxiety is created by anything that jeopardizes a person’s means of gaining security</a:t>
            </a:r>
          </a:p>
          <a:p>
            <a:pPr marL="342900" indent="-342900">
              <a:buFont typeface="Arial" panose="020B0604020202020204" pitchFamily="34" charset="0"/>
              <a:buChar char="•"/>
            </a:pPr>
            <a:r>
              <a:rPr lang="en-US" dirty="0" smtClean="0"/>
              <a:t>The neurotic’s rigid adherence to his safety devices protects him in some ways but renders him helpless toward other possible dangers.</a:t>
            </a:r>
            <a:endParaRPr lang="en-US" dirty="0"/>
          </a:p>
        </p:txBody>
      </p:sp>
      <p:pic>
        <p:nvPicPr>
          <p:cNvPr id="17410" name="Picture 2" descr="C:\Users\littlek\Desktop\61953-004-52A44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199"/>
            <a:ext cx="4800600" cy="49060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1548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James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457201" y="457200"/>
            <a:ext cx="2978458" cy="4724400"/>
          </a:xfrm>
        </p:spPr>
        <p:txBody>
          <a:bodyPr>
            <a:normAutofit fontScale="92500"/>
          </a:bodyPr>
          <a:lstStyle/>
          <a:p>
            <a:pPr marL="342900" indent="-342900">
              <a:buFont typeface="Arial" panose="020B0604020202020204" pitchFamily="34" charset="0"/>
              <a:buChar char="•"/>
            </a:pPr>
            <a:r>
              <a:rPr lang="en-US" dirty="0" smtClean="0"/>
              <a:t>An American philosopher and psychologist</a:t>
            </a:r>
          </a:p>
          <a:p>
            <a:pPr marL="342900" indent="-342900">
              <a:buFont typeface="Arial" panose="020B0604020202020204" pitchFamily="34" charset="0"/>
              <a:buChar char="•"/>
            </a:pPr>
            <a:r>
              <a:rPr lang="en-US" dirty="0" smtClean="0"/>
              <a:t>James believed that the experience of emotion arises from bodily expression</a:t>
            </a:r>
          </a:p>
          <a:p>
            <a:pPr marL="342900" indent="-342900">
              <a:buFont typeface="Arial" panose="020B0604020202020204" pitchFamily="34" charset="0"/>
              <a:buChar char="•"/>
            </a:pPr>
            <a:r>
              <a:rPr lang="en-US" dirty="0" smtClean="0"/>
              <a:t>According to his view, people are said BECAUSE they cry (not the other way around)</a:t>
            </a:r>
          </a:p>
          <a:p>
            <a:pPr marL="342900" indent="-342900">
              <a:buFont typeface="Arial" panose="020B0604020202020204" pitchFamily="34" charset="0"/>
              <a:buChar char="•"/>
            </a:pPr>
            <a:r>
              <a:rPr lang="en-US" dirty="0" smtClean="0"/>
              <a:t>Contributed to development of the James-Lange theory of emotion</a:t>
            </a:r>
            <a:endParaRPr lang="en-US" dirty="0"/>
          </a:p>
        </p:txBody>
      </p:sp>
      <p:pic>
        <p:nvPicPr>
          <p:cNvPr id="18434" name="Picture 2" descr="C:\Users\littlek\Desktop\10710-004-76C3C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4572000"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9829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Mary Ainsworth</a:t>
            </a:r>
            <a:endParaRPr lang="en-US"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381001" y="457200"/>
            <a:ext cx="3054658" cy="4724400"/>
          </a:xfrm>
        </p:spPr>
        <p:txBody>
          <a:bodyPr/>
          <a:lstStyle/>
          <a:p>
            <a:pPr marL="342900" indent="-342900">
              <a:buFont typeface="Arial" panose="020B0604020202020204" pitchFamily="34" charset="0"/>
              <a:buChar char="•"/>
            </a:pPr>
            <a:r>
              <a:rPr lang="en-US" dirty="0" smtClean="0"/>
              <a:t>Emotional attachment</a:t>
            </a:r>
          </a:p>
          <a:p>
            <a:pPr marL="342900" indent="-342900">
              <a:buFont typeface="Arial" panose="020B0604020202020204" pitchFamily="34" charset="0"/>
              <a:buChar char="•"/>
            </a:pPr>
            <a:r>
              <a:rPr lang="en-US" dirty="0" smtClean="0"/>
              <a:t>Her “strange situation” room that infants are placed in during attachment testing is a standard procedure</a:t>
            </a:r>
          </a:p>
          <a:p>
            <a:pPr marL="342900" indent="-342900">
              <a:buFont typeface="Arial" panose="020B0604020202020204" pitchFamily="34" charset="0"/>
              <a:buChar char="•"/>
            </a:pPr>
            <a:r>
              <a:rPr lang="en-US" dirty="0" smtClean="0"/>
              <a:t>The </a:t>
            </a:r>
            <a:r>
              <a:rPr lang="en-US" b="1" dirty="0" smtClean="0"/>
              <a:t>strange situation</a:t>
            </a:r>
            <a:r>
              <a:rPr lang="en-US" dirty="0" smtClean="0"/>
              <a:t> and patterns of attachment</a:t>
            </a:r>
          </a:p>
          <a:p>
            <a:pPr marL="800100" lvl="1" indent="-342900">
              <a:buFont typeface="Arial" panose="020B0604020202020204" pitchFamily="34" charset="0"/>
              <a:buChar char="•"/>
            </a:pPr>
            <a:r>
              <a:rPr lang="en-US" sz="1600" dirty="0" smtClean="0"/>
              <a:t>Secure</a:t>
            </a:r>
          </a:p>
          <a:p>
            <a:pPr marL="800100" lvl="1" indent="-342900">
              <a:buFont typeface="Arial" panose="020B0604020202020204" pitchFamily="34" charset="0"/>
              <a:buChar char="•"/>
            </a:pPr>
            <a:r>
              <a:rPr lang="en-US" sz="1600" dirty="0" smtClean="0"/>
              <a:t>Anxious-ambivalent</a:t>
            </a:r>
          </a:p>
          <a:p>
            <a:pPr marL="800100" lvl="1" indent="-342900">
              <a:buFont typeface="Arial" panose="020B0604020202020204" pitchFamily="34" charset="0"/>
              <a:buChar char="•"/>
            </a:pPr>
            <a:r>
              <a:rPr lang="en-US" sz="1600" dirty="0" smtClean="0"/>
              <a:t>Avoidant/Insecure</a:t>
            </a:r>
          </a:p>
          <a:p>
            <a:endParaRPr lang="en-US" dirty="0"/>
          </a:p>
        </p:txBody>
      </p:sp>
      <p:pic>
        <p:nvPicPr>
          <p:cNvPr id="1026" name="Picture 2" descr="C:\Users\littlek\Desktop\Mary-Ainsworth-25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4572000" cy="44767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6144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Jung</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152401" y="457200"/>
            <a:ext cx="3283258" cy="4724400"/>
          </a:xfrm>
        </p:spPr>
        <p:txBody>
          <a:bodyPr>
            <a:normAutofit fontScale="92500" lnSpcReduction="10000"/>
          </a:bodyPr>
          <a:lstStyle/>
          <a:p>
            <a:pPr marL="342900" indent="-342900">
              <a:buFont typeface="Arial" panose="020B0604020202020204" pitchFamily="34" charset="0"/>
              <a:buChar char="•"/>
            </a:pPr>
            <a:r>
              <a:rPr lang="en-US" dirty="0" smtClean="0"/>
              <a:t>Swiss psychologist and psychiatrist who was a friend and follower of Freud</a:t>
            </a:r>
          </a:p>
          <a:p>
            <a:pPr marL="342900" indent="-342900">
              <a:buFont typeface="Arial" panose="020B0604020202020204" pitchFamily="34" charset="0"/>
              <a:buChar char="•"/>
            </a:pPr>
            <a:r>
              <a:rPr lang="en-US" dirty="0" smtClean="0"/>
              <a:t>Jung broke away from Freud in the 1910s because of a bitter theoretical disagreement</a:t>
            </a:r>
          </a:p>
          <a:p>
            <a:pPr marL="342900" indent="-342900">
              <a:buFont typeface="Arial" panose="020B0604020202020204" pitchFamily="34" charset="0"/>
              <a:buChar char="•"/>
            </a:pPr>
            <a:r>
              <a:rPr lang="en-US" dirty="0" smtClean="0"/>
              <a:t>Began his own school of thought- analytical psychology</a:t>
            </a:r>
          </a:p>
          <a:p>
            <a:pPr marL="342900" indent="-342900">
              <a:buFont typeface="Arial" panose="020B0604020202020204" pitchFamily="34" charset="0"/>
              <a:buChar char="•"/>
            </a:pPr>
            <a:r>
              <a:rPr lang="en-US" dirty="0" smtClean="0"/>
              <a:t>Thought the will to live was a stronger motivator than sexual drive in humans</a:t>
            </a:r>
          </a:p>
          <a:p>
            <a:pPr marL="342900" indent="-342900">
              <a:buFont typeface="Arial" panose="020B0604020202020204" pitchFamily="34" charset="0"/>
              <a:buChar char="•"/>
            </a:pPr>
            <a:r>
              <a:rPr lang="en-US" b="1" dirty="0" smtClean="0"/>
              <a:t>Collective unconscious- </a:t>
            </a:r>
            <a:r>
              <a:rPr lang="en-US" dirty="0" smtClean="0"/>
              <a:t>contains universal human memories </a:t>
            </a:r>
            <a:endParaRPr lang="en-US" dirty="0"/>
          </a:p>
        </p:txBody>
      </p:sp>
      <p:pic>
        <p:nvPicPr>
          <p:cNvPr id="19458" name="Picture 2" descr="C:\Users\littlek\Desktop\Carl-J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457200"/>
            <a:ext cx="4743477"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052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Lawrence Kohlberg</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648200"/>
          </a:xfrm>
        </p:spPr>
        <p:txBody>
          <a:bodyPr/>
          <a:lstStyle/>
          <a:p>
            <a:pPr marL="342900" indent="-342900">
              <a:buFont typeface="Arial" panose="020B0604020202020204" pitchFamily="34" charset="0"/>
              <a:buChar char="•"/>
            </a:pPr>
            <a:r>
              <a:rPr lang="en-US" dirty="0" smtClean="0"/>
              <a:t>A major figure in moral psychology and moral education</a:t>
            </a:r>
          </a:p>
          <a:p>
            <a:pPr marL="342900" indent="-342900">
              <a:buFont typeface="Arial" panose="020B0604020202020204" pitchFamily="34" charset="0"/>
              <a:buChar char="•"/>
            </a:pPr>
            <a:r>
              <a:rPr lang="en-US" dirty="0" smtClean="0"/>
              <a:t>Kohlberg had a passionate commitment to building a just society</a:t>
            </a:r>
          </a:p>
          <a:p>
            <a:pPr marL="342900" indent="-342900">
              <a:buFont typeface="Arial" panose="020B0604020202020204" pitchFamily="34" charset="0"/>
              <a:buChar char="•"/>
            </a:pPr>
            <a:r>
              <a:rPr lang="en-US" dirty="0" smtClean="0"/>
              <a:t>Kohlberg’s 6 Stages of Moral Development</a:t>
            </a:r>
            <a:endParaRPr lang="en-US" dirty="0"/>
          </a:p>
        </p:txBody>
      </p:sp>
      <p:pic>
        <p:nvPicPr>
          <p:cNvPr id="20482" name="Picture 2" descr="C:\Users\littlek\Desktop\social-and-moral-development-12-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26720"/>
            <a:ext cx="5527041" cy="4145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484" name="Picture 4" descr="C:\Users\littlek\Desktop\Lawrence-Kohl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91000"/>
            <a:ext cx="1867814"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1657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Abraham Maslow</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panose="020B0604020202020204" pitchFamily="34" charset="0"/>
              <a:buChar char="•"/>
            </a:pPr>
            <a:r>
              <a:rPr lang="en-US" dirty="0" smtClean="0"/>
              <a:t>Leader in the field of humanistic psychology</a:t>
            </a:r>
          </a:p>
          <a:p>
            <a:pPr marL="342900" indent="-342900">
              <a:buFont typeface="Arial" panose="020B0604020202020204" pitchFamily="34" charset="0"/>
              <a:buChar char="•"/>
            </a:pPr>
            <a:r>
              <a:rPr lang="en-US" dirty="0" smtClean="0"/>
              <a:t>Believed human beings’ needs are arranged like a ladder- said basic needs such as the needs for oxygen, food, and water are at the bottom of this ladder, while higher needs such as the need to achieve one’s full potential are at the top of the ladder</a:t>
            </a:r>
          </a:p>
          <a:p>
            <a:pPr marL="342900" indent="-342900">
              <a:buFont typeface="Arial" panose="020B0604020202020204" pitchFamily="34" charset="0"/>
              <a:buChar char="•"/>
            </a:pPr>
            <a:r>
              <a:rPr lang="en-US" dirty="0" smtClean="0"/>
              <a:t>Self-Actualization</a:t>
            </a:r>
            <a:endParaRPr lang="en-US" dirty="0"/>
          </a:p>
        </p:txBody>
      </p:sp>
      <p:pic>
        <p:nvPicPr>
          <p:cNvPr id="21506" name="Picture 2" descr="C:\Users\littlek\Desktop\Abraham_mas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48640"/>
            <a:ext cx="3229956" cy="4099560"/>
          </a:xfrm>
          <a:prstGeom prst="rect">
            <a:avLst/>
          </a:prstGeom>
          <a:noFill/>
          <a:extLst>
            <a:ext uri="{909E8E84-426E-40dd-AFC4-6F175D3DCCD1}">
              <a14:hiddenFill xmlns:a14="http://schemas.microsoft.com/office/drawing/2010/main" xmlns="">
                <a:solidFill>
                  <a:srgbClr val="FFFFFF"/>
                </a:solidFill>
              </a14:hiddenFill>
            </a:ext>
          </a:extLst>
        </p:spPr>
      </p:pic>
      <p:pic>
        <p:nvPicPr>
          <p:cNvPr id="21507" name="Picture 3" descr="C:\Users\littlek\Desktop\MaslowsHierarchyOfNeed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352800"/>
            <a:ext cx="4243812" cy="3000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40096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Stanley </a:t>
            </a:r>
            <a:r>
              <a:rPr lang="en-US" dirty="0" err="1" smtClean="0"/>
              <a:t>Milgram</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152401" y="457200"/>
            <a:ext cx="3283258" cy="4876800"/>
          </a:xfrm>
        </p:spPr>
        <p:txBody>
          <a:bodyPr>
            <a:normAutofit fontScale="92500"/>
          </a:bodyPr>
          <a:lstStyle/>
          <a:p>
            <a:pPr marL="342900" indent="-342900">
              <a:buFont typeface="Arial" panose="020B0604020202020204" pitchFamily="34" charset="0"/>
              <a:buChar char="•"/>
            </a:pPr>
            <a:r>
              <a:rPr lang="en-US" dirty="0" smtClean="0"/>
              <a:t>Conductor of a famous, controversial research study of obedience to authority</a:t>
            </a:r>
          </a:p>
          <a:p>
            <a:pPr marL="342900" indent="-342900">
              <a:buFont typeface="Arial" panose="020B0604020202020204" pitchFamily="34" charset="0"/>
              <a:buChar char="•"/>
            </a:pPr>
            <a:r>
              <a:rPr lang="en-US" dirty="0" smtClean="0"/>
              <a:t>Found that his experiment subjects were willing to cause serous harm and suffering to others if instructed to do so by an authority figure. </a:t>
            </a:r>
            <a:endParaRPr lang="en-US" dirty="0"/>
          </a:p>
          <a:p>
            <a:pPr marL="342900" indent="-342900">
              <a:buFont typeface="Arial" panose="020B0604020202020204" pitchFamily="34" charset="0"/>
              <a:buChar char="•"/>
            </a:pPr>
            <a:r>
              <a:rPr lang="en-US" dirty="0" err="1" smtClean="0"/>
              <a:t>Milgram</a:t>
            </a:r>
            <a:r>
              <a:rPr lang="en-US" dirty="0" smtClean="0"/>
              <a:t> had to deceive his subjects in order to do his study- many researchers objected to his use of deception and questioned the ethics of the research</a:t>
            </a:r>
            <a:endParaRPr lang="en-US" dirty="0"/>
          </a:p>
        </p:txBody>
      </p:sp>
      <p:pic>
        <p:nvPicPr>
          <p:cNvPr id="22530" name="Picture 2" descr="C:\Users\littlek\Desktop\stanley-milgram-1-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724400" cy="47717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5770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Pavlov</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724400"/>
          </a:xfrm>
        </p:spPr>
        <p:txBody>
          <a:bodyPr>
            <a:normAutofit lnSpcReduction="10000"/>
          </a:bodyPr>
          <a:lstStyle/>
          <a:p>
            <a:pPr marL="342900" indent="-342900">
              <a:buFont typeface="Arial" panose="020B0604020202020204" pitchFamily="34" charset="0"/>
              <a:buChar char="•"/>
            </a:pPr>
            <a:r>
              <a:rPr lang="en-US" dirty="0" smtClean="0"/>
              <a:t>Classical Conditioning</a:t>
            </a:r>
          </a:p>
          <a:p>
            <a:pPr marL="342900" indent="-342900">
              <a:buFont typeface="Arial" panose="020B0604020202020204" pitchFamily="34" charset="0"/>
              <a:buChar char="•"/>
            </a:pPr>
            <a:r>
              <a:rPr lang="en-US" dirty="0" smtClean="0"/>
              <a:t>Pavlov made his most famous discovery while studying how dog saliva related to the function of the stomach. </a:t>
            </a:r>
          </a:p>
          <a:p>
            <a:pPr marL="342900" indent="-342900">
              <a:buFont typeface="Arial" panose="020B0604020202020204" pitchFamily="34" charset="0"/>
              <a:buChar char="•"/>
            </a:pPr>
            <a:r>
              <a:rPr lang="en-US" dirty="0" smtClean="0"/>
              <a:t>He repeatedly gave a dog food after ringing a bell. The dog began to salivate for false alarms too. The bell rang, the dog salivated, even with no food in sight. </a:t>
            </a:r>
          </a:p>
          <a:p>
            <a:pPr marL="342900" indent="-342900">
              <a:buFont typeface="Arial" panose="020B0604020202020204" pitchFamily="34" charset="0"/>
              <a:buChar char="•"/>
            </a:pPr>
            <a:r>
              <a:rPr lang="en-US" dirty="0" smtClean="0"/>
              <a:t>He won a Nobel Prize for his work in 1904</a:t>
            </a:r>
            <a:endParaRPr lang="en-US" dirty="0"/>
          </a:p>
        </p:txBody>
      </p:sp>
      <p:pic>
        <p:nvPicPr>
          <p:cNvPr id="23554" name="Picture 2" descr="C:\Users\littlek\Desktop\pavl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914" y="457200"/>
            <a:ext cx="4744086" cy="48324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8710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 Piaget</a:t>
            </a:r>
            <a:endParaRPr lang="en-US" dirty="0"/>
          </a:p>
        </p:txBody>
      </p:sp>
      <p:pic>
        <p:nvPicPr>
          <p:cNvPr id="5" name="Content Placeholder 4" descr="Jean_Piaget_in_Ann_Arbor.png"/>
          <p:cNvPicPr>
            <a:picLocks noGrp="1" noChangeAspect="1"/>
          </p:cNvPicPr>
          <p:nvPr>
            <p:ph idx="1"/>
          </p:nvPr>
        </p:nvPicPr>
        <p:blipFill>
          <a:blip r:embed="rId2">
            <a:extLst>
              <a:ext uri="{28A0092B-C50C-407E-A947-70E740481C1C}">
                <a14:useLocalDpi xmlns:a14="http://schemas.microsoft.com/office/drawing/2010/main" val="0"/>
              </a:ext>
            </a:extLst>
          </a:blip>
          <a:srcRect l="-31395" r="-31395"/>
          <a:stretch>
            <a:fillRect/>
          </a:stretch>
        </p:blipFill>
        <p:spPr>
          <a:xfrm>
            <a:off x="3733800" y="457200"/>
            <a:ext cx="4594225" cy="4800600"/>
          </a:xfrm>
        </p:spPr>
      </p:pic>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a:buChar char="•"/>
            </a:pPr>
            <a:r>
              <a:rPr lang="en-US" dirty="0" smtClean="0"/>
              <a:t>Developmental psychologists</a:t>
            </a:r>
          </a:p>
          <a:p>
            <a:pPr marL="342900" indent="-342900">
              <a:buFont typeface="Arial"/>
              <a:buChar char="•"/>
            </a:pPr>
            <a:r>
              <a:rPr lang="en-US" dirty="0" smtClean="0"/>
              <a:t>Piaget’s Stages of Cognitive Development</a:t>
            </a:r>
          </a:p>
          <a:p>
            <a:pPr marL="342900" indent="-342900">
              <a:buFont typeface="Arial"/>
              <a:buChar char="•"/>
            </a:pPr>
            <a:r>
              <a:rPr lang="en-US" dirty="0" smtClean="0"/>
              <a:t>His contributions include a theory of cognitive child development, detailed observational studies of cognition in children, and a series of tests to reveal cognitive abilities</a:t>
            </a:r>
            <a:endParaRPr lang="en-US" dirty="0"/>
          </a:p>
        </p:txBody>
      </p:sp>
    </p:spTree>
    <p:extLst>
      <p:ext uri="{BB962C8B-B14F-4D97-AF65-F5344CB8AC3E}">
        <p14:creationId xmlns:p14="http://schemas.microsoft.com/office/powerpoint/2010/main" val="312701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Rogers</a:t>
            </a:r>
            <a:endParaRPr lang="en-US" dirty="0"/>
          </a:p>
        </p:txBody>
      </p:sp>
      <p:pic>
        <p:nvPicPr>
          <p:cNvPr id="5" name="Content Placeholder 4" descr="url.jpg"/>
          <p:cNvPicPr>
            <a:picLocks noGrp="1" noChangeAspect="1"/>
          </p:cNvPicPr>
          <p:nvPr>
            <p:ph idx="1"/>
          </p:nvPr>
        </p:nvPicPr>
        <p:blipFill>
          <a:blip r:embed="rId2">
            <a:extLst>
              <a:ext uri="{28A0092B-C50C-407E-A947-70E740481C1C}">
                <a14:useLocalDpi xmlns:a14="http://schemas.microsoft.com/office/drawing/2010/main" val="0"/>
              </a:ext>
            </a:extLst>
          </a:blip>
          <a:srcRect l="-29594" r="-29594"/>
          <a:stretch>
            <a:fillRect/>
          </a:stretch>
        </p:blipFill>
        <p:spPr/>
      </p:pic>
      <p:sp>
        <p:nvSpPr>
          <p:cNvPr id="4" name="Text Placeholder 3"/>
          <p:cNvSpPr>
            <a:spLocks noGrp="1"/>
          </p:cNvSpPr>
          <p:nvPr>
            <p:ph type="body" sz="half" idx="2"/>
          </p:nvPr>
        </p:nvSpPr>
        <p:spPr>
          <a:xfrm>
            <a:off x="381001" y="457200"/>
            <a:ext cx="3054658" cy="4800600"/>
          </a:xfrm>
        </p:spPr>
        <p:txBody>
          <a:bodyPr>
            <a:normAutofit fontScale="92500" lnSpcReduction="10000"/>
          </a:bodyPr>
          <a:lstStyle/>
          <a:p>
            <a:pPr marL="342900" indent="-342900">
              <a:buFont typeface="Arial"/>
              <a:buChar char="•"/>
            </a:pPr>
            <a:r>
              <a:rPr lang="en-US" dirty="0" smtClean="0"/>
              <a:t>An American psychologist who proposed the person-centered or client-centered theory of psychology</a:t>
            </a:r>
          </a:p>
          <a:p>
            <a:pPr marL="342900" indent="-342900">
              <a:buFont typeface="Arial"/>
              <a:buChar char="•"/>
            </a:pPr>
            <a:r>
              <a:rPr lang="en-US" dirty="0" smtClean="0"/>
              <a:t>Rogers asserted that people’s self-concepts determine their behavior and relationships with others</a:t>
            </a:r>
          </a:p>
          <a:p>
            <a:pPr marL="342900" indent="-342900">
              <a:buFont typeface="Arial"/>
              <a:buChar char="•"/>
            </a:pPr>
            <a:r>
              <a:rPr lang="en-US" dirty="0" smtClean="0"/>
              <a:t>Rogers also believed that the relationship between a therapist and client was crucial in the treatment of psychological disorders</a:t>
            </a:r>
            <a:endParaRPr lang="en-US" dirty="0"/>
          </a:p>
        </p:txBody>
      </p:sp>
    </p:spTree>
    <p:extLst>
      <p:ext uri="{BB962C8B-B14F-4D97-AF65-F5344CB8AC3E}">
        <p14:creationId xmlns:p14="http://schemas.microsoft.com/office/powerpoint/2010/main" val="3943853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a:t>
            </a:r>
            <a:r>
              <a:rPr lang="en-US" dirty="0" err="1" smtClean="0"/>
              <a:t>Kubler</a:t>
            </a:r>
            <a:r>
              <a:rPr lang="en-US" dirty="0" smtClean="0"/>
              <a:t>-Ross</a:t>
            </a:r>
            <a:endParaRPr lang="en-US" dirty="0"/>
          </a:p>
        </p:txBody>
      </p:sp>
      <p:pic>
        <p:nvPicPr>
          <p:cNvPr id="5" name="Content Placeholder 4" descr="109_1EKR_Photo__98.jpg"/>
          <p:cNvPicPr>
            <a:picLocks noGrp="1" noChangeAspect="1"/>
          </p:cNvPicPr>
          <p:nvPr>
            <p:ph idx="1"/>
          </p:nvPr>
        </p:nvPicPr>
        <p:blipFill>
          <a:blip r:embed="rId2">
            <a:extLst>
              <a:ext uri="{28A0092B-C50C-407E-A947-70E740481C1C}">
                <a14:useLocalDpi xmlns:a14="http://schemas.microsoft.com/office/drawing/2010/main" val="0"/>
              </a:ext>
            </a:extLst>
          </a:blip>
          <a:srcRect t="-14456" b="-14456"/>
          <a:stretch>
            <a:fillRect/>
          </a:stretch>
        </p:blipFill>
        <p:spPr/>
      </p:pic>
      <p:sp>
        <p:nvSpPr>
          <p:cNvPr id="4" name="Text Placeholder 3"/>
          <p:cNvSpPr>
            <a:spLocks noGrp="1"/>
          </p:cNvSpPr>
          <p:nvPr>
            <p:ph type="body" sz="half" idx="2"/>
          </p:nvPr>
        </p:nvSpPr>
        <p:spPr>
          <a:xfrm>
            <a:off x="304801" y="457200"/>
            <a:ext cx="3130858" cy="4724400"/>
          </a:xfrm>
        </p:spPr>
        <p:txBody>
          <a:bodyPr/>
          <a:lstStyle/>
          <a:p>
            <a:pPr marL="342900" indent="-342900">
              <a:buFont typeface="Arial"/>
              <a:buChar char="•"/>
            </a:pPr>
            <a:r>
              <a:rPr lang="en-US" dirty="0" smtClean="0"/>
              <a:t>Interviewed over 200 dying patients</a:t>
            </a:r>
          </a:p>
          <a:p>
            <a:pPr marL="342900" indent="-342900">
              <a:buFont typeface="Arial"/>
              <a:buChar char="•"/>
            </a:pPr>
            <a:r>
              <a:rPr lang="en-US" dirty="0" smtClean="0"/>
              <a:t>She identified 5 stages of psychological adjustment</a:t>
            </a:r>
          </a:p>
          <a:p>
            <a:pPr marL="342900" indent="-342900">
              <a:buFont typeface="Arial"/>
              <a:buChar char="•"/>
            </a:pPr>
            <a:r>
              <a:rPr lang="en-US" dirty="0" smtClean="0"/>
              <a:t>Denial</a:t>
            </a:r>
          </a:p>
          <a:p>
            <a:pPr marL="342900" indent="-342900">
              <a:buFont typeface="Arial"/>
              <a:buChar char="•"/>
            </a:pPr>
            <a:r>
              <a:rPr lang="en-US" dirty="0" smtClean="0"/>
              <a:t>Anger</a:t>
            </a:r>
          </a:p>
          <a:p>
            <a:pPr marL="342900" indent="-342900">
              <a:buFont typeface="Arial"/>
              <a:buChar char="•"/>
            </a:pPr>
            <a:r>
              <a:rPr lang="en-US" dirty="0" smtClean="0"/>
              <a:t>Bargaining</a:t>
            </a:r>
          </a:p>
          <a:p>
            <a:pPr marL="342900" indent="-342900">
              <a:buFont typeface="Arial"/>
              <a:buChar char="•"/>
            </a:pPr>
            <a:r>
              <a:rPr lang="en-US" dirty="0" smtClean="0"/>
              <a:t>Depression</a:t>
            </a:r>
          </a:p>
          <a:p>
            <a:pPr marL="342900" indent="-342900">
              <a:buFont typeface="Arial"/>
              <a:buChar char="•"/>
            </a:pPr>
            <a:r>
              <a:rPr lang="en-US" dirty="0" smtClean="0"/>
              <a:t>Acceptance</a:t>
            </a:r>
            <a:endParaRPr lang="en-US" dirty="0"/>
          </a:p>
        </p:txBody>
      </p:sp>
    </p:spTree>
    <p:extLst>
      <p:ext uri="{BB962C8B-B14F-4D97-AF65-F5344CB8AC3E}">
        <p14:creationId xmlns:p14="http://schemas.microsoft.com/office/powerpoint/2010/main" val="1133509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Stanley </a:t>
            </a:r>
            <a:r>
              <a:rPr lang="en-US" dirty="0" err="1" smtClean="0"/>
              <a:t>Schachter</a:t>
            </a:r>
            <a:endParaRPr lang="en-US" dirty="0"/>
          </a:p>
        </p:txBody>
      </p:sp>
      <p:pic>
        <p:nvPicPr>
          <p:cNvPr id="5" name="Content Placeholder 4" descr="Singer_Jerry_21.jpg"/>
          <p:cNvPicPr>
            <a:picLocks noGrp="1" noChangeAspect="1"/>
          </p:cNvPicPr>
          <p:nvPr>
            <p:ph idx="1"/>
          </p:nvPr>
        </p:nvPicPr>
        <p:blipFill>
          <a:blip r:embed="rId2">
            <a:extLst>
              <a:ext uri="{28A0092B-C50C-407E-A947-70E740481C1C}">
                <a14:useLocalDpi xmlns:a14="http://schemas.microsoft.com/office/drawing/2010/main" val="0"/>
              </a:ext>
            </a:extLst>
          </a:blip>
          <a:srcRect l="-23412" r="-23412"/>
          <a:stretch>
            <a:fillRect/>
          </a:stretch>
        </p:blipFill>
        <p:spPr/>
      </p:pic>
      <p:sp>
        <p:nvSpPr>
          <p:cNvPr id="4" name="Text Placeholder 3"/>
          <p:cNvSpPr>
            <a:spLocks noGrp="1"/>
          </p:cNvSpPr>
          <p:nvPr>
            <p:ph type="body" sz="half" idx="2"/>
          </p:nvPr>
        </p:nvSpPr>
        <p:spPr>
          <a:xfrm>
            <a:off x="381001" y="457200"/>
            <a:ext cx="3054658" cy="4724400"/>
          </a:xfrm>
        </p:spPr>
        <p:txBody>
          <a:bodyPr/>
          <a:lstStyle/>
          <a:p>
            <a:pPr marL="342900" indent="-342900">
              <a:buFont typeface="Arial"/>
              <a:buChar char="•"/>
            </a:pPr>
            <a:r>
              <a:rPr lang="en-US" dirty="0" smtClean="0"/>
              <a:t>The developers of the two-factor theory of emotion</a:t>
            </a:r>
          </a:p>
          <a:p>
            <a:pPr marL="342900" indent="-342900">
              <a:buFont typeface="Arial"/>
              <a:buChar char="•"/>
            </a:pPr>
            <a:r>
              <a:rPr lang="en-US" dirty="0" err="1" smtClean="0"/>
              <a:t>Schachter</a:t>
            </a:r>
            <a:r>
              <a:rPr lang="en-US" dirty="0" smtClean="0"/>
              <a:t> and Singer believed that emotions come both from psychological stimuli and the cognitive interpretation of that stimuli </a:t>
            </a:r>
            <a:endParaRPr lang="en-US" dirty="0"/>
          </a:p>
        </p:txBody>
      </p:sp>
    </p:spTree>
    <p:extLst>
      <p:ext uri="{BB962C8B-B14F-4D97-AF65-F5344CB8AC3E}">
        <p14:creationId xmlns:p14="http://schemas.microsoft.com/office/powerpoint/2010/main" val="477215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Seligman</a:t>
            </a:r>
            <a:endParaRPr lang="en-US" dirty="0"/>
          </a:p>
        </p:txBody>
      </p:sp>
      <p:pic>
        <p:nvPicPr>
          <p:cNvPr id="5" name="Content Placeholder 4" descr="LearnedOptimismMartinSeligman.jpg"/>
          <p:cNvPicPr>
            <a:picLocks noGrp="1" noChangeAspect="1"/>
          </p:cNvPicPr>
          <p:nvPr>
            <p:ph idx="1"/>
          </p:nvPr>
        </p:nvPicPr>
        <p:blipFill>
          <a:blip r:embed="rId2">
            <a:extLst>
              <a:ext uri="{28A0092B-C50C-407E-A947-70E740481C1C}">
                <a14:useLocalDpi xmlns:a14="http://schemas.microsoft.com/office/drawing/2010/main" val="0"/>
              </a:ext>
            </a:extLst>
          </a:blip>
          <a:srcRect t="-7450" b="-7450"/>
          <a:stretch>
            <a:fillRect/>
          </a:stretch>
        </p:blipFill>
        <p:spPr/>
      </p:pic>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a:buChar char="•"/>
            </a:pPr>
            <a:r>
              <a:rPr lang="en-US" dirty="0" smtClean="0"/>
              <a:t>Pioneer in the field of “positive psychology,” the study of what makes people happy and good.</a:t>
            </a:r>
          </a:p>
          <a:p>
            <a:pPr marL="342900" indent="-342900">
              <a:buFont typeface="Arial"/>
              <a:buChar char="•"/>
            </a:pPr>
            <a:r>
              <a:rPr lang="en-US" dirty="0" smtClean="0"/>
              <a:t>Contrasts traditional clinical psychology, which focuses on what makes people distressed</a:t>
            </a:r>
          </a:p>
          <a:p>
            <a:pPr marL="342900" indent="-342900">
              <a:buFont typeface="Arial"/>
              <a:buChar char="•"/>
            </a:pPr>
            <a:r>
              <a:rPr lang="en-US" dirty="0" smtClean="0"/>
              <a:t>Discovered the phenomenon of </a:t>
            </a:r>
            <a:r>
              <a:rPr lang="en-US" b="1" dirty="0" smtClean="0"/>
              <a:t>learned helplessness </a:t>
            </a:r>
            <a:r>
              <a:rPr lang="en-US" dirty="0" smtClean="0"/>
              <a:t>in dogs</a:t>
            </a:r>
            <a:endParaRPr lang="en-US" dirty="0"/>
          </a:p>
        </p:txBody>
      </p:sp>
    </p:spTree>
    <p:extLst>
      <p:ext uri="{BB962C8B-B14F-4D97-AF65-F5344CB8AC3E}">
        <p14:creationId xmlns:p14="http://schemas.microsoft.com/office/powerpoint/2010/main" val="192788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Bandura</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641278"/>
          </a:xfrm>
        </p:spPr>
        <p:txBody>
          <a:bodyPr>
            <a:normAutofit/>
          </a:bodyPr>
          <a:lstStyle/>
          <a:p>
            <a:pPr marL="342900" indent="-342900">
              <a:buFont typeface="Arial" panose="020B0604020202020204" pitchFamily="34" charset="0"/>
              <a:buChar char="•"/>
            </a:pPr>
            <a:r>
              <a:rPr lang="en-US" dirty="0"/>
              <a:t>A</a:t>
            </a:r>
            <a:r>
              <a:rPr lang="en-US" dirty="0" smtClean="0"/>
              <a:t> researcher who focused on observational learning, or modeling</a:t>
            </a:r>
          </a:p>
          <a:p>
            <a:pPr marL="342900" indent="-342900">
              <a:buFont typeface="Arial" panose="020B0604020202020204" pitchFamily="34" charset="0"/>
              <a:buChar char="•"/>
            </a:pPr>
            <a:r>
              <a:rPr lang="en-US" dirty="0" smtClean="0"/>
              <a:t>Bandura showed that children learn behavior by watching others. He did a famous study involving “</a:t>
            </a:r>
            <a:r>
              <a:rPr lang="en-US" dirty="0" err="1" smtClean="0"/>
              <a:t>Bobo</a:t>
            </a:r>
            <a:r>
              <a:rPr lang="en-US" dirty="0" smtClean="0"/>
              <a:t>” dolls that demonstrated children don’t need punishment or reward to learn</a:t>
            </a:r>
            <a:endParaRPr lang="en-US" dirty="0"/>
          </a:p>
        </p:txBody>
      </p:sp>
      <p:pic>
        <p:nvPicPr>
          <p:cNvPr id="2050" name="Picture 2" descr="C:\Users\littlek\Desktop\Albert_Bandura_Psycholog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57200"/>
            <a:ext cx="4724400" cy="46412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18616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Hans </a:t>
            </a:r>
            <a:r>
              <a:rPr lang="en-US" dirty="0" err="1" smtClean="0"/>
              <a:t>Selye</a:t>
            </a:r>
            <a:endParaRPr lang="en-US" dirty="0"/>
          </a:p>
        </p:txBody>
      </p:sp>
      <p:pic>
        <p:nvPicPr>
          <p:cNvPr id="5" name="Content Placeholder 4" descr="url.jpg"/>
          <p:cNvPicPr>
            <a:picLocks noGrp="1" noChangeAspect="1"/>
          </p:cNvPicPr>
          <p:nvPr>
            <p:ph idx="1"/>
          </p:nvPr>
        </p:nvPicPr>
        <p:blipFill>
          <a:blip r:embed="rId2">
            <a:extLst>
              <a:ext uri="{28A0092B-C50C-407E-A947-70E740481C1C}">
                <a14:useLocalDpi xmlns:a14="http://schemas.microsoft.com/office/drawing/2010/main" val="0"/>
              </a:ext>
            </a:extLst>
          </a:blip>
          <a:srcRect l="-9875" r="-9875"/>
          <a:stretch>
            <a:fillRect/>
          </a:stretch>
        </p:blipFill>
        <p:spPr/>
      </p:pic>
      <p:sp>
        <p:nvSpPr>
          <p:cNvPr id="4" name="Text Placeholder 3"/>
          <p:cNvSpPr>
            <a:spLocks noGrp="1"/>
          </p:cNvSpPr>
          <p:nvPr>
            <p:ph type="body" sz="half" idx="2"/>
          </p:nvPr>
        </p:nvSpPr>
        <p:spPr>
          <a:xfrm>
            <a:off x="381001" y="457200"/>
            <a:ext cx="3054658" cy="4724400"/>
          </a:xfrm>
        </p:spPr>
        <p:txBody>
          <a:bodyPr>
            <a:normAutofit/>
          </a:bodyPr>
          <a:lstStyle/>
          <a:p>
            <a:pPr marL="342900" indent="-342900">
              <a:buFont typeface="Arial"/>
              <a:buChar char="•"/>
            </a:pPr>
            <a:r>
              <a:rPr lang="en-US" dirty="0" smtClean="0"/>
              <a:t>A Viennese-born endocrinologist who pioneered the field of stress research</a:t>
            </a:r>
          </a:p>
          <a:p>
            <a:pPr marL="342900" indent="-342900">
              <a:buFont typeface="Arial"/>
              <a:buChar char="•"/>
            </a:pPr>
            <a:r>
              <a:rPr lang="en-US" dirty="0" smtClean="0"/>
              <a:t>Concluded that physiological response to stress is nonspecific</a:t>
            </a:r>
          </a:p>
          <a:p>
            <a:pPr marL="342900" indent="-342900">
              <a:buFont typeface="Arial"/>
              <a:buChar char="•"/>
            </a:pPr>
            <a:r>
              <a:rPr lang="en-US" b="1" dirty="0" smtClean="0"/>
              <a:t>General Adaptation Syndrome – Alarm Resistance Exhaustion (GAS-ARE)</a:t>
            </a:r>
            <a:endParaRPr lang="en-US" b="1" dirty="0"/>
          </a:p>
        </p:txBody>
      </p:sp>
      <p:pic>
        <p:nvPicPr>
          <p:cNvPr id="6" name="Picture 5" descr="general-adaptation-syndrome-(gas)-76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724400"/>
            <a:ext cx="4267200" cy="2133600"/>
          </a:xfrm>
          <a:prstGeom prst="rect">
            <a:avLst/>
          </a:prstGeom>
        </p:spPr>
      </p:pic>
    </p:spTree>
    <p:extLst>
      <p:ext uri="{BB962C8B-B14F-4D97-AF65-F5344CB8AC3E}">
        <p14:creationId xmlns:p14="http://schemas.microsoft.com/office/powerpoint/2010/main" val="439683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 Skinner</a:t>
            </a:r>
            <a:endParaRPr lang="en-US" dirty="0"/>
          </a:p>
        </p:txBody>
      </p:sp>
      <p:pic>
        <p:nvPicPr>
          <p:cNvPr id="5" name="Content Placeholder 4" descr="bf-skinner-sm.jpg"/>
          <p:cNvPicPr>
            <a:picLocks noGrp="1" noChangeAspect="1"/>
          </p:cNvPicPr>
          <p:nvPr>
            <p:ph idx="1"/>
          </p:nvPr>
        </p:nvPicPr>
        <p:blipFill>
          <a:blip r:embed="rId2">
            <a:extLst>
              <a:ext uri="{28A0092B-C50C-407E-A947-70E740481C1C}">
                <a14:useLocalDpi xmlns:a14="http://schemas.microsoft.com/office/drawing/2010/main" val="0"/>
              </a:ext>
            </a:extLst>
          </a:blip>
          <a:srcRect l="-5367" r="-5367"/>
          <a:stretch>
            <a:fillRect/>
          </a:stretch>
        </p:blipFill>
        <p:spPr/>
      </p:pic>
      <p:sp>
        <p:nvSpPr>
          <p:cNvPr id="4" name="Text Placeholder 3"/>
          <p:cNvSpPr>
            <a:spLocks noGrp="1"/>
          </p:cNvSpPr>
          <p:nvPr>
            <p:ph type="body" sz="half" idx="2"/>
          </p:nvPr>
        </p:nvSpPr>
        <p:spPr>
          <a:xfrm>
            <a:off x="304801" y="457200"/>
            <a:ext cx="3130858" cy="4800600"/>
          </a:xfrm>
        </p:spPr>
        <p:txBody>
          <a:bodyPr/>
          <a:lstStyle/>
          <a:p>
            <a:pPr marL="342900" indent="-342900">
              <a:buFont typeface="Arial"/>
              <a:buChar char="•"/>
            </a:pPr>
            <a:r>
              <a:rPr lang="en-US" dirty="0" smtClean="0"/>
              <a:t>Behavioral psychologist who built on Pavlov’s work to develop theories of operant behavior</a:t>
            </a:r>
          </a:p>
          <a:p>
            <a:pPr marL="342900" indent="-342900">
              <a:buFont typeface="Arial"/>
              <a:buChar char="•"/>
            </a:pPr>
            <a:r>
              <a:rPr lang="en-US" dirty="0" smtClean="0"/>
              <a:t>Skinner studied </a:t>
            </a:r>
            <a:r>
              <a:rPr lang="en-US" b="1" dirty="0" smtClean="0"/>
              <a:t>operant conditioning </a:t>
            </a:r>
            <a:r>
              <a:rPr lang="en-US" dirty="0" smtClean="0"/>
              <a:t>by using the </a:t>
            </a:r>
            <a:r>
              <a:rPr lang="en-US" b="1" dirty="0" smtClean="0"/>
              <a:t>Skinner Box</a:t>
            </a:r>
            <a:endParaRPr lang="en-US" b="1" dirty="0"/>
          </a:p>
        </p:txBody>
      </p:sp>
      <p:pic>
        <p:nvPicPr>
          <p:cNvPr id="6" name="Picture 5" descr="maxresdefau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4191000"/>
            <a:ext cx="4191000" cy="2702078"/>
          </a:xfrm>
          <a:prstGeom prst="rect">
            <a:avLst/>
          </a:prstGeom>
        </p:spPr>
      </p:pic>
    </p:spTree>
    <p:extLst>
      <p:ext uri="{BB962C8B-B14F-4D97-AF65-F5344CB8AC3E}">
        <p14:creationId xmlns:p14="http://schemas.microsoft.com/office/powerpoint/2010/main" val="39087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Spearman</a:t>
            </a:r>
            <a:endParaRPr lang="en-US" dirty="0"/>
          </a:p>
        </p:txBody>
      </p:sp>
      <p:pic>
        <p:nvPicPr>
          <p:cNvPr id="5" name="Content Placeholder 4" descr="pcl_0001_0002_0_img0133.jpg"/>
          <p:cNvPicPr>
            <a:picLocks noGrp="1" noChangeAspect="1"/>
          </p:cNvPicPr>
          <p:nvPr>
            <p:ph idx="1"/>
          </p:nvPr>
        </p:nvPicPr>
        <p:blipFill>
          <a:blip r:embed="rId2">
            <a:extLst>
              <a:ext uri="{28A0092B-C50C-407E-A947-70E740481C1C}">
                <a14:useLocalDpi xmlns:a14="http://schemas.microsoft.com/office/drawing/2010/main" val="0"/>
              </a:ext>
            </a:extLst>
          </a:blip>
          <a:srcRect l="-20575" r="-20575"/>
          <a:stretch>
            <a:fillRect/>
          </a:stretch>
        </p:blipFill>
        <p:spPr/>
      </p:pic>
      <p:sp>
        <p:nvSpPr>
          <p:cNvPr id="4" name="Text Placeholder 3"/>
          <p:cNvSpPr>
            <a:spLocks noGrp="1"/>
          </p:cNvSpPr>
          <p:nvPr>
            <p:ph type="body" sz="half" idx="2"/>
          </p:nvPr>
        </p:nvSpPr>
        <p:spPr/>
        <p:txBody>
          <a:bodyPr/>
          <a:lstStyle/>
          <a:p>
            <a:pPr marL="342900" indent="-342900">
              <a:buFont typeface="Arial"/>
              <a:buChar char="•"/>
            </a:pPr>
            <a:r>
              <a:rPr lang="en-US" dirty="0" smtClean="0"/>
              <a:t>Cognitive psychologist who theorized the existence of a general type of intelligence, the “g” factor, that underlies all types of intelligence </a:t>
            </a:r>
          </a:p>
          <a:p>
            <a:pPr marL="342900" indent="-342900">
              <a:buFont typeface="Arial"/>
              <a:buChar char="•"/>
            </a:pPr>
            <a:r>
              <a:rPr lang="en-US" b="1" dirty="0" smtClean="0"/>
              <a:t>General Intelligence Theory</a:t>
            </a:r>
            <a:endParaRPr lang="en-US" b="1" dirty="0"/>
          </a:p>
        </p:txBody>
      </p:sp>
    </p:spTree>
    <p:extLst>
      <p:ext uri="{BB962C8B-B14F-4D97-AF65-F5344CB8AC3E}">
        <p14:creationId xmlns:p14="http://schemas.microsoft.com/office/powerpoint/2010/main" val="3967599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Sternberg</a:t>
            </a:r>
            <a:endParaRPr lang="en-US" dirty="0"/>
          </a:p>
        </p:txBody>
      </p:sp>
      <p:pic>
        <p:nvPicPr>
          <p:cNvPr id="5" name="Content Placeholder 4" descr="sternberg.png"/>
          <p:cNvPicPr>
            <a:picLocks noGrp="1" noChangeAspect="1"/>
          </p:cNvPicPr>
          <p:nvPr>
            <p:ph idx="1"/>
          </p:nvPr>
        </p:nvPicPr>
        <p:blipFill>
          <a:blip r:embed="rId2">
            <a:extLst>
              <a:ext uri="{28A0092B-C50C-407E-A947-70E740481C1C}">
                <a14:useLocalDpi xmlns:a14="http://schemas.microsoft.com/office/drawing/2010/main" val="0"/>
              </a:ext>
            </a:extLst>
          </a:blip>
          <a:srcRect l="-22534" r="-22534"/>
          <a:stretch>
            <a:fillRect/>
          </a:stretch>
        </p:blipFill>
        <p:spPr/>
      </p:pic>
      <p:sp>
        <p:nvSpPr>
          <p:cNvPr id="4" name="Text Placeholder 3"/>
          <p:cNvSpPr>
            <a:spLocks noGrp="1"/>
          </p:cNvSpPr>
          <p:nvPr>
            <p:ph type="body" sz="half" idx="2"/>
          </p:nvPr>
        </p:nvSpPr>
        <p:spPr/>
        <p:txBody>
          <a:bodyPr/>
          <a:lstStyle/>
          <a:p>
            <a:pPr marL="342900" indent="-342900">
              <a:buFont typeface="Arial"/>
              <a:buChar char="•"/>
            </a:pPr>
            <a:r>
              <a:rPr lang="en-US" dirty="0" smtClean="0"/>
              <a:t>The developer of the </a:t>
            </a:r>
            <a:r>
              <a:rPr lang="en-US" b="1" dirty="0" err="1" smtClean="0"/>
              <a:t>Triarchic</a:t>
            </a:r>
            <a:r>
              <a:rPr lang="en-US" b="1" dirty="0" smtClean="0"/>
              <a:t> Theory of Intelligence</a:t>
            </a:r>
            <a:endParaRPr lang="en-US" dirty="0" smtClean="0"/>
          </a:p>
          <a:p>
            <a:pPr marL="342900" indent="-342900">
              <a:buFont typeface="Arial"/>
              <a:buChar char="•"/>
            </a:pPr>
            <a:r>
              <a:rPr lang="en-US" dirty="0" smtClean="0"/>
              <a:t>Proposed there are three aspects to intelligence: componential, experiential, and contextual </a:t>
            </a:r>
            <a:endParaRPr lang="en-US" dirty="0"/>
          </a:p>
        </p:txBody>
      </p:sp>
    </p:spTree>
    <p:extLst>
      <p:ext uri="{BB962C8B-B14F-4D97-AF65-F5344CB8AC3E}">
        <p14:creationId xmlns:p14="http://schemas.microsoft.com/office/powerpoint/2010/main" val="657508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a:t>
            </a:r>
            <a:r>
              <a:rPr lang="en-US" dirty="0" err="1" smtClean="0"/>
              <a:t>Terman</a:t>
            </a:r>
            <a:endParaRPr lang="en-US" dirty="0"/>
          </a:p>
        </p:txBody>
      </p:sp>
      <p:pic>
        <p:nvPicPr>
          <p:cNvPr id="5" name="Content Placeholder 4" descr="terman180x224.jpg"/>
          <p:cNvPicPr>
            <a:picLocks noGrp="1" noChangeAspect="1"/>
          </p:cNvPicPr>
          <p:nvPr>
            <p:ph idx="1"/>
          </p:nvPr>
        </p:nvPicPr>
        <p:blipFill>
          <a:blip r:embed="rId2">
            <a:extLst>
              <a:ext uri="{28A0092B-C50C-407E-A947-70E740481C1C}">
                <a14:useLocalDpi xmlns:a14="http://schemas.microsoft.com/office/drawing/2010/main" val="0"/>
              </a:ext>
            </a:extLst>
          </a:blip>
          <a:srcRect l="-19483" r="-19483"/>
          <a:stretch>
            <a:fillRect/>
          </a:stretch>
        </p:blipFill>
        <p:spPr/>
      </p:pic>
      <p:sp>
        <p:nvSpPr>
          <p:cNvPr id="4" name="Text Placeholder 3"/>
          <p:cNvSpPr>
            <a:spLocks noGrp="1"/>
          </p:cNvSpPr>
          <p:nvPr>
            <p:ph type="body" sz="half" idx="2"/>
          </p:nvPr>
        </p:nvSpPr>
        <p:spPr>
          <a:xfrm>
            <a:off x="304801" y="457200"/>
            <a:ext cx="3130858" cy="4800600"/>
          </a:xfrm>
        </p:spPr>
        <p:txBody>
          <a:bodyPr>
            <a:normAutofit fontScale="92500"/>
          </a:bodyPr>
          <a:lstStyle/>
          <a:p>
            <a:pPr marL="342900" indent="-342900">
              <a:buFont typeface="Arial"/>
              <a:buChar char="•"/>
            </a:pPr>
            <a:r>
              <a:rPr lang="en-US" dirty="0" smtClean="0"/>
              <a:t>A developer of the Stanford-</a:t>
            </a:r>
            <a:r>
              <a:rPr lang="en-US" dirty="0" err="1" smtClean="0"/>
              <a:t>Binet</a:t>
            </a:r>
            <a:r>
              <a:rPr lang="en-US" dirty="0" smtClean="0"/>
              <a:t> Intelligence Scale in 1916, a revision of the </a:t>
            </a:r>
            <a:r>
              <a:rPr lang="en-US" dirty="0" err="1" smtClean="0"/>
              <a:t>Binet</a:t>
            </a:r>
            <a:r>
              <a:rPr lang="en-US" dirty="0" smtClean="0"/>
              <a:t>-Simon scale. </a:t>
            </a:r>
          </a:p>
          <a:p>
            <a:pPr marL="342900" indent="-342900">
              <a:buFont typeface="Arial"/>
              <a:buChar char="•"/>
            </a:pPr>
            <a:r>
              <a:rPr lang="en-US" dirty="0" smtClean="0"/>
              <a:t>Believed in the existence of innate differences in intelligence and supported the eugenics movement of his time</a:t>
            </a:r>
          </a:p>
          <a:p>
            <a:pPr marL="342900" indent="-342900">
              <a:buFont typeface="Arial"/>
              <a:buChar char="•"/>
            </a:pPr>
            <a:r>
              <a:rPr lang="en-US" dirty="0" smtClean="0"/>
              <a:t>Advocated widespread use of intelligence testing</a:t>
            </a:r>
          </a:p>
          <a:p>
            <a:pPr marL="342900" indent="-342900">
              <a:buFont typeface="Arial"/>
              <a:buChar char="•"/>
            </a:pPr>
            <a:r>
              <a:rPr lang="en-US" b="1" dirty="0" smtClean="0"/>
              <a:t>Lewis </a:t>
            </a:r>
            <a:r>
              <a:rPr lang="en-US" b="1" dirty="0" err="1" smtClean="0"/>
              <a:t>Terman’s</a:t>
            </a:r>
            <a:r>
              <a:rPr lang="en-US" b="1" dirty="0" smtClean="0"/>
              <a:t> “Termites”</a:t>
            </a:r>
            <a:endParaRPr lang="en-US" b="1" dirty="0"/>
          </a:p>
        </p:txBody>
      </p:sp>
    </p:spTree>
    <p:extLst>
      <p:ext uri="{BB962C8B-B14F-4D97-AF65-F5344CB8AC3E}">
        <p14:creationId xmlns:p14="http://schemas.microsoft.com/office/powerpoint/2010/main" val="44008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Thorndike</a:t>
            </a:r>
            <a:endParaRPr lang="en-US" dirty="0"/>
          </a:p>
        </p:txBody>
      </p:sp>
      <p:pic>
        <p:nvPicPr>
          <p:cNvPr id="5" name="Content Placeholder 4" descr="PSM_V80_D211_Edward_Lee_Thorndike.png"/>
          <p:cNvPicPr>
            <a:picLocks noGrp="1" noChangeAspect="1"/>
          </p:cNvPicPr>
          <p:nvPr>
            <p:ph idx="1"/>
          </p:nvPr>
        </p:nvPicPr>
        <p:blipFill>
          <a:blip r:embed="rId2" cstate="print">
            <a:extLst>
              <a:ext uri="{28A0092B-C50C-407E-A947-70E740481C1C}">
                <a14:useLocalDpi xmlns:a14="http://schemas.microsoft.com/office/drawing/2010/main" val="0"/>
              </a:ext>
            </a:extLst>
          </a:blip>
          <a:srcRect l="-23863" r="-23863"/>
          <a:stretch>
            <a:fillRect/>
          </a:stretch>
        </p:blipFill>
        <p:spPr/>
      </p:pic>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a:buChar char="•"/>
            </a:pPr>
            <a:r>
              <a:rPr lang="en-US" dirty="0" smtClean="0"/>
              <a:t>Studied learning and classical conditioning, primarily in animals</a:t>
            </a:r>
          </a:p>
          <a:p>
            <a:pPr marL="342900" indent="-342900">
              <a:buFont typeface="Arial"/>
              <a:buChar char="•"/>
            </a:pPr>
            <a:r>
              <a:rPr lang="en-US" dirty="0"/>
              <a:t>F</a:t>
            </a:r>
            <a:r>
              <a:rPr lang="en-US" dirty="0" smtClean="0"/>
              <a:t>ormulated the </a:t>
            </a:r>
            <a:r>
              <a:rPr lang="en-US" b="1" dirty="0" smtClean="0"/>
              <a:t>Law of Effect- </a:t>
            </a:r>
            <a:r>
              <a:rPr lang="en-US" dirty="0" smtClean="0"/>
              <a:t>any behavior that is followed by a pleasant consequence is likely to be repeated, while any behavior followed by unpleasant consequences is likely to be stopped</a:t>
            </a:r>
          </a:p>
          <a:p>
            <a:pPr marL="342900" indent="-342900">
              <a:buFont typeface="Arial"/>
              <a:buChar char="•"/>
            </a:pPr>
            <a:endParaRPr lang="en-US" dirty="0"/>
          </a:p>
        </p:txBody>
      </p:sp>
    </p:spTree>
    <p:extLst>
      <p:ext uri="{BB962C8B-B14F-4D97-AF65-F5344CB8AC3E}">
        <p14:creationId xmlns:p14="http://schemas.microsoft.com/office/powerpoint/2010/main" val="4267186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784848" cy="1295400"/>
          </a:xfrm>
        </p:spPr>
        <p:txBody>
          <a:bodyPr/>
          <a:lstStyle/>
          <a:p>
            <a:r>
              <a:rPr lang="en-US" dirty="0" smtClean="0"/>
              <a:t>John Watson</a:t>
            </a:r>
            <a:endParaRPr lang="en-US" dirty="0"/>
          </a:p>
        </p:txBody>
      </p:sp>
      <p:pic>
        <p:nvPicPr>
          <p:cNvPr id="5" name="Content Placeholder 4" descr="john-b-watson.jpg"/>
          <p:cNvPicPr>
            <a:picLocks noGrp="1" noChangeAspect="1"/>
          </p:cNvPicPr>
          <p:nvPr>
            <p:ph idx="1"/>
          </p:nvPr>
        </p:nvPicPr>
        <p:blipFill>
          <a:blip r:embed="rId2">
            <a:extLst>
              <a:ext uri="{28A0092B-C50C-407E-A947-70E740481C1C}">
                <a14:useLocalDpi xmlns:a14="http://schemas.microsoft.com/office/drawing/2010/main" val="0"/>
              </a:ext>
            </a:extLst>
          </a:blip>
          <a:srcRect l="-20205" r="-20205"/>
          <a:stretch>
            <a:fillRect/>
          </a:stretch>
        </p:blipFill>
        <p:spPr/>
      </p:pic>
      <p:sp>
        <p:nvSpPr>
          <p:cNvPr id="4" name="Text Placeholder 3"/>
          <p:cNvSpPr>
            <a:spLocks noGrp="1"/>
          </p:cNvSpPr>
          <p:nvPr>
            <p:ph type="body" sz="half" idx="2"/>
          </p:nvPr>
        </p:nvSpPr>
        <p:spPr>
          <a:xfrm>
            <a:off x="381001" y="457200"/>
            <a:ext cx="3054658" cy="4724400"/>
          </a:xfrm>
        </p:spPr>
        <p:txBody>
          <a:bodyPr>
            <a:normAutofit/>
          </a:bodyPr>
          <a:lstStyle/>
          <a:p>
            <a:pPr marL="342900" indent="-342900">
              <a:buFont typeface="Arial"/>
              <a:buChar char="•"/>
            </a:pPr>
            <a:r>
              <a:rPr lang="en-US" dirty="0" smtClean="0"/>
              <a:t>Founder of a school of psychology known as </a:t>
            </a:r>
            <a:r>
              <a:rPr lang="en-US" b="1" dirty="0" smtClean="0"/>
              <a:t>behaviorism</a:t>
            </a:r>
            <a:endParaRPr lang="en-US" dirty="0" smtClean="0"/>
          </a:p>
          <a:p>
            <a:pPr marL="342900" indent="-342900">
              <a:buFont typeface="Arial"/>
              <a:buChar char="•"/>
            </a:pPr>
            <a:r>
              <a:rPr lang="en-US" dirty="0" smtClean="0"/>
              <a:t>Watson studied the effects of conditioning on children</a:t>
            </a:r>
          </a:p>
          <a:p>
            <a:pPr marL="342900" indent="-342900">
              <a:buFont typeface="Arial"/>
              <a:buChar char="•"/>
            </a:pPr>
            <a:r>
              <a:rPr lang="en-US" dirty="0" smtClean="0"/>
              <a:t>One of his most famous experiments involved conditioning a child named </a:t>
            </a:r>
            <a:r>
              <a:rPr lang="en-US" b="1" dirty="0" smtClean="0"/>
              <a:t>Little Albert</a:t>
            </a:r>
            <a:r>
              <a:rPr lang="en-US" dirty="0" smtClean="0"/>
              <a:t> to fear white, furry objects</a:t>
            </a:r>
            <a:endParaRPr lang="en-US" dirty="0"/>
          </a:p>
        </p:txBody>
      </p:sp>
    </p:spTree>
    <p:extLst>
      <p:ext uri="{BB962C8B-B14F-4D97-AF65-F5344CB8AC3E}">
        <p14:creationId xmlns:p14="http://schemas.microsoft.com/office/powerpoint/2010/main" val="316780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Wechsler</a:t>
            </a:r>
            <a:endParaRPr lang="en-US" dirty="0"/>
          </a:p>
        </p:txBody>
      </p:sp>
      <p:pic>
        <p:nvPicPr>
          <p:cNvPr id="5" name="Content Placeholder 4" descr="David_Wechsler.jpeg"/>
          <p:cNvPicPr>
            <a:picLocks noGrp="1" noChangeAspect="1"/>
          </p:cNvPicPr>
          <p:nvPr>
            <p:ph idx="1"/>
          </p:nvPr>
        </p:nvPicPr>
        <p:blipFill>
          <a:blip r:embed="rId2">
            <a:extLst>
              <a:ext uri="{28A0092B-C50C-407E-A947-70E740481C1C}">
                <a14:useLocalDpi xmlns:a14="http://schemas.microsoft.com/office/drawing/2010/main" val="0"/>
              </a:ext>
            </a:extLst>
          </a:blip>
          <a:srcRect l="-26111" r="-26111"/>
          <a:stretch>
            <a:fillRect/>
          </a:stretch>
        </p:blipFill>
        <p:spPr/>
      </p:pic>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a:buChar char="•"/>
            </a:pPr>
            <a:r>
              <a:rPr lang="en-US" dirty="0" smtClean="0"/>
              <a:t>Designed the fist intelligence test specifically for adults</a:t>
            </a:r>
          </a:p>
          <a:p>
            <a:pPr marL="342900" indent="-342900">
              <a:buFont typeface="Arial"/>
              <a:buChar char="•"/>
            </a:pPr>
            <a:r>
              <a:rPr lang="en-US" dirty="0" smtClean="0"/>
              <a:t>Called the test the </a:t>
            </a:r>
            <a:r>
              <a:rPr lang="en-US" b="1" dirty="0" smtClean="0"/>
              <a:t>Wechsler Adult Intelligence Scale (WAIS)</a:t>
            </a:r>
            <a:endParaRPr lang="en-US" dirty="0" smtClean="0"/>
          </a:p>
          <a:p>
            <a:pPr marL="342900" indent="-342900">
              <a:buFont typeface="Arial"/>
              <a:buChar char="•"/>
            </a:pPr>
            <a:r>
              <a:rPr lang="en-US" dirty="0" smtClean="0"/>
              <a:t>Also devised a test for children called the Wechsler Intelligence Scale for Children</a:t>
            </a:r>
            <a:endParaRPr lang="en-US" dirty="0"/>
          </a:p>
        </p:txBody>
      </p:sp>
    </p:spTree>
    <p:extLst>
      <p:ext uri="{BB962C8B-B14F-4D97-AF65-F5344CB8AC3E}">
        <p14:creationId xmlns:p14="http://schemas.microsoft.com/office/powerpoint/2010/main" val="3860569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Wilhelm Wundt</a:t>
            </a:r>
            <a:endParaRPr lang="en-US" dirty="0"/>
          </a:p>
        </p:txBody>
      </p:sp>
      <p:pic>
        <p:nvPicPr>
          <p:cNvPr id="5" name="Content Placeholder 4" descr="01wundt.jpg"/>
          <p:cNvPicPr>
            <a:picLocks noGrp="1" noChangeAspect="1"/>
          </p:cNvPicPr>
          <p:nvPr>
            <p:ph idx="1"/>
          </p:nvPr>
        </p:nvPicPr>
        <p:blipFill>
          <a:blip r:embed="rId2">
            <a:extLst>
              <a:ext uri="{28A0092B-C50C-407E-A947-70E740481C1C}">
                <a14:useLocalDpi xmlns:a14="http://schemas.microsoft.com/office/drawing/2010/main" val="0"/>
              </a:ext>
            </a:extLst>
          </a:blip>
          <a:srcRect l="-21861" r="-21861"/>
          <a:stretch>
            <a:fillRect/>
          </a:stretch>
        </p:blipFill>
        <p:spPr/>
      </p:pic>
      <p:sp>
        <p:nvSpPr>
          <p:cNvPr id="4" name="Text Placeholder 3"/>
          <p:cNvSpPr>
            <a:spLocks noGrp="1"/>
          </p:cNvSpPr>
          <p:nvPr>
            <p:ph type="body" sz="half" idx="2"/>
          </p:nvPr>
        </p:nvSpPr>
        <p:spPr>
          <a:xfrm>
            <a:off x="381001" y="457200"/>
            <a:ext cx="3054658" cy="4724400"/>
          </a:xfrm>
        </p:spPr>
        <p:txBody>
          <a:bodyPr>
            <a:normAutofit/>
          </a:bodyPr>
          <a:lstStyle/>
          <a:p>
            <a:pPr marL="342900" indent="-342900">
              <a:buFont typeface="Arial"/>
              <a:buChar char="•"/>
            </a:pPr>
            <a:r>
              <a:rPr lang="en-US" dirty="0" smtClean="0"/>
              <a:t>Best known for establishing the first psychology lab in </a:t>
            </a:r>
            <a:r>
              <a:rPr lang="en-US" dirty="0" err="1" smtClean="0"/>
              <a:t>Liepzig</a:t>
            </a:r>
            <a:r>
              <a:rPr lang="en-US" dirty="0" smtClean="0"/>
              <a:t>, Germany, generally considered the official beginning of psychology as a field of science separate from philosophy</a:t>
            </a:r>
          </a:p>
          <a:p>
            <a:pPr marL="342900" indent="-342900">
              <a:buFont typeface="Arial"/>
              <a:buChar char="•"/>
            </a:pPr>
            <a:r>
              <a:rPr lang="en-US" dirty="0" smtClean="0"/>
              <a:t>Father of Psychology, so…</a:t>
            </a:r>
          </a:p>
          <a:p>
            <a:pPr marL="342900" indent="-342900">
              <a:buFont typeface="Arial"/>
              <a:buChar char="•"/>
            </a:pPr>
            <a:r>
              <a:rPr lang="en-US" dirty="0" smtClean="0"/>
              <a:t>Turn down for Wundt?!</a:t>
            </a:r>
            <a:endParaRPr lang="en-US" dirty="0"/>
          </a:p>
        </p:txBody>
      </p:sp>
    </p:spTree>
    <p:extLst>
      <p:ext uri="{BB962C8B-B14F-4D97-AF65-F5344CB8AC3E}">
        <p14:creationId xmlns:p14="http://schemas.microsoft.com/office/powerpoint/2010/main" val="285083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 </a:t>
            </a:r>
            <a:r>
              <a:rPr lang="en-US" dirty="0" err="1" smtClean="0"/>
              <a:t>Zimbardo</a:t>
            </a:r>
            <a:endParaRPr lang="en-US" dirty="0"/>
          </a:p>
        </p:txBody>
      </p:sp>
      <p:pic>
        <p:nvPicPr>
          <p:cNvPr id="5" name="Content Placeholder 4" descr="av175DVD_lg.jpg"/>
          <p:cNvPicPr>
            <a:picLocks noGrp="1" noChangeAspect="1"/>
          </p:cNvPicPr>
          <p:nvPr>
            <p:ph idx="1"/>
          </p:nvPr>
        </p:nvPicPr>
        <p:blipFill>
          <a:blip r:embed="rId2">
            <a:extLst>
              <a:ext uri="{28A0092B-C50C-407E-A947-70E740481C1C}">
                <a14:useLocalDpi xmlns:a14="http://schemas.microsoft.com/office/drawing/2010/main" val="0"/>
              </a:ext>
            </a:extLst>
          </a:blip>
          <a:srcRect l="-23701" r="-23701"/>
          <a:stretch>
            <a:fillRect/>
          </a:stretch>
        </p:blipFill>
        <p:spPr/>
      </p:pic>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a:buChar char="•"/>
            </a:pPr>
            <a:r>
              <a:rPr lang="en-US" dirty="0" smtClean="0"/>
              <a:t>Most notable study was the 1971 </a:t>
            </a:r>
            <a:r>
              <a:rPr lang="en-US" b="1" dirty="0" smtClean="0"/>
              <a:t>Stanford Prison Experiment</a:t>
            </a:r>
            <a:r>
              <a:rPr lang="en-US" dirty="0" smtClean="0"/>
              <a:t>, which was a classic demonstration of the power of social situations to distort personal identities and long cherished values and morality as students internalized situated identities in their roles as prisoners and guards</a:t>
            </a:r>
            <a:endParaRPr lang="en-US" dirty="0"/>
          </a:p>
        </p:txBody>
      </p:sp>
    </p:spTree>
    <p:extLst>
      <p:ext uri="{BB962C8B-B14F-4D97-AF65-F5344CB8AC3E}">
        <p14:creationId xmlns:p14="http://schemas.microsoft.com/office/powerpoint/2010/main" val="17523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 Adler</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724400"/>
          </a:xfrm>
        </p:spPr>
        <p:txBody>
          <a:bodyPr>
            <a:normAutofit fontScale="92500" lnSpcReduction="10000"/>
          </a:bodyPr>
          <a:lstStyle/>
          <a:p>
            <a:pPr marL="342900" indent="-342900">
              <a:buFont typeface="Arial" panose="020B0604020202020204" pitchFamily="34" charset="0"/>
              <a:buChar char="•"/>
            </a:pPr>
            <a:r>
              <a:rPr lang="en-US" dirty="0" smtClean="0"/>
              <a:t>Studied under Freud</a:t>
            </a:r>
          </a:p>
          <a:p>
            <a:pPr marL="342900" indent="-342900">
              <a:buFont typeface="Arial" panose="020B0604020202020204" pitchFamily="34" charset="0"/>
              <a:buChar char="•"/>
            </a:pPr>
            <a:r>
              <a:rPr lang="en-US" dirty="0" smtClean="0"/>
              <a:t>Adler broke away from Freud</a:t>
            </a:r>
          </a:p>
          <a:p>
            <a:pPr marL="342900" indent="-342900">
              <a:buFont typeface="Arial" panose="020B0604020202020204" pitchFamily="34" charset="0"/>
              <a:buChar char="•"/>
            </a:pPr>
            <a:r>
              <a:rPr lang="en-US" dirty="0" smtClean="0"/>
              <a:t>He believed that social motives, rather than sexual drives, motivated people the most</a:t>
            </a:r>
          </a:p>
          <a:p>
            <a:pPr marL="342900" indent="-342900">
              <a:buFont typeface="Arial" panose="020B0604020202020204" pitchFamily="34" charset="0"/>
              <a:buChar char="•"/>
            </a:pPr>
            <a:r>
              <a:rPr lang="en-US" dirty="0" smtClean="0"/>
              <a:t>In Adler’s view, strivings for superiority drive people’s behavior</a:t>
            </a:r>
          </a:p>
          <a:p>
            <a:pPr marL="342900" indent="-342900">
              <a:buFont typeface="Arial" panose="020B0604020202020204" pitchFamily="34" charset="0"/>
              <a:buChar char="•"/>
            </a:pPr>
            <a:r>
              <a:rPr lang="en-US" dirty="0" smtClean="0"/>
              <a:t>He thought mental disorders were characterized by extreme feelings of inferiority and a desire for superiority over others</a:t>
            </a:r>
            <a:endParaRPr lang="en-US" dirty="0"/>
          </a:p>
        </p:txBody>
      </p:sp>
      <p:pic>
        <p:nvPicPr>
          <p:cNvPr id="3074" name="Picture 2" descr="C:\Users\littlek\Desktop\Alfred-Ad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648200" cy="449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1095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Solomon Asch</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724400"/>
          </a:xfrm>
        </p:spPr>
        <p:txBody>
          <a:bodyPr>
            <a:normAutofit/>
          </a:bodyPr>
          <a:lstStyle/>
          <a:p>
            <a:pPr marL="342900" indent="-342900">
              <a:buFont typeface="Arial" panose="020B0604020202020204" pitchFamily="34" charset="0"/>
              <a:buChar char="•"/>
            </a:pPr>
            <a:r>
              <a:rPr lang="en-US" dirty="0" smtClean="0"/>
              <a:t>Social conformity</a:t>
            </a:r>
          </a:p>
          <a:p>
            <a:pPr marL="342900" indent="-342900">
              <a:buFont typeface="Arial" panose="020B0604020202020204" pitchFamily="34" charset="0"/>
              <a:buChar char="•"/>
            </a:pPr>
            <a:r>
              <a:rPr lang="en-US" dirty="0" smtClean="0"/>
              <a:t>Studied how people reacted when their perceptions of events were challenged by others. </a:t>
            </a:r>
          </a:p>
          <a:p>
            <a:pPr marL="342900" indent="-342900">
              <a:buFont typeface="Arial" panose="020B0604020202020204" pitchFamily="34" charset="0"/>
              <a:buChar char="•"/>
            </a:pPr>
            <a:r>
              <a:rPr lang="en-US" dirty="0" smtClean="0"/>
              <a:t>Asch found that most individuals changed their own opinions in order to agree with the group, even when the majority was clearly wrong</a:t>
            </a:r>
            <a:endParaRPr lang="en-US" dirty="0"/>
          </a:p>
        </p:txBody>
      </p:sp>
      <p:pic>
        <p:nvPicPr>
          <p:cNvPr id="4098" name="Picture 2" descr="C:\Users\littlek\Desktop\solomon-as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
            <a:ext cx="4876800"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900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Aaron Beck</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724400"/>
          </a:xfrm>
        </p:spPr>
        <p:txBody>
          <a:bodyPr/>
          <a:lstStyle/>
          <a:p>
            <a:pPr marL="342900" indent="-342900">
              <a:buFont typeface="Arial" panose="020B0604020202020204" pitchFamily="34" charset="0"/>
              <a:buChar char="•"/>
            </a:pPr>
            <a:r>
              <a:rPr lang="en-US" dirty="0" smtClean="0"/>
              <a:t>A developer of cognitive therapy</a:t>
            </a:r>
          </a:p>
          <a:p>
            <a:pPr marL="342900" indent="-342900">
              <a:buFont typeface="Arial" panose="020B0604020202020204" pitchFamily="34" charset="0"/>
              <a:buChar char="•"/>
            </a:pPr>
            <a:r>
              <a:rPr lang="en-US" dirty="0" smtClean="0"/>
              <a:t>His cognitive approach to therapy emphasizes using rational thoughts to overcome fears rather than trying to uncover the unconscious meaning of those fears</a:t>
            </a:r>
            <a:endParaRPr lang="en-US" dirty="0"/>
          </a:p>
        </p:txBody>
      </p:sp>
      <p:pic>
        <p:nvPicPr>
          <p:cNvPr id="5122" name="Picture 2" descr="C:\Users\littlek\Desktop\b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724400"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2637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 </a:t>
            </a:r>
            <a:r>
              <a:rPr lang="en-US" dirty="0" err="1" smtClean="0"/>
              <a:t>Binet</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882662"/>
          </a:xfrm>
        </p:spPr>
        <p:txBody>
          <a:bodyPr/>
          <a:lstStyle/>
          <a:p>
            <a:pPr marL="342900" indent="-342900">
              <a:buFont typeface="Arial" panose="020B0604020202020204" pitchFamily="34" charset="0"/>
              <a:buChar char="•"/>
            </a:pPr>
            <a:r>
              <a:rPr lang="en-US" dirty="0" smtClean="0"/>
              <a:t>A developer of the </a:t>
            </a:r>
            <a:r>
              <a:rPr lang="en-US" dirty="0" err="1" smtClean="0"/>
              <a:t>Binet</a:t>
            </a:r>
            <a:r>
              <a:rPr lang="en-US" dirty="0" smtClean="0"/>
              <a:t>-Simon scale</a:t>
            </a:r>
          </a:p>
          <a:p>
            <a:pPr marL="342900" indent="-342900">
              <a:buFont typeface="Arial" panose="020B0604020202020204" pitchFamily="34" charset="0"/>
              <a:buChar char="•"/>
            </a:pPr>
            <a:r>
              <a:rPr lang="en-US" dirty="0" err="1" smtClean="0"/>
              <a:t>Binet</a:t>
            </a:r>
            <a:r>
              <a:rPr lang="en-US" dirty="0" smtClean="0"/>
              <a:t> intended the test to predict school performance </a:t>
            </a:r>
            <a:endParaRPr lang="en-US" dirty="0"/>
          </a:p>
        </p:txBody>
      </p:sp>
      <p:pic>
        <p:nvPicPr>
          <p:cNvPr id="6146" name="Picture 2" descr="C:\Users\littlek\Desktop\158353-004-18324B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
            <a:ext cx="4724400" cy="4958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1012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Walter Cannon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419600"/>
          </a:xfrm>
        </p:spPr>
        <p:txBody>
          <a:bodyPr/>
          <a:lstStyle/>
          <a:p>
            <a:pPr marL="342900" indent="-342900">
              <a:buFont typeface="Arial" panose="020B0604020202020204" pitchFamily="34" charset="0"/>
              <a:buChar char="•"/>
            </a:pPr>
            <a:r>
              <a:rPr lang="en-US" dirty="0" smtClean="0"/>
              <a:t>Developed the Cannon-Bard theory of emotion, which holds that physical and emotional stimuli happen simultaneously, with no causal relationship</a:t>
            </a:r>
            <a:endParaRPr lang="en-US" dirty="0"/>
          </a:p>
        </p:txBody>
      </p:sp>
      <p:pic>
        <p:nvPicPr>
          <p:cNvPr id="7170" name="Picture 2" descr="C:\Users\littlek\Desktop\Walter_Bradford_Cannon_19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57200"/>
            <a:ext cx="4800600" cy="4883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6977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Raymond </a:t>
            </a:r>
            <a:r>
              <a:rPr lang="en-US" dirty="0" err="1" smtClean="0"/>
              <a:t>Cattell</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panose="020B0604020202020204" pitchFamily="34" charset="0"/>
              <a:buChar char="•"/>
            </a:pPr>
            <a:r>
              <a:rPr lang="en-US" dirty="0" smtClean="0"/>
              <a:t>Maintained that human personality consisted of 46 surface traits, from which could be derived 16 source traits that constitute personality</a:t>
            </a:r>
          </a:p>
          <a:p>
            <a:pPr marL="342900" indent="-342900">
              <a:buFont typeface="Arial" panose="020B0604020202020204" pitchFamily="34" charset="0"/>
              <a:buChar char="•"/>
            </a:pPr>
            <a:r>
              <a:rPr lang="en-US" dirty="0" smtClean="0"/>
              <a:t>From this theory he developed (1950) the Sixteen Personality Factor Questionnaire</a:t>
            </a:r>
            <a:endParaRPr lang="en-US" dirty="0"/>
          </a:p>
        </p:txBody>
      </p:sp>
      <p:pic>
        <p:nvPicPr>
          <p:cNvPr id="8194" name="Picture 2" descr="C:\Users\littlek\Desktop\225px-Raymond_Catt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199"/>
            <a:ext cx="4648200" cy="46759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1352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134</TotalTime>
  <Words>1467</Words>
  <Application>Microsoft Office PowerPoint</Application>
  <PresentationFormat>On-screen Show (4:3)</PresentationFormat>
  <Paragraphs>154</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Impact</vt:lpstr>
      <vt:lpstr>Times New Roman</vt:lpstr>
      <vt:lpstr>NewsPrint</vt:lpstr>
      <vt:lpstr>Key “Players” In Psychology</vt:lpstr>
      <vt:lpstr>Mary Ainsworth</vt:lpstr>
      <vt:lpstr>Albert Bandura</vt:lpstr>
      <vt:lpstr>Alfred Adler</vt:lpstr>
      <vt:lpstr>Solomon Asch</vt:lpstr>
      <vt:lpstr>Aaron Beck</vt:lpstr>
      <vt:lpstr>Alfred Binet</vt:lpstr>
      <vt:lpstr>Walter Cannon</vt:lpstr>
      <vt:lpstr>Raymond Cattell</vt:lpstr>
      <vt:lpstr>Noam Chomsky</vt:lpstr>
      <vt:lpstr>Hermann Ebbinghaus</vt:lpstr>
      <vt:lpstr>Albert Ellis</vt:lpstr>
      <vt:lpstr>Sigmund Freud</vt:lpstr>
      <vt:lpstr>Erik Erikson</vt:lpstr>
      <vt:lpstr>John Garcia</vt:lpstr>
      <vt:lpstr>Howard Gardner</vt:lpstr>
      <vt:lpstr>Harry Harlow</vt:lpstr>
      <vt:lpstr>Karen Horney</vt:lpstr>
      <vt:lpstr>William James</vt:lpstr>
      <vt:lpstr>Carl Jung</vt:lpstr>
      <vt:lpstr>Lawrence Kohlberg</vt:lpstr>
      <vt:lpstr>Abraham Maslow</vt:lpstr>
      <vt:lpstr>Stanley Milgram</vt:lpstr>
      <vt:lpstr>Ivan Pavlov</vt:lpstr>
      <vt:lpstr>Jean Piaget</vt:lpstr>
      <vt:lpstr>Carl Rogers</vt:lpstr>
      <vt:lpstr>Elizabeth Kubler-Ross</vt:lpstr>
      <vt:lpstr>Stanley Schachter</vt:lpstr>
      <vt:lpstr>Martin Seligman</vt:lpstr>
      <vt:lpstr>Hans Selye</vt:lpstr>
      <vt:lpstr>B.F. Skinner</vt:lpstr>
      <vt:lpstr>Charles Spearman</vt:lpstr>
      <vt:lpstr>Robert Sternberg</vt:lpstr>
      <vt:lpstr>Lewis Terman</vt:lpstr>
      <vt:lpstr>Edward Thorndike</vt:lpstr>
      <vt:lpstr>John Watson</vt:lpstr>
      <vt:lpstr>David Wechsler</vt:lpstr>
      <vt:lpstr>Wilhelm Wundt</vt:lpstr>
      <vt:lpstr>Phillip Zimbardo</vt:lpstr>
    </vt:vector>
  </TitlesOfParts>
  <Company>Frisco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KAITLYN</dc:creator>
  <cp:lastModifiedBy>Casperson, Anna K</cp:lastModifiedBy>
  <cp:revision>40</cp:revision>
  <dcterms:created xsi:type="dcterms:W3CDTF">2015-04-27T19:00:36Z</dcterms:created>
  <dcterms:modified xsi:type="dcterms:W3CDTF">2015-04-28T19:26:50Z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