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95" r:id="rId4"/>
    <p:sldId id="260" r:id="rId5"/>
    <p:sldId id="261" r:id="rId6"/>
    <p:sldId id="280" r:id="rId7"/>
    <p:sldId id="262" r:id="rId8"/>
    <p:sldId id="265" r:id="rId9"/>
    <p:sldId id="301" r:id="rId10"/>
    <p:sldId id="266" r:id="rId11"/>
    <p:sldId id="263" r:id="rId12"/>
    <p:sldId id="264" r:id="rId13"/>
    <p:sldId id="267" r:id="rId14"/>
    <p:sldId id="268" r:id="rId15"/>
    <p:sldId id="269" r:id="rId16"/>
    <p:sldId id="270" r:id="rId17"/>
    <p:sldId id="309" r:id="rId18"/>
    <p:sldId id="271" r:id="rId19"/>
    <p:sldId id="306" r:id="rId20"/>
    <p:sldId id="259" r:id="rId21"/>
    <p:sldId id="273" r:id="rId22"/>
    <p:sldId id="274" r:id="rId23"/>
    <p:sldId id="275" r:id="rId24"/>
    <p:sldId id="308" r:id="rId25"/>
    <p:sldId id="302" r:id="rId26"/>
    <p:sldId id="276" r:id="rId27"/>
    <p:sldId id="277" r:id="rId28"/>
    <p:sldId id="278" r:id="rId29"/>
    <p:sldId id="279" r:id="rId30"/>
    <p:sldId id="282" r:id="rId31"/>
    <p:sldId id="283" r:id="rId32"/>
    <p:sldId id="284" r:id="rId33"/>
    <p:sldId id="281" r:id="rId34"/>
    <p:sldId id="310" r:id="rId35"/>
    <p:sldId id="286" r:id="rId36"/>
    <p:sldId id="287" r:id="rId37"/>
    <p:sldId id="296" r:id="rId38"/>
    <p:sldId id="288" r:id="rId39"/>
    <p:sldId id="304" r:id="rId40"/>
    <p:sldId id="305" r:id="rId41"/>
    <p:sldId id="285" r:id="rId42"/>
    <p:sldId id="290" r:id="rId43"/>
    <p:sldId id="291" r:id="rId44"/>
    <p:sldId id="297" r:id="rId45"/>
    <p:sldId id="298" r:id="rId46"/>
    <p:sldId id="292" r:id="rId47"/>
    <p:sldId id="293" r:id="rId48"/>
    <p:sldId id="307" r:id="rId49"/>
    <p:sldId id="294" r:id="rId50"/>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CCCC"/>
    <a:srgbClr val="9966FF"/>
    <a:srgbClr val="CCCCFF"/>
    <a:srgbClr val="FF9900"/>
    <a:srgbClr val="00FFCC"/>
    <a:srgbClr val="66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2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r>
              <a:rPr lang="en-US" smtClean="0"/>
              <a:t>APHG                                                                       Chapter 3 - Migration</a:t>
            </a:r>
            <a:endParaRPr lang="en-US" dirty="0"/>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8116F9B4-50DB-486B-8954-BA6546A6C022}" type="datetimeFigureOut">
              <a:rPr lang="en-US" smtClean="0"/>
              <a:pPr/>
              <a:t>10/15/2014</a:t>
            </a:fld>
            <a:endParaRPr lang="en-US" dirty="0"/>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r>
              <a:rPr lang="en-US" smtClean="0"/>
              <a:t>llhammon                                                                               Spring 2013</a:t>
            </a:r>
            <a:endParaRPr lang="en-US" dirty="0"/>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FEDA092A-166A-40E9-B4B1-E9212A9EA577}" type="slidenum">
              <a:rPr lang="en-US" smtClean="0"/>
              <a:pPr/>
              <a:t>‹#›</a:t>
            </a:fld>
            <a:endParaRPr lang="en-US" dirty="0"/>
          </a:p>
        </p:txBody>
      </p:sp>
    </p:spTree>
    <p:extLst>
      <p:ext uri="{BB962C8B-B14F-4D97-AF65-F5344CB8AC3E}">
        <p14:creationId xmlns:p14="http://schemas.microsoft.com/office/powerpoint/2010/main" val="1632592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r>
              <a:rPr lang="en-US" smtClean="0"/>
              <a:t>APHG                                                                       Chapter 3 - Migration</a:t>
            </a:r>
            <a:endParaRPr lang="en-US" dirty="0"/>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E0387245-0C7E-4EF1-A52D-7601B606D6B8}" type="datetimeFigureOut">
              <a:rPr lang="en-US" smtClean="0"/>
              <a:pPr/>
              <a:t>10/15/2014</a:t>
            </a:fld>
            <a:endParaRPr lang="en-US" dirty="0"/>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r>
              <a:rPr lang="en-US" smtClean="0"/>
              <a:t>llhammon                                                                               Spring 2013</a:t>
            </a:r>
            <a:endParaRPr lang="en-US" dirty="0"/>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7AD5635E-61D8-4696-9123-D2AAA7916EC6}" type="slidenum">
              <a:rPr lang="en-US" smtClean="0"/>
              <a:pPr/>
              <a:t>‹#›</a:t>
            </a:fld>
            <a:endParaRPr lang="en-US" dirty="0"/>
          </a:p>
        </p:txBody>
      </p:sp>
    </p:spTree>
    <p:extLst>
      <p:ext uri="{BB962C8B-B14F-4D97-AF65-F5344CB8AC3E}">
        <p14:creationId xmlns:p14="http://schemas.microsoft.com/office/powerpoint/2010/main" val="239421977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D5635E-61D8-4696-9123-D2AAA7916EC6}"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llhammon                                                                               Spring 2013</a:t>
            </a:r>
            <a:endParaRPr lang="en-US" dirty="0"/>
          </a:p>
        </p:txBody>
      </p:sp>
      <p:sp>
        <p:nvSpPr>
          <p:cNvPr id="6" name="Header Placeholder 5"/>
          <p:cNvSpPr>
            <a:spLocks noGrp="1"/>
          </p:cNvSpPr>
          <p:nvPr>
            <p:ph type="hdr" sz="quarter" idx="12"/>
          </p:nvPr>
        </p:nvSpPr>
        <p:spPr/>
        <p:txBody>
          <a:bodyPr/>
          <a:lstStyle/>
          <a:p>
            <a:r>
              <a:rPr lang="en-US" smtClean="0"/>
              <a:t>APHG                                                                       Chapter 3 - Migration</a:t>
            </a:r>
            <a:endParaRPr lang="en-US" dirty="0"/>
          </a:p>
        </p:txBody>
      </p:sp>
    </p:spTree>
    <p:extLst>
      <p:ext uri="{BB962C8B-B14F-4D97-AF65-F5344CB8AC3E}">
        <p14:creationId xmlns:p14="http://schemas.microsoft.com/office/powerpoint/2010/main" val="66245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1665C-8B67-4348-8A32-067D220D2A66}"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96A0C-E39C-4DB6-9E9B-308B596016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1665C-8B67-4348-8A32-067D220D2A66}" type="datetimeFigureOut">
              <a:rPr lang="en-US" smtClean="0"/>
              <a:pPr/>
              <a:t>10/15/2014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96A0C-E39C-4DB6-9E9B-308B596016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r.undp.org/en/mediacentre/videos/mobilit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ytimes.com/interactive/2011/07/06/world/americas/immigration.html?pagewanted=prin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nytimes.com/interactive/2011/07/06/world/americas/immigration.html?pagewanted=pri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numbered 6 p324"/>
          <p:cNvPicPr>
            <a:picLocks noChangeAspect="1" noChangeArrowheads="1"/>
          </p:cNvPicPr>
          <p:nvPr/>
        </p:nvPicPr>
        <p:blipFill>
          <a:blip r:embed="rId3" cstate="print"/>
          <a:srcRect/>
          <a:stretch>
            <a:fillRect/>
          </a:stretch>
        </p:blipFill>
        <p:spPr bwMode="auto">
          <a:xfrm>
            <a:off x="0" y="-1"/>
            <a:ext cx="9144000" cy="6892191"/>
          </a:xfrm>
          <a:prstGeom prst="rect">
            <a:avLst/>
          </a:prstGeom>
          <a:noFill/>
          <a:ln w="19050">
            <a:solidFill>
              <a:schemeClr val="bg1">
                <a:lumMod val="50000"/>
                <a:lumOff val="50000"/>
              </a:schemeClr>
            </a:solidFill>
            <a:miter lim="800000"/>
            <a:headEnd/>
            <a:tailEnd/>
          </a:ln>
        </p:spPr>
      </p:pic>
      <p:sp>
        <p:nvSpPr>
          <p:cNvPr id="4" name="Rectangle 2"/>
          <p:cNvSpPr>
            <a:spLocks noGrp="1" noChangeArrowheads="1"/>
          </p:cNvSpPr>
          <p:nvPr>
            <p:ph type="ctrTitle"/>
          </p:nvPr>
        </p:nvSpPr>
        <p:spPr>
          <a:xfrm>
            <a:off x="685800" y="2286000"/>
            <a:ext cx="7772400" cy="1470025"/>
          </a:xfrm>
        </p:spPr>
        <p:txBody>
          <a:bodyPr>
            <a:normAutofit/>
          </a:bodyPr>
          <a:lstStyle/>
          <a:p>
            <a:pPr eaLnBrk="1" hangingPunct="1">
              <a:defRPr/>
            </a:pPr>
            <a:r>
              <a:rPr lang="en-US" sz="8000" b="1" dirty="0" smtClean="0">
                <a:solidFill>
                  <a:srgbClr val="0070C0"/>
                </a:solidFill>
                <a:effectLst>
                  <a:outerShdw blurRad="38100" dist="38100" dir="2700000" algn="tl">
                    <a:srgbClr val="000000"/>
                  </a:outerShdw>
                </a:effectLst>
              </a:rPr>
              <a:t>Human Migration</a:t>
            </a:r>
          </a:p>
        </p:txBody>
      </p:sp>
      <p:sp>
        <p:nvSpPr>
          <p:cNvPr id="5" name="TextBox 4"/>
          <p:cNvSpPr txBox="1"/>
          <p:nvPr/>
        </p:nvSpPr>
        <p:spPr>
          <a:xfrm>
            <a:off x="6096000" y="6324600"/>
            <a:ext cx="2819400" cy="400110"/>
          </a:xfrm>
          <a:prstGeom prst="rect">
            <a:avLst/>
          </a:prstGeom>
          <a:noFill/>
        </p:spPr>
        <p:txBody>
          <a:bodyPr wrap="square" rtlCol="0">
            <a:spAutoFit/>
          </a:bodyPr>
          <a:lstStyle/>
          <a:p>
            <a:r>
              <a:rPr lang="en-US" sz="2000" b="1" i="1" dirty="0" smtClean="0">
                <a:solidFill>
                  <a:schemeClr val="bg1"/>
                </a:solidFill>
                <a:effectLst>
                  <a:outerShdw blurRad="38100" dist="38100" dir="2700000" algn="tl">
                    <a:srgbClr val="000000">
                      <a:alpha val="43137"/>
                    </a:srgbClr>
                  </a:outerShdw>
                </a:effectLst>
              </a:rPr>
              <a:t>APHG – Spring 2013</a:t>
            </a:r>
            <a:endParaRPr lang="en-US" sz="2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Characteristics of Migrants</a:t>
            </a:r>
          </a:p>
        </p:txBody>
      </p:sp>
      <p:sp>
        <p:nvSpPr>
          <p:cNvPr id="5" name="Rectangle 3"/>
          <p:cNvSpPr>
            <a:spLocks noGrp="1" noChangeArrowheads="1"/>
          </p:cNvSpPr>
          <p:nvPr>
            <p:ph idx="1"/>
          </p:nvPr>
        </p:nvSpPr>
        <p:spPr>
          <a:xfrm>
            <a:off x="457200" y="1143000"/>
            <a:ext cx="8229600" cy="2971800"/>
          </a:xfrm>
        </p:spPr>
        <p:txBody>
          <a:bodyPr>
            <a:normAutofit/>
          </a:bodyPr>
          <a:lstStyle/>
          <a:p>
            <a:pPr eaLnBrk="1" hangingPunct="1">
              <a:buFont typeface="Wingdings" pitchFamily="2" charset="2"/>
              <a:buChar char="Ø"/>
            </a:pPr>
            <a:r>
              <a:rPr lang="en-US" sz="2800" dirty="0" smtClean="0"/>
              <a:t>Most long distance migrants are </a:t>
            </a:r>
          </a:p>
          <a:p>
            <a:pPr lvl="1">
              <a:buFont typeface="Wingdings" pitchFamily="2" charset="2"/>
              <a:buChar char="Ø"/>
            </a:pPr>
            <a:r>
              <a:rPr lang="en-US" sz="2400" dirty="0" smtClean="0"/>
              <a:t>Males - traditionally outnumber females</a:t>
            </a:r>
          </a:p>
          <a:p>
            <a:pPr lvl="1">
              <a:buFont typeface="Wingdings" pitchFamily="2" charset="2"/>
              <a:buChar char="Ø"/>
            </a:pPr>
            <a:r>
              <a:rPr lang="en-US" sz="2400" dirty="0" smtClean="0"/>
              <a:t>In the U.S. today, 55% of immigrants = female</a:t>
            </a:r>
            <a:endParaRPr lang="en-US" sz="2000" dirty="0" smtClean="0"/>
          </a:p>
          <a:p>
            <a:pPr eaLnBrk="1" hangingPunct="1">
              <a:buFont typeface="Wingdings" pitchFamily="2" charset="2"/>
              <a:buChar char="Ø"/>
            </a:pPr>
            <a:r>
              <a:rPr lang="en-US" sz="2800" dirty="0" smtClean="0"/>
              <a:t>Most long distance migrants are </a:t>
            </a:r>
          </a:p>
          <a:p>
            <a:pPr lvl="1">
              <a:buFont typeface="Wingdings" pitchFamily="2" charset="2"/>
              <a:buChar char="Ø"/>
            </a:pPr>
            <a:r>
              <a:rPr lang="en-US" sz="2400" dirty="0" smtClean="0"/>
              <a:t>adult individuals </a:t>
            </a:r>
          </a:p>
          <a:p>
            <a:pPr lvl="2">
              <a:buFont typeface="Wingdings" pitchFamily="2" charset="2"/>
              <a:buChar char="Ø"/>
            </a:pPr>
            <a:r>
              <a:rPr lang="en-US" sz="2000" dirty="0" smtClean="0"/>
              <a:t> </a:t>
            </a:r>
            <a:r>
              <a:rPr lang="en-US" dirty="0" smtClean="0"/>
              <a:t>families with children are less common</a:t>
            </a:r>
          </a:p>
        </p:txBody>
      </p:sp>
      <p:sp>
        <p:nvSpPr>
          <p:cNvPr id="6" name="TextBox 5"/>
          <p:cNvSpPr txBox="1"/>
          <p:nvPr/>
        </p:nvSpPr>
        <p:spPr>
          <a:xfrm>
            <a:off x="609600" y="4038600"/>
            <a:ext cx="7924800" cy="1261884"/>
          </a:xfrm>
          <a:prstGeom prst="rect">
            <a:avLst/>
          </a:prstGeom>
          <a:noFill/>
        </p:spPr>
        <p:txBody>
          <a:bodyPr wrap="square" rtlCol="0">
            <a:spAutoFit/>
          </a:bodyPr>
          <a:lstStyle/>
          <a:p>
            <a:pPr>
              <a:buFont typeface="Wingdings" pitchFamily="2" charset="2"/>
              <a:buChar char="Ø"/>
            </a:pPr>
            <a:r>
              <a:rPr lang="en-US" sz="2800" dirty="0" smtClean="0"/>
              <a:t> Family status</a:t>
            </a:r>
          </a:p>
          <a:p>
            <a:pPr lvl="1">
              <a:buFont typeface="Wingdings" pitchFamily="2" charset="2"/>
              <a:buChar char="Ø"/>
            </a:pPr>
            <a:r>
              <a:rPr lang="en-US" sz="2400" dirty="0" smtClean="0"/>
              <a:t>In the U.S. today, about 40% of immigrants = young adults, aged 25-39</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Ravenstein’s Migration Laws</a:t>
            </a:r>
          </a:p>
        </p:txBody>
      </p:sp>
      <p:sp>
        <p:nvSpPr>
          <p:cNvPr id="5" name="Rectangle 3"/>
          <p:cNvSpPr>
            <a:spLocks noGrp="1" noChangeArrowheads="1"/>
          </p:cNvSpPr>
          <p:nvPr>
            <p:ph idx="1"/>
          </p:nvPr>
        </p:nvSpPr>
        <p:spPr>
          <a:xfrm>
            <a:off x="457200" y="1066800"/>
            <a:ext cx="8229600" cy="4525963"/>
          </a:xfrm>
        </p:spPr>
        <p:txBody>
          <a:bodyPr>
            <a:normAutofit fontScale="92500" lnSpcReduction="20000"/>
          </a:bodyPr>
          <a:lstStyle/>
          <a:p>
            <a:pPr marL="609600" indent="-609600" eaLnBrk="1" hangingPunct="1">
              <a:buFont typeface="Wingdings" pitchFamily="2" charset="2"/>
              <a:buNone/>
            </a:pPr>
            <a:r>
              <a:rPr lang="en-US" sz="2800" dirty="0" smtClean="0"/>
              <a:t>1.</a:t>
            </a:r>
            <a:r>
              <a:rPr lang="en-US" sz="1800" dirty="0" smtClean="0"/>
              <a:t>	</a:t>
            </a:r>
            <a:r>
              <a:rPr lang="en-US" sz="2800" dirty="0" smtClean="0"/>
              <a:t>Net migration accounts to a fraction of the gross migration between two places</a:t>
            </a:r>
          </a:p>
          <a:p>
            <a:pPr marL="990600" lvl="1" indent="-533400" eaLnBrk="1" hangingPunct="1">
              <a:buFont typeface="Wingdings" pitchFamily="2" charset="2"/>
              <a:buNone/>
            </a:pPr>
            <a:r>
              <a:rPr lang="en-US" dirty="0" smtClean="0"/>
              <a:t>	Every migration flow generates a return migration, so the actual migration is the volume of the original flow minus that of the return flow </a:t>
            </a:r>
          </a:p>
          <a:p>
            <a:pPr marL="609600" indent="-609600" eaLnBrk="1" hangingPunct="1">
              <a:buFont typeface="Wingdings" pitchFamily="2" charset="2"/>
              <a:buNone/>
            </a:pPr>
            <a:r>
              <a:rPr lang="en-US" sz="2800" dirty="0" smtClean="0"/>
              <a:t>2. 	The majority of migrants move a short distance. </a:t>
            </a:r>
          </a:p>
          <a:p>
            <a:pPr marL="609600" indent="-609600" eaLnBrk="1" hangingPunct="1">
              <a:buFont typeface="Wingdings" pitchFamily="2" charset="2"/>
              <a:buAutoNum type="arabicPeriod" startAt="3"/>
            </a:pPr>
            <a:r>
              <a:rPr lang="en-US" sz="2800" dirty="0" smtClean="0"/>
              <a:t>Migrants who move longer distances tend to choose big-city destinations.</a:t>
            </a:r>
          </a:p>
          <a:p>
            <a:pPr marL="609600" indent="-609600" eaLnBrk="1" hangingPunct="1">
              <a:buFont typeface="Wingdings" pitchFamily="2" charset="2"/>
              <a:buAutoNum type="arabicPeriod" startAt="3"/>
            </a:pPr>
            <a:r>
              <a:rPr lang="en-US" sz="2800" dirty="0" smtClean="0"/>
              <a:t>Urban residents are less migratory than inhabitants of rural areas.</a:t>
            </a:r>
          </a:p>
          <a:p>
            <a:pPr marL="609600" indent="-609600" eaLnBrk="1" hangingPunct="1">
              <a:buFont typeface="Wingdings" pitchFamily="2" charset="2"/>
              <a:buAutoNum type="arabicPeriod" startAt="3"/>
            </a:pPr>
            <a:r>
              <a:rPr lang="en-US" sz="2800" dirty="0" smtClean="0"/>
              <a:t>Families are less likely to make international moves </a:t>
            </a:r>
            <a:r>
              <a:rPr lang="en-US" sz="2800" dirty="0" smtClean="0"/>
              <a:t>than </a:t>
            </a:r>
            <a:r>
              <a:rPr lang="en-US" sz="2800" dirty="0" smtClean="0"/>
              <a:t>young adults.</a:t>
            </a:r>
          </a:p>
          <a:p>
            <a:pPr marL="609600" indent="-609600" eaLnBrk="1" hangingPunct="1">
              <a:buFont typeface="Wingdings" pitchFamily="2" charset="2"/>
              <a:buNone/>
            </a:pPr>
            <a:endParaRPr lang="en-US" sz="1800" dirty="0" smtClean="0"/>
          </a:p>
          <a:p>
            <a:pPr marL="609600" indent="-609600" eaLnBrk="1" hangingPunct="1">
              <a:buFont typeface="Wingdings" pitchFamily="2" charset="2"/>
              <a:buNone/>
            </a:pPr>
            <a:endParaRPr lang="en-US" sz="2000" b="1" dirty="0" smtClean="0"/>
          </a:p>
          <a:p>
            <a:pPr marL="609600" indent="-609600" eaLnBrk="1" hangingPunct="1">
              <a:buFont typeface="Wingdings" pitchFamily="2" charset="2"/>
              <a:buNone/>
            </a:pPr>
            <a:endParaRPr lang="en-US"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Gravity Model</a:t>
            </a:r>
          </a:p>
        </p:txBody>
      </p:sp>
      <p:sp>
        <p:nvSpPr>
          <p:cNvPr id="5" name="Rectangle 3"/>
          <p:cNvSpPr>
            <a:spLocks noGrp="1" noChangeArrowheads="1"/>
          </p:cNvSpPr>
          <p:nvPr>
            <p:ph idx="1"/>
          </p:nvPr>
        </p:nvSpPr>
        <p:spPr>
          <a:xfrm>
            <a:off x="457200" y="990600"/>
            <a:ext cx="8229600" cy="5334000"/>
          </a:xfrm>
        </p:spPr>
        <p:txBody>
          <a:bodyPr>
            <a:noAutofit/>
          </a:bodyPr>
          <a:lstStyle/>
          <a:p>
            <a:pPr eaLnBrk="1" hangingPunct="1">
              <a:buFont typeface="Wingdings" pitchFamily="2" charset="2"/>
              <a:buChar char="Ø"/>
            </a:pPr>
            <a:r>
              <a:rPr lang="en-US" sz="2800" dirty="0" smtClean="0"/>
              <a:t>The number of migrants declines as the distance they must travel increases.</a:t>
            </a:r>
          </a:p>
          <a:p>
            <a:pPr eaLnBrk="1" hangingPunct="1">
              <a:buFont typeface="Wingdings" pitchFamily="2" charset="2"/>
              <a:buChar char="Ø"/>
            </a:pPr>
            <a:r>
              <a:rPr lang="en-US" sz="2800" dirty="0" smtClean="0"/>
              <a:t>The gravity model predicts migration on the basis of the size of population in the respective places and the distance between them.</a:t>
            </a:r>
          </a:p>
          <a:p>
            <a:pPr eaLnBrk="1" hangingPunct="1">
              <a:buFont typeface="Wingdings" pitchFamily="2" charset="2"/>
              <a:buChar char="Ø"/>
            </a:pPr>
            <a:r>
              <a:rPr lang="en-US" sz="2800" dirty="0" smtClean="0"/>
              <a:t>It states that migration is directly related to the populations and inversely related to the distance between them.</a:t>
            </a:r>
          </a:p>
          <a:p>
            <a:pPr algn="r" eaLnBrk="1" hangingPunct="1">
              <a:buFont typeface="Wingdings" pitchFamily="2" charset="2"/>
              <a:buChar char="Ø"/>
            </a:pPr>
            <a:r>
              <a:rPr lang="en-US" sz="2800" u="sng" dirty="0" smtClean="0"/>
              <a:t>Distance Decay </a:t>
            </a:r>
            <a:r>
              <a:rPr lang="en-US" sz="2800" dirty="0" smtClean="0"/>
              <a:t>– The diminishing in importance and eventual disappearance of a phenomenon with increasing distance from its origin.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1143000"/>
          </a:xfrm>
        </p:spPr>
        <p:txBody>
          <a:bodyPr>
            <a:noAutofit/>
          </a:bodyPr>
          <a:lstStyle/>
          <a:p>
            <a:pPr eaLnBrk="1" hangingPunct="1">
              <a:defRPr/>
            </a:pPr>
            <a:r>
              <a:rPr lang="en-US" sz="4800" b="1" dirty="0" smtClean="0">
                <a:solidFill>
                  <a:srgbClr val="0070C0"/>
                </a:solidFill>
                <a:effectLst>
                  <a:outerShdw blurRad="38100" dist="38100" dir="2700000" algn="tl">
                    <a:srgbClr val="000000"/>
                  </a:outerShdw>
                </a:effectLst>
              </a:rPr>
              <a:t>Where Are Migrants Distributed?</a:t>
            </a:r>
          </a:p>
        </p:txBody>
      </p:sp>
      <p:sp>
        <p:nvSpPr>
          <p:cNvPr id="5" name="Rectangle 3"/>
          <p:cNvSpPr>
            <a:spLocks noGrp="1" noChangeArrowheads="1"/>
          </p:cNvSpPr>
          <p:nvPr>
            <p:ph idx="1"/>
          </p:nvPr>
        </p:nvSpPr>
        <p:spPr>
          <a:xfrm>
            <a:off x="381000" y="1219200"/>
            <a:ext cx="8382000" cy="2590800"/>
          </a:xfrm>
        </p:spPr>
        <p:txBody>
          <a:bodyPr>
            <a:normAutofit fontScale="77500" lnSpcReduction="20000"/>
          </a:bodyPr>
          <a:lstStyle/>
          <a:p>
            <a:pPr eaLnBrk="1" hangingPunct="1">
              <a:buFont typeface="Wingdings" pitchFamily="2" charset="2"/>
              <a:buChar char="Ø"/>
            </a:pPr>
            <a:r>
              <a:rPr lang="en-US" sz="4100" dirty="0" smtClean="0"/>
              <a:t>Global migration patterns</a:t>
            </a:r>
          </a:p>
          <a:p>
            <a:pPr eaLnBrk="1" hangingPunct="1">
              <a:buFont typeface="Wingdings" pitchFamily="2" charset="2"/>
              <a:buChar char="Ø"/>
            </a:pPr>
            <a:r>
              <a:rPr lang="en-US" sz="4000" dirty="0" smtClean="0"/>
              <a:t>Regions with Net Out - Migration:  Asia, Africa, and Latin America</a:t>
            </a:r>
          </a:p>
          <a:p>
            <a:pPr eaLnBrk="1" hangingPunct="1">
              <a:buFont typeface="Wingdings" pitchFamily="2" charset="2"/>
              <a:buChar char="Ø"/>
            </a:pPr>
            <a:r>
              <a:rPr lang="en-US" sz="4000" dirty="0" smtClean="0"/>
              <a:t> Regions with Net In - Migration:  North America, Europe, and Oceania</a:t>
            </a:r>
          </a:p>
          <a:p>
            <a:pPr lvl="1">
              <a:buFont typeface="Wingdings" pitchFamily="2" charset="2"/>
              <a:buChar char="Ø"/>
            </a:pPr>
            <a:r>
              <a:rPr lang="en-US" sz="3100" dirty="0" smtClean="0"/>
              <a:t>The U.S. has the largest foreign-born population</a:t>
            </a:r>
          </a:p>
          <a:p>
            <a:pPr eaLnBrk="1" hangingPunct="1">
              <a:buFont typeface="Wingdings" pitchFamily="2" charset="2"/>
              <a:buNone/>
            </a:pPr>
            <a:endParaRPr lang="en-US" dirty="0" smtClean="0"/>
          </a:p>
        </p:txBody>
      </p:sp>
      <p:pic>
        <p:nvPicPr>
          <p:cNvPr id="32770" name="Picture 2" descr="http://lh3.ggpht.com/_qQQQg0ODhzo/TXi1v4ijXJI/AAAAAAAAL3k/vezfANgYr6M/People_migration%5B2%5D.jpg"/>
          <p:cNvPicPr>
            <a:picLocks noChangeAspect="1" noChangeArrowheads="1"/>
          </p:cNvPicPr>
          <p:nvPr/>
        </p:nvPicPr>
        <p:blipFill>
          <a:blip r:embed="rId3" cstate="print"/>
          <a:srcRect/>
          <a:stretch>
            <a:fillRect/>
          </a:stretch>
        </p:blipFill>
        <p:spPr bwMode="auto">
          <a:xfrm>
            <a:off x="4191000" y="3886200"/>
            <a:ext cx="4267200" cy="276701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chemeClr val="tx2">
                <a:lumMod val="20000"/>
                <a:lumOff val="80000"/>
              </a:schemeClr>
            </a:solidFill>
          </a:ln>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Global Migration Patterns</a:t>
            </a:r>
          </a:p>
        </p:txBody>
      </p:sp>
      <p:sp>
        <p:nvSpPr>
          <p:cNvPr id="6" name="Text Box 3"/>
          <p:cNvSpPr txBox="1">
            <a:spLocks noChangeArrowheads="1"/>
          </p:cNvSpPr>
          <p:nvPr/>
        </p:nvSpPr>
        <p:spPr bwMode="auto">
          <a:xfrm>
            <a:off x="3581400" y="5995988"/>
            <a:ext cx="5562599" cy="646331"/>
          </a:xfrm>
          <a:prstGeom prst="rect">
            <a:avLst/>
          </a:prstGeom>
          <a:noFill/>
          <a:ln w="9525">
            <a:noFill/>
            <a:miter lim="800000"/>
            <a:headEnd/>
            <a:tailEnd/>
          </a:ln>
        </p:spPr>
        <p:txBody>
          <a:bodyPr wrap="square">
            <a:spAutoFit/>
          </a:bodyPr>
          <a:lstStyle/>
          <a:p>
            <a:pPr marL="1027113" indent="-1027113"/>
            <a:r>
              <a:rPr lang="en-US" b="1" dirty="0" smtClean="0"/>
              <a:t>                    The </a:t>
            </a:r>
            <a:r>
              <a:rPr lang="en-US" b="1" dirty="0"/>
              <a:t>major flows of migration are from less developed to </a:t>
            </a:r>
            <a:r>
              <a:rPr lang="en-US" b="1" dirty="0" smtClean="0"/>
              <a:t>more developed </a:t>
            </a:r>
            <a:r>
              <a:rPr lang="en-US" b="1" dirty="0"/>
              <a:t>countries.</a:t>
            </a:r>
          </a:p>
        </p:txBody>
      </p:sp>
      <p:pic>
        <p:nvPicPr>
          <p:cNvPr id="8" name="Picture 4" descr="CHG_10e_Figure_03_05-L"/>
          <p:cNvPicPr>
            <a:picLocks noGrp="1" noChangeAspect="1" noChangeArrowheads="1"/>
          </p:cNvPicPr>
          <p:nvPr>
            <p:ph idx="1"/>
          </p:nvPr>
        </p:nvPicPr>
        <p:blipFill>
          <a:blip r:embed="rId3" cstate="print"/>
          <a:srcRect/>
          <a:stretch>
            <a:fillRect/>
          </a:stretch>
        </p:blipFill>
        <p:spPr bwMode="auto">
          <a:xfrm>
            <a:off x="1524000" y="1066800"/>
            <a:ext cx="5887586" cy="4975425"/>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8382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Net Migration by Country</a:t>
            </a:r>
          </a:p>
        </p:txBody>
      </p:sp>
      <p:sp>
        <p:nvSpPr>
          <p:cNvPr id="6" name="Text Box 3"/>
          <p:cNvSpPr txBox="1">
            <a:spLocks noChangeArrowheads="1"/>
          </p:cNvSpPr>
          <p:nvPr/>
        </p:nvSpPr>
        <p:spPr bwMode="auto">
          <a:xfrm>
            <a:off x="3048000" y="5791200"/>
            <a:ext cx="5883275" cy="923330"/>
          </a:xfrm>
          <a:prstGeom prst="rect">
            <a:avLst/>
          </a:prstGeom>
          <a:noFill/>
          <a:ln w="9525">
            <a:noFill/>
            <a:miter lim="800000"/>
            <a:headEnd/>
            <a:tailEnd/>
          </a:ln>
        </p:spPr>
        <p:txBody>
          <a:bodyPr wrap="square">
            <a:spAutoFit/>
          </a:bodyPr>
          <a:lstStyle/>
          <a:p>
            <a:pPr marL="1027113" indent="-1027113"/>
            <a:r>
              <a:rPr lang="en-US" b="1" dirty="0" smtClean="0"/>
              <a:t>Net </a:t>
            </a:r>
            <a:r>
              <a:rPr lang="en-US" b="1" dirty="0"/>
              <a:t>migration per 1,000 population. The U.S. has the </a:t>
            </a:r>
            <a:r>
              <a:rPr lang="en-US" b="1" dirty="0" smtClean="0"/>
              <a:t>largest</a:t>
            </a:r>
          </a:p>
          <a:p>
            <a:pPr marL="1027113" indent="-1027113"/>
            <a:r>
              <a:rPr lang="en-US" b="1" dirty="0" smtClean="0"/>
              <a:t> number of </a:t>
            </a:r>
            <a:r>
              <a:rPr lang="en-US" b="1" dirty="0"/>
              <a:t>immigrants, but other developed countries </a:t>
            </a:r>
            <a:r>
              <a:rPr lang="en-US" b="1" dirty="0" smtClean="0"/>
              <a:t>also</a:t>
            </a:r>
          </a:p>
          <a:p>
            <a:pPr marL="1027113" indent="-1027113"/>
            <a:r>
              <a:rPr lang="en-US" b="1" dirty="0" smtClean="0"/>
              <a:t> </a:t>
            </a:r>
            <a:r>
              <a:rPr lang="en-US" b="1" dirty="0"/>
              <a:t>have </a:t>
            </a:r>
            <a:r>
              <a:rPr lang="en-US" b="1" dirty="0" smtClean="0"/>
              <a:t>relatively large </a:t>
            </a:r>
            <a:r>
              <a:rPr lang="en-US" b="1" dirty="0"/>
              <a:t>numbers.</a:t>
            </a:r>
          </a:p>
        </p:txBody>
      </p:sp>
      <p:pic>
        <p:nvPicPr>
          <p:cNvPr id="8" name="Picture 4" descr="CHG_10e_Figure_03_07-L"/>
          <p:cNvPicPr>
            <a:picLocks noGrp="1" noChangeAspect="1" noChangeArrowheads="1"/>
          </p:cNvPicPr>
          <p:nvPr>
            <p:ph idx="1"/>
          </p:nvPr>
        </p:nvPicPr>
        <p:blipFill>
          <a:blip r:embed="rId3" cstate="print"/>
          <a:srcRect/>
          <a:stretch>
            <a:fillRect/>
          </a:stretch>
        </p:blipFill>
        <p:spPr bwMode="auto">
          <a:xfrm>
            <a:off x="0" y="875755"/>
            <a:ext cx="9144000" cy="4963327"/>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533400" y="0"/>
            <a:ext cx="8229600" cy="1143000"/>
          </a:xfrm>
        </p:spPr>
        <p:txBody>
          <a:bodyPr/>
          <a:lstStyle/>
          <a:p>
            <a:pPr>
              <a:defRPr/>
            </a:pPr>
            <a:r>
              <a:rPr lang="en-US" b="1" dirty="0" smtClean="0">
                <a:solidFill>
                  <a:srgbClr val="0070C0"/>
                </a:solidFill>
                <a:effectLst>
                  <a:outerShdw blurRad="38100" dist="38100" dir="2700000" algn="tl">
                    <a:srgbClr val="000000"/>
                  </a:outerShdw>
                </a:effectLst>
              </a:rPr>
              <a:t>Where Are Migrants Distributed?</a:t>
            </a:r>
          </a:p>
        </p:txBody>
      </p:sp>
      <p:sp>
        <p:nvSpPr>
          <p:cNvPr id="5" name="Rectangle 3"/>
          <p:cNvSpPr>
            <a:spLocks noGrp="1" noChangeArrowheads="1"/>
          </p:cNvSpPr>
          <p:nvPr>
            <p:ph idx="1"/>
          </p:nvPr>
        </p:nvSpPr>
        <p:spPr/>
        <p:txBody>
          <a:bodyPr>
            <a:normAutofit/>
          </a:bodyPr>
          <a:lstStyle/>
          <a:p>
            <a:pPr eaLnBrk="1" hangingPunct="1">
              <a:buFont typeface="Wingdings" pitchFamily="2" charset="2"/>
              <a:buChar char="Ø"/>
            </a:pPr>
            <a:r>
              <a:rPr lang="en-US" dirty="0" smtClean="0"/>
              <a:t>Three main eras of migration</a:t>
            </a:r>
          </a:p>
          <a:p>
            <a:pPr lvl="1">
              <a:buFont typeface="Wingdings" pitchFamily="2" charset="2"/>
              <a:buChar char="Ø"/>
            </a:pPr>
            <a:r>
              <a:rPr lang="en-US" sz="3200" dirty="0" smtClean="0"/>
              <a:t>Colonial migration from England and Africa</a:t>
            </a:r>
          </a:p>
          <a:p>
            <a:pPr lvl="1">
              <a:buFont typeface="Wingdings" pitchFamily="2" charset="2"/>
              <a:buChar char="Ø"/>
            </a:pPr>
            <a:r>
              <a:rPr lang="en-US" sz="3200" dirty="0" smtClean="0"/>
              <a:t>Nineteenth-century immigration from Europe</a:t>
            </a:r>
          </a:p>
          <a:p>
            <a:pPr lvl="1">
              <a:buFont typeface="Wingdings" pitchFamily="2" charset="2"/>
              <a:buChar char="Ø"/>
            </a:pPr>
            <a:r>
              <a:rPr lang="en-US" sz="3200" dirty="0" smtClean="0"/>
              <a:t>Recent immigration from LDCs</a:t>
            </a:r>
          </a:p>
        </p:txBody>
      </p:sp>
      <p:sp>
        <p:nvSpPr>
          <p:cNvPr id="6" name="TextBox 5"/>
          <p:cNvSpPr txBox="1"/>
          <p:nvPr/>
        </p:nvSpPr>
        <p:spPr>
          <a:xfrm>
            <a:off x="0" y="914400"/>
            <a:ext cx="9144000"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rPr>
              <a:t>U.S. Migration Patterns</a:t>
            </a:r>
            <a:endParaRPr lang="en-US" sz="36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143000"/>
          </a:xfrm>
        </p:spPr>
        <p:txBody>
          <a:bodyPr>
            <a:noAutofit/>
          </a:bodyPr>
          <a:lstStyle/>
          <a:p>
            <a:r>
              <a:rPr lang="en-US" sz="4800" b="1" dirty="0" smtClean="0">
                <a:solidFill>
                  <a:srgbClr val="0070C0"/>
                </a:solidFill>
                <a:effectLst>
                  <a:outerShdw blurRad="38100" dist="38100" dir="2700000" algn="tl">
                    <a:srgbClr val="000000"/>
                  </a:outerShdw>
                </a:effectLst>
              </a:rPr>
              <a:t>Where Are Migrants Distributed?</a:t>
            </a:r>
            <a:endParaRPr lang="en-US" sz="4800" dirty="0"/>
          </a:p>
        </p:txBody>
      </p:sp>
      <p:sp>
        <p:nvSpPr>
          <p:cNvPr id="4" name="Content Placeholder 2"/>
          <p:cNvSpPr>
            <a:spLocks noGrp="1"/>
          </p:cNvSpPr>
          <p:nvPr>
            <p:ph idx="1"/>
          </p:nvPr>
        </p:nvSpPr>
        <p:spPr>
          <a:xfrm>
            <a:off x="457200" y="1905000"/>
            <a:ext cx="8229600" cy="4525963"/>
          </a:xfrm>
        </p:spPr>
        <p:txBody>
          <a:bodyPr>
            <a:normAutofit fontScale="92500" lnSpcReduction="10000"/>
          </a:bodyPr>
          <a:lstStyle/>
          <a:p>
            <a:pPr>
              <a:buFont typeface="Wingdings" pitchFamily="2" charset="2"/>
              <a:buChar char="Ø"/>
            </a:pPr>
            <a:r>
              <a:rPr lang="en-US" i="1" dirty="0" smtClean="0"/>
              <a:t>Colonial Immigration from England and Africa</a:t>
            </a:r>
          </a:p>
          <a:p>
            <a:pPr>
              <a:buNone/>
            </a:pPr>
            <a:endParaRPr lang="en-US" sz="900" dirty="0" smtClean="0"/>
          </a:p>
          <a:p>
            <a:pPr>
              <a:buNone/>
            </a:pPr>
            <a:r>
              <a:rPr lang="en-US" dirty="0" smtClean="0"/>
              <a:t>	Immigration to the American colonies and the newly independent United States came from two sources: Europe and Africa. Most of the Africans were forced to migrate to the United States as slaves, whereas most Europeans were voluntary migrants – although harsh economic conditions and persecution in Europe blurred the distinction between forced and voluntary migration for many Europeans</a:t>
            </a:r>
            <a:r>
              <a:rPr lang="en-US" sz="2000" dirty="0" smtClean="0"/>
              <a:t>.</a:t>
            </a:r>
            <a:r>
              <a:rPr lang="en-US" sz="1800" dirty="0" smtClean="0"/>
              <a:t> </a:t>
            </a:r>
          </a:p>
          <a:p>
            <a:endParaRPr lang="en-US" dirty="0"/>
          </a:p>
        </p:txBody>
      </p:sp>
      <p:sp>
        <p:nvSpPr>
          <p:cNvPr id="5" name="TextBox 4"/>
          <p:cNvSpPr txBox="1"/>
          <p:nvPr/>
        </p:nvSpPr>
        <p:spPr>
          <a:xfrm>
            <a:off x="1447800" y="1143000"/>
            <a:ext cx="6400800"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rPr>
              <a:t>U.S. Migration Patterns</a:t>
            </a:r>
            <a:endParaRPr lang="en-US" sz="36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1143000"/>
          </a:xfrm>
        </p:spPr>
        <p:txBody>
          <a:bodyPr>
            <a:noAutofit/>
          </a:bodyPr>
          <a:lstStyle/>
          <a:p>
            <a:pPr eaLnBrk="1" hangingPunct="1">
              <a:defRPr/>
            </a:pPr>
            <a:r>
              <a:rPr lang="en-US" b="1" dirty="0" smtClean="0">
                <a:solidFill>
                  <a:srgbClr val="0070C0"/>
                </a:solidFill>
                <a:effectLst>
                  <a:outerShdw blurRad="38100" dist="38100" dir="2700000" algn="tl">
                    <a:srgbClr val="000000">
                      <a:alpha val="43137"/>
                    </a:srgbClr>
                  </a:outerShdw>
                </a:effectLst>
              </a:rPr>
              <a:t>Migration to U.S., by region of origin  </a:t>
            </a:r>
          </a:p>
        </p:txBody>
      </p:sp>
      <p:sp>
        <p:nvSpPr>
          <p:cNvPr id="6" name="Text Box 3"/>
          <p:cNvSpPr txBox="1">
            <a:spLocks noChangeArrowheads="1"/>
          </p:cNvSpPr>
          <p:nvPr/>
        </p:nvSpPr>
        <p:spPr bwMode="auto">
          <a:xfrm>
            <a:off x="2514600" y="5934670"/>
            <a:ext cx="6629400" cy="923330"/>
          </a:xfrm>
          <a:prstGeom prst="rect">
            <a:avLst/>
          </a:prstGeom>
          <a:noFill/>
          <a:ln w="9525">
            <a:noFill/>
            <a:miter lim="800000"/>
            <a:headEnd/>
            <a:tailEnd/>
          </a:ln>
        </p:spPr>
        <p:txBody>
          <a:bodyPr wrap="square">
            <a:spAutoFit/>
          </a:bodyPr>
          <a:lstStyle/>
          <a:p>
            <a:pPr marL="1027113" indent="-1027113"/>
            <a:r>
              <a:rPr lang="en-US" b="1" dirty="0" smtClean="0"/>
              <a:t>Most </a:t>
            </a:r>
            <a:r>
              <a:rPr lang="en-US" b="1" dirty="0"/>
              <a:t>migrants to the U.S. were from Europe until the 1960s. </a:t>
            </a:r>
            <a:r>
              <a:rPr lang="en-US" b="1" dirty="0" smtClean="0"/>
              <a:t>Since</a:t>
            </a:r>
          </a:p>
          <a:p>
            <a:pPr marL="1027113" indent="-1027113"/>
            <a:r>
              <a:rPr lang="en-US" b="1" dirty="0" smtClean="0"/>
              <a:t> </a:t>
            </a:r>
            <a:r>
              <a:rPr lang="en-US" b="1" dirty="0"/>
              <a:t>then, </a:t>
            </a:r>
            <a:r>
              <a:rPr lang="en-US" b="1" dirty="0" smtClean="0"/>
              <a:t>Latin America </a:t>
            </a:r>
            <a:r>
              <a:rPr lang="en-US" b="1" dirty="0"/>
              <a:t>and Asia have become the main sources </a:t>
            </a:r>
            <a:r>
              <a:rPr lang="en-US" b="1" dirty="0" smtClean="0"/>
              <a:t>of</a:t>
            </a:r>
          </a:p>
          <a:p>
            <a:pPr marL="1027113" indent="-1027113"/>
            <a:r>
              <a:rPr lang="en-US" b="1" dirty="0" smtClean="0"/>
              <a:t> </a:t>
            </a:r>
            <a:r>
              <a:rPr lang="en-US" b="1" dirty="0"/>
              <a:t>immigrants.</a:t>
            </a:r>
            <a:r>
              <a:rPr lang="en-US" b="1" dirty="0">
                <a:latin typeface="Times" pitchFamily="1" charset="0"/>
              </a:rPr>
              <a:t> </a:t>
            </a:r>
          </a:p>
        </p:txBody>
      </p:sp>
      <p:pic>
        <p:nvPicPr>
          <p:cNvPr id="9" name="Picture 4" descr="CHG_10e_Figure_03_08-L"/>
          <p:cNvPicPr>
            <a:picLocks noGrp="1" noChangeAspect="1" noChangeArrowheads="1"/>
          </p:cNvPicPr>
          <p:nvPr>
            <p:ph idx="1"/>
          </p:nvPr>
        </p:nvPicPr>
        <p:blipFill>
          <a:blip r:embed="rId3" cstate="print"/>
          <a:srcRect/>
          <a:stretch>
            <a:fillRect/>
          </a:stretch>
        </p:blipFill>
        <p:spPr bwMode="auto">
          <a:xfrm>
            <a:off x="990600" y="1066800"/>
            <a:ext cx="7159449" cy="48768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2"/>
          <p:cNvSpPr>
            <a:spLocks noGrp="1"/>
          </p:cNvSpPr>
          <p:nvPr>
            <p:ph type="title"/>
          </p:nvPr>
        </p:nvSpPr>
        <p:spPr>
          <a:xfrm>
            <a:off x="0" y="152400"/>
            <a:ext cx="9144000" cy="1143000"/>
          </a:xfrm>
        </p:spPr>
        <p:txBody>
          <a:bodyPr>
            <a:normAutofit/>
          </a:bodyPr>
          <a:lstStyle/>
          <a:p>
            <a:r>
              <a:rPr lang="en-US" sz="4800" b="1" dirty="0" smtClean="0">
                <a:solidFill>
                  <a:srgbClr val="0070C0"/>
                </a:solidFill>
                <a:effectLst>
                  <a:outerShdw blurRad="38100" dist="38100" dir="2700000" algn="tl">
                    <a:srgbClr val="000000">
                      <a:alpha val="43137"/>
                    </a:srgbClr>
                  </a:outerShdw>
                </a:effectLst>
              </a:rPr>
              <a:t>Where are Migrants Distributed?</a:t>
            </a:r>
            <a:endParaRPr lang="en-US" sz="4800" b="1" dirty="0">
              <a:solidFill>
                <a:srgbClr val="0070C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600200"/>
            <a:ext cx="8229600" cy="4724399"/>
          </a:xfrm>
        </p:spPr>
        <p:txBody>
          <a:bodyPr>
            <a:normAutofit/>
          </a:bodyPr>
          <a:lstStyle/>
          <a:p>
            <a:pPr lvl="1">
              <a:buFont typeface="Wingdings" pitchFamily="2" charset="2"/>
              <a:buChar char="Ø"/>
            </a:pPr>
            <a:r>
              <a:rPr lang="en-US" sz="3200" dirty="0" smtClean="0"/>
              <a:t>Impact of immigration on the United States</a:t>
            </a:r>
          </a:p>
          <a:p>
            <a:pPr lvl="2">
              <a:buFont typeface="Wingdings" pitchFamily="2" charset="2"/>
              <a:buChar char="Ø"/>
            </a:pPr>
            <a:r>
              <a:rPr lang="en-US" sz="3200" dirty="0" smtClean="0"/>
              <a:t>Legacy of European migration</a:t>
            </a:r>
          </a:p>
          <a:p>
            <a:pPr lvl="3">
              <a:buFont typeface="Wingdings" pitchFamily="2" charset="2"/>
              <a:buChar char="Ø"/>
            </a:pPr>
            <a:r>
              <a:rPr lang="en-US" sz="2800" dirty="0" smtClean="0"/>
              <a:t>Europe’s demographic transition</a:t>
            </a:r>
          </a:p>
          <a:p>
            <a:pPr lvl="4">
              <a:buFont typeface="Wingdings" pitchFamily="2" charset="2"/>
              <a:buChar char="Ø"/>
            </a:pPr>
            <a:r>
              <a:rPr lang="en-US" sz="2800" dirty="0" smtClean="0"/>
              <a:t>Stage 2 growth pushed Europeans out</a:t>
            </a:r>
          </a:p>
          <a:p>
            <a:pPr lvl="5">
              <a:buFont typeface="Wingdings" pitchFamily="2" charset="2"/>
              <a:buChar char="Ø"/>
            </a:pPr>
            <a:r>
              <a:rPr lang="en-US" sz="2800" dirty="0" smtClean="0"/>
              <a:t>65 million Europeans emigrate</a:t>
            </a:r>
          </a:p>
          <a:p>
            <a:pPr lvl="3">
              <a:buFont typeface="Wingdings" pitchFamily="2" charset="2"/>
              <a:buChar char="Ø"/>
            </a:pPr>
            <a:r>
              <a:rPr lang="en-US" sz="2800" dirty="0" smtClean="0"/>
              <a:t>Diffusion of European culture</a:t>
            </a:r>
          </a:p>
          <a:p>
            <a:pPr>
              <a:buNone/>
            </a:pPr>
            <a:endParaRPr lang="en-US" sz="900"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a:t>
            </a:r>
            <a:endParaRPr lang="en-US" sz="1800" dirty="0" smtClean="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6600" b="1" dirty="0" smtClean="0">
                <a:solidFill>
                  <a:srgbClr val="0070C0"/>
                </a:solidFill>
                <a:effectLst>
                  <a:outerShdw blurRad="38100" dist="38100" dir="2700000" algn="tl">
                    <a:srgbClr val="000000">
                      <a:alpha val="43137"/>
                    </a:srgbClr>
                  </a:outerShdw>
                </a:effectLst>
              </a:rPr>
              <a:t>Migration</a:t>
            </a:r>
            <a:endParaRPr lang="en-US" sz="6600" b="1" dirty="0">
              <a:solidFill>
                <a:srgbClr val="0070C0"/>
              </a:solidFill>
              <a:effectLst>
                <a:outerShdw blurRad="38100" dist="38100" dir="2700000" algn="tl">
                  <a:srgbClr val="000000">
                    <a:alpha val="43137"/>
                  </a:srgbClr>
                </a:outerShdw>
              </a:effectLst>
            </a:endParaRPr>
          </a:p>
        </p:txBody>
      </p:sp>
      <p:sp>
        <p:nvSpPr>
          <p:cNvPr id="4" name="Rectangle 3"/>
          <p:cNvSpPr>
            <a:spLocks noGrp="1" noChangeArrowheads="1"/>
          </p:cNvSpPr>
          <p:nvPr>
            <p:ph idx="1"/>
          </p:nvPr>
        </p:nvSpPr>
        <p:spPr>
          <a:xfrm>
            <a:off x="457200" y="1371600"/>
            <a:ext cx="8229600" cy="5257800"/>
          </a:xfrm>
        </p:spPr>
        <p:txBody>
          <a:bodyPr>
            <a:noAutofit/>
          </a:bodyPr>
          <a:lstStyle/>
          <a:p>
            <a:pPr eaLnBrk="1" hangingPunct="1">
              <a:buFont typeface="Wingdings" pitchFamily="2" charset="2"/>
              <a:buChar char="Ø"/>
            </a:pPr>
            <a:r>
              <a:rPr lang="en-US" sz="2400" dirty="0" smtClean="0"/>
              <a:t>A type of mobility</a:t>
            </a:r>
          </a:p>
          <a:p>
            <a:pPr lvl="1">
              <a:buFont typeface="Wingdings" pitchFamily="2" charset="2"/>
              <a:buChar char="Ø"/>
            </a:pPr>
            <a:r>
              <a:rPr lang="en-US" sz="2400" dirty="0" smtClean="0"/>
              <a:t>Migration is a permanent move to a new location</a:t>
            </a:r>
          </a:p>
          <a:p>
            <a:pPr lvl="1">
              <a:buFont typeface="Wingdings" pitchFamily="2" charset="2"/>
              <a:buChar char="Ø"/>
            </a:pPr>
            <a:r>
              <a:rPr lang="en-US" sz="2400" dirty="0" smtClean="0"/>
              <a:t>Migration  = </a:t>
            </a:r>
            <a:r>
              <a:rPr lang="en-US" sz="2400" b="1" u="sng" dirty="0" smtClean="0">
                <a:solidFill>
                  <a:srgbClr val="0070C0"/>
                </a:solidFill>
              </a:rPr>
              <a:t>relocation diffusion</a:t>
            </a:r>
          </a:p>
          <a:p>
            <a:pPr lvl="1">
              <a:buNone/>
            </a:pPr>
            <a:endParaRPr lang="en-US" sz="800" dirty="0" smtClean="0"/>
          </a:p>
          <a:p>
            <a:pPr eaLnBrk="1" hangingPunct="1">
              <a:buFont typeface="Wingdings" pitchFamily="2" charset="2"/>
              <a:buChar char="Ø"/>
            </a:pPr>
            <a:r>
              <a:rPr lang="en-US" sz="2400" b="1" u="sng" dirty="0" smtClean="0">
                <a:solidFill>
                  <a:srgbClr val="0070C0"/>
                </a:solidFill>
              </a:rPr>
              <a:t>Emigration</a:t>
            </a:r>
            <a:r>
              <a:rPr lang="en-US" sz="2400" dirty="0" smtClean="0"/>
              <a:t> – number of people leaving a geographic area</a:t>
            </a:r>
          </a:p>
          <a:p>
            <a:pPr eaLnBrk="1" hangingPunct="1">
              <a:buFont typeface="Wingdings" pitchFamily="2" charset="2"/>
              <a:buChar char="Ø"/>
            </a:pPr>
            <a:r>
              <a:rPr lang="en-US" sz="2400" b="1" u="sng" dirty="0" smtClean="0">
                <a:solidFill>
                  <a:srgbClr val="0070C0"/>
                </a:solidFill>
              </a:rPr>
              <a:t>Immigration</a:t>
            </a:r>
            <a:r>
              <a:rPr lang="en-US" sz="2400" dirty="0" smtClean="0"/>
              <a:t> – is the number of people entering a geographic area</a:t>
            </a:r>
          </a:p>
          <a:p>
            <a:pPr eaLnBrk="1" hangingPunct="1">
              <a:buFont typeface="Wingdings" pitchFamily="2" charset="2"/>
              <a:buChar char="Ø"/>
            </a:pPr>
            <a:endParaRPr lang="en-US" sz="800" dirty="0" smtClean="0"/>
          </a:p>
          <a:p>
            <a:pPr>
              <a:buFont typeface="Wingdings" pitchFamily="2" charset="2"/>
              <a:buChar char="Ø"/>
            </a:pPr>
            <a:r>
              <a:rPr lang="en-US" sz="2400" i="1" u="sng" dirty="0" smtClean="0"/>
              <a:t>Net migration</a:t>
            </a:r>
            <a:r>
              <a:rPr lang="en-US" sz="2400" i="1" dirty="0" smtClean="0"/>
              <a:t> is the difference between the number of people entering a geographic area (</a:t>
            </a:r>
            <a:r>
              <a:rPr lang="en-US" sz="2400" i="1" u="sng" dirty="0" smtClean="0"/>
              <a:t>immigrants</a:t>
            </a:r>
            <a:r>
              <a:rPr lang="en-US" sz="2400" i="1" dirty="0" smtClean="0"/>
              <a:t>) and those leaving (</a:t>
            </a:r>
            <a:r>
              <a:rPr lang="en-US" sz="2400" i="1" u="sng" dirty="0" smtClean="0"/>
              <a:t>emigrants</a:t>
            </a:r>
            <a:r>
              <a:rPr lang="en-US" sz="2400" i="1" dirty="0" smtClean="0"/>
              <a:t>)</a:t>
            </a:r>
            <a:endParaRPr lang="en-US" sz="2400" dirty="0" smtClean="0"/>
          </a:p>
          <a:p>
            <a:pPr algn="r" eaLnBrk="1" hangingPunct="1">
              <a:buFont typeface="Wingdings" pitchFamily="2" charset="2"/>
              <a:buChar char="Ø"/>
            </a:pPr>
            <a:r>
              <a:rPr lang="en-US" sz="2400" dirty="0" smtClean="0"/>
              <a:t>International Migration: 145 million people lived outside their native countries in the mid – 1990’s, increasing by 2 – 4 million each year</a:t>
            </a:r>
            <a:endParaRPr lang="en-US" sz="2400" u="sng" dirty="0" smtClean="0"/>
          </a:p>
        </p:txBody>
      </p:sp>
      <p:sp>
        <p:nvSpPr>
          <p:cNvPr id="5" name="TextBox 4"/>
          <p:cNvSpPr txBox="1"/>
          <p:nvPr/>
        </p:nvSpPr>
        <p:spPr>
          <a:xfrm>
            <a:off x="1828800" y="6477000"/>
            <a:ext cx="5486400" cy="646331"/>
          </a:xfrm>
          <a:prstGeom prst="rect">
            <a:avLst/>
          </a:prstGeom>
          <a:noFill/>
        </p:spPr>
        <p:txBody>
          <a:bodyPr wrap="square" rtlCol="0">
            <a:spAutoFit/>
          </a:bodyPr>
          <a:lstStyle/>
          <a:p>
            <a:r>
              <a:rPr lang="en-US" dirty="0" smtClean="0">
                <a:hlinkClick r:id="rId3"/>
              </a:rPr>
              <a:t>http://hdr.undp.org/en/mediacentre/videos/mobility/</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bwMode="auto">
          <a:xfrm>
            <a:off x="457200" y="184419"/>
            <a:ext cx="8229600" cy="1323439"/>
          </a:xfrm>
          <a:prstGeom prst="rect">
            <a:avLst/>
          </a:prstGeom>
          <a:noFill/>
          <a:ln w="9525">
            <a:noFill/>
            <a:miter lim="800000"/>
            <a:headEnd/>
            <a:tailEnd/>
          </a:ln>
        </p:spPr>
        <p:txBody>
          <a:bodyPr>
            <a:spAutoFit/>
          </a:bodyPr>
          <a:lstStyle/>
          <a:p>
            <a:pPr algn="ctr"/>
            <a:r>
              <a:rPr lang="en-US" sz="4000" b="1" dirty="0">
                <a:solidFill>
                  <a:srgbClr val="0070C0"/>
                </a:solidFill>
                <a:effectLst>
                  <a:outerShdw blurRad="38100" dist="38100" dir="2700000" algn="tl">
                    <a:srgbClr val="000000">
                      <a:alpha val="43137"/>
                    </a:srgbClr>
                  </a:outerShdw>
                </a:effectLst>
                <a:latin typeface="+mn-lt"/>
                <a:cs typeface="Times" pitchFamily="1" charset="0"/>
              </a:rPr>
              <a:t>Regional Origins of Immigrants to the United States, Selected Years</a:t>
            </a:r>
            <a:r>
              <a:rPr lang="en-US" sz="4000" b="1" dirty="0">
                <a:solidFill>
                  <a:srgbClr val="0070C0"/>
                </a:solidFill>
                <a:effectLst>
                  <a:outerShdw blurRad="38100" dist="38100" dir="2700000" algn="tl">
                    <a:srgbClr val="000000">
                      <a:alpha val="43137"/>
                    </a:srgbClr>
                  </a:outerShdw>
                </a:effectLst>
                <a:latin typeface="+mn-lt"/>
              </a:rPr>
              <a:t> </a:t>
            </a:r>
          </a:p>
        </p:txBody>
      </p:sp>
      <p:pic>
        <p:nvPicPr>
          <p:cNvPr id="5" name="Picture 3"/>
          <p:cNvPicPr>
            <a:picLocks noGrp="1" noChangeAspect="1" noChangeArrowheads="1"/>
          </p:cNvPicPr>
          <p:nvPr>
            <p:ph idx="1"/>
          </p:nvPr>
        </p:nvPicPr>
        <p:blipFill>
          <a:blip r:embed="rId3" cstate="print"/>
          <a:srcRect/>
          <a:stretch>
            <a:fillRect/>
          </a:stretch>
        </p:blipFill>
        <p:spPr bwMode="auto">
          <a:xfrm>
            <a:off x="228600" y="1676400"/>
            <a:ext cx="8715375" cy="4648200"/>
          </a:xfrm>
          <a:prstGeom prst="rect">
            <a:avLst/>
          </a:prstGeom>
          <a:noFill/>
          <a:ln w="12700">
            <a:solidFill>
              <a:schemeClr val="accent1"/>
            </a:solidFill>
            <a:miter lim="800000"/>
            <a:headEnd/>
            <a:tailEnd/>
          </a:ln>
        </p:spPr>
      </p:pic>
      <p:sp>
        <p:nvSpPr>
          <p:cNvPr id="6" name="Rectangle 4"/>
          <p:cNvSpPr>
            <a:spLocks noChangeArrowheads="1"/>
          </p:cNvSpPr>
          <p:nvPr/>
        </p:nvSpPr>
        <p:spPr bwMode="auto">
          <a:xfrm>
            <a:off x="0" y="6553200"/>
            <a:ext cx="9144000" cy="304800"/>
          </a:xfrm>
          <a:prstGeom prst="rect">
            <a:avLst/>
          </a:prstGeom>
          <a:noFill/>
          <a:ln w="9525">
            <a:noFill/>
            <a:miter lim="800000"/>
            <a:headEnd/>
            <a:tailEnd/>
          </a:ln>
        </p:spPr>
        <p:txBody>
          <a:bodyPr>
            <a:spAutoFit/>
          </a:bodyPr>
          <a:lstStyle/>
          <a:p>
            <a:pPr algn="ctr"/>
            <a:r>
              <a:rPr lang="en-US" sz="1400" i="1" dirty="0">
                <a:latin typeface="Verdana" pitchFamily="34" charset="0"/>
                <a:cs typeface="Times" pitchFamily="1" charset="0"/>
              </a:rPr>
              <a:t>Source: Immigration and Naturalization Service, 1998 Statistical Yearbook</a:t>
            </a:r>
            <a:r>
              <a:rPr lang="en-US" sz="1100" i="1" dirty="0"/>
              <a:t> </a:t>
            </a:r>
            <a:endParaRPr lang="en-US" sz="2400" i="1" dirty="0">
              <a:latin typeface="Times" pitchFamily="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U.S. Migration Patterns</a:t>
            </a:r>
          </a:p>
        </p:txBody>
      </p:sp>
      <p:sp>
        <p:nvSpPr>
          <p:cNvPr id="5" name="Rectangle 3"/>
          <p:cNvSpPr>
            <a:spLocks noGrp="1" noChangeArrowheads="1"/>
          </p:cNvSpPr>
          <p:nvPr>
            <p:ph idx="1"/>
          </p:nvPr>
        </p:nvSpPr>
        <p:spPr>
          <a:xfrm>
            <a:off x="457200" y="990600"/>
            <a:ext cx="8534400" cy="5638800"/>
          </a:xfrm>
        </p:spPr>
        <p:txBody>
          <a:bodyPr>
            <a:normAutofit fontScale="92500" lnSpcReduction="10000"/>
          </a:bodyPr>
          <a:lstStyle/>
          <a:p>
            <a:pPr eaLnBrk="1" hangingPunct="1">
              <a:lnSpc>
                <a:spcPct val="90000"/>
              </a:lnSpc>
              <a:buFontTx/>
              <a:buNone/>
            </a:pPr>
            <a:r>
              <a:rPr lang="en-US" sz="3300" i="1" dirty="0" smtClean="0">
                <a:effectLst>
                  <a:outerShdw blurRad="38100" dist="38100" dir="2700000" algn="tl">
                    <a:srgbClr val="000000">
                      <a:alpha val="43137"/>
                    </a:srgbClr>
                  </a:outerShdw>
                </a:effectLst>
              </a:rPr>
              <a:t>Recent Immigration from </a:t>
            </a:r>
            <a:r>
              <a:rPr lang="en-US" sz="3300" i="1" u="sng" dirty="0" smtClean="0">
                <a:effectLst>
                  <a:outerShdw blurRad="38100" dist="38100" dir="2700000" algn="tl">
                    <a:srgbClr val="000000">
                      <a:alpha val="43137"/>
                    </a:srgbClr>
                  </a:outerShdw>
                </a:effectLst>
              </a:rPr>
              <a:t>Less Developed Countries</a:t>
            </a:r>
          </a:p>
          <a:p>
            <a:pPr eaLnBrk="1" hangingPunct="1">
              <a:lnSpc>
                <a:spcPct val="90000"/>
              </a:lnSpc>
              <a:buFont typeface="Wingdings" pitchFamily="2" charset="2"/>
              <a:buChar char="Ø"/>
            </a:pPr>
            <a:endParaRPr lang="en-US" sz="2800" dirty="0" smtClean="0">
              <a:effectLst>
                <a:outerShdw blurRad="38100" dist="38100" dir="2700000" algn="tl">
                  <a:srgbClr val="000000">
                    <a:alpha val="43137"/>
                  </a:srgbClr>
                </a:outerShdw>
              </a:effectLst>
            </a:endParaRPr>
          </a:p>
          <a:p>
            <a:pPr eaLnBrk="1" hangingPunct="1">
              <a:lnSpc>
                <a:spcPct val="90000"/>
              </a:lnSpc>
              <a:buFont typeface="Wingdings" pitchFamily="2" charset="2"/>
              <a:buChar char="Ø"/>
            </a:pPr>
            <a:r>
              <a:rPr lang="en-US" sz="2800" dirty="0" smtClean="0"/>
              <a:t>Immigration to the United States dropped in the 1930’s and 1940’s, during the Great Depression and World War II. Immigration increased steadily during the 50’s – 80’s and 1990’s to historically high levels.</a:t>
            </a:r>
          </a:p>
          <a:p>
            <a:pPr eaLnBrk="1" hangingPunct="1">
              <a:lnSpc>
                <a:spcPct val="90000"/>
              </a:lnSpc>
              <a:buNone/>
            </a:pPr>
            <a:endParaRPr lang="en-US" sz="900" dirty="0" smtClean="0"/>
          </a:p>
          <a:p>
            <a:pPr eaLnBrk="1" hangingPunct="1">
              <a:lnSpc>
                <a:spcPct val="90000"/>
              </a:lnSpc>
              <a:buFont typeface="Wingdings" pitchFamily="2" charset="2"/>
              <a:buChar char="Ø"/>
            </a:pPr>
            <a:r>
              <a:rPr lang="en-US" sz="2800" dirty="0" smtClean="0"/>
              <a:t>Asia was the leading source of immigrants between the late 1970’s and the late 1980’s until overtaken by Latin America. </a:t>
            </a:r>
          </a:p>
          <a:p>
            <a:pPr eaLnBrk="1" hangingPunct="1">
              <a:lnSpc>
                <a:spcPct val="90000"/>
              </a:lnSpc>
              <a:buFont typeface="Wingdings" pitchFamily="2" charset="2"/>
              <a:buChar char="Ø"/>
            </a:pPr>
            <a:endParaRPr lang="en-US" sz="900" dirty="0" smtClean="0"/>
          </a:p>
          <a:p>
            <a:pPr eaLnBrk="1" hangingPunct="1">
              <a:lnSpc>
                <a:spcPct val="90000"/>
              </a:lnSpc>
              <a:buFont typeface="Wingdings" pitchFamily="2" charset="2"/>
              <a:buChar char="Ø"/>
            </a:pPr>
            <a:r>
              <a:rPr lang="en-US" sz="2800" dirty="0" smtClean="0"/>
              <a:t>About 2 million Latin Americans migrated to the United States 1820 – 1960, about 11 million between 1960 – 2000. The unusually large number of immigrants from Latin America resulted from the 1986 Immigration Reform and Control Act, which issued visas to several hundred thousand who had entered the United States in previous years without legal documents. </a:t>
            </a:r>
          </a:p>
          <a:p>
            <a:pPr eaLnBrk="1" hangingPunct="1">
              <a:lnSpc>
                <a:spcPct val="90000"/>
              </a:lnSpc>
              <a:buFontTx/>
              <a:buNone/>
            </a:pPr>
            <a:endParaRPr lang="en-US" sz="24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p:txBody>
          <a:bodyPr/>
          <a:lstStyle/>
          <a:p>
            <a:pPr eaLnBrk="1" hangingPunct="1">
              <a:defRPr/>
            </a:pPr>
            <a:r>
              <a:rPr lang="en-US" b="1" dirty="0" smtClean="0">
                <a:solidFill>
                  <a:srgbClr val="0070C0"/>
                </a:solidFill>
                <a:effectLst>
                  <a:outerShdw blurRad="38100" dist="38100" dir="2700000" algn="tl">
                    <a:srgbClr val="000000"/>
                  </a:outerShdw>
                </a:effectLst>
              </a:rPr>
              <a:t>Migration from Asia to the U.S.</a:t>
            </a:r>
          </a:p>
        </p:txBody>
      </p:sp>
      <p:pic>
        <p:nvPicPr>
          <p:cNvPr id="5" name="Content Placeholder 4"/>
          <p:cNvPicPr>
            <a:picLocks noGrp="1" noChangeAspect="1" noChangeArrowheads="1"/>
          </p:cNvPicPr>
          <p:nvPr>
            <p:ph idx="1"/>
          </p:nvPr>
        </p:nvPicPr>
        <p:blipFill>
          <a:blip r:embed="rId3" cstate="print"/>
          <a:srcRect/>
          <a:stretch>
            <a:fillRect/>
          </a:stretch>
        </p:blipFill>
        <p:spPr>
          <a:xfrm>
            <a:off x="457200" y="1600200"/>
            <a:ext cx="8229600" cy="3390781"/>
          </a:xfrm>
          <a:ln>
            <a:solidFill>
              <a:schemeClr val="accent1"/>
            </a:solidFill>
          </a:ln>
        </p:spPr>
      </p:pic>
      <p:sp>
        <p:nvSpPr>
          <p:cNvPr id="6" name="Text Box 3"/>
          <p:cNvSpPr txBox="1">
            <a:spLocks noChangeArrowheads="1"/>
          </p:cNvSpPr>
          <p:nvPr/>
        </p:nvSpPr>
        <p:spPr bwMode="auto">
          <a:xfrm>
            <a:off x="2667000" y="5105400"/>
            <a:ext cx="6248400" cy="646331"/>
          </a:xfrm>
          <a:prstGeom prst="rect">
            <a:avLst/>
          </a:prstGeom>
          <a:noFill/>
          <a:ln w="9525">
            <a:noFill/>
            <a:miter lim="800000"/>
            <a:headEnd/>
            <a:tailEnd/>
          </a:ln>
        </p:spPr>
        <p:txBody>
          <a:bodyPr wrap="square">
            <a:spAutoFit/>
          </a:bodyPr>
          <a:lstStyle/>
          <a:p>
            <a:pPr marL="1027113" indent="-1027113" algn="ctr"/>
            <a:r>
              <a:rPr lang="en-US" b="1" dirty="0" smtClean="0"/>
              <a:t>Migration </a:t>
            </a:r>
            <a:r>
              <a:rPr lang="en-US" b="1" dirty="0"/>
              <a:t>in 2001. The largest numbers of migrants from </a:t>
            </a:r>
            <a:r>
              <a:rPr lang="en-US" b="1" dirty="0" smtClean="0"/>
              <a:t>Asia</a:t>
            </a:r>
          </a:p>
          <a:p>
            <a:pPr marL="1027113" indent="-1027113" algn="ctr"/>
            <a:r>
              <a:rPr lang="en-US" b="1" dirty="0" smtClean="0"/>
              <a:t> </a:t>
            </a:r>
            <a:r>
              <a:rPr lang="en-US" b="1" dirty="0"/>
              <a:t>come </a:t>
            </a:r>
            <a:r>
              <a:rPr lang="en-US" b="1" dirty="0" smtClean="0"/>
              <a:t>from India</a:t>
            </a:r>
            <a:r>
              <a:rPr lang="en-US" b="1" dirty="0"/>
              <a:t>, China, the Philippines, and Vietnam.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152400" y="0"/>
            <a:ext cx="8839200" cy="1143000"/>
          </a:xfrm>
        </p:spPr>
        <p:txBody>
          <a:bodyPr>
            <a:noAutofit/>
          </a:bodyPr>
          <a:lstStyle/>
          <a:p>
            <a:pPr eaLnBrk="1" hangingPunct="1">
              <a:defRPr/>
            </a:pPr>
            <a:r>
              <a:rPr lang="en-US" sz="4000" b="1" dirty="0" smtClean="0">
                <a:solidFill>
                  <a:srgbClr val="0070C0"/>
                </a:solidFill>
                <a:effectLst>
                  <a:outerShdw blurRad="38100" dist="38100" dir="2700000" algn="tl">
                    <a:srgbClr val="000000"/>
                  </a:outerShdw>
                </a:effectLst>
              </a:rPr>
              <a:t>Migration from Latin America to the U.S.</a:t>
            </a:r>
          </a:p>
        </p:txBody>
      </p:sp>
      <p:sp>
        <p:nvSpPr>
          <p:cNvPr id="6" name="Text Box 3"/>
          <p:cNvSpPr txBox="1">
            <a:spLocks noChangeArrowheads="1"/>
          </p:cNvSpPr>
          <p:nvPr/>
        </p:nvSpPr>
        <p:spPr bwMode="auto">
          <a:xfrm>
            <a:off x="1447800" y="5995988"/>
            <a:ext cx="7696199" cy="646331"/>
          </a:xfrm>
          <a:prstGeom prst="rect">
            <a:avLst/>
          </a:prstGeom>
          <a:noFill/>
          <a:ln w="9525">
            <a:noFill/>
            <a:miter lim="800000"/>
            <a:headEnd/>
            <a:tailEnd/>
          </a:ln>
        </p:spPr>
        <p:txBody>
          <a:bodyPr wrap="square">
            <a:spAutoFit/>
          </a:bodyPr>
          <a:lstStyle/>
          <a:p>
            <a:pPr marL="1085850" indent="-1085850" algn="r"/>
            <a:r>
              <a:rPr lang="en-US" sz="1600" b="0" dirty="0" smtClean="0">
                <a:solidFill>
                  <a:srgbClr val="FF9900"/>
                </a:solidFill>
              </a:rPr>
              <a:t> </a:t>
            </a:r>
            <a:r>
              <a:rPr lang="en-US" b="1" dirty="0"/>
              <a:t>Mexico has been the largest source of migrants to the U.S., but migrants </a:t>
            </a:r>
            <a:r>
              <a:rPr lang="en-US" b="1" dirty="0" smtClean="0"/>
              <a:t>have</a:t>
            </a:r>
          </a:p>
          <a:p>
            <a:pPr marL="1085850" indent="-1085850" algn="r"/>
            <a:r>
              <a:rPr lang="en-US" b="1" dirty="0" smtClean="0"/>
              <a:t> also come from </a:t>
            </a:r>
            <a:r>
              <a:rPr lang="en-US" b="1" dirty="0"/>
              <a:t>numerous other Latin American nations.</a:t>
            </a:r>
          </a:p>
        </p:txBody>
      </p:sp>
      <p:pic>
        <p:nvPicPr>
          <p:cNvPr id="9" name="Picture 4" descr="CHG_10e_Figure_03_09-L"/>
          <p:cNvPicPr>
            <a:picLocks noGrp="1" noChangeAspect="1" noChangeArrowheads="1"/>
          </p:cNvPicPr>
          <p:nvPr>
            <p:ph idx="1"/>
          </p:nvPr>
        </p:nvPicPr>
        <p:blipFill>
          <a:blip r:embed="rId3" cstate="print"/>
          <a:srcRect/>
          <a:stretch>
            <a:fillRect/>
          </a:stretch>
        </p:blipFill>
        <p:spPr bwMode="auto">
          <a:xfrm>
            <a:off x="1371600" y="914400"/>
            <a:ext cx="6224224" cy="504288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143000"/>
          </a:xfrm>
        </p:spPr>
        <p:txBody>
          <a:bodyPr>
            <a:normAutofit/>
          </a:bodyPr>
          <a:lstStyle/>
          <a:p>
            <a:r>
              <a:rPr lang="en-US" sz="4800" b="1" dirty="0" smtClean="0">
                <a:solidFill>
                  <a:srgbClr val="0070C0"/>
                </a:solidFill>
                <a:effectLst>
                  <a:outerShdw blurRad="38100" dist="38100" dir="2700000" algn="tl">
                    <a:srgbClr val="000000">
                      <a:alpha val="43137"/>
                    </a:srgbClr>
                  </a:outerShdw>
                </a:effectLst>
              </a:rPr>
              <a:t>Where Are Migrants Distributed?</a:t>
            </a:r>
            <a:endParaRPr lang="en-US" sz="48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Impact of immigration on the United States</a:t>
            </a:r>
          </a:p>
          <a:p>
            <a:pPr lvl="1"/>
            <a:r>
              <a:rPr lang="en-US" dirty="0" smtClean="0"/>
              <a:t>Unauthorized immigration</a:t>
            </a:r>
          </a:p>
          <a:p>
            <a:pPr lvl="2"/>
            <a:r>
              <a:rPr lang="en-US" sz="2800" dirty="0" smtClean="0"/>
              <a:t>2008 = estimated 11.9 million unauthorized/undocumented immigrants</a:t>
            </a:r>
          </a:p>
          <a:p>
            <a:pPr lvl="3"/>
            <a:r>
              <a:rPr lang="en-US" sz="2800" dirty="0" smtClean="0"/>
              <a:t>About 5.4 percent of the U.S. civilian labor force</a:t>
            </a:r>
          </a:p>
          <a:p>
            <a:pPr lvl="3"/>
            <a:r>
              <a:rPr lang="en-US" sz="2800" dirty="0" smtClean="0"/>
              <a:t>Around 59 percent are undocumented immigrants from Mexico</a:t>
            </a:r>
            <a:endParaRPr lang="en-US" sz="2800" dirty="0"/>
          </a:p>
        </p:txBody>
      </p:sp>
      <p:sp>
        <p:nvSpPr>
          <p:cNvPr id="5" name="TextBox 4"/>
          <p:cNvSpPr txBox="1"/>
          <p:nvPr/>
        </p:nvSpPr>
        <p:spPr>
          <a:xfrm>
            <a:off x="2438400" y="6019800"/>
            <a:ext cx="6400800" cy="923330"/>
          </a:xfrm>
          <a:prstGeom prst="rect">
            <a:avLst/>
          </a:prstGeom>
          <a:noFill/>
        </p:spPr>
        <p:txBody>
          <a:bodyPr wrap="square" rtlCol="0">
            <a:spAutoFit/>
          </a:bodyPr>
          <a:lstStyle/>
          <a:p>
            <a:r>
              <a:rPr lang="en-US" smtClean="0">
                <a:hlinkClick r:id="rId3"/>
              </a:rPr>
              <a:t>http://www.nytimes.com/interactive/2011/07/06/world/americas/immigration.html?pagewanted=print</a:t>
            </a:r>
            <a:endParaRPr lang="en-US"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52400"/>
            <a:ext cx="8229600" cy="1143000"/>
          </a:xfrm>
        </p:spPr>
        <p:txBody>
          <a:bodyPr>
            <a:noAutofit/>
          </a:bodyPr>
          <a:lstStyle/>
          <a:p>
            <a:r>
              <a:rPr lang="en-US" sz="4800" b="1" dirty="0" smtClean="0">
                <a:solidFill>
                  <a:srgbClr val="0070C0"/>
                </a:solidFill>
                <a:effectLst>
                  <a:outerShdw blurRad="38100" dist="38100" dir="2700000" algn="tl">
                    <a:srgbClr val="000000">
                      <a:alpha val="43137"/>
                    </a:srgbClr>
                  </a:outerShdw>
                </a:effectLst>
              </a:rPr>
              <a:t>Undocumented Immigration</a:t>
            </a:r>
            <a:br>
              <a:rPr lang="en-US" sz="4800" b="1" dirty="0" smtClean="0">
                <a:solidFill>
                  <a:srgbClr val="0070C0"/>
                </a:solidFill>
                <a:effectLst>
                  <a:outerShdw blurRad="38100" dist="38100" dir="2700000" algn="tl">
                    <a:srgbClr val="000000">
                      <a:alpha val="43137"/>
                    </a:srgbClr>
                  </a:outerShdw>
                </a:effectLst>
              </a:rPr>
            </a:br>
            <a:endParaRPr lang="en-US" sz="4800" dirty="0"/>
          </a:p>
        </p:txBody>
      </p:sp>
      <p:pic>
        <p:nvPicPr>
          <p:cNvPr id="4" name="Picture 1" descr="TCL_10e_Figure_03_12_U.jpg"/>
          <p:cNvPicPr>
            <a:picLocks noGrp="1" noChangeAspect="1"/>
          </p:cNvPicPr>
          <p:nvPr isPhoto="1">
            <p:ph idx="1"/>
          </p:nvPr>
        </p:nvPicPr>
        <p:blipFill>
          <a:blip r:embed="rId3" cstate="print"/>
          <a:srcRect/>
          <a:stretch>
            <a:fillRect/>
          </a:stretch>
        </p:blipFill>
        <p:spPr bwMode="auto">
          <a:xfrm>
            <a:off x="1371600" y="762000"/>
            <a:ext cx="6013817" cy="5407929"/>
          </a:xfrm>
          <a:prstGeom prst="rect">
            <a:avLst/>
          </a:prstGeom>
          <a:noFill/>
          <a:ln w="9525">
            <a:solidFill>
              <a:schemeClr val="accent1"/>
            </a:solidFill>
            <a:miter lim="800000"/>
            <a:headEnd/>
            <a:tailEnd/>
          </a:ln>
        </p:spPr>
      </p:pic>
      <p:sp>
        <p:nvSpPr>
          <p:cNvPr id="5" name="TextBox 4"/>
          <p:cNvSpPr txBox="1"/>
          <p:nvPr/>
        </p:nvSpPr>
        <p:spPr>
          <a:xfrm>
            <a:off x="2590800" y="5181600"/>
            <a:ext cx="1981200" cy="369332"/>
          </a:xfrm>
          <a:prstGeom prst="rect">
            <a:avLst/>
          </a:prstGeom>
          <a:noFill/>
        </p:spPr>
        <p:txBody>
          <a:bodyPr wrap="square" rtlCol="0">
            <a:spAutoFit/>
          </a:bodyPr>
          <a:lstStyle/>
          <a:p>
            <a:r>
              <a:rPr lang="en-US" b="1" dirty="0" smtClean="0"/>
              <a:t>1 million &amp; above</a:t>
            </a:r>
            <a:endParaRPr lang="en-US" b="1" dirty="0"/>
          </a:p>
        </p:txBody>
      </p:sp>
      <p:sp>
        <p:nvSpPr>
          <p:cNvPr id="6" name="TextBox 5"/>
          <p:cNvSpPr txBox="1"/>
          <p:nvPr/>
        </p:nvSpPr>
        <p:spPr>
          <a:xfrm>
            <a:off x="2590800" y="5562600"/>
            <a:ext cx="1981200" cy="369332"/>
          </a:xfrm>
          <a:prstGeom prst="rect">
            <a:avLst/>
          </a:prstGeom>
          <a:noFill/>
        </p:spPr>
        <p:txBody>
          <a:bodyPr wrap="square" rtlCol="0">
            <a:spAutoFit/>
          </a:bodyPr>
          <a:lstStyle/>
          <a:p>
            <a:r>
              <a:rPr lang="en-US" b="1" dirty="0" smtClean="0"/>
              <a:t>100,000 – 999,999</a:t>
            </a:r>
            <a:endParaRPr lang="en-US" b="1" dirty="0"/>
          </a:p>
        </p:txBody>
      </p:sp>
      <p:sp>
        <p:nvSpPr>
          <p:cNvPr id="7" name="TextBox 6"/>
          <p:cNvSpPr txBox="1"/>
          <p:nvPr/>
        </p:nvSpPr>
        <p:spPr>
          <a:xfrm>
            <a:off x="5334000" y="5181600"/>
            <a:ext cx="1752600" cy="369332"/>
          </a:xfrm>
          <a:prstGeom prst="rect">
            <a:avLst/>
          </a:prstGeom>
          <a:noFill/>
        </p:spPr>
        <p:txBody>
          <a:bodyPr wrap="square" rtlCol="0">
            <a:spAutoFit/>
          </a:bodyPr>
          <a:lstStyle/>
          <a:p>
            <a:r>
              <a:rPr lang="en-US" b="1" dirty="0" smtClean="0"/>
              <a:t>10,000- 99,999</a:t>
            </a:r>
            <a:endParaRPr lang="en-US" b="1" dirty="0"/>
          </a:p>
        </p:txBody>
      </p:sp>
      <p:sp>
        <p:nvSpPr>
          <p:cNvPr id="8" name="TextBox 7"/>
          <p:cNvSpPr txBox="1"/>
          <p:nvPr/>
        </p:nvSpPr>
        <p:spPr>
          <a:xfrm>
            <a:off x="5334000" y="5562600"/>
            <a:ext cx="1752600" cy="381000"/>
          </a:xfrm>
          <a:prstGeom prst="rect">
            <a:avLst/>
          </a:prstGeom>
          <a:noFill/>
        </p:spPr>
        <p:txBody>
          <a:bodyPr wrap="square" rtlCol="0">
            <a:spAutoFit/>
          </a:bodyPr>
          <a:lstStyle/>
          <a:p>
            <a:r>
              <a:rPr lang="en-US" b="1" dirty="0" smtClean="0"/>
              <a:t>Below 10,000</a:t>
            </a:r>
            <a:endParaRPr lang="en-US" b="1" dirty="0"/>
          </a:p>
        </p:txBody>
      </p:sp>
      <p:sp>
        <p:nvSpPr>
          <p:cNvPr id="10" name="TextBox 9"/>
          <p:cNvSpPr txBox="1"/>
          <p:nvPr/>
        </p:nvSpPr>
        <p:spPr>
          <a:xfrm>
            <a:off x="1371600" y="6211669"/>
            <a:ext cx="7162800" cy="923330"/>
          </a:xfrm>
          <a:prstGeom prst="rect">
            <a:avLst/>
          </a:prstGeom>
          <a:noFill/>
        </p:spPr>
        <p:txBody>
          <a:bodyPr wrap="square" rtlCol="0">
            <a:spAutoFit/>
          </a:bodyPr>
          <a:lstStyle/>
          <a:p>
            <a:r>
              <a:rPr lang="en-US" dirty="0" smtClean="0">
                <a:hlinkClick r:id="rId4"/>
              </a:rPr>
              <a:t>http://www.nytimes.com/interactive/2011/07/06/world/americas/immigration.html?pagewanted=print</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152400"/>
            <a:ext cx="8229600" cy="1143000"/>
          </a:xfrm>
        </p:spPr>
        <p:txBody>
          <a:bodyPr>
            <a:noAutofit/>
          </a:bodyPr>
          <a:lstStyle/>
          <a:p>
            <a:pPr eaLnBrk="1" hangingPunct="1">
              <a:defRPr/>
            </a:pPr>
            <a:r>
              <a:rPr lang="en-US" sz="4800" b="1" dirty="0" smtClean="0">
                <a:solidFill>
                  <a:srgbClr val="0070C0"/>
                </a:solidFill>
                <a:effectLst>
                  <a:outerShdw blurRad="38100" dist="38100" dir="2700000" algn="tl">
                    <a:srgbClr val="000000">
                      <a:alpha val="43137"/>
                    </a:srgbClr>
                  </a:outerShdw>
                </a:effectLst>
              </a:rPr>
              <a:t>Undocumented Immigration:</a:t>
            </a:r>
            <a:br>
              <a:rPr lang="en-US" sz="4800" b="1" dirty="0" smtClean="0">
                <a:solidFill>
                  <a:srgbClr val="0070C0"/>
                </a:solidFill>
                <a:effectLst>
                  <a:outerShdw blurRad="38100" dist="38100" dir="2700000" algn="tl">
                    <a:srgbClr val="000000">
                      <a:alpha val="43137"/>
                    </a:srgbClr>
                  </a:outerShdw>
                </a:effectLst>
              </a:rPr>
            </a:br>
            <a:r>
              <a:rPr lang="en-US" b="1" i="1" dirty="0" smtClean="0">
                <a:solidFill>
                  <a:srgbClr val="0070C0"/>
                </a:solidFill>
                <a:effectLst>
                  <a:outerShdw blurRad="38100" dist="38100" dir="2700000" algn="tl">
                    <a:srgbClr val="000000">
                      <a:alpha val="43137"/>
                    </a:srgbClr>
                  </a:outerShdw>
                </a:effectLst>
              </a:rPr>
              <a:t>Mexico to Arizona</a:t>
            </a:r>
            <a:r>
              <a:rPr lang="en-US" b="1" dirty="0" smtClean="0">
                <a:solidFill>
                  <a:srgbClr val="0070C0"/>
                </a:solidFill>
                <a:effectLst>
                  <a:outerShdw blurRad="38100" dist="38100" dir="2700000" algn="tl">
                    <a:srgbClr val="000000">
                      <a:alpha val="43137"/>
                    </a:srgbClr>
                  </a:outerShdw>
                </a:effectLst>
              </a:rPr>
              <a:t>  </a:t>
            </a:r>
          </a:p>
        </p:txBody>
      </p:sp>
      <p:pic>
        <p:nvPicPr>
          <p:cNvPr id="5" name="Content Placeholder 4"/>
          <p:cNvPicPr>
            <a:picLocks noGrp="1" noChangeAspect="1" noChangeArrowheads="1"/>
          </p:cNvPicPr>
          <p:nvPr>
            <p:ph idx="1"/>
          </p:nvPr>
        </p:nvPicPr>
        <p:blipFill>
          <a:blip r:embed="rId3" cstate="print"/>
          <a:srcRect/>
          <a:stretch>
            <a:fillRect/>
          </a:stretch>
        </p:blipFill>
        <p:spPr>
          <a:xfrm>
            <a:off x="2362200" y="1447800"/>
            <a:ext cx="4285211" cy="4588161"/>
          </a:xfrm>
          <a:ln>
            <a:solidFill>
              <a:schemeClr val="accent1"/>
            </a:solidFill>
          </a:ln>
        </p:spPr>
      </p:pic>
      <p:sp>
        <p:nvSpPr>
          <p:cNvPr id="6" name="Text Box 3"/>
          <p:cNvSpPr txBox="1">
            <a:spLocks noChangeArrowheads="1"/>
          </p:cNvSpPr>
          <p:nvPr/>
        </p:nvSpPr>
        <p:spPr bwMode="auto">
          <a:xfrm>
            <a:off x="2743200" y="6011863"/>
            <a:ext cx="6400800" cy="784830"/>
          </a:xfrm>
          <a:prstGeom prst="rect">
            <a:avLst/>
          </a:prstGeom>
          <a:noFill/>
          <a:ln w="9525">
            <a:noFill/>
            <a:miter lim="800000"/>
            <a:headEnd/>
            <a:tailEnd/>
          </a:ln>
        </p:spPr>
        <p:txBody>
          <a:bodyPr wrap="square">
            <a:spAutoFit/>
          </a:bodyPr>
          <a:lstStyle/>
          <a:p>
            <a:pPr marL="1027113" indent="-1027113" algn="ctr">
              <a:spcBef>
                <a:spcPct val="50000"/>
              </a:spcBef>
            </a:pPr>
            <a:r>
              <a:rPr lang="en-US" b="1" dirty="0" smtClean="0"/>
              <a:t>The </a:t>
            </a:r>
            <a:r>
              <a:rPr lang="en-US" b="1" dirty="0"/>
              <a:t>complex route of one group of undocumented migrants </a:t>
            </a:r>
            <a:r>
              <a:rPr lang="en-US" b="1" dirty="0" smtClean="0"/>
              <a:t>from</a:t>
            </a:r>
          </a:p>
          <a:p>
            <a:pPr marL="1027113" indent="-1027113" algn="ctr">
              <a:spcBef>
                <a:spcPct val="50000"/>
              </a:spcBef>
            </a:pPr>
            <a:r>
              <a:rPr lang="en-US" b="1" dirty="0" smtClean="0"/>
              <a:t> </a:t>
            </a:r>
            <a:r>
              <a:rPr lang="en-US" b="1" dirty="0"/>
              <a:t>a small </a:t>
            </a:r>
            <a:r>
              <a:rPr lang="en-US" b="1" dirty="0" smtClean="0"/>
              <a:t>village </a:t>
            </a:r>
            <a:r>
              <a:rPr lang="en-US" b="1" dirty="0"/>
              <a:t>north </a:t>
            </a:r>
            <a:r>
              <a:rPr lang="en-US" b="1" dirty="0" smtClean="0"/>
              <a:t>of Mexico </a:t>
            </a:r>
            <a:r>
              <a:rPr lang="en-US" b="1" dirty="0"/>
              <a:t>City to Phoenix, Arizona.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152400"/>
            <a:ext cx="9144000" cy="1143000"/>
          </a:xfrm>
        </p:spPr>
        <p:txBody>
          <a:bodyPr>
            <a:noAutofit/>
          </a:bodyPr>
          <a:lstStyle/>
          <a:p>
            <a:pPr eaLnBrk="1" hangingPunct="1">
              <a:defRPr/>
            </a:pPr>
            <a:r>
              <a:rPr lang="en-US" b="1" dirty="0" smtClean="0">
                <a:solidFill>
                  <a:srgbClr val="0070C0"/>
                </a:solidFill>
                <a:effectLst>
                  <a:outerShdw blurRad="38100" dist="38100" dir="2700000" algn="tl">
                    <a:srgbClr val="000000"/>
                  </a:outerShdw>
                </a:effectLst>
              </a:rPr>
              <a:t>Destinations of Immigrants within the United States</a:t>
            </a:r>
          </a:p>
        </p:txBody>
      </p:sp>
      <p:sp>
        <p:nvSpPr>
          <p:cNvPr id="5" name="Rectangle 3"/>
          <p:cNvSpPr>
            <a:spLocks noGrp="1" noChangeArrowheads="1"/>
          </p:cNvSpPr>
          <p:nvPr>
            <p:ph idx="1"/>
          </p:nvPr>
        </p:nvSpPr>
        <p:spPr>
          <a:xfrm>
            <a:off x="457200" y="1371600"/>
            <a:ext cx="8229600" cy="5257800"/>
          </a:xfrm>
        </p:spPr>
        <p:txBody>
          <a:bodyPr>
            <a:normAutofit/>
          </a:bodyPr>
          <a:lstStyle/>
          <a:p>
            <a:r>
              <a:rPr lang="en-US" dirty="0" smtClean="0"/>
              <a:t>Impact of immigration on the United States</a:t>
            </a:r>
          </a:p>
          <a:p>
            <a:pPr lvl="1"/>
            <a:r>
              <a:rPr lang="en-US" dirty="0" smtClean="0"/>
              <a:t>Destinations</a:t>
            </a:r>
          </a:p>
          <a:p>
            <a:pPr lvl="2"/>
            <a:r>
              <a:rPr lang="en-US" sz="2800" dirty="0" smtClean="0"/>
              <a:t>California = one-fifth of all immigrants and one-fourth of undocumented immigrants</a:t>
            </a:r>
          </a:p>
          <a:p>
            <a:pPr lvl="2"/>
            <a:r>
              <a:rPr lang="en-US" sz="2800" dirty="0" smtClean="0"/>
              <a:t>New York = one-sixth of all immigrants</a:t>
            </a:r>
          </a:p>
          <a:p>
            <a:pPr eaLnBrk="1" hangingPunct="1"/>
            <a:r>
              <a:rPr lang="en-US" sz="2800" dirty="0" smtClean="0"/>
              <a:t>Immigrants are not distributed uniformly through the United States. </a:t>
            </a:r>
            <a:r>
              <a:rPr lang="en-US" sz="2800" b="1" i="1" u="sng" dirty="0" smtClean="0"/>
              <a:t>Chain Migration</a:t>
            </a:r>
            <a:r>
              <a:rPr lang="en-US" sz="2800" b="1" i="1" dirty="0" smtClean="0"/>
              <a:t> </a:t>
            </a:r>
            <a:r>
              <a:rPr lang="en-US" sz="2800" dirty="0" smtClean="0"/>
              <a:t> is the migration of people to a specific location because relatives or members of the same nationality previously migrated there</a:t>
            </a:r>
            <a:r>
              <a:rPr lang="en-US" sz="2800" dirty="0" smtClean="0"/>
              <a:t>.</a:t>
            </a: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304800" y="0"/>
            <a:ext cx="8839200" cy="1143000"/>
          </a:xfrm>
        </p:spPr>
        <p:txBody>
          <a:bodyPr>
            <a:noAutofit/>
          </a:bodyPr>
          <a:lstStyle/>
          <a:p>
            <a:pPr eaLnBrk="1" hangingPunct="1">
              <a:defRPr/>
            </a:pPr>
            <a:r>
              <a:rPr lang="en-US" b="1" dirty="0" smtClean="0">
                <a:solidFill>
                  <a:srgbClr val="0070C0"/>
                </a:solidFill>
                <a:effectLst>
                  <a:outerShdw blurRad="38100" dist="38100" dir="2700000" algn="tl">
                    <a:srgbClr val="000000"/>
                  </a:outerShdw>
                </a:effectLst>
              </a:rPr>
              <a:t>U.S. States as Immigrant Destinations</a:t>
            </a:r>
          </a:p>
        </p:txBody>
      </p:sp>
      <p:pic>
        <p:nvPicPr>
          <p:cNvPr id="5" name="Picture 5"/>
          <p:cNvPicPr>
            <a:picLocks noGrp="1" noChangeAspect="1" noChangeArrowheads="1"/>
          </p:cNvPicPr>
          <p:nvPr>
            <p:ph idx="1"/>
          </p:nvPr>
        </p:nvPicPr>
        <p:blipFill>
          <a:blip r:embed="rId3" cstate="print"/>
          <a:srcRect/>
          <a:stretch>
            <a:fillRect/>
          </a:stretch>
        </p:blipFill>
        <p:spPr>
          <a:xfrm>
            <a:off x="548222" y="990599"/>
            <a:ext cx="8214778" cy="4724401"/>
          </a:xfrm>
          <a:ln>
            <a:solidFill>
              <a:schemeClr val="accent1"/>
            </a:solidFill>
          </a:ln>
        </p:spPr>
      </p:pic>
      <p:sp>
        <p:nvSpPr>
          <p:cNvPr id="6" name="Text Box 4"/>
          <p:cNvSpPr txBox="1">
            <a:spLocks noChangeArrowheads="1"/>
          </p:cNvSpPr>
          <p:nvPr/>
        </p:nvSpPr>
        <p:spPr bwMode="auto">
          <a:xfrm>
            <a:off x="1470025" y="5657671"/>
            <a:ext cx="7673975" cy="1200329"/>
          </a:xfrm>
          <a:prstGeom prst="rect">
            <a:avLst/>
          </a:prstGeom>
          <a:noFill/>
          <a:ln w="9525">
            <a:noFill/>
            <a:miter lim="800000"/>
            <a:headEnd/>
            <a:tailEnd/>
          </a:ln>
        </p:spPr>
        <p:txBody>
          <a:bodyPr>
            <a:spAutoFit/>
          </a:bodyPr>
          <a:lstStyle/>
          <a:p>
            <a:pPr marL="969963" indent="-969963" algn="ctr">
              <a:spcBef>
                <a:spcPct val="50000"/>
              </a:spcBef>
            </a:pPr>
            <a:r>
              <a:rPr lang="en-US" b="1" dirty="0" smtClean="0"/>
              <a:t>California </a:t>
            </a:r>
            <a:r>
              <a:rPr lang="en-US" b="1" dirty="0"/>
              <a:t>is the destination of about 25% of all U.S. immigrants; another 25</a:t>
            </a:r>
            <a:r>
              <a:rPr lang="en-US" b="1" dirty="0" smtClean="0"/>
              <a:t>%</a:t>
            </a:r>
          </a:p>
          <a:p>
            <a:pPr marL="969963" indent="-969963" algn="ctr">
              <a:spcBef>
                <a:spcPct val="50000"/>
              </a:spcBef>
            </a:pPr>
            <a:r>
              <a:rPr lang="en-US" b="1" dirty="0" smtClean="0"/>
              <a:t> go to New York </a:t>
            </a:r>
            <a:r>
              <a:rPr lang="en-US" b="1" dirty="0"/>
              <a:t>and New Jersey. Other important destinations include </a:t>
            </a:r>
            <a:r>
              <a:rPr lang="en-US" b="1" dirty="0" smtClean="0"/>
              <a:t>Florida </a:t>
            </a:r>
          </a:p>
          <a:p>
            <a:pPr marL="969963" indent="-969963" algn="ctr">
              <a:spcBef>
                <a:spcPct val="50000"/>
              </a:spcBef>
            </a:pPr>
            <a:r>
              <a:rPr lang="en-US" b="1" dirty="0" smtClean="0"/>
              <a:t>Texas</a:t>
            </a:r>
            <a:r>
              <a:rPr lang="en-US" b="1" dirty="0"/>
              <a:t>, and Illinois.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990600"/>
          </a:xfrm>
        </p:spPr>
        <p:txBody>
          <a:bodyPr>
            <a:normAutofit/>
          </a:bodyPr>
          <a:lstStyle/>
          <a:p>
            <a:pPr eaLnBrk="1" hangingPunct="1">
              <a:defRPr/>
            </a:pPr>
            <a:r>
              <a:rPr lang="en-US" b="1" dirty="0" smtClean="0">
                <a:solidFill>
                  <a:srgbClr val="0070C0"/>
                </a:solidFill>
                <a:effectLst>
                  <a:outerShdw blurRad="38100" dist="38100" dir="2700000" algn="tl">
                    <a:srgbClr val="000000"/>
                  </a:outerShdw>
                </a:effectLst>
              </a:rPr>
              <a:t>What Are The Obstacles To Migration?</a:t>
            </a:r>
          </a:p>
        </p:txBody>
      </p:sp>
      <p:sp>
        <p:nvSpPr>
          <p:cNvPr id="5" name="Rectangle 3"/>
          <p:cNvSpPr>
            <a:spLocks noGrp="1" noChangeArrowheads="1"/>
          </p:cNvSpPr>
          <p:nvPr>
            <p:ph idx="1"/>
          </p:nvPr>
        </p:nvSpPr>
        <p:spPr>
          <a:xfrm>
            <a:off x="457200" y="838200"/>
            <a:ext cx="8458200" cy="6019800"/>
          </a:xfrm>
        </p:spPr>
        <p:txBody>
          <a:bodyPr>
            <a:normAutofit fontScale="92500" lnSpcReduction="10000"/>
          </a:bodyPr>
          <a:lstStyle/>
          <a:p>
            <a:pPr eaLnBrk="1" hangingPunct="1">
              <a:lnSpc>
                <a:spcPct val="90000"/>
              </a:lnSpc>
              <a:buFontTx/>
              <a:buNone/>
            </a:pPr>
            <a:r>
              <a:rPr lang="en-US" sz="2400" dirty="0" smtClean="0"/>
              <a:t>What are some physical intervening obstacles?</a:t>
            </a:r>
          </a:p>
          <a:p>
            <a:pPr eaLnBrk="1" hangingPunct="1">
              <a:lnSpc>
                <a:spcPct val="90000"/>
              </a:lnSpc>
              <a:buFont typeface="Wingdings" pitchFamily="2" charset="2"/>
              <a:buChar char="Ø"/>
            </a:pPr>
            <a:r>
              <a:rPr lang="en-US" sz="2400" dirty="0" smtClean="0"/>
              <a:t>Mountains</a:t>
            </a:r>
          </a:p>
          <a:p>
            <a:pPr eaLnBrk="1" hangingPunct="1">
              <a:lnSpc>
                <a:spcPct val="90000"/>
              </a:lnSpc>
              <a:buFont typeface="Wingdings" pitchFamily="2" charset="2"/>
              <a:buChar char="Ø"/>
            </a:pPr>
            <a:r>
              <a:rPr lang="en-US" sz="2400" dirty="0" smtClean="0"/>
              <a:t>Water</a:t>
            </a:r>
          </a:p>
          <a:p>
            <a:pPr eaLnBrk="1" hangingPunct="1">
              <a:lnSpc>
                <a:spcPct val="90000"/>
              </a:lnSpc>
              <a:buFont typeface="Wingdings" pitchFamily="2" charset="2"/>
              <a:buChar char="Ø"/>
            </a:pPr>
            <a:r>
              <a:rPr lang="en-US" sz="2400" dirty="0" smtClean="0"/>
              <a:t>Other Examples?</a:t>
            </a:r>
          </a:p>
          <a:p>
            <a:pPr eaLnBrk="1" hangingPunct="1">
              <a:lnSpc>
                <a:spcPct val="90000"/>
              </a:lnSpc>
              <a:buFont typeface="Wingdings" pitchFamily="2" charset="2"/>
              <a:buNone/>
            </a:pPr>
            <a:endParaRPr lang="en-US" sz="1100" dirty="0" smtClean="0"/>
          </a:p>
          <a:p>
            <a:pPr eaLnBrk="1" hangingPunct="1">
              <a:lnSpc>
                <a:spcPct val="90000"/>
              </a:lnSpc>
              <a:buFont typeface="Wingdings" pitchFamily="2" charset="2"/>
              <a:buNone/>
            </a:pPr>
            <a:r>
              <a:rPr lang="en-US" sz="2400" dirty="0" smtClean="0"/>
              <a:t>Distance to destination – Actual vs. Friction (ex. Germany, Israel)</a:t>
            </a:r>
          </a:p>
          <a:p>
            <a:pPr eaLnBrk="1" hangingPunct="1">
              <a:lnSpc>
                <a:spcPct val="90000"/>
              </a:lnSpc>
              <a:buFontTx/>
              <a:buNone/>
            </a:pPr>
            <a:endParaRPr lang="en-US" sz="1100" dirty="0" smtClean="0"/>
          </a:p>
          <a:p>
            <a:pPr eaLnBrk="1" hangingPunct="1">
              <a:lnSpc>
                <a:spcPct val="90000"/>
              </a:lnSpc>
              <a:buFontTx/>
              <a:buNone/>
            </a:pPr>
            <a:r>
              <a:rPr lang="en-US" sz="2400" dirty="0" smtClean="0"/>
              <a:t>Immigration policies of host countries</a:t>
            </a:r>
          </a:p>
          <a:p>
            <a:pPr lvl="1" eaLnBrk="1" hangingPunct="1">
              <a:lnSpc>
                <a:spcPct val="90000"/>
              </a:lnSpc>
            </a:pPr>
            <a:r>
              <a:rPr lang="en-US" sz="2400" dirty="0" smtClean="0"/>
              <a:t>U.S. quota laws  - </a:t>
            </a:r>
            <a:r>
              <a:rPr lang="en-US" sz="2400" i="1" dirty="0" smtClean="0"/>
              <a:t>global quota </a:t>
            </a:r>
            <a:r>
              <a:rPr lang="en-US" sz="2400" dirty="0" smtClean="0"/>
              <a:t>of 620,000, with no more than 7% from one country (The Quota Act – 1921; The National Origins Act  1924)</a:t>
            </a:r>
          </a:p>
          <a:p>
            <a:pPr lvl="1" eaLnBrk="1" hangingPunct="1">
              <a:lnSpc>
                <a:spcPct val="90000"/>
              </a:lnSpc>
            </a:pPr>
            <a:r>
              <a:rPr lang="en-US" sz="2400" dirty="0" smtClean="0"/>
              <a:t>Temporary migration for work  - </a:t>
            </a:r>
            <a:r>
              <a:rPr lang="en-US" sz="2400" i="1" dirty="0" smtClean="0"/>
              <a:t>guest workers </a:t>
            </a:r>
            <a:r>
              <a:rPr lang="en-US" sz="2400" dirty="0" smtClean="0"/>
              <a:t>(Europe, Middle East) </a:t>
            </a:r>
          </a:p>
          <a:p>
            <a:pPr lvl="1" eaLnBrk="1" hangingPunct="1">
              <a:lnSpc>
                <a:spcPct val="90000"/>
              </a:lnSpc>
            </a:pPr>
            <a:r>
              <a:rPr lang="en-US" sz="2400" i="1" dirty="0" smtClean="0"/>
              <a:t>Time-contract workers </a:t>
            </a:r>
            <a:r>
              <a:rPr lang="en-US" sz="2400" dirty="0" smtClean="0"/>
              <a:t>– Asia </a:t>
            </a:r>
          </a:p>
          <a:p>
            <a:pPr lvl="1" eaLnBrk="1" hangingPunct="1">
              <a:lnSpc>
                <a:spcPct val="90000"/>
              </a:lnSpc>
            </a:pPr>
            <a:r>
              <a:rPr lang="en-US" sz="2400" i="1" dirty="0" smtClean="0"/>
              <a:t>Economic migrants or refugees</a:t>
            </a:r>
            <a:r>
              <a:rPr lang="en-US" sz="2400" dirty="0" smtClean="0"/>
              <a:t>? – Cuba, Haiti, Vietnam</a:t>
            </a:r>
          </a:p>
          <a:p>
            <a:pPr lvl="1" eaLnBrk="1" hangingPunct="1">
              <a:lnSpc>
                <a:spcPct val="90000"/>
              </a:lnSpc>
            </a:pPr>
            <a:endParaRPr lang="en-US" sz="1100" dirty="0" smtClean="0"/>
          </a:p>
          <a:p>
            <a:pPr eaLnBrk="1" hangingPunct="1">
              <a:lnSpc>
                <a:spcPct val="90000"/>
              </a:lnSpc>
              <a:buFontTx/>
              <a:buNone/>
            </a:pPr>
            <a:r>
              <a:rPr lang="en-US" sz="2400" dirty="0" smtClean="0"/>
              <a:t>Cultural problems faced while living in host countries</a:t>
            </a:r>
          </a:p>
          <a:p>
            <a:pPr lvl="1" eaLnBrk="1" hangingPunct="1">
              <a:lnSpc>
                <a:spcPct val="90000"/>
              </a:lnSpc>
            </a:pPr>
            <a:r>
              <a:rPr lang="en-US" sz="2400" dirty="0" smtClean="0"/>
              <a:t>U.S. attitudes to immigrants  </a:t>
            </a:r>
          </a:p>
          <a:p>
            <a:pPr lvl="1" eaLnBrk="1" hangingPunct="1">
              <a:lnSpc>
                <a:spcPct val="90000"/>
              </a:lnSpc>
            </a:pPr>
            <a:r>
              <a:rPr lang="en-US" sz="2400" dirty="0" smtClean="0"/>
              <a:t>Attitudes to guest workers</a:t>
            </a:r>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endParaRPr lang="en-US" sz="1800" dirty="0" smtClean="0">
              <a:effectLst>
                <a:outerShdw blurRad="38100" dist="38100" dir="2700000" algn="tl">
                  <a:srgbClr val="000000">
                    <a:alpha val="43137"/>
                  </a:srgbClr>
                </a:outerShdw>
              </a:effectLst>
            </a:endParaRPr>
          </a:p>
          <a:p>
            <a:pPr eaLnBrk="1" hangingPunct="1">
              <a:lnSpc>
                <a:spcPct val="90000"/>
              </a:lnSpc>
              <a:buFont typeface="Wingdings" pitchFamily="2" charset="2"/>
              <a:buNone/>
            </a:pPr>
            <a:endParaRPr lang="en-US" sz="1800" dirty="0" smtClean="0">
              <a:effectLst>
                <a:outerShdw blurRad="38100" dist="38100" dir="2700000" algn="tl">
                  <a:srgbClr val="000000">
                    <a:alpha val="43137"/>
                  </a:srgbClr>
                </a:outerShdw>
              </a:effectLst>
            </a:endParaRPr>
          </a:p>
          <a:p>
            <a:pPr eaLnBrk="1" hangingPunct="1">
              <a:lnSpc>
                <a:spcPct val="90000"/>
              </a:lnSpc>
              <a:buFont typeface="Wingdings" pitchFamily="2" charset="2"/>
              <a:buNone/>
            </a:pPr>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inda\Pictures\background for population.jpg"/>
          <p:cNvPicPr>
            <a:picLocks noGrp="1" noChangeAspect="1" noChangeArrowheads="1"/>
          </p:cNvPicPr>
          <p:nvPr>
            <p:ph idx="1"/>
          </p:nvPr>
        </p:nvPicPr>
        <p:blipFill>
          <a:blip r:embed="rId2" cstate="print"/>
          <a:srcRect/>
          <a:stretch>
            <a:fillRect/>
          </a:stretch>
        </p:blipFill>
        <p:spPr bwMode="auto">
          <a:xfrm>
            <a:off x="0" y="-23018"/>
            <a:ext cx="9174690" cy="6881018"/>
          </a:xfrm>
          <a:prstGeom prst="rect">
            <a:avLst/>
          </a:prstGeom>
          <a:noFill/>
        </p:spPr>
      </p:pic>
      <p:sp>
        <p:nvSpPr>
          <p:cNvPr id="8" name="Rectangle 2"/>
          <p:cNvSpPr>
            <a:spLocks noGrp="1" noChangeArrowheads="1"/>
          </p:cNvSpPr>
          <p:nvPr>
            <p:ph type="title"/>
          </p:nvPr>
        </p:nvSpPr>
        <p:spPr>
          <a:xfrm>
            <a:off x="457200" y="-152400"/>
            <a:ext cx="8229600" cy="990600"/>
          </a:xfrm>
        </p:spPr>
        <p:txBody>
          <a:bodyPr>
            <a:normAutofit/>
          </a:bodyPr>
          <a:lstStyle/>
          <a:p>
            <a:pPr eaLnBrk="1" hangingPunct="1">
              <a:defRPr/>
            </a:pPr>
            <a:r>
              <a:rPr lang="en-US" sz="5400" b="1" dirty="0" smtClean="0">
                <a:solidFill>
                  <a:srgbClr val="0070C0"/>
                </a:solidFill>
                <a:effectLst>
                  <a:outerShdw blurRad="38100" dist="38100" dir="2700000" algn="tl">
                    <a:srgbClr val="000000"/>
                  </a:outerShdw>
                </a:effectLst>
              </a:rPr>
              <a:t>Why Do People Migrate?</a:t>
            </a:r>
          </a:p>
        </p:txBody>
      </p:sp>
      <p:sp>
        <p:nvSpPr>
          <p:cNvPr id="9" name="TextBox 8"/>
          <p:cNvSpPr txBox="1"/>
          <p:nvPr/>
        </p:nvSpPr>
        <p:spPr>
          <a:xfrm>
            <a:off x="304800" y="609600"/>
            <a:ext cx="8534400" cy="5816977"/>
          </a:xfrm>
          <a:prstGeom prst="rect">
            <a:avLst/>
          </a:prstGeom>
          <a:noFill/>
        </p:spPr>
        <p:txBody>
          <a:bodyPr wrap="square" rtlCol="0">
            <a:spAutoFit/>
          </a:bodyPr>
          <a:lstStyle/>
          <a:p>
            <a:pPr>
              <a:buFont typeface="Wingdings" pitchFamily="2" charset="2"/>
              <a:buChar char="§"/>
            </a:pPr>
            <a:r>
              <a:rPr lang="en-US" sz="2800" dirty="0" smtClean="0"/>
              <a:t>Reasons for Migration</a:t>
            </a:r>
          </a:p>
          <a:p>
            <a:pPr lvl="1">
              <a:buFont typeface="Wingdings" pitchFamily="2" charset="2"/>
              <a:buChar char="§"/>
            </a:pPr>
            <a:r>
              <a:rPr lang="en-US" sz="2800" dirty="0" smtClean="0"/>
              <a:t>Economic Reasons</a:t>
            </a:r>
          </a:p>
          <a:p>
            <a:pPr lvl="1">
              <a:buFont typeface="Wingdings" pitchFamily="2" charset="2"/>
              <a:buChar char="§"/>
            </a:pPr>
            <a:r>
              <a:rPr lang="en-US" sz="2800" dirty="0" smtClean="0"/>
              <a:t>Push and pull factors</a:t>
            </a:r>
          </a:p>
          <a:p>
            <a:pPr lvl="2">
              <a:buFont typeface="Wingdings" pitchFamily="2" charset="2"/>
              <a:buChar char="§"/>
            </a:pPr>
            <a:r>
              <a:rPr lang="en-US" sz="2800" dirty="0" smtClean="0"/>
              <a:t>Economic:  People move away from places with poor economic opportunities and toward places with better ones.</a:t>
            </a:r>
          </a:p>
          <a:p>
            <a:pPr lvl="2">
              <a:buFont typeface="Wingdings" pitchFamily="2" charset="2"/>
              <a:buChar char="§"/>
            </a:pPr>
            <a:r>
              <a:rPr lang="en-US" sz="2800" dirty="0" smtClean="0"/>
              <a:t>Cultural factors</a:t>
            </a:r>
          </a:p>
          <a:p>
            <a:pPr lvl="3">
              <a:buFont typeface="Wingdings" pitchFamily="2" charset="2"/>
              <a:buChar char="§"/>
            </a:pPr>
            <a:r>
              <a:rPr lang="en-US" sz="2800" dirty="0" smtClean="0"/>
              <a:t>Forced migration (e.g. slavery, refugees)</a:t>
            </a:r>
          </a:p>
          <a:p>
            <a:pPr lvl="3">
              <a:buFont typeface="Wingdings" pitchFamily="2" charset="2"/>
              <a:buChar char="§"/>
            </a:pPr>
            <a:r>
              <a:rPr lang="en-US" sz="2800" dirty="0" smtClean="0"/>
              <a:t>Political instability</a:t>
            </a:r>
          </a:p>
          <a:p>
            <a:pPr lvl="4">
              <a:buFont typeface="Wingdings" pitchFamily="2" charset="2"/>
              <a:buChar char="§"/>
            </a:pPr>
            <a:r>
              <a:rPr lang="en-US" sz="2400" dirty="0" smtClean="0"/>
              <a:t>20</a:t>
            </a:r>
            <a:r>
              <a:rPr lang="en-US" sz="2400" baseline="30000" dirty="0" smtClean="0"/>
              <a:t>th</a:t>
            </a:r>
            <a:r>
              <a:rPr lang="en-US" sz="2400" dirty="0" smtClean="0"/>
              <a:t> century increased because of political instability resulting from cultural diversity. </a:t>
            </a:r>
          </a:p>
          <a:p>
            <a:pPr lvl="4">
              <a:buFont typeface="Wingdings" pitchFamily="2" charset="2"/>
              <a:buChar char="§"/>
            </a:pPr>
            <a:r>
              <a:rPr lang="en-US" sz="2400" dirty="0" smtClean="0"/>
              <a:t>Refugees are people who have been forced to migrate from their homes or country and cannot return for fear of persecution</a:t>
            </a:r>
          </a:p>
        </p:txBody>
      </p:sp>
      <p:sp>
        <p:nvSpPr>
          <p:cNvPr id="5" name="TextBox 4"/>
          <p:cNvSpPr txBox="1"/>
          <p:nvPr/>
        </p:nvSpPr>
        <p:spPr>
          <a:xfrm>
            <a:off x="914400" y="6172200"/>
            <a:ext cx="6324600" cy="523220"/>
          </a:xfrm>
          <a:prstGeom prst="rect">
            <a:avLst/>
          </a:prstGeom>
          <a:noFill/>
        </p:spPr>
        <p:txBody>
          <a:bodyPr wrap="square" rtlCol="0">
            <a:spAutoFit/>
          </a:bodyPr>
          <a:lstStyle/>
          <a:p>
            <a:pPr>
              <a:buFont typeface="Wingdings" pitchFamily="2" charset="2"/>
              <a:buChar char="§"/>
            </a:pPr>
            <a:r>
              <a:rPr lang="en-US" sz="2800" dirty="0" smtClean="0"/>
              <a:t>Environmental factors</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Guest Workers in Europe</a:t>
            </a:r>
          </a:p>
        </p:txBody>
      </p:sp>
      <p:pic>
        <p:nvPicPr>
          <p:cNvPr id="5" name="Content Placeholder 4"/>
          <p:cNvPicPr>
            <a:picLocks noGrp="1" noChangeAspect="1" noChangeArrowheads="1"/>
          </p:cNvPicPr>
          <p:nvPr>
            <p:ph idx="1"/>
          </p:nvPr>
        </p:nvPicPr>
        <p:blipFill>
          <a:blip r:embed="rId3" cstate="print"/>
          <a:srcRect/>
          <a:stretch>
            <a:fillRect/>
          </a:stretch>
        </p:blipFill>
        <p:spPr>
          <a:xfrm>
            <a:off x="1752600" y="1143000"/>
            <a:ext cx="5665683" cy="4525963"/>
          </a:xfrm>
          <a:ln>
            <a:solidFill>
              <a:schemeClr val="accent1"/>
            </a:solidFill>
          </a:ln>
        </p:spPr>
      </p:pic>
      <p:sp>
        <p:nvSpPr>
          <p:cNvPr id="6" name="Text Box 3"/>
          <p:cNvSpPr txBox="1">
            <a:spLocks noChangeArrowheads="1"/>
          </p:cNvSpPr>
          <p:nvPr/>
        </p:nvSpPr>
        <p:spPr bwMode="auto">
          <a:xfrm>
            <a:off x="1676400" y="5715000"/>
            <a:ext cx="7315200" cy="646331"/>
          </a:xfrm>
          <a:prstGeom prst="rect">
            <a:avLst/>
          </a:prstGeom>
          <a:noFill/>
          <a:ln w="9525">
            <a:noFill/>
            <a:miter lim="800000"/>
            <a:headEnd/>
            <a:tailEnd/>
          </a:ln>
        </p:spPr>
        <p:txBody>
          <a:bodyPr wrap="square">
            <a:spAutoFit/>
          </a:bodyPr>
          <a:lstStyle/>
          <a:p>
            <a:pPr marL="1027113" indent="-1027113" algn="r"/>
            <a:r>
              <a:rPr lang="en-US" b="1" dirty="0" smtClean="0"/>
              <a:t>Guest </a:t>
            </a:r>
            <a:r>
              <a:rPr lang="en-US" b="1" dirty="0"/>
              <a:t>workers emigrate mainly from Eastern Europe and North Africa </a:t>
            </a:r>
            <a:r>
              <a:rPr lang="en-US" b="1" dirty="0" smtClean="0"/>
              <a:t>to</a:t>
            </a:r>
          </a:p>
          <a:p>
            <a:pPr marL="1027113" indent="-1027113" algn="r"/>
            <a:r>
              <a:rPr lang="en-US" b="1" dirty="0" smtClean="0"/>
              <a:t> </a:t>
            </a:r>
            <a:r>
              <a:rPr lang="en-US" b="1" dirty="0"/>
              <a:t>work in </a:t>
            </a:r>
            <a:r>
              <a:rPr lang="en-US" b="1" dirty="0" smtClean="0"/>
              <a:t>the wealthier </a:t>
            </a:r>
            <a:r>
              <a:rPr lang="en-US" b="1" dirty="0"/>
              <a:t>countries of Western Europe.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9144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Emigration from China</a:t>
            </a:r>
          </a:p>
        </p:txBody>
      </p:sp>
      <p:pic>
        <p:nvPicPr>
          <p:cNvPr id="5" name="Picture 5"/>
          <p:cNvPicPr>
            <a:picLocks noGrp="1" noChangeAspect="1" noChangeArrowheads="1"/>
          </p:cNvPicPr>
          <p:nvPr>
            <p:ph idx="1"/>
          </p:nvPr>
        </p:nvPicPr>
        <p:blipFill>
          <a:blip r:embed="rId3" cstate="print"/>
          <a:srcRect/>
          <a:stretch>
            <a:fillRect/>
          </a:stretch>
        </p:blipFill>
        <p:spPr>
          <a:xfrm>
            <a:off x="2895600" y="838200"/>
            <a:ext cx="3312938" cy="5051494"/>
          </a:xfrm>
          <a:ln>
            <a:solidFill>
              <a:schemeClr val="accent1"/>
            </a:solidFill>
          </a:ln>
        </p:spPr>
      </p:pic>
      <p:sp>
        <p:nvSpPr>
          <p:cNvPr id="6" name="Text Box 4"/>
          <p:cNvSpPr txBox="1">
            <a:spLocks noChangeArrowheads="1"/>
          </p:cNvSpPr>
          <p:nvPr/>
        </p:nvSpPr>
        <p:spPr bwMode="auto">
          <a:xfrm>
            <a:off x="2743200" y="5934670"/>
            <a:ext cx="6172201" cy="646331"/>
          </a:xfrm>
          <a:prstGeom prst="rect">
            <a:avLst/>
          </a:prstGeom>
          <a:noFill/>
          <a:ln w="9525">
            <a:noFill/>
            <a:miter lim="800000"/>
            <a:headEnd/>
            <a:tailEnd/>
          </a:ln>
        </p:spPr>
        <p:txBody>
          <a:bodyPr wrap="square">
            <a:spAutoFit/>
          </a:bodyPr>
          <a:lstStyle/>
          <a:p>
            <a:pPr marL="1027113" indent="-1027113" algn="ctr"/>
            <a:r>
              <a:rPr lang="en-US" b="1" dirty="0" smtClean="0"/>
              <a:t>Various </a:t>
            </a:r>
            <a:r>
              <a:rPr lang="en-US" b="1" dirty="0"/>
              <a:t>ethnic Chinese peoples have distinct patterns </a:t>
            </a:r>
            <a:r>
              <a:rPr lang="en-US" b="1" dirty="0" smtClean="0"/>
              <a:t>of</a:t>
            </a:r>
          </a:p>
          <a:p>
            <a:pPr marL="1027113" indent="-1027113" algn="ctr"/>
            <a:r>
              <a:rPr lang="en-US" b="1" dirty="0" smtClean="0"/>
              <a:t> </a:t>
            </a:r>
            <a:r>
              <a:rPr lang="en-US" b="1" dirty="0"/>
              <a:t>migration to other </a:t>
            </a:r>
            <a:r>
              <a:rPr lang="en-US" b="1" dirty="0" smtClean="0"/>
              <a:t>Asian countries</a:t>
            </a:r>
            <a:r>
              <a:rPr lang="en-US" b="1"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1143000"/>
          </a:xfrm>
        </p:spPr>
        <p:txBody>
          <a:bodyPr>
            <a:noAutofit/>
          </a:bodyPr>
          <a:lstStyle/>
          <a:p>
            <a:pPr eaLnBrk="1" hangingPunct="1">
              <a:defRPr/>
            </a:pPr>
            <a:r>
              <a:rPr lang="en-US" b="1" dirty="0" smtClean="0">
                <a:solidFill>
                  <a:srgbClr val="0070C0"/>
                </a:solidFill>
                <a:effectLst>
                  <a:outerShdw blurRad="38100" dist="38100" dir="2700000" algn="tl">
                    <a:srgbClr val="000000"/>
                  </a:outerShdw>
                </a:effectLst>
              </a:rPr>
              <a:t>Migration of Vietnamese Boat People</a:t>
            </a:r>
          </a:p>
        </p:txBody>
      </p:sp>
      <p:pic>
        <p:nvPicPr>
          <p:cNvPr id="5" name="Content Placeholder 4"/>
          <p:cNvPicPr>
            <a:picLocks noGrp="1" noChangeAspect="1" noChangeArrowheads="1"/>
          </p:cNvPicPr>
          <p:nvPr>
            <p:ph idx="1"/>
          </p:nvPr>
        </p:nvPicPr>
        <p:blipFill>
          <a:blip r:embed="rId3" cstate="print"/>
          <a:srcRect/>
          <a:stretch>
            <a:fillRect/>
          </a:stretch>
        </p:blipFill>
        <p:spPr>
          <a:xfrm>
            <a:off x="2432896" y="990600"/>
            <a:ext cx="4120304" cy="4833682"/>
          </a:xfrm>
          <a:ln>
            <a:solidFill>
              <a:schemeClr val="accent1"/>
            </a:solidFill>
          </a:ln>
        </p:spPr>
      </p:pic>
      <p:sp>
        <p:nvSpPr>
          <p:cNvPr id="6" name="Text Box 3"/>
          <p:cNvSpPr txBox="1">
            <a:spLocks noChangeArrowheads="1"/>
          </p:cNvSpPr>
          <p:nvPr/>
        </p:nvSpPr>
        <p:spPr bwMode="auto">
          <a:xfrm>
            <a:off x="2438400" y="5934670"/>
            <a:ext cx="6553200" cy="923330"/>
          </a:xfrm>
          <a:prstGeom prst="rect">
            <a:avLst/>
          </a:prstGeom>
          <a:noFill/>
          <a:ln w="9525">
            <a:noFill/>
            <a:miter lim="800000"/>
            <a:headEnd/>
            <a:tailEnd/>
          </a:ln>
        </p:spPr>
        <p:txBody>
          <a:bodyPr wrap="square">
            <a:spAutoFit/>
          </a:bodyPr>
          <a:lstStyle/>
          <a:p>
            <a:pPr marL="1027113" indent="-1027113" algn="ctr"/>
            <a:r>
              <a:rPr lang="en-US" b="1" dirty="0" smtClean="0"/>
              <a:t>Many </a:t>
            </a:r>
            <a:r>
              <a:rPr lang="en-US" b="1" dirty="0"/>
              <a:t>Vietnamese fled by sea as refugees after the war with </a:t>
            </a:r>
            <a:r>
              <a:rPr lang="en-US" b="1" dirty="0" smtClean="0"/>
              <a:t>the </a:t>
            </a:r>
          </a:p>
          <a:p>
            <a:pPr marL="1027113" indent="-1027113" algn="ctr"/>
            <a:r>
              <a:rPr lang="en-US" b="1" dirty="0" smtClean="0"/>
              <a:t>U.S. </a:t>
            </a:r>
            <a:r>
              <a:rPr lang="en-US" b="1" dirty="0"/>
              <a:t>ended in 1975. Later boat people were often considered </a:t>
            </a:r>
            <a:endParaRPr lang="en-US" b="1" dirty="0" smtClean="0"/>
          </a:p>
          <a:p>
            <a:pPr marL="1027113" indent="-1027113" algn="ctr"/>
            <a:r>
              <a:rPr lang="en-US" b="1" dirty="0" smtClean="0"/>
              <a:t>economic </a:t>
            </a:r>
            <a:r>
              <a:rPr lang="en-US" b="1" dirty="0"/>
              <a:t>migrants.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p:txBody>
          <a:bodyPr/>
          <a:lstStyle/>
          <a:p>
            <a:pPr eaLnBrk="1" hangingPunct="1">
              <a:defRPr/>
            </a:pPr>
            <a:r>
              <a:rPr lang="en-US" b="1" dirty="0" smtClean="0">
                <a:solidFill>
                  <a:srgbClr val="0070C0"/>
                </a:solidFill>
                <a:effectLst>
                  <a:outerShdw blurRad="38100" dist="38100" dir="2700000" algn="tl">
                    <a:srgbClr val="000000"/>
                  </a:outerShdw>
                </a:effectLst>
              </a:rPr>
              <a:t>Brain Drain</a:t>
            </a:r>
          </a:p>
        </p:txBody>
      </p:sp>
      <p:sp>
        <p:nvSpPr>
          <p:cNvPr id="5" name="Rectangle 3"/>
          <p:cNvSpPr>
            <a:spLocks noGrp="1" noChangeArrowheads="1"/>
          </p:cNvSpPr>
          <p:nvPr>
            <p:ph idx="1"/>
          </p:nvPr>
        </p:nvSpPr>
        <p:spPr/>
        <p:txBody>
          <a:bodyPr/>
          <a:lstStyle/>
          <a:p>
            <a:pPr eaLnBrk="1" hangingPunct="1">
              <a:buFontTx/>
              <a:buNone/>
            </a:pPr>
            <a:r>
              <a:rPr lang="en-US" sz="2400" dirty="0" smtClean="0"/>
              <a:t>	</a:t>
            </a:r>
            <a:r>
              <a:rPr lang="en-US" sz="2800" dirty="0" smtClean="0"/>
              <a:t>Countries give preference to skilled workers, U.S. immigration policy contributes to a brain drain, which is a large – scale emigration by talented people. Nearly one-fourth of all legal immigrants to the United States have attended graduate school, compared to less than one-tenth of native – born Americans.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Why Do People Migrate Within a Country?</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1"/>
            <a:ext cx="8153400" cy="2590799"/>
          </a:xfrm>
        </p:spPr>
        <p:txBody>
          <a:bodyPr/>
          <a:lstStyle/>
          <a:p>
            <a:r>
              <a:rPr lang="en-US" dirty="0" smtClean="0"/>
              <a:t>U.S. settlement patterns</a:t>
            </a:r>
          </a:p>
          <a:p>
            <a:pPr lvl="1"/>
            <a:r>
              <a:rPr lang="en-US" dirty="0" smtClean="0"/>
              <a:t>Colonial settlement</a:t>
            </a:r>
          </a:p>
          <a:p>
            <a:pPr lvl="1"/>
            <a:r>
              <a:rPr lang="en-US" dirty="0" smtClean="0"/>
              <a:t>Early settlement in the interior (early 1800s)</a:t>
            </a:r>
          </a:p>
          <a:p>
            <a:pPr lvl="1"/>
            <a:r>
              <a:rPr lang="en-US" dirty="0" smtClean="0"/>
              <a:t>California</a:t>
            </a:r>
          </a:p>
          <a:p>
            <a:pPr lvl="2"/>
            <a:r>
              <a:rPr lang="en-US" dirty="0" smtClean="0"/>
              <a:t>Gold Rush in the 1840s</a:t>
            </a:r>
          </a:p>
          <a:p>
            <a:pPr lvl="2">
              <a:buNone/>
            </a:pPr>
            <a:endParaRPr lang="en-US" dirty="0" smtClean="0"/>
          </a:p>
        </p:txBody>
      </p:sp>
      <p:sp>
        <p:nvSpPr>
          <p:cNvPr id="5" name="TextBox 4"/>
          <p:cNvSpPr txBox="1"/>
          <p:nvPr/>
        </p:nvSpPr>
        <p:spPr>
          <a:xfrm>
            <a:off x="609600" y="990600"/>
            <a:ext cx="7696200" cy="646331"/>
          </a:xfrm>
          <a:prstGeom prst="rect">
            <a:avLst/>
          </a:prstGeom>
          <a:noFill/>
        </p:spPr>
        <p:txBody>
          <a:bodyPr wrap="square" rtlCol="0">
            <a:spAutoFit/>
          </a:bodyPr>
          <a:lstStyle/>
          <a:p>
            <a:pPr algn="ctr"/>
            <a:r>
              <a:rPr lang="en-US" sz="3600" i="1" dirty="0" smtClean="0"/>
              <a:t>Migration between regions of a country</a:t>
            </a:r>
            <a:endParaRPr lang="en-US" sz="3600" i="1" dirty="0"/>
          </a:p>
        </p:txBody>
      </p:sp>
      <p:sp>
        <p:nvSpPr>
          <p:cNvPr id="6" name="TextBox 5"/>
          <p:cNvSpPr txBox="1"/>
          <p:nvPr/>
        </p:nvSpPr>
        <p:spPr>
          <a:xfrm>
            <a:off x="457200" y="4114800"/>
            <a:ext cx="8077200" cy="954107"/>
          </a:xfrm>
          <a:prstGeom prst="rect">
            <a:avLst/>
          </a:prstGeom>
          <a:noFill/>
        </p:spPr>
        <p:txBody>
          <a:bodyPr wrap="square" rtlCol="0">
            <a:spAutoFit/>
          </a:bodyPr>
          <a:lstStyle/>
          <a:p>
            <a:pPr lvl="1">
              <a:buFont typeface="Arial" pitchFamily="34" charset="0"/>
              <a:buChar char="•"/>
            </a:pPr>
            <a:r>
              <a:rPr lang="en-US" sz="2800" dirty="0" smtClean="0"/>
              <a:t>Great Plains settlement</a:t>
            </a:r>
          </a:p>
          <a:p>
            <a:pPr lvl="1">
              <a:buFont typeface="Arial" pitchFamily="34" charset="0"/>
              <a:buChar char="•"/>
            </a:pPr>
            <a:r>
              <a:rPr lang="en-US" sz="2800" dirty="0" smtClean="0"/>
              <a:t>Recent growth of the South</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Center of Population in the U.S.</a:t>
            </a:r>
          </a:p>
        </p:txBody>
      </p:sp>
      <p:pic>
        <p:nvPicPr>
          <p:cNvPr id="5" name="Content Placeholder 4"/>
          <p:cNvPicPr>
            <a:picLocks noGrp="1" noChangeAspect="1" noChangeArrowheads="1"/>
          </p:cNvPicPr>
          <p:nvPr>
            <p:ph idx="1"/>
          </p:nvPr>
        </p:nvPicPr>
        <p:blipFill>
          <a:blip r:embed="rId3" cstate="print"/>
          <a:srcRect/>
          <a:stretch>
            <a:fillRect/>
          </a:stretch>
        </p:blipFill>
        <p:spPr>
          <a:xfrm>
            <a:off x="-2907" y="1066800"/>
            <a:ext cx="9109667" cy="4038600"/>
          </a:xfrm>
          <a:ln>
            <a:solidFill>
              <a:schemeClr val="accent1"/>
            </a:solidFill>
          </a:ln>
        </p:spPr>
      </p:pic>
      <p:sp>
        <p:nvSpPr>
          <p:cNvPr id="6" name="Text Box 3"/>
          <p:cNvSpPr txBox="1">
            <a:spLocks noChangeArrowheads="1"/>
          </p:cNvSpPr>
          <p:nvPr/>
        </p:nvSpPr>
        <p:spPr bwMode="auto">
          <a:xfrm>
            <a:off x="2286000" y="5334000"/>
            <a:ext cx="6858000" cy="923330"/>
          </a:xfrm>
          <a:prstGeom prst="rect">
            <a:avLst/>
          </a:prstGeom>
          <a:noFill/>
          <a:ln w="9525">
            <a:noFill/>
            <a:miter lim="800000"/>
            <a:headEnd/>
            <a:tailEnd/>
          </a:ln>
        </p:spPr>
        <p:txBody>
          <a:bodyPr wrap="square">
            <a:spAutoFit/>
          </a:bodyPr>
          <a:lstStyle/>
          <a:p>
            <a:pPr marL="1027113" indent="-1027113" algn="ctr"/>
            <a:r>
              <a:rPr lang="en-US" b="1" dirty="0" smtClean="0"/>
              <a:t>The </a:t>
            </a:r>
            <a:r>
              <a:rPr lang="en-US" b="1" dirty="0"/>
              <a:t>center of U.S. population has consistently moved westward, </a:t>
            </a:r>
            <a:r>
              <a:rPr lang="en-US" b="1" dirty="0" smtClean="0"/>
              <a:t>with</a:t>
            </a:r>
          </a:p>
          <a:p>
            <a:pPr marL="1027113" indent="-1027113" algn="ctr"/>
            <a:r>
              <a:rPr lang="en-US" b="1" dirty="0" smtClean="0"/>
              <a:t> </a:t>
            </a:r>
            <a:r>
              <a:rPr lang="en-US" b="1" dirty="0"/>
              <a:t>the </a:t>
            </a:r>
            <a:r>
              <a:rPr lang="en-US" b="1" dirty="0" smtClean="0"/>
              <a:t>population </a:t>
            </a:r>
            <a:r>
              <a:rPr lang="en-US" b="1" dirty="0"/>
              <a:t>migration west. It has also begun to move </a:t>
            </a:r>
            <a:r>
              <a:rPr lang="en-US" b="1" dirty="0" smtClean="0"/>
              <a:t>southward</a:t>
            </a:r>
          </a:p>
          <a:p>
            <a:pPr marL="1027113" indent="-1027113" algn="ctr"/>
            <a:r>
              <a:rPr lang="en-US" b="1" dirty="0" smtClean="0"/>
              <a:t> </a:t>
            </a:r>
            <a:r>
              <a:rPr lang="en-US" b="1" dirty="0"/>
              <a:t>with migration </a:t>
            </a:r>
            <a:r>
              <a:rPr lang="en-US" b="1" dirty="0" smtClean="0"/>
              <a:t>to the </a:t>
            </a:r>
            <a:r>
              <a:rPr lang="en-US" b="1" dirty="0"/>
              <a:t>southern sunbelt.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American Settlement</a:t>
            </a:r>
          </a:p>
        </p:txBody>
      </p:sp>
      <p:sp>
        <p:nvSpPr>
          <p:cNvPr id="5" name="Rectangle 3"/>
          <p:cNvSpPr>
            <a:spLocks noGrp="1" noChangeArrowheads="1"/>
          </p:cNvSpPr>
          <p:nvPr>
            <p:ph idx="1"/>
          </p:nvPr>
        </p:nvSpPr>
        <p:spPr>
          <a:xfrm>
            <a:off x="304800" y="914400"/>
            <a:ext cx="8610600" cy="4525963"/>
          </a:xfrm>
        </p:spPr>
        <p:txBody>
          <a:bodyPr>
            <a:noAutofit/>
          </a:bodyPr>
          <a:lstStyle/>
          <a:p>
            <a:pPr eaLnBrk="1" hangingPunct="1">
              <a:buFont typeface="Wingdings" pitchFamily="2" charset="2"/>
              <a:buChar char="Ø"/>
            </a:pPr>
            <a:r>
              <a:rPr lang="en-US" sz="2400" i="1" dirty="0" smtClean="0"/>
              <a:t>Early Settlement in the Interior </a:t>
            </a:r>
            <a:r>
              <a:rPr lang="en-US" sz="2400" dirty="0" smtClean="0"/>
              <a:t>– </a:t>
            </a:r>
          </a:p>
          <a:p>
            <a:pPr eaLnBrk="1" hangingPunct="1">
              <a:buFont typeface="Wingdings" pitchFamily="2" charset="2"/>
              <a:buNone/>
            </a:pPr>
            <a:r>
              <a:rPr lang="en-US" sz="2400" dirty="0" smtClean="0"/>
              <a:t>	By 1830 the center of population moved west of West Virginia. After 1830 the population center moved west more rapidly, to just west of  Cincinnati, Ohio, in 1880. The population center shifted west rapidly because most western pioneers during the mid-nineteenth century passed through the interior of the country on their way to California. </a:t>
            </a:r>
          </a:p>
          <a:p>
            <a:pPr eaLnBrk="1" hangingPunct="1">
              <a:buFont typeface="Wingdings" pitchFamily="2" charset="2"/>
              <a:buChar char="Ø"/>
            </a:pPr>
            <a:r>
              <a:rPr lang="en-US" sz="2400" i="1" dirty="0" smtClean="0"/>
              <a:t>Settlement of the Great Plains </a:t>
            </a:r>
            <a:r>
              <a:rPr lang="en-US" sz="2400" dirty="0" smtClean="0"/>
              <a:t>– </a:t>
            </a:r>
          </a:p>
          <a:p>
            <a:pPr eaLnBrk="1" hangingPunct="1">
              <a:buFont typeface="Wingdings" pitchFamily="2" charset="2"/>
              <a:buNone/>
            </a:pPr>
            <a:r>
              <a:rPr lang="en-US" sz="2400" dirty="0" smtClean="0"/>
              <a:t>	The United States population center continued to migrate westward at a much slower pace after 1880.. In part because large migration to the East Coast… offset some of the migration to the U.S. West. The westward movement of the U.S. population center also slowed after 1880 because people began to fill in the area between the 98</a:t>
            </a:r>
            <a:r>
              <a:rPr lang="en-US" sz="2400" baseline="30000" dirty="0" smtClean="0"/>
              <a:t>th</a:t>
            </a:r>
            <a:r>
              <a:rPr lang="en-US" sz="2400" dirty="0" smtClean="0"/>
              <a:t> meridian and California.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0070C0"/>
                </a:solidFill>
                <a:effectLst>
                  <a:outerShdw blurRad="38100" dist="38100" dir="2700000" algn="tl">
                    <a:srgbClr val="000000">
                      <a:alpha val="43137"/>
                    </a:srgbClr>
                  </a:outerShdw>
                </a:effectLst>
              </a:rPr>
              <a:t>U.S. Interregional Migration</a:t>
            </a:r>
            <a:endParaRPr lang="en-US" sz="4800" b="1" dirty="0">
              <a:solidFill>
                <a:srgbClr val="0070C0"/>
              </a:solidFill>
              <a:effectLst>
                <a:outerShdw blurRad="38100" dist="38100" dir="2700000" algn="tl">
                  <a:srgbClr val="000000">
                    <a:alpha val="43137"/>
                  </a:srgbClr>
                </a:outerShdw>
              </a:effectLst>
            </a:endParaRPr>
          </a:p>
        </p:txBody>
      </p:sp>
      <p:pic>
        <p:nvPicPr>
          <p:cNvPr id="4" name="Picture 4" descr="CHG_10e_Figure_03_17-L"/>
          <p:cNvPicPr>
            <a:picLocks noGrp="1" noChangeAspect="1" noChangeArrowheads="1"/>
          </p:cNvPicPr>
          <p:nvPr>
            <p:ph idx="1"/>
          </p:nvPr>
        </p:nvPicPr>
        <p:blipFill>
          <a:blip r:embed="rId3" cstate="print"/>
          <a:srcRect/>
          <a:stretch>
            <a:fillRect/>
          </a:stretch>
        </p:blipFill>
        <p:spPr bwMode="auto">
          <a:xfrm>
            <a:off x="1219200" y="1066800"/>
            <a:ext cx="6592218" cy="5059363"/>
          </a:xfrm>
          <a:prstGeom prst="rect">
            <a:avLst/>
          </a:prstGeom>
          <a:noFill/>
          <a:ln>
            <a:solidFill>
              <a:schemeClr val="accent1"/>
            </a:solidFill>
          </a:ln>
        </p:spPr>
      </p:pic>
      <p:sp>
        <p:nvSpPr>
          <p:cNvPr id="6" name="TextBox 5"/>
          <p:cNvSpPr txBox="1"/>
          <p:nvPr/>
        </p:nvSpPr>
        <p:spPr>
          <a:xfrm>
            <a:off x="4267200" y="6172200"/>
            <a:ext cx="3581400" cy="369332"/>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Loup Valley, Nebraska 1886</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American Settlement</a:t>
            </a:r>
          </a:p>
        </p:txBody>
      </p:sp>
      <p:sp>
        <p:nvSpPr>
          <p:cNvPr id="5" name="Rectangle 3"/>
          <p:cNvSpPr>
            <a:spLocks noGrp="1" noChangeArrowheads="1"/>
          </p:cNvSpPr>
          <p:nvPr>
            <p:ph idx="1"/>
          </p:nvPr>
        </p:nvSpPr>
        <p:spPr>
          <a:xfrm>
            <a:off x="457200" y="914400"/>
            <a:ext cx="8229600" cy="4525963"/>
          </a:xfrm>
        </p:spPr>
        <p:txBody>
          <a:bodyPr>
            <a:noAutofit/>
          </a:bodyPr>
          <a:lstStyle/>
          <a:p>
            <a:pPr eaLnBrk="1" hangingPunct="1">
              <a:buFont typeface="Wingdings" pitchFamily="2" charset="2"/>
              <a:buChar char="Ø"/>
            </a:pPr>
            <a:r>
              <a:rPr lang="en-US" sz="2800" dirty="0" smtClean="0"/>
              <a:t>Between 1950 and 1980 the population center moved west faster. In 1980 the population center jumped west of the Mississippi River. </a:t>
            </a:r>
          </a:p>
          <a:p>
            <a:pPr eaLnBrk="1" hangingPunct="1">
              <a:buFont typeface="Wingdings" pitchFamily="2" charset="2"/>
              <a:buChar char="Ø"/>
            </a:pPr>
            <a:r>
              <a:rPr lang="en-US" sz="2800" i="1" dirty="0" smtClean="0"/>
              <a:t>Recent Growth of the South </a:t>
            </a:r>
            <a:r>
              <a:rPr lang="en-US" sz="2800" dirty="0" smtClean="0"/>
              <a:t>– </a:t>
            </a:r>
          </a:p>
          <a:p>
            <a:pPr eaLnBrk="1" hangingPunct="1">
              <a:buFont typeface="Wingdings" pitchFamily="2" charset="2"/>
              <a:buNone/>
            </a:pPr>
            <a:r>
              <a:rPr lang="en-US" sz="2800" dirty="0" smtClean="0"/>
              <a:t>	During the 1990’s, for the first time more Americans migrated out of the West than to the West. The population center has moved southward since 1980. Americans are immigrating to the South primarily for jobs. People also are migrating to the South for environmental reasons.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143000"/>
          </a:xfrm>
        </p:spPr>
        <p:txBody>
          <a:bodyPr>
            <a:normAutofit/>
          </a:bodyPr>
          <a:lstStyle/>
          <a:p>
            <a:r>
              <a:rPr lang="en-US" sz="4800" b="1" dirty="0" smtClean="0">
                <a:solidFill>
                  <a:srgbClr val="0070C0"/>
                </a:solidFill>
                <a:effectLst>
                  <a:outerShdw blurRad="38100" dist="38100" dir="2700000" algn="tl">
                    <a:srgbClr val="000000"/>
                  </a:outerShdw>
                </a:effectLst>
              </a:rPr>
              <a:t>Interregional Migration in the U.S.</a:t>
            </a:r>
            <a:endParaRPr lang="en-US" sz="4800" dirty="0"/>
          </a:p>
        </p:txBody>
      </p:sp>
      <p:pic>
        <p:nvPicPr>
          <p:cNvPr id="4" name="Picture 1" descr="TCL_10e_Figure_03_18a_U.jpg"/>
          <p:cNvPicPr>
            <a:picLocks noGrp="1" noChangeAspect="1"/>
          </p:cNvPicPr>
          <p:nvPr isPhoto="1">
            <p:ph idx="1"/>
          </p:nvPr>
        </p:nvPicPr>
        <p:blipFill>
          <a:blip r:embed="rId3" cstate="print"/>
          <a:srcRect/>
          <a:stretch>
            <a:fillRect/>
          </a:stretch>
        </p:blipFill>
        <p:spPr bwMode="auto">
          <a:xfrm>
            <a:off x="914400" y="1066800"/>
            <a:ext cx="7229328" cy="4860833"/>
          </a:xfrm>
          <a:prstGeom prst="rect">
            <a:avLst/>
          </a:prstGeom>
          <a:noFill/>
          <a:ln w="9525">
            <a:solidFill>
              <a:schemeClr val="accent1"/>
            </a:solidFill>
            <a:miter lim="800000"/>
            <a:headEnd/>
            <a:tailEnd/>
          </a:ln>
        </p:spPr>
      </p:pic>
      <p:sp>
        <p:nvSpPr>
          <p:cNvPr id="5" name="TextBox 4"/>
          <p:cNvSpPr txBox="1"/>
          <p:nvPr/>
        </p:nvSpPr>
        <p:spPr>
          <a:xfrm>
            <a:off x="990600" y="5334000"/>
            <a:ext cx="1371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1995</a:t>
            </a:r>
            <a:endParaRPr lang="en-US" sz="2000" b="1" dirty="0">
              <a:effectLst>
                <a:outerShdw blurRad="38100" dist="38100" dir="2700000" algn="tl">
                  <a:srgbClr val="000000">
                    <a:alpha val="43137"/>
                  </a:srgbClr>
                </a:outerShdw>
              </a:effectLst>
            </a:endParaRPr>
          </a:p>
        </p:txBody>
      </p:sp>
      <p:sp>
        <p:nvSpPr>
          <p:cNvPr id="6" name="TextBox 5"/>
          <p:cNvSpPr txBox="1"/>
          <p:nvPr/>
        </p:nvSpPr>
        <p:spPr>
          <a:xfrm>
            <a:off x="1752600" y="2895600"/>
            <a:ext cx="990600" cy="369332"/>
          </a:xfrm>
          <a:prstGeom prst="rect">
            <a:avLst/>
          </a:prstGeom>
          <a:noFill/>
        </p:spPr>
        <p:txBody>
          <a:bodyPr wrap="square" rtlCol="0">
            <a:spAutoFit/>
          </a:bodyPr>
          <a:lstStyle/>
          <a:p>
            <a:r>
              <a:rPr lang="en-US" b="1" dirty="0" smtClean="0"/>
              <a:t>West</a:t>
            </a:r>
            <a:endParaRPr lang="en-US" b="1" dirty="0"/>
          </a:p>
        </p:txBody>
      </p:sp>
      <p:sp>
        <p:nvSpPr>
          <p:cNvPr id="7" name="TextBox 6"/>
          <p:cNvSpPr txBox="1"/>
          <p:nvPr/>
        </p:nvSpPr>
        <p:spPr>
          <a:xfrm>
            <a:off x="4267200" y="2667000"/>
            <a:ext cx="1066800" cy="369332"/>
          </a:xfrm>
          <a:prstGeom prst="rect">
            <a:avLst/>
          </a:prstGeom>
          <a:noFill/>
        </p:spPr>
        <p:txBody>
          <a:bodyPr wrap="square" rtlCol="0">
            <a:spAutoFit/>
          </a:bodyPr>
          <a:lstStyle/>
          <a:p>
            <a:r>
              <a:rPr lang="en-US" b="1" dirty="0" smtClean="0"/>
              <a:t>Midwest</a:t>
            </a:r>
            <a:endParaRPr lang="en-US" b="1" dirty="0"/>
          </a:p>
        </p:txBody>
      </p:sp>
      <p:sp>
        <p:nvSpPr>
          <p:cNvPr id="8" name="TextBox 7"/>
          <p:cNvSpPr txBox="1"/>
          <p:nvPr/>
        </p:nvSpPr>
        <p:spPr>
          <a:xfrm>
            <a:off x="7010400" y="1447800"/>
            <a:ext cx="1143000" cy="369332"/>
          </a:xfrm>
          <a:prstGeom prst="rect">
            <a:avLst/>
          </a:prstGeom>
          <a:noFill/>
        </p:spPr>
        <p:txBody>
          <a:bodyPr wrap="square" rtlCol="0">
            <a:spAutoFit/>
          </a:bodyPr>
          <a:lstStyle/>
          <a:p>
            <a:r>
              <a:rPr lang="en-US" b="1" dirty="0" smtClean="0"/>
              <a:t>Northeast</a:t>
            </a:r>
            <a:endParaRPr lang="en-US" b="1" dirty="0"/>
          </a:p>
        </p:txBody>
      </p:sp>
      <p:sp>
        <p:nvSpPr>
          <p:cNvPr id="9" name="TextBox 8"/>
          <p:cNvSpPr txBox="1"/>
          <p:nvPr/>
        </p:nvSpPr>
        <p:spPr>
          <a:xfrm>
            <a:off x="5486400" y="4267200"/>
            <a:ext cx="1066800" cy="369332"/>
          </a:xfrm>
          <a:prstGeom prst="rect">
            <a:avLst/>
          </a:prstGeom>
          <a:noFill/>
        </p:spPr>
        <p:txBody>
          <a:bodyPr wrap="square" rtlCol="0">
            <a:spAutoFit/>
          </a:bodyPr>
          <a:lstStyle/>
          <a:p>
            <a:r>
              <a:rPr lang="en-US" b="1" dirty="0" smtClean="0"/>
              <a:t>South</a:t>
            </a:r>
            <a:endParaRPr lang="en-US" b="1" dirty="0"/>
          </a:p>
        </p:txBody>
      </p:sp>
      <p:sp>
        <p:nvSpPr>
          <p:cNvPr id="10" name="TextBox 9"/>
          <p:cNvSpPr txBox="1"/>
          <p:nvPr/>
        </p:nvSpPr>
        <p:spPr>
          <a:xfrm>
            <a:off x="4267200" y="1066800"/>
            <a:ext cx="609600" cy="338554"/>
          </a:xfrm>
          <a:prstGeom prst="rect">
            <a:avLst/>
          </a:prstGeom>
          <a:noFill/>
        </p:spPr>
        <p:txBody>
          <a:bodyPr wrap="square" rtlCol="0">
            <a:spAutoFit/>
          </a:bodyPr>
          <a:lstStyle/>
          <a:p>
            <a:r>
              <a:rPr lang="en-US" sz="1600" b="1" dirty="0" smtClean="0">
                <a:solidFill>
                  <a:srgbClr val="33CCCC"/>
                </a:solidFill>
                <a:effectLst>
                  <a:outerShdw blurRad="38100" dist="38100" dir="2700000" algn="tl">
                    <a:srgbClr val="000000">
                      <a:alpha val="43137"/>
                    </a:srgbClr>
                  </a:outerShdw>
                </a:effectLst>
              </a:rPr>
              <a:t>500</a:t>
            </a:r>
            <a:endParaRPr lang="en-US" sz="1600" b="1" dirty="0">
              <a:solidFill>
                <a:srgbClr val="33CCCC"/>
              </a:solidFill>
              <a:effectLst>
                <a:outerShdw blurRad="38100" dist="38100" dir="2700000" algn="tl">
                  <a:srgbClr val="000000">
                    <a:alpha val="43137"/>
                  </a:srgbClr>
                </a:outerShdw>
              </a:effectLst>
            </a:endParaRPr>
          </a:p>
        </p:txBody>
      </p:sp>
      <p:sp>
        <p:nvSpPr>
          <p:cNvPr id="11" name="TextBox 10"/>
          <p:cNvSpPr txBox="1"/>
          <p:nvPr/>
        </p:nvSpPr>
        <p:spPr>
          <a:xfrm>
            <a:off x="4267200" y="1524000"/>
            <a:ext cx="685800" cy="338554"/>
          </a:xfrm>
          <a:prstGeom prst="rect">
            <a:avLst/>
          </a:prstGeom>
          <a:noFill/>
        </p:spPr>
        <p:txBody>
          <a:bodyPr wrap="square" rtlCol="0">
            <a:spAutoFit/>
          </a:bodyPr>
          <a:lstStyle/>
          <a:p>
            <a:r>
              <a:rPr lang="en-US" sz="1600" b="1" dirty="0" smtClean="0">
                <a:solidFill>
                  <a:srgbClr val="FF9900"/>
                </a:solidFill>
                <a:effectLst>
                  <a:outerShdw blurRad="38100" dist="38100" dir="2700000" algn="tl">
                    <a:srgbClr val="000000">
                      <a:alpha val="43137"/>
                    </a:srgbClr>
                  </a:outerShdw>
                </a:effectLst>
              </a:rPr>
              <a:t>250</a:t>
            </a:r>
            <a:endParaRPr lang="en-US" sz="1600" b="1" dirty="0">
              <a:solidFill>
                <a:srgbClr val="FF9900"/>
              </a:solidFill>
              <a:effectLst>
                <a:outerShdw blurRad="38100" dist="38100" dir="2700000" algn="tl">
                  <a:srgbClr val="000000">
                    <a:alpha val="43137"/>
                  </a:srgbClr>
                </a:outerShdw>
              </a:effectLst>
            </a:endParaRPr>
          </a:p>
        </p:txBody>
      </p:sp>
      <p:sp>
        <p:nvSpPr>
          <p:cNvPr id="13" name="TextBox 12"/>
          <p:cNvSpPr txBox="1"/>
          <p:nvPr/>
        </p:nvSpPr>
        <p:spPr>
          <a:xfrm>
            <a:off x="3352800" y="2133600"/>
            <a:ext cx="533400" cy="338554"/>
          </a:xfrm>
          <a:prstGeom prst="rect">
            <a:avLst/>
          </a:prstGeom>
          <a:noFill/>
        </p:spPr>
        <p:txBody>
          <a:bodyPr wrap="square" rtlCol="0">
            <a:spAutoFit/>
          </a:bodyPr>
          <a:lstStyle/>
          <a:p>
            <a:r>
              <a:rPr lang="en-US" sz="1600" b="1" dirty="0" smtClean="0">
                <a:solidFill>
                  <a:srgbClr val="FF9900"/>
                </a:solidFill>
                <a:effectLst>
                  <a:outerShdw blurRad="38100" dist="38100" dir="2700000" algn="tl">
                    <a:srgbClr val="000000">
                      <a:alpha val="43137"/>
                    </a:srgbClr>
                  </a:outerShdw>
                </a:effectLst>
              </a:rPr>
              <a:t>800</a:t>
            </a:r>
            <a:endParaRPr lang="en-US" sz="1600" b="1" dirty="0">
              <a:solidFill>
                <a:srgbClr val="FF9900"/>
              </a:solidFill>
              <a:effectLst>
                <a:outerShdw blurRad="38100" dist="38100" dir="2700000" algn="tl">
                  <a:srgbClr val="000000">
                    <a:alpha val="43137"/>
                  </a:srgbClr>
                </a:outerShdw>
              </a:effectLst>
            </a:endParaRPr>
          </a:p>
        </p:txBody>
      </p:sp>
      <p:sp>
        <p:nvSpPr>
          <p:cNvPr id="14" name="TextBox 13"/>
          <p:cNvSpPr txBox="1"/>
          <p:nvPr/>
        </p:nvSpPr>
        <p:spPr>
          <a:xfrm>
            <a:off x="3352800" y="2743200"/>
            <a:ext cx="533400" cy="338554"/>
          </a:xfrm>
          <a:prstGeom prst="rect">
            <a:avLst/>
          </a:prstGeom>
          <a:noFill/>
        </p:spPr>
        <p:txBody>
          <a:bodyPr wrap="square" rtlCol="0">
            <a:spAutoFit/>
          </a:bodyPr>
          <a:lstStyle/>
          <a:p>
            <a:r>
              <a:rPr lang="en-US" sz="1600" b="1" dirty="0" smtClean="0">
                <a:solidFill>
                  <a:srgbClr val="66CCFF"/>
                </a:solidFill>
                <a:effectLst>
                  <a:outerShdw blurRad="38100" dist="38100" dir="2700000" algn="tl">
                    <a:srgbClr val="000000">
                      <a:alpha val="43137"/>
                    </a:srgbClr>
                  </a:outerShdw>
                </a:effectLst>
              </a:rPr>
              <a:t>750</a:t>
            </a:r>
            <a:endParaRPr lang="en-US" sz="1600" b="1" dirty="0">
              <a:solidFill>
                <a:srgbClr val="66CCFF"/>
              </a:solidFill>
              <a:effectLst>
                <a:outerShdw blurRad="38100" dist="38100" dir="2700000" algn="tl">
                  <a:srgbClr val="000000">
                    <a:alpha val="43137"/>
                  </a:srgbClr>
                </a:outerShdw>
              </a:effectLst>
            </a:endParaRPr>
          </a:p>
        </p:txBody>
      </p:sp>
      <p:sp>
        <p:nvSpPr>
          <p:cNvPr id="15" name="TextBox 14"/>
          <p:cNvSpPr txBox="1"/>
          <p:nvPr/>
        </p:nvSpPr>
        <p:spPr>
          <a:xfrm>
            <a:off x="3429000" y="3581400"/>
            <a:ext cx="762000" cy="338554"/>
          </a:xfrm>
          <a:prstGeom prst="rect">
            <a:avLst/>
          </a:prstGeom>
          <a:noFill/>
        </p:spPr>
        <p:txBody>
          <a:bodyPr wrap="square" rtlCol="0">
            <a:spAutoFit/>
          </a:bodyPr>
          <a:lstStyle/>
          <a:p>
            <a:r>
              <a:rPr lang="en-US" sz="1600" b="1" dirty="0" smtClean="0">
                <a:solidFill>
                  <a:srgbClr val="9966FF"/>
                </a:solidFill>
                <a:effectLst>
                  <a:outerShdw blurRad="38100" dist="38100" dir="2700000" algn="tl">
                    <a:srgbClr val="000000">
                      <a:alpha val="43137"/>
                    </a:srgbClr>
                  </a:outerShdw>
                </a:effectLst>
              </a:rPr>
              <a:t>1,000</a:t>
            </a:r>
            <a:endParaRPr lang="en-US" sz="1600" b="1" dirty="0">
              <a:solidFill>
                <a:srgbClr val="9966FF"/>
              </a:solidFill>
              <a:effectLst>
                <a:outerShdw blurRad="38100" dist="38100" dir="2700000" algn="tl">
                  <a:srgbClr val="000000">
                    <a:alpha val="43137"/>
                  </a:srgbClr>
                </a:outerShdw>
              </a:effectLst>
            </a:endParaRPr>
          </a:p>
        </p:txBody>
      </p:sp>
      <p:sp>
        <p:nvSpPr>
          <p:cNvPr id="16" name="TextBox 15"/>
          <p:cNvSpPr txBox="1"/>
          <p:nvPr/>
        </p:nvSpPr>
        <p:spPr>
          <a:xfrm>
            <a:off x="2743200" y="4419600"/>
            <a:ext cx="762000" cy="338554"/>
          </a:xfrm>
          <a:prstGeom prst="rect">
            <a:avLst/>
          </a:prstGeom>
          <a:noFill/>
        </p:spPr>
        <p:txBody>
          <a:bodyPr wrap="square" rtlCol="0">
            <a:spAutoFit/>
          </a:bodyPr>
          <a:lstStyle/>
          <a:p>
            <a:r>
              <a:rPr lang="en-US" sz="1600" b="1" dirty="0" smtClean="0">
                <a:solidFill>
                  <a:srgbClr val="FF9900"/>
                </a:solidFill>
                <a:effectLst>
                  <a:outerShdw blurRad="38100" dist="38100" dir="2700000" algn="tl">
                    <a:srgbClr val="000000">
                      <a:alpha val="43137"/>
                    </a:srgbClr>
                  </a:outerShdw>
                </a:effectLst>
              </a:rPr>
              <a:t>1,500</a:t>
            </a:r>
            <a:endParaRPr lang="en-US" sz="1600" b="1" dirty="0">
              <a:solidFill>
                <a:srgbClr val="FF9900"/>
              </a:solidFill>
              <a:effectLst>
                <a:outerShdw blurRad="38100" dist="38100" dir="2700000" algn="tl">
                  <a:srgbClr val="000000">
                    <a:alpha val="43137"/>
                  </a:srgbClr>
                </a:outerShdw>
              </a:effectLst>
            </a:endParaRPr>
          </a:p>
        </p:txBody>
      </p:sp>
      <p:sp>
        <p:nvSpPr>
          <p:cNvPr id="17" name="TextBox 16"/>
          <p:cNvSpPr txBox="1"/>
          <p:nvPr/>
        </p:nvSpPr>
        <p:spPr>
          <a:xfrm>
            <a:off x="4038600" y="3657600"/>
            <a:ext cx="762000" cy="338554"/>
          </a:xfrm>
          <a:prstGeom prst="rect">
            <a:avLst/>
          </a:prstGeom>
          <a:noFill/>
        </p:spPr>
        <p:txBody>
          <a:bodyPr wrap="square" rtlCol="0">
            <a:spAutoFit/>
          </a:bodyPr>
          <a:lstStyle/>
          <a:p>
            <a:r>
              <a:rPr lang="en-US" sz="1600" b="1" dirty="0" smtClean="0">
                <a:solidFill>
                  <a:srgbClr val="66CCFF"/>
                </a:solidFill>
                <a:effectLst>
                  <a:outerShdw blurRad="38100" dist="38100" dir="2700000" algn="tl">
                    <a:srgbClr val="000000">
                      <a:alpha val="43137"/>
                    </a:srgbClr>
                  </a:outerShdw>
                </a:effectLst>
              </a:rPr>
              <a:t>1,600</a:t>
            </a:r>
            <a:endParaRPr lang="en-US" sz="1600" b="1" dirty="0">
              <a:solidFill>
                <a:srgbClr val="66CCFF"/>
              </a:solidFill>
              <a:effectLst>
                <a:outerShdw blurRad="38100" dist="38100" dir="2700000" algn="tl">
                  <a:srgbClr val="000000">
                    <a:alpha val="43137"/>
                  </a:srgbClr>
                </a:outerShdw>
              </a:effectLst>
            </a:endParaRPr>
          </a:p>
        </p:txBody>
      </p:sp>
      <p:sp>
        <p:nvSpPr>
          <p:cNvPr id="18" name="TextBox 17"/>
          <p:cNvSpPr txBox="1"/>
          <p:nvPr/>
        </p:nvSpPr>
        <p:spPr>
          <a:xfrm>
            <a:off x="5257800" y="3581400"/>
            <a:ext cx="762000" cy="369332"/>
          </a:xfrm>
          <a:prstGeom prst="rect">
            <a:avLst/>
          </a:prstGeom>
          <a:noFill/>
        </p:spPr>
        <p:txBody>
          <a:bodyPr wrap="square" rtlCol="0">
            <a:spAutoFit/>
          </a:bodyPr>
          <a:lstStyle/>
          <a:p>
            <a:r>
              <a:rPr lang="en-US" b="1" dirty="0" smtClean="0">
                <a:solidFill>
                  <a:srgbClr val="9966FF"/>
                </a:solidFill>
                <a:effectLst>
                  <a:outerShdw blurRad="38100" dist="38100" dir="2700000" algn="tl">
                    <a:srgbClr val="000000">
                      <a:alpha val="43137"/>
                    </a:srgbClr>
                  </a:outerShdw>
                </a:effectLst>
              </a:rPr>
              <a:t>1,000</a:t>
            </a:r>
            <a:endParaRPr lang="en-US" b="1" dirty="0">
              <a:solidFill>
                <a:srgbClr val="9966FF"/>
              </a:solidFill>
              <a:effectLst>
                <a:outerShdw blurRad="38100" dist="38100" dir="2700000" algn="tl">
                  <a:srgbClr val="000000">
                    <a:alpha val="43137"/>
                  </a:srgbClr>
                </a:outerShdw>
              </a:effectLst>
            </a:endParaRPr>
          </a:p>
        </p:txBody>
      </p:sp>
      <p:sp>
        <p:nvSpPr>
          <p:cNvPr id="19" name="TextBox 18"/>
          <p:cNvSpPr txBox="1"/>
          <p:nvPr/>
        </p:nvSpPr>
        <p:spPr>
          <a:xfrm>
            <a:off x="6172200" y="2362200"/>
            <a:ext cx="533400" cy="338554"/>
          </a:xfrm>
          <a:prstGeom prst="rect">
            <a:avLst/>
          </a:prstGeom>
          <a:noFill/>
        </p:spPr>
        <p:txBody>
          <a:bodyPr wrap="square" rtlCol="0">
            <a:spAutoFit/>
          </a:bodyPr>
          <a:lstStyle/>
          <a:p>
            <a:r>
              <a:rPr lang="en-US" sz="1600" b="1" dirty="0" smtClean="0">
                <a:solidFill>
                  <a:srgbClr val="33CCCC"/>
                </a:solidFill>
                <a:effectLst>
                  <a:outerShdw blurRad="38100" dist="38100" dir="2700000" algn="tl">
                    <a:srgbClr val="000000">
                      <a:alpha val="43137"/>
                    </a:srgbClr>
                  </a:outerShdw>
                </a:effectLst>
              </a:rPr>
              <a:t>400</a:t>
            </a:r>
            <a:endParaRPr lang="en-US" sz="1600" b="1" dirty="0">
              <a:solidFill>
                <a:srgbClr val="33CCCC"/>
              </a:solidFill>
              <a:effectLst>
                <a:outerShdw blurRad="38100" dist="38100" dir="2700000" algn="tl">
                  <a:srgbClr val="000000">
                    <a:alpha val="43137"/>
                  </a:srgbClr>
                </a:outerShdw>
              </a:effectLst>
            </a:endParaRPr>
          </a:p>
        </p:txBody>
      </p:sp>
      <p:sp>
        <p:nvSpPr>
          <p:cNvPr id="20" name="TextBox 19"/>
          <p:cNvSpPr txBox="1"/>
          <p:nvPr/>
        </p:nvSpPr>
        <p:spPr>
          <a:xfrm>
            <a:off x="6400800" y="2819400"/>
            <a:ext cx="533400" cy="338554"/>
          </a:xfrm>
          <a:prstGeom prst="rect">
            <a:avLst/>
          </a:prstGeom>
          <a:noFill/>
        </p:spPr>
        <p:txBody>
          <a:bodyPr wrap="square" rtlCol="0">
            <a:spAutoFit/>
          </a:bodyPr>
          <a:lstStyle/>
          <a:p>
            <a:r>
              <a:rPr lang="en-US" sz="1600" b="1" dirty="0" smtClean="0">
                <a:solidFill>
                  <a:srgbClr val="66CCFF"/>
                </a:solidFill>
                <a:effectLst>
                  <a:outerShdw blurRad="38100" dist="38100" dir="2700000" algn="tl">
                    <a:srgbClr val="000000">
                      <a:alpha val="43137"/>
                    </a:srgbClr>
                  </a:outerShdw>
                </a:effectLst>
              </a:rPr>
              <a:t>300</a:t>
            </a:r>
            <a:endParaRPr lang="en-US" sz="1600" b="1" dirty="0">
              <a:solidFill>
                <a:srgbClr val="66CCFF"/>
              </a:solidFill>
              <a:effectLst>
                <a:outerShdw blurRad="38100" dist="38100" dir="2700000" algn="tl">
                  <a:srgbClr val="000000">
                    <a:alpha val="43137"/>
                  </a:srgbClr>
                </a:outerShdw>
              </a:effectLst>
            </a:endParaRPr>
          </a:p>
        </p:txBody>
      </p:sp>
      <p:sp>
        <p:nvSpPr>
          <p:cNvPr id="21" name="TextBox 20"/>
          <p:cNvSpPr txBox="1"/>
          <p:nvPr/>
        </p:nvSpPr>
        <p:spPr>
          <a:xfrm>
            <a:off x="5867400" y="3276600"/>
            <a:ext cx="685800" cy="338554"/>
          </a:xfrm>
          <a:prstGeom prst="rect">
            <a:avLst/>
          </a:prstGeom>
          <a:noFill/>
        </p:spPr>
        <p:txBody>
          <a:bodyPr wrap="square" rtlCol="0">
            <a:spAutoFit/>
          </a:bodyPr>
          <a:lstStyle/>
          <a:p>
            <a:r>
              <a:rPr lang="en-US" sz="1600" b="1" dirty="0" smtClean="0">
                <a:solidFill>
                  <a:srgbClr val="33CCCC"/>
                </a:solidFill>
                <a:effectLst>
                  <a:outerShdw blurRad="38100" dist="38100" dir="2700000" algn="tl">
                    <a:srgbClr val="000000">
                      <a:alpha val="43137"/>
                    </a:srgbClr>
                  </a:outerShdw>
                </a:effectLst>
              </a:rPr>
              <a:t>1,600</a:t>
            </a:r>
            <a:endParaRPr lang="en-US" sz="1600" b="1" dirty="0">
              <a:solidFill>
                <a:srgbClr val="33CCCC"/>
              </a:solidFill>
              <a:effectLst>
                <a:outerShdw blurRad="38100" dist="38100" dir="2700000" algn="tl">
                  <a:srgbClr val="000000">
                    <a:alpha val="43137"/>
                  </a:srgbClr>
                </a:outerShdw>
              </a:effectLst>
            </a:endParaRPr>
          </a:p>
        </p:txBody>
      </p:sp>
      <p:sp>
        <p:nvSpPr>
          <p:cNvPr id="22" name="TextBox 21"/>
          <p:cNvSpPr txBox="1"/>
          <p:nvPr/>
        </p:nvSpPr>
        <p:spPr>
          <a:xfrm>
            <a:off x="7315200" y="3124200"/>
            <a:ext cx="533400" cy="338554"/>
          </a:xfrm>
          <a:prstGeom prst="rect">
            <a:avLst/>
          </a:prstGeom>
          <a:noFill/>
        </p:spPr>
        <p:txBody>
          <a:bodyPr wrap="square" rtlCol="0">
            <a:spAutoFit/>
          </a:bodyPr>
          <a:lstStyle/>
          <a:p>
            <a:r>
              <a:rPr lang="en-US" sz="1600" b="1" dirty="0" smtClean="0">
                <a:solidFill>
                  <a:srgbClr val="9966FF"/>
                </a:solidFill>
                <a:effectLst>
                  <a:outerShdw blurRad="38100" dist="38100" dir="2700000" algn="tl">
                    <a:srgbClr val="000000">
                      <a:alpha val="43137"/>
                    </a:srgbClr>
                  </a:outerShdw>
                </a:effectLst>
              </a:rPr>
              <a:t>600</a:t>
            </a:r>
            <a:endParaRPr lang="en-US" sz="1600" b="1" dirty="0">
              <a:solidFill>
                <a:srgbClr val="9966FF"/>
              </a:solidFill>
              <a:effectLst>
                <a:outerShdw blurRad="38100" dist="38100" dir="2700000" algn="tl">
                  <a:srgbClr val="000000">
                    <a:alpha val="43137"/>
                  </a:srgbClr>
                </a:outerShdw>
              </a:effectLst>
            </a:endParaRPr>
          </a:p>
        </p:txBody>
      </p:sp>
      <p:sp>
        <p:nvSpPr>
          <p:cNvPr id="23" name="TextBox 22"/>
          <p:cNvSpPr txBox="1"/>
          <p:nvPr/>
        </p:nvSpPr>
        <p:spPr>
          <a:xfrm>
            <a:off x="2667000" y="6096000"/>
            <a:ext cx="6248400" cy="646331"/>
          </a:xfrm>
          <a:prstGeom prst="rect">
            <a:avLst/>
          </a:prstGeom>
          <a:noFill/>
        </p:spPr>
        <p:txBody>
          <a:bodyPr wrap="square" rtlCol="0">
            <a:spAutoFit/>
          </a:bodyPr>
          <a:lstStyle/>
          <a:p>
            <a:pPr algn="r"/>
            <a:r>
              <a:rPr lang="en-US" b="1" dirty="0" smtClean="0"/>
              <a:t>Average annual migrations between regions in the U.S. in 1995 and in 2007</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sz="5400" b="1" dirty="0" smtClean="0">
                <a:solidFill>
                  <a:srgbClr val="0070C0"/>
                </a:solidFill>
                <a:effectLst>
                  <a:outerShdw blurRad="38100" dist="38100" dir="2700000" algn="tl">
                    <a:srgbClr val="000000"/>
                  </a:outerShdw>
                </a:effectLst>
              </a:rPr>
              <a:t>Why Do People Migrate?</a:t>
            </a:r>
          </a:p>
        </p:txBody>
      </p:sp>
      <p:sp>
        <p:nvSpPr>
          <p:cNvPr id="5" name="Rectangle 3"/>
          <p:cNvSpPr>
            <a:spLocks noGrp="1" noChangeArrowheads="1"/>
          </p:cNvSpPr>
          <p:nvPr>
            <p:ph idx="1"/>
          </p:nvPr>
        </p:nvSpPr>
        <p:spPr>
          <a:xfrm>
            <a:off x="457200" y="1371600"/>
            <a:ext cx="8458200" cy="5181600"/>
          </a:xfrm>
        </p:spPr>
        <p:txBody>
          <a:bodyPr>
            <a:normAutofit/>
          </a:bodyPr>
          <a:lstStyle/>
          <a:p>
            <a:pPr lvl="1" eaLnBrk="1" hangingPunct="1">
              <a:buFont typeface="Wingdings" pitchFamily="2" charset="2"/>
              <a:buChar char="Ø"/>
            </a:pPr>
            <a:r>
              <a:rPr lang="en-US" sz="3200" dirty="0" smtClean="0"/>
              <a:t>Push and pull factors</a:t>
            </a:r>
          </a:p>
          <a:p>
            <a:pPr lvl="2">
              <a:buFont typeface="Wingdings" pitchFamily="2" charset="2"/>
              <a:buChar char="Ø"/>
            </a:pPr>
            <a:r>
              <a:rPr lang="en-US" sz="3200" dirty="0" smtClean="0"/>
              <a:t>Intervening obstacles</a:t>
            </a:r>
          </a:p>
          <a:p>
            <a:pPr lvl="3">
              <a:buFont typeface="Wingdings" pitchFamily="2" charset="2"/>
              <a:buChar char="Ø"/>
            </a:pPr>
            <a:r>
              <a:rPr lang="en-US" sz="3200" dirty="0" smtClean="0"/>
              <a:t>Historically, intervening obstacles = environmental</a:t>
            </a:r>
          </a:p>
          <a:p>
            <a:pPr lvl="3">
              <a:buFont typeface="Wingdings" pitchFamily="2" charset="2"/>
              <a:buChar char="Ø"/>
            </a:pPr>
            <a:r>
              <a:rPr lang="en-US" sz="3200" dirty="0" smtClean="0"/>
              <a:t>Transportation technology = limited environmental intervening obstacles</a:t>
            </a:r>
          </a:p>
          <a:p>
            <a:pPr eaLnBrk="1" hangingPunct="1">
              <a:buFontTx/>
              <a:buNone/>
            </a:pPr>
            <a:endParaRPr lang="en-US" sz="2000" dirty="0" smtClean="0"/>
          </a:p>
          <a:p>
            <a:pPr eaLnBrk="1" hangingPunct="1">
              <a:buFontTx/>
              <a:buNone/>
            </a:pPr>
            <a:r>
              <a:rPr lang="en-US" sz="2000"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1" descr="TCL_10e_Figure_03_18b_U.jpg"/>
          <p:cNvPicPr>
            <a:picLocks noGrp="1" noChangeAspect="1"/>
          </p:cNvPicPr>
          <p:nvPr isPhoto="1">
            <p:ph idx="1"/>
          </p:nvPr>
        </p:nvPicPr>
        <p:blipFill>
          <a:blip r:embed="rId3" cstate="print"/>
          <a:srcRect/>
          <a:stretch>
            <a:fillRect/>
          </a:stretch>
        </p:blipFill>
        <p:spPr bwMode="auto">
          <a:xfrm>
            <a:off x="1219200" y="1600200"/>
            <a:ext cx="6738442" cy="4525963"/>
          </a:xfrm>
          <a:prstGeom prst="rect">
            <a:avLst/>
          </a:prstGeom>
          <a:noFill/>
          <a:ln w="9525">
            <a:solidFill>
              <a:schemeClr val="accent1"/>
            </a:solidFill>
            <a:miter lim="800000"/>
            <a:headEnd/>
            <a:tailEnd/>
          </a:ln>
        </p:spPr>
      </p:pic>
      <p:sp>
        <p:nvSpPr>
          <p:cNvPr id="5" name="Rectangle 2"/>
          <p:cNvSpPr>
            <a:spLocks noGrp="1" noChangeArrowheads="1"/>
          </p:cNvSpPr>
          <p:nvPr>
            <p:ph type="title"/>
          </p:nvPr>
        </p:nvSpPr>
        <p:spPr>
          <a:xfrm>
            <a:off x="0" y="0"/>
            <a:ext cx="9144000" cy="1143000"/>
          </a:xfrm>
        </p:spPr>
        <p:txBody>
          <a:bodyPr>
            <a:noAutofit/>
          </a:bodyPr>
          <a:lstStyle/>
          <a:p>
            <a:pPr eaLnBrk="1" hangingPunct="1">
              <a:defRPr/>
            </a:pPr>
            <a:r>
              <a:rPr lang="en-US" sz="4800" b="1" dirty="0" smtClean="0">
                <a:solidFill>
                  <a:srgbClr val="0070C0"/>
                </a:solidFill>
                <a:effectLst>
                  <a:outerShdw blurRad="38100" dist="38100" dir="2700000" algn="tl">
                    <a:srgbClr val="000000"/>
                  </a:outerShdw>
                </a:effectLst>
              </a:rPr>
              <a:t>Interregional Migration in the U.S.</a:t>
            </a:r>
          </a:p>
        </p:txBody>
      </p:sp>
      <p:sp>
        <p:nvSpPr>
          <p:cNvPr id="6" name="TextBox 5"/>
          <p:cNvSpPr txBox="1"/>
          <p:nvPr/>
        </p:nvSpPr>
        <p:spPr>
          <a:xfrm>
            <a:off x="1981200" y="3352800"/>
            <a:ext cx="762000" cy="369332"/>
          </a:xfrm>
          <a:prstGeom prst="rect">
            <a:avLst/>
          </a:prstGeom>
          <a:noFill/>
        </p:spPr>
        <p:txBody>
          <a:bodyPr wrap="square" rtlCol="0">
            <a:spAutoFit/>
          </a:bodyPr>
          <a:lstStyle/>
          <a:p>
            <a:r>
              <a:rPr lang="en-US" b="1" dirty="0" smtClean="0"/>
              <a:t>West</a:t>
            </a:r>
            <a:endParaRPr lang="en-US" b="1" dirty="0"/>
          </a:p>
        </p:txBody>
      </p:sp>
      <p:sp>
        <p:nvSpPr>
          <p:cNvPr id="7" name="TextBox 6"/>
          <p:cNvSpPr txBox="1"/>
          <p:nvPr/>
        </p:nvSpPr>
        <p:spPr>
          <a:xfrm>
            <a:off x="4495800" y="3048000"/>
            <a:ext cx="1066800" cy="369332"/>
          </a:xfrm>
          <a:prstGeom prst="rect">
            <a:avLst/>
          </a:prstGeom>
          <a:noFill/>
        </p:spPr>
        <p:txBody>
          <a:bodyPr wrap="square" rtlCol="0">
            <a:spAutoFit/>
          </a:bodyPr>
          <a:lstStyle/>
          <a:p>
            <a:r>
              <a:rPr lang="en-US" b="1" dirty="0" smtClean="0"/>
              <a:t>Midwest</a:t>
            </a:r>
            <a:endParaRPr lang="en-US" b="1" dirty="0"/>
          </a:p>
        </p:txBody>
      </p:sp>
      <p:sp>
        <p:nvSpPr>
          <p:cNvPr id="8" name="TextBox 7"/>
          <p:cNvSpPr txBox="1"/>
          <p:nvPr/>
        </p:nvSpPr>
        <p:spPr>
          <a:xfrm>
            <a:off x="5486400" y="4572000"/>
            <a:ext cx="990600" cy="369332"/>
          </a:xfrm>
          <a:prstGeom prst="rect">
            <a:avLst/>
          </a:prstGeom>
          <a:noFill/>
        </p:spPr>
        <p:txBody>
          <a:bodyPr wrap="square" rtlCol="0">
            <a:spAutoFit/>
          </a:bodyPr>
          <a:lstStyle/>
          <a:p>
            <a:r>
              <a:rPr lang="en-US" b="1" dirty="0" smtClean="0"/>
              <a:t>South</a:t>
            </a:r>
            <a:endParaRPr lang="en-US" b="1" dirty="0"/>
          </a:p>
        </p:txBody>
      </p:sp>
      <p:sp>
        <p:nvSpPr>
          <p:cNvPr id="9" name="TextBox 8"/>
          <p:cNvSpPr txBox="1"/>
          <p:nvPr/>
        </p:nvSpPr>
        <p:spPr>
          <a:xfrm>
            <a:off x="6705600" y="1905000"/>
            <a:ext cx="1143000" cy="369332"/>
          </a:xfrm>
          <a:prstGeom prst="rect">
            <a:avLst/>
          </a:prstGeom>
          <a:noFill/>
        </p:spPr>
        <p:txBody>
          <a:bodyPr wrap="square" rtlCol="0">
            <a:spAutoFit/>
          </a:bodyPr>
          <a:lstStyle/>
          <a:p>
            <a:r>
              <a:rPr lang="en-US" b="1" dirty="0" smtClean="0"/>
              <a:t>Northeast</a:t>
            </a:r>
            <a:endParaRPr lang="en-US" b="1" dirty="0"/>
          </a:p>
        </p:txBody>
      </p:sp>
      <p:sp>
        <p:nvSpPr>
          <p:cNvPr id="10" name="TextBox 9"/>
          <p:cNvSpPr txBox="1"/>
          <p:nvPr/>
        </p:nvSpPr>
        <p:spPr>
          <a:xfrm>
            <a:off x="4343400" y="1600200"/>
            <a:ext cx="533400" cy="338554"/>
          </a:xfrm>
          <a:prstGeom prst="rect">
            <a:avLst/>
          </a:prstGeom>
          <a:noFill/>
        </p:spPr>
        <p:txBody>
          <a:bodyPr wrap="square" rtlCol="0">
            <a:spAutoFit/>
          </a:bodyPr>
          <a:lstStyle/>
          <a:p>
            <a:r>
              <a:rPr lang="en-US" sz="1600" b="1" dirty="0" smtClean="0">
                <a:solidFill>
                  <a:srgbClr val="33CCCC"/>
                </a:solidFill>
                <a:effectLst>
                  <a:outerShdw blurRad="38100" dist="38100" dir="2700000" algn="tl">
                    <a:srgbClr val="000000">
                      <a:alpha val="43137"/>
                    </a:srgbClr>
                  </a:outerShdw>
                </a:effectLst>
              </a:rPr>
              <a:t>93</a:t>
            </a:r>
            <a:endParaRPr lang="en-US" sz="1600" b="1" dirty="0">
              <a:solidFill>
                <a:srgbClr val="33CCCC"/>
              </a:solidFill>
              <a:effectLst>
                <a:outerShdw blurRad="38100" dist="38100" dir="2700000" algn="tl">
                  <a:srgbClr val="000000">
                    <a:alpha val="43137"/>
                  </a:srgbClr>
                </a:outerShdw>
              </a:effectLst>
            </a:endParaRPr>
          </a:p>
        </p:txBody>
      </p:sp>
      <p:sp>
        <p:nvSpPr>
          <p:cNvPr id="11" name="TextBox 10"/>
          <p:cNvSpPr txBox="1"/>
          <p:nvPr/>
        </p:nvSpPr>
        <p:spPr>
          <a:xfrm>
            <a:off x="4419600" y="1981200"/>
            <a:ext cx="457200" cy="338554"/>
          </a:xfrm>
          <a:prstGeom prst="rect">
            <a:avLst/>
          </a:prstGeom>
          <a:noFill/>
        </p:spPr>
        <p:txBody>
          <a:bodyPr wrap="square" rtlCol="0">
            <a:spAutoFit/>
          </a:bodyPr>
          <a:lstStyle/>
          <a:p>
            <a:r>
              <a:rPr lang="en-US" sz="1600" b="1" dirty="0" smtClean="0">
                <a:solidFill>
                  <a:srgbClr val="FF9900"/>
                </a:solidFill>
                <a:effectLst>
                  <a:outerShdw blurRad="38100" dist="38100" dir="2700000" algn="tl">
                    <a:srgbClr val="000000">
                      <a:alpha val="43137"/>
                    </a:srgbClr>
                  </a:outerShdw>
                </a:effectLst>
              </a:rPr>
              <a:t>56</a:t>
            </a:r>
            <a:endParaRPr lang="en-US" sz="1600" b="1" dirty="0">
              <a:solidFill>
                <a:srgbClr val="FF9900"/>
              </a:solidFill>
              <a:effectLst>
                <a:outerShdw blurRad="38100" dist="38100" dir="2700000" algn="tl">
                  <a:srgbClr val="000000">
                    <a:alpha val="43137"/>
                  </a:srgbClr>
                </a:outerShdw>
              </a:effectLst>
            </a:endParaRPr>
          </a:p>
        </p:txBody>
      </p:sp>
      <p:sp>
        <p:nvSpPr>
          <p:cNvPr id="12" name="TextBox 11"/>
          <p:cNvSpPr txBox="1"/>
          <p:nvPr/>
        </p:nvSpPr>
        <p:spPr>
          <a:xfrm>
            <a:off x="3505200" y="2743200"/>
            <a:ext cx="685800" cy="338554"/>
          </a:xfrm>
          <a:prstGeom prst="rect">
            <a:avLst/>
          </a:prstGeom>
          <a:noFill/>
        </p:spPr>
        <p:txBody>
          <a:bodyPr wrap="square" rtlCol="0">
            <a:spAutoFit/>
          </a:bodyPr>
          <a:lstStyle/>
          <a:p>
            <a:r>
              <a:rPr lang="en-US" sz="1600" b="1" dirty="0" smtClean="0">
                <a:solidFill>
                  <a:srgbClr val="FF9900"/>
                </a:solidFill>
                <a:effectLst>
                  <a:outerShdw blurRad="38100" dist="38100" dir="2700000" algn="tl">
                    <a:srgbClr val="000000">
                      <a:alpha val="43137"/>
                    </a:srgbClr>
                  </a:outerShdw>
                </a:effectLst>
              </a:rPr>
              <a:t>118</a:t>
            </a:r>
            <a:endParaRPr lang="en-US" sz="1600" b="1" dirty="0">
              <a:solidFill>
                <a:srgbClr val="FF9900"/>
              </a:solidFill>
              <a:effectLst>
                <a:outerShdw blurRad="38100" dist="38100" dir="2700000" algn="tl">
                  <a:srgbClr val="000000">
                    <a:alpha val="43137"/>
                  </a:srgbClr>
                </a:outerShdw>
              </a:effectLst>
            </a:endParaRPr>
          </a:p>
        </p:txBody>
      </p:sp>
      <p:sp>
        <p:nvSpPr>
          <p:cNvPr id="13" name="TextBox 12"/>
          <p:cNvSpPr txBox="1"/>
          <p:nvPr/>
        </p:nvSpPr>
        <p:spPr>
          <a:xfrm>
            <a:off x="3505200" y="3124200"/>
            <a:ext cx="533400" cy="338554"/>
          </a:xfrm>
          <a:prstGeom prst="rect">
            <a:avLst/>
          </a:prstGeom>
          <a:noFill/>
        </p:spPr>
        <p:txBody>
          <a:bodyPr wrap="square" rtlCol="0">
            <a:spAutoFit/>
          </a:bodyPr>
          <a:lstStyle/>
          <a:p>
            <a:r>
              <a:rPr lang="en-US" sz="1600" b="1" dirty="0" smtClean="0">
                <a:solidFill>
                  <a:srgbClr val="66CCFF"/>
                </a:solidFill>
                <a:effectLst>
                  <a:outerShdw blurRad="38100" dist="38100" dir="2700000" algn="tl">
                    <a:srgbClr val="000000">
                      <a:alpha val="43137"/>
                    </a:srgbClr>
                  </a:outerShdw>
                </a:effectLst>
              </a:rPr>
              <a:t>125</a:t>
            </a:r>
            <a:endParaRPr lang="en-US" sz="1600" b="1" dirty="0">
              <a:solidFill>
                <a:srgbClr val="66CCFF"/>
              </a:solidFill>
              <a:effectLst>
                <a:outerShdw blurRad="38100" dist="38100" dir="2700000" algn="tl">
                  <a:srgbClr val="000000">
                    <a:alpha val="43137"/>
                  </a:srgbClr>
                </a:outerShdw>
              </a:effectLst>
            </a:endParaRPr>
          </a:p>
        </p:txBody>
      </p:sp>
      <p:sp>
        <p:nvSpPr>
          <p:cNvPr id="14" name="TextBox 13"/>
          <p:cNvSpPr txBox="1"/>
          <p:nvPr/>
        </p:nvSpPr>
        <p:spPr>
          <a:xfrm>
            <a:off x="3657600" y="4038600"/>
            <a:ext cx="533400" cy="338554"/>
          </a:xfrm>
          <a:prstGeom prst="rect">
            <a:avLst/>
          </a:prstGeom>
          <a:noFill/>
        </p:spPr>
        <p:txBody>
          <a:bodyPr wrap="square" rtlCol="0">
            <a:spAutoFit/>
          </a:bodyPr>
          <a:lstStyle/>
          <a:p>
            <a:r>
              <a:rPr lang="en-US" sz="1600" b="1" dirty="0" smtClean="0">
                <a:solidFill>
                  <a:srgbClr val="9966FF"/>
                </a:solidFill>
                <a:effectLst>
                  <a:outerShdw blurRad="38100" dist="38100" dir="2700000" algn="tl">
                    <a:srgbClr val="000000">
                      <a:alpha val="43137"/>
                    </a:srgbClr>
                  </a:outerShdw>
                </a:effectLst>
              </a:rPr>
              <a:t>244</a:t>
            </a:r>
            <a:endParaRPr lang="en-US" sz="1600" b="1" dirty="0">
              <a:solidFill>
                <a:srgbClr val="9966FF"/>
              </a:solidFill>
              <a:effectLst>
                <a:outerShdw blurRad="38100" dist="38100" dir="2700000" algn="tl">
                  <a:srgbClr val="000000">
                    <a:alpha val="43137"/>
                  </a:srgbClr>
                </a:outerShdw>
              </a:effectLst>
            </a:endParaRPr>
          </a:p>
        </p:txBody>
      </p:sp>
      <p:sp>
        <p:nvSpPr>
          <p:cNvPr id="15" name="TextBox 14"/>
          <p:cNvSpPr txBox="1"/>
          <p:nvPr/>
        </p:nvSpPr>
        <p:spPr>
          <a:xfrm>
            <a:off x="3505200" y="4648200"/>
            <a:ext cx="533400" cy="338554"/>
          </a:xfrm>
          <a:prstGeom prst="rect">
            <a:avLst/>
          </a:prstGeom>
          <a:noFill/>
        </p:spPr>
        <p:txBody>
          <a:bodyPr wrap="square" rtlCol="0">
            <a:spAutoFit/>
          </a:bodyPr>
          <a:lstStyle/>
          <a:p>
            <a:r>
              <a:rPr lang="en-US" sz="1600" b="1" dirty="0" smtClean="0">
                <a:solidFill>
                  <a:srgbClr val="FF9900"/>
                </a:solidFill>
                <a:effectLst>
                  <a:outerShdw blurRad="38100" dist="38100" dir="2700000" algn="tl">
                    <a:srgbClr val="000000">
                      <a:alpha val="43137"/>
                    </a:srgbClr>
                  </a:outerShdw>
                </a:effectLst>
              </a:rPr>
              <a:t>300</a:t>
            </a:r>
            <a:endParaRPr lang="en-US" sz="1600" b="1" dirty="0">
              <a:solidFill>
                <a:srgbClr val="FF9900"/>
              </a:solidFill>
              <a:effectLst>
                <a:outerShdw blurRad="38100" dist="38100" dir="2700000" algn="tl">
                  <a:srgbClr val="000000">
                    <a:alpha val="43137"/>
                  </a:srgbClr>
                </a:outerShdw>
              </a:effectLst>
            </a:endParaRPr>
          </a:p>
        </p:txBody>
      </p:sp>
      <p:sp>
        <p:nvSpPr>
          <p:cNvPr id="16" name="TextBox 15"/>
          <p:cNvSpPr txBox="1"/>
          <p:nvPr/>
        </p:nvSpPr>
        <p:spPr>
          <a:xfrm>
            <a:off x="4572000" y="4038600"/>
            <a:ext cx="533400" cy="338554"/>
          </a:xfrm>
          <a:prstGeom prst="rect">
            <a:avLst/>
          </a:prstGeom>
          <a:noFill/>
        </p:spPr>
        <p:txBody>
          <a:bodyPr wrap="square" rtlCol="0">
            <a:spAutoFit/>
          </a:bodyPr>
          <a:lstStyle/>
          <a:p>
            <a:r>
              <a:rPr lang="en-US" sz="1600" b="1" dirty="0" smtClean="0">
                <a:solidFill>
                  <a:srgbClr val="66CCFF"/>
                </a:solidFill>
                <a:effectLst>
                  <a:outerShdw blurRad="38100" dist="38100" dir="2700000" algn="tl">
                    <a:srgbClr val="000000">
                      <a:alpha val="43137"/>
                    </a:srgbClr>
                  </a:outerShdw>
                </a:effectLst>
              </a:rPr>
              <a:t>228</a:t>
            </a:r>
            <a:endParaRPr lang="en-US" sz="1600" b="1" dirty="0">
              <a:solidFill>
                <a:srgbClr val="66CCFF"/>
              </a:solidFill>
              <a:effectLst>
                <a:outerShdw blurRad="38100" dist="38100" dir="2700000" algn="tl">
                  <a:srgbClr val="000000">
                    <a:alpha val="43137"/>
                  </a:srgbClr>
                </a:outerShdw>
              </a:effectLst>
            </a:endParaRPr>
          </a:p>
        </p:txBody>
      </p:sp>
      <p:sp>
        <p:nvSpPr>
          <p:cNvPr id="17" name="TextBox 16"/>
          <p:cNvSpPr txBox="1"/>
          <p:nvPr/>
        </p:nvSpPr>
        <p:spPr>
          <a:xfrm>
            <a:off x="5257800" y="3962400"/>
            <a:ext cx="533400" cy="338554"/>
          </a:xfrm>
          <a:prstGeom prst="rect">
            <a:avLst/>
          </a:prstGeom>
          <a:noFill/>
        </p:spPr>
        <p:txBody>
          <a:bodyPr wrap="square" rtlCol="0">
            <a:spAutoFit/>
          </a:bodyPr>
          <a:lstStyle/>
          <a:p>
            <a:r>
              <a:rPr lang="en-US" sz="1600" b="1" dirty="0" smtClean="0">
                <a:solidFill>
                  <a:srgbClr val="9966FF"/>
                </a:solidFill>
                <a:effectLst>
                  <a:outerShdw blurRad="38100" dist="38100" dir="2700000" algn="tl">
                    <a:srgbClr val="000000">
                      <a:alpha val="43137"/>
                    </a:srgbClr>
                  </a:outerShdw>
                </a:effectLst>
              </a:rPr>
              <a:t>176</a:t>
            </a:r>
            <a:endParaRPr lang="en-US" sz="1600" b="1" dirty="0">
              <a:solidFill>
                <a:srgbClr val="9966FF"/>
              </a:solidFill>
              <a:effectLst>
                <a:outerShdw blurRad="38100" dist="38100" dir="2700000" algn="tl">
                  <a:srgbClr val="000000">
                    <a:alpha val="43137"/>
                  </a:srgbClr>
                </a:outerShdw>
              </a:effectLst>
            </a:endParaRPr>
          </a:p>
        </p:txBody>
      </p:sp>
      <p:sp>
        <p:nvSpPr>
          <p:cNvPr id="18" name="TextBox 17"/>
          <p:cNvSpPr txBox="1"/>
          <p:nvPr/>
        </p:nvSpPr>
        <p:spPr>
          <a:xfrm>
            <a:off x="6324600" y="2743200"/>
            <a:ext cx="457200" cy="338554"/>
          </a:xfrm>
          <a:prstGeom prst="rect">
            <a:avLst/>
          </a:prstGeom>
          <a:noFill/>
        </p:spPr>
        <p:txBody>
          <a:bodyPr wrap="square" rtlCol="0">
            <a:spAutoFit/>
          </a:bodyPr>
          <a:lstStyle/>
          <a:p>
            <a:r>
              <a:rPr lang="en-US" sz="1600" b="1" dirty="0" smtClean="0">
                <a:solidFill>
                  <a:srgbClr val="33CCCC"/>
                </a:solidFill>
                <a:effectLst>
                  <a:outerShdw blurRad="38100" dist="38100" dir="2700000" algn="tl">
                    <a:srgbClr val="000000">
                      <a:alpha val="43137"/>
                    </a:srgbClr>
                  </a:outerShdw>
                </a:effectLst>
              </a:rPr>
              <a:t>56</a:t>
            </a:r>
            <a:endParaRPr lang="en-US" sz="1600" b="1" dirty="0">
              <a:solidFill>
                <a:srgbClr val="33CCCC"/>
              </a:solidFill>
              <a:effectLst>
                <a:outerShdw blurRad="38100" dist="38100" dir="2700000" algn="tl">
                  <a:srgbClr val="000000">
                    <a:alpha val="43137"/>
                  </a:srgbClr>
                </a:outerShdw>
              </a:effectLst>
            </a:endParaRPr>
          </a:p>
        </p:txBody>
      </p:sp>
      <p:sp>
        <p:nvSpPr>
          <p:cNvPr id="19" name="TextBox 18"/>
          <p:cNvSpPr txBox="1"/>
          <p:nvPr/>
        </p:nvSpPr>
        <p:spPr>
          <a:xfrm>
            <a:off x="6324600" y="3200400"/>
            <a:ext cx="457200" cy="338554"/>
          </a:xfrm>
          <a:prstGeom prst="rect">
            <a:avLst/>
          </a:prstGeom>
          <a:noFill/>
        </p:spPr>
        <p:txBody>
          <a:bodyPr wrap="square" rtlCol="0">
            <a:spAutoFit/>
          </a:bodyPr>
          <a:lstStyle/>
          <a:p>
            <a:r>
              <a:rPr lang="en-US" sz="1600" b="1" dirty="0" smtClean="0">
                <a:solidFill>
                  <a:srgbClr val="66CCFF"/>
                </a:solidFill>
                <a:effectLst>
                  <a:outerShdw blurRad="38100" dist="38100" dir="2700000" algn="tl">
                    <a:srgbClr val="000000">
                      <a:alpha val="43137"/>
                    </a:srgbClr>
                  </a:outerShdw>
                </a:effectLst>
              </a:rPr>
              <a:t>77</a:t>
            </a:r>
            <a:endParaRPr lang="en-US" sz="1600" b="1" dirty="0">
              <a:solidFill>
                <a:srgbClr val="66CCFF"/>
              </a:solidFill>
              <a:effectLst>
                <a:outerShdw blurRad="38100" dist="38100" dir="2700000" algn="tl">
                  <a:srgbClr val="000000">
                    <a:alpha val="43137"/>
                  </a:srgbClr>
                </a:outerShdw>
              </a:effectLst>
            </a:endParaRPr>
          </a:p>
        </p:txBody>
      </p:sp>
      <p:sp>
        <p:nvSpPr>
          <p:cNvPr id="20" name="TextBox 19"/>
          <p:cNvSpPr txBox="1"/>
          <p:nvPr/>
        </p:nvSpPr>
        <p:spPr>
          <a:xfrm>
            <a:off x="6324600" y="3429000"/>
            <a:ext cx="533400" cy="338554"/>
          </a:xfrm>
          <a:prstGeom prst="rect">
            <a:avLst/>
          </a:prstGeom>
          <a:noFill/>
        </p:spPr>
        <p:txBody>
          <a:bodyPr wrap="square" rtlCol="0">
            <a:spAutoFit/>
          </a:bodyPr>
          <a:lstStyle/>
          <a:p>
            <a:r>
              <a:rPr lang="en-US" sz="1600" b="1" dirty="0" smtClean="0">
                <a:solidFill>
                  <a:srgbClr val="33CCCC"/>
                </a:solidFill>
                <a:effectLst>
                  <a:outerShdw blurRad="38100" dist="38100" dir="2700000" algn="tl">
                    <a:srgbClr val="000000">
                      <a:alpha val="43137"/>
                    </a:srgbClr>
                  </a:outerShdw>
                </a:effectLst>
              </a:rPr>
              <a:t>299</a:t>
            </a:r>
            <a:endParaRPr lang="en-US" sz="1600" b="1" dirty="0">
              <a:solidFill>
                <a:srgbClr val="33CCCC"/>
              </a:solidFill>
              <a:effectLst>
                <a:outerShdw blurRad="38100" dist="38100" dir="2700000" algn="tl">
                  <a:srgbClr val="000000">
                    <a:alpha val="43137"/>
                  </a:srgbClr>
                </a:outerShdw>
              </a:effectLst>
            </a:endParaRPr>
          </a:p>
        </p:txBody>
      </p:sp>
      <p:sp>
        <p:nvSpPr>
          <p:cNvPr id="21" name="TextBox 20"/>
          <p:cNvSpPr txBox="1"/>
          <p:nvPr/>
        </p:nvSpPr>
        <p:spPr>
          <a:xfrm>
            <a:off x="7010400" y="3352800"/>
            <a:ext cx="533400" cy="338554"/>
          </a:xfrm>
          <a:prstGeom prst="rect">
            <a:avLst/>
          </a:prstGeom>
          <a:noFill/>
        </p:spPr>
        <p:txBody>
          <a:bodyPr wrap="square" rtlCol="0">
            <a:spAutoFit/>
          </a:bodyPr>
          <a:lstStyle/>
          <a:p>
            <a:r>
              <a:rPr lang="en-US" sz="1600" b="1" dirty="0" smtClean="0">
                <a:solidFill>
                  <a:srgbClr val="9966FF"/>
                </a:solidFill>
                <a:effectLst>
                  <a:outerShdw blurRad="38100" dist="38100" dir="2700000" algn="tl">
                    <a:srgbClr val="000000">
                      <a:alpha val="43137"/>
                    </a:srgbClr>
                  </a:outerShdw>
                </a:effectLst>
              </a:rPr>
              <a:t>199</a:t>
            </a:r>
            <a:endParaRPr lang="en-US" sz="1600" b="1" dirty="0">
              <a:solidFill>
                <a:srgbClr val="9966FF"/>
              </a:solidFill>
              <a:effectLst>
                <a:outerShdw blurRad="38100" dist="38100" dir="2700000" algn="tl">
                  <a:srgbClr val="000000">
                    <a:alpha val="43137"/>
                  </a:srgbClr>
                </a:outerShdw>
              </a:effectLst>
            </a:endParaRPr>
          </a:p>
        </p:txBody>
      </p:sp>
      <p:sp>
        <p:nvSpPr>
          <p:cNvPr id="22" name="TextBox 21"/>
          <p:cNvSpPr txBox="1"/>
          <p:nvPr/>
        </p:nvSpPr>
        <p:spPr>
          <a:xfrm>
            <a:off x="1371600" y="5562600"/>
            <a:ext cx="7620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2007</a:t>
            </a:r>
            <a:endParaRPr lang="en-US" sz="2000" b="1" dirty="0">
              <a:effectLst>
                <a:outerShdw blurRad="38100" dist="38100" dir="2700000" algn="tl">
                  <a:srgbClr val="000000">
                    <a:alpha val="43137"/>
                  </a:srgbClr>
                </a:outerShdw>
              </a:effectLst>
            </a:endParaRPr>
          </a:p>
        </p:txBody>
      </p:sp>
      <p:sp>
        <p:nvSpPr>
          <p:cNvPr id="24" name="TextBox 23"/>
          <p:cNvSpPr txBox="1"/>
          <p:nvPr/>
        </p:nvSpPr>
        <p:spPr>
          <a:xfrm>
            <a:off x="6019800" y="6248400"/>
            <a:ext cx="2971800" cy="369332"/>
          </a:xfrm>
          <a:prstGeom prst="rect">
            <a:avLst/>
          </a:prstGeom>
          <a:noFill/>
        </p:spPr>
        <p:txBody>
          <a:bodyPr wrap="square" rtlCol="0">
            <a:spAutoFit/>
          </a:bodyPr>
          <a:lstStyle/>
          <a:p>
            <a:r>
              <a:rPr lang="en-US" b="1" dirty="0" smtClean="0"/>
              <a:t>Figures shown in thousands</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1143000"/>
          </a:xfrm>
        </p:spPr>
        <p:txBody>
          <a:bodyPr>
            <a:normAutofit fontScale="90000"/>
          </a:bodyPr>
          <a:lstStyle/>
          <a:p>
            <a:pPr eaLnBrk="1" hangingPunct="1">
              <a:defRPr/>
            </a:pPr>
            <a:r>
              <a:rPr lang="en-US" sz="4400" b="1" dirty="0" smtClean="0">
                <a:solidFill>
                  <a:srgbClr val="0070C0"/>
                </a:solidFill>
                <a:effectLst>
                  <a:outerShdw blurRad="38100" dist="38100" dir="2700000" algn="tl">
                    <a:srgbClr val="000000"/>
                  </a:outerShdw>
                </a:effectLst>
              </a:rPr>
              <a:t>Why Do People Migrate within a Country?</a:t>
            </a:r>
          </a:p>
        </p:txBody>
      </p:sp>
      <p:sp>
        <p:nvSpPr>
          <p:cNvPr id="5" name="Rectangle 3"/>
          <p:cNvSpPr>
            <a:spLocks noGrp="1" noChangeArrowheads="1"/>
          </p:cNvSpPr>
          <p:nvPr>
            <p:ph idx="1"/>
          </p:nvPr>
        </p:nvSpPr>
        <p:spPr>
          <a:xfrm>
            <a:off x="457200" y="1066800"/>
            <a:ext cx="8458200" cy="4525963"/>
          </a:xfrm>
        </p:spPr>
        <p:txBody>
          <a:bodyPr>
            <a:normAutofit/>
          </a:bodyPr>
          <a:lstStyle/>
          <a:p>
            <a:pPr eaLnBrk="1" hangingPunct="1">
              <a:buFontTx/>
              <a:buNone/>
            </a:pPr>
            <a:r>
              <a:rPr lang="en-US" sz="2000" dirty="0" smtClean="0"/>
              <a:t>	</a:t>
            </a:r>
            <a:r>
              <a:rPr lang="en-US" sz="2800" i="1" dirty="0" smtClean="0">
                <a:effectLst>
                  <a:outerShdw blurRad="38100" dist="38100" dir="2700000" algn="tl">
                    <a:srgbClr val="000000">
                      <a:alpha val="43137"/>
                    </a:srgbClr>
                  </a:outerShdw>
                </a:effectLst>
              </a:rPr>
              <a:t>Two main types of internal migration are interregional and intraregional.</a:t>
            </a:r>
          </a:p>
          <a:p>
            <a:pPr lvl="1" eaLnBrk="1" hangingPunct="1">
              <a:buFont typeface="Wingdings" pitchFamily="2" charset="2"/>
              <a:buChar char="Ø"/>
            </a:pPr>
            <a:r>
              <a:rPr lang="en-US" dirty="0" smtClean="0"/>
              <a:t>Interregional migration is between rural and urban areas</a:t>
            </a:r>
          </a:p>
          <a:p>
            <a:pPr lvl="1" eaLnBrk="1" hangingPunct="1">
              <a:buFont typeface="Wingdings" pitchFamily="2" charset="2"/>
              <a:buChar char="Ø"/>
            </a:pPr>
            <a:r>
              <a:rPr lang="en-US" dirty="0" smtClean="0"/>
              <a:t>Intraregional migration is from older cities to suburbs</a:t>
            </a:r>
          </a:p>
          <a:p>
            <a:pPr lvl="1" eaLnBrk="1" hangingPunct="1">
              <a:buFont typeface="Wingdings" pitchFamily="2" charset="2"/>
              <a:buChar char="Ø"/>
            </a:pPr>
            <a:r>
              <a:rPr lang="en-US" dirty="0" smtClean="0"/>
              <a:t>Center of Population – population center is the average location of everyone in the country “center of population gravity.”</a:t>
            </a:r>
          </a:p>
          <a:p>
            <a:pPr eaLnBrk="1" hangingPunct="1">
              <a:buFontTx/>
              <a:buNone/>
            </a:pPr>
            <a:endParaRPr lang="en-US" sz="2800" dirty="0" smtClean="0"/>
          </a:p>
          <a:p>
            <a:pPr eaLnBrk="1" hangingPunct="1">
              <a:buFontTx/>
              <a:buNone/>
            </a:pPr>
            <a:endParaRPr lang="en-US" sz="2000" dirty="0" smtClean="0"/>
          </a:p>
          <a:p>
            <a:pPr eaLnBrk="1" hangingPunct="1"/>
            <a:endParaRPr lang="en-US" sz="1200" dirty="0" smtClean="0"/>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1143000"/>
          </a:xfrm>
        </p:spPr>
        <p:txBody>
          <a:bodyPr>
            <a:noAutofit/>
          </a:bodyPr>
          <a:lstStyle/>
          <a:p>
            <a:pPr eaLnBrk="1" hangingPunct="1">
              <a:defRPr/>
            </a:pPr>
            <a:r>
              <a:rPr lang="en-US" sz="4000" b="1" dirty="0" smtClean="0">
                <a:solidFill>
                  <a:srgbClr val="0070C0"/>
                </a:solidFill>
                <a:effectLst>
                  <a:outerShdw blurRad="38100" dist="38100" dir="2700000" algn="tl">
                    <a:srgbClr val="000000"/>
                  </a:outerShdw>
                </a:effectLst>
              </a:rPr>
              <a:t>Migration between Regions and Other Countries</a:t>
            </a:r>
          </a:p>
        </p:txBody>
      </p:sp>
      <p:sp>
        <p:nvSpPr>
          <p:cNvPr id="5" name="Rectangle 3"/>
          <p:cNvSpPr>
            <a:spLocks noGrp="1" noChangeArrowheads="1"/>
          </p:cNvSpPr>
          <p:nvPr>
            <p:ph idx="1"/>
          </p:nvPr>
        </p:nvSpPr>
        <p:spPr>
          <a:xfrm>
            <a:off x="381000" y="1295400"/>
            <a:ext cx="8763000" cy="5562600"/>
          </a:xfrm>
        </p:spPr>
        <p:txBody>
          <a:bodyPr>
            <a:noAutofit/>
          </a:bodyPr>
          <a:lstStyle/>
          <a:p>
            <a:pPr eaLnBrk="1" hangingPunct="1">
              <a:buFont typeface="Wingdings" pitchFamily="2" charset="2"/>
              <a:buNone/>
            </a:pPr>
            <a:endParaRPr lang="en-US" sz="2400" dirty="0" smtClean="0">
              <a:effectLst>
                <a:outerShdw blurRad="38100" dist="38100" dir="2700000" algn="tl">
                  <a:srgbClr val="000000">
                    <a:alpha val="43137"/>
                  </a:srgbClr>
                </a:outerShdw>
              </a:effectLst>
            </a:endParaRPr>
          </a:p>
          <a:p>
            <a:pPr eaLnBrk="1" hangingPunct="1">
              <a:buFont typeface="Wingdings" pitchFamily="2" charset="2"/>
              <a:buNone/>
            </a:pPr>
            <a:r>
              <a:rPr lang="en-US" sz="2600" u="sng" dirty="0" smtClean="0">
                <a:effectLst>
                  <a:outerShdw blurRad="38100" dist="38100" dir="2700000" algn="tl">
                    <a:srgbClr val="000000">
                      <a:alpha val="43137"/>
                    </a:srgbClr>
                  </a:outerShdw>
                </a:effectLst>
              </a:rPr>
              <a:t>Russia</a:t>
            </a:r>
            <a:r>
              <a:rPr lang="en-US" sz="2600" dirty="0" smtClean="0">
                <a:effectLst>
                  <a:outerShdw blurRad="38100" dist="38100" dir="2700000" algn="tl">
                    <a:srgbClr val="000000">
                      <a:alpha val="43137"/>
                    </a:srgbClr>
                  </a:outerShdw>
                </a:effectLst>
              </a:rPr>
              <a:t> – </a:t>
            </a:r>
            <a:r>
              <a:rPr lang="en-US" sz="2600" dirty="0" smtClean="0"/>
              <a:t>Soviet policy encouraged factory construction near raw materials rather than near existing population concentrations. The collapse of the Soviet Union ended policies that encouraged interregional migration</a:t>
            </a:r>
            <a:r>
              <a:rPr lang="en-US" sz="2600" dirty="0" smtClean="0">
                <a:effectLst>
                  <a:outerShdw blurRad="38100" dist="38100" dir="2700000" algn="tl">
                    <a:srgbClr val="000000">
                      <a:alpha val="43137"/>
                    </a:srgbClr>
                  </a:outerShdw>
                </a:effectLst>
              </a:rPr>
              <a:t>. </a:t>
            </a:r>
          </a:p>
          <a:p>
            <a:pPr eaLnBrk="1" hangingPunct="1">
              <a:buFont typeface="Wingdings" pitchFamily="2" charset="2"/>
              <a:buNone/>
            </a:pPr>
            <a:r>
              <a:rPr lang="en-US" sz="2600" u="sng" dirty="0" smtClean="0">
                <a:effectLst>
                  <a:outerShdw blurRad="38100" dist="38100" dir="2700000" algn="tl">
                    <a:srgbClr val="000000">
                      <a:alpha val="43137"/>
                    </a:srgbClr>
                  </a:outerShdw>
                </a:effectLst>
              </a:rPr>
              <a:t>Brazil</a:t>
            </a:r>
            <a:r>
              <a:rPr lang="en-US" sz="2600" dirty="0" smtClean="0">
                <a:effectLst>
                  <a:outerShdw blurRad="38100" dist="38100" dir="2700000" algn="tl">
                    <a:srgbClr val="000000">
                      <a:alpha val="43137"/>
                    </a:srgbClr>
                  </a:outerShdw>
                </a:effectLst>
              </a:rPr>
              <a:t> – </a:t>
            </a:r>
            <a:r>
              <a:rPr lang="en-US" sz="2600" dirty="0" smtClean="0"/>
              <a:t>Most Brazilians live in large cities on the Atlantic coast. To increase the attractiveness to the interior, the government moved its capital in 1960 from Rio to Brasilia. Offered incentives for people to move into the interior.</a:t>
            </a:r>
          </a:p>
          <a:p>
            <a:pPr eaLnBrk="1" hangingPunct="1">
              <a:buFont typeface="Wingdings" pitchFamily="2" charset="2"/>
              <a:buNone/>
            </a:pPr>
            <a:r>
              <a:rPr lang="en-US" sz="2600" u="sng" dirty="0" smtClean="0">
                <a:effectLst>
                  <a:outerShdw blurRad="38100" dist="38100" dir="2700000" algn="tl">
                    <a:srgbClr val="000000">
                      <a:alpha val="43137"/>
                    </a:srgbClr>
                  </a:outerShdw>
                </a:effectLst>
              </a:rPr>
              <a:t>Indonesia</a:t>
            </a:r>
            <a:r>
              <a:rPr lang="en-US" sz="2600" dirty="0" smtClean="0">
                <a:effectLst>
                  <a:outerShdw blurRad="38100" dist="38100" dir="2700000" algn="tl">
                    <a:srgbClr val="000000">
                      <a:alpha val="43137"/>
                    </a:srgbClr>
                  </a:outerShdw>
                </a:effectLst>
              </a:rPr>
              <a:t> – </a:t>
            </a:r>
            <a:r>
              <a:rPr lang="en-US" sz="2600" dirty="0" smtClean="0"/>
              <a:t>Since 1969 the government has paid for the migration of more than 5 million people, primarily from the island of Java, to less populated islands.</a:t>
            </a:r>
          </a:p>
          <a:p>
            <a:pPr eaLnBrk="1" hangingPunct="1">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1143000"/>
          </a:xfrm>
        </p:spPr>
        <p:txBody>
          <a:bodyPr>
            <a:noAutofit/>
          </a:bodyPr>
          <a:lstStyle/>
          <a:p>
            <a:pPr eaLnBrk="1" hangingPunct="1">
              <a:defRPr/>
            </a:pPr>
            <a:r>
              <a:rPr lang="en-US" sz="4800" b="1" dirty="0" smtClean="0">
                <a:solidFill>
                  <a:srgbClr val="0070C0"/>
                </a:solidFill>
                <a:effectLst>
                  <a:outerShdw blurRad="38100" dist="38100" dir="2700000" algn="tl">
                    <a:srgbClr val="000000"/>
                  </a:outerShdw>
                </a:effectLst>
              </a:rPr>
              <a:t>Migration between Regions in Other Countries</a:t>
            </a:r>
          </a:p>
        </p:txBody>
      </p:sp>
      <p:sp>
        <p:nvSpPr>
          <p:cNvPr id="5" name="Rectangle 3"/>
          <p:cNvSpPr>
            <a:spLocks noGrp="1" noChangeArrowheads="1"/>
          </p:cNvSpPr>
          <p:nvPr>
            <p:ph idx="1"/>
          </p:nvPr>
        </p:nvSpPr>
        <p:spPr>
          <a:xfrm>
            <a:off x="457200" y="1752600"/>
            <a:ext cx="8229600" cy="4525963"/>
          </a:xfrm>
        </p:spPr>
        <p:txBody>
          <a:bodyPr>
            <a:noAutofit/>
          </a:bodyPr>
          <a:lstStyle/>
          <a:p>
            <a:pPr eaLnBrk="1" hangingPunct="1">
              <a:buFontTx/>
              <a:buNone/>
            </a:pPr>
            <a:r>
              <a:rPr lang="en-US" sz="2800" u="sng" dirty="0" smtClean="0">
                <a:effectLst>
                  <a:outerShdw blurRad="38100" dist="38100" dir="2700000" algn="tl">
                    <a:srgbClr val="000000">
                      <a:alpha val="43137"/>
                    </a:srgbClr>
                  </a:outerShdw>
                </a:effectLst>
              </a:rPr>
              <a:t>Europe</a:t>
            </a:r>
            <a:r>
              <a:rPr lang="en-US" sz="2800" dirty="0" smtClean="0">
                <a:effectLst>
                  <a:outerShdw blurRad="38100" dist="38100" dir="2700000" algn="tl">
                    <a:srgbClr val="000000">
                      <a:alpha val="43137"/>
                    </a:srgbClr>
                  </a:outerShdw>
                </a:effectLst>
              </a:rPr>
              <a:t> – </a:t>
            </a:r>
            <a:r>
              <a:rPr lang="en-US" sz="2800" dirty="0" smtClean="0"/>
              <a:t>Throughout Western Europe … the regions with net migration are also the ones with the highest per capita income. </a:t>
            </a:r>
          </a:p>
          <a:p>
            <a:pPr eaLnBrk="1" hangingPunct="1">
              <a:buFontTx/>
              <a:buNone/>
            </a:pPr>
            <a:r>
              <a:rPr lang="en-US" sz="2800" u="sng" dirty="0" smtClean="0">
                <a:effectLst>
                  <a:outerShdw blurRad="38100" dist="38100" dir="2700000" algn="tl">
                    <a:srgbClr val="000000">
                      <a:alpha val="43137"/>
                    </a:srgbClr>
                  </a:outerShdw>
                </a:effectLst>
              </a:rPr>
              <a:t>India</a:t>
            </a:r>
            <a:r>
              <a:rPr lang="en-US" sz="2800" dirty="0" smtClean="0">
                <a:effectLst>
                  <a:outerShdw blurRad="38100" dist="38100" dir="2700000" algn="tl">
                    <a:srgbClr val="000000">
                      <a:alpha val="43137"/>
                    </a:srgbClr>
                  </a:outerShdw>
                </a:effectLst>
              </a:rPr>
              <a:t> – </a:t>
            </a:r>
            <a:r>
              <a:rPr lang="en-US" sz="2800" dirty="0" smtClean="0"/>
              <a:t>Indians require a permit to migrate to the State of Assam. The restrictions, which date from the British rule, are designed to protect the ethnic identity of Assamese. There is restricted migration in India.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0070C0"/>
                </a:solidFill>
                <a:effectLst>
                  <a:outerShdw blurRad="38100" dist="38100" dir="2700000" algn="tl">
                    <a:srgbClr val="000000">
                      <a:alpha val="43137"/>
                    </a:srgbClr>
                  </a:outerShdw>
                </a:effectLst>
              </a:rPr>
              <a:t>Migration in Europe</a:t>
            </a:r>
            <a:endParaRPr lang="en-US" sz="4800" b="1" dirty="0">
              <a:solidFill>
                <a:srgbClr val="0070C0"/>
              </a:solidFill>
              <a:effectLst>
                <a:outerShdw blurRad="38100" dist="38100" dir="2700000" algn="tl">
                  <a:srgbClr val="000000">
                    <a:alpha val="43137"/>
                  </a:srgbClr>
                </a:outerShdw>
              </a:effectLst>
            </a:endParaRPr>
          </a:p>
        </p:txBody>
      </p:sp>
      <p:pic>
        <p:nvPicPr>
          <p:cNvPr id="4" name="Picture 4" descr="CHG_10e_Figure_03_20-L"/>
          <p:cNvPicPr>
            <a:picLocks noGrp="1" noChangeAspect="1" noChangeArrowheads="1"/>
          </p:cNvPicPr>
          <p:nvPr>
            <p:ph idx="1"/>
          </p:nvPr>
        </p:nvPicPr>
        <p:blipFill>
          <a:blip r:embed="rId3" cstate="print"/>
          <a:srcRect/>
          <a:stretch>
            <a:fillRect/>
          </a:stretch>
        </p:blipFill>
        <p:spPr bwMode="auto">
          <a:xfrm>
            <a:off x="1447800" y="1219200"/>
            <a:ext cx="6172200" cy="547681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6000" b="1" dirty="0" smtClean="0">
                <a:solidFill>
                  <a:srgbClr val="0070C0"/>
                </a:solidFill>
                <a:effectLst>
                  <a:outerShdw blurRad="38100" dist="38100" dir="2700000" algn="tl">
                    <a:srgbClr val="000000">
                      <a:alpha val="43137"/>
                    </a:srgbClr>
                  </a:outerShdw>
                </a:effectLst>
              </a:rPr>
              <a:t>The Polish plumber</a:t>
            </a:r>
            <a:r>
              <a:rPr lang="en-US" dirty="0" smtClean="0"/>
              <a:t/>
            </a:r>
            <a:br>
              <a:rPr lang="en-US" dirty="0" smtClean="0"/>
            </a:br>
            <a:r>
              <a:rPr lang="en-US" dirty="0" smtClean="0"/>
              <a:t>“</a:t>
            </a:r>
            <a:r>
              <a:rPr lang="en-US" sz="3100" i="1" dirty="0" smtClean="0"/>
              <a:t>emblematic reaction to anti-immigrant sentiment”</a:t>
            </a:r>
            <a:endParaRPr lang="en-US" sz="3100" i="1" dirty="0"/>
          </a:p>
        </p:txBody>
      </p:sp>
      <p:pic>
        <p:nvPicPr>
          <p:cNvPr id="4" name="Picture 2" descr="figure_04_17"/>
          <p:cNvPicPr>
            <a:picLocks noGrp="1" noChangeAspect="1" noChangeArrowheads="1"/>
          </p:cNvPicPr>
          <p:nvPr>
            <p:ph idx="1"/>
          </p:nvPr>
        </p:nvPicPr>
        <p:blipFill>
          <a:blip r:embed="rId2" cstate="print"/>
          <a:srcRect b="7401"/>
          <a:stretch>
            <a:fillRect/>
          </a:stretch>
        </p:blipFill>
        <p:spPr bwMode="auto">
          <a:xfrm>
            <a:off x="3657600" y="1524000"/>
            <a:ext cx="5238581" cy="5194946"/>
          </a:xfrm>
          <a:prstGeom prst="rect">
            <a:avLst/>
          </a:prstGeom>
          <a:noFill/>
          <a:ln w="9525">
            <a:solidFill>
              <a:schemeClr val="tx2">
                <a:lumMod val="20000"/>
                <a:lumOff val="80000"/>
              </a:schemeClr>
            </a:solidFill>
            <a:miter lim="800000"/>
            <a:headEnd/>
            <a:tailEnd/>
          </a:ln>
          <a:effectLst/>
        </p:spPr>
      </p:pic>
      <p:sp>
        <p:nvSpPr>
          <p:cNvPr id="5" name="TextBox 4"/>
          <p:cNvSpPr txBox="1"/>
          <p:nvPr/>
        </p:nvSpPr>
        <p:spPr>
          <a:xfrm>
            <a:off x="304800" y="1524000"/>
            <a:ext cx="3276600" cy="5324535"/>
          </a:xfrm>
          <a:prstGeom prst="rect">
            <a:avLst/>
          </a:prstGeom>
          <a:noFill/>
        </p:spPr>
        <p:txBody>
          <a:bodyPr wrap="square" rtlCol="0">
            <a:spAutoFit/>
          </a:bodyPr>
          <a:lstStyle/>
          <a:p>
            <a:r>
              <a:rPr lang="en-US" sz="2000" dirty="0" smtClean="0"/>
              <a:t>In 2005, French nationalists complained in the press that Polish plumbers were taking French jobs.  (In fact, there was a significant shortage of plumbers in France)  The “Polish Plumber” quickly became shorthand across Europe for issues related to immigration and jobs.  Poland responded by featuring on its tourism posters a “hunky” male model posing as a plumber and saying seductively, </a:t>
            </a:r>
            <a:r>
              <a:rPr lang="en-US" sz="2000" i="1" dirty="0" smtClean="0"/>
              <a:t>“I’m staying in Poland; won’t you come over?”</a:t>
            </a:r>
            <a:endParaRPr lang="en-US" sz="20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Migration Trends</a:t>
            </a:r>
            <a:r>
              <a:rPr lang="en-US" sz="4800" b="1" dirty="0" smtClean="0">
                <a:solidFill>
                  <a:srgbClr val="0070C0"/>
                </a:solidFill>
              </a:rPr>
              <a:t> </a:t>
            </a:r>
          </a:p>
        </p:txBody>
      </p:sp>
      <p:sp>
        <p:nvSpPr>
          <p:cNvPr id="5" name="Rectangle 3"/>
          <p:cNvSpPr>
            <a:spLocks noGrp="1" noChangeArrowheads="1"/>
          </p:cNvSpPr>
          <p:nvPr>
            <p:ph idx="1"/>
          </p:nvPr>
        </p:nvSpPr>
        <p:spPr>
          <a:xfrm>
            <a:off x="457200" y="762000"/>
            <a:ext cx="8229600" cy="6096000"/>
          </a:xfrm>
        </p:spPr>
        <p:txBody>
          <a:bodyPr>
            <a:noAutofit/>
          </a:bodyPr>
          <a:lstStyle/>
          <a:p>
            <a:pPr eaLnBrk="1" hangingPunct="1">
              <a:buFont typeface="Wingdings" pitchFamily="2" charset="2"/>
              <a:buChar char="Ø"/>
            </a:pPr>
            <a:r>
              <a:rPr lang="en-US" sz="2400" i="1" dirty="0" smtClean="0"/>
              <a:t>Migration from Rural to Urban Areas</a:t>
            </a:r>
          </a:p>
          <a:p>
            <a:pPr eaLnBrk="1" hangingPunct="1">
              <a:buFont typeface="Wingdings" pitchFamily="2" charset="2"/>
              <a:buNone/>
            </a:pPr>
            <a:r>
              <a:rPr lang="en-US" sz="2400" dirty="0" smtClean="0"/>
              <a:t>      Urbanization began with the industrial development. Migration from rural to urban areas has grown in recent years in the less developed countries of Africa, Asia, and Latin America. (primary reason = economic migration)</a:t>
            </a:r>
          </a:p>
          <a:p>
            <a:pPr eaLnBrk="1" hangingPunct="1">
              <a:buFont typeface="Wingdings" pitchFamily="2" charset="2"/>
              <a:buChar char="Ø"/>
            </a:pPr>
            <a:r>
              <a:rPr lang="en-US" sz="2400" i="1" dirty="0" smtClean="0"/>
              <a:t>Migration from Urban to Suburban Areas</a:t>
            </a:r>
          </a:p>
          <a:p>
            <a:pPr eaLnBrk="1" hangingPunct="1">
              <a:buFont typeface="Wingdings" pitchFamily="2" charset="2"/>
              <a:buNone/>
            </a:pPr>
            <a:r>
              <a:rPr lang="en-US" sz="2400" dirty="0" smtClean="0"/>
              <a:t>	In more developed countries , most intraregional migration is from central cities out to suburbs (primary reason = suburban lifestyle)</a:t>
            </a:r>
          </a:p>
          <a:p>
            <a:pPr eaLnBrk="1" hangingPunct="1">
              <a:buFont typeface="Wingdings" pitchFamily="2" charset="2"/>
              <a:buChar char="Ø"/>
            </a:pPr>
            <a:r>
              <a:rPr lang="en-US" sz="2400" i="1" dirty="0" smtClean="0"/>
              <a:t>Migration from Metropolitan to Nonmetropolitan Areas</a:t>
            </a:r>
          </a:p>
          <a:p>
            <a:pPr eaLnBrk="1" hangingPunct="1">
              <a:buFont typeface="Wingdings" pitchFamily="2" charset="2"/>
              <a:buNone/>
            </a:pPr>
            <a:r>
              <a:rPr lang="en-US" sz="2400" dirty="0" smtClean="0"/>
              <a:t>      More developed countries of North America and Western Europe are witnessed a new trend. More people immigrated into rural areas than emigrated out of them. Net migration from urban to rural areas is called </a:t>
            </a:r>
            <a:r>
              <a:rPr lang="en-US" sz="2400" i="1" dirty="0" smtClean="0"/>
              <a:t>counterurbanization.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1143000"/>
          </a:xfrm>
        </p:spPr>
        <p:txBody>
          <a:bodyPr>
            <a:noAutofit/>
          </a:bodyPr>
          <a:lstStyle/>
          <a:p>
            <a:pPr eaLnBrk="1" hangingPunct="1">
              <a:defRPr/>
            </a:pPr>
            <a:r>
              <a:rPr lang="en-US" sz="4800" b="1" dirty="0" smtClean="0">
                <a:solidFill>
                  <a:srgbClr val="0070C0"/>
                </a:solidFill>
                <a:effectLst>
                  <a:outerShdw blurRad="38100" dist="38100" dir="2700000" algn="tl">
                    <a:srgbClr val="000000"/>
                  </a:outerShdw>
                </a:effectLst>
              </a:rPr>
              <a:t>Intraregional Migration in the U.S.</a:t>
            </a:r>
          </a:p>
        </p:txBody>
      </p:sp>
      <p:sp>
        <p:nvSpPr>
          <p:cNvPr id="6" name="Text Box 3"/>
          <p:cNvSpPr txBox="1">
            <a:spLocks noChangeArrowheads="1"/>
          </p:cNvSpPr>
          <p:nvPr/>
        </p:nvSpPr>
        <p:spPr bwMode="auto">
          <a:xfrm>
            <a:off x="3276600" y="5934670"/>
            <a:ext cx="5867400" cy="923330"/>
          </a:xfrm>
          <a:prstGeom prst="rect">
            <a:avLst/>
          </a:prstGeom>
          <a:noFill/>
          <a:ln w="9525">
            <a:noFill/>
            <a:miter lim="800000"/>
            <a:headEnd/>
            <a:tailEnd/>
          </a:ln>
        </p:spPr>
        <p:txBody>
          <a:bodyPr wrap="square">
            <a:spAutoFit/>
          </a:bodyPr>
          <a:lstStyle/>
          <a:p>
            <a:pPr marL="908050" indent="-908050" algn="ctr"/>
            <a:r>
              <a:rPr lang="en-US" b="1" dirty="0" smtClean="0"/>
              <a:t>Average </a:t>
            </a:r>
            <a:r>
              <a:rPr lang="en-US" b="1" dirty="0"/>
              <a:t>annual migration among urban, suburban, </a:t>
            </a:r>
            <a:r>
              <a:rPr lang="en-US" b="1" dirty="0" smtClean="0"/>
              <a:t>and</a:t>
            </a:r>
          </a:p>
          <a:p>
            <a:pPr marL="908050" indent="-908050" algn="ctr"/>
            <a:r>
              <a:rPr lang="en-US" b="1" dirty="0" smtClean="0"/>
              <a:t> rural areas </a:t>
            </a:r>
            <a:r>
              <a:rPr lang="en-US" b="1" dirty="0"/>
              <a:t>in </a:t>
            </a:r>
            <a:r>
              <a:rPr lang="en-US" b="1" dirty="0" smtClean="0"/>
              <a:t>the U.S.  During </a:t>
            </a:r>
            <a:r>
              <a:rPr lang="en-US" b="1" dirty="0"/>
              <a:t>the </a:t>
            </a:r>
            <a:r>
              <a:rPr lang="en-US" b="1" dirty="0" smtClean="0"/>
              <a:t>1990s, the </a:t>
            </a:r>
            <a:r>
              <a:rPr lang="en-US" b="1" dirty="0"/>
              <a:t>largest </a:t>
            </a:r>
            <a:r>
              <a:rPr lang="en-US" b="1" dirty="0" smtClean="0"/>
              <a:t>flow</a:t>
            </a:r>
          </a:p>
          <a:p>
            <a:pPr marL="908050" indent="-908050" algn="ctr"/>
            <a:r>
              <a:rPr lang="en-US" b="1" dirty="0" smtClean="0"/>
              <a:t> </a:t>
            </a:r>
            <a:r>
              <a:rPr lang="en-US" b="1" dirty="0"/>
              <a:t>was </a:t>
            </a:r>
            <a:r>
              <a:rPr lang="en-US" b="1" dirty="0" smtClean="0"/>
              <a:t>from </a:t>
            </a:r>
            <a:r>
              <a:rPr lang="en-US" b="1" dirty="0"/>
              <a:t>central cities to suburbs.</a:t>
            </a:r>
          </a:p>
        </p:txBody>
      </p:sp>
      <p:pic>
        <p:nvPicPr>
          <p:cNvPr id="8" name="Picture 4" descr="CHG_10e_Figure_03_21-L"/>
          <p:cNvPicPr>
            <a:picLocks noGrp="1" noChangeAspect="1" noChangeArrowheads="1"/>
          </p:cNvPicPr>
          <p:nvPr>
            <p:ph idx="1"/>
          </p:nvPr>
        </p:nvPicPr>
        <p:blipFill>
          <a:blip r:embed="rId3" cstate="print"/>
          <a:srcRect/>
          <a:stretch>
            <a:fillRect/>
          </a:stretch>
        </p:blipFill>
        <p:spPr bwMode="auto">
          <a:xfrm>
            <a:off x="1905000" y="990600"/>
            <a:ext cx="5172512" cy="5046353"/>
          </a:xfrm>
          <a:prstGeom prst="rect">
            <a:avLst/>
          </a:prstGeom>
          <a:noFill/>
          <a:ln>
            <a:solidFill>
              <a:schemeClr val="accent1"/>
            </a:solidFill>
          </a:ln>
        </p:spPr>
      </p:pic>
      <p:sp>
        <p:nvSpPr>
          <p:cNvPr id="7" name="TextBox 6"/>
          <p:cNvSpPr txBox="1"/>
          <p:nvPr/>
        </p:nvSpPr>
        <p:spPr>
          <a:xfrm>
            <a:off x="1981200" y="5562600"/>
            <a:ext cx="6858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2007</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143000"/>
          </a:xfrm>
        </p:spPr>
        <p:txBody>
          <a:bodyPr>
            <a:noAutofit/>
          </a:bodyPr>
          <a:lstStyle/>
          <a:p>
            <a:r>
              <a:rPr lang="en-US" sz="4000" b="1" dirty="0" smtClean="0">
                <a:solidFill>
                  <a:srgbClr val="0070C0"/>
                </a:solidFill>
                <a:effectLst>
                  <a:outerShdw blurRad="38100" dist="38100" dir="2700000" algn="tl">
                    <a:srgbClr val="000000"/>
                  </a:outerShdw>
                </a:effectLst>
              </a:rPr>
              <a:t>Net in-migration and Net out-migration</a:t>
            </a:r>
            <a:endParaRPr lang="en-US" sz="4000" dirty="0"/>
          </a:p>
        </p:txBody>
      </p:sp>
      <p:pic>
        <p:nvPicPr>
          <p:cNvPr id="4" name="Picture 1" descr="TCL_10e_Figure_03_22_U.jpg"/>
          <p:cNvPicPr>
            <a:picLocks noGrp="1" noChangeAspect="1"/>
          </p:cNvPicPr>
          <p:nvPr isPhoto="1">
            <p:ph idx="1"/>
          </p:nvPr>
        </p:nvPicPr>
        <p:blipFill>
          <a:blip r:embed="rId3" cstate="print"/>
          <a:srcRect/>
          <a:stretch>
            <a:fillRect/>
          </a:stretch>
        </p:blipFill>
        <p:spPr bwMode="auto">
          <a:xfrm>
            <a:off x="1066800" y="1066800"/>
            <a:ext cx="6858000" cy="5126379"/>
          </a:xfrm>
          <a:prstGeom prst="rect">
            <a:avLst/>
          </a:prstGeom>
          <a:noFill/>
          <a:ln w="9525">
            <a:solidFill>
              <a:schemeClr val="accent1"/>
            </a:solidFill>
            <a:miter lim="800000"/>
            <a:headEnd/>
            <a:tailEnd/>
          </a:ln>
        </p:spPr>
      </p:pic>
      <p:sp>
        <p:nvSpPr>
          <p:cNvPr id="5" name="TextBox 4"/>
          <p:cNvSpPr txBox="1"/>
          <p:nvPr/>
        </p:nvSpPr>
        <p:spPr>
          <a:xfrm>
            <a:off x="609600" y="6248400"/>
            <a:ext cx="8153400" cy="381000"/>
          </a:xfrm>
          <a:prstGeom prst="rect">
            <a:avLst/>
          </a:prstGeom>
          <a:noFill/>
        </p:spPr>
        <p:txBody>
          <a:bodyPr wrap="square" rtlCol="0">
            <a:spAutoFit/>
          </a:bodyPr>
          <a:lstStyle/>
          <a:p>
            <a:pPr algn="r"/>
            <a:r>
              <a:rPr lang="en-US" b="1" dirty="0" smtClean="0"/>
              <a:t>U.S net migration by county, 2007.  </a:t>
            </a:r>
            <a:endParaRPr lang="en-US" b="1" dirty="0"/>
          </a:p>
        </p:txBody>
      </p:sp>
      <p:sp>
        <p:nvSpPr>
          <p:cNvPr id="6" name="TextBox 5"/>
          <p:cNvSpPr txBox="1"/>
          <p:nvPr/>
        </p:nvSpPr>
        <p:spPr>
          <a:xfrm>
            <a:off x="6858000" y="4114800"/>
            <a:ext cx="1066800" cy="707886"/>
          </a:xfrm>
          <a:prstGeom prst="rect">
            <a:avLst/>
          </a:prstGeom>
          <a:noFill/>
        </p:spPr>
        <p:txBody>
          <a:bodyPr wrap="square" rtlCol="0">
            <a:spAutoFit/>
          </a:bodyPr>
          <a:lstStyle/>
          <a:p>
            <a:r>
              <a:rPr lang="en-US" sz="1000" dirty="0" smtClean="0"/>
              <a:t>2.0 and above</a:t>
            </a:r>
          </a:p>
          <a:p>
            <a:r>
              <a:rPr lang="en-US" sz="1000" dirty="0" smtClean="0"/>
              <a:t>1.0-1.99</a:t>
            </a:r>
          </a:p>
          <a:p>
            <a:r>
              <a:rPr lang="en-US" sz="1000" dirty="0" smtClean="0"/>
              <a:t>0.50-.099</a:t>
            </a:r>
          </a:p>
          <a:p>
            <a:r>
              <a:rPr lang="en-US" sz="1000" dirty="0" smtClean="0"/>
              <a:t>0.01-0.49</a:t>
            </a:r>
            <a:endParaRPr lang="en-US" sz="1000" dirty="0"/>
          </a:p>
        </p:txBody>
      </p:sp>
      <p:sp>
        <p:nvSpPr>
          <p:cNvPr id="9" name="TextBox 8"/>
          <p:cNvSpPr txBox="1"/>
          <p:nvPr/>
        </p:nvSpPr>
        <p:spPr>
          <a:xfrm>
            <a:off x="6858000" y="4953000"/>
            <a:ext cx="609600" cy="246221"/>
          </a:xfrm>
          <a:prstGeom prst="rect">
            <a:avLst/>
          </a:prstGeom>
          <a:noFill/>
        </p:spPr>
        <p:txBody>
          <a:bodyPr wrap="square" rtlCol="0">
            <a:spAutoFit/>
          </a:bodyPr>
          <a:lstStyle/>
          <a:p>
            <a:r>
              <a:rPr lang="en-US" sz="1000" dirty="0" smtClean="0"/>
              <a:t>0.00</a:t>
            </a:r>
            <a:endParaRPr lang="en-US" sz="1000" dirty="0"/>
          </a:p>
        </p:txBody>
      </p:sp>
      <p:sp>
        <p:nvSpPr>
          <p:cNvPr id="10" name="TextBox 9"/>
          <p:cNvSpPr txBox="1"/>
          <p:nvPr/>
        </p:nvSpPr>
        <p:spPr>
          <a:xfrm>
            <a:off x="6858000" y="5334000"/>
            <a:ext cx="914400" cy="707886"/>
          </a:xfrm>
          <a:prstGeom prst="rect">
            <a:avLst/>
          </a:prstGeom>
          <a:noFill/>
        </p:spPr>
        <p:txBody>
          <a:bodyPr wrap="square" rtlCol="0">
            <a:spAutoFit/>
          </a:bodyPr>
          <a:lstStyle/>
          <a:p>
            <a:r>
              <a:rPr lang="en-US" sz="1000" dirty="0" smtClean="0"/>
              <a:t>0.01-0.49</a:t>
            </a:r>
          </a:p>
          <a:p>
            <a:r>
              <a:rPr lang="en-US" sz="1000" dirty="0" smtClean="0"/>
              <a:t>0.50-0.99</a:t>
            </a:r>
          </a:p>
          <a:p>
            <a:r>
              <a:rPr lang="en-US" sz="1000" dirty="0" smtClean="0"/>
              <a:t>1.0-1.99</a:t>
            </a:r>
          </a:p>
          <a:p>
            <a:r>
              <a:rPr lang="en-US" sz="1000" dirty="0" smtClean="0"/>
              <a:t>2.0 and above</a:t>
            </a:r>
            <a:endParaRPr lang="en-US" sz="1000" dirty="0"/>
          </a:p>
        </p:txBody>
      </p:sp>
      <p:sp>
        <p:nvSpPr>
          <p:cNvPr id="12" name="TextBox 11"/>
          <p:cNvSpPr txBox="1"/>
          <p:nvPr/>
        </p:nvSpPr>
        <p:spPr>
          <a:xfrm>
            <a:off x="4419600" y="1219200"/>
            <a:ext cx="1371600" cy="307777"/>
          </a:xfrm>
          <a:prstGeom prst="rect">
            <a:avLst/>
          </a:prstGeom>
          <a:noFill/>
        </p:spPr>
        <p:txBody>
          <a:bodyPr wrap="square" rtlCol="0">
            <a:spAutoFit/>
          </a:bodyPr>
          <a:lstStyle/>
          <a:p>
            <a:r>
              <a:rPr lang="en-US" sz="1400" b="1" dirty="0" smtClean="0"/>
              <a:t>Canada</a:t>
            </a:r>
            <a:endParaRPr lang="en-US" sz="1400" b="1" dirty="0"/>
          </a:p>
        </p:txBody>
      </p:sp>
      <p:sp>
        <p:nvSpPr>
          <p:cNvPr id="13" name="TextBox 12"/>
          <p:cNvSpPr txBox="1"/>
          <p:nvPr/>
        </p:nvSpPr>
        <p:spPr>
          <a:xfrm>
            <a:off x="2514600" y="4191000"/>
            <a:ext cx="762000" cy="307777"/>
          </a:xfrm>
          <a:prstGeom prst="rect">
            <a:avLst/>
          </a:prstGeom>
          <a:noFill/>
        </p:spPr>
        <p:txBody>
          <a:bodyPr wrap="square" rtlCol="0">
            <a:spAutoFit/>
          </a:bodyPr>
          <a:lstStyle/>
          <a:p>
            <a:r>
              <a:rPr lang="en-US" sz="1400" b="1" dirty="0" smtClean="0"/>
              <a:t>Mexico</a:t>
            </a:r>
            <a:endParaRPr lang="en-US" sz="1400" b="1" dirty="0"/>
          </a:p>
        </p:txBody>
      </p:sp>
      <p:sp>
        <p:nvSpPr>
          <p:cNvPr id="14" name="TextBox 13"/>
          <p:cNvSpPr txBox="1"/>
          <p:nvPr/>
        </p:nvSpPr>
        <p:spPr>
          <a:xfrm>
            <a:off x="7010400" y="2590800"/>
            <a:ext cx="762000" cy="523220"/>
          </a:xfrm>
          <a:prstGeom prst="rect">
            <a:avLst/>
          </a:prstGeom>
          <a:noFill/>
        </p:spPr>
        <p:txBody>
          <a:bodyPr wrap="square" rtlCol="0">
            <a:spAutoFit/>
          </a:bodyPr>
          <a:lstStyle/>
          <a:p>
            <a:pPr algn="ctr"/>
            <a:r>
              <a:rPr lang="en-US" sz="1400" b="1" i="1" dirty="0" smtClean="0">
                <a:solidFill>
                  <a:srgbClr val="0070C0"/>
                </a:solidFill>
              </a:rPr>
              <a:t>Atlantic Ocean</a:t>
            </a:r>
            <a:endParaRPr lang="en-US" sz="1400" b="1" i="1" dirty="0">
              <a:solidFill>
                <a:srgbClr val="0070C0"/>
              </a:solidFill>
            </a:endParaRPr>
          </a:p>
        </p:txBody>
      </p:sp>
      <p:sp>
        <p:nvSpPr>
          <p:cNvPr id="15" name="TextBox 14"/>
          <p:cNvSpPr txBox="1"/>
          <p:nvPr/>
        </p:nvSpPr>
        <p:spPr>
          <a:xfrm>
            <a:off x="4572000" y="4724400"/>
            <a:ext cx="1295400" cy="261610"/>
          </a:xfrm>
          <a:prstGeom prst="rect">
            <a:avLst/>
          </a:prstGeom>
          <a:noFill/>
        </p:spPr>
        <p:txBody>
          <a:bodyPr wrap="square" rtlCol="0">
            <a:spAutoFit/>
          </a:bodyPr>
          <a:lstStyle/>
          <a:p>
            <a:r>
              <a:rPr lang="en-US" sz="1100" b="1" i="1" dirty="0" smtClean="0">
                <a:solidFill>
                  <a:srgbClr val="0070C0"/>
                </a:solidFill>
              </a:rPr>
              <a:t>Gulf of Mexico</a:t>
            </a:r>
            <a:endParaRPr lang="en-US" sz="1100" b="1" i="1" dirty="0">
              <a:solidFill>
                <a:srgbClr val="0070C0"/>
              </a:solidFill>
            </a:endParaRPr>
          </a:p>
        </p:txBody>
      </p:sp>
      <p:sp>
        <p:nvSpPr>
          <p:cNvPr id="16" name="TextBox 15"/>
          <p:cNvSpPr txBox="1"/>
          <p:nvPr/>
        </p:nvSpPr>
        <p:spPr>
          <a:xfrm>
            <a:off x="1066800" y="3505200"/>
            <a:ext cx="762000" cy="523220"/>
          </a:xfrm>
          <a:prstGeom prst="rect">
            <a:avLst/>
          </a:prstGeom>
          <a:noFill/>
        </p:spPr>
        <p:txBody>
          <a:bodyPr wrap="square" rtlCol="0">
            <a:spAutoFit/>
          </a:bodyPr>
          <a:lstStyle/>
          <a:p>
            <a:r>
              <a:rPr lang="en-US" sz="1400" b="1" i="1" dirty="0" smtClean="0">
                <a:solidFill>
                  <a:srgbClr val="0070C0"/>
                </a:solidFill>
              </a:rPr>
              <a:t>Pacific Ocean</a:t>
            </a:r>
            <a:endParaRPr lang="en-US" sz="1400" b="1" i="1" dirty="0">
              <a:solidFill>
                <a:srgbClr val="0070C0"/>
              </a:solidFill>
            </a:endParaRPr>
          </a:p>
        </p:txBody>
      </p:sp>
      <p:sp>
        <p:nvSpPr>
          <p:cNvPr id="17" name="TextBox 16"/>
          <p:cNvSpPr txBox="1"/>
          <p:nvPr/>
        </p:nvSpPr>
        <p:spPr>
          <a:xfrm>
            <a:off x="1066800" y="4038600"/>
            <a:ext cx="609600" cy="215444"/>
          </a:xfrm>
          <a:prstGeom prst="rect">
            <a:avLst/>
          </a:prstGeom>
          <a:noFill/>
        </p:spPr>
        <p:txBody>
          <a:bodyPr wrap="square" rtlCol="0">
            <a:spAutoFit/>
          </a:bodyPr>
          <a:lstStyle/>
          <a:p>
            <a:r>
              <a:rPr lang="en-US" sz="800" b="1" dirty="0" smtClean="0"/>
              <a:t>Russia</a:t>
            </a:r>
            <a:endParaRPr lang="en-US" sz="800" b="1" dirty="0"/>
          </a:p>
        </p:txBody>
      </p:sp>
      <p:sp>
        <p:nvSpPr>
          <p:cNvPr id="18" name="TextBox 17"/>
          <p:cNvSpPr txBox="1"/>
          <p:nvPr/>
        </p:nvSpPr>
        <p:spPr>
          <a:xfrm>
            <a:off x="2057400" y="4419600"/>
            <a:ext cx="533400" cy="215444"/>
          </a:xfrm>
          <a:prstGeom prst="rect">
            <a:avLst/>
          </a:prstGeom>
          <a:noFill/>
        </p:spPr>
        <p:txBody>
          <a:bodyPr wrap="square" rtlCol="0">
            <a:spAutoFit/>
          </a:bodyPr>
          <a:lstStyle/>
          <a:p>
            <a:r>
              <a:rPr lang="en-US" sz="800" b="1" dirty="0" smtClean="0"/>
              <a:t>Canada</a:t>
            </a:r>
            <a:endParaRPr lang="en-US" sz="800" b="1" dirty="0"/>
          </a:p>
        </p:txBody>
      </p:sp>
      <p:sp>
        <p:nvSpPr>
          <p:cNvPr id="19" name="TextBox 18"/>
          <p:cNvSpPr txBox="1"/>
          <p:nvPr/>
        </p:nvSpPr>
        <p:spPr>
          <a:xfrm>
            <a:off x="1143000" y="5334000"/>
            <a:ext cx="5257800" cy="646331"/>
          </a:xfrm>
          <a:prstGeom prst="rect">
            <a:avLst/>
          </a:prstGeom>
          <a:noFill/>
        </p:spPr>
        <p:txBody>
          <a:bodyPr wrap="square" rtlCol="0">
            <a:spAutoFit/>
          </a:bodyPr>
          <a:lstStyle/>
          <a:p>
            <a:r>
              <a:rPr lang="en-US" b="1" i="1" dirty="0" smtClean="0"/>
              <a:t>Rocky Mtns region net in-migration (rural counties) </a:t>
            </a:r>
          </a:p>
          <a:p>
            <a:r>
              <a:rPr lang="en-US" b="1" i="1" dirty="0" smtClean="0"/>
              <a:t>Great Plains region net out-migration (rural counties)</a:t>
            </a:r>
            <a:endParaRPr lang="en-US" b="1"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Up Next: Exam on Chapters 1 – 3.</a:t>
            </a:r>
            <a:br>
              <a:rPr lang="en-US" b="1" dirty="0" smtClean="0">
                <a:solidFill>
                  <a:srgbClr val="0070C0"/>
                </a:solidFill>
                <a:effectLst>
                  <a:outerShdw blurRad="38100" dist="38100" dir="2700000" algn="tl">
                    <a:srgbClr val="000000">
                      <a:alpha val="43137"/>
                    </a:srgbClr>
                  </a:outerShdw>
                </a:effectLst>
              </a:rPr>
            </a:br>
            <a:endParaRPr lang="en-US" b="1" dirty="0">
              <a:solidFill>
                <a:srgbClr val="0070C0"/>
              </a:solidFill>
              <a:effectLst>
                <a:outerShdw blurRad="38100" dist="38100" dir="2700000" algn="tl">
                  <a:srgbClr val="000000">
                    <a:alpha val="43137"/>
                  </a:srgbClr>
                </a:outerShdw>
              </a:effectLst>
            </a:endParaRPr>
          </a:p>
        </p:txBody>
      </p:sp>
      <p:pic>
        <p:nvPicPr>
          <p:cNvPr id="4" name="Picture 5" descr="CHG_10e_Figure_04_04B-L"/>
          <p:cNvPicPr>
            <a:picLocks noGrp="1" noChangeAspect="1" noChangeArrowheads="1"/>
          </p:cNvPicPr>
          <p:nvPr>
            <p:ph idx="1"/>
          </p:nvPr>
        </p:nvPicPr>
        <p:blipFill>
          <a:blip r:embed="rId2" cstate="print"/>
          <a:srcRect/>
          <a:stretch>
            <a:fillRect/>
          </a:stretch>
        </p:blipFill>
        <p:spPr bwMode="auto">
          <a:xfrm>
            <a:off x="914400" y="1828800"/>
            <a:ext cx="7378372" cy="4525963"/>
          </a:xfrm>
          <a:prstGeom prst="rect">
            <a:avLst/>
          </a:prstGeom>
          <a:noFill/>
          <a:ln>
            <a:solidFill>
              <a:schemeClr val="accent1"/>
            </a:solidFill>
          </a:ln>
        </p:spPr>
      </p:pic>
      <p:sp>
        <p:nvSpPr>
          <p:cNvPr id="5" name="TextBox 4"/>
          <p:cNvSpPr txBox="1"/>
          <p:nvPr/>
        </p:nvSpPr>
        <p:spPr>
          <a:xfrm>
            <a:off x="1524000" y="6273225"/>
            <a:ext cx="6248400" cy="584775"/>
          </a:xfrm>
          <a:prstGeom prst="rect">
            <a:avLst/>
          </a:prstGeom>
          <a:noFill/>
        </p:spPr>
        <p:txBody>
          <a:bodyPr wrap="square" rtlCol="0">
            <a:spAutoFit/>
          </a:bodyPr>
          <a:lstStyle/>
          <a:p>
            <a:pPr algn="ctr"/>
            <a:r>
              <a:rPr lang="en-US" sz="3200" b="1" dirty="0" smtClean="0">
                <a:solidFill>
                  <a:srgbClr val="0070C0"/>
                </a:solidFill>
                <a:effectLst>
                  <a:outerShdw blurRad="38100" dist="38100" dir="2700000" algn="tl">
                    <a:srgbClr val="000000">
                      <a:alpha val="43137"/>
                    </a:srgbClr>
                  </a:outerShdw>
                </a:effectLst>
              </a:rPr>
              <a:t>Read Chapter 4</a:t>
            </a:r>
            <a:endParaRPr lang="en-US" sz="3200" b="1" dirty="0">
              <a:solidFill>
                <a:srgbClr val="0070C0"/>
              </a:solidFill>
              <a:effectLst>
                <a:outerShdw blurRad="38100" dist="38100" dir="2700000" algn="tl">
                  <a:srgbClr val="000000">
                    <a:alpha val="43137"/>
                  </a:srgbClr>
                </a:outerShdw>
              </a:effectLst>
            </a:endParaRPr>
          </a:p>
        </p:txBody>
      </p:sp>
      <p:sp>
        <p:nvSpPr>
          <p:cNvPr id="6" name="TextBox 5"/>
          <p:cNvSpPr txBox="1"/>
          <p:nvPr/>
        </p:nvSpPr>
        <p:spPr>
          <a:xfrm>
            <a:off x="838200" y="609600"/>
            <a:ext cx="7543800" cy="1323439"/>
          </a:xfrm>
          <a:prstGeom prst="rect">
            <a:avLst/>
          </a:prstGeom>
          <a:noFill/>
        </p:spPr>
        <p:txBody>
          <a:bodyPr wrap="square" rtlCol="0">
            <a:spAutoFit/>
          </a:bodyPr>
          <a:lstStyle/>
          <a:p>
            <a:pPr algn="ctr"/>
            <a:r>
              <a:rPr lang="en-US" sz="4000" b="1" dirty="0" smtClean="0">
                <a:solidFill>
                  <a:srgbClr val="0070C0"/>
                </a:solidFill>
                <a:effectLst>
                  <a:outerShdw blurRad="38100" dist="38100" dir="2700000" algn="tl">
                    <a:srgbClr val="000000">
                      <a:alpha val="43137"/>
                    </a:srgbClr>
                  </a:outerShdw>
                </a:effectLst>
              </a:rPr>
              <a:t>Then, </a:t>
            </a:r>
          </a:p>
          <a:p>
            <a:pPr algn="ctr"/>
            <a:r>
              <a:rPr lang="en-US" sz="4000" b="1" dirty="0" smtClean="0">
                <a:solidFill>
                  <a:srgbClr val="0070C0"/>
                </a:solidFill>
                <a:effectLst>
                  <a:outerShdw blurRad="38100" dist="38100" dir="2700000" algn="tl">
                    <a:srgbClr val="000000">
                      <a:alpha val="43137"/>
                    </a:srgbClr>
                  </a:outerShdw>
                </a:effectLst>
              </a:rPr>
              <a:t>Folk and Popular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Why Do People Migrate?</a:t>
            </a:r>
          </a:p>
        </p:txBody>
      </p:sp>
      <p:sp>
        <p:nvSpPr>
          <p:cNvPr id="5" name="Rectangle 3"/>
          <p:cNvSpPr>
            <a:spLocks noGrp="1" noChangeArrowheads="1"/>
          </p:cNvSpPr>
          <p:nvPr>
            <p:ph idx="1"/>
          </p:nvPr>
        </p:nvSpPr>
        <p:spPr>
          <a:xfrm>
            <a:off x="457200" y="1066800"/>
            <a:ext cx="8229600" cy="5257800"/>
          </a:xfrm>
        </p:spPr>
        <p:txBody>
          <a:bodyPr>
            <a:normAutofit lnSpcReduction="10000"/>
          </a:bodyPr>
          <a:lstStyle/>
          <a:p>
            <a:pPr eaLnBrk="1" hangingPunct="1">
              <a:buFontTx/>
              <a:buNone/>
            </a:pPr>
            <a:r>
              <a:rPr lang="en-US" sz="2800" dirty="0" smtClean="0"/>
              <a:t>Reasons for migrating</a:t>
            </a:r>
          </a:p>
          <a:p>
            <a:pPr lvl="1" eaLnBrk="1" hangingPunct="1">
              <a:buFont typeface="Wingdings" pitchFamily="2" charset="2"/>
              <a:buChar char="Ø"/>
            </a:pPr>
            <a:r>
              <a:rPr lang="en-US" dirty="0" smtClean="0"/>
              <a:t>Political conditions – the lure of freedom</a:t>
            </a:r>
          </a:p>
          <a:p>
            <a:pPr lvl="2" eaLnBrk="1" hangingPunct="1">
              <a:buFont typeface="Wingdings" pitchFamily="2" charset="2"/>
              <a:buChar char="Ø"/>
            </a:pPr>
            <a:r>
              <a:rPr lang="en-US" sz="2800" dirty="0" smtClean="0"/>
              <a:t>Ex.  - The election of democratic governments in Eastern Europe during 1990’s, Western Europe’s political pull has disappeared the migration factor.</a:t>
            </a:r>
          </a:p>
          <a:p>
            <a:pPr lvl="2" eaLnBrk="1" hangingPunct="1">
              <a:buFont typeface="Wingdings" pitchFamily="2" charset="2"/>
              <a:buChar char="Ø"/>
            </a:pPr>
            <a:r>
              <a:rPr lang="en-US" sz="2800" dirty="0" smtClean="0"/>
              <a:t>Other examples?</a:t>
            </a:r>
          </a:p>
          <a:p>
            <a:pPr lvl="1" eaLnBrk="1" hangingPunct="1">
              <a:buFont typeface="Wingdings" pitchFamily="2" charset="2"/>
              <a:buChar char="Ø"/>
            </a:pPr>
            <a:r>
              <a:rPr lang="en-US" dirty="0" smtClean="0"/>
              <a:t>Environmental  </a:t>
            </a:r>
          </a:p>
          <a:p>
            <a:pPr lvl="2" eaLnBrk="1" hangingPunct="1">
              <a:buFont typeface="Wingdings" pitchFamily="2" charset="2"/>
              <a:buChar char="Ø"/>
            </a:pPr>
            <a:r>
              <a:rPr lang="en-US" sz="2800" dirty="0" smtClean="0"/>
              <a:t>Pulled toward physically attractive regions and pushed from hazardous ones. </a:t>
            </a:r>
          </a:p>
          <a:p>
            <a:pPr lvl="2" eaLnBrk="1" hangingPunct="1">
              <a:buFont typeface="Wingdings" pitchFamily="2" charset="2"/>
              <a:buChar char="Ø"/>
            </a:pPr>
            <a:r>
              <a:rPr lang="en-US" sz="2800" dirty="0" smtClean="0"/>
              <a:t>Examples? </a:t>
            </a:r>
          </a:p>
          <a:p>
            <a:pPr lvl="2" eaLnBrk="1" hangingPunct="1">
              <a:buFont typeface="Wingdings" pitchFamily="2" charset="2"/>
              <a:buNone/>
            </a:pPr>
            <a:r>
              <a:rPr lang="en-US" sz="18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3810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Refugee</a:t>
            </a:r>
          </a:p>
        </p:txBody>
      </p:sp>
      <p:sp>
        <p:nvSpPr>
          <p:cNvPr id="5" name="Rectangle 3"/>
          <p:cNvSpPr>
            <a:spLocks noGrp="1" noChangeArrowheads="1"/>
          </p:cNvSpPr>
          <p:nvPr>
            <p:ph idx="1"/>
          </p:nvPr>
        </p:nvSpPr>
        <p:spPr>
          <a:xfrm>
            <a:off x="457200" y="1371600"/>
            <a:ext cx="8229600" cy="4525963"/>
          </a:xfrm>
        </p:spPr>
        <p:txBody>
          <a:bodyPr/>
          <a:lstStyle/>
          <a:p>
            <a:pPr eaLnBrk="1" hangingPunct="1">
              <a:buFontTx/>
              <a:buNone/>
            </a:pPr>
            <a:r>
              <a:rPr lang="en-US" sz="1800" i="1" dirty="0" smtClean="0"/>
              <a:t>	</a:t>
            </a:r>
            <a:r>
              <a:rPr lang="en-US" sz="2400" i="1" dirty="0" smtClean="0">
                <a:effectLst>
                  <a:outerShdw blurRad="38100" dist="38100" dir="2700000" algn="tl">
                    <a:srgbClr val="000000">
                      <a:alpha val="43137"/>
                    </a:srgbClr>
                  </a:outerShdw>
                </a:effectLst>
              </a:rPr>
              <a:t>A refugee is a person who… owing well founded fear of being persecuted for reasons of race, religion, nationality, membership in a particular social group or political opinion, is outside of the country of his nationality and is unable, or owing to such fear, is unwilling to avail himself to the protection of that country.</a:t>
            </a:r>
          </a:p>
          <a:p>
            <a:pPr eaLnBrk="1" hangingPunct="1">
              <a:buFontTx/>
              <a:buNone/>
            </a:pPr>
            <a:endParaRPr lang="en-US" sz="2400" i="1" dirty="0" smtClean="0">
              <a:effectLst>
                <a:outerShdw blurRad="38100" dist="38100" dir="2700000" algn="tl">
                  <a:srgbClr val="000000">
                    <a:alpha val="43137"/>
                  </a:srgbClr>
                </a:outerShdw>
              </a:effectLst>
            </a:endParaRPr>
          </a:p>
          <a:p>
            <a:pPr eaLnBrk="1" hangingPunct="1">
              <a:buFontTx/>
              <a:buNone/>
            </a:pPr>
            <a:r>
              <a:rPr lang="en-US" sz="2400" i="1" dirty="0" smtClean="0">
                <a:effectLst>
                  <a:outerShdw blurRad="38100" dist="38100" dir="2700000" algn="tl">
                    <a:srgbClr val="000000">
                      <a:alpha val="43137"/>
                    </a:srgbClr>
                  </a:outerShdw>
                </a:effectLst>
              </a:rPr>
              <a:t>				- United Nations Convention 1977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0"/>
            <a:ext cx="9144000" cy="1143000"/>
          </a:xfrm>
        </p:spPr>
        <p:txBody>
          <a:bodyPr>
            <a:noAutofit/>
          </a:bodyPr>
          <a:lstStyle/>
          <a:p>
            <a:pPr eaLnBrk="1" hangingPunct="1">
              <a:defRPr/>
            </a:pPr>
            <a:r>
              <a:rPr lang="en-US" sz="4800" b="1" dirty="0" smtClean="0">
                <a:solidFill>
                  <a:srgbClr val="0070C0"/>
                </a:solidFill>
                <a:effectLst>
                  <a:outerShdw blurRad="38100" dist="38100" dir="2700000" algn="tl">
                    <a:srgbClr val="000000"/>
                  </a:outerShdw>
                </a:effectLst>
              </a:rPr>
              <a:t>Refugees: Sources and destinations</a:t>
            </a:r>
          </a:p>
        </p:txBody>
      </p:sp>
      <p:pic>
        <p:nvPicPr>
          <p:cNvPr id="5" name="Content Placeholder 4"/>
          <p:cNvPicPr>
            <a:picLocks noGrp="1" noChangeAspect="1" noChangeArrowheads="1"/>
          </p:cNvPicPr>
          <p:nvPr>
            <p:ph idx="1"/>
          </p:nvPr>
        </p:nvPicPr>
        <p:blipFill>
          <a:blip r:embed="rId3" cstate="print"/>
          <a:srcRect/>
          <a:stretch>
            <a:fillRect/>
          </a:stretch>
        </p:blipFill>
        <p:spPr>
          <a:xfrm>
            <a:off x="381000" y="1371600"/>
            <a:ext cx="8229600" cy="3732748"/>
          </a:xfrm>
        </p:spPr>
      </p:pic>
      <p:sp>
        <p:nvSpPr>
          <p:cNvPr id="6" name="Text Box 3"/>
          <p:cNvSpPr txBox="1">
            <a:spLocks noChangeArrowheads="1"/>
          </p:cNvSpPr>
          <p:nvPr/>
        </p:nvSpPr>
        <p:spPr bwMode="auto">
          <a:xfrm>
            <a:off x="609600" y="5867400"/>
            <a:ext cx="8229600" cy="369332"/>
          </a:xfrm>
          <a:prstGeom prst="rect">
            <a:avLst/>
          </a:prstGeom>
          <a:noFill/>
          <a:ln w="9525">
            <a:noFill/>
            <a:miter lim="800000"/>
            <a:headEnd/>
            <a:tailEnd/>
          </a:ln>
        </p:spPr>
        <p:txBody>
          <a:bodyPr>
            <a:spAutoFit/>
          </a:bodyPr>
          <a:lstStyle/>
          <a:p>
            <a:pPr marL="912813" indent="-912813"/>
            <a:r>
              <a:rPr lang="en-US" b="1" dirty="0" smtClean="0"/>
              <a:t>Major </a:t>
            </a:r>
            <a:r>
              <a:rPr lang="en-US" b="1" dirty="0"/>
              <a:t>source and destination areas of both international and internal refugees</a:t>
            </a:r>
            <a:r>
              <a:rPr lang="en-US"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latin typeface="Times" pitchFamily="1" charset="0"/>
            </a:endParaRPr>
          </a:p>
        </p:txBody>
      </p:sp>
      <p:pic>
        <p:nvPicPr>
          <p:cNvPr id="7" name="Picture 4" descr="CHG_10e_Figure_03_02-L"/>
          <p:cNvPicPr>
            <a:picLocks noChangeAspect="1" noChangeArrowheads="1"/>
          </p:cNvPicPr>
          <p:nvPr/>
        </p:nvPicPr>
        <p:blipFill>
          <a:blip r:embed="rId4" cstate="print"/>
          <a:srcRect/>
          <a:stretch>
            <a:fillRect/>
          </a:stretch>
        </p:blipFill>
        <p:spPr bwMode="auto">
          <a:xfrm>
            <a:off x="152400" y="1295400"/>
            <a:ext cx="8802687" cy="44958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4800" b="1" dirty="0" smtClean="0">
                <a:solidFill>
                  <a:srgbClr val="0070C0"/>
                </a:solidFill>
                <a:effectLst>
                  <a:outerShdw blurRad="38100" dist="38100" dir="2700000" algn="tl">
                    <a:srgbClr val="000000"/>
                  </a:outerShdw>
                </a:effectLst>
              </a:rPr>
              <a:t>Why Do People Migrate?</a:t>
            </a:r>
          </a:p>
        </p:txBody>
      </p:sp>
      <p:sp>
        <p:nvSpPr>
          <p:cNvPr id="5" name="Rectangle 3"/>
          <p:cNvSpPr>
            <a:spLocks noGrp="1" noChangeArrowheads="1"/>
          </p:cNvSpPr>
          <p:nvPr>
            <p:ph idx="1"/>
          </p:nvPr>
        </p:nvSpPr>
        <p:spPr>
          <a:xfrm>
            <a:off x="533400" y="1219200"/>
            <a:ext cx="8229600" cy="4525963"/>
          </a:xfrm>
        </p:spPr>
        <p:txBody>
          <a:bodyPr>
            <a:normAutofit/>
          </a:bodyPr>
          <a:lstStyle/>
          <a:p>
            <a:pPr eaLnBrk="1" hangingPunct="1">
              <a:buFont typeface="Wingdings" pitchFamily="2" charset="2"/>
              <a:buNone/>
            </a:pPr>
            <a:endParaRPr lang="en-US" sz="1800" dirty="0" smtClean="0"/>
          </a:p>
          <a:p>
            <a:pPr>
              <a:buFont typeface="Wingdings" pitchFamily="2" charset="2"/>
              <a:buChar char="Ø"/>
            </a:pPr>
            <a:r>
              <a:rPr lang="en-US" dirty="0" smtClean="0"/>
              <a:t>Distance of migration</a:t>
            </a:r>
          </a:p>
          <a:p>
            <a:pPr lvl="1">
              <a:buFont typeface="Wingdings" pitchFamily="2" charset="2"/>
              <a:buChar char="Ø"/>
            </a:pPr>
            <a:r>
              <a:rPr lang="en-US" sz="3200" dirty="0" smtClean="0"/>
              <a:t>Internal migration</a:t>
            </a:r>
          </a:p>
          <a:p>
            <a:pPr lvl="2">
              <a:buFont typeface="Wingdings" pitchFamily="2" charset="2"/>
              <a:buChar char="Ø"/>
            </a:pPr>
            <a:r>
              <a:rPr lang="en-US" sz="3200" i="1" dirty="0" smtClean="0"/>
              <a:t>Interregional </a:t>
            </a:r>
            <a:r>
              <a:rPr lang="en-US" sz="3200" dirty="0" smtClean="0"/>
              <a:t>migration = movement from one region to another</a:t>
            </a:r>
          </a:p>
          <a:p>
            <a:pPr lvl="2">
              <a:buFont typeface="Wingdings" pitchFamily="2" charset="2"/>
              <a:buChar char="Ø"/>
            </a:pPr>
            <a:r>
              <a:rPr lang="en-US" sz="3200" i="1" dirty="0" smtClean="0"/>
              <a:t>Intraregional</a:t>
            </a:r>
            <a:r>
              <a:rPr lang="en-US" sz="3200" dirty="0" smtClean="0"/>
              <a:t> migration = movement within a region</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nda\Pictures\background for pop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0070C0"/>
                </a:solidFill>
                <a:effectLst>
                  <a:outerShdw blurRad="38100" dist="38100" dir="2700000" algn="tl">
                    <a:srgbClr val="000000">
                      <a:alpha val="43137"/>
                    </a:srgbClr>
                  </a:outerShdw>
                </a:effectLst>
              </a:rPr>
              <a:t>Why Do People Migrate?</a:t>
            </a:r>
            <a:endParaRPr lang="en-US" sz="48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2362200"/>
          </a:xfrm>
        </p:spPr>
        <p:txBody>
          <a:bodyPr>
            <a:normAutofit lnSpcReduction="10000"/>
          </a:bodyPr>
          <a:lstStyle/>
          <a:p>
            <a:pPr>
              <a:buFont typeface="Wingdings" pitchFamily="2" charset="2"/>
              <a:buChar char="Ø"/>
            </a:pPr>
            <a:r>
              <a:rPr lang="en-US" dirty="0" smtClean="0"/>
              <a:t>Distance of migration</a:t>
            </a:r>
          </a:p>
          <a:p>
            <a:pPr lvl="1">
              <a:buFont typeface="Wingdings" pitchFamily="2" charset="2"/>
              <a:buChar char="Ø"/>
            </a:pPr>
            <a:r>
              <a:rPr lang="en-US" dirty="0" smtClean="0"/>
              <a:t>International migration	</a:t>
            </a:r>
          </a:p>
          <a:p>
            <a:pPr lvl="2">
              <a:buFont typeface="Wingdings" pitchFamily="2" charset="2"/>
              <a:buChar char="Ø"/>
            </a:pPr>
            <a:r>
              <a:rPr lang="en-US" dirty="0" smtClean="0"/>
              <a:t>Two types</a:t>
            </a:r>
          </a:p>
          <a:p>
            <a:pPr lvl="3">
              <a:buFont typeface="Wingdings" pitchFamily="2" charset="2"/>
              <a:buChar char="Ø"/>
            </a:pPr>
            <a:r>
              <a:rPr lang="en-US" sz="2400" i="1" dirty="0" smtClean="0"/>
              <a:t>Voluntary</a:t>
            </a:r>
          </a:p>
          <a:p>
            <a:pPr lvl="3">
              <a:buFont typeface="Wingdings" pitchFamily="2" charset="2"/>
              <a:buChar char="Ø"/>
            </a:pPr>
            <a:r>
              <a:rPr lang="en-US" sz="2400" i="1" dirty="0" smtClean="0"/>
              <a:t>Forced</a:t>
            </a:r>
          </a:p>
        </p:txBody>
      </p:sp>
      <p:sp>
        <p:nvSpPr>
          <p:cNvPr id="5" name="TextBox 4"/>
          <p:cNvSpPr txBox="1"/>
          <p:nvPr/>
        </p:nvSpPr>
        <p:spPr>
          <a:xfrm>
            <a:off x="533400" y="3581400"/>
            <a:ext cx="8001000" cy="1261884"/>
          </a:xfrm>
          <a:prstGeom prst="rect">
            <a:avLst/>
          </a:prstGeom>
          <a:noFill/>
        </p:spPr>
        <p:txBody>
          <a:bodyPr wrap="square" rtlCol="0">
            <a:spAutoFit/>
          </a:bodyPr>
          <a:lstStyle/>
          <a:p>
            <a:pPr lvl="1">
              <a:buFont typeface="Wingdings" pitchFamily="2" charset="2"/>
              <a:buChar char="Ø"/>
            </a:pPr>
            <a:r>
              <a:rPr lang="en-US" sz="2800" dirty="0" smtClean="0"/>
              <a:t>Migration transition</a:t>
            </a:r>
          </a:p>
          <a:p>
            <a:pPr lvl="2">
              <a:buFont typeface="Wingdings" pitchFamily="2" charset="2"/>
              <a:buChar char="Ø"/>
            </a:pPr>
            <a:r>
              <a:rPr lang="en-US" sz="2400" dirty="0" smtClean="0"/>
              <a:t>International migration is most common in countries                             that are in Stage 2 of the demographic transition.</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1915</Words>
  <Application>Microsoft Office PowerPoint</Application>
  <PresentationFormat>On-screen Show (4:3)</PresentationFormat>
  <Paragraphs>310</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Times</vt:lpstr>
      <vt:lpstr>Verdana</vt:lpstr>
      <vt:lpstr>Wingdings</vt:lpstr>
      <vt:lpstr>Office Theme</vt:lpstr>
      <vt:lpstr>Human Migration</vt:lpstr>
      <vt:lpstr>Migration</vt:lpstr>
      <vt:lpstr>Why Do People Migrate?</vt:lpstr>
      <vt:lpstr>Why Do People Migrate?</vt:lpstr>
      <vt:lpstr>Why Do People Migrate?</vt:lpstr>
      <vt:lpstr>Refugee</vt:lpstr>
      <vt:lpstr>Refugees: Sources and destinations</vt:lpstr>
      <vt:lpstr>Why Do People Migrate?</vt:lpstr>
      <vt:lpstr>Why Do People Migrate?</vt:lpstr>
      <vt:lpstr>Characteristics of Migrants</vt:lpstr>
      <vt:lpstr>Ravenstein’s Migration Laws</vt:lpstr>
      <vt:lpstr>Gravity Model</vt:lpstr>
      <vt:lpstr>Where Are Migrants Distributed?</vt:lpstr>
      <vt:lpstr>Global Migration Patterns</vt:lpstr>
      <vt:lpstr>Net Migration by Country</vt:lpstr>
      <vt:lpstr>Where Are Migrants Distributed?</vt:lpstr>
      <vt:lpstr>Where Are Migrants Distributed?</vt:lpstr>
      <vt:lpstr>Migration to U.S., by region of origin  </vt:lpstr>
      <vt:lpstr>Where are Migrants Distributed?</vt:lpstr>
      <vt:lpstr>Regional Origins of Immigrants to the United States, Selected Years </vt:lpstr>
      <vt:lpstr>U.S. Migration Patterns</vt:lpstr>
      <vt:lpstr>Migration from Asia to the U.S.</vt:lpstr>
      <vt:lpstr>Migration from Latin America to the U.S.</vt:lpstr>
      <vt:lpstr>Where Are Migrants Distributed?</vt:lpstr>
      <vt:lpstr>Undocumented Immigration </vt:lpstr>
      <vt:lpstr>Undocumented Immigration: Mexico to Arizona  </vt:lpstr>
      <vt:lpstr>Destinations of Immigrants within the United States</vt:lpstr>
      <vt:lpstr>U.S. States as Immigrant Destinations</vt:lpstr>
      <vt:lpstr>What Are The Obstacles To Migration?</vt:lpstr>
      <vt:lpstr>Guest Workers in Europe</vt:lpstr>
      <vt:lpstr>Emigration from China</vt:lpstr>
      <vt:lpstr>Migration of Vietnamese Boat People</vt:lpstr>
      <vt:lpstr>Brain Drain</vt:lpstr>
      <vt:lpstr>Why Do People Migrate Within a Country?</vt:lpstr>
      <vt:lpstr>Center of Population in the U.S.</vt:lpstr>
      <vt:lpstr>American Settlement</vt:lpstr>
      <vt:lpstr>U.S. Interregional Migration</vt:lpstr>
      <vt:lpstr>American Settlement</vt:lpstr>
      <vt:lpstr>Interregional Migration in the U.S.</vt:lpstr>
      <vt:lpstr>Interregional Migration in the U.S.</vt:lpstr>
      <vt:lpstr>Why Do People Migrate within a Country?</vt:lpstr>
      <vt:lpstr>Migration between Regions and Other Countries</vt:lpstr>
      <vt:lpstr>Migration between Regions in Other Countries</vt:lpstr>
      <vt:lpstr>Migration in Europe</vt:lpstr>
      <vt:lpstr>The Polish plumber “emblematic reaction to anti-immigrant sentiment”</vt:lpstr>
      <vt:lpstr>Migration Trends </vt:lpstr>
      <vt:lpstr>Intraregional Migration in the U.S.</vt:lpstr>
      <vt:lpstr>Net in-migration and Net out-migration</vt:lpstr>
      <vt:lpstr> Up Next: Exam on Chapters 1 – 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Migration</dc:title>
  <dc:subject>Cultural Geography</dc:subject>
  <dc:creator>llhammon</dc:creator>
  <cp:lastModifiedBy>Colleen Schmidt</cp:lastModifiedBy>
  <cp:revision>62</cp:revision>
  <dcterms:created xsi:type="dcterms:W3CDTF">2012-01-22T05:49:03Z</dcterms:created>
  <dcterms:modified xsi:type="dcterms:W3CDTF">2014-10-15T15:39:37Z</dcterms:modified>
</cp:coreProperties>
</file>