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74" r:id="rId2"/>
    <p:sldId id="256" r:id="rId3"/>
    <p:sldId id="257" r:id="rId4"/>
    <p:sldId id="258" r:id="rId5"/>
    <p:sldId id="272" r:id="rId6"/>
    <p:sldId id="263" r:id="rId7"/>
    <p:sldId id="262" r:id="rId8"/>
    <p:sldId id="259" r:id="rId9"/>
    <p:sldId id="273" r:id="rId10"/>
    <p:sldId id="260" r:id="rId11"/>
    <p:sldId id="261" r:id="rId12"/>
    <p:sldId id="264" r:id="rId13"/>
    <p:sldId id="265"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651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321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2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499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601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39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160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429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9/9/2014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73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323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1033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72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488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92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1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66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9/9/2014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777928"/>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these questions down in your notes.</a:t>
            </a:r>
            <a:endParaRPr lang="en-US" dirty="0"/>
          </a:p>
        </p:txBody>
      </p:sp>
      <p:sp>
        <p:nvSpPr>
          <p:cNvPr id="3" name="Content Placeholder 2"/>
          <p:cNvSpPr>
            <a:spLocks noGrp="1"/>
          </p:cNvSpPr>
          <p:nvPr>
            <p:ph idx="1"/>
          </p:nvPr>
        </p:nvSpPr>
        <p:spPr>
          <a:xfrm>
            <a:off x="528034" y="1732448"/>
            <a:ext cx="10985679" cy="4848655"/>
          </a:xfrm>
        </p:spPr>
        <p:txBody>
          <a:bodyPr>
            <a:normAutofit/>
          </a:bodyPr>
          <a:lstStyle/>
          <a:p>
            <a:r>
              <a:rPr lang="en-US" sz="4400" dirty="0">
                <a:effectLst/>
              </a:rPr>
              <a:t>What settlement patterns you see? </a:t>
            </a:r>
            <a:endParaRPr lang="en-US" sz="4400" dirty="0" smtClean="0">
              <a:effectLst/>
            </a:endParaRPr>
          </a:p>
          <a:p>
            <a:r>
              <a:rPr lang="en-US" sz="4400" dirty="0" smtClean="0">
                <a:effectLst/>
              </a:rPr>
              <a:t>How </a:t>
            </a:r>
            <a:r>
              <a:rPr lang="en-US" sz="4400" dirty="0">
                <a:effectLst/>
              </a:rPr>
              <a:t>are the settlement patterns different from 1790 to the mid-19</a:t>
            </a:r>
            <a:r>
              <a:rPr lang="en-US" sz="4400" baseline="30000" dirty="0">
                <a:effectLst/>
              </a:rPr>
              <a:t>th</a:t>
            </a:r>
            <a:r>
              <a:rPr lang="en-US" sz="4400" dirty="0">
                <a:effectLst/>
              </a:rPr>
              <a:t> century?...from the mid-19</a:t>
            </a:r>
            <a:r>
              <a:rPr lang="en-US" sz="4400" baseline="30000" dirty="0">
                <a:effectLst/>
              </a:rPr>
              <a:t>th</a:t>
            </a:r>
            <a:r>
              <a:rPr lang="en-US" sz="4400" dirty="0">
                <a:effectLst/>
              </a:rPr>
              <a:t> century to the early 20</a:t>
            </a:r>
            <a:r>
              <a:rPr lang="en-US" sz="4400" baseline="30000" dirty="0">
                <a:effectLst/>
              </a:rPr>
              <a:t>th</a:t>
            </a:r>
            <a:r>
              <a:rPr lang="en-US" sz="4400" dirty="0">
                <a:effectLst/>
              </a:rPr>
              <a:t> century?...from the early 20</a:t>
            </a:r>
            <a:r>
              <a:rPr lang="en-US" sz="4400" baseline="30000" dirty="0">
                <a:effectLst/>
              </a:rPr>
              <a:t>th</a:t>
            </a:r>
            <a:r>
              <a:rPr lang="en-US" sz="4400" dirty="0">
                <a:effectLst/>
              </a:rPr>
              <a:t> century to the present?. </a:t>
            </a:r>
            <a:endParaRPr lang="en-US" sz="4400" dirty="0"/>
          </a:p>
        </p:txBody>
      </p:sp>
    </p:spTree>
    <p:extLst>
      <p:ext uri="{BB962C8B-B14F-4D97-AF65-F5344CB8AC3E}">
        <p14:creationId xmlns:p14="http://schemas.microsoft.com/office/powerpoint/2010/main" val="1987253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Minorities</a:t>
            </a:r>
            <a:endParaRPr lang="en-US" dirty="0"/>
          </a:p>
        </p:txBody>
      </p:sp>
      <p:sp>
        <p:nvSpPr>
          <p:cNvPr id="3" name="Content Placeholder 2"/>
          <p:cNvSpPr>
            <a:spLocks noGrp="1"/>
          </p:cNvSpPr>
          <p:nvPr>
            <p:ph idx="1"/>
          </p:nvPr>
        </p:nvSpPr>
        <p:spPr>
          <a:xfrm>
            <a:off x="206063" y="1732449"/>
            <a:ext cx="7753082" cy="4977444"/>
          </a:xfrm>
        </p:spPr>
        <p:txBody>
          <a:bodyPr>
            <a:normAutofit/>
          </a:bodyPr>
          <a:lstStyle/>
          <a:p>
            <a:r>
              <a:rPr lang="en-US" sz="2800" dirty="0" smtClean="0"/>
              <a:t>Minorities of all kinds faced discrimination during the Gilded Age, even beyond just immigrant groups.</a:t>
            </a:r>
          </a:p>
          <a:p>
            <a:pPr lvl="1"/>
            <a:r>
              <a:rPr lang="en-US" sz="2400" dirty="0" smtClean="0"/>
              <a:t>African Americans lived in a segregated south and had few voting rights, resulting in many migrating to northern cities.</a:t>
            </a:r>
          </a:p>
          <a:p>
            <a:pPr lvl="1"/>
            <a:r>
              <a:rPr lang="en-US" sz="2400" dirty="0" smtClean="0"/>
              <a:t>Native American populations almost completely vanished.</a:t>
            </a:r>
          </a:p>
          <a:p>
            <a:pPr lvl="1"/>
            <a:r>
              <a:rPr lang="en-US" sz="2400" dirty="0" smtClean="0"/>
              <a:t>Hispanics in Texas and the Southwest faced discrimination similar to what African Americans faced in the South.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622" y="2614411"/>
            <a:ext cx="4309378" cy="3071946"/>
          </a:xfrm>
          <a:prstGeom prst="rect">
            <a:avLst/>
          </a:prstGeom>
        </p:spPr>
      </p:pic>
    </p:spTree>
    <p:extLst>
      <p:ext uri="{BB962C8B-B14F-4D97-AF65-F5344CB8AC3E}">
        <p14:creationId xmlns:p14="http://schemas.microsoft.com/office/powerpoint/2010/main" val="248756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Labor</a:t>
            </a:r>
            <a:endParaRPr lang="en-US" dirty="0"/>
          </a:p>
        </p:txBody>
      </p:sp>
      <p:sp>
        <p:nvSpPr>
          <p:cNvPr id="3" name="Content Placeholder 2"/>
          <p:cNvSpPr>
            <a:spLocks noGrp="1"/>
          </p:cNvSpPr>
          <p:nvPr>
            <p:ph idx="1"/>
          </p:nvPr>
        </p:nvSpPr>
        <p:spPr>
          <a:xfrm>
            <a:off x="180304" y="1732449"/>
            <a:ext cx="5422006" cy="4913050"/>
          </a:xfrm>
        </p:spPr>
        <p:txBody>
          <a:bodyPr>
            <a:normAutofit/>
          </a:bodyPr>
          <a:lstStyle/>
          <a:p>
            <a:r>
              <a:rPr lang="en-US" sz="3200" dirty="0" smtClean="0"/>
              <a:t>No laws existed that protected children and many worked long hours in dangerous conditions.</a:t>
            </a:r>
          </a:p>
          <a:p>
            <a:r>
              <a:rPr lang="en-US" sz="3200" dirty="0" smtClean="0"/>
              <a:t>As a result, laws were passed banning child labor and making a certain amount of school mandatory.</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315" y="1732449"/>
            <a:ext cx="5022760" cy="4729766"/>
          </a:xfrm>
          <a:prstGeom prst="rect">
            <a:avLst/>
          </a:prstGeom>
        </p:spPr>
      </p:pic>
    </p:spTree>
    <p:extLst>
      <p:ext uri="{BB962C8B-B14F-4D97-AF65-F5344CB8AC3E}">
        <p14:creationId xmlns:p14="http://schemas.microsoft.com/office/powerpoint/2010/main" val="83507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Cities</a:t>
            </a:r>
            <a:endParaRPr lang="en-US" dirty="0"/>
          </a:p>
        </p:txBody>
      </p:sp>
      <p:sp>
        <p:nvSpPr>
          <p:cNvPr id="3" name="Content Placeholder 2"/>
          <p:cNvSpPr>
            <a:spLocks noGrp="1"/>
          </p:cNvSpPr>
          <p:nvPr>
            <p:ph idx="1"/>
          </p:nvPr>
        </p:nvSpPr>
        <p:spPr>
          <a:xfrm>
            <a:off x="180305" y="1732449"/>
            <a:ext cx="6722772" cy="4784261"/>
          </a:xfrm>
        </p:spPr>
        <p:txBody>
          <a:bodyPr>
            <a:normAutofit/>
          </a:bodyPr>
          <a:lstStyle/>
          <a:p>
            <a:r>
              <a:rPr lang="en-US" sz="3200" dirty="0">
                <a:effectLst/>
              </a:rPr>
              <a:t>Problems of overcrowding, inadequate infrastructure, crime, pollution, disease, education, and efficient local government were created</a:t>
            </a:r>
            <a:r>
              <a:rPr lang="en-US" sz="3200" dirty="0" smtClean="0">
                <a:effectLst/>
              </a:rPr>
              <a:t>.</a:t>
            </a:r>
          </a:p>
          <a:p>
            <a:r>
              <a:rPr lang="en-US" sz="3200" dirty="0" smtClean="0">
                <a:effectLst/>
              </a:rPr>
              <a:t>It took time but each problem was slowly addressed as public awareness was raised through the media.</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131" y="1841680"/>
            <a:ext cx="5250934" cy="4204952"/>
          </a:xfrm>
          <a:prstGeom prst="rect">
            <a:avLst/>
          </a:prstGeom>
        </p:spPr>
      </p:pic>
    </p:spTree>
    <p:extLst>
      <p:ext uri="{BB962C8B-B14F-4D97-AF65-F5344CB8AC3E}">
        <p14:creationId xmlns:p14="http://schemas.microsoft.com/office/powerpoint/2010/main" val="269710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Dawes Act and Indian Policies</a:t>
            </a:r>
            <a:endParaRPr lang="en-US" dirty="0"/>
          </a:p>
        </p:txBody>
      </p:sp>
      <p:sp>
        <p:nvSpPr>
          <p:cNvPr id="3" name="Content Placeholder 2"/>
          <p:cNvSpPr>
            <a:spLocks noGrp="1"/>
          </p:cNvSpPr>
          <p:nvPr>
            <p:ph idx="1"/>
          </p:nvPr>
        </p:nvSpPr>
        <p:spPr>
          <a:xfrm>
            <a:off x="277969" y="1580049"/>
            <a:ext cx="7088745" cy="4988175"/>
          </a:xfrm>
        </p:spPr>
        <p:txBody>
          <a:bodyPr>
            <a:normAutofit/>
          </a:bodyPr>
          <a:lstStyle/>
          <a:p>
            <a:r>
              <a:rPr lang="en-US" sz="2800" dirty="0"/>
              <a:t>Dawes Act: This act broke up Indian Reservation land into individual plots and any extra land was taken over by the government.</a:t>
            </a:r>
          </a:p>
          <a:p>
            <a:r>
              <a:rPr lang="en-US" sz="2800" dirty="0"/>
              <a:t>The government often gave this land to railroads to encourage them to continue to expand into new territory.</a:t>
            </a:r>
          </a:p>
          <a:p>
            <a:r>
              <a:rPr lang="en-US" sz="2800" dirty="0"/>
              <a:t>The Dawes Act did not apply to all tribes however in total close 2/3 of Native American land was lost.</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740" y="2189408"/>
            <a:ext cx="4371093" cy="3469364"/>
          </a:xfrm>
          <a:prstGeom prst="rect">
            <a:avLst/>
          </a:prstGeom>
        </p:spPr>
      </p:pic>
    </p:spTree>
    <p:extLst>
      <p:ext uri="{BB962C8B-B14F-4D97-AF65-F5344CB8AC3E}">
        <p14:creationId xmlns:p14="http://schemas.microsoft.com/office/powerpoint/2010/main" val="7436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Political Machines</a:t>
            </a:r>
            <a:endParaRPr lang="en-US" dirty="0"/>
          </a:p>
        </p:txBody>
      </p:sp>
      <p:sp>
        <p:nvSpPr>
          <p:cNvPr id="3" name="Content Placeholder 2"/>
          <p:cNvSpPr>
            <a:spLocks noGrp="1"/>
          </p:cNvSpPr>
          <p:nvPr>
            <p:ph idx="1"/>
          </p:nvPr>
        </p:nvSpPr>
        <p:spPr>
          <a:xfrm>
            <a:off x="296215" y="1732449"/>
            <a:ext cx="7083379" cy="4887292"/>
          </a:xfrm>
        </p:spPr>
        <p:txBody>
          <a:bodyPr>
            <a:normAutofit/>
          </a:bodyPr>
          <a:lstStyle/>
          <a:p>
            <a:r>
              <a:rPr lang="en-US" sz="3200" dirty="0">
                <a:effectLst/>
              </a:rPr>
              <a:t>E</a:t>
            </a:r>
            <a:r>
              <a:rPr lang="en-US" sz="3200" dirty="0" smtClean="0">
                <a:effectLst/>
              </a:rPr>
              <a:t>ncouraged </a:t>
            </a:r>
            <a:r>
              <a:rPr lang="en-US" sz="3200" dirty="0">
                <a:effectLst/>
              </a:rPr>
              <a:t>by the spoils </a:t>
            </a:r>
            <a:r>
              <a:rPr lang="en-US" sz="3200" dirty="0" smtClean="0">
                <a:effectLst/>
              </a:rPr>
              <a:t>system, it </a:t>
            </a:r>
            <a:r>
              <a:rPr lang="en-US" sz="3200" dirty="0">
                <a:effectLst/>
              </a:rPr>
              <a:t>led to political corruption and control of elections in some areas by political organizations, Boss Tweed for </a:t>
            </a:r>
            <a:r>
              <a:rPr lang="en-US" sz="3200" dirty="0" smtClean="0">
                <a:effectLst/>
              </a:rPr>
              <a:t>instance in New York City.</a:t>
            </a:r>
          </a:p>
          <a:p>
            <a:pPr lvl="1"/>
            <a:r>
              <a:rPr lang="en-US" sz="2800" dirty="0" smtClean="0">
                <a:effectLst/>
              </a:rPr>
              <a:t>The Spoils System is when somebody is elected to office and then uses his or her position and power to award jobs to friends regardless if they are qualified or not.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356" y="2369712"/>
            <a:ext cx="4791644" cy="3329210"/>
          </a:xfrm>
          <a:prstGeom prst="rect">
            <a:avLst/>
          </a:prstGeom>
        </p:spPr>
      </p:pic>
    </p:spTree>
    <p:extLst>
      <p:ext uri="{BB962C8B-B14F-4D97-AF65-F5344CB8AC3E}">
        <p14:creationId xmlns:p14="http://schemas.microsoft.com/office/powerpoint/2010/main" val="228785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Boss Tweed &amp; Tammany Hall</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6760" y="1482957"/>
            <a:ext cx="4100846" cy="5221746"/>
          </a:xfrm>
        </p:spPr>
      </p:pic>
      <p:sp>
        <p:nvSpPr>
          <p:cNvPr id="5" name="Content Placeholder 4"/>
          <p:cNvSpPr>
            <a:spLocks noGrp="1"/>
          </p:cNvSpPr>
          <p:nvPr>
            <p:ph sz="half" idx="2"/>
          </p:nvPr>
        </p:nvSpPr>
        <p:spPr>
          <a:xfrm>
            <a:off x="4855335" y="1732449"/>
            <a:ext cx="7031865" cy="4972254"/>
          </a:xfrm>
        </p:spPr>
        <p:txBody>
          <a:bodyPr>
            <a:noAutofit/>
          </a:bodyPr>
          <a:lstStyle/>
          <a:p>
            <a:r>
              <a:rPr lang="en-US" sz="3200" dirty="0" smtClean="0"/>
              <a:t>William “Boss” Tweed was in charge and organized the Democratic Political Party in New York from his headquarters at Tammany Hall</a:t>
            </a:r>
          </a:p>
          <a:p>
            <a:r>
              <a:rPr lang="en-US" sz="3200" dirty="0" smtClean="0"/>
              <a:t>He was notorious for corruption, rigging elections, giving jobs to those who did what he said, and really was no different than organized crime today</a:t>
            </a:r>
            <a:endParaRPr lang="en-US" sz="3200" dirty="0"/>
          </a:p>
        </p:txBody>
      </p:sp>
    </p:spTree>
    <p:extLst>
      <p:ext uri="{BB962C8B-B14F-4D97-AF65-F5344CB8AC3E}">
        <p14:creationId xmlns:p14="http://schemas.microsoft.com/office/powerpoint/2010/main" val="256661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0" y="345646"/>
            <a:ext cx="5782615" cy="62636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265" y="967056"/>
            <a:ext cx="6163825" cy="4532224"/>
          </a:xfrm>
          <a:prstGeom prst="rect">
            <a:avLst/>
          </a:prstGeom>
        </p:spPr>
      </p:pic>
    </p:spTree>
    <p:extLst>
      <p:ext uri="{BB962C8B-B14F-4D97-AF65-F5344CB8AC3E}">
        <p14:creationId xmlns:p14="http://schemas.microsoft.com/office/powerpoint/2010/main" val="393621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673" y="107323"/>
            <a:ext cx="10353762" cy="922986"/>
          </a:xfrm>
        </p:spPr>
        <p:txBody>
          <a:bodyPr/>
          <a:lstStyle/>
          <a:p>
            <a:r>
              <a:rPr lang="en-US" dirty="0" smtClean="0"/>
              <a:t>Civil </a:t>
            </a:r>
            <a:r>
              <a:rPr lang="en-US" dirty="0"/>
              <a:t>S</a:t>
            </a:r>
            <a:r>
              <a:rPr lang="en-US" dirty="0" smtClean="0"/>
              <a:t>ervice Reform</a:t>
            </a:r>
            <a:endParaRPr lang="en-US" dirty="0"/>
          </a:p>
        </p:txBody>
      </p:sp>
      <p:sp>
        <p:nvSpPr>
          <p:cNvPr id="3" name="Content Placeholder 2"/>
          <p:cNvSpPr>
            <a:spLocks noGrp="1"/>
          </p:cNvSpPr>
          <p:nvPr>
            <p:ph idx="1"/>
          </p:nvPr>
        </p:nvSpPr>
        <p:spPr>
          <a:xfrm>
            <a:off x="0" y="882443"/>
            <a:ext cx="12192000" cy="3161523"/>
          </a:xfrm>
        </p:spPr>
        <p:txBody>
          <a:bodyPr>
            <a:noAutofit/>
          </a:bodyPr>
          <a:lstStyle/>
          <a:p>
            <a:pPr lvl="0"/>
            <a:r>
              <a:rPr lang="en-US" sz="3200" dirty="0">
                <a:effectLst/>
              </a:rPr>
              <a:t>C</a:t>
            </a:r>
            <a:r>
              <a:rPr lang="en-US" sz="3200" dirty="0" smtClean="0">
                <a:effectLst/>
              </a:rPr>
              <a:t>orruption </a:t>
            </a:r>
            <a:r>
              <a:rPr lang="en-US" sz="3200" dirty="0">
                <a:effectLst/>
              </a:rPr>
              <a:t>caused by the spoils </a:t>
            </a:r>
            <a:r>
              <a:rPr lang="en-US" sz="3200" dirty="0" smtClean="0">
                <a:effectLst/>
              </a:rPr>
              <a:t>system and political machines </a:t>
            </a:r>
            <a:r>
              <a:rPr lang="en-US" sz="3200" dirty="0">
                <a:effectLst/>
              </a:rPr>
              <a:t>led to the creation of “civil service” positions in government at the local, state, and national levels based on merit and meeting job qualifications</a:t>
            </a:r>
            <a:r>
              <a:rPr lang="en-US" sz="3200" dirty="0" smtClean="0">
                <a:effectLst/>
              </a:rPr>
              <a:t>.</a:t>
            </a:r>
          </a:p>
          <a:p>
            <a:pPr lvl="0"/>
            <a:r>
              <a:rPr lang="en-US" sz="3200" dirty="0" smtClean="0">
                <a:effectLst/>
              </a:rPr>
              <a:t>Now you had to earn a government job and it wasn’t just given to you.</a:t>
            </a:r>
            <a:endParaRPr lang="en-US" sz="3200" dirty="0">
              <a:effectLst/>
            </a:endParaRP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77" y="3699656"/>
            <a:ext cx="5484387" cy="3017791"/>
          </a:xfrm>
          <a:prstGeom prst="rect">
            <a:avLst/>
          </a:prstGeom>
        </p:spPr>
      </p:pic>
    </p:spTree>
    <p:extLst>
      <p:ext uri="{BB962C8B-B14F-4D97-AF65-F5344CB8AC3E}">
        <p14:creationId xmlns:p14="http://schemas.microsoft.com/office/powerpoint/2010/main" val="397464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37" y="158840"/>
            <a:ext cx="10353762" cy="970450"/>
          </a:xfrm>
        </p:spPr>
        <p:txBody>
          <a:bodyPr/>
          <a:lstStyle/>
          <a:p>
            <a:r>
              <a:rPr lang="en-US" dirty="0" smtClean="0"/>
              <a:t>New Legislation</a:t>
            </a:r>
            <a:endParaRPr lang="en-US" dirty="0"/>
          </a:p>
        </p:txBody>
      </p:sp>
      <p:sp>
        <p:nvSpPr>
          <p:cNvPr id="3" name="Content Placeholder 2"/>
          <p:cNvSpPr>
            <a:spLocks noGrp="1"/>
          </p:cNvSpPr>
          <p:nvPr>
            <p:ph idx="1"/>
          </p:nvPr>
        </p:nvSpPr>
        <p:spPr>
          <a:xfrm>
            <a:off x="244699" y="1129290"/>
            <a:ext cx="7521262" cy="5554845"/>
          </a:xfrm>
        </p:spPr>
        <p:txBody>
          <a:bodyPr>
            <a:noAutofit/>
          </a:bodyPr>
          <a:lstStyle/>
          <a:p>
            <a:pPr lvl="0"/>
            <a:r>
              <a:rPr lang="en-US" sz="2800" dirty="0">
                <a:effectLst/>
              </a:rPr>
              <a:t>The Interstate Commerce Act of 1887 created the Interstate Commerce Commission to help regulate railroads (and later trucking) to ensure fair </a:t>
            </a:r>
            <a:r>
              <a:rPr lang="en-US" sz="2800" dirty="0" smtClean="0">
                <a:effectLst/>
              </a:rPr>
              <a:t>rates and prices. </a:t>
            </a:r>
          </a:p>
          <a:p>
            <a:pPr lvl="0"/>
            <a:r>
              <a:rPr lang="en-US" sz="2800" dirty="0">
                <a:effectLst/>
              </a:rPr>
              <a:t>T</a:t>
            </a:r>
            <a:r>
              <a:rPr lang="en-US" sz="2800" dirty="0" smtClean="0">
                <a:effectLst/>
              </a:rPr>
              <a:t>he </a:t>
            </a:r>
            <a:r>
              <a:rPr lang="en-US" sz="2800" dirty="0">
                <a:effectLst/>
              </a:rPr>
              <a:t>Sherman Antitrust Act of 1890 was the first government attempt to limit monopolies. </a:t>
            </a:r>
            <a:endParaRPr lang="en-US" sz="2800" dirty="0" smtClean="0">
              <a:effectLst/>
            </a:endParaRPr>
          </a:p>
          <a:p>
            <a:pPr lvl="0"/>
            <a:r>
              <a:rPr lang="en-US" sz="2800" dirty="0" smtClean="0">
                <a:effectLst/>
              </a:rPr>
              <a:t>This </a:t>
            </a:r>
            <a:r>
              <a:rPr lang="en-US" sz="2800" dirty="0">
                <a:effectLst/>
              </a:rPr>
              <a:t>new legislation represented a shift from previous thinking that businesses should not have to abide by any government regulation. </a:t>
            </a:r>
            <a:r>
              <a:rPr lang="en-US" sz="2800" dirty="0" smtClean="0">
                <a:effectLst/>
              </a:rPr>
              <a:t>For some people including a new political group called the Populists, this wasn’t enough.</a:t>
            </a:r>
            <a:endParaRPr lang="en-US" sz="2800" dirty="0">
              <a:effectLst/>
            </a:endParaRP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496" y="1456027"/>
            <a:ext cx="4105914" cy="4429617"/>
          </a:xfrm>
          <a:prstGeom prst="rect">
            <a:avLst/>
          </a:prstGeom>
        </p:spPr>
      </p:pic>
    </p:spTree>
    <p:extLst>
      <p:ext uri="{BB962C8B-B14F-4D97-AF65-F5344CB8AC3E}">
        <p14:creationId xmlns:p14="http://schemas.microsoft.com/office/powerpoint/2010/main" val="244728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05783"/>
            <a:ext cx="9440034" cy="1828801"/>
          </a:xfrm>
        </p:spPr>
        <p:txBody>
          <a:bodyPr/>
          <a:lstStyle/>
          <a:p>
            <a:r>
              <a:rPr lang="en-US" dirty="0" smtClean="0"/>
              <a:t>U.S. History Unit #1: The Gilded Age</a:t>
            </a:r>
            <a:endParaRPr lang="en-US" dirty="0"/>
          </a:p>
        </p:txBody>
      </p:sp>
      <p:sp>
        <p:nvSpPr>
          <p:cNvPr id="3" name="Subtitle 2"/>
          <p:cNvSpPr>
            <a:spLocks noGrp="1"/>
          </p:cNvSpPr>
          <p:nvPr>
            <p:ph type="subTitle" idx="1"/>
          </p:nvPr>
        </p:nvSpPr>
        <p:spPr>
          <a:xfrm>
            <a:off x="1542972" y="5692183"/>
            <a:ext cx="9440034" cy="1049867"/>
          </a:xfrm>
        </p:spPr>
        <p:txBody>
          <a:bodyPr/>
          <a:lstStyle/>
          <a:p>
            <a:r>
              <a:rPr lang="en-US" dirty="0" smtClean="0"/>
              <a:t>Part 2 &amp;3: Political Problems, Urbanization, Group Roles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071" y="1976437"/>
            <a:ext cx="5652807" cy="3715746"/>
          </a:xfrm>
          <a:prstGeom prst="rect">
            <a:avLst/>
          </a:prstGeom>
        </p:spPr>
      </p:pic>
    </p:spTree>
    <p:extLst>
      <p:ext uri="{BB962C8B-B14F-4D97-AF65-F5344CB8AC3E}">
        <p14:creationId xmlns:p14="http://schemas.microsoft.com/office/powerpoint/2010/main" val="79863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Prior to 1890</a:t>
            </a:r>
            <a:endParaRPr lang="en-US" dirty="0"/>
          </a:p>
        </p:txBody>
      </p:sp>
      <p:sp>
        <p:nvSpPr>
          <p:cNvPr id="3" name="Content Placeholder 2"/>
          <p:cNvSpPr>
            <a:spLocks noGrp="1"/>
          </p:cNvSpPr>
          <p:nvPr>
            <p:ph idx="1"/>
          </p:nvPr>
        </p:nvSpPr>
        <p:spPr>
          <a:xfrm>
            <a:off x="218941" y="1732449"/>
            <a:ext cx="5705341" cy="4887292"/>
          </a:xfrm>
        </p:spPr>
        <p:txBody>
          <a:bodyPr>
            <a:normAutofit lnSpcReduction="10000"/>
          </a:bodyPr>
          <a:lstStyle/>
          <a:p>
            <a:r>
              <a:rPr lang="en-US" sz="3200" dirty="0" smtClean="0"/>
              <a:t>Immigrants </a:t>
            </a:r>
            <a:r>
              <a:rPr lang="en-US" sz="3200" dirty="0"/>
              <a:t>prior to 1890 - worked as industrial laborers, were skilled and mostly </a:t>
            </a:r>
            <a:r>
              <a:rPr lang="en-US" sz="3200" dirty="0" smtClean="0"/>
              <a:t>Anglo-Saxon (White).  </a:t>
            </a:r>
          </a:p>
          <a:p>
            <a:r>
              <a:rPr lang="en-US" sz="3200" dirty="0" smtClean="0"/>
              <a:t>Many </a:t>
            </a:r>
            <a:r>
              <a:rPr lang="en-US" sz="3200" dirty="0"/>
              <a:t>settled the West.  Those from northern </a:t>
            </a:r>
            <a:r>
              <a:rPr lang="en-US" sz="3200" dirty="0" smtClean="0"/>
              <a:t>Europe (Great Britain, Germany, Scandinavia) </a:t>
            </a:r>
            <a:r>
              <a:rPr lang="en-US" sz="3200" dirty="0"/>
              <a:t>settled in eastern cities</a:t>
            </a:r>
            <a:r>
              <a:rPr lang="en-US" sz="3200" dirty="0" smtClean="0"/>
              <a:t>. Why head West right away?</a:t>
            </a:r>
          </a:p>
          <a:p>
            <a:pPr marL="0" indent="0">
              <a:buNone/>
            </a:pP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958" y="1732449"/>
            <a:ext cx="5783862" cy="4562334"/>
          </a:xfrm>
          <a:prstGeom prst="rect">
            <a:avLst/>
          </a:prstGeom>
        </p:spPr>
      </p:pic>
    </p:spTree>
    <p:extLst>
      <p:ext uri="{BB962C8B-B14F-4D97-AF65-F5344CB8AC3E}">
        <p14:creationId xmlns:p14="http://schemas.microsoft.com/office/powerpoint/2010/main" val="2645594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Immigration After 1890</a:t>
            </a:r>
            <a:endParaRPr lang="en-US" dirty="0"/>
          </a:p>
        </p:txBody>
      </p:sp>
      <p:sp>
        <p:nvSpPr>
          <p:cNvPr id="3" name="Content Placeholder 2"/>
          <p:cNvSpPr>
            <a:spLocks noGrp="1"/>
          </p:cNvSpPr>
          <p:nvPr>
            <p:ph idx="1"/>
          </p:nvPr>
        </p:nvSpPr>
        <p:spPr>
          <a:xfrm>
            <a:off x="257577" y="1732449"/>
            <a:ext cx="6658378" cy="4925928"/>
          </a:xfrm>
        </p:spPr>
        <p:txBody>
          <a:bodyPr>
            <a:noAutofit/>
          </a:bodyPr>
          <a:lstStyle/>
          <a:p>
            <a:r>
              <a:rPr lang="en-US" sz="2800" dirty="0" smtClean="0"/>
              <a:t>New </a:t>
            </a:r>
            <a:r>
              <a:rPr lang="en-US" sz="2800" dirty="0"/>
              <a:t>immigrants - after 1890 there was an influx of immigrants from Eastern Europe who came with different languages and cultures.  </a:t>
            </a:r>
            <a:r>
              <a:rPr lang="en-US" sz="2800" dirty="0" smtClean="0"/>
              <a:t>(Italy, Poland, Russia, Greece, The Balkans)</a:t>
            </a:r>
          </a:p>
          <a:p>
            <a:r>
              <a:rPr lang="en-US" sz="2800" dirty="0" smtClean="0"/>
              <a:t>They </a:t>
            </a:r>
            <a:r>
              <a:rPr lang="en-US" sz="2800" dirty="0"/>
              <a:t>suffered </a:t>
            </a:r>
            <a:r>
              <a:rPr lang="en-US" sz="2800" dirty="0" smtClean="0"/>
              <a:t>discrimination by both Americans and immigrants from Northern Europe. There was also a lot of Anti-Catholic feelings because America at the time was majority Protestant.</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171" y="2332382"/>
            <a:ext cx="4856369" cy="3273288"/>
          </a:xfrm>
          <a:prstGeom prst="rect">
            <a:avLst/>
          </a:prstGeom>
        </p:spPr>
      </p:pic>
    </p:spTree>
    <p:extLst>
      <p:ext uri="{BB962C8B-B14F-4D97-AF65-F5344CB8AC3E}">
        <p14:creationId xmlns:p14="http://schemas.microsoft.com/office/powerpoint/2010/main" val="262413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527" y="18588"/>
            <a:ext cx="8718997" cy="6844413"/>
          </a:xfrm>
          <a:prstGeom prst="rect">
            <a:avLst/>
          </a:prstGeom>
        </p:spPr>
      </p:pic>
    </p:spTree>
    <p:extLst>
      <p:ext uri="{BB962C8B-B14F-4D97-AF65-F5344CB8AC3E}">
        <p14:creationId xmlns:p14="http://schemas.microsoft.com/office/powerpoint/2010/main" val="15996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Attitudes Towards Immigration</a:t>
            </a:r>
            <a:endParaRPr lang="en-US" dirty="0"/>
          </a:p>
        </p:txBody>
      </p:sp>
      <p:sp>
        <p:nvSpPr>
          <p:cNvPr id="3" name="Content Placeholder 2"/>
          <p:cNvSpPr>
            <a:spLocks noGrp="1"/>
          </p:cNvSpPr>
          <p:nvPr>
            <p:ph idx="1"/>
          </p:nvPr>
        </p:nvSpPr>
        <p:spPr>
          <a:xfrm>
            <a:off x="159026" y="1732449"/>
            <a:ext cx="7620000" cy="4920142"/>
          </a:xfrm>
        </p:spPr>
        <p:txBody>
          <a:bodyPr>
            <a:noAutofit/>
          </a:bodyPr>
          <a:lstStyle/>
          <a:p>
            <a:r>
              <a:rPr lang="en-US" sz="2800" dirty="0" smtClean="0"/>
              <a:t>Social Darwinism is the belief that one race/ethnicity is superior to another (especially in terms of intelligence).</a:t>
            </a:r>
          </a:p>
          <a:p>
            <a:pPr lvl="1"/>
            <a:r>
              <a:rPr lang="en-US" sz="2400" dirty="0" smtClean="0"/>
              <a:t>Used to support racist and discriminatory policies and behaviors.</a:t>
            </a:r>
          </a:p>
          <a:p>
            <a:r>
              <a:rPr lang="en-US" sz="2800" dirty="0" smtClean="0"/>
              <a:t>Chinese Exclusionary Act was passed in 1882 and denied citizenship to people born in China and stopped Chinese immigration to the U.S.</a:t>
            </a:r>
          </a:p>
          <a:p>
            <a:pPr lvl="1"/>
            <a:r>
              <a:rPr lang="en-US" sz="2400" dirty="0" smtClean="0"/>
              <a:t>This was done to provide more jobs to </a:t>
            </a:r>
            <a:r>
              <a:rPr lang="en-US" sz="2400" dirty="0"/>
              <a:t>N</a:t>
            </a:r>
            <a:r>
              <a:rPr lang="en-US" sz="2400" dirty="0" smtClean="0"/>
              <a:t>on-Chinese Americans. How is this similar to today?</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026" y="1732449"/>
            <a:ext cx="4269191" cy="4615342"/>
          </a:xfrm>
          <a:prstGeom prst="rect">
            <a:avLst/>
          </a:prstGeom>
        </p:spPr>
      </p:pic>
    </p:spTree>
    <p:extLst>
      <p:ext uri="{BB962C8B-B14F-4D97-AF65-F5344CB8AC3E}">
        <p14:creationId xmlns:p14="http://schemas.microsoft.com/office/powerpoint/2010/main" val="37435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Attitudes Toward Immigration</a:t>
            </a:r>
            <a:endParaRPr lang="en-US" dirty="0"/>
          </a:p>
        </p:txBody>
      </p:sp>
      <p:sp>
        <p:nvSpPr>
          <p:cNvPr id="3" name="Content Placeholder 2"/>
          <p:cNvSpPr>
            <a:spLocks noGrp="1"/>
          </p:cNvSpPr>
          <p:nvPr>
            <p:ph idx="1"/>
          </p:nvPr>
        </p:nvSpPr>
        <p:spPr>
          <a:xfrm>
            <a:off x="225287" y="1732449"/>
            <a:ext cx="8454887" cy="4920142"/>
          </a:xfrm>
        </p:spPr>
        <p:txBody>
          <a:bodyPr>
            <a:noAutofit/>
          </a:bodyPr>
          <a:lstStyle/>
          <a:p>
            <a:r>
              <a:rPr lang="en-US" sz="2800" dirty="0" smtClean="0"/>
              <a:t>Optimism: Despite challenges, immigrants continued to pour into America in the hope of a new life and prosperity for their families (The American Dream).</a:t>
            </a:r>
          </a:p>
          <a:p>
            <a:r>
              <a:rPr lang="en-US" sz="2800" dirty="0" smtClean="0"/>
              <a:t>Social Gospel: This was a movement that called upon to live up to their Christian principles and helped immigrants, especially poor ones, to succeed. </a:t>
            </a:r>
          </a:p>
          <a:p>
            <a:r>
              <a:rPr lang="en-US" sz="2800" dirty="0" smtClean="0"/>
              <a:t>Philanthropy: Wealthy Robber Barons who controlled vast fortunes gave large amounts of money to charity. How do they benefit from this?</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174" y="2332383"/>
            <a:ext cx="3324395" cy="3405809"/>
          </a:xfrm>
          <a:prstGeom prst="rect">
            <a:avLst/>
          </a:prstGeom>
        </p:spPr>
      </p:pic>
    </p:spTree>
    <p:extLst>
      <p:ext uri="{BB962C8B-B14F-4D97-AF65-F5344CB8AC3E}">
        <p14:creationId xmlns:p14="http://schemas.microsoft.com/office/powerpoint/2010/main" val="108833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 And Shifts</a:t>
            </a:r>
            <a:endParaRPr lang="en-US" dirty="0"/>
          </a:p>
        </p:txBody>
      </p:sp>
      <p:sp>
        <p:nvSpPr>
          <p:cNvPr id="3" name="Content Placeholder 2"/>
          <p:cNvSpPr>
            <a:spLocks noGrp="1"/>
          </p:cNvSpPr>
          <p:nvPr>
            <p:ph idx="1"/>
          </p:nvPr>
        </p:nvSpPr>
        <p:spPr>
          <a:xfrm>
            <a:off x="154546" y="1732449"/>
            <a:ext cx="11874322" cy="4874413"/>
          </a:xfrm>
        </p:spPr>
        <p:txBody>
          <a:bodyPr>
            <a:noAutofit/>
          </a:bodyPr>
          <a:lstStyle/>
          <a:p>
            <a:pPr lvl="0"/>
            <a:r>
              <a:rPr lang="en-US" sz="3200" dirty="0">
                <a:effectLst/>
              </a:rPr>
              <a:t>Expanded population of eastern cities due to large immigrant populations that </a:t>
            </a:r>
            <a:r>
              <a:rPr lang="en-US" sz="3200" dirty="0" smtClean="0">
                <a:effectLst/>
              </a:rPr>
              <a:t>searched for </a:t>
            </a:r>
            <a:r>
              <a:rPr lang="en-US" sz="3200" dirty="0">
                <a:effectLst/>
              </a:rPr>
              <a:t>work in cities and factories (late 19</a:t>
            </a:r>
            <a:r>
              <a:rPr lang="en-US" sz="3200" baseline="30000" dirty="0">
                <a:effectLst/>
              </a:rPr>
              <a:t>th</a:t>
            </a:r>
            <a:r>
              <a:rPr lang="en-US" sz="3200" dirty="0">
                <a:effectLst/>
              </a:rPr>
              <a:t> and early 20</a:t>
            </a:r>
            <a:r>
              <a:rPr lang="en-US" sz="3200" baseline="30000" dirty="0">
                <a:effectLst/>
              </a:rPr>
              <a:t>th</a:t>
            </a:r>
            <a:r>
              <a:rPr lang="en-US" sz="3200" dirty="0">
                <a:effectLst/>
              </a:rPr>
              <a:t> centuries).</a:t>
            </a:r>
          </a:p>
          <a:p>
            <a:pPr lvl="0"/>
            <a:r>
              <a:rPr lang="en-US" sz="3200" dirty="0">
                <a:effectLst/>
              </a:rPr>
              <a:t>Growth of the Pacific Coast due to immigration from Asia.</a:t>
            </a:r>
          </a:p>
          <a:p>
            <a:pPr lvl="0"/>
            <a:r>
              <a:rPr lang="en-US" sz="3200" dirty="0">
                <a:effectLst/>
              </a:rPr>
              <a:t>Changing population of the Southwest (Texas to California) due to the influx of immigrants from Mexico and Central America.</a:t>
            </a:r>
          </a:p>
          <a:p>
            <a:pPr lvl="0"/>
            <a:r>
              <a:rPr lang="en-US" sz="3200" dirty="0">
                <a:effectLst/>
              </a:rPr>
              <a:t>Expansion of the farm population of the Southwest over time as agriculture developed and depended on immigrant and migrant labor.</a:t>
            </a:r>
          </a:p>
          <a:p>
            <a:endParaRPr lang="en-US" sz="3200" dirty="0"/>
          </a:p>
        </p:txBody>
      </p:sp>
    </p:spTree>
    <p:extLst>
      <p:ext uri="{BB962C8B-B14F-4D97-AF65-F5344CB8AC3E}">
        <p14:creationId xmlns:p14="http://schemas.microsoft.com/office/powerpoint/2010/main" val="167674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8" y="-10250"/>
            <a:ext cx="10296319" cy="6868250"/>
          </a:xfrm>
          <a:prstGeom prst="rect">
            <a:avLst/>
          </a:prstGeom>
        </p:spPr>
      </p:pic>
    </p:spTree>
    <p:extLst>
      <p:ext uri="{BB962C8B-B14F-4D97-AF65-F5344CB8AC3E}">
        <p14:creationId xmlns:p14="http://schemas.microsoft.com/office/powerpoint/2010/main" val="2814938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TC104033929[[fn=Slate]]</Template>
  <TotalTime>118</TotalTime>
  <Words>901</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Calisto MT</vt:lpstr>
      <vt:lpstr>Trebuchet MS</vt:lpstr>
      <vt:lpstr>Wingdings 2</vt:lpstr>
      <vt:lpstr>Slate</vt:lpstr>
      <vt:lpstr>Write these questions down in your notes.</vt:lpstr>
      <vt:lpstr>U.S. History Unit #1: The Gilded Age</vt:lpstr>
      <vt:lpstr>Immigration Prior to 1890</vt:lpstr>
      <vt:lpstr>Immigration After 1890</vt:lpstr>
      <vt:lpstr>PowerPoint Presentation</vt:lpstr>
      <vt:lpstr>Negative Attitudes Towards Immigration</vt:lpstr>
      <vt:lpstr>Positive Attitudes Toward Immigration</vt:lpstr>
      <vt:lpstr>Population Growth And Shifts</vt:lpstr>
      <vt:lpstr>PowerPoint Presentation</vt:lpstr>
      <vt:lpstr>Treatment of Minorities</vt:lpstr>
      <vt:lpstr>Child Labor</vt:lpstr>
      <vt:lpstr>Growth of Cities</vt:lpstr>
      <vt:lpstr>Dawes Act and Indian Policies</vt:lpstr>
      <vt:lpstr>Growth of Political Machines</vt:lpstr>
      <vt:lpstr>Boss Tweed &amp; Tammany Hall</vt:lpstr>
      <vt:lpstr>PowerPoint Presentation</vt:lpstr>
      <vt:lpstr>Civil Service Reform</vt:lpstr>
      <vt:lpstr>New Legislation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Unit #1: The Gilded Age</dc:title>
  <dc:creator>Tellez, Sean M</dc:creator>
  <cp:lastModifiedBy>Tellez, Sean M</cp:lastModifiedBy>
  <cp:revision>21</cp:revision>
  <dcterms:created xsi:type="dcterms:W3CDTF">2014-08-20T17:34:46Z</dcterms:created>
  <dcterms:modified xsi:type="dcterms:W3CDTF">2014-09-09T14:46:17Z</dcterms:modified>
</cp:coreProperties>
</file>