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758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828800"/>
            <a:ext cx="822924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2783880"/>
            <a:ext cx="822924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758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828800"/>
            <a:ext cx="401580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828800"/>
            <a:ext cx="401580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2783880"/>
            <a:ext cx="401580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2783880"/>
            <a:ext cx="401580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758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828800"/>
            <a:ext cx="8229240" cy="182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828800"/>
            <a:ext cx="8229240" cy="182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1" name="Picture 40"/>
          <p:cNvPicPr/>
          <p:nvPr/>
        </p:nvPicPr>
        <p:blipFill>
          <a:blip r:embed="rId2"/>
          <a:stretch>
            <a:fillRect/>
          </a:stretch>
        </p:blipFill>
        <p:spPr>
          <a:xfrm>
            <a:off x="3425760" y="1828440"/>
            <a:ext cx="2291400" cy="1828440"/>
          </a:xfrm>
          <a:prstGeom prst="rect">
            <a:avLst/>
          </a:prstGeom>
          <a:ln>
            <a:noFill/>
          </a:ln>
        </p:spPr>
      </p:pic>
      <p:pic>
        <p:nvPicPr>
          <p:cNvPr id="42" name="Picture 41"/>
          <p:cNvPicPr/>
          <p:nvPr/>
        </p:nvPicPr>
        <p:blipFill>
          <a:blip r:embed="rId2"/>
          <a:stretch>
            <a:fillRect/>
          </a:stretch>
        </p:blipFill>
        <p:spPr>
          <a:xfrm>
            <a:off x="3425760" y="1828440"/>
            <a:ext cx="2291400" cy="1828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758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57200" y="1828800"/>
            <a:ext cx="82292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758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828800"/>
            <a:ext cx="8229240" cy="182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758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828800"/>
            <a:ext cx="4015800" cy="182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828800"/>
            <a:ext cx="4015800" cy="182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758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3517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758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828800"/>
            <a:ext cx="401580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2783880"/>
            <a:ext cx="401580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1828800"/>
            <a:ext cx="4015800" cy="182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758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828800"/>
            <a:ext cx="822924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758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828800"/>
            <a:ext cx="4015800" cy="182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828800"/>
            <a:ext cx="401580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2783880"/>
            <a:ext cx="401580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758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828800"/>
            <a:ext cx="401580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828800"/>
            <a:ext cx="401580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2783880"/>
            <a:ext cx="822924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758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828800"/>
            <a:ext cx="822924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2783880"/>
            <a:ext cx="822924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758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828800"/>
            <a:ext cx="401580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828800"/>
            <a:ext cx="401580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674240" y="2783880"/>
            <a:ext cx="401580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2783880"/>
            <a:ext cx="401580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758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828800"/>
            <a:ext cx="8229240" cy="182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57200" y="1828800"/>
            <a:ext cx="8229240" cy="182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7" name="Picture 86"/>
          <p:cNvPicPr/>
          <p:nvPr/>
        </p:nvPicPr>
        <p:blipFill>
          <a:blip r:embed="rId2"/>
          <a:stretch>
            <a:fillRect/>
          </a:stretch>
        </p:blipFill>
        <p:spPr>
          <a:xfrm>
            <a:off x="3425760" y="1828440"/>
            <a:ext cx="2291400" cy="1828440"/>
          </a:xfrm>
          <a:prstGeom prst="rect">
            <a:avLst/>
          </a:prstGeom>
          <a:ln>
            <a:noFill/>
          </a:ln>
        </p:spPr>
      </p:pic>
      <p:pic>
        <p:nvPicPr>
          <p:cNvPr id="88" name="Picture 87"/>
          <p:cNvPicPr/>
          <p:nvPr/>
        </p:nvPicPr>
        <p:blipFill>
          <a:blip r:embed="rId2"/>
          <a:stretch>
            <a:fillRect/>
          </a:stretch>
        </p:blipFill>
        <p:spPr>
          <a:xfrm>
            <a:off x="3425760" y="1828440"/>
            <a:ext cx="2291400" cy="1828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758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828800"/>
            <a:ext cx="8229240" cy="182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758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828800"/>
            <a:ext cx="4015800" cy="182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828800"/>
            <a:ext cx="4015800" cy="182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758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152280"/>
            <a:ext cx="8229240" cy="3517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758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828800"/>
            <a:ext cx="401580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2783880"/>
            <a:ext cx="401580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828800"/>
            <a:ext cx="4015800" cy="182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758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828800"/>
            <a:ext cx="4015800" cy="18284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828800"/>
            <a:ext cx="401580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2783880"/>
            <a:ext cx="401580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7588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828800"/>
            <a:ext cx="401580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828800"/>
            <a:ext cx="401580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83880"/>
            <a:ext cx="8229240" cy="871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126480" y="6272280"/>
            <a:ext cx="2621520" cy="448920"/>
          </a:xfrm>
          <a:prstGeom prst="rect">
            <a:avLst/>
          </a:prstGeom>
          <a:ln w="9360">
            <a:noFill/>
          </a:ln>
        </p:spPr>
      </p:pic>
      <p:sp>
        <p:nvSpPr>
          <p:cNvPr id="10" name="CustomShape 1"/>
          <p:cNvSpPr/>
          <p:nvPr/>
        </p:nvSpPr>
        <p:spPr>
          <a:xfrm>
            <a:off x="8915400" y="0"/>
            <a:ext cx="228240" cy="6857640"/>
          </a:xfrm>
          <a:prstGeom prst="rect">
            <a:avLst/>
          </a:prstGeom>
          <a:solidFill>
            <a:srgbClr val="DC5A20"/>
          </a:solidFill>
          <a:ln w="9360">
            <a:noFill/>
          </a:ln>
        </p:spPr>
      </p:sp>
      <p:sp>
        <p:nvSpPr>
          <p:cNvPr id="2" name="CustomShape 2"/>
          <p:cNvSpPr/>
          <p:nvPr/>
        </p:nvSpPr>
        <p:spPr>
          <a:xfrm>
            <a:off x="495360" y="6356520"/>
            <a:ext cx="380520" cy="27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CAC6334-75CB-49E1-8917-8B98E9271F16}" type="slidenum">
              <a:rPr lang="en-US" sz="1200">
                <a:solidFill>
                  <a:srgbClr val="000000"/>
                </a:solidFill>
                <a:latin typeface="Arial Narrow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3" name="CustomShape 3"/>
          <p:cNvSpPr/>
          <p:nvPr/>
        </p:nvSpPr>
        <p:spPr>
          <a:xfrm>
            <a:off x="876240" y="6356520"/>
            <a:ext cx="1828440" cy="27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 Narrow"/>
              </a:rPr>
              <a:t>6/25/14</a:t>
            </a:r>
            <a:endParaRPr/>
          </a:p>
        </p:txBody>
      </p:sp>
      <p:sp>
        <p:nvSpPr>
          <p:cNvPr id="4" name="CustomShape 4"/>
          <p:cNvSpPr/>
          <p:nvPr/>
        </p:nvSpPr>
        <p:spPr>
          <a:xfrm>
            <a:off x="1905120" y="6371640"/>
            <a:ext cx="4114440" cy="2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 Narrow"/>
              </a:rPr>
              <a:t>Confidential Information  © 2011 M-I SWACO</a:t>
            </a:r>
            <a:endParaRPr/>
          </a:p>
        </p:txBody>
      </p:sp>
      <p:sp>
        <p:nvSpPr>
          <p:cNvPr id="5" name="CustomShape 5"/>
          <p:cNvSpPr/>
          <p:nvPr/>
        </p:nvSpPr>
        <p:spPr>
          <a:xfrm>
            <a:off x="8915400" y="0"/>
            <a:ext cx="228240" cy="6857640"/>
          </a:xfrm>
          <a:prstGeom prst="rect">
            <a:avLst/>
          </a:prstGeom>
          <a:solidFill>
            <a:srgbClr val="DC5A20"/>
          </a:solidFill>
          <a:ln w="9360">
            <a:noFill/>
          </a:ln>
        </p:spPr>
      </p:sp>
      <p:sp>
        <p:nvSpPr>
          <p:cNvPr id="6" name="PlaceHolder 6"/>
          <p:cNvSpPr>
            <a:spLocks noGrp="1"/>
          </p:cNvSpPr>
          <p:nvPr>
            <p:ph type="title"/>
          </p:nvPr>
        </p:nvSpPr>
        <p:spPr>
          <a:xfrm>
            <a:off x="722160" y="1981080"/>
            <a:ext cx="7772040" cy="1218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E35F0B"/>
                </a:solidFill>
                <a:latin typeface="Arial Narrow"/>
              </a:rPr>
              <a:t>Click to edit the title text formatMain Title Presentation
(36 pt Arial Narrow Bold)</a:t>
            </a:r>
            <a:endParaRPr/>
          </a:p>
        </p:txBody>
      </p:sp>
      <p:sp>
        <p:nvSpPr>
          <p:cNvPr id="7" name="PlaceHolder 7"/>
          <p:cNvSpPr>
            <a:spLocks noGrp="1"/>
          </p:cNvSpPr>
          <p:nvPr>
            <p:ph type="body"/>
          </p:nvPr>
        </p:nvSpPr>
        <p:spPr>
          <a:xfrm>
            <a:off x="722160" y="3352680"/>
            <a:ext cx="7772040" cy="4568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buSzPct val="25000"/>
              <a:buFont typeface="StarSymbol"/>
              <a:buChar char=""/>
            </a:pPr>
            <a:r>
              <a:rPr lang="en-US" sz="2400" b="1">
                <a:solidFill>
                  <a:srgbClr val="000000"/>
                </a:solidFill>
                <a:latin typeface="Arial Narrow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400" b="1">
                <a:solidFill>
                  <a:srgbClr val="000000"/>
                </a:solidFill>
                <a:latin typeface="Arial Narrow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400" b="1">
                <a:solidFill>
                  <a:srgbClr val="000000"/>
                </a:solidFill>
                <a:latin typeface="Arial Narrow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400" b="1">
                <a:solidFill>
                  <a:srgbClr val="000000"/>
                </a:solidFill>
                <a:latin typeface="Arial Narrow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400" b="1">
                <a:solidFill>
                  <a:srgbClr val="000000"/>
                </a:solidFill>
                <a:latin typeface="Arial Narrow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400" b="1">
                <a:solidFill>
                  <a:srgbClr val="000000"/>
                </a:solidFill>
                <a:latin typeface="Arial Narrow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b="1">
                <a:solidFill>
                  <a:srgbClr val="000000"/>
                </a:solidFill>
                <a:latin typeface="Arial Narrow"/>
              </a:rPr>
              <a:t>Seventh Outline LevelAuthor Name (24 pt Arial Narrow Bold)</a:t>
            </a:r>
            <a:endParaRPr/>
          </a:p>
        </p:txBody>
      </p:sp>
      <p:sp>
        <p:nvSpPr>
          <p:cNvPr id="8" name="PlaceHolder 8"/>
          <p:cNvSpPr>
            <a:spLocks noGrp="1"/>
          </p:cNvSpPr>
          <p:nvPr>
            <p:ph type="body"/>
          </p:nvPr>
        </p:nvSpPr>
        <p:spPr>
          <a:xfrm>
            <a:off x="722160" y="3962520"/>
            <a:ext cx="7772040" cy="304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buSzPct val="25000"/>
              <a:buFont typeface="StarSymbol"/>
              <a:buChar char=""/>
            </a:pPr>
            <a:r>
              <a:rPr lang="en-US" sz="2000">
                <a:solidFill>
                  <a:srgbClr val="000000"/>
                </a:solidFill>
                <a:latin typeface="Arial Narrow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000">
                <a:solidFill>
                  <a:srgbClr val="000000"/>
                </a:solidFill>
                <a:latin typeface="Arial Narrow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000">
                <a:solidFill>
                  <a:srgbClr val="000000"/>
                </a:solidFill>
                <a:latin typeface="Arial Narrow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000">
                <a:solidFill>
                  <a:srgbClr val="000000"/>
                </a:solidFill>
                <a:latin typeface="Arial Narrow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000">
                <a:solidFill>
                  <a:srgbClr val="000000"/>
                </a:solidFill>
                <a:latin typeface="Arial Narrow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000">
                <a:solidFill>
                  <a:srgbClr val="000000"/>
                </a:solidFill>
                <a:latin typeface="Arial Narrow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Arial Narrow"/>
              </a:rPr>
              <a:t>Seventh Outline LevelJob Title (20 pt Arial Narrow)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126480" y="6272280"/>
            <a:ext cx="2621520" cy="448920"/>
          </a:xfrm>
          <a:prstGeom prst="rect">
            <a:avLst/>
          </a:prstGeom>
          <a:ln w="9360"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8915400" y="0"/>
            <a:ext cx="228240" cy="6857640"/>
          </a:xfrm>
          <a:prstGeom prst="rect">
            <a:avLst/>
          </a:prstGeom>
          <a:solidFill>
            <a:srgbClr val="DC5A20"/>
          </a:solidFill>
          <a:ln w="9360">
            <a:noFill/>
          </a:ln>
        </p:spPr>
      </p:sp>
      <p:sp>
        <p:nvSpPr>
          <p:cNvPr id="45" name="CustomShape 2"/>
          <p:cNvSpPr/>
          <p:nvPr/>
        </p:nvSpPr>
        <p:spPr>
          <a:xfrm>
            <a:off x="495360" y="6356520"/>
            <a:ext cx="380520" cy="27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07250EB-CA2C-4A34-A34E-4BC03A81E033}" type="slidenum">
              <a:rPr lang="en-US" sz="1200">
                <a:solidFill>
                  <a:srgbClr val="000000"/>
                </a:solidFill>
                <a:latin typeface="Arial Narrow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6" name="CustomShape 3"/>
          <p:cNvSpPr/>
          <p:nvPr/>
        </p:nvSpPr>
        <p:spPr>
          <a:xfrm>
            <a:off x="876240" y="6356520"/>
            <a:ext cx="1828440" cy="272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 Narrow"/>
              </a:rPr>
              <a:t>6/25/14</a:t>
            </a:r>
            <a:endParaRPr/>
          </a:p>
        </p:txBody>
      </p:sp>
      <p:sp>
        <p:nvSpPr>
          <p:cNvPr id="47" name="CustomShape 4"/>
          <p:cNvSpPr/>
          <p:nvPr/>
        </p:nvSpPr>
        <p:spPr>
          <a:xfrm>
            <a:off x="1905120" y="6371640"/>
            <a:ext cx="4114440" cy="2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Arial Narrow"/>
              </a:rPr>
              <a:t>Confidential Information  © 2011 M-I SWACO</a:t>
            </a:r>
            <a:endParaRPr/>
          </a:p>
        </p:txBody>
      </p:sp>
      <p:sp>
        <p:nvSpPr>
          <p:cNvPr id="48" name="CustomShape 5"/>
          <p:cNvSpPr/>
          <p:nvPr/>
        </p:nvSpPr>
        <p:spPr>
          <a:xfrm>
            <a:off x="8915400" y="0"/>
            <a:ext cx="228240" cy="6857640"/>
          </a:xfrm>
          <a:prstGeom prst="rect">
            <a:avLst/>
          </a:prstGeom>
          <a:solidFill>
            <a:srgbClr val="DC5A20"/>
          </a:solidFill>
          <a:ln w="9360">
            <a:noFill/>
          </a:ln>
        </p:spPr>
      </p:sp>
      <p:sp>
        <p:nvSpPr>
          <p:cNvPr id="49" name="Line 6"/>
          <p:cNvSpPr/>
          <p:nvPr/>
        </p:nvSpPr>
        <p:spPr>
          <a:xfrm>
            <a:off x="0" y="1033200"/>
            <a:ext cx="8915400" cy="1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50" name="PlaceHolder 7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758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rgbClr val="E35F0B"/>
                </a:solidFill>
                <a:latin typeface="Arial Narrow"/>
              </a:rPr>
              <a:t>Click to edit the title text formatSlide Heading (28 pt Arial Narrow Bold)</a:t>
            </a:r>
            <a:endParaRPr/>
          </a:p>
        </p:txBody>
      </p:sp>
      <p:sp>
        <p:nvSpPr>
          <p:cNvPr id="51" name="PlaceHolder 8"/>
          <p:cNvSpPr>
            <a:spLocks noGrp="1"/>
          </p:cNvSpPr>
          <p:nvPr>
            <p:ph type="body"/>
          </p:nvPr>
        </p:nvSpPr>
        <p:spPr>
          <a:xfrm>
            <a:off x="457200" y="1828800"/>
            <a:ext cx="8229240" cy="1828440"/>
          </a:xfrm>
          <a:prstGeom prst="rect">
            <a:avLst/>
          </a:prstGeom>
        </p:spPr>
        <p:txBody>
          <a:bodyPr lIns="90000" tIns="0" rIns="90000" bIns="0"/>
          <a:lstStyle/>
          <a:p>
            <a:pPr>
              <a:buSzPct val="25000"/>
              <a:buFont typeface="StarSymbol"/>
              <a:buChar char=""/>
            </a:pPr>
            <a:r>
              <a:rPr lang="en-US" sz="1600">
                <a:solidFill>
                  <a:srgbClr val="000000"/>
                </a:solidFill>
                <a:latin typeface="Arial Narrow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Arial Narrow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1600">
                <a:solidFill>
                  <a:srgbClr val="000000"/>
                </a:solidFill>
                <a:latin typeface="Arial Narrow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1600">
                <a:solidFill>
                  <a:srgbClr val="000000"/>
                </a:solidFill>
                <a:latin typeface="Arial Narrow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1600">
                <a:solidFill>
                  <a:srgbClr val="000000"/>
                </a:solidFill>
                <a:latin typeface="Arial Narrow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1600">
                <a:solidFill>
                  <a:srgbClr val="000000"/>
                </a:solidFill>
                <a:latin typeface="Arial Narrow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Arial Narrow"/>
              </a:rPr>
              <a:t>Seventh Outline LevelPrimary bullet text (16 pt Arial Narrow, upper and lower case, flush left in a single column—width can be narrowed if required).</a:t>
            </a:r>
            <a:endParaRPr/>
          </a:p>
        </p:txBody>
      </p:sp>
      <p:sp>
        <p:nvSpPr>
          <p:cNvPr id="52" name="PlaceHolder 9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3805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buSzPct val="25000"/>
              <a:buFont typeface="StarSymbol"/>
              <a:buChar char=""/>
            </a:pPr>
            <a:r>
              <a:rPr lang="en-US" sz="2000" b="1">
                <a:solidFill>
                  <a:srgbClr val="E35F0B"/>
                </a:solidFill>
                <a:latin typeface="Arial Narrow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2000" b="1">
                <a:solidFill>
                  <a:srgbClr val="E35F0B"/>
                </a:solidFill>
                <a:latin typeface="Arial Narrow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2000" b="1">
                <a:solidFill>
                  <a:srgbClr val="E35F0B"/>
                </a:solidFill>
                <a:latin typeface="Arial Narrow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2000" b="1">
                <a:solidFill>
                  <a:srgbClr val="E35F0B"/>
                </a:solidFill>
                <a:latin typeface="Arial Narrow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2000" b="1">
                <a:solidFill>
                  <a:srgbClr val="E35F0B"/>
                </a:solidFill>
                <a:latin typeface="Arial Narrow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2000" b="1">
                <a:solidFill>
                  <a:srgbClr val="E35F0B"/>
                </a:solidFill>
                <a:latin typeface="Arial Narrow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b="1">
                <a:solidFill>
                  <a:srgbClr val="E35F0B"/>
                </a:solidFill>
                <a:latin typeface="Arial Narrow"/>
              </a:rPr>
              <a:t>Seventh Outline LevelIntroduction Text (20 pt Arial Narrow Bold)</a:t>
            </a:r>
            <a:endParaRPr/>
          </a:p>
        </p:txBody>
      </p:sp>
      <p:sp>
        <p:nvSpPr>
          <p:cNvPr id="53" name="PlaceHolder 10"/>
          <p:cNvSpPr>
            <a:spLocks noGrp="1"/>
          </p:cNvSpPr>
          <p:nvPr>
            <p:ph type="body"/>
          </p:nvPr>
        </p:nvSpPr>
        <p:spPr>
          <a:xfrm>
            <a:off x="685800" y="3809880"/>
            <a:ext cx="8000640" cy="2057040"/>
          </a:xfrm>
          <a:prstGeom prst="rect">
            <a:avLst/>
          </a:prstGeom>
        </p:spPr>
        <p:txBody>
          <a:bodyPr lIns="90000" tIns="0" rIns="90000" bIns="0"/>
          <a:lstStyle/>
          <a:p>
            <a:pPr>
              <a:buSzPct val="25000"/>
              <a:buFont typeface="StarSymbol"/>
              <a:buChar char=""/>
            </a:pPr>
            <a:r>
              <a:rPr lang="en-US" sz="1400">
                <a:solidFill>
                  <a:srgbClr val="000000"/>
                </a:solidFill>
                <a:latin typeface="Arial Narrow"/>
              </a:rPr>
              <a:t>Click to edit the outline text format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 sz="1400">
                <a:solidFill>
                  <a:srgbClr val="000000"/>
                </a:solidFill>
                <a:latin typeface="Arial Narrow"/>
              </a:rPr>
              <a:t>Second Outline Level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 sz="1400">
                <a:solidFill>
                  <a:srgbClr val="000000"/>
                </a:solidFill>
                <a:latin typeface="Arial Narrow"/>
              </a:rPr>
              <a:t>Third Outline Level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 sz="1400">
                <a:solidFill>
                  <a:srgbClr val="000000"/>
                </a:solidFill>
                <a:latin typeface="Arial Narrow"/>
              </a:rPr>
              <a:t>Fourth Outline Level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 sz="1400">
                <a:solidFill>
                  <a:srgbClr val="000000"/>
                </a:solidFill>
                <a:latin typeface="Arial Narrow"/>
              </a:rPr>
              <a:t>Fifth Outline Level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 sz="1400">
                <a:solidFill>
                  <a:srgbClr val="000000"/>
                </a:solidFill>
                <a:latin typeface="Arial Narrow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Arial Narrow"/>
              </a:rPr>
              <a:t>Seventh Outline LevelSecondary bullet text (14 pt Arial Narrow, upper and lower case, flush left in a single column—width can be narrowed if required).</a:t>
            </a:r>
            <a:endParaRPr/>
          </a:p>
        </p:txBody>
      </p:sp>
      <p:sp>
        <p:nvSpPr>
          <p:cNvPr id="54" name="Line 11"/>
          <p:cNvSpPr/>
          <p:nvPr/>
        </p:nvSpPr>
        <p:spPr>
          <a:xfrm>
            <a:off x="0" y="1033200"/>
            <a:ext cx="8915400" cy="18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Video%20-%20LCM%20110612%20Dubai%20Oil%20Show.wmv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722160" y="1371600"/>
            <a:ext cx="7772040" cy="121896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rgbClr val="E35F0B"/>
                </a:solidFill>
                <a:latin typeface="Arial Narrow"/>
              </a:rPr>
              <a:t>FORM-A-BLOK 
</a:t>
            </a:r>
            <a:r>
              <a:rPr lang="en-US" sz="3600" dirty="0">
                <a:solidFill>
                  <a:srgbClr val="E35F0B"/>
                </a:solidFill>
                <a:latin typeface="Arial Narrow"/>
              </a:rPr>
              <a:t>A</a:t>
            </a:r>
            <a:r>
              <a:rPr lang="en-US" sz="3600" dirty="0" smtClean="0">
                <a:solidFill>
                  <a:srgbClr val="E35F0B"/>
                </a:solidFill>
                <a:latin typeface="Arial Narrow"/>
              </a:rPr>
              <a:t> </a:t>
            </a:r>
            <a:r>
              <a:rPr lang="en-US" sz="3600" dirty="0">
                <a:solidFill>
                  <a:srgbClr val="E35F0B"/>
                </a:solidFill>
                <a:latin typeface="Arial Narrow"/>
              </a:rPr>
              <a:t>Severe Fluid-Loss Lost Circulation Material</a:t>
            </a:r>
            <a:endParaRPr dirty="0"/>
          </a:p>
        </p:txBody>
      </p:sp>
      <p:sp>
        <p:nvSpPr>
          <p:cNvPr id="90" name="TextShape 2"/>
          <p:cNvSpPr txBox="1"/>
          <p:nvPr/>
        </p:nvSpPr>
        <p:spPr>
          <a:xfrm>
            <a:off x="722160" y="3352680"/>
            <a:ext cx="7772040" cy="4568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000000"/>
                </a:solidFill>
                <a:latin typeface="Arial Narrow"/>
              </a:rPr>
              <a:t>Milena Martinez &amp; Lenaia Robinson</a:t>
            </a:r>
            <a:endParaRPr/>
          </a:p>
        </p:txBody>
      </p:sp>
      <p:sp>
        <p:nvSpPr>
          <p:cNvPr id="91" name="TextShape 3"/>
          <p:cNvSpPr txBox="1"/>
          <p:nvPr/>
        </p:nvSpPr>
        <p:spPr>
          <a:xfrm>
            <a:off x="722160" y="3962520"/>
            <a:ext cx="7772040" cy="304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Arial Narrow"/>
              </a:rPr>
              <a:t>IPAA project at MI-SWACO -  26</a:t>
            </a:r>
            <a:r>
              <a:rPr lang="en-US" sz="2000" baseline="30000">
                <a:solidFill>
                  <a:srgbClr val="000000"/>
                </a:solidFill>
                <a:latin typeface="Arial Narrow"/>
              </a:rPr>
              <a:t>th</a:t>
            </a:r>
            <a:r>
              <a:rPr lang="en-US" sz="2000">
                <a:solidFill>
                  <a:srgbClr val="000000"/>
                </a:solidFill>
                <a:latin typeface="Arial Narrow"/>
              </a:rPr>
              <a:t> June, 2014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152280"/>
            <a:ext cx="8229240" cy="758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E35F0B"/>
                </a:solidFill>
                <a:latin typeface="Arial Narrow"/>
              </a:rPr>
              <a:t>BACKGROUND LCM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457200" y="1143000"/>
            <a:ext cx="8229240" cy="48765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E35F0B"/>
                </a:solidFill>
                <a:latin typeface="Arial Narrow"/>
              </a:rPr>
              <a:t>Mud Invasion through 20-40 frac sand in API fluid loss cell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4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040" y="1295280"/>
            <a:ext cx="2498400" cy="3158640"/>
          </a:xfrm>
          <a:prstGeom prst="rect">
            <a:avLst/>
          </a:prstGeom>
          <a:ln>
            <a:noFill/>
          </a:ln>
        </p:spPr>
      </p:pic>
      <p:pic>
        <p:nvPicPr>
          <p:cNvPr id="135" name="Picture 3"/>
          <p:cNvPicPr/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3246840" y="2020320"/>
            <a:ext cx="2487600" cy="2433960"/>
          </a:xfrm>
          <a:prstGeom prst="rect">
            <a:avLst/>
          </a:prstGeom>
          <a:ln>
            <a:noFill/>
          </a:ln>
        </p:spPr>
      </p:pic>
      <p:pic>
        <p:nvPicPr>
          <p:cNvPr id="136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5360" y="2020320"/>
            <a:ext cx="2666520" cy="2433960"/>
          </a:xfrm>
          <a:prstGeom prst="rect">
            <a:avLst/>
          </a:prstGeom>
          <a:ln>
            <a:noFill/>
          </a:ln>
        </p:spPr>
      </p:pic>
      <p:sp>
        <p:nvSpPr>
          <p:cNvPr id="137" name="CustomShape 3"/>
          <p:cNvSpPr/>
          <p:nvPr/>
        </p:nvSpPr>
        <p:spPr>
          <a:xfrm>
            <a:off x="351720" y="4538880"/>
            <a:ext cx="2741040" cy="57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i="1">
                <a:solidFill>
                  <a:srgbClr val="000000"/>
                </a:solidFill>
                <a:latin typeface="Arial Narrow"/>
              </a:rPr>
              <a:t>Wet compacted 20-40 frac sand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 i="1">
                <a:solidFill>
                  <a:srgbClr val="000000"/>
                </a:solidFill>
                <a:latin typeface="Arial Narrow"/>
              </a:rPr>
              <a:t>2 inches deep</a:t>
            </a:r>
            <a:endParaRPr/>
          </a:p>
        </p:txBody>
      </p:sp>
      <p:sp>
        <p:nvSpPr>
          <p:cNvPr id="138" name="CustomShape 4"/>
          <p:cNvSpPr/>
          <p:nvPr/>
        </p:nvSpPr>
        <p:spPr>
          <a:xfrm>
            <a:off x="3125520" y="4538880"/>
            <a:ext cx="2751120" cy="577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1" i="1">
                <a:solidFill>
                  <a:srgbClr val="000000"/>
                </a:solidFill>
                <a:latin typeface="Arial Narrow"/>
              </a:rPr>
              <a:t>Total</a:t>
            </a:r>
            <a:r>
              <a:rPr lang="en-US" sz="1600" i="1">
                <a:solidFill>
                  <a:srgbClr val="000000"/>
                </a:solidFill>
                <a:latin typeface="Arial Narrow"/>
              </a:rPr>
              <a:t> Fluid Invasion of </a:t>
            </a:r>
            <a:r>
              <a:rPr lang="en-US" sz="1600" b="1" i="1">
                <a:solidFill>
                  <a:srgbClr val="000000"/>
                </a:solidFill>
                <a:latin typeface="Arial Narrow"/>
              </a:rPr>
              <a:t>Base mud</a:t>
            </a:r>
            <a:r>
              <a:rPr lang="en-US" sz="1600" i="1">
                <a:solidFill>
                  <a:srgbClr val="000000"/>
                </a:solidFill>
                <a:latin typeface="Arial Narrow"/>
              </a:rPr>
              <a:t> through frac sand @ 100psi</a:t>
            </a:r>
            <a:endParaRPr/>
          </a:p>
        </p:txBody>
      </p:sp>
      <p:sp>
        <p:nvSpPr>
          <p:cNvPr id="139" name="CustomShape 5"/>
          <p:cNvSpPr/>
          <p:nvPr/>
        </p:nvSpPr>
        <p:spPr>
          <a:xfrm>
            <a:off x="5852880" y="4538880"/>
            <a:ext cx="2846520" cy="82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b="1" i="1">
                <a:solidFill>
                  <a:srgbClr val="000000"/>
                </a:solidFill>
                <a:latin typeface="Arial Narrow"/>
              </a:rPr>
              <a:t>~0.4 inches</a:t>
            </a:r>
            <a:r>
              <a:rPr lang="en-US" sz="1600" i="1">
                <a:solidFill>
                  <a:srgbClr val="000000"/>
                </a:solidFill>
                <a:latin typeface="Arial Narrow"/>
              </a:rPr>
              <a:t> Fluid Invasion of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 b="1" i="1">
                <a:solidFill>
                  <a:srgbClr val="000000"/>
                </a:solidFill>
                <a:latin typeface="Arial Narrow"/>
              </a:rPr>
              <a:t>Base</a:t>
            </a:r>
            <a:r>
              <a:rPr lang="en-US" sz="1600" i="1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1600" b="1" i="1">
                <a:solidFill>
                  <a:srgbClr val="000000"/>
                </a:solidFill>
                <a:latin typeface="Arial Narrow"/>
              </a:rPr>
              <a:t>mud </a:t>
            </a:r>
            <a:r>
              <a:rPr lang="en-US" sz="1600" i="1">
                <a:solidFill>
                  <a:srgbClr val="000000"/>
                </a:solidFill>
                <a:latin typeface="Arial Narrow"/>
              </a:rPr>
              <a:t>with</a:t>
            </a:r>
            <a:r>
              <a:rPr lang="en-US" sz="1600" b="1" i="1">
                <a:solidFill>
                  <a:srgbClr val="000000"/>
                </a:solidFill>
                <a:latin typeface="Arial Narrow"/>
              </a:rPr>
              <a:t> 8ppb Form-A-Blok</a:t>
            </a:r>
            <a:r>
              <a:rPr lang="en-US" sz="1600" i="1">
                <a:solidFill>
                  <a:srgbClr val="000000"/>
                </a:solidFill>
                <a:latin typeface="Arial Narrow"/>
              </a:rPr>
              <a:t> after 5 min @ 100psi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152280"/>
            <a:ext cx="8229240" cy="758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E35F0B"/>
                </a:solidFill>
                <a:latin typeface="Arial Narrow"/>
              </a:rPr>
              <a:t>APPLICATIONS IN NAM, 2014</a:t>
            </a:r>
            <a:endParaRPr/>
          </a:p>
        </p:txBody>
      </p:sp>
      <p:graphicFrame>
        <p:nvGraphicFramePr>
          <p:cNvPr id="141" name="Table 2"/>
          <p:cNvGraphicFramePr/>
          <p:nvPr>
            <p:extLst>
              <p:ext uri="{D42A27DB-BD31-4B8C-83A1-F6EECF244321}">
                <p14:modId xmlns:p14="http://schemas.microsoft.com/office/powerpoint/2010/main" xmlns="" val="3249021961"/>
              </p:ext>
            </p:extLst>
          </p:nvPr>
        </p:nvGraphicFramePr>
        <p:xfrm>
          <a:off x="609600" y="1371600"/>
          <a:ext cx="7695720" cy="4834128"/>
        </p:xfrm>
        <a:graphic>
          <a:graphicData uri="http://schemas.openxmlformats.org/drawingml/2006/table">
            <a:tbl>
              <a:tblPr/>
              <a:tblGrid>
                <a:gridCol w="1171440"/>
                <a:gridCol w="3958920"/>
                <a:gridCol w="2565360"/>
              </a:tblGrid>
              <a:tr h="304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 Narrow"/>
                        </a:rPr>
                        <a:t>Date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/>
                        </a:rPr>
                        <a:t>Operator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/>
                        </a:rPr>
                        <a:t>Location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/>
                        </a:rPr>
                        <a:t>January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</a:rPr>
                        <a:t>Stone Energy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 Narrow"/>
                        </a:rPr>
                        <a:t>GOM</a:t>
                      </a:r>
                      <a:endParaRPr/>
                    </a:p>
                  </a:txBody>
                  <a:tcPr/>
                </a:tc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 Narrow"/>
                        </a:rPr>
                        <a:t> 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</a:rPr>
                        <a:t>Stone Energy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</a:rPr>
                        <a:t>GOM</a:t>
                      </a:r>
                      <a:endParaRPr dirty="0"/>
                    </a:p>
                  </a:txBody>
                  <a:tcPr/>
                </a:tc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 Narrow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</a:rPr>
                        <a:t>Energy Partners Limited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</a:rPr>
                        <a:t>GOM</a:t>
                      </a:r>
                      <a:endParaRPr dirty="0"/>
                    </a:p>
                  </a:txBody>
                  <a:tcPr/>
                </a:tc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/>
                        </a:rPr>
                        <a:t>February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</a:rPr>
                        <a:t>Apache Corporation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</a:rPr>
                        <a:t>Mid-Continent</a:t>
                      </a:r>
                      <a:endParaRPr dirty="0"/>
                    </a:p>
                  </a:txBody>
                  <a:tcPr/>
                </a:tc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/>
                        </a:rPr>
                        <a:t>March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 Narrow"/>
                        </a:rPr>
                        <a:t>BHP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</a:rPr>
                        <a:t>Permian Basin</a:t>
                      </a:r>
                      <a:endParaRPr dirty="0"/>
                    </a:p>
                  </a:txBody>
                  <a:tcPr/>
                </a:tc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 Narrow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 Narrow"/>
                        </a:rPr>
                        <a:t>Walter Oil &amp; Gas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</a:rPr>
                        <a:t>GOM</a:t>
                      </a:r>
                      <a:endParaRPr dirty="0"/>
                    </a:p>
                  </a:txBody>
                  <a:tcPr/>
                </a:tc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/>
                        </a:rPr>
                        <a:t>April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</a:rPr>
                        <a:t>Continental Natural Resources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</a:rPr>
                        <a:t>Mid-Continent</a:t>
                      </a:r>
                      <a:endParaRPr dirty="0"/>
                    </a:p>
                  </a:txBody>
                  <a:tcPr/>
                </a:tc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 Narrow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 Narrow"/>
                        </a:rPr>
                        <a:t>OXY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</a:rPr>
                        <a:t>South Texas</a:t>
                      </a:r>
                      <a:endParaRPr dirty="0"/>
                    </a:p>
                  </a:txBody>
                  <a:tcPr/>
                </a:tc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 Narrow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 Narrow"/>
                        </a:rPr>
                        <a:t>Walter Oil &amp; Gas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</a:rPr>
                        <a:t>GOM</a:t>
                      </a:r>
                      <a:endParaRPr dirty="0"/>
                    </a:p>
                  </a:txBody>
                  <a:tcPr/>
                </a:tc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/>
                        </a:rPr>
                        <a:t>May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 Narrow"/>
                        </a:rPr>
                        <a:t>Continental Natural Resources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</a:rPr>
                        <a:t>Oklahoma</a:t>
                      </a:r>
                      <a:endParaRPr dirty="0"/>
                    </a:p>
                  </a:txBody>
                  <a:tcPr/>
                </a:tc>
              </a:tr>
              <a:tr h="292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 Narrow"/>
                        </a:rPr>
                        <a:t>June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 Narrow"/>
                        </a:rPr>
                        <a:t>Shoreline Energy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</a:rPr>
                        <a:t>Louisiana</a:t>
                      </a:r>
                      <a:endParaRPr dirty="0"/>
                    </a:p>
                  </a:txBody>
                  <a:tcPr/>
                </a:tc>
              </a:tr>
              <a:tr h="294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 Narrow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 Narrow"/>
                        </a:rPr>
                        <a:t>Continental Natural Resources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 Narrow"/>
                        </a:rPr>
                        <a:t>Oklahoma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57200" y="152280"/>
            <a:ext cx="8229240" cy="758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E35F0B"/>
                </a:solidFill>
                <a:latin typeface="Arial Narrow"/>
              </a:rPr>
              <a:t>FIELD EXAMPLES</a:t>
            </a:r>
            <a:endParaRPr/>
          </a:p>
        </p:txBody>
      </p:sp>
      <p:graphicFrame>
        <p:nvGraphicFramePr>
          <p:cNvPr id="143" name="Table 2"/>
          <p:cNvGraphicFramePr/>
          <p:nvPr/>
        </p:nvGraphicFramePr>
        <p:xfrm>
          <a:off x="826920" y="1218240"/>
          <a:ext cx="7347960" cy="5089200"/>
        </p:xfrm>
        <a:graphic>
          <a:graphicData uri="http://schemas.openxmlformats.org/drawingml/2006/table">
            <a:tbl>
              <a:tblPr/>
              <a:tblGrid>
                <a:gridCol w="1099800"/>
                <a:gridCol w="842400"/>
                <a:gridCol w="1170360"/>
                <a:gridCol w="1045800"/>
                <a:gridCol w="982080"/>
                <a:gridCol w="1235880"/>
                <a:gridCol w="971640"/>
              </a:tblGrid>
              <a:tr h="534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50" b="1" dirty="0">
                          <a:solidFill>
                            <a:schemeClr val="tx1"/>
                          </a:solidFill>
                          <a:latin typeface="Arial Narrow"/>
                        </a:rPr>
                        <a:t>Region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50" b="1" dirty="0">
                          <a:solidFill>
                            <a:schemeClr val="tx1"/>
                          </a:solidFill>
                          <a:latin typeface="Arial Narrow"/>
                        </a:rPr>
                        <a:t>MD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50" b="1" dirty="0">
                          <a:solidFill>
                            <a:schemeClr val="tx1"/>
                          </a:solidFill>
                          <a:latin typeface="Arial Narrow"/>
                        </a:rPr>
                        <a:t>(ft)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50" b="1" dirty="0">
                          <a:solidFill>
                            <a:schemeClr val="tx1"/>
                          </a:solidFill>
                          <a:latin typeface="Arial Narrow"/>
                        </a:rPr>
                        <a:t>Event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50" b="1" dirty="0">
                          <a:solidFill>
                            <a:schemeClr val="tx1"/>
                          </a:solidFill>
                          <a:latin typeface="Arial Narrow"/>
                        </a:rPr>
                        <a:t>LCM work?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50" b="1" dirty="0">
                          <a:solidFill>
                            <a:schemeClr val="tx1"/>
                          </a:solidFill>
                          <a:latin typeface="Arial Narrow"/>
                        </a:rPr>
                        <a:t>MW in </a:t>
                      </a:r>
                      <a:r>
                        <a:rPr lang="en-US" sz="1750" b="1" dirty="0" err="1">
                          <a:solidFill>
                            <a:schemeClr val="tx1"/>
                          </a:solidFill>
                          <a:latin typeface="Arial Narrow"/>
                        </a:rPr>
                        <a:t>ppg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50" b="1" dirty="0">
                          <a:solidFill>
                            <a:schemeClr val="tx1"/>
                          </a:solidFill>
                          <a:latin typeface="Arial Narrow"/>
                        </a:rPr>
                        <a:t>FAB work?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50" b="1" dirty="0">
                          <a:solidFill>
                            <a:schemeClr val="tx1"/>
                          </a:solidFill>
                          <a:latin typeface="Arial Narrow"/>
                        </a:rPr>
                        <a:t>Final MW </a:t>
                      </a:r>
                      <a:r>
                        <a:rPr lang="en-US" sz="1750" b="1" dirty="0" err="1">
                          <a:solidFill>
                            <a:schemeClr val="tx1"/>
                          </a:solidFill>
                          <a:latin typeface="Arial Narrow"/>
                        </a:rPr>
                        <a:t>ppg</a:t>
                      </a:r>
                      <a:endParaRPr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Alaska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7881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000000"/>
                          </a:solidFill>
                          <a:latin typeface="Arial Narrow"/>
                        </a:rPr>
                        <a:t>T.L.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9.5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Yes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10.3</a:t>
                      </a:r>
                      <a:endParaRPr/>
                    </a:p>
                  </a:txBody>
                  <a:tcPr/>
                </a:tc>
              </a:tr>
              <a:tr h="35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Alaska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11005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200bph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9.8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Yes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10.3</a:t>
                      </a:r>
                      <a:endParaRPr/>
                    </a:p>
                  </a:txBody>
                  <a:tcPr/>
                </a:tc>
              </a:tr>
              <a:tr h="35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Mexico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14125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200bph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14.2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Yes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12.7</a:t>
                      </a:r>
                      <a:endParaRPr/>
                    </a:p>
                  </a:txBody>
                  <a:tcPr/>
                </a:tc>
              </a:tr>
              <a:tr h="35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Egypt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18737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T.L.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No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12.5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Yes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12.5</a:t>
                      </a:r>
                      <a:endParaRPr/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Mexico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14436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T.L.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11.5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Yes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13.3</a:t>
                      </a:r>
                      <a:endParaRPr/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Mexico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12963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38bph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16.7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Yes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16.9</a:t>
                      </a:r>
                      <a:endParaRPr/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Mexico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15525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38bph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16.7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Minor Loss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17.5</a:t>
                      </a:r>
                      <a:endParaRPr/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Mexico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19373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63bph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8.2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Yes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10.4</a:t>
                      </a:r>
                      <a:endParaRPr/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Mexico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20784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T.L.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12.5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Yes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15.8</a:t>
                      </a:r>
                      <a:endParaRPr/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Mexico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17674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38bph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9.6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Minor Loss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10.0</a:t>
                      </a:r>
                      <a:endParaRPr/>
                    </a:p>
                  </a:txBody>
                  <a:tcPr/>
                </a:tc>
              </a:tr>
              <a:tr h="428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Mexico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12139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13bph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16.0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Minor Loss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Arial Narrow"/>
                        </a:rPr>
                        <a:t>17.2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152280"/>
            <a:ext cx="8229240" cy="758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E35F0B"/>
                </a:solidFill>
                <a:latin typeface="Arial Narrow"/>
              </a:rPr>
              <a:t>NEW EXCITING DEVELOPMENTS</a:t>
            </a:r>
            <a:endParaRPr/>
          </a:p>
        </p:txBody>
      </p:sp>
      <p:sp>
        <p:nvSpPr>
          <p:cNvPr id="145" name="CustomShape 2"/>
          <p:cNvSpPr/>
          <p:nvPr/>
        </p:nvSpPr>
        <p:spPr>
          <a:xfrm>
            <a:off x="838080" y="1371600"/>
            <a:ext cx="7391160" cy="4479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E35F0B"/>
                </a:solidFill>
                <a:latin typeface="Arial Narrow"/>
              </a:rPr>
              <a:t>Acid-Soluble</a:t>
            </a:r>
            <a:r>
              <a:rPr lang="en-US">
                <a:solidFill>
                  <a:srgbClr val="000000"/>
                </a:solidFill>
                <a:latin typeface="Arial Narrow"/>
              </a:rPr>
              <a:t> Form-A-Blok was recently developed for losses in </a:t>
            </a:r>
            <a:r>
              <a:rPr lang="en-US" b="1">
                <a:solidFill>
                  <a:srgbClr val="000000"/>
                </a:solidFill>
                <a:latin typeface="Arial Narrow"/>
              </a:rPr>
              <a:t>Production zone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b="1">
                <a:solidFill>
                  <a:srgbClr val="000000"/>
                </a:solidFill>
                <a:latin typeface="Arial Narrow"/>
              </a:rPr>
              <a:t>95% </a:t>
            </a:r>
            <a:r>
              <a:rPr lang="en-US">
                <a:solidFill>
                  <a:srgbClr val="000000"/>
                </a:solidFill>
                <a:latin typeface="Arial Narrow"/>
              </a:rPr>
              <a:t>acid soluble in 15% HCl @ 212</a:t>
            </a:r>
            <a:r>
              <a:rPr lang="en-US">
                <a:solidFill>
                  <a:srgbClr val="000000"/>
                </a:solidFill>
                <a:latin typeface="Arial"/>
              </a:rPr>
              <a:t>°F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>
                <a:solidFill>
                  <a:srgbClr val="000000"/>
                </a:solidFill>
                <a:latin typeface="Arial Narrow"/>
              </a:rPr>
              <a:t>Shear Strength of ~ </a:t>
            </a:r>
            <a:r>
              <a:rPr lang="en-US" b="1">
                <a:solidFill>
                  <a:srgbClr val="000000"/>
                </a:solidFill>
                <a:latin typeface="Arial Narrow"/>
              </a:rPr>
              <a:t>2400 psi </a:t>
            </a:r>
            <a:r>
              <a:rPr lang="en-US">
                <a:solidFill>
                  <a:srgbClr val="000000"/>
                </a:solidFill>
                <a:latin typeface="Arial Narrow"/>
              </a:rPr>
              <a:t>compared to ~ </a:t>
            </a:r>
            <a:r>
              <a:rPr lang="en-US" b="1">
                <a:solidFill>
                  <a:srgbClr val="000000"/>
                </a:solidFill>
                <a:latin typeface="Arial Narrow"/>
              </a:rPr>
              <a:t>2700psi</a:t>
            </a:r>
            <a:r>
              <a:rPr lang="en-US">
                <a:solidFill>
                  <a:srgbClr val="000000"/>
                </a:solidFill>
                <a:latin typeface="Arial Narrow"/>
              </a:rPr>
              <a:t> for regular FAB in water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b="1">
                <a:solidFill>
                  <a:srgbClr val="E35F0B"/>
                </a:solidFill>
                <a:latin typeface="Arial Narrow"/>
              </a:rPr>
              <a:t>Project </a:t>
            </a:r>
            <a:r>
              <a:rPr lang="en-US">
                <a:solidFill>
                  <a:srgbClr val="000000"/>
                </a:solidFill>
                <a:latin typeface="Arial Narrow"/>
              </a:rPr>
              <a:t>is currently underway to enhance Cement’s bonding strength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>
                <a:solidFill>
                  <a:srgbClr val="000000"/>
                </a:solidFill>
                <a:latin typeface="Arial Narrow"/>
              </a:rPr>
              <a:t>Currently, competitor’s LCM product </a:t>
            </a:r>
            <a:r>
              <a:rPr lang="en-US" u="sng">
                <a:solidFill>
                  <a:srgbClr val="000000"/>
                </a:solidFill>
                <a:latin typeface="Arial Narrow"/>
              </a:rPr>
              <a:t>Diaseal-M is added to Cement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>
                <a:solidFill>
                  <a:srgbClr val="000000"/>
                </a:solidFill>
                <a:latin typeface="Arial Narrow"/>
              </a:rPr>
              <a:t>To replace with the addition of </a:t>
            </a:r>
            <a:r>
              <a:rPr lang="en-US" u="sng">
                <a:solidFill>
                  <a:srgbClr val="000000"/>
                </a:solidFill>
                <a:latin typeface="Arial Narrow"/>
              </a:rPr>
              <a:t>Form-A-Blok to Cement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>
                <a:solidFill>
                  <a:srgbClr val="000000"/>
                </a:solidFill>
                <a:latin typeface="Arial Narrow"/>
              </a:rPr>
              <a:t>Initial testing shows – no Contamination effect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>
                <a:solidFill>
                  <a:srgbClr val="000000"/>
                </a:solidFill>
                <a:latin typeface="Arial Narrow"/>
              </a:rPr>
              <a:t>Up to </a:t>
            </a:r>
            <a:r>
              <a:rPr lang="en-US" b="1">
                <a:solidFill>
                  <a:srgbClr val="000000"/>
                </a:solidFill>
                <a:latin typeface="Arial Narrow"/>
              </a:rPr>
              <a:t>120ppb</a:t>
            </a:r>
            <a:r>
              <a:rPr lang="en-US">
                <a:solidFill>
                  <a:srgbClr val="000000"/>
                </a:solidFill>
                <a:latin typeface="Arial Narrow"/>
              </a:rPr>
              <a:t> Cement, class G added to </a:t>
            </a:r>
            <a:r>
              <a:rPr lang="en-US" b="1">
                <a:solidFill>
                  <a:srgbClr val="000000"/>
                </a:solidFill>
                <a:latin typeface="Arial Narrow"/>
              </a:rPr>
              <a:t>40 ppb</a:t>
            </a:r>
            <a:r>
              <a:rPr lang="en-US">
                <a:solidFill>
                  <a:srgbClr val="000000"/>
                </a:solidFill>
                <a:latin typeface="Arial Narrow"/>
              </a:rPr>
              <a:t> FORM-A-BLOK slurry 		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 Narrow"/>
              </a:rPr>
              <a:t>      → No change in de-fluidizing rate.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>
                <a:solidFill>
                  <a:srgbClr val="000000"/>
                </a:solidFill>
                <a:latin typeface="Arial Narrow"/>
              </a:rPr>
              <a:t>Next: To measure Shear Strengths of plugs…in dry and wet conditions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>
            <a:hlinkClick r:id="rId2" action="ppaction://hlinkfile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79720" y="1981080"/>
            <a:ext cx="3066840" cy="191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152280"/>
            <a:ext cx="8229240" cy="758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>
                <a:solidFill>
                  <a:srgbClr val="E35F0B"/>
                </a:solidFill>
                <a:latin typeface="Arial Narrow"/>
              </a:rPr>
              <a:t>                        SPECIAL ACKNOWLEDMENT  </a:t>
            </a:r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177120" y="1609920"/>
            <a:ext cx="8229240" cy="1828440"/>
          </a:xfrm>
          <a:prstGeom prst="rect">
            <a:avLst/>
          </a:prstGeom>
        </p:spPr>
        <p:txBody>
          <a:bodyPr lIns="90000" tIns="0" rIns="90000" bIns="0"/>
          <a:lstStyle/>
          <a:p>
            <a:pPr>
              <a:lnSpc>
                <a:spcPts val="706"/>
              </a:lnSpc>
            </a:pPr>
            <a:endParaRPr/>
          </a:p>
          <a:p>
            <a:pPr>
              <a:lnSpc>
                <a:spcPts val="706"/>
              </a:lnSpc>
              <a:buFont typeface="Arial"/>
              <a:buChar char="•"/>
            </a:pPr>
            <a:endParaRPr/>
          </a:p>
          <a:p>
            <a:pPr>
              <a:lnSpc>
                <a:spcPts val="706"/>
              </a:lnSpc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Schlumberger </a:t>
            </a:r>
          </a:p>
          <a:p>
            <a:endParaRPr lang="en-US" dirty="0" smtClean="0"/>
          </a:p>
          <a:p>
            <a:r>
              <a:rPr lang="en-US" dirty="0" smtClean="0"/>
              <a:t>MI-SWACO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Lashaunda</a:t>
            </a:r>
            <a:r>
              <a:rPr lang="en-US" dirty="0" smtClean="0"/>
              <a:t> Johnson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Kumar </a:t>
            </a:r>
            <a:r>
              <a:rPr lang="en-US" dirty="0" err="1" smtClean="0"/>
              <a:t>Ramtahal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Josh Sheldon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Asma</a:t>
            </a:r>
            <a:r>
              <a:rPr lang="en-US" dirty="0" smtClean="0"/>
              <a:t> </a:t>
            </a:r>
            <a:r>
              <a:rPr lang="en-US" dirty="0" err="1" smtClean="0"/>
              <a:t>Huissini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Ingrid Velasco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Brian Rogers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Aaron Blue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Mishel</a:t>
            </a:r>
            <a:r>
              <a:rPr lang="en-US" dirty="0" smtClean="0"/>
              <a:t> </a:t>
            </a:r>
            <a:r>
              <a:rPr lang="en-US" dirty="0" err="1" smtClean="0"/>
              <a:t>Grubac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Khai</a:t>
            </a:r>
            <a:r>
              <a:rPr lang="en-US" dirty="0" smtClean="0"/>
              <a:t> </a:t>
            </a:r>
            <a:r>
              <a:rPr lang="en-US" dirty="0" err="1" smtClean="0"/>
              <a:t>Ngyen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Tim Wilkin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Tim Hubbard 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Hernan</a:t>
            </a:r>
            <a:r>
              <a:rPr lang="en-US" dirty="0" smtClean="0"/>
              <a:t> Hernandez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152280"/>
            <a:ext cx="8229240" cy="758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457200" y="1828800"/>
            <a:ext cx="8229240" cy="1828440"/>
          </a:xfrm>
          <a:prstGeom prst="rect">
            <a:avLst/>
          </a:prstGeom>
        </p:spPr>
        <p:txBody>
          <a:bodyPr lIns="90000" tIns="0" rIns="90000" bIns="0"/>
          <a:lstStyle/>
          <a:p>
            <a:endParaRPr/>
          </a:p>
        </p:txBody>
      </p:sp>
      <p:sp>
        <p:nvSpPr>
          <p:cNvPr id="152" name="TextShape 3"/>
          <p:cNvSpPr txBox="1"/>
          <p:nvPr/>
        </p:nvSpPr>
        <p:spPr>
          <a:xfrm>
            <a:off x="457200" y="1219320"/>
            <a:ext cx="8229240" cy="3805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E35F0B"/>
                </a:solidFill>
                <a:latin typeface="Arial Narrow"/>
              </a:rPr>
              <a:t>                                                    </a:t>
            </a:r>
            <a:r>
              <a:rPr lang="en-US" sz="2600" b="1" dirty="0">
                <a:solidFill>
                  <a:srgbClr val="E35F0B"/>
                </a:solidFill>
                <a:latin typeface="Arial Narrow"/>
              </a:rPr>
              <a:t>  </a:t>
            </a:r>
            <a:r>
              <a:rPr lang="en-US" sz="2600" b="1" dirty="0" smtClean="0">
                <a:solidFill>
                  <a:srgbClr val="E35F0B"/>
                </a:solidFill>
                <a:latin typeface="Arial Narrow"/>
              </a:rPr>
              <a:t> </a:t>
            </a:r>
            <a:r>
              <a:rPr lang="en-US" sz="2600" b="1" dirty="0">
                <a:solidFill>
                  <a:srgbClr val="E35F0B"/>
                </a:solidFill>
                <a:latin typeface="Arial Narrow"/>
              </a:rPr>
              <a:t>THANK YOU </a:t>
            </a:r>
            <a:endParaRPr sz="2600"/>
          </a:p>
        </p:txBody>
      </p:sp>
      <p:sp>
        <p:nvSpPr>
          <p:cNvPr id="153" name="TextShape 4"/>
          <p:cNvSpPr txBox="1"/>
          <p:nvPr/>
        </p:nvSpPr>
        <p:spPr>
          <a:xfrm>
            <a:off x="685800" y="3809880"/>
            <a:ext cx="8000640" cy="2057040"/>
          </a:xfrm>
          <a:prstGeom prst="rect">
            <a:avLst/>
          </a:prstGeom>
        </p:spPr>
        <p:txBody>
          <a:bodyPr lIns="90000" tIns="0" rIns="90000" bIns="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Arial Narrow"/>
              </a:rPr>
              <a:t>                                                     </a:t>
            </a:r>
            <a:r>
              <a:rPr lang="en-US" sz="2000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 Narrow"/>
              </a:rPr>
              <a:t>QUESTIONS?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152280"/>
            <a:ext cx="8229240" cy="758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E35F0B"/>
                </a:solidFill>
                <a:latin typeface="Arial Narrow"/>
              </a:rPr>
              <a:t>FLUID LOSS</a:t>
            </a:r>
            <a:endParaRPr/>
          </a:p>
        </p:txBody>
      </p:sp>
      <p:sp>
        <p:nvSpPr>
          <p:cNvPr id="93" name="TextShape 2"/>
          <p:cNvSpPr txBox="1"/>
          <p:nvPr/>
        </p:nvSpPr>
        <p:spPr>
          <a:xfrm>
            <a:off x="485640" y="2133720"/>
            <a:ext cx="8229240" cy="1756440"/>
          </a:xfrm>
          <a:prstGeom prst="rect">
            <a:avLst/>
          </a:prstGeom>
        </p:spPr>
        <p:txBody>
          <a:bodyPr lIns="90000" tIns="0" rIns="90000" bIns="0"/>
          <a:lstStyle/>
          <a:p>
            <a:pPr algn="ctr">
              <a:lnSpc>
                <a:spcPct val="100000"/>
              </a:lnSpc>
            </a:pPr>
            <a:r>
              <a:rPr lang="en-US" b="1" i="1">
                <a:solidFill>
                  <a:srgbClr val="E35F0B"/>
                </a:solidFill>
                <a:latin typeface="Arial Narrow"/>
              </a:rPr>
              <a:t>Fluid Loss</a:t>
            </a:r>
            <a:endParaRPr/>
          </a:p>
          <a:p>
            <a:pPr algn="ctr">
              <a:lnSpc>
                <a:spcPct val="100000"/>
              </a:lnSpc>
              <a:buFont typeface="Wingdings" charset="2"/>
              <a:buChar char=""/>
            </a:pPr>
            <a:r>
              <a:rPr lang="en-US" sz="1600" b="1">
                <a:solidFill>
                  <a:srgbClr val="000000"/>
                </a:solidFill>
                <a:latin typeface="Arial Narrow"/>
              </a:rPr>
              <a:t>Loss of the </a:t>
            </a:r>
            <a:r>
              <a:rPr lang="en-US" sz="1600" b="1">
                <a:solidFill>
                  <a:srgbClr val="E35F0B"/>
                </a:solidFill>
                <a:latin typeface="Arial Narrow"/>
              </a:rPr>
              <a:t>fluid phase </a:t>
            </a:r>
            <a:r>
              <a:rPr lang="en-US" sz="1600" b="1">
                <a:solidFill>
                  <a:srgbClr val="000000"/>
                </a:solidFill>
                <a:latin typeface="Arial Narrow"/>
              </a:rPr>
              <a:t>of a drilling fluid as it filters through porous rock</a:t>
            </a:r>
            <a:endParaRPr/>
          </a:p>
          <a:p>
            <a:pPr algn="ctr">
              <a:lnSpc>
                <a:spcPct val="100000"/>
              </a:lnSpc>
              <a:buFont typeface="Wingdings" charset="2"/>
              <a:buChar char=""/>
            </a:pPr>
            <a:r>
              <a:rPr lang="en-US" sz="1600" b="1">
                <a:solidFill>
                  <a:srgbClr val="000000"/>
                </a:solidFill>
                <a:latin typeface="Arial Narrow"/>
              </a:rPr>
              <a:t>Leaves a </a:t>
            </a:r>
            <a:r>
              <a:rPr lang="en-US" sz="1600" b="1">
                <a:solidFill>
                  <a:srgbClr val="E35F0B"/>
                </a:solidFill>
                <a:latin typeface="Arial Narrow"/>
              </a:rPr>
              <a:t>filter-cake </a:t>
            </a:r>
            <a:r>
              <a:rPr lang="en-US" sz="1600" b="1">
                <a:solidFill>
                  <a:srgbClr val="000000"/>
                </a:solidFill>
                <a:latin typeface="Arial Narrow"/>
              </a:rPr>
              <a:t>behind proportional to fluid / filtrate loss</a:t>
            </a:r>
            <a:endParaRPr/>
          </a:p>
          <a:p>
            <a:pPr algn="ctr">
              <a:lnSpc>
                <a:spcPct val="100000"/>
              </a:lnSpc>
              <a:buFont typeface="Wingdings" charset="2"/>
              <a:buChar char=""/>
            </a:pPr>
            <a:r>
              <a:rPr lang="en-US" sz="1600" b="1">
                <a:solidFill>
                  <a:srgbClr val="000000"/>
                </a:solidFill>
                <a:latin typeface="Arial Narrow"/>
              </a:rPr>
              <a:t>Measured in lab – </a:t>
            </a:r>
            <a:r>
              <a:rPr lang="en-US" sz="1600" b="1">
                <a:solidFill>
                  <a:srgbClr val="E35F0B"/>
                </a:solidFill>
                <a:latin typeface="Arial Narrow"/>
              </a:rPr>
              <a:t>API, HPHT and DYNAMIC </a:t>
            </a:r>
            <a:r>
              <a:rPr lang="en-US" sz="1600" b="1">
                <a:solidFill>
                  <a:srgbClr val="000000"/>
                </a:solidFill>
                <a:latin typeface="Arial Narrow"/>
              </a:rPr>
              <a:t>fluid-loss tests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4" name="TextShape 3"/>
          <p:cNvSpPr txBox="1"/>
          <p:nvPr/>
        </p:nvSpPr>
        <p:spPr>
          <a:xfrm>
            <a:off x="152280" y="1295280"/>
            <a:ext cx="8229240" cy="9903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n-US" sz="2000" b="1" i="1">
                <a:solidFill>
                  <a:srgbClr val="000000"/>
                </a:solidFill>
                <a:latin typeface="Arial Narrow"/>
              </a:rPr>
              <a:t>One of the most challenging problems faced by Operators while drilling for Oil and Gas is Lost Circulation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5" name="CustomShape 4"/>
          <p:cNvSpPr/>
          <p:nvPr/>
        </p:nvSpPr>
        <p:spPr>
          <a:xfrm flipH="1">
            <a:off x="484920" y="4286880"/>
            <a:ext cx="2419560" cy="1155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050">
                <a:solidFill>
                  <a:srgbClr val="000000"/>
                </a:solidFill>
                <a:latin typeface="Arial Narrow"/>
              </a:rPr>
              <a:t>                           </a:t>
            </a:r>
            <a:r>
              <a:rPr lang="en-US" sz="1400" b="1">
                <a:solidFill>
                  <a:srgbClr val="000000"/>
                </a:solidFill>
                <a:latin typeface="Arial Narrow"/>
              </a:rPr>
              <a:t>16.5ppg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b="1">
                <a:solidFill>
                  <a:srgbClr val="000000"/>
                </a:solidFill>
                <a:latin typeface="Arial Narrow"/>
              </a:rPr>
              <a:t>        Lignosulfonate mud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b="1" i="1">
                <a:solidFill>
                  <a:srgbClr val="E35F0B"/>
                </a:solidFill>
                <a:latin typeface="Arial Narrow"/>
              </a:rPr>
              <a:t>Dynamic Filtration </a:t>
            </a:r>
            <a:r>
              <a:rPr lang="en-US" sz="1400" b="1">
                <a:solidFill>
                  <a:srgbClr val="000000"/>
                </a:solidFill>
                <a:latin typeface="Arial Narrow"/>
              </a:rPr>
              <a:t>filter-cakes 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b="1">
                <a:solidFill>
                  <a:srgbClr val="000000"/>
                </a:solidFill>
                <a:latin typeface="Arial Narrow"/>
              </a:rPr>
              <a:t>            60min fluid loss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b="1">
                <a:solidFill>
                  <a:srgbClr val="000000"/>
                </a:solidFill>
                <a:latin typeface="Arial Narrow"/>
              </a:rPr>
              <a:t>       15D, 50µ filter media</a:t>
            </a:r>
            <a:endParaRPr/>
          </a:p>
        </p:txBody>
      </p:sp>
      <p:pic>
        <p:nvPicPr>
          <p:cNvPr id="96" name="Picture 6"/>
          <p:cNvPicPr/>
          <p:nvPr/>
        </p:nvPicPr>
        <p:blipFill>
          <a:blip r:embed="rId2">
            <a:lum bright="30000" contrast="60000"/>
          </a:blip>
          <a:stretch>
            <a:fillRect/>
          </a:stretch>
        </p:blipFill>
        <p:spPr>
          <a:xfrm>
            <a:off x="2905920" y="4129200"/>
            <a:ext cx="2612520" cy="1275120"/>
          </a:xfrm>
          <a:prstGeom prst="rect">
            <a:avLst/>
          </a:prstGeom>
          <a:ln w="9360">
            <a:noFill/>
          </a:ln>
        </p:spPr>
      </p:pic>
      <p:pic>
        <p:nvPicPr>
          <p:cNvPr id="97" name="Picture 7"/>
          <p:cNvPicPr/>
          <p:nvPr/>
        </p:nvPicPr>
        <p:blipFill>
          <a:blip r:embed="rId3" cstate="print">
            <a:lum bright="30000" contrast="60000"/>
          </a:blip>
          <a:stretch>
            <a:fillRect/>
          </a:stretch>
        </p:blipFill>
        <p:spPr>
          <a:xfrm>
            <a:off x="5748120" y="4424760"/>
            <a:ext cx="2626560" cy="980640"/>
          </a:xfrm>
          <a:prstGeom prst="rect">
            <a:avLst/>
          </a:prstGeom>
          <a:ln w="9360">
            <a:noFill/>
          </a:ln>
        </p:spPr>
      </p:pic>
      <p:sp>
        <p:nvSpPr>
          <p:cNvPr id="98" name="CustomShape 5"/>
          <p:cNvSpPr/>
          <p:nvPr/>
        </p:nvSpPr>
        <p:spPr>
          <a:xfrm>
            <a:off x="3657600" y="5405760"/>
            <a:ext cx="1108800" cy="51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 Narrow"/>
              </a:rPr>
              <a:t>   </a:t>
            </a:r>
            <a:r>
              <a:rPr lang="en-US" sz="1400" b="1" i="1">
                <a:solidFill>
                  <a:srgbClr val="000000"/>
                </a:solidFill>
                <a:latin typeface="Arial Narrow"/>
              </a:rPr>
              <a:t>Base mud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b="1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1400" b="1" u="sng">
                <a:solidFill>
                  <a:srgbClr val="000000"/>
                </a:solidFill>
                <a:latin typeface="Arial Narrow"/>
              </a:rPr>
              <a:t>72ml, 25/32</a:t>
            </a:r>
            <a:r>
              <a:rPr lang="en-US" sz="1400" u="sng">
                <a:solidFill>
                  <a:srgbClr val="000000"/>
                </a:solidFill>
                <a:latin typeface="Arial Narrow"/>
              </a:rPr>
              <a:t>”</a:t>
            </a:r>
            <a:r>
              <a:rPr lang="en-US" sz="1400">
                <a:solidFill>
                  <a:srgbClr val="000000"/>
                </a:solidFill>
                <a:latin typeface="Arial Narrow"/>
              </a:rPr>
              <a:t> </a:t>
            </a:r>
            <a:endParaRPr/>
          </a:p>
        </p:txBody>
      </p:sp>
      <p:sp>
        <p:nvSpPr>
          <p:cNvPr id="99" name="CustomShape 6"/>
          <p:cNvSpPr/>
          <p:nvPr/>
        </p:nvSpPr>
        <p:spPr>
          <a:xfrm>
            <a:off x="6000480" y="5357520"/>
            <a:ext cx="2074320" cy="516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 i="1">
                <a:solidFill>
                  <a:srgbClr val="000000"/>
                </a:solidFill>
                <a:latin typeface="Arial Narrow"/>
              </a:rPr>
              <a:t>Base mud + 3% Black Fury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b="1">
                <a:solidFill>
                  <a:srgbClr val="000000"/>
                </a:solidFill>
                <a:latin typeface="Arial Narrow"/>
              </a:rPr>
              <a:t>            </a:t>
            </a:r>
            <a:r>
              <a:rPr lang="en-US" sz="1400" b="1" u="sng">
                <a:solidFill>
                  <a:srgbClr val="000000"/>
                </a:solidFill>
                <a:latin typeface="Arial Narrow"/>
              </a:rPr>
              <a:t>38ml, 12/32”</a:t>
            </a:r>
            <a:endParaRPr/>
          </a:p>
        </p:txBody>
      </p:sp>
      <p:sp>
        <p:nvSpPr>
          <p:cNvPr id="100" name="Line 7"/>
          <p:cNvSpPr/>
          <p:nvPr/>
        </p:nvSpPr>
        <p:spPr>
          <a:xfrm>
            <a:off x="761760" y="3890160"/>
            <a:ext cx="7620120" cy="0"/>
          </a:xfrm>
          <a:prstGeom prst="line">
            <a:avLst/>
          </a:prstGeom>
          <a:ln w="25560">
            <a:solidFill>
              <a:srgbClr val="4873B9"/>
            </a:solidFill>
            <a:round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85640" y="152280"/>
            <a:ext cx="8229240" cy="758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E35F0B"/>
                </a:solidFill>
                <a:latin typeface="Arial Narrow"/>
              </a:rPr>
              <a:t>LOST CIRCULATION</a:t>
            </a: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485640" y="1066680"/>
            <a:ext cx="8229240" cy="3123720"/>
          </a:xfrm>
          <a:prstGeom prst="rect">
            <a:avLst/>
          </a:prstGeom>
        </p:spPr>
        <p:txBody>
          <a:bodyPr lIns="90000" tIns="0" rIns="90000" bIns="0"/>
          <a:lstStyle/>
          <a:p>
            <a:pPr algn="ctr">
              <a:lnSpc>
                <a:spcPct val="100000"/>
              </a:lnSpc>
            </a:pPr>
            <a:r>
              <a:rPr lang="en-US" b="1" i="1">
                <a:solidFill>
                  <a:srgbClr val="E35F0B"/>
                </a:solidFill>
                <a:latin typeface="Arial Narrow"/>
              </a:rPr>
              <a:t>Lost Circulation </a:t>
            </a:r>
            <a:r>
              <a:rPr lang="en-US" sz="1600" b="1">
                <a:solidFill>
                  <a:srgbClr val="E35F0B"/>
                </a:solidFill>
                <a:latin typeface="Arial Narrow"/>
              </a:rPr>
              <a:t>– refers to loss of whole mud to the formation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 b="1" u="sng">
                <a:solidFill>
                  <a:srgbClr val="000000"/>
                </a:solidFill>
                <a:latin typeface="Arial Narrow"/>
              </a:rPr>
              <a:t>SEEPAGE Loss</a:t>
            </a:r>
            <a:r>
              <a:rPr lang="en-US" sz="1600" b="1">
                <a:solidFill>
                  <a:srgbClr val="000000"/>
                </a:solidFill>
                <a:latin typeface="Arial Narrow"/>
              </a:rPr>
              <a:t>		</a:t>
            </a:r>
            <a:r>
              <a:rPr lang="en-US" sz="1600">
                <a:solidFill>
                  <a:srgbClr val="000000"/>
                </a:solidFill>
                <a:latin typeface="Arial Narrow"/>
              </a:rPr>
              <a:t>&lt; 10 bbl/hr.		</a:t>
            </a:r>
            <a:r>
              <a:rPr lang="en-US" sz="1600" b="1" u="sng">
                <a:solidFill>
                  <a:srgbClr val="000000"/>
                </a:solidFill>
                <a:latin typeface="Arial Narrow"/>
              </a:rPr>
              <a:t>PARTIAL Loss</a:t>
            </a:r>
            <a:r>
              <a:rPr lang="en-US" sz="1600" b="1">
                <a:solidFill>
                  <a:srgbClr val="000000"/>
                </a:solidFill>
                <a:latin typeface="Arial Narrow"/>
              </a:rPr>
              <a:t>		</a:t>
            </a:r>
            <a:r>
              <a:rPr lang="en-US" sz="1600">
                <a:solidFill>
                  <a:srgbClr val="000000"/>
                </a:solidFill>
                <a:latin typeface="Arial Narrow"/>
              </a:rPr>
              <a:t>10-20 bbl/hr.       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1600" b="1">
                <a:solidFill>
                  <a:srgbClr val="E35F0B"/>
                </a:solidFill>
                <a:latin typeface="Arial Narrow"/>
              </a:rPr>
              <a:t>Tiger Bullets </a:t>
            </a:r>
            <a:r>
              <a:rPr lang="en-US" sz="1600">
                <a:solidFill>
                  <a:srgbClr val="000000"/>
                </a:solidFill>
                <a:latin typeface="Arial Narrow"/>
              </a:rPr>
              <a:t>- A superior </a:t>
            </a:r>
            <a:r>
              <a:rPr lang="en-US" sz="1600" i="1">
                <a:solidFill>
                  <a:srgbClr val="000000"/>
                </a:solidFill>
                <a:latin typeface="Arial Narrow"/>
              </a:rPr>
              <a:t>bridging agent </a:t>
            </a:r>
            <a:r>
              <a:rPr lang="en-US" sz="1600">
                <a:solidFill>
                  <a:srgbClr val="000000"/>
                </a:solidFill>
                <a:latin typeface="Arial Narrow"/>
              </a:rPr>
              <a:t>highly effective when drilling </a:t>
            </a:r>
            <a:r>
              <a:rPr lang="en-US" sz="1600" i="1">
                <a:solidFill>
                  <a:srgbClr val="000000"/>
                </a:solidFill>
                <a:latin typeface="Arial Narrow"/>
              </a:rPr>
              <a:t>high-permeability / high- porosity zones</a:t>
            </a:r>
            <a:r>
              <a:rPr lang="en-US" sz="1600">
                <a:solidFill>
                  <a:srgbClr val="000000"/>
                </a:solidFill>
                <a:latin typeface="Arial Narrow"/>
              </a:rPr>
              <a:t> with </a:t>
            </a:r>
            <a:r>
              <a:rPr lang="en-US" sz="1600" i="1">
                <a:solidFill>
                  <a:srgbClr val="000000"/>
                </a:solidFill>
                <a:latin typeface="Arial Narrow"/>
              </a:rPr>
              <a:t>high differential pressures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 b="1" u="sng">
                <a:solidFill>
                  <a:srgbClr val="000000"/>
                </a:solidFill>
                <a:latin typeface="Arial Narrow"/>
              </a:rPr>
              <a:t>HEAVY Loss</a:t>
            </a:r>
            <a:r>
              <a:rPr lang="en-US" sz="1600" b="1">
                <a:solidFill>
                  <a:srgbClr val="000000"/>
                </a:solidFill>
                <a:latin typeface="Arial Narrow"/>
              </a:rPr>
              <a:t> 		</a:t>
            </a:r>
            <a:r>
              <a:rPr lang="en-US" sz="1600">
                <a:solidFill>
                  <a:srgbClr val="000000"/>
                </a:solidFill>
                <a:latin typeface="Arial Narrow"/>
              </a:rPr>
              <a:t>20-40 bbl/hr.</a:t>
            </a:r>
            <a:r>
              <a:rPr lang="en-US" sz="1600" b="1">
                <a:solidFill>
                  <a:srgbClr val="000000"/>
                </a:solidFill>
                <a:latin typeface="Arial Narrow"/>
              </a:rPr>
              <a:t>	</a:t>
            </a:r>
            <a:r>
              <a:rPr lang="en-US" sz="1600" b="1" u="sng">
                <a:solidFill>
                  <a:srgbClr val="000000"/>
                </a:solidFill>
                <a:latin typeface="Arial Narrow"/>
              </a:rPr>
              <a:t>SEVERE Loss</a:t>
            </a:r>
            <a:r>
              <a:rPr lang="en-US" sz="1600" b="1">
                <a:solidFill>
                  <a:srgbClr val="000000"/>
                </a:solidFill>
                <a:latin typeface="Arial Narrow"/>
              </a:rPr>
              <a:t> 		</a:t>
            </a:r>
            <a:r>
              <a:rPr lang="en-US" sz="1600">
                <a:solidFill>
                  <a:srgbClr val="000000"/>
                </a:solidFill>
                <a:latin typeface="Arial Narrow"/>
              </a:rPr>
              <a:t>&gt;40  bbl/hr.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1600" b="1">
                <a:solidFill>
                  <a:srgbClr val="E35F0B"/>
                </a:solidFill>
                <a:latin typeface="Arial Narrow"/>
              </a:rPr>
              <a:t>Form-A-Squeeze</a:t>
            </a:r>
            <a:r>
              <a:rPr lang="en-US" sz="1600">
                <a:solidFill>
                  <a:srgbClr val="000000"/>
                </a:solidFill>
                <a:latin typeface="Arial Narrow"/>
              </a:rPr>
              <a:t> - A </a:t>
            </a:r>
            <a:r>
              <a:rPr lang="en-US" sz="1600" i="1">
                <a:solidFill>
                  <a:srgbClr val="000000"/>
                </a:solidFill>
                <a:latin typeface="Arial Narrow"/>
              </a:rPr>
              <a:t>high-fluid loss particulate LCM </a:t>
            </a:r>
            <a:r>
              <a:rPr lang="en-US" sz="1600">
                <a:solidFill>
                  <a:srgbClr val="000000"/>
                </a:solidFill>
                <a:latin typeface="Arial Narrow"/>
              </a:rPr>
              <a:t>that address </a:t>
            </a:r>
            <a:r>
              <a:rPr lang="en-US" sz="1600" i="1">
                <a:solidFill>
                  <a:srgbClr val="000000"/>
                </a:solidFill>
                <a:latin typeface="Arial Narrow"/>
              </a:rPr>
              <a:t>severe fluid loss </a:t>
            </a:r>
            <a:r>
              <a:rPr lang="en-US" sz="1600">
                <a:solidFill>
                  <a:srgbClr val="000000"/>
                </a:solidFill>
                <a:latin typeface="Arial Narrow"/>
              </a:rPr>
              <a:t>in all types of fractures, vugular formations, matrix and underground blowout events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 sz="1600" b="1">
                <a:solidFill>
                  <a:srgbClr val="E35F0B"/>
                </a:solidFill>
                <a:latin typeface="Arial Narrow"/>
              </a:rPr>
              <a:t>Form-A-Blok</a:t>
            </a:r>
            <a:r>
              <a:rPr lang="en-US" sz="1600">
                <a:solidFill>
                  <a:srgbClr val="000000"/>
                </a:solidFill>
                <a:latin typeface="Arial Narrow"/>
              </a:rPr>
              <a:t> - A </a:t>
            </a:r>
            <a:r>
              <a:rPr lang="en-US" sz="1600" i="1">
                <a:solidFill>
                  <a:srgbClr val="000000"/>
                </a:solidFill>
                <a:latin typeface="Arial Narrow"/>
              </a:rPr>
              <a:t>high-fluid loss</a:t>
            </a:r>
            <a:r>
              <a:rPr lang="en-US" sz="1600">
                <a:solidFill>
                  <a:srgbClr val="000000"/>
                </a:solidFill>
                <a:latin typeface="Arial Narrow"/>
              </a:rPr>
              <a:t> </a:t>
            </a:r>
            <a:r>
              <a:rPr lang="en-US" sz="1600" i="1">
                <a:solidFill>
                  <a:srgbClr val="000000"/>
                </a:solidFill>
                <a:latin typeface="Arial Narrow"/>
              </a:rPr>
              <a:t>fibrous LCM designed for Wellbore Strengthening applications</a:t>
            </a:r>
            <a:endParaRPr/>
          </a:p>
        </p:txBody>
      </p:sp>
      <p:pic>
        <p:nvPicPr>
          <p:cNvPr id="10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3720" y="4212720"/>
            <a:ext cx="1980720" cy="1273320"/>
          </a:xfrm>
          <a:prstGeom prst="rect">
            <a:avLst/>
          </a:prstGeom>
          <a:ln>
            <a:noFill/>
          </a:ln>
        </p:spPr>
      </p:pic>
      <p:pic>
        <p:nvPicPr>
          <p:cNvPr id="104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3352680" y="4153680"/>
            <a:ext cx="2396160" cy="1399680"/>
          </a:xfrm>
          <a:prstGeom prst="rect">
            <a:avLst/>
          </a:prstGeom>
          <a:ln w="9360">
            <a:noFill/>
          </a:ln>
        </p:spPr>
      </p:pic>
      <p:sp>
        <p:nvSpPr>
          <p:cNvPr id="105" name="CustomShape 3"/>
          <p:cNvSpPr/>
          <p:nvPr/>
        </p:nvSpPr>
        <p:spPr>
          <a:xfrm>
            <a:off x="1300320" y="5553000"/>
            <a:ext cx="1106280" cy="3034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>
                <a:solidFill>
                  <a:srgbClr val="000000"/>
                </a:solidFill>
                <a:latin typeface="Arial Narrow"/>
              </a:rPr>
              <a:t>Tiger Bullets </a:t>
            </a:r>
            <a:endParaRPr/>
          </a:p>
        </p:txBody>
      </p:sp>
      <p:sp>
        <p:nvSpPr>
          <p:cNvPr id="106" name="CustomShape 4"/>
          <p:cNvSpPr/>
          <p:nvPr/>
        </p:nvSpPr>
        <p:spPr>
          <a:xfrm>
            <a:off x="3902400" y="5554080"/>
            <a:ext cx="1342440" cy="3034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>
                <a:solidFill>
                  <a:srgbClr val="000000"/>
                </a:solidFill>
                <a:latin typeface="Arial Narrow"/>
              </a:rPr>
              <a:t>Form-A-Squeeze</a:t>
            </a:r>
            <a:endParaRPr/>
          </a:p>
        </p:txBody>
      </p:sp>
      <p:pic>
        <p:nvPicPr>
          <p:cNvPr id="107" name="Picture 10"/>
          <p:cNvPicPr/>
          <p:nvPr/>
        </p:nvPicPr>
        <p:blipFill>
          <a:blip r:embed="rId4" cstate="print">
            <a:lum contrast="40000"/>
          </a:blip>
          <a:srcRect l="68584" t="18483" r="8169" b="15569"/>
          <a:stretch>
            <a:fillRect/>
          </a:stretch>
        </p:blipFill>
        <p:spPr>
          <a:xfrm>
            <a:off x="6248520" y="4153680"/>
            <a:ext cx="1828440" cy="1399680"/>
          </a:xfrm>
          <a:prstGeom prst="rect">
            <a:avLst/>
          </a:prstGeom>
          <a:ln>
            <a:noFill/>
          </a:ln>
        </p:spPr>
      </p:pic>
      <p:sp>
        <p:nvSpPr>
          <p:cNvPr id="108" name="CustomShape 5"/>
          <p:cNvSpPr/>
          <p:nvPr/>
        </p:nvSpPr>
        <p:spPr>
          <a:xfrm>
            <a:off x="6629040" y="5554080"/>
            <a:ext cx="1066680" cy="3034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1">
                <a:solidFill>
                  <a:srgbClr val="000000"/>
                </a:solidFill>
                <a:latin typeface="Arial Narrow"/>
              </a:rPr>
              <a:t>Form-A-Blok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152280"/>
            <a:ext cx="8229240" cy="758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E35F0B"/>
                </a:solidFill>
                <a:latin typeface="Arial Narrow"/>
              </a:rPr>
              <a:t>FORM-A-BLOK</a:t>
            </a:r>
            <a:endParaRPr/>
          </a:p>
        </p:txBody>
      </p:sp>
      <p:sp>
        <p:nvSpPr>
          <p:cNvPr id="110" name="TextShape 2"/>
          <p:cNvSpPr txBox="1"/>
          <p:nvPr/>
        </p:nvSpPr>
        <p:spPr>
          <a:xfrm>
            <a:off x="447840" y="1143000"/>
            <a:ext cx="8229240" cy="53337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b="1">
                <a:solidFill>
                  <a:srgbClr val="000000"/>
                </a:solidFill>
                <a:latin typeface="Arial Narrow"/>
              </a:rPr>
              <a:t>Description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>
                <a:solidFill>
                  <a:srgbClr val="000000"/>
                </a:solidFill>
                <a:latin typeface="Arial Narrow"/>
              </a:rPr>
              <a:t> A high-fluid loss </a:t>
            </a:r>
            <a:r>
              <a:rPr lang="en-US" i="1">
                <a:solidFill>
                  <a:srgbClr val="000000"/>
                </a:solidFill>
                <a:latin typeface="Arial Narrow"/>
              </a:rPr>
              <a:t>fibrous LCM designed for Wellbore Strengthening applications and a wide       variety of </a:t>
            </a:r>
            <a:r>
              <a:rPr lang="en-US">
                <a:solidFill>
                  <a:srgbClr val="000000"/>
                </a:solidFill>
                <a:latin typeface="Arial Narrow"/>
              </a:rPr>
              <a:t> lost circulation scenarios, including, but not limited to fractures and matrix permeability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b="1">
                <a:solidFill>
                  <a:srgbClr val="000000"/>
                </a:solidFill>
                <a:latin typeface="Arial Narrow"/>
              </a:rPr>
              <a:t>Characteristic</a:t>
            </a:r>
            <a:r>
              <a:rPr lang="en-US">
                <a:solidFill>
                  <a:srgbClr val="000000"/>
                </a:solidFill>
                <a:latin typeface="Arial Narrow"/>
              </a:rPr>
              <a:t>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>
                <a:solidFill>
                  <a:srgbClr val="000000"/>
                </a:solidFill>
                <a:latin typeface="Arial Narrow"/>
              </a:rPr>
              <a:t> Easily mixed in </a:t>
            </a:r>
            <a:r>
              <a:rPr lang="en-US" i="1">
                <a:solidFill>
                  <a:srgbClr val="000000"/>
                </a:solidFill>
                <a:latin typeface="Arial Narrow"/>
              </a:rPr>
              <a:t>freshwater, seawater or base oil/syn</a:t>
            </a:r>
            <a:r>
              <a:rPr lang="en-US">
                <a:solidFill>
                  <a:srgbClr val="000000"/>
                </a:solidFill>
                <a:latin typeface="Arial Narrow"/>
              </a:rPr>
              <a:t>.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>
                <a:solidFill>
                  <a:srgbClr val="000000"/>
                </a:solidFill>
                <a:latin typeface="Arial Narrow"/>
              </a:rPr>
              <a:t> Combined with </a:t>
            </a:r>
            <a:r>
              <a:rPr lang="en-US" i="1">
                <a:solidFill>
                  <a:srgbClr val="000000"/>
                </a:solidFill>
                <a:latin typeface="Arial Narrow"/>
              </a:rPr>
              <a:t>barite </a:t>
            </a:r>
            <a:r>
              <a:rPr lang="en-US">
                <a:solidFill>
                  <a:srgbClr val="000000"/>
                </a:solidFill>
                <a:latin typeface="Arial Narrow"/>
              </a:rPr>
              <a:t>for weighted slurries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>
                <a:solidFill>
                  <a:srgbClr val="000000"/>
                </a:solidFill>
                <a:latin typeface="Arial Narrow"/>
              </a:rPr>
              <a:t> Placed in and/or across loss zone → </a:t>
            </a:r>
            <a:r>
              <a:rPr lang="en-US" i="1">
                <a:solidFill>
                  <a:srgbClr val="000000"/>
                </a:solidFill>
                <a:latin typeface="Arial Narrow"/>
              </a:rPr>
              <a:t>liquid phase squeezes from slurry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>
                <a:solidFill>
                  <a:srgbClr val="000000"/>
                </a:solidFill>
                <a:latin typeface="Arial Narrow"/>
              </a:rPr>
              <a:t> Leaves a </a:t>
            </a:r>
            <a:r>
              <a:rPr lang="en-US" i="1">
                <a:solidFill>
                  <a:srgbClr val="000000"/>
                </a:solidFill>
                <a:latin typeface="Arial Narrow"/>
              </a:rPr>
              <a:t>semi-permeable plug</a:t>
            </a:r>
            <a:r>
              <a:rPr lang="en-US">
                <a:solidFill>
                  <a:srgbClr val="000000"/>
                </a:solidFill>
                <a:latin typeface="Arial Narrow"/>
              </a:rPr>
              <a:t> that </a:t>
            </a:r>
            <a:r>
              <a:rPr lang="en-US" i="1">
                <a:solidFill>
                  <a:srgbClr val="000000"/>
                </a:solidFill>
                <a:latin typeface="Arial Narrow"/>
              </a:rPr>
              <a:t>seals</a:t>
            </a:r>
            <a:r>
              <a:rPr lang="en-US">
                <a:solidFill>
                  <a:srgbClr val="000000"/>
                </a:solidFill>
                <a:latin typeface="Arial Narrow"/>
              </a:rPr>
              <a:t> the formation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>
                <a:solidFill>
                  <a:srgbClr val="000000"/>
                </a:solidFill>
                <a:latin typeface="Arial Narrow"/>
              </a:rPr>
              <a:t> Not dependent on </a:t>
            </a:r>
            <a:r>
              <a:rPr lang="en-US" i="1">
                <a:solidFill>
                  <a:srgbClr val="000000"/>
                </a:solidFill>
                <a:latin typeface="Arial Narrow"/>
              </a:rPr>
              <a:t>time, temp., activator/retarder or pH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>
                <a:solidFill>
                  <a:srgbClr val="000000"/>
                </a:solidFill>
                <a:latin typeface="Arial Narrow"/>
              </a:rPr>
              <a:t> Stop loss occurring in </a:t>
            </a:r>
            <a:r>
              <a:rPr lang="en-US" i="1">
                <a:solidFill>
                  <a:srgbClr val="000000"/>
                </a:solidFill>
                <a:latin typeface="Arial Narrow"/>
              </a:rPr>
              <a:t>WBMs, NAFs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>
                <a:solidFill>
                  <a:srgbClr val="000000"/>
                </a:solidFill>
                <a:latin typeface="Arial Narrow"/>
              </a:rPr>
              <a:t> Can be used for </a:t>
            </a:r>
            <a:r>
              <a:rPr lang="en-US" i="1">
                <a:solidFill>
                  <a:srgbClr val="000000"/>
                </a:solidFill>
                <a:latin typeface="Arial Narrow"/>
              </a:rPr>
              <a:t>seepage loss</a:t>
            </a:r>
            <a:r>
              <a:rPr lang="en-US">
                <a:solidFill>
                  <a:srgbClr val="000000"/>
                </a:solidFill>
                <a:latin typeface="Arial Narrow"/>
              </a:rPr>
              <a:t>, @ 10ppb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>
                <a:solidFill>
                  <a:srgbClr val="000000"/>
                </a:solidFill>
                <a:latin typeface="Arial Narrow"/>
              </a:rPr>
              <a:t> Can be used as </a:t>
            </a:r>
            <a:r>
              <a:rPr lang="en-US" i="1">
                <a:solidFill>
                  <a:srgbClr val="000000"/>
                </a:solidFill>
                <a:latin typeface="Arial Narrow"/>
              </a:rPr>
              <a:t>plug</a:t>
            </a:r>
            <a:r>
              <a:rPr lang="en-US">
                <a:solidFill>
                  <a:srgbClr val="000000"/>
                </a:solidFill>
                <a:latin typeface="Arial Narrow"/>
              </a:rPr>
              <a:t> to run in </a:t>
            </a:r>
            <a:r>
              <a:rPr lang="en-US" i="1">
                <a:solidFill>
                  <a:srgbClr val="000000"/>
                </a:solidFill>
                <a:latin typeface="Arial Narrow"/>
              </a:rPr>
              <a:t>front of cement squeeze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>
                <a:solidFill>
                  <a:srgbClr val="000000"/>
                </a:solidFill>
                <a:latin typeface="Arial Narrow"/>
              </a:rPr>
              <a:t> Can be used as </a:t>
            </a:r>
            <a:r>
              <a:rPr lang="en-US" i="1">
                <a:solidFill>
                  <a:srgbClr val="000000"/>
                </a:solidFill>
                <a:latin typeface="Arial Narrow"/>
              </a:rPr>
              <a:t>plug</a:t>
            </a:r>
            <a:r>
              <a:rPr lang="en-US">
                <a:solidFill>
                  <a:srgbClr val="000000"/>
                </a:solidFill>
                <a:latin typeface="Arial Narrow"/>
              </a:rPr>
              <a:t> to </a:t>
            </a:r>
            <a:r>
              <a:rPr lang="en-US" i="1">
                <a:solidFill>
                  <a:srgbClr val="000000"/>
                </a:solidFill>
                <a:latin typeface="Arial Narrow"/>
              </a:rPr>
              <a:t>improve casing shoe integrity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b="1">
                <a:solidFill>
                  <a:srgbClr val="000000"/>
                </a:solidFill>
                <a:latin typeface="Arial Narrow"/>
              </a:rPr>
              <a:t>Application</a:t>
            </a:r>
            <a:r>
              <a:rPr lang="en-US">
                <a:solidFill>
                  <a:srgbClr val="000000"/>
                </a:solidFill>
                <a:latin typeface="Arial Narrow"/>
              </a:rPr>
              <a:t>s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n-US">
                <a:solidFill>
                  <a:srgbClr val="000000"/>
                </a:solidFill>
                <a:latin typeface="Arial Narrow"/>
              </a:rPr>
              <a:t> Mixed according to mud weight typically @ </a:t>
            </a:r>
            <a:r>
              <a:rPr lang="en-US" i="1">
                <a:solidFill>
                  <a:srgbClr val="000000"/>
                </a:solidFill>
                <a:latin typeface="Arial Narrow"/>
              </a:rPr>
              <a:t>40ppb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1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581440" y="3733920"/>
            <a:ext cx="3028680" cy="19011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152280"/>
            <a:ext cx="8229240" cy="758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E35F0B"/>
                </a:solidFill>
                <a:latin typeface="Arial Narrow"/>
              </a:rPr>
              <a:t>WORKING IN THE LAB</a:t>
            </a:r>
            <a:endParaRPr/>
          </a:p>
        </p:txBody>
      </p:sp>
      <p:pic>
        <p:nvPicPr>
          <p:cNvPr id="113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800" y="1196280"/>
            <a:ext cx="3123720" cy="1869120"/>
          </a:xfrm>
          <a:prstGeom prst="rect">
            <a:avLst/>
          </a:prstGeom>
          <a:ln>
            <a:noFill/>
          </a:ln>
        </p:spPr>
      </p:pic>
      <p:pic>
        <p:nvPicPr>
          <p:cNvPr id="114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 rot="50400">
            <a:off x="5072040" y="1262880"/>
            <a:ext cx="3327840" cy="2489400"/>
          </a:xfrm>
          <a:prstGeom prst="rect">
            <a:avLst/>
          </a:prstGeom>
          <a:ln>
            <a:noFill/>
          </a:ln>
        </p:spPr>
      </p:pic>
      <p:pic>
        <p:nvPicPr>
          <p:cNvPr id="115" name="Picture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3352680"/>
            <a:ext cx="4190760" cy="2657880"/>
          </a:xfrm>
          <a:prstGeom prst="rect">
            <a:avLst/>
          </a:prstGeom>
          <a:ln>
            <a:noFill/>
          </a:ln>
        </p:spPr>
      </p:pic>
      <p:pic>
        <p:nvPicPr>
          <p:cNvPr id="116" name="Picture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41880" y="4114800"/>
            <a:ext cx="3276360" cy="174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57200" y="152280"/>
            <a:ext cx="8229240" cy="758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E35F0B"/>
                </a:solidFill>
                <a:latin typeface="Arial Narrow"/>
              </a:rPr>
              <a:t>PLUGS WHEN MIXED IN WATER</a:t>
            </a:r>
            <a:endParaRPr/>
          </a:p>
        </p:txBody>
      </p:sp>
      <p:sp>
        <p:nvSpPr>
          <p:cNvPr id="118" name="TextShape 2"/>
          <p:cNvSpPr txBox="1"/>
          <p:nvPr/>
        </p:nvSpPr>
        <p:spPr>
          <a:xfrm>
            <a:off x="447840" y="1143000"/>
            <a:ext cx="8229240" cy="53337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graphicFrame>
        <p:nvGraphicFramePr>
          <p:cNvPr id="119" name="Table 3"/>
          <p:cNvGraphicFramePr/>
          <p:nvPr/>
        </p:nvGraphicFramePr>
        <p:xfrm>
          <a:off x="797400" y="1523880"/>
          <a:ext cx="7357320" cy="1837944"/>
        </p:xfrm>
        <a:graphic>
          <a:graphicData uri="http://schemas.openxmlformats.org/drawingml/2006/table">
            <a:tbl>
              <a:tblPr/>
              <a:tblGrid>
                <a:gridCol w="1181520"/>
                <a:gridCol w="990720"/>
                <a:gridCol w="1027440"/>
                <a:gridCol w="1079640"/>
                <a:gridCol w="970560"/>
                <a:gridCol w="963000"/>
                <a:gridCol w="1144440"/>
              </a:tblGrid>
              <a:tr h="69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Water, g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FAB, g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Barite, g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Filtrate, g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Plug wt, g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Time to</a:t>
                      </a:r>
                      <a:endParaRPr/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De-fluidize, s</a:t>
                      </a:r>
                      <a:endParaRPr/>
                    </a:p>
                  </a:txBody>
                  <a:tcPr/>
                </a:tc>
              </a:tr>
              <a:tr h="259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Un-weighted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>
                          <a:solidFill>
                            <a:srgbClr val="E46C0A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endParaRPr/>
                    </a:p>
                  </a:txBody>
                  <a:tcPr/>
                </a:tc>
              </a:tr>
              <a:tr h="259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12ppg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>
                          <a:solidFill>
                            <a:srgbClr val="E46C0A"/>
                          </a:solidFill>
                          <a:latin typeface="Times New Roman"/>
                          <a:ea typeface="Times New Roman"/>
                        </a:rPr>
                        <a:t>37</a:t>
                      </a:r>
                      <a:endParaRPr/>
                    </a:p>
                  </a:txBody>
                  <a:tcPr/>
                </a:tc>
              </a:tr>
              <a:tr h="260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16ppg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396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497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 b="1">
                          <a:solidFill>
                            <a:srgbClr val="E46C0A"/>
                          </a:solidFill>
                          <a:latin typeface="Times New Roman"/>
                          <a:ea typeface="Times New Roman"/>
                        </a:rPr>
                        <a:t>53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0" name="CustomShape 4"/>
          <p:cNvSpPr/>
          <p:nvPr/>
        </p:nvSpPr>
        <p:spPr>
          <a:xfrm>
            <a:off x="1492020" y="5410200"/>
            <a:ext cx="596808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en-US" b="1" i="1" dirty="0">
                <a:solidFill>
                  <a:srgbClr val="E35F0B"/>
                </a:solidFill>
                <a:latin typeface="Times New Roman"/>
              </a:rPr>
              <a:t>API filtration plugs</a:t>
            </a:r>
            <a:r>
              <a:rPr lang="en-US" b="1" dirty="0">
                <a:solidFill>
                  <a:srgbClr val="E35F0B"/>
                </a:solidFill>
                <a:latin typeface="Times New Roman"/>
              </a:rPr>
              <a:t> @ 100psi on a 60 mesh, 250µ scre</a:t>
            </a:r>
            <a:r>
              <a:rPr lang="en-US" sz="1600" dirty="0">
                <a:solidFill>
                  <a:srgbClr val="E35F0B"/>
                </a:solidFill>
                <a:latin typeface="Times New Roman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Times New Roman"/>
              </a:rPr>
              <a:t> </a:t>
            </a:r>
            <a:endParaRPr dirty="0"/>
          </a:p>
        </p:txBody>
      </p:sp>
      <p:pic>
        <p:nvPicPr>
          <p:cNvPr id="121" name="Picture 1"/>
          <p:cNvPicPr/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>
            <a:off x="797400" y="3581400"/>
            <a:ext cx="7357320" cy="14950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457200" y="152280"/>
            <a:ext cx="8229240" cy="758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E35F0B"/>
                </a:solidFill>
                <a:latin typeface="Arial Narrow"/>
              </a:rPr>
              <a:t>IMPORTANCE OF SHEAR STRENGTH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447840" y="1143000"/>
            <a:ext cx="8229240" cy="53337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2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98360" y="1371600"/>
            <a:ext cx="6896880" cy="43300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152280"/>
            <a:ext cx="8229240" cy="758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E35F0B"/>
                </a:solidFill>
                <a:latin typeface="Arial Narrow"/>
              </a:rPr>
              <a:t>SHEAR STRENGTH MEASUREMENT</a:t>
            </a:r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447840" y="1143000"/>
            <a:ext cx="8229240" cy="53337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2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29240" y="1295280"/>
            <a:ext cx="6931080" cy="44053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152280"/>
            <a:ext cx="8229240" cy="758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E35F0B"/>
                </a:solidFill>
                <a:latin typeface="Arial Narrow"/>
              </a:rPr>
              <a:t>LOAD FRAME &amp; SHEAR STRENGTH MEASUREMENT 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447840" y="1143000"/>
            <a:ext cx="8229240" cy="50288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511280"/>
            <a:ext cx="1649880" cy="4061880"/>
          </a:xfrm>
          <a:prstGeom prst="rect">
            <a:avLst/>
          </a:prstGeom>
          <a:ln w="9360">
            <a:noFill/>
          </a:ln>
        </p:spPr>
      </p:pic>
      <p:pic>
        <p:nvPicPr>
          <p:cNvPr id="131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362320" y="1104480"/>
            <a:ext cx="6095520" cy="4770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5065C93D227046A3743BCFD9FE6A18" ma:contentTypeVersion="1" ma:contentTypeDescription="Create a new document." ma:contentTypeScope="" ma:versionID="f22595f88b860146bf3b48725d721a82">
  <xsd:schema xmlns:xsd="http://www.w3.org/2001/XMLSchema" xmlns:xs="http://www.w3.org/2001/XMLSchema" xmlns:p="http://schemas.microsoft.com/office/2006/metadata/properties" xmlns:ns3="e2f48f84-8537-4e4a-a6d2-8a10d83ca756" targetNamespace="http://schemas.microsoft.com/office/2006/metadata/properties" ma:root="true" ma:fieldsID="25294c0ebf6f19d7984765b1b915ae39" ns3:_="">
    <xsd:import namespace="e2f48f84-8537-4e4a-a6d2-8a10d83ca756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48f84-8537-4e4a-a6d2-8a10d83ca7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33C832-1F19-4252-A343-FF8824724518}"/>
</file>

<file path=customXml/itemProps2.xml><?xml version="1.0" encoding="utf-8"?>
<ds:datastoreItem xmlns:ds="http://schemas.openxmlformats.org/officeDocument/2006/customXml" ds:itemID="{A6623CCF-27A6-4CF2-A3D2-C52820B77A19}"/>
</file>

<file path=customXml/itemProps3.xml><?xml version="1.0" encoding="utf-8"?>
<ds:datastoreItem xmlns:ds="http://schemas.openxmlformats.org/officeDocument/2006/customXml" ds:itemID="{61A86792-A66B-49BC-A269-36E80665ACC6}"/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668</Words>
  <Application>Microsoft Office PowerPoint</Application>
  <PresentationFormat>On-screen Show (4:3)</PresentationFormat>
  <Paragraphs>245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mmlautner</cp:lastModifiedBy>
  <cp:revision>9</cp:revision>
  <dcterms:modified xsi:type="dcterms:W3CDTF">2014-06-26T02:42:16Z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0x010100D75065C93D227046A3743BCFD9FE6A18</vt:lpwstr>
  </property>
  <property fmtid="{D5CDD505-2E9C-101B-9397-08002B2CF9AE}" pid="3" name="IsMyDocuments">
    <vt:bool>true</vt:bool>
  </property>
</Properties>
</file>