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5"/>
  </p:notesMasterIdLst>
  <p:sldIdLst>
    <p:sldId id="283" r:id="rId2"/>
    <p:sldId id="259" r:id="rId3"/>
    <p:sldId id="262" r:id="rId4"/>
    <p:sldId id="264" r:id="rId5"/>
    <p:sldId id="284" r:id="rId6"/>
    <p:sldId id="285" r:id="rId7"/>
    <p:sldId id="286" r:id="rId8"/>
    <p:sldId id="289" r:id="rId9"/>
    <p:sldId id="265" r:id="rId10"/>
    <p:sldId id="267" r:id="rId11"/>
    <p:sldId id="268" r:id="rId12"/>
    <p:sldId id="269" r:id="rId13"/>
    <p:sldId id="274" r:id="rId14"/>
    <p:sldId id="290" r:id="rId15"/>
    <p:sldId id="276" r:id="rId16"/>
    <p:sldId id="292" r:id="rId17"/>
    <p:sldId id="293" r:id="rId18"/>
    <p:sldId id="272" r:id="rId19"/>
    <p:sldId id="273" r:id="rId20"/>
    <p:sldId id="279" r:id="rId21"/>
    <p:sldId id="281" r:id="rId22"/>
    <p:sldId id="294" r:id="rId23"/>
    <p:sldId id="29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00"/>
    <a:srgbClr val="9933FF"/>
    <a:srgbClr val="FF0066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576" autoAdjust="0"/>
  </p:normalViewPr>
  <p:slideViewPr>
    <p:cSldViewPr>
      <p:cViewPr>
        <p:scale>
          <a:sx n="63" d="100"/>
          <a:sy n="63" d="100"/>
        </p:scale>
        <p:origin x="87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2DFFEA-C9CF-4CD6-8AD0-57DD6C433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0D74A-2123-4CCF-BD78-CC68923F9A67}" type="slidenum">
              <a:rPr lang="en-US"/>
              <a:pPr/>
              <a:t>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14ADE-EC86-4E97-9AB9-91D966E5691E}" type="slidenum">
              <a:rPr lang="en-US"/>
              <a:pPr/>
              <a:t>11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62910-CD22-438A-8EA3-93E708712EBC}" type="slidenum">
              <a:rPr lang="en-US"/>
              <a:pPr/>
              <a:t>12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2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89322-3E7A-4BB0-A057-551CF33AF051}" type="slidenum">
              <a:rPr lang="en-US"/>
              <a:pPr/>
              <a:t>13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4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77A6A-33D9-4AD9-B648-CC5BAF3F157B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4617-61DD-459E-A277-6509AE144E81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6071-F7B3-42CD-8E21-926310A18158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F82E8-EDA6-4140-8C80-6C743122342F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6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40DD4-90F0-4BAB-A1A8-ACF30F8090E8}" type="slidenum">
              <a:rPr lang="en-US"/>
              <a:pPr/>
              <a:t>21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7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976D7-FB0F-4CB2-A20C-678728EEC583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386C5-10F3-4AC9-A52A-6C56FE19C260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45987-27DC-4722-9A12-93458477F1AE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0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EA1D8-D404-4C04-9BC8-D5F3D095DB56}" type="slidenum">
              <a:rPr lang="en-US"/>
              <a:pPr/>
              <a:t>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EEFA1-F8F0-406E-AD7E-BEB24D006113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AD907-2AEA-4D79-84A6-172449B0AC3A}" type="slidenum">
              <a:rPr lang="en-US"/>
              <a:pPr/>
              <a:t>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775EB-C926-4904-8E3D-7068422CBC7A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3948A-8F8E-4C01-97DF-70DFBE91CACB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DF7D-469E-45A3-BB74-3CC436C1C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2F82-D156-48C8-937F-FB34E5240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1768-F394-46CF-84FC-EE2D4567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23622B-D48E-4AA7-81CE-5493425FD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6BE303-5C4F-4F3B-A497-C707A1FA8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9180-4AA9-4F00-BDB3-262B1EF0A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58C9-2276-4D7D-A5F2-18D41643F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7E-016D-4C6F-B965-0D430DB29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D997-3D20-4144-91D6-13B0DA1EE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1149-C3F4-497E-B981-6667CBDEC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FB91-63C9-41F5-AEE2-65985F55A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F5A1-DC6C-46A7-80CC-156F14982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51F5-4CB3-40EC-9D15-F98FCE535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6034-C5AE-440A-9A2B-E03D0412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hyperlink" Target="http://images.google.com/imgres?imgurl=http://projectsol.aps.com/images/common/socks3.gif&amp;imgrefurl=http://projectsol.aps.com/electrical/electric_charges.asp&amp;h=154&amp;w=279&amp;sz=18&amp;hl=en&amp;start=4&amp;tbnid=opjS0dmfHum0PM:&amp;tbnh=63&amp;tbnw=114&amp;prev=/images?q=electric+charges&amp;gbv=2&amp;svnum=10&amp;hl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hyperlink" Target="http://images.google.com/imgres?imgurl=http://members.shaw.ca/len92/house_circuits_parallel.gif&amp;imgrefurl=http://members.shaw.ca/len92/electricity.htm&amp;h=260&amp;w=270&amp;sz=3&amp;hl=en&amp;start=1&amp;tbnid=gXSynEpRaMQSfM:&amp;tbnh=109&amp;tbnw=113&amp;prev=/images?q=parallel+circuits+-+how+houses+are+wired&amp;gbv=2&amp;svnum=10&amp;hl=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eecooperkids.com/culver/sse_root/images/wires/closed_circuit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cleo.net.uk/consultants_resources/science/circuitWorld/circuitworl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o.ucar.edu/kids/dangerwx/images/tree2.gif&amp;imgrefurl=http://www.eo.ucar.edu/kids/dangerwx/tstorm5.htm&amp;h=240&amp;w=200&amp;sz=201&amp;hl=en&amp;start=2&amp;tbnid=ydZjoH0IlypDVM:&amp;tbnh=110&amp;tbnw=92&amp;prev=/images?q=electric+charges&amp;gbv=2&amp;svnum=10&amp;hl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amber.tibesti.com/Images/Products/3808_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971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Electricity Notes</a:t>
            </a:r>
            <a:endParaRPr lang="en-US" b="1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6019800" cy="533400"/>
          </a:xfrm>
        </p:spPr>
        <p:txBody>
          <a:bodyPr>
            <a:noAutofit/>
          </a:bodyPr>
          <a:lstStyle/>
          <a:p>
            <a:pPr marL="400050" indent="-400050">
              <a:lnSpc>
                <a:spcPct val="90000"/>
              </a:lnSpc>
              <a:buAutoNum type="romanUcPeriod"/>
            </a:pPr>
            <a:r>
              <a:rPr lang="en-US" sz="2800" dirty="0" smtClean="0"/>
              <a:t>Electric </a:t>
            </a:r>
            <a:r>
              <a:rPr lang="en-US" sz="2800" u="sng" dirty="0"/>
              <a:t>Charges</a:t>
            </a:r>
            <a:r>
              <a:rPr lang="en-US" sz="2800" dirty="0"/>
              <a:t> – all things have electric </a:t>
            </a:r>
            <a:r>
              <a:rPr lang="en-US" sz="2800" dirty="0" smtClean="0"/>
              <a:t>charges. </a:t>
            </a:r>
            <a:endParaRPr lang="en-US" sz="2800" dirty="0"/>
          </a:p>
        </p:txBody>
      </p:sp>
      <p:pic>
        <p:nvPicPr>
          <p:cNvPr id="108549" name="Picture 5" descr="Animatio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0"/>
            <a:ext cx="791307" cy="76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3733800"/>
            <a:ext cx="853440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988" lvl="1" indent="-458788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2800" dirty="0" smtClean="0">
                <a:latin typeface="+mn-lt"/>
              </a:rPr>
              <a:t>B.  Building a Charge – material such as </a:t>
            </a:r>
            <a:r>
              <a:rPr lang="en-US" sz="2800" u="sng" dirty="0" smtClean="0">
                <a:latin typeface="+mn-lt"/>
              </a:rPr>
              <a:t>carpet</a:t>
            </a:r>
            <a:r>
              <a:rPr lang="en-US" sz="2800" dirty="0" smtClean="0">
                <a:latin typeface="+mn-lt"/>
              </a:rPr>
              <a:t> or hair </a:t>
            </a:r>
            <a:r>
              <a:rPr lang="en-US" sz="2800" u="sng" dirty="0" smtClean="0">
                <a:latin typeface="+mn-lt"/>
              </a:rPr>
              <a:t>loses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u="sng" dirty="0" smtClean="0">
                <a:latin typeface="+mn-lt"/>
              </a:rPr>
              <a:t>electrons</a:t>
            </a:r>
            <a:r>
              <a:rPr lang="en-US" sz="2800" dirty="0" smtClean="0">
                <a:latin typeface="+mn-lt"/>
              </a:rPr>
              <a:t> easily and transfers electrons. </a:t>
            </a:r>
          </a:p>
          <a:p>
            <a:pPr marL="1427163" lvl="0" indent="-27781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u="sng" dirty="0" smtClean="0">
                <a:latin typeface="+mn-lt"/>
              </a:rPr>
              <a:t>Static</a:t>
            </a:r>
            <a:r>
              <a:rPr lang="en-US" sz="2800" dirty="0" smtClean="0">
                <a:latin typeface="+mn-lt"/>
              </a:rPr>
              <a:t> electricity is the </a:t>
            </a:r>
            <a:r>
              <a:rPr lang="en-US" sz="2800" u="sng" dirty="0" smtClean="0">
                <a:latin typeface="+mn-lt"/>
              </a:rPr>
              <a:t>accumulation</a:t>
            </a:r>
            <a:r>
              <a:rPr lang="en-US" sz="2800" dirty="0" smtClean="0">
                <a:latin typeface="+mn-lt"/>
              </a:rPr>
              <a:t> of excess electric </a:t>
            </a:r>
            <a:r>
              <a:rPr lang="en-US" sz="2800" u="sng" dirty="0" smtClean="0">
                <a:latin typeface="+mn-lt"/>
              </a:rPr>
              <a:t>charges</a:t>
            </a:r>
            <a:r>
              <a:rPr lang="en-US" sz="2800" dirty="0" smtClean="0">
                <a:latin typeface="+mn-lt"/>
              </a:rPr>
              <a:t> on an object.</a:t>
            </a:r>
          </a:p>
          <a:p>
            <a:pPr marL="1427163" indent="-277813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Van de </a:t>
            </a:r>
            <a:r>
              <a:rPr lang="en-US" sz="2800" dirty="0" err="1" smtClean="0">
                <a:latin typeface="+mn-lt"/>
              </a:rPr>
              <a:t>Graaff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u="sng" dirty="0" smtClean="0">
                <a:latin typeface="+mn-lt"/>
              </a:rPr>
              <a:t>generator</a:t>
            </a:r>
            <a:r>
              <a:rPr lang="en-US" sz="2800" dirty="0" smtClean="0">
                <a:latin typeface="+mn-lt"/>
              </a:rPr>
              <a:t> – a device for </a:t>
            </a:r>
            <a:r>
              <a:rPr lang="en-US" sz="2800" u="sng" dirty="0" smtClean="0">
                <a:latin typeface="+mn-lt"/>
              </a:rPr>
              <a:t>producing</a:t>
            </a:r>
            <a:r>
              <a:rPr lang="en-US" sz="2800" dirty="0" smtClean="0">
                <a:latin typeface="+mn-lt"/>
              </a:rPr>
              <a:t> high-voltage static </a:t>
            </a:r>
            <a:r>
              <a:rPr lang="en-US" sz="2800" u="sng" dirty="0" smtClean="0">
                <a:latin typeface="+mn-lt"/>
              </a:rPr>
              <a:t>electricity</a:t>
            </a:r>
            <a:endParaRPr lang="en-US" sz="2800" u="sng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61722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9638" indent="-452438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u="sng" dirty="0" smtClean="0">
                <a:latin typeface="+mn-lt"/>
              </a:rPr>
              <a:t>Neutral</a:t>
            </a:r>
            <a:r>
              <a:rPr lang="en-US" sz="2800" dirty="0" smtClean="0">
                <a:latin typeface="+mn-lt"/>
              </a:rPr>
              <a:t> charges – the number of </a:t>
            </a:r>
            <a:r>
              <a:rPr lang="en-US" sz="2800" u="sng" dirty="0" smtClean="0">
                <a:latin typeface="+mn-lt"/>
              </a:rPr>
              <a:t>protons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u="sng" dirty="0" smtClean="0">
                <a:latin typeface="+mn-lt"/>
              </a:rPr>
              <a:t>electrons</a:t>
            </a:r>
            <a:r>
              <a:rPr lang="en-US" sz="2800" dirty="0" smtClean="0">
                <a:latin typeface="+mn-lt"/>
              </a:rPr>
              <a:t> are </a:t>
            </a:r>
            <a:r>
              <a:rPr lang="en-US" sz="2800" u="sng" dirty="0" smtClean="0">
                <a:latin typeface="+mn-lt"/>
              </a:rPr>
              <a:t>equal</a:t>
            </a:r>
            <a:r>
              <a:rPr lang="en-US" sz="2800" dirty="0" smtClean="0">
                <a:latin typeface="+mn-lt"/>
              </a:rPr>
              <a:t>.</a:t>
            </a:r>
          </a:p>
          <a:p>
            <a:pPr marL="1366838"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Protons – </a:t>
            </a:r>
            <a:r>
              <a:rPr lang="en-US" sz="2800" u="sng" dirty="0" smtClean="0">
                <a:latin typeface="+mn-lt"/>
              </a:rPr>
              <a:t>positive</a:t>
            </a:r>
          </a:p>
          <a:p>
            <a:pPr marL="1366838" lvl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Electrons – </a:t>
            </a:r>
            <a:r>
              <a:rPr lang="en-US" sz="2800" u="sng" dirty="0" smtClean="0">
                <a:latin typeface="+mn-lt"/>
              </a:rPr>
              <a:t>negative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2" descr="http://worldofwonders-science.com/assets/images/Van_De_Graaff_Generato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105400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5" descr="Socks producing static electricity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667000"/>
            <a:ext cx="1823049" cy="100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78898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IV. Electrical </a:t>
            </a:r>
            <a:r>
              <a:rPr lang="en-US" sz="4000" dirty="0"/>
              <a:t>Pressure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8229600" cy="4525963"/>
          </a:xfrm>
        </p:spPr>
        <p:txBody>
          <a:bodyPr>
            <a:normAutofit/>
          </a:bodyPr>
          <a:lstStyle/>
          <a:p>
            <a:pPr marL="563563" indent="-452438">
              <a:buFont typeface="+mj-lt"/>
              <a:buAutoNum type="alphaUcPeriod"/>
            </a:pPr>
            <a:r>
              <a:rPr lang="en-US" dirty="0"/>
              <a:t>A voltage difference is the </a:t>
            </a:r>
            <a:r>
              <a:rPr lang="en-US" u="sng" dirty="0"/>
              <a:t>push</a:t>
            </a:r>
            <a:r>
              <a:rPr lang="en-US" dirty="0"/>
              <a:t> that causes charges to </a:t>
            </a:r>
            <a:r>
              <a:rPr lang="en-US" u="sng" dirty="0"/>
              <a:t>move</a:t>
            </a:r>
            <a:r>
              <a:rPr lang="en-US" dirty="0"/>
              <a:t> and is measured in </a:t>
            </a:r>
            <a:r>
              <a:rPr lang="en-US" u="sng" dirty="0"/>
              <a:t>volts</a:t>
            </a:r>
            <a:r>
              <a:rPr lang="en-US" dirty="0"/>
              <a:t> (V).</a:t>
            </a:r>
          </a:p>
          <a:p>
            <a:pPr marL="563563" indent="-452438">
              <a:buFont typeface="+mj-lt"/>
              <a:buAutoNum type="alphaUcPeriod"/>
            </a:pPr>
            <a:r>
              <a:rPr lang="en-US" dirty="0"/>
              <a:t>Charges </a:t>
            </a:r>
            <a:r>
              <a:rPr lang="en-US" u="sng" dirty="0"/>
              <a:t>flow</a:t>
            </a:r>
            <a:r>
              <a:rPr lang="en-US" dirty="0"/>
              <a:t> from </a:t>
            </a:r>
            <a:r>
              <a:rPr lang="en-US" u="sng" dirty="0" smtClean="0"/>
              <a:t>high</a:t>
            </a:r>
            <a:r>
              <a:rPr lang="en-US" dirty="0" smtClean="0"/>
              <a:t> voltage </a:t>
            </a:r>
            <a:r>
              <a:rPr lang="en-US" dirty="0"/>
              <a:t>areas to </a:t>
            </a:r>
            <a:r>
              <a:rPr lang="en-US" u="sng" dirty="0"/>
              <a:t>low</a:t>
            </a:r>
            <a:r>
              <a:rPr lang="en-US" dirty="0"/>
              <a:t> voltage areas.</a:t>
            </a:r>
          </a:p>
          <a:p>
            <a:endParaRPr lang="en-US" dirty="0"/>
          </a:p>
        </p:txBody>
      </p:sp>
      <p:pic>
        <p:nvPicPr>
          <p:cNvPr id="5" name="Picture 4" descr="Electron flow through a piece of metal.  Electrons through the metal by an electric current.  The electrons come out of the other end of the metal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609600" y="4495800"/>
            <a:ext cx="8077200" cy="409575"/>
            <a:chOff x="2850" y="4335"/>
            <a:chExt cx="6045" cy="645"/>
          </a:xfrm>
        </p:grpSpPr>
        <p:sp>
          <p:nvSpPr>
            <p:cNvPr id="36866" name="Rectangle 2"/>
            <p:cNvSpPr>
              <a:spLocks noChangeArrowheads="1"/>
            </p:cNvSpPr>
            <p:nvPr/>
          </p:nvSpPr>
          <p:spPr bwMode="auto">
            <a:xfrm>
              <a:off x="2850" y="4335"/>
              <a:ext cx="570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8265" y="4335"/>
              <a:ext cx="630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–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286000" cy="63658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V. Circuits</a:t>
            </a:r>
            <a:endParaRPr lang="en-US" sz="3200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marR="0" lvl="0" indent="-346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A. Closed Circuits – a closed,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conducting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path.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6921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The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flow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of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charges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through a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wire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is the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electric current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6921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The electric current is measured in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amps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lang="en-US" sz="2800" u="sng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marL="6921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Current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is almost always the flow of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electrons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579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B. Electric Circuits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914400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To use electrical energy, a </a:t>
            </a:r>
            <a:r>
              <a:rPr kumimoji="0" lang="en-US" sz="3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complete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circuit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must be made.</a:t>
            </a:r>
          </a:p>
          <a:p>
            <a:pPr marL="914400" indent="-346075">
              <a:buFontTx/>
              <a:buChar char="•"/>
            </a:pPr>
            <a:r>
              <a:rPr lang="en-US" sz="3000" dirty="0" smtClean="0">
                <a:latin typeface="+mn-lt"/>
                <a:ea typeface="Calibri" pitchFamily="34" charset="0"/>
                <a:cs typeface="Calibri" pitchFamily="34" charset="0"/>
              </a:rPr>
              <a:t>Circuits typically include a voltage </a:t>
            </a:r>
            <a:r>
              <a:rPr lang="en-US" sz="3000" u="sng" dirty="0" smtClean="0">
                <a:latin typeface="+mn-lt"/>
                <a:ea typeface="Calibri" pitchFamily="34" charset="0"/>
                <a:cs typeface="Calibri" pitchFamily="34" charset="0"/>
              </a:rPr>
              <a:t>source</a:t>
            </a:r>
            <a:r>
              <a:rPr lang="en-US" sz="3000" dirty="0" smtClean="0">
                <a:latin typeface="+mn-lt"/>
                <a:ea typeface="Calibri" pitchFamily="34" charset="0"/>
                <a:cs typeface="Calibri" pitchFamily="34" charset="0"/>
              </a:rPr>
              <a:t>, a </a:t>
            </a:r>
            <a:r>
              <a:rPr lang="en-US" sz="3000" u="sng" dirty="0" smtClean="0">
                <a:latin typeface="+mn-lt"/>
                <a:ea typeface="Calibri" pitchFamily="34" charset="0"/>
                <a:cs typeface="Calibri" pitchFamily="34" charset="0"/>
              </a:rPr>
              <a:t>conductor</a:t>
            </a:r>
            <a:r>
              <a:rPr lang="en-US" sz="3000" dirty="0" smtClean="0">
                <a:latin typeface="+mn-lt"/>
                <a:ea typeface="Calibri" pitchFamily="34" charset="0"/>
                <a:cs typeface="Calibri" pitchFamily="34" charset="0"/>
              </a:rPr>
              <a:t> such as wire, and one or more devices that use the electrical </a:t>
            </a:r>
            <a:r>
              <a:rPr lang="en-US" sz="3000" u="sng" dirty="0" smtClean="0">
                <a:latin typeface="+mn-lt"/>
                <a:ea typeface="Calibri" pitchFamily="34" charset="0"/>
                <a:cs typeface="Calibri" pitchFamily="34" charset="0"/>
              </a:rPr>
              <a:t>energy</a:t>
            </a:r>
            <a:r>
              <a:rPr lang="en-US" sz="3000" dirty="0" smtClean="0">
                <a:latin typeface="+mn-lt"/>
                <a:ea typeface="Calibri" pitchFamily="34" charset="0"/>
                <a:cs typeface="Calibri" pitchFamily="34" charset="0"/>
              </a:rPr>
              <a:t> to do </a:t>
            </a:r>
            <a:r>
              <a:rPr lang="en-US" sz="3000" u="sng" dirty="0" smtClean="0">
                <a:latin typeface="+mn-lt"/>
                <a:ea typeface="Calibri" pitchFamily="34" charset="0"/>
                <a:cs typeface="Calibri" pitchFamily="34" charset="0"/>
              </a:rPr>
              <a:t>work</a:t>
            </a:r>
            <a:r>
              <a:rPr lang="en-US" sz="3000" dirty="0" smtClean="0"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3" name="Picture 7" descr="closed_circui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36576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bulb series circ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"/>
            <a:ext cx="3417608" cy="1143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227856"/>
            <a:ext cx="4953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C.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Series Circuits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03275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In a series circuit, the current only has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one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loop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to flow through.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03275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Series circuits are used in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flashlights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and holiday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lights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</a:p>
          <a:p>
            <a:pPr marL="803275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D. Parallel Circuits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03275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Parallel circuits contain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two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or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more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branches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for current to move through.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03275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Most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houses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are wired with parallel circuits.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" name="Picture 7" descr="bulb parallel circu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486400"/>
            <a:ext cx="3124200" cy="1059670"/>
          </a:xfrm>
          <a:prstGeom prst="rect">
            <a:avLst/>
          </a:prstGeom>
          <a:noFill/>
        </p:spPr>
      </p:pic>
      <p:pic>
        <p:nvPicPr>
          <p:cNvPr id="11" name="il_fi" descr="http://3.bp.blogspot.com/_c4co1h3ytk8/TI0CNWje_7I/AAAAAAAAAAg/eLim4UEFNQ0/s320/circt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002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arallel and series circu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59261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762000"/>
          </a:xfrm>
        </p:spPr>
        <p:txBody>
          <a:bodyPr/>
          <a:lstStyle/>
          <a:p>
            <a:pPr algn="l"/>
            <a:r>
              <a:rPr lang="en-US" dirty="0" smtClean="0"/>
              <a:t>E. Household </a:t>
            </a:r>
            <a:r>
              <a:rPr lang="en-US" dirty="0"/>
              <a:t>Circuits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638800" cy="4525963"/>
          </a:xfrm>
        </p:spPr>
        <p:txBody>
          <a:bodyPr/>
          <a:lstStyle/>
          <a:p>
            <a:r>
              <a:rPr lang="en-US" dirty="0"/>
              <a:t>Most household wall </a:t>
            </a:r>
            <a:r>
              <a:rPr lang="en-US" u="sng" dirty="0"/>
              <a:t>sockets</a:t>
            </a:r>
            <a:r>
              <a:rPr lang="en-US" dirty="0"/>
              <a:t> are 120 V while the dryer and stove requires a 220 or 240 V.</a:t>
            </a:r>
          </a:p>
          <a:p>
            <a:r>
              <a:rPr lang="en-US" dirty="0"/>
              <a:t>All household circuits contain either a </a:t>
            </a:r>
            <a:r>
              <a:rPr lang="en-US" u="sng" dirty="0"/>
              <a:t>fuse</a:t>
            </a:r>
            <a:r>
              <a:rPr lang="en-US" dirty="0"/>
              <a:t> or a </a:t>
            </a:r>
            <a:r>
              <a:rPr lang="en-US" u="sng" dirty="0"/>
              <a:t>circuit breaker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9701" name="Picture 5" descr="circuitry_basics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429000" cy="2819400"/>
          </a:xfrm>
          <a:prstGeom prst="rect">
            <a:avLst/>
          </a:prstGeom>
          <a:noFill/>
        </p:spPr>
      </p:pic>
      <p:pic>
        <p:nvPicPr>
          <p:cNvPr id="29703" name="Picture 7" descr="ApplianceSe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4400"/>
            <a:ext cx="4143375" cy="15144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338" name="Picture 2" descr="http://hyperphysics.phy-astr.gsu.edu/hbase/electric/elepic/recep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787" y="457200"/>
            <a:ext cx="403821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0"/>
            <a:ext cx="72390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VI. Circuit Overload Protection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032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A. Fuses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204913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An electrical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fuse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contains a small piece of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metal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that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melts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if the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current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becomes too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high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204913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Too many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appliances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in use at the same time is the most likely cause for the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overheating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of the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circuit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58838" marR="0" lvl="0" indent="-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B. Circuit breaker – a circuit breaker is a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guard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against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overheating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204913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 circuit breaker contains a piece of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metal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that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bends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when it gets too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hot</a:t>
            </a: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. </a:t>
            </a:r>
          </a:p>
          <a:p>
            <a:pPr marL="1204913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The bending causes a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switch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to flip and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open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the circuit.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5" name="Content Placeholder 4" descr="fu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914400"/>
            <a:ext cx="1718362" cy="1219200"/>
          </a:xfrm>
          <a:prstGeom prst="rect">
            <a:avLst/>
          </a:prstGeom>
          <a:noFill/>
          <a:ln/>
        </p:spPr>
      </p:pic>
      <p:pic>
        <p:nvPicPr>
          <p:cNvPr id="6" name="Picture 7" descr="Residential Circuit Breaker ID Kit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1924154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9144000" cy="66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en-US" sz="2400" dirty="0" smtClean="0">
                <a:latin typeface="+mn-lt"/>
                <a:ea typeface="Calibri" pitchFamily="34" charset="0"/>
                <a:cs typeface="Calibri" pitchFamily="34" charset="0"/>
              </a:rPr>
              <a:t>VII.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Batteries – a battery is a device used to maintain 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voltage difference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6921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+mn-lt"/>
                <a:ea typeface="Calibri" pitchFamily="34" charset="0"/>
                <a:cs typeface="Calibri" pitchFamily="34" charset="0"/>
              </a:rPr>
              <a:t>A.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Dry-Cell Batteries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dry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cell battery is the typical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individual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batteries used. Ex (AA,D)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There is 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positive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and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negative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terminal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on each battery, causing a voltage difference.  The voltage difference causes 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circuit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to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flow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747713" marR="0" lvl="0" indent="-290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+mn-lt"/>
                <a:ea typeface="Calibri" pitchFamily="34" charset="0"/>
                <a:cs typeface="Calibri" pitchFamily="34" charset="0"/>
              </a:rPr>
              <a:t>B.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Wet Cell Batteries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wet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cell battery contains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two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connected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plates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made of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different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metals in a conducting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solution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 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An example of a wet celled battery is a battery used in 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car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149350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As a car is driven, the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alternator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recharges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the battery by sending current through the battery in the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opposite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direction to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reverse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the chemical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reaction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35052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92150" marR="0" lvl="0" indent="-692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VIII.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Resistance – the tendency for a material to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oppose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the flow of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electrons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, changing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electrical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energy into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thermal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energy and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light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8001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lvl="0" indent="-40163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Resistance is measured in </a:t>
            </a:r>
            <a:r>
              <a:rPr lang="en-US" sz="2800" u="sng" dirty="0" smtClean="0">
                <a:latin typeface="+mn-lt"/>
                <a:ea typeface="Calibri" pitchFamily="34" charset="0"/>
                <a:cs typeface="Calibri" pitchFamily="34" charset="0"/>
              </a:rPr>
              <a:t>Ohms</a:t>
            </a: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 (Ω).</a:t>
            </a:r>
            <a:endParaRPr lang="en-US" sz="2800" dirty="0" smtClean="0">
              <a:latin typeface="+mn-lt"/>
              <a:cs typeface="Arial" pitchFamily="34" charset="0"/>
            </a:endParaRPr>
          </a:p>
          <a:p>
            <a:pPr marL="401638" lvl="0" indent="-40163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u="sng" dirty="0" smtClean="0">
                <a:latin typeface="+mn-lt"/>
                <a:ea typeface="Calibri" pitchFamily="34" charset="0"/>
                <a:cs typeface="Calibri" pitchFamily="34" charset="0"/>
              </a:rPr>
              <a:t>Thinner</a:t>
            </a: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 wires have a </a:t>
            </a:r>
            <a:r>
              <a:rPr lang="en-US" sz="2800" u="sng" dirty="0" smtClean="0">
                <a:latin typeface="+mn-lt"/>
                <a:ea typeface="Calibri" pitchFamily="34" charset="0"/>
                <a:cs typeface="Calibri" pitchFamily="34" charset="0"/>
              </a:rPr>
              <a:t>greater</a:t>
            </a: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 resistance to electron flow, as opposed to thicker </a:t>
            </a:r>
            <a:r>
              <a:rPr lang="en-US" sz="2800" u="sng" dirty="0" smtClean="0">
                <a:latin typeface="+mn-lt"/>
                <a:ea typeface="Calibri" pitchFamily="34" charset="0"/>
                <a:cs typeface="Calibri" pitchFamily="34" charset="0"/>
              </a:rPr>
              <a:t>less</a:t>
            </a: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 resistant wires.</a:t>
            </a:r>
            <a:endParaRPr lang="en-US" sz="2800" u="sng" dirty="0" smtClean="0">
              <a:latin typeface="+mn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26627" name="Picture 3" descr="http://www.millerselectrical.co.za/images/electrical_resist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4524375" cy="31623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0" y="3581400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lvl="0" indent="-401638">
              <a:buFont typeface="Arial" pitchFamily="34" charset="0"/>
              <a:buChar char="•"/>
            </a:pPr>
            <a:r>
              <a:rPr lang="en-US" sz="2800" u="sng" dirty="0" smtClean="0">
                <a:latin typeface="+mn-lt"/>
                <a:ea typeface="Calibri" pitchFamily="34" charset="0"/>
                <a:cs typeface="Arial" pitchFamily="34" charset="0"/>
              </a:rPr>
              <a:t>Longer</a:t>
            </a:r>
            <a:r>
              <a:rPr lang="en-US" sz="2800" dirty="0" smtClean="0">
                <a:latin typeface="+mn-lt"/>
                <a:ea typeface="Calibri" pitchFamily="34" charset="0"/>
                <a:cs typeface="Arial" pitchFamily="34" charset="0"/>
              </a:rPr>
              <a:t> wires have </a:t>
            </a:r>
            <a:r>
              <a:rPr lang="en-US" sz="2800" u="sng" dirty="0" smtClean="0">
                <a:latin typeface="+mn-lt"/>
                <a:ea typeface="Calibri" pitchFamily="34" charset="0"/>
                <a:cs typeface="Arial" pitchFamily="34" charset="0"/>
              </a:rPr>
              <a:t>more</a:t>
            </a:r>
            <a:r>
              <a:rPr lang="en-US" sz="2800" dirty="0" smtClean="0">
                <a:latin typeface="+mn-lt"/>
                <a:ea typeface="Calibri" pitchFamily="34" charset="0"/>
                <a:cs typeface="Arial" pitchFamily="34" charset="0"/>
              </a:rPr>
              <a:t> resistance than shorter wires.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48399"/>
            <a:ext cx="2031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09600" y="2514600"/>
            <a:ext cx="8077200" cy="685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current = voltage difference/resistance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75456"/>
            <a:ext cx="8534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3200" dirty="0" smtClean="0">
                <a:latin typeface="+mn-lt"/>
                <a:ea typeface="Calibri" pitchFamily="34" charset="0"/>
                <a:cs typeface="Calibri" pitchFamily="34" charset="0"/>
              </a:rPr>
              <a:t>IX. Ohm’s Law</a:t>
            </a:r>
            <a:endParaRPr kumimoji="0" lang="en-US" sz="32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Calibri" pitchFamily="34" charset="0"/>
            </a:endParaRPr>
          </a:p>
          <a:p>
            <a:pPr marL="692150" marR="0" lvl="0" indent="-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Current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 (I) is measured in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Amperes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 (amps).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692150" marR="0" lvl="0" indent="-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Voltage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(V) difference is measured in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Volts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692150" marR="0" lvl="0" indent="-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Resistance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(R) is measured in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Ohms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2533" name="Picture 5" descr="http://www.autoshop101.com/trainmodules/elec_circuits/circimage/ohmscirc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14301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5344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+mn-lt"/>
              </a:rPr>
              <a:t>C.  Conservation of Charge</a:t>
            </a:r>
          </a:p>
          <a:p>
            <a:pPr marL="623888"/>
            <a:r>
              <a:rPr lang="en-US" sz="3200" dirty="0" smtClean="0">
                <a:latin typeface="+mn-lt"/>
              </a:rPr>
              <a:t>Law of </a:t>
            </a:r>
            <a:r>
              <a:rPr lang="en-US" sz="3200" u="sng" dirty="0" smtClean="0">
                <a:latin typeface="+mn-lt"/>
              </a:rPr>
              <a:t>Conservation</a:t>
            </a:r>
            <a:r>
              <a:rPr lang="en-US" sz="3200" dirty="0" smtClean="0">
                <a:latin typeface="+mn-lt"/>
              </a:rPr>
              <a:t> – applies to charges in the fact that charges cannot be </a:t>
            </a:r>
            <a:r>
              <a:rPr lang="en-US" sz="3200" u="sng" dirty="0" smtClean="0">
                <a:latin typeface="+mn-lt"/>
              </a:rPr>
              <a:t>created</a:t>
            </a:r>
            <a:r>
              <a:rPr lang="en-US" sz="3200" dirty="0" smtClean="0">
                <a:latin typeface="+mn-lt"/>
              </a:rPr>
              <a:t> or </a:t>
            </a:r>
            <a:r>
              <a:rPr lang="en-US" sz="3200" u="sng" dirty="0" smtClean="0">
                <a:latin typeface="+mn-lt"/>
              </a:rPr>
              <a:t>destroyed</a:t>
            </a:r>
            <a:r>
              <a:rPr lang="en-US" sz="3200" dirty="0" smtClean="0">
                <a:latin typeface="+mn-lt"/>
              </a:rPr>
              <a:t>, but only transferred.</a:t>
            </a:r>
            <a:endParaRPr lang="en-US" sz="3200" dirty="0">
              <a:latin typeface="+mn-lt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914400" y="2590056"/>
            <a:ext cx="7772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4950" marR="0" lvl="1" indent="-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Opposites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attract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– opposite charges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attract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and like charges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repel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	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Electric Fields – an electric field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surrounds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every charge.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8" name="Picture 7" descr="wpe7.gif (3981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00600"/>
            <a:ext cx="4048125" cy="1747838"/>
          </a:xfrm>
          <a:prstGeom prst="rect">
            <a:avLst/>
          </a:prstGeom>
          <a:noFill/>
        </p:spPr>
      </p:pic>
      <p:pic>
        <p:nvPicPr>
          <p:cNvPr id="9" name="Picture 8" descr="REPE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95800"/>
            <a:ext cx="3111500" cy="2133600"/>
          </a:xfrm>
          <a:prstGeom prst="rect">
            <a:avLst/>
          </a:prstGeom>
          <a:noFill/>
        </p:spPr>
      </p:pic>
      <p:pic>
        <p:nvPicPr>
          <p:cNvPr id="59395" name="Picture 3" descr="http://www.school-for-champions.com/science/images/electrical_charges-field_direc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52400"/>
            <a:ext cx="206943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hp_electric_power_line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2921000" cy="304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4572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X. 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lectrical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Power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– the rate at which electrical energy is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converted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to another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energy.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95400" y="5029200"/>
            <a:ext cx="5715000" cy="838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Power = current X voltage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9600" y="2133600"/>
            <a:ext cx="480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Power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 is measured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Watts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Current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is measured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amps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Voltage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is measured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volts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2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2563813" cy="25812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304056"/>
            <a:ext cx="8915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2800" dirty="0" smtClean="0">
                <a:latin typeface="+mn-lt"/>
                <a:ea typeface="Calibri" pitchFamily="34" charset="0"/>
                <a:cs typeface="Calibri" pitchFamily="34" charset="0"/>
              </a:rPr>
              <a:t>XI.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Electrical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Energy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– the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amount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of electrical energy you use depends on two things: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317625" marR="0" lvl="1" indent="-403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Power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required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317625" marR="0" lvl="1" indent="-403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How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long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it is used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5105400"/>
            <a:ext cx="54864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Energy = Power X time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2590800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Calculating Electrical Energy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is measured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kilowatt-hours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(kWh).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is measured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kilowatts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(kW).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Time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is measured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hours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(h).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rapidonline.com/netalogue/zoomed/Large/M079205W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524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1.curriculum.edu.au/sciencepd/electricity/images/elec_ill6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4572000"/>
            <a:ext cx="41148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matching circuit using symbols.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676275"/>
            <a:ext cx="73247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28600" y="228600"/>
            <a:ext cx="85344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II.  Conductors and Insulators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55663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A.  Conductors allow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electrons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to move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easily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379538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Metals are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excellent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conductors.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379538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Semiconductor – material such as silicon and germanium that are neither a good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conductor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nor </a:t>
            </a: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insulator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 Only can be used as a conductor if impurities are added.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53251" name="Picture 3" descr="http://www.schools.utah.gov/curr/science/core/5th/sciber/5/conduct/edis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487905" cy="1066800"/>
          </a:xfrm>
          <a:prstGeom prst="rect">
            <a:avLst/>
          </a:prstGeom>
          <a:noFill/>
        </p:spPr>
      </p:pic>
      <p:pic>
        <p:nvPicPr>
          <p:cNvPr id="53253" name="Picture 5" descr="http://www-materials.eng.cam.ac.uk/mpsite/plug/conduct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81400"/>
            <a:ext cx="2362200" cy="25890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3962400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49263"/>
            <a:r>
              <a:rPr lang="en-US" sz="2800" dirty="0" smtClean="0">
                <a:latin typeface="+mn-lt"/>
                <a:ea typeface="Calibri" pitchFamily="34" charset="0"/>
                <a:cs typeface="Arial" pitchFamily="34" charset="0"/>
              </a:rPr>
              <a:t>B.  Insulator – material that does </a:t>
            </a:r>
            <a:r>
              <a:rPr lang="en-US" sz="2800" u="sng" dirty="0" smtClean="0">
                <a:latin typeface="+mn-lt"/>
                <a:ea typeface="Calibri" pitchFamily="34" charset="0"/>
                <a:cs typeface="Arial" pitchFamily="34" charset="0"/>
              </a:rPr>
              <a:t>NOT</a:t>
            </a:r>
            <a:r>
              <a:rPr lang="en-US" sz="2800" dirty="0" smtClean="0">
                <a:latin typeface="+mn-lt"/>
                <a:ea typeface="Calibri" pitchFamily="34" charset="0"/>
                <a:cs typeface="Arial" pitchFamily="34" charset="0"/>
              </a:rPr>
              <a:t> allow </a:t>
            </a:r>
            <a:r>
              <a:rPr lang="en-US" sz="2800" u="sng" dirty="0" smtClean="0">
                <a:latin typeface="+mn-lt"/>
                <a:ea typeface="Calibri" pitchFamily="34" charset="0"/>
                <a:cs typeface="Arial" pitchFamily="34" charset="0"/>
              </a:rPr>
              <a:t>electrons</a:t>
            </a:r>
            <a:r>
              <a:rPr lang="en-US" sz="2800" dirty="0" smtClean="0">
                <a:latin typeface="+mn-lt"/>
                <a:ea typeface="Calibri" pitchFamily="34" charset="0"/>
                <a:cs typeface="Arial" pitchFamily="34" charset="0"/>
              </a:rPr>
              <a:t> to move through easily.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53255" name="Picture 7" descr="http://2.bp.blogspot.com/_6VVOI13X3A4/TPGH51ca-gI/AAAAAAAAABw/TP0l-82G1BA/s1600/Conductors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66752"/>
            <a:ext cx="1524000" cy="139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III. Storms </a:t>
            </a:r>
            <a:r>
              <a:rPr lang="en-US" dirty="0"/>
              <a:t>and Electricity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257800" cy="48768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Lightning is a static </a:t>
            </a:r>
            <a:r>
              <a:rPr lang="en-US" u="sng" dirty="0" smtClean="0"/>
              <a:t>discharge</a:t>
            </a:r>
            <a:r>
              <a:rPr lang="en-US" dirty="0" smtClean="0"/>
              <a:t>. Static </a:t>
            </a:r>
            <a:r>
              <a:rPr lang="en-US" dirty="0"/>
              <a:t>discharge </a:t>
            </a:r>
            <a:r>
              <a:rPr lang="en-US" dirty="0" smtClean="0"/>
              <a:t>is a </a:t>
            </a:r>
            <a:r>
              <a:rPr lang="en-US" u="sng" dirty="0"/>
              <a:t>transfer</a:t>
            </a:r>
            <a:r>
              <a:rPr lang="en-US" dirty="0"/>
              <a:t> of electric charges through the </a:t>
            </a:r>
            <a:r>
              <a:rPr lang="en-US" u="sng" dirty="0"/>
              <a:t>air</a:t>
            </a:r>
            <a:r>
              <a:rPr lang="en-US" dirty="0"/>
              <a:t> between two objects because of a </a:t>
            </a:r>
            <a:r>
              <a:rPr lang="en-US" u="sng" dirty="0"/>
              <a:t>buildup</a:t>
            </a:r>
            <a:r>
              <a:rPr lang="en-US" dirty="0"/>
              <a:t> of charges. 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Thunder – caused by the </a:t>
            </a:r>
            <a:r>
              <a:rPr lang="en-US" u="sng" dirty="0"/>
              <a:t>heat</a:t>
            </a:r>
            <a:r>
              <a:rPr lang="en-US" dirty="0"/>
              <a:t> energy of </a:t>
            </a:r>
            <a:r>
              <a:rPr lang="en-US" u="sng" dirty="0"/>
              <a:t>lightning</a:t>
            </a:r>
            <a:r>
              <a:rPr lang="en-US" dirty="0"/>
              <a:t>.</a:t>
            </a:r>
          </a:p>
        </p:txBody>
      </p:sp>
      <p:pic>
        <p:nvPicPr>
          <p:cNvPr id="6" name="il_fi" descr="http://www.outdoored.com/anm/articlefiles/1807-07lightn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Gives Lightning it's Zap?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724400" cy="4876800"/>
          </a:xfrm>
        </p:spPr>
        <p:txBody>
          <a:bodyPr/>
          <a:lstStyle/>
          <a:p>
            <a:r>
              <a:rPr lang="en-US" dirty="0"/>
              <a:t>Lightning happens when the </a:t>
            </a:r>
            <a:r>
              <a:rPr lang="en-US" u="sng" dirty="0"/>
              <a:t>negative</a:t>
            </a:r>
            <a:r>
              <a:rPr lang="en-US" dirty="0"/>
              <a:t> charges (electrons) in the </a:t>
            </a:r>
            <a:r>
              <a:rPr lang="en-US" u="sng" dirty="0"/>
              <a:t>bottom</a:t>
            </a:r>
            <a:r>
              <a:rPr lang="en-US" dirty="0"/>
              <a:t> of the </a:t>
            </a:r>
            <a:r>
              <a:rPr lang="en-US" u="sng" dirty="0"/>
              <a:t>cloud</a:t>
            </a:r>
            <a:r>
              <a:rPr lang="en-US" dirty="0"/>
              <a:t> are </a:t>
            </a:r>
            <a:r>
              <a:rPr lang="en-US" u="sng" dirty="0"/>
              <a:t>attracted</a:t>
            </a:r>
            <a:r>
              <a:rPr lang="en-US" dirty="0"/>
              <a:t> to the </a:t>
            </a:r>
            <a:r>
              <a:rPr lang="en-US" u="sng" dirty="0"/>
              <a:t>positive</a:t>
            </a:r>
            <a:r>
              <a:rPr lang="en-US" dirty="0"/>
              <a:t> charges (protons) in the </a:t>
            </a:r>
            <a:r>
              <a:rPr lang="en-US" u="sng" dirty="0"/>
              <a:t>ground</a:t>
            </a:r>
            <a:r>
              <a:rPr lang="en-US" dirty="0"/>
              <a:t>.</a:t>
            </a:r>
          </a:p>
        </p:txBody>
      </p:sp>
      <p:pic>
        <p:nvPicPr>
          <p:cNvPr id="109575" name="Picture 7" descr="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29152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Gives Lightning it's Zap?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257800" cy="51054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u="sng" dirty="0"/>
              <a:t>accumulation</a:t>
            </a:r>
            <a:r>
              <a:rPr lang="en-US" sz="3000" dirty="0"/>
              <a:t> of electric charges has to be </a:t>
            </a:r>
            <a:r>
              <a:rPr lang="en-US" sz="3000" u="sng" dirty="0"/>
              <a:t>great</a:t>
            </a:r>
            <a:r>
              <a:rPr lang="en-US" sz="3000" dirty="0"/>
              <a:t> enough to overcome the </a:t>
            </a:r>
            <a:r>
              <a:rPr lang="en-US" sz="3000" u="sng" dirty="0"/>
              <a:t>insulating</a:t>
            </a:r>
            <a:r>
              <a:rPr lang="en-US" sz="3000" dirty="0"/>
              <a:t> properties of </a:t>
            </a:r>
            <a:r>
              <a:rPr lang="en-US" sz="3000" u="sng" dirty="0"/>
              <a:t>air</a:t>
            </a:r>
            <a:r>
              <a:rPr lang="en-US" sz="3000" dirty="0"/>
              <a:t>. When this happens, a stream of negative charges pours down towards a </a:t>
            </a:r>
            <a:r>
              <a:rPr lang="en-US" sz="3000" u="sng" dirty="0"/>
              <a:t>high</a:t>
            </a:r>
            <a:r>
              <a:rPr lang="en-US" sz="3000" dirty="0"/>
              <a:t> point where positive charges have </a:t>
            </a:r>
            <a:r>
              <a:rPr lang="en-US" sz="3000" u="sng" dirty="0"/>
              <a:t>clustered</a:t>
            </a:r>
            <a:r>
              <a:rPr lang="en-US" sz="3000" dirty="0"/>
              <a:t> due to the pull of the </a:t>
            </a:r>
            <a:r>
              <a:rPr lang="en-US" sz="3000" u="sng" dirty="0"/>
              <a:t>thunderhead</a:t>
            </a:r>
            <a:r>
              <a:rPr lang="en-US" sz="3000" dirty="0"/>
              <a:t>.</a:t>
            </a:r>
          </a:p>
        </p:txBody>
      </p:sp>
      <p:pic>
        <p:nvPicPr>
          <p:cNvPr id="110599" name="Picture 7" descr="tre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2057400"/>
            <a:ext cx="2984500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Gives Lightning it's Zap?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953000" cy="6096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u="sng" dirty="0"/>
              <a:t>connection</a:t>
            </a:r>
            <a:r>
              <a:rPr lang="en-US" sz="3000" dirty="0"/>
              <a:t> is made and the protons rush up to meet the electrons. It is at that point that we see </a:t>
            </a:r>
            <a:r>
              <a:rPr lang="en-US" sz="3000" u="sng" dirty="0"/>
              <a:t>lightning</a:t>
            </a:r>
            <a:r>
              <a:rPr lang="en-US" sz="3000" dirty="0"/>
              <a:t> and hear </a:t>
            </a:r>
            <a:r>
              <a:rPr lang="en-US" sz="3000" u="sng" dirty="0"/>
              <a:t>thunder</a:t>
            </a:r>
            <a:r>
              <a:rPr lang="en-US" sz="3000" dirty="0"/>
              <a:t>. A bolt of lightning </a:t>
            </a:r>
            <a:r>
              <a:rPr lang="en-US" sz="3000" u="sng" dirty="0"/>
              <a:t>heats</a:t>
            </a:r>
            <a:r>
              <a:rPr lang="en-US" sz="3000" dirty="0"/>
              <a:t> the </a:t>
            </a:r>
            <a:r>
              <a:rPr lang="en-US" sz="3000" u="sng" dirty="0"/>
              <a:t>air</a:t>
            </a:r>
            <a:r>
              <a:rPr lang="en-US" sz="3000" dirty="0"/>
              <a:t> along its path causing it to </a:t>
            </a:r>
            <a:r>
              <a:rPr lang="en-US" sz="3000" u="sng" dirty="0"/>
              <a:t>expand</a:t>
            </a:r>
            <a:r>
              <a:rPr lang="en-US" sz="3000" dirty="0"/>
              <a:t> rapidly. Thunder is the </a:t>
            </a:r>
            <a:r>
              <a:rPr lang="en-US" sz="3000" u="sng" dirty="0"/>
              <a:t>sound</a:t>
            </a:r>
            <a:r>
              <a:rPr lang="en-US" sz="3000" dirty="0"/>
              <a:t> caused by rapidly </a:t>
            </a:r>
            <a:r>
              <a:rPr lang="en-US" sz="3000" u="sng" dirty="0"/>
              <a:t>expanding</a:t>
            </a:r>
            <a:r>
              <a:rPr lang="en-US" sz="3000" dirty="0"/>
              <a:t> air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112646" name="Picture 6" descr="tree3ani">
            <a:hlinkClick r:id="rId3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1600200"/>
            <a:ext cx="3684588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unc.edu/~arstewar/Lightning%20page_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8172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8763000" cy="1295400"/>
          </a:xfrm>
        </p:spPr>
        <p:txBody>
          <a:bodyPr/>
          <a:lstStyle/>
          <a:p>
            <a:pPr marL="454025" indent="-4540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D. Grounding </a:t>
            </a:r>
            <a:r>
              <a:rPr lang="en-US" dirty="0"/>
              <a:t>– </a:t>
            </a:r>
            <a:r>
              <a:rPr lang="en-US" u="sng" dirty="0"/>
              <a:t>connecting</a:t>
            </a:r>
            <a:r>
              <a:rPr lang="en-US" dirty="0"/>
              <a:t> an object to </a:t>
            </a:r>
            <a:r>
              <a:rPr lang="en-US" u="sng" dirty="0"/>
              <a:t>Earth</a:t>
            </a:r>
            <a:r>
              <a:rPr lang="en-US" dirty="0"/>
              <a:t> with a </a:t>
            </a:r>
            <a:r>
              <a:rPr lang="en-US" u="sng" dirty="0"/>
              <a:t>conductor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8" name="Picture 4" descr="elect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838200"/>
            <a:ext cx="2895600" cy="3526143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5181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indent="-2778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The earth is a large neutral object such that if a conductor is connected to the Earth, it will ground out or become neutral.</a:t>
            </a:r>
          </a:p>
          <a:p>
            <a:pPr marL="277813" indent="-277813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Lightning rods are used in homes to ground out.</a:t>
            </a:r>
            <a:endParaRPr lang="en-US" sz="3200" dirty="0">
              <a:latin typeface="+mn-lt"/>
            </a:endParaRPr>
          </a:p>
        </p:txBody>
      </p:sp>
      <p:pic>
        <p:nvPicPr>
          <p:cNvPr id="40962" name="Picture 2" descr="http://www.nachi.org/images08/grounding-rod-cla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19600"/>
            <a:ext cx="3267075" cy="205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1055</Words>
  <Application>Microsoft Office PowerPoint</Application>
  <PresentationFormat>On-screen Show (4:3)</PresentationFormat>
  <Paragraphs>110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Electricity Notes</vt:lpstr>
      <vt:lpstr>PowerPoint Presentation</vt:lpstr>
      <vt:lpstr>PowerPoint Presentation</vt:lpstr>
      <vt:lpstr>III. Storms and Electricity</vt:lpstr>
      <vt:lpstr>What Gives Lightning it's Zap? </vt:lpstr>
      <vt:lpstr>What Gives Lightning it's Zap?</vt:lpstr>
      <vt:lpstr>What Gives Lightning it's Zap?</vt:lpstr>
      <vt:lpstr>PowerPoint Presentation</vt:lpstr>
      <vt:lpstr>PowerPoint Presentation</vt:lpstr>
      <vt:lpstr>IV. Electrical Pressure</vt:lpstr>
      <vt:lpstr>V. Circuits</vt:lpstr>
      <vt:lpstr>PowerPoint Presentation</vt:lpstr>
      <vt:lpstr>PowerPoint Presentation</vt:lpstr>
      <vt:lpstr>PowerPoint Presentation</vt:lpstr>
      <vt:lpstr>E. Household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Colleen Dale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 Chapter 7</dc:title>
  <dc:creator>Colleen Dale</dc:creator>
  <cp:lastModifiedBy>Maharaj, Marla</cp:lastModifiedBy>
  <cp:revision>53</cp:revision>
  <dcterms:created xsi:type="dcterms:W3CDTF">2012-04-17T18:57:15Z</dcterms:created>
  <dcterms:modified xsi:type="dcterms:W3CDTF">2014-11-17T21:57:07Z</dcterms:modified>
</cp:coreProperties>
</file>