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43"/>
  </p:notesMasterIdLst>
  <p:handoutMasterIdLst>
    <p:handoutMasterId r:id="rId44"/>
  </p:handoutMasterIdLst>
  <p:sldIdLst>
    <p:sldId id="290" r:id="rId2"/>
    <p:sldId id="259" r:id="rId3"/>
    <p:sldId id="257" r:id="rId4"/>
    <p:sldId id="258" r:id="rId5"/>
    <p:sldId id="261" r:id="rId6"/>
    <p:sldId id="270" r:id="rId7"/>
    <p:sldId id="269" r:id="rId8"/>
    <p:sldId id="292" r:id="rId9"/>
    <p:sldId id="260" r:id="rId10"/>
    <p:sldId id="293" r:id="rId11"/>
    <p:sldId id="295" r:id="rId12"/>
    <p:sldId id="294" r:id="rId13"/>
    <p:sldId id="262" r:id="rId14"/>
    <p:sldId id="263" r:id="rId15"/>
    <p:sldId id="264" r:id="rId16"/>
    <p:sldId id="265" r:id="rId17"/>
    <p:sldId id="266" r:id="rId18"/>
    <p:sldId id="271" r:id="rId19"/>
    <p:sldId id="272" r:id="rId20"/>
    <p:sldId id="284" r:id="rId21"/>
    <p:sldId id="285" r:id="rId22"/>
    <p:sldId id="283" r:id="rId23"/>
    <p:sldId id="286" r:id="rId24"/>
    <p:sldId id="297" r:id="rId25"/>
    <p:sldId id="298" r:id="rId26"/>
    <p:sldId id="299" r:id="rId27"/>
    <p:sldId id="276" r:id="rId28"/>
    <p:sldId id="300" r:id="rId29"/>
    <p:sldId id="267" r:id="rId30"/>
    <p:sldId id="287" r:id="rId31"/>
    <p:sldId id="288" r:id="rId32"/>
    <p:sldId id="274" r:id="rId33"/>
    <p:sldId id="275" r:id="rId34"/>
    <p:sldId id="277" r:id="rId35"/>
    <p:sldId id="278" r:id="rId36"/>
    <p:sldId id="301" r:id="rId37"/>
    <p:sldId id="279" r:id="rId38"/>
    <p:sldId id="280" r:id="rId39"/>
    <p:sldId id="289" r:id="rId40"/>
    <p:sldId id="296" r:id="rId41"/>
    <p:sldId id="281" r:id="rId42"/>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66FF33"/>
    <a:srgbClr val="FF0066"/>
    <a:srgbClr val="FF6600"/>
    <a:srgbClr val="FFF3FB"/>
    <a:srgbClr val="FF99CC"/>
    <a:srgbClr val="CC0099"/>
    <a:srgbClr val="F6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showGuides="1">
      <p:cViewPr varScale="1">
        <p:scale>
          <a:sx n="53" d="100"/>
          <a:sy n="53" d="100"/>
        </p:scale>
        <p:origin x="-2820" y="-90"/>
      </p:cViewPr>
      <p:guideLst>
        <p:guide orient="horz" pos="290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372"/>
          </a:xfrm>
          <a:prstGeom prst="rect">
            <a:avLst/>
          </a:prstGeom>
        </p:spPr>
        <p:txBody>
          <a:bodyPr vert="horz" lIns="91440" tIns="45720" rIns="91440" bIns="45720" rtlCol="0"/>
          <a:lstStyle>
            <a:lvl1pPr algn="r">
              <a:defRPr sz="1200"/>
            </a:lvl1pPr>
          </a:lstStyle>
          <a:p>
            <a:fld id="{F458B8EC-3BF1-483F-8A3F-BFD0AAC8C5F5}" type="datetimeFigureOut">
              <a:rPr lang="en-US" smtClean="0"/>
              <a:t>9/2/2016</a:t>
            </a:fld>
            <a:endParaRPr lang="en-US"/>
          </a:p>
        </p:txBody>
      </p:sp>
      <p:sp>
        <p:nvSpPr>
          <p:cNvPr id="4" name="Footer Placeholder 3"/>
          <p:cNvSpPr>
            <a:spLocks noGrp="1"/>
          </p:cNvSpPr>
          <p:nvPr>
            <p:ph type="ftr" sz="quarter" idx="2"/>
          </p:nvPr>
        </p:nvSpPr>
        <p:spPr>
          <a:xfrm>
            <a:off x="0" y="8753067"/>
            <a:ext cx="2971800" cy="4623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067"/>
            <a:ext cx="2971800" cy="462371"/>
          </a:xfrm>
          <a:prstGeom prst="rect">
            <a:avLst/>
          </a:prstGeom>
        </p:spPr>
        <p:txBody>
          <a:bodyPr vert="horz" lIns="91440" tIns="45720" rIns="91440" bIns="45720" rtlCol="0" anchor="b"/>
          <a:lstStyle>
            <a:lvl1pPr algn="r">
              <a:defRPr sz="1200"/>
            </a:lvl1pPr>
          </a:lstStyle>
          <a:p>
            <a:fld id="{193ADA29-C6D5-410A-8114-37B23C3FC588}" type="slidenum">
              <a:rPr lang="en-US" smtClean="0"/>
              <a:t>‹#›</a:t>
            </a:fld>
            <a:endParaRPr lang="en-US"/>
          </a:p>
        </p:txBody>
      </p:sp>
    </p:spTree>
    <p:extLst>
      <p:ext uri="{BB962C8B-B14F-4D97-AF65-F5344CB8AC3E}">
        <p14:creationId xmlns:p14="http://schemas.microsoft.com/office/powerpoint/2010/main" val="221933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1179E050-9EF3-441A-8150-60249D2C58FF}" type="datetimeFigureOut">
              <a:rPr lang="en-US" smtClean="0"/>
              <a:t>9/2/2016</a:t>
            </a:fld>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1DE996D6-CFB5-40DE-A8C3-1981F0FFA99E}" type="slidenum">
              <a:rPr lang="en-US" smtClean="0"/>
              <a:t>‹#›</a:t>
            </a:fld>
            <a:endParaRPr lang="en-US"/>
          </a:p>
        </p:txBody>
      </p:sp>
    </p:spTree>
    <p:extLst>
      <p:ext uri="{BB962C8B-B14F-4D97-AF65-F5344CB8AC3E}">
        <p14:creationId xmlns:p14="http://schemas.microsoft.com/office/powerpoint/2010/main" val="302720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E996D6-CFB5-40DE-A8C3-1981F0FFA99E}" type="slidenum">
              <a:rPr lang="en-US" smtClean="0"/>
              <a:t>13</a:t>
            </a:fld>
            <a:endParaRPr lang="en-US"/>
          </a:p>
        </p:txBody>
      </p:sp>
    </p:spTree>
    <p:extLst>
      <p:ext uri="{BB962C8B-B14F-4D97-AF65-F5344CB8AC3E}">
        <p14:creationId xmlns:p14="http://schemas.microsoft.com/office/powerpoint/2010/main" val="204669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996D6-CFB5-40DE-A8C3-1981F0FFA99E}" type="slidenum">
              <a:rPr lang="en-US" smtClean="0"/>
              <a:t>27</a:t>
            </a:fld>
            <a:endParaRPr lang="en-US"/>
          </a:p>
        </p:txBody>
      </p:sp>
    </p:spTree>
    <p:extLst>
      <p:ext uri="{BB962C8B-B14F-4D97-AF65-F5344CB8AC3E}">
        <p14:creationId xmlns:p14="http://schemas.microsoft.com/office/powerpoint/2010/main" val="394514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0368DEB-AD6D-423E-860E-2C0C0EB4CB9A}" type="datetimeFigureOut">
              <a:rPr lang="en-US" smtClean="0"/>
              <a:t>9/2/2016</a:t>
            </a:fld>
            <a:endParaRPr lang="en-US"/>
          </a:p>
        </p:txBody>
      </p:sp>
      <p:sp>
        <p:nvSpPr>
          <p:cNvPr id="16" name="Slide Number Placeholder 15"/>
          <p:cNvSpPr>
            <a:spLocks noGrp="1"/>
          </p:cNvSpPr>
          <p:nvPr>
            <p:ph type="sldNum" sz="quarter" idx="11"/>
          </p:nvPr>
        </p:nvSpPr>
        <p:spPr/>
        <p:txBody>
          <a:bodyPr/>
          <a:lstStyle/>
          <a:p>
            <a:fld id="{28A6103C-4F66-48AA-A3D2-8FA3DE61569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368DEB-AD6D-423E-860E-2C0C0EB4CB9A}"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6103C-4F66-48AA-A3D2-8FA3DE6156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368DEB-AD6D-423E-860E-2C0C0EB4CB9A}"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6103C-4F66-48AA-A3D2-8FA3DE6156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0368DEB-AD6D-423E-860E-2C0C0EB4CB9A}" type="datetimeFigureOut">
              <a:rPr lang="en-US" smtClean="0"/>
              <a:t>9/2/2016</a:t>
            </a:fld>
            <a:endParaRPr lang="en-US"/>
          </a:p>
        </p:txBody>
      </p:sp>
      <p:sp>
        <p:nvSpPr>
          <p:cNvPr id="15" name="Slide Number Placeholder 14"/>
          <p:cNvSpPr>
            <a:spLocks noGrp="1"/>
          </p:cNvSpPr>
          <p:nvPr>
            <p:ph type="sldNum" sz="quarter" idx="15"/>
          </p:nvPr>
        </p:nvSpPr>
        <p:spPr/>
        <p:txBody>
          <a:bodyPr/>
          <a:lstStyle>
            <a:lvl1pPr algn="ctr">
              <a:defRPr/>
            </a:lvl1pPr>
          </a:lstStyle>
          <a:p>
            <a:fld id="{28A6103C-4F66-48AA-A3D2-8FA3DE61569A}"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368DEB-AD6D-423E-860E-2C0C0EB4CB9A}"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6103C-4F66-48AA-A3D2-8FA3DE61569A}"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368DEB-AD6D-423E-860E-2C0C0EB4CB9A}"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6103C-4F66-48AA-A3D2-8FA3DE61569A}"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8A6103C-4F66-48AA-A3D2-8FA3DE61569A}"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0368DEB-AD6D-423E-860E-2C0C0EB4CB9A}" type="datetimeFigureOut">
              <a:rPr lang="en-US" smtClean="0"/>
              <a:t>9/2/2016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368DEB-AD6D-423E-860E-2C0C0EB4CB9A}" type="datetimeFigureOut">
              <a:rPr lang="en-US" smtClean="0"/>
              <a:t>9/2/2016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6103C-4F66-48AA-A3D2-8FA3DE61569A}"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68DEB-AD6D-423E-860E-2C0C0EB4CB9A}" type="datetimeFigureOut">
              <a:rPr lang="en-US" smtClean="0"/>
              <a:t>9/2/2016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6103C-4F66-48AA-A3D2-8FA3DE6156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0368DEB-AD6D-423E-860E-2C0C0EB4CB9A}" type="datetimeFigureOut">
              <a:rPr lang="en-US" smtClean="0"/>
              <a:t>9/2/2016</a:t>
            </a:fld>
            <a:endParaRPr lang="en-US"/>
          </a:p>
        </p:txBody>
      </p:sp>
      <p:sp>
        <p:nvSpPr>
          <p:cNvPr id="9" name="Slide Number Placeholder 8"/>
          <p:cNvSpPr>
            <a:spLocks noGrp="1"/>
          </p:cNvSpPr>
          <p:nvPr>
            <p:ph type="sldNum" sz="quarter" idx="15"/>
          </p:nvPr>
        </p:nvSpPr>
        <p:spPr/>
        <p:txBody>
          <a:bodyPr/>
          <a:lstStyle/>
          <a:p>
            <a:fld id="{28A6103C-4F66-48AA-A3D2-8FA3DE61569A}"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0368DEB-AD6D-423E-860E-2C0C0EB4CB9A}" type="datetimeFigureOut">
              <a:rPr lang="en-US" smtClean="0"/>
              <a:t>9/2/2016</a:t>
            </a:fld>
            <a:endParaRPr lang="en-US"/>
          </a:p>
        </p:txBody>
      </p:sp>
      <p:sp>
        <p:nvSpPr>
          <p:cNvPr id="9" name="Slide Number Placeholder 8"/>
          <p:cNvSpPr>
            <a:spLocks noGrp="1"/>
          </p:cNvSpPr>
          <p:nvPr>
            <p:ph type="sldNum" sz="quarter" idx="11"/>
          </p:nvPr>
        </p:nvSpPr>
        <p:spPr/>
        <p:txBody>
          <a:bodyPr/>
          <a:lstStyle/>
          <a:p>
            <a:fld id="{28A6103C-4F66-48AA-A3D2-8FA3DE61569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0368DEB-AD6D-423E-860E-2C0C0EB4CB9A}" type="datetimeFigureOut">
              <a:rPr lang="en-US" smtClean="0"/>
              <a:t>9/2/2016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8A6103C-4F66-48AA-A3D2-8FA3DE61569A}"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3699804"/>
            <a:ext cx="8458200" cy="2243796"/>
          </a:xfrm>
        </p:spPr>
        <p:txBody>
          <a:bodyPr/>
          <a:lstStyle/>
          <a:p>
            <a:r>
              <a:rPr lang="en-US" sz="2400" b="1" dirty="0" smtClean="0">
                <a:solidFill>
                  <a:schemeClr val="bg1"/>
                </a:solidFill>
              </a:rPr>
              <a:t>La Dora Matthews</a:t>
            </a:r>
          </a:p>
          <a:p>
            <a:r>
              <a:rPr lang="en-US" sz="2400" b="1" dirty="0" smtClean="0">
                <a:solidFill>
                  <a:schemeClr val="bg1"/>
                </a:solidFill>
              </a:rPr>
              <a:t>School Counselor</a:t>
            </a:r>
          </a:p>
          <a:p>
            <a:r>
              <a:rPr lang="en-US" sz="2400" b="1" dirty="0" smtClean="0">
                <a:solidFill>
                  <a:schemeClr val="bg1"/>
                </a:solidFill>
              </a:rPr>
              <a:t>lmatthe8@houstonisd.org</a:t>
            </a:r>
            <a:endParaRPr lang="en-US" sz="2400" b="1" dirty="0">
              <a:solidFill>
                <a:schemeClr val="bg1"/>
              </a:solidFill>
            </a:endParaRPr>
          </a:p>
        </p:txBody>
      </p:sp>
      <p:sp>
        <p:nvSpPr>
          <p:cNvPr id="3" name="Title 2"/>
          <p:cNvSpPr>
            <a:spLocks noGrp="1"/>
          </p:cNvSpPr>
          <p:nvPr>
            <p:ph type="ctrTitle"/>
          </p:nvPr>
        </p:nvSpPr>
        <p:spPr>
          <a:xfrm>
            <a:off x="457200" y="533400"/>
            <a:ext cx="8305800" cy="2881532"/>
          </a:xfrm>
        </p:spPr>
        <p:txBody>
          <a:bodyPr/>
          <a:lstStyle/>
          <a:p>
            <a:r>
              <a:rPr lang="en-US" b="1" dirty="0">
                <a:solidFill>
                  <a:srgbClr val="FFFF00"/>
                </a:solidFill>
              </a:rPr>
              <a:t>Organization &amp; Study Skills For Middle </a:t>
            </a:r>
            <a:r>
              <a:rPr lang="en-US" b="1" dirty="0" err="1" smtClean="0">
                <a:solidFill>
                  <a:srgbClr val="FFFF00"/>
                </a:solidFill>
              </a:rPr>
              <a:t>Schoolers</a:t>
            </a:r>
            <a:r>
              <a:rPr lang="en-US" b="1" dirty="0" smtClean="0">
                <a:solidFill>
                  <a:srgbClr val="FFFF00"/>
                </a:solidFill>
              </a:rPr>
              <a:t/>
            </a:r>
            <a:br>
              <a:rPr lang="en-US" b="1" dirty="0" smtClean="0">
                <a:solidFill>
                  <a:srgbClr val="FFFF00"/>
                </a:solidFill>
              </a:rPr>
            </a:br>
            <a:r>
              <a:rPr lang="en-US" u="sng" dirty="0">
                <a:solidFill>
                  <a:srgbClr val="FFFF00"/>
                </a:solidFill>
              </a:rPr>
              <a:t>The Parent Power Workshop</a:t>
            </a:r>
            <a:br>
              <a:rPr lang="en-US" u="sng" dirty="0">
                <a:solidFill>
                  <a:srgbClr val="FFFF00"/>
                </a:solidFill>
              </a:rPr>
            </a:br>
            <a:endParaRPr lang="en-US" dirty="0"/>
          </a:p>
        </p:txBody>
      </p:sp>
    </p:spTree>
    <p:extLst>
      <p:ext uri="{BB962C8B-B14F-4D97-AF65-F5344CB8AC3E}">
        <p14:creationId xmlns:p14="http://schemas.microsoft.com/office/powerpoint/2010/main" val="3657072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152400"/>
            <a:ext cx="7620000" cy="762000"/>
          </a:xfrm>
        </p:spPr>
        <p:txBody>
          <a:bodyPr/>
          <a:lstStyle/>
          <a:p>
            <a:pPr algn="ctr"/>
            <a:r>
              <a:rPr lang="en-US" dirty="0" smtClean="0">
                <a:solidFill>
                  <a:srgbClr val="FFFF00"/>
                </a:solidFill>
              </a:rPr>
              <a:t>Disorganized Locker</a:t>
            </a:r>
            <a:endParaRPr lang="en-US" dirty="0">
              <a:solidFill>
                <a:srgbClr val="FFFF00"/>
              </a:solidFill>
            </a:endParaRPr>
          </a:p>
        </p:txBody>
      </p:sp>
      <p:pic>
        <p:nvPicPr>
          <p:cNvPr id="18" name="Content Placeholder 1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990600"/>
            <a:ext cx="4125119" cy="5715000"/>
          </a:xfrm>
        </p:spPr>
      </p:pic>
      <p:pic>
        <p:nvPicPr>
          <p:cNvPr id="22" name="Content Placeholder 2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990600"/>
            <a:ext cx="4571999" cy="5715000"/>
          </a:xfrm>
        </p:spPr>
      </p:pic>
    </p:spTree>
    <p:extLst>
      <p:ext uri="{BB962C8B-B14F-4D97-AF65-F5344CB8AC3E}">
        <p14:creationId xmlns:p14="http://schemas.microsoft.com/office/powerpoint/2010/main" val="3554619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ln>
            <a:solidFill>
              <a:srgbClr val="FFFF00"/>
            </a:solidFill>
          </a:ln>
        </p:spPr>
        <p:txBody>
          <a:bodyPr>
            <a:normAutofit/>
          </a:bodyPr>
          <a:lstStyle/>
          <a:p>
            <a:r>
              <a:rPr lang="en-US" dirty="0" smtClean="0">
                <a:solidFill>
                  <a:srgbClr val="FFFF00"/>
                </a:solidFill>
              </a:rPr>
              <a:t>Locker Organization Accessories </a:t>
            </a:r>
            <a:endParaRPr lang="en-US" dirty="0">
              <a:solidFill>
                <a:srgbClr val="FFFF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47800"/>
            <a:ext cx="3657600" cy="457200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371599"/>
            <a:ext cx="3581400" cy="4648201"/>
          </a:xfrm>
        </p:spPr>
      </p:pic>
    </p:spTree>
    <p:extLst>
      <p:ext uri="{BB962C8B-B14F-4D97-AF65-F5344CB8AC3E}">
        <p14:creationId xmlns:p14="http://schemas.microsoft.com/office/powerpoint/2010/main" val="4129731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dirty="0" smtClean="0">
                <a:solidFill>
                  <a:srgbClr val="FFFF00"/>
                </a:solidFill>
              </a:rPr>
              <a:t>Organized Locker Examples</a:t>
            </a:r>
            <a:endParaRPr lang="en-US" dirty="0">
              <a:solidFill>
                <a:srgbClr val="FFFF0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114800" cy="4800599"/>
          </a:xfrm>
        </p:spPr>
      </p:pic>
      <p:pic>
        <p:nvPicPr>
          <p:cNvPr id="5" name="Content Placeholder 1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28600" y="1295400"/>
            <a:ext cx="4267200"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91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sz="4000" dirty="0" smtClean="0">
                <a:solidFill>
                  <a:schemeClr val="tx1"/>
                </a:solidFill>
              </a:rPr>
              <a:t>Yikes!</a:t>
            </a:r>
            <a:endParaRPr lang="en-US" sz="4000" dirty="0">
              <a:solidFill>
                <a:schemeClr val="tx1"/>
              </a:solidFill>
            </a:endParaRPr>
          </a:p>
        </p:txBody>
      </p:sp>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643981"/>
            <a:ext cx="4038600" cy="3028950"/>
          </a:xfrm>
        </p:spPr>
      </p:pic>
      <p:pic>
        <p:nvPicPr>
          <p:cNvPr id="4" name="Content Placeholder 3"/>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9788" y="2643981"/>
            <a:ext cx="4038600" cy="3028950"/>
          </a:xfrm>
        </p:spPr>
      </p:pic>
      <p:sp>
        <p:nvSpPr>
          <p:cNvPr id="3" name="Title 2"/>
          <p:cNvSpPr>
            <a:spLocks noGrp="1"/>
          </p:cNvSpPr>
          <p:nvPr>
            <p:ph type="title"/>
          </p:nvPr>
        </p:nvSpPr>
        <p:spPr/>
        <p:txBody>
          <a:bodyPr>
            <a:normAutofit/>
          </a:bodyPr>
          <a:lstStyle/>
          <a:p>
            <a:r>
              <a:rPr lang="en-US" sz="4800" b="1" dirty="0" smtClean="0">
                <a:solidFill>
                  <a:srgbClr val="FFFF00"/>
                </a:solidFill>
              </a:rPr>
              <a:t>The Homework Binder</a:t>
            </a:r>
            <a:endParaRPr lang="en-US" sz="4800" b="1" dirty="0">
              <a:solidFill>
                <a:srgbClr val="FFFF00"/>
              </a:solidFill>
            </a:endParaRPr>
          </a:p>
        </p:txBody>
      </p:sp>
      <p:sp>
        <p:nvSpPr>
          <p:cNvPr id="8" name="Text Placeholder 7"/>
          <p:cNvSpPr>
            <a:spLocks noGrp="1"/>
          </p:cNvSpPr>
          <p:nvPr>
            <p:ph type="body" idx="3"/>
          </p:nvPr>
        </p:nvSpPr>
        <p:spPr/>
        <p:txBody>
          <a:bodyPr/>
          <a:lstStyle/>
          <a:p>
            <a:pPr algn="ctr"/>
            <a:r>
              <a:rPr lang="en-US" sz="4000" dirty="0" err="1" smtClean="0">
                <a:solidFill>
                  <a:schemeClr val="tx1"/>
                </a:solidFill>
              </a:rPr>
              <a:t>Aaah</a:t>
            </a:r>
            <a:r>
              <a:rPr lang="en-US" sz="4000" dirty="0" smtClean="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1289140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72000"/>
          </a:xfrm>
        </p:spPr>
        <p:txBody>
          <a:bodyPr/>
          <a:lstStyle/>
          <a:p>
            <a:r>
              <a:rPr lang="en-US" sz="3200" i="1" dirty="0" smtClean="0"/>
              <a:t>Teaches Time Management!</a:t>
            </a:r>
          </a:p>
          <a:p>
            <a:r>
              <a:rPr lang="en-US" sz="3200" dirty="0" smtClean="0"/>
              <a:t>Helps with setting goals.</a:t>
            </a:r>
            <a:endParaRPr lang="en-US" sz="3200" dirty="0"/>
          </a:p>
          <a:p>
            <a:r>
              <a:rPr lang="en-US" sz="3200" dirty="0" smtClean="0"/>
              <a:t>Tracks </a:t>
            </a:r>
            <a:r>
              <a:rPr lang="en-US" sz="3200" dirty="0"/>
              <a:t>immediate deadlines and long-term </a:t>
            </a:r>
            <a:r>
              <a:rPr lang="en-US" sz="3200" dirty="0" smtClean="0"/>
              <a:t>ones.</a:t>
            </a:r>
            <a:endParaRPr lang="en-US" sz="3200" dirty="0"/>
          </a:p>
          <a:p>
            <a:r>
              <a:rPr lang="en-US" sz="3200" dirty="0" smtClean="0"/>
              <a:t>Can use for personal events and info.</a:t>
            </a:r>
            <a:endParaRPr lang="en-US" sz="3200" dirty="0"/>
          </a:p>
          <a:p>
            <a:r>
              <a:rPr lang="en-US" sz="3200" dirty="0" smtClean="0"/>
              <a:t>Calculate </a:t>
            </a:r>
            <a:r>
              <a:rPr lang="en-US" sz="3200" dirty="0"/>
              <a:t>time </a:t>
            </a:r>
            <a:r>
              <a:rPr lang="en-US" sz="3200" dirty="0" smtClean="0"/>
              <a:t>needed to </a:t>
            </a:r>
            <a:r>
              <a:rPr lang="en-US" sz="3200" dirty="0"/>
              <a:t>complete work.</a:t>
            </a:r>
          </a:p>
          <a:p>
            <a:r>
              <a:rPr lang="en-US" sz="3200" dirty="0"/>
              <a:t>Block out study time in your schedule.</a:t>
            </a:r>
          </a:p>
          <a:p>
            <a:endParaRPr lang="en-US" dirty="0"/>
          </a:p>
        </p:txBody>
      </p:sp>
      <p:sp>
        <p:nvSpPr>
          <p:cNvPr id="3" name="Title 2"/>
          <p:cNvSpPr>
            <a:spLocks noGrp="1"/>
          </p:cNvSpPr>
          <p:nvPr>
            <p:ph type="title"/>
          </p:nvPr>
        </p:nvSpPr>
        <p:spPr>
          <a:ln>
            <a:solidFill>
              <a:srgbClr val="FFFF00"/>
            </a:solidFill>
          </a:ln>
        </p:spPr>
        <p:txBody>
          <a:bodyPr>
            <a:normAutofit/>
          </a:bodyPr>
          <a:lstStyle/>
          <a:p>
            <a:pPr algn="ctr"/>
            <a:r>
              <a:rPr lang="en-US" sz="4800" b="1" dirty="0" smtClean="0">
                <a:solidFill>
                  <a:srgbClr val="FFFF00"/>
                </a:solidFill>
              </a:rPr>
              <a:t>The Agenda</a:t>
            </a:r>
            <a:endParaRPr lang="en-US" sz="4800" b="1" dirty="0">
              <a:solidFill>
                <a:srgbClr val="FFFF00"/>
              </a:solidFill>
            </a:endParaRPr>
          </a:p>
        </p:txBody>
      </p:sp>
    </p:spTree>
    <p:extLst>
      <p:ext uri="{BB962C8B-B14F-4D97-AF65-F5344CB8AC3E}">
        <p14:creationId xmlns:p14="http://schemas.microsoft.com/office/powerpoint/2010/main" val="1474331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solidFill>
                  <a:srgbClr val="FFFF00"/>
                </a:solidFill>
              </a:rPr>
              <a:t>A Typical Middle-</a:t>
            </a:r>
            <a:r>
              <a:rPr lang="en-US" b="1" dirty="0" err="1" smtClean="0">
                <a:solidFill>
                  <a:srgbClr val="FFFF00"/>
                </a:solidFill>
              </a:rPr>
              <a:t>Schooler</a:t>
            </a:r>
            <a:r>
              <a:rPr lang="en-US" b="1" dirty="0" smtClean="0">
                <a:solidFill>
                  <a:srgbClr val="FFFF00"/>
                </a:solidFill>
              </a:rPr>
              <a:t> Agenda</a:t>
            </a:r>
            <a:endParaRPr lang="en-US" b="1" dirty="0">
              <a:solidFill>
                <a:srgbClr val="FFFF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546" y="1904135"/>
            <a:ext cx="8620854" cy="399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65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rgbClr val="FFFF00"/>
                </a:solidFill>
              </a:rPr>
              <a:t>A New and Improved Agenda!</a:t>
            </a:r>
            <a:endParaRPr lang="en-US" b="1" dirty="0">
              <a:solidFill>
                <a:srgbClr val="FFFF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274" y="2021456"/>
            <a:ext cx="8726126" cy="379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136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lstStyle/>
          <a:p>
            <a:r>
              <a:rPr lang="en-US" dirty="0" smtClean="0"/>
              <a:t>Paper Management</a:t>
            </a:r>
            <a:r>
              <a:rPr lang="en-US" dirty="0"/>
              <a:t> </a:t>
            </a:r>
            <a:r>
              <a:rPr lang="en-US" dirty="0" smtClean="0"/>
              <a:t>for older school papers</a:t>
            </a:r>
          </a:p>
          <a:p>
            <a:pPr lvl="1"/>
            <a:r>
              <a:rPr lang="en-US" dirty="0" smtClean="0">
                <a:solidFill>
                  <a:schemeClr val="tx1"/>
                </a:solidFill>
              </a:rPr>
              <a:t>Accordion folders, hanging folders, pocket cases, bins or binders</a:t>
            </a:r>
          </a:p>
          <a:p>
            <a:r>
              <a:rPr lang="en-US" dirty="0" smtClean="0"/>
              <a:t>Container for writing utensils &amp; other tools</a:t>
            </a:r>
          </a:p>
          <a:p>
            <a:r>
              <a:rPr lang="en-US" dirty="0" smtClean="0"/>
              <a:t>Flash cards w/ rubber bands, </a:t>
            </a:r>
            <a:r>
              <a:rPr lang="en-US" dirty="0" err="1" smtClean="0"/>
              <a:t>ziploc</a:t>
            </a:r>
            <a:r>
              <a:rPr lang="en-US" dirty="0" smtClean="0"/>
              <a:t> bags or card boxes</a:t>
            </a:r>
          </a:p>
          <a:p>
            <a:r>
              <a:rPr lang="en-US" dirty="0" smtClean="0"/>
              <a:t>Desk, table or other hard surface</a:t>
            </a:r>
          </a:p>
          <a:p>
            <a:r>
              <a:rPr lang="en-US" dirty="0" smtClean="0"/>
              <a:t>Good lighting</a:t>
            </a:r>
          </a:p>
          <a:p>
            <a:r>
              <a:rPr lang="en-US" u="sng" dirty="0" smtClean="0"/>
              <a:t>Mellow</a:t>
            </a:r>
            <a:r>
              <a:rPr lang="en-US" dirty="0" smtClean="0"/>
              <a:t> music (works for some, but not all)</a:t>
            </a:r>
          </a:p>
          <a:p>
            <a:r>
              <a:rPr lang="en-US" dirty="0" smtClean="0"/>
              <a:t>Away from distractions:</a:t>
            </a:r>
          </a:p>
          <a:p>
            <a:pPr algn="ctr"/>
            <a:r>
              <a:rPr lang="en-US" b="1" dirty="0" smtClean="0"/>
              <a:t>No TV.  No cellphone. No computer.</a:t>
            </a:r>
          </a:p>
          <a:p>
            <a:endParaRPr lang="en-US" dirty="0" smtClean="0"/>
          </a:p>
        </p:txBody>
      </p:sp>
      <p:sp>
        <p:nvSpPr>
          <p:cNvPr id="3" name="Title 2"/>
          <p:cNvSpPr>
            <a:spLocks noGrp="1"/>
          </p:cNvSpPr>
          <p:nvPr>
            <p:ph type="title"/>
          </p:nvPr>
        </p:nvSpPr>
        <p:spPr/>
        <p:txBody>
          <a:bodyPr>
            <a:noAutofit/>
          </a:bodyPr>
          <a:lstStyle/>
          <a:p>
            <a:r>
              <a:rPr lang="en-US" sz="4000" b="1" dirty="0" smtClean="0">
                <a:solidFill>
                  <a:srgbClr val="FFFF00"/>
                </a:solidFill>
              </a:rPr>
              <a:t>The </a:t>
            </a:r>
            <a:r>
              <a:rPr lang="en-US" sz="4000" b="1" i="1" dirty="0" smtClean="0">
                <a:solidFill>
                  <a:srgbClr val="FFFF00"/>
                </a:solidFill>
              </a:rPr>
              <a:t>Organized</a:t>
            </a:r>
            <a:r>
              <a:rPr lang="en-US" sz="4000" b="1" dirty="0" smtClean="0">
                <a:solidFill>
                  <a:srgbClr val="FFFF00"/>
                </a:solidFill>
              </a:rPr>
              <a:t> Home Study Space</a:t>
            </a:r>
            <a:endParaRPr lang="en-US" sz="4000" b="1" dirty="0">
              <a:solidFill>
                <a:srgbClr val="FFFF00"/>
              </a:solidFill>
            </a:endParaRPr>
          </a:p>
        </p:txBody>
      </p:sp>
    </p:spTree>
    <p:extLst>
      <p:ext uri="{BB962C8B-B14F-4D97-AF65-F5344CB8AC3E}">
        <p14:creationId xmlns:p14="http://schemas.microsoft.com/office/powerpoint/2010/main" val="369389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FF00"/>
                </a:solidFill>
              </a:rPr>
              <a:t>Examples…</a:t>
            </a:r>
            <a:endParaRPr lang="en-US" sz="4400" b="1" dirty="0">
              <a:solidFill>
                <a:srgbClr val="FFFF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87786"/>
            <a:ext cx="4059238" cy="304442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87786"/>
            <a:ext cx="4059238" cy="3044428"/>
          </a:xfrm>
        </p:spPr>
      </p:pic>
    </p:spTree>
    <p:extLst>
      <p:ext uri="{BB962C8B-B14F-4D97-AF65-F5344CB8AC3E}">
        <p14:creationId xmlns:p14="http://schemas.microsoft.com/office/powerpoint/2010/main" val="1467630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FF00"/>
                </a:solidFill>
              </a:rPr>
              <a:t>More Examples</a:t>
            </a:r>
            <a:r>
              <a:rPr lang="en-US" sz="4400" b="1" dirty="0">
                <a:solidFill>
                  <a:srgbClr val="FFFF00"/>
                </a:solidFill>
              </a:rPr>
              <a:t>…</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2319" y="1524000"/>
            <a:ext cx="3429000" cy="45720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87786"/>
            <a:ext cx="4059238" cy="3044428"/>
          </a:xfrm>
        </p:spPr>
      </p:pic>
    </p:spTree>
    <p:extLst>
      <p:ext uri="{BB962C8B-B14F-4D97-AF65-F5344CB8AC3E}">
        <p14:creationId xmlns:p14="http://schemas.microsoft.com/office/powerpoint/2010/main" val="2327759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2"/>
            </a:solidFill>
          </a:ln>
        </p:spPr>
        <p:txBody>
          <a:bodyPr>
            <a:normAutofit/>
          </a:bodyPr>
          <a:lstStyle/>
          <a:p>
            <a:r>
              <a:rPr lang="en-US" sz="3200" dirty="0" smtClean="0"/>
              <a:t>Part 1: Organization </a:t>
            </a:r>
          </a:p>
          <a:p>
            <a:r>
              <a:rPr lang="en-US" sz="3200" dirty="0" smtClean="0"/>
              <a:t>Part 2: Study Skills</a:t>
            </a:r>
          </a:p>
          <a:p>
            <a:r>
              <a:rPr lang="en-US" sz="3200" dirty="0" smtClean="0"/>
              <a:t>Part 3: </a:t>
            </a:r>
            <a:r>
              <a:rPr lang="en-US" sz="3200" dirty="0"/>
              <a:t>Knowing Assignments &amp; Grades</a:t>
            </a:r>
          </a:p>
          <a:p>
            <a:r>
              <a:rPr lang="en-US" sz="3200" dirty="0" smtClean="0"/>
              <a:t>Part 4: Motivation</a:t>
            </a:r>
          </a:p>
          <a:p>
            <a:r>
              <a:rPr lang="en-US" sz="3200" dirty="0" smtClean="0"/>
              <a:t>Part 5: Parent Resources</a:t>
            </a:r>
          </a:p>
          <a:p>
            <a:r>
              <a:rPr lang="en-US" sz="3200" dirty="0" smtClean="0"/>
              <a:t>Part 6: Questions or Comments</a:t>
            </a:r>
          </a:p>
          <a:p>
            <a:endParaRPr lang="en-US" sz="3200" dirty="0"/>
          </a:p>
          <a:p>
            <a:pPr marL="0" indent="0" algn="ctr">
              <a:buNone/>
            </a:pPr>
            <a:r>
              <a:rPr lang="en-US" sz="3200" dirty="0" smtClean="0">
                <a:solidFill>
                  <a:schemeClr val="tx2">
                    <a:lumMod val="50000"/>
                  </a:schemeClr>
                </a:solidFill>
              </a:rPr>
              <a:t>But first…</a:t>
            </a:r>
            <a:endParaRPr lang="en-US" sz="3200" dirty="0">
              <a:solidFill>
                <a:schemeClr val="tx2">
                  <a:lumMod val="50000"/>
                </a:schemeClr>
              </a:solidFill>
            </a:endParaRPr>
          </a:p>
        </p:txBody>
      </p:sp>
      <p:sp>
        <p:nvSpPr>
          <p:cNvPr id="3" name="Title 2"/>
          <p:cNvSpPr>
            <a:spLocks noGrp="1"/>
          </p:cNvSpPr>
          <p:nvPr>
            <p:ph type="title"/>
          </p:nvPr>
        </p:nvSpPr>
        <p:spPr/>
        <p:txBody>
          <a:bodyPr/>
          <a:lstStyle/>
          <a:p>
            <a:pPr algn="ctr"/>
            <a:r>
              <a:rPr lang="en-US" b="1" u="sng" dirty="0" smtClean="0">
                <a:solidFill>
                  <a:srgbClr val="FFFF00"/>
                </a:solidFill>
              </a:rPr>
              <a:t>WORKSHOP AGENDA</a:t>
            </a:r>
            <a:endParaRPr lang="en-US" b="1" u="sng" dirty="0">
              <a:solidFill>
                <a:srgbClr val="FFFF00"/>
              </a:solidFill>
            </a:endParaRPr>
          </a:p>
        </p:txBody>
      </p:sp>
    </p:spTree>
    <p:extLst>
      <p:ext uri="{BB962C8B-B14F-4D97-AF65-F5344CB8AC3E}">
        <p14:creationId xmlns:p14="http://schemas.microsoft.com/office/powerpoint/2010/main" val="38528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arn(inVertical)">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771525"/>
            <a:ext cx="5314950" cy="5314950"/>
          </a:xfrm>
          <a:prstGeom prst="rect">
            <a:avLst/>
          </a:prstGeom>
          <a:ln w="57150">
            <a:solidFill>
              <a:schemeClr val="bg1"/>
            </a:solidFill>
          </a:ln>
        </p:spPr>
      </p:pic>
    </p:spTree>
    <p:extLst>
      <p:ext uri="{BB962C8B-B14F-4D97-AF65-F5344CB8AC3E}">
        <p14:creationId xmlns:p14="http://schemas.microsoft.com/office/powerpoint/2010/main" val="42554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4800"/>
            <a:ext cx="4419600" cy="5999198"/>
          </a:xfrm>
          <a:prstGeom prst="rect">
            <a:avLst/>
          </a:prstGeom>
          <a:ln w="57150">
            <a:solidFill>
              <a:schemeClr val="bg1"/>
            </a:solidFill>
          </a:ln>
        </p:spPr>
      </p:pic>
    </p:spTree>
    <p:extLst>
      <p:ext uri="{BB962C8B-B14F-4D97-AF65-F5344CB8AC3E}">
        <p14:creationId xmlns:p14="http://schemas.microsoft.com/office/powerpoint/2010/main" val="371062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0"/>
            <a:ext cx="6172200" cy="4629150"/>
          </a:xfrm>
          <a:prstGeom prst="rect">
            <a:avLst/>
          </a:prstGeom>
          <a:ln w="57150">
            <a:solidFill>
              <a:schemeClr val="bg1"/>
            </a:solidFill>
          </a:ln>
        </p:spPr>
      </p:pic>
    </p:spTree>
    <p:extLst>
      <p:ext uri="{BB962C8B-B14F-4D97-AF65-F5344CB8AC3E}">
        <p14:creationId xmlns:p14="http://schemas.microsoft.com/office/powerpoint/2010/main" val="357670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381000"/>
            <a:ext cx="3962399" cy="6096000"/>
          </a:xfrm>
          <a:prstGeom prst="rect">
            <a:avLst/>
          </a:prstGeom>
          <a:ln w="3175">
            <a:solidFill>
              <a:schemeClr val="bg1"/>
            </a:solidFill>
          </a:ln>
        </p:spPr>
      </p:pic>
      <p:pic>
        <p:nvPicPr>
          <p:cNvPr id="18" name="Content Placeholder 1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495800" y="381000"/>
            <a:ext cx="4343400" cy="6063343"/>
          </a:xfrm>
        </p:spPr>
      </p:pic>
    </p:spTree>
    <p:extLst>
      <p:ext uri="{BB962C8B-B14F-4D97-AF65-F5344CB8AC3E}">
        <p14:creationId xmlns:p14="http://schemas.microsoft.com/office/powerpoint/2010/main" val="8440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108" y="601824"/>
            <a:ext cx="4866692" cy="1836576"/>
          </a:xfrm>
        </p:spPr>
        <p:txBody>
          <a:bodyPr/>
          <a:lstStyle/>
          <a:p>
            <a:pPr algn="ctr"/>
            <a:r>
              <a:rPr lang="en-US" altLang="en-US" sz="4400" dirty="0">
                <a:solidFill>
                  <a:srgbClr val="FFFF00"/>
                </a:solidFill>
                <a:latin typeface="Arial Black" panose="020B0A04020102020204" pitchFamily="34" charset="0"/>
              </a:rPr>
              <a:t>HOMEWORK</a:t>
            </a:r>
            <a:endParaRPr lang="en-US" dirty="0">
              <a:solidFill>
                <a:srgbClr val="FFFF00"/>
              </a:solidFill>
            </a:endParaRPr>
          </a:p>
        </p:txBody>
      </p:sp>
      <p:pic>
        <p:nvPicPr>
          <p:cNvPr id="4" name="Picture 2" descr="http://soe.ucdavis.edu/ss0809/ZammitT/Images/hw%20carto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9505"/>
            <a:ext cx="2362200" cy="634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digital.blogsite.org/album/d/64157-1/happy-fac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0182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71800" y="3635790"/>
            <a:ext cx="4267200" cy="3539430"/>
          </a:xfrm>
          <a:prstGeom prst="rect">
            <a:avLst/>
          </a:prstGeom>
        </p:spPr>
        <p:txBody>
          <a:bodyPr wrap="square">
            <a:spAutoFit/>
          </a:bodyPr>
          <a:lstStyle/>
          <a:p>
            <a:pPr algn="ctr"/>
            <a:r>
              <a:rPr lang="en-US" sz="3200" kern="10" dirty="0">
                <a:ln w="9525">
                  <a:solidFill>
                    <a:srgbClr val="000000"/>
                  </a:solidFill>
                  <a:round/>
                  <a:headEnd/>
                  <a:tailEnd/>
                </a:ln>
                <a:solidFill>
                  <a:srgbClr val="FF3399"/>
                </a:solidFill>
                <a:latin typeface="Arial Black" panose="020B0A04020102020204" pitchFamily="34" charset="0"/>
              </a:rPr>
              <a:t>It’s homework time</a:t>
            </a:r>
            <a:r>
              <a:rPr lang="en-US" sz="3200" kern="10" dirty="0" smtClean="0">
                <a:ln w="9525">
                  <a:solidFill>
                    <a:srgbClr val="000000"/>
                  </a:solidFill>
                  <a:round/>
                  <a:headEnd/>
                  <a:tailEnd/>
                </a:ln>
                <a:solidFill>
                  <a:srgbClr val="FF3399"/>
                </a:solidFill>
                <a:latin typeface="Arial Black" panose="020B0A04020102020204" pitchFamily="34" charset="0"/>
              </a:rPr>
              <a:t>!</a:t>
            </a:r>
          </a:p>
          <a:p>
            <a:pPr algn="ctr"/>
            <a:r>
              <a:rPr lang="en-US" altLang="en-US" sz="3200" dirty="0" smtClean="0"/>
              <a:t> </a:t>
            </a:r>
            <a:r>
              <a:rPr lang="en-US" altLang="en-US" sz="3200" dirty="0"/>
              <a:t>vs</a:t>
            </a:r>
            <a:r>
              <a:rPr lang="en-US" altLang="en-US" sz="3200" dirty="0" smtClean="0"/>
              <a:t>.</a:t>
            </a:r>
          </a:p>
          <a:p>
            <a:pPr algn="ctr"/>
            <a:r>
              <a:rPr lang="en-US" sz="3200" kern="10" dirty="0">
                <a:ln w="9525">
                  <a:solidFill>
                    <a:srgbClr val="000000"/>
                  </a:solidFill>
                  <a:round/>
                  <a:headEnd/>
                  <a:tailEnd/>
                </a:ln>
                <a:solidFill>
                  <a:srgbClr val="FF6600"/>
                </a:solidFill>
                <a:latin typeface="Arial Black" panose="020B0A04020102020204" pitchFamily="34" charset="0"/>
              </a:rPr>
              <a:t>Do your homework first!</a:t>
            </a:r>
          </a:p>
          <a:p>
            <a:pPr algn="ctr"/>
            <a:endParaRPr lang="en-US" altLang="en-US" sz="3200" dirty="0"/>
          </a:p>
          <a:p>
            <a:pPr algn="ctr"/>
            <a:endParaRPr lang="en-US" sz="3200" kern="10" dirty="0">
              <a:ln w="9525">
                <a:solidFill>
                  <a:srgbClr val="000000"/>
                </a:solidFill>
                <a:round/>
                <a:headEnd/>
                <a:tailEnd/>
              </a:ln>
              <a:solidFill>
                <a:srgbClr val="FF3399"/>
              </a:solidFill>
              <a:latin typeface="Arial Black" panose="020B0A04020102020204" pitchFamily="34" charset="0"/>
            </a:endParaRPr>
          </a:p>
        </p:txBody>
      </p:sp>
      <p:pic>
        <p:nvPicPr>
          <p:cNvPr id="9" name="Picture 4" descr="http://2.bp.blogspot.com/_BANKUZhhrUo/SYZKyi13ckI/AAAAAAAAAms/TUf6XvBsb9Q/s400/mad%2B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029200"/>
            <a:ext cx="1468016" cy="14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63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b="1" dirty="0">
                <a:solidFill>
                  <a:srgbClr val="FFFF00"/>
                </a:solidFill>
              </a:rPr>
              <a:t>Set </a:t>
            </a:r>
            <a:r>
              <a:rPr lang="en-US" altLang="en-US" b="1" dirty="0" smtClean="0">
                <a:solidFill>
                  <a:srgbClr val="FFFF00"/>
                </a:solidFill>
              </a:rPr>
              <a:t>Aside </a:t>
            </a:r>
            <a:r>
              <a:rPr lang="en-US" altLang="en-US" b="1" dirty="0">
                <a:solidFill>
                  <a:srgbClr val="FFFF00"/>
                </a:solidFill>
              </a:rPr>
              <a:t>T</a:t>
            </a:r>
            <a:r>
              <a:rPr lang="en-US" altLang="en-US" b="1" dirty="0" smtClean="0">
                <a:solidFill>
                  <a:srgbClr val="FFFF00"/>
                </a:solidFill>
              </a:rPr>
              <a:t>ime Daily</a:t>
            </a:r>
            <a:endParaRPr lang="en-US" b="1" dirty="0">
              <a:solidFill>
                <a:srgbClr val="FFFF00"/>
              </a:solidFill>
            </a:endParaRPr>
          </a:p>
        </p:txBody>
      </p:sp>
      <p:sp>
        <p:nvSpPr>
          <p:cNvPr id="4" name="Content Placeholder 3"/>
          <p:cNvSpPr>
            <a:spLocks noGrp="1"/>
          </p:cNvSpPr>
          <p:nvPr>
            <p:ph sz="half" idx="1"/>
          </p:nvPr>
        </p:nvSpPr>
        <p:spPr>
          <a:ln>
            <a:solidFill>
              <a:schemeClr val="accent2"/>
            </a:solidFill>
          </a:ln>
        </p:spPr>
        <p:txBody>
          <a:bodyPr/>
          <a:lstStyle/>
          <a:p>
            <a:pPr>
              <a:lnSpc>
                <a:spcPct val="90000"/>
              </a:lnSpc>
              <a:defRPr/>
            </a:pPr>
            <a:r>
              <a:rPr lang="en-US" altLang="en-US" sz="2400" dirty="0"/>
              <a:t>It is best to do homework at the same time every day</a:t>
            </a:r>
            <a:r>
              <a:rPr lang="en-US" altLang="en-US" sz="2400" dirty="0" smtClean="0"/>
              <a:t>.</a:t>
            </a:r>
            <a:endParaRPr lang="en-US" altLang="en-US" sz="2400" dirty="0"/>
          </a:p>
          <a:p>
            <a:pPr>
              <a:lnSpc>
                <a:spcPct val="90000"/>
              </a:lnSpc>
              <a:defRPr/>
            </a:pPr>
            <a:r>
              <a:rPr lang="en-US" altLang="en-US" sz="2400" dirty="0">
                <a:solidFill>
                  <a:srgbClr val="FFFF00"/>
                </a:solidFill>
              </a:rPr>
              <a:t>Do it as soon as you get home or after an hour of relaxation</a:t>
            </a:r>
            <a:r>
              <a:rPr lang="en-US" altLang="en-US" sz="2400" dirty="0" smtClean="0">
                <a:solidFill>
                  <a:srgbClr val="FFFF00"/>
                </a:solidFill>
              </a:rPr>
              <a:t>.</a:t>
            </a:r>
          </a:p>
          <a:p>
            <a:pPr>
              <a:lnSpc>
                <a:spcPct val="90000"/>
              </a:lnSpc>
              <a:defRPr/>
            </a:pPr>
            <a:r>
              <a:rPr lang="en-US" altLang="en-US" sz="2400" dirty="0" smtClean="0"/>
              <a:t>Studies </a:t>
            </a:r>
            <a:r>
              <a:rPr lang="en-US" altLang="en-US" sz="2400" dirty="0"/>
              <a:t>show that doing homework before dinnertime will yield the best results.</a:t>
            </a:r>
          </a:p>
          <a:p>
            <a:pPr>
              <a:lnSpc>
                <a:spcPct val="90000"/>
              </a:lnSpc>
              <a:defRPr/>
            </a:pPr>
            <a:r>
              <a:rPr lang="en-US" altLang="en-US" sz="2400" dirty="0">
                <a:solidFill>
                  <a:srgbClr val="FFFF00"/>
                </a:solidFill>
              </a:rPr>
              <a:t>Waiting until 7 P.M. is not an effective strategy.</a:t>
            </a:r>
          </a:p>
          <a:p>
            <a:endParaRPr lang="en-US" dirty="0"/>
          </a:p>
        </p:txBody>
      </p:sp>
      <p:pic>
        <p:nvPicPr>
          <p:cNvPr id="6" name="Picture 2" descr="http://school.discoveryeducation.com/clipart/images/clock.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419475" cy="464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261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lstStyle/>
          <a:p>
            <a:pPr algn="ctr"/>
            <a:r>
              <a:rPr lang="en-US" altLang="en-US" b="1" dirty="0">
                <a:solidFill>
                  <a:schemeClr val="accent2">
                    <a:lumMod val="40000"/>
                    <a:lumOff val="60000"/>
                  </a:schemeClr>
                </a:solidFill>
              </a:rPr>
              <a:t>TIME MANAGEMENT</a:t>
            </a:r>
            <a:endParaRPr lang="en-US" b="1" dirty="0">
              <a:solidFill>
                <a:schemeClr val="accent2">
                  <a:lumMod val="40000"/>
                  <a:lumOff val="60000"/>
                </a:schemeClr>
              </a:solidFill>
            </a:endParaRPr>
          </a:p>
        </p:txBody>
      </p:sp>
      <p:sp>
        <p:nvSpPr>
          <p:cNvPr id="2" name="Content Placeholder 1"/>
          <p:cNvSpPr>
            <a:spLocks noGrp="1"/>
          </p:cNvSpPr>
          <p:nvPr>
            <p:ph sz="half" idx="1"/>
          </p:nvPr>
        </p:nvSpPr>
        <p:spPr>
          <a:xfrm>
            <a:off x="152400" y="1447800"/>
            <a:ext cx="4364736" cy="4648200"/>
          </a:xfrm>
        </p:spPr>
        <p:txBody>
          <a:bodyPr>
            <a:normAutofit/>
          </a:bodyPr>
          <a:lstStyle/>
          <a:p>
            <a:pPr marL="0" indent="0" algn="ctr">
              <a:buNone/>
            </a:pPr>
            <a:r>
              <a:rPr lang="en-US" altLang="en-US" sz="3200" dirty="0" smtClean="0">
                <a:solidFill>
                  <a:srgbClr val="FFFF00"/>
                </a:solidFill>
              </a:rPr>
              <a:t>Effective </a:t>
            </a:r>
            <a:r>
              <a:rPr lang="en-US" altLang="en-US" sz="3200" dirty="0">
                <a:solidFill>
                  <a:srgbClr val="FFFF00"/>
                </a:solidFill>
              </a:rPr>
              <a:t>time management:</a:t>
            </a:r>
          </a:p>
          <a:p>
            <a:pPr>
              <a:buFont typeface="Wingdings" panose="05000000000000000000" pitchFamily="2" charset="2"/>
              <a:buChar char="§"/>
            </a:pPr>
            <a:r>
              <a:rPr lang="en-US" altLang="en-US" dirty="0"/>
              <a:t> </a:t>
            </a:r>
            <a:r>
              <a:rPr lang="en-US" altLang="en-US" sz="2800" dirty="0"/>
              <a:t>Is an essential life skill</a:t>
            </a:r>
          </a:p>
          <a:p>
            <a:pPr>
              <a:buFont typeface="Wingdings" panose="05000000000000000000" pitchFamily="2" charset="2"/>
              <a:buChar char="§"/>
            </a:pPr>
            <a:r>
              <a:rPr lang="en-US" altLang="en-US" sz="2800" dirty="0"/>
              <a:t> Can decrease stress and increase confidence</a:t>
            </a:r>
          </a:p>
          <a:p>
            <a:pPr>
              <a:buFont typeface="Wingdings" panose="05000000000000000000" pitchFamily="2" charset="2"/>
              <a:buChar char="§"/>
            </a:pPr>
            <a:r>
              <a:rPr lang="en-US" altLang="en-US" sz="2800" dirty="0"/>
              <a:t> Is proven to be more useful for test-taking than cramming at the last minute</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9044" y="1447800"/>
            <a:ext cx="3581400" cy="4495800"/>
          </a:xfrm>
        </p:spPr>
      </p:pic>
    </p:spTree>
    <p:extLst>
      <p:ext uri="{BB962C8B-B14F-4D97-AF65-F5344CB8AC3E}">
        <p14:creationId xmlns:p14="http://schemas.microsoft.com/office/powerpoint/2010/main" val="96600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b="1" u="sng" dirty="0">
                <a:solidFill>
                  <a:srgbClr val="66FF33"/>
                </a:solidFill>
              </a:rPr>
              <a:t>PART </a:t>
            </a:r>
            <a:r>
              <a:rPr lang="en-US" sz="6000" b="1" u="sng" dirty="0">
                <a:solidFill>
                  <a:srgbClr val="66FF33"/>
                </a:solidFill>
              </a:rPr>
              <a:t>2</a:t>
            </a:r>
            <a:r>
              <a:rPr lang="en-US" sz="4400" b="1" u="sng" dirty="0">
                <a:solidFill>
                  <a:srgbClr val="66FF33"/>
                </a:solidFill>
              </a:rPr>
              <a:t>: STUDY SKILLS</a:t>
            </a:r>
            <a:endParaRPr lang="en-US" sz="4400" dirty="0"/>
          </a:p>
        </p:txBody>
      </p:sp>
      <p:pic>
        <p:nvPicPr>
          <p:cNvPr id="4" name="Picture 8" descr="C:\Users\ownber\AppData\Local\Microsoft\Windows\Temporary Internet Files\Content.IE5\ACBC9RMW\MP900408987[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133601" y="1906385"/>
            <a:ext cx="4342014" cy="4342014"/>
          </a:xfrm>
          <a:prstGeom prst="rect">
            <a:avLst/>
          </a:prstGeom>
          <a:noFill/>
          <a:extLst>
            <a:ext uri="{909E8E84-426E-40DD-AFC4-6F175D3DCCD1}">
              <a14:hiddenFill xmlns:a14="http://schemas.microsoft.com/office/drawing/2010/main">
                <a:solidFill>
                  <a:srgbClr val="FFFFFF"/>
                </a:solidFill>
              </a14:hiddenFill>
            </a:ext>
          </a:extLst>
        </p:spPr>
      </p:pic>
      <p:pic>
        <p:nvPicPr>
          <p:cNvPr id="5" name="MS900074906[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5867400"/>
            <a:ext cx="609600" cy="609600"/>
          </a:xfrm>
          <a:prstGeom prst="rect">
            <a:avLst/>
          </a:prstGeom>
        </p:spPr>
      </p:pic>
    </p:spTree>
    <p:extLst>
      <p:ext uri="{BB962C8B-B14F-4D97-AF65-F5344CB8AC3E}">
        <p14:creationId xmlns:p14="http://schemas.microsoft.com/office/powerpoint/2010/main" val="194588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5" fill="hold"/>
                                        <p:tgtEl>
                                          <p:spTgt spid="5"/>
                                        </p:tgtEl>
                                      </p:cBhvr>
                                    </p:cmd>
                                  </p:childTnLst>
                                </p:cTn>
                              </p:par>
                            </p:childTnLst>
                          </p:cTn>
                        </p:par>
                      </p:childTnLst>
                    </p:cTn>
                  </p:par>
                </p:childTnLst>
              </p:cTn>
              <p:nextCondLst>
                <p:cond evt="onClick" delay="0">
                  <p:tgtEl>
                    <p:spTgt spid="5"/>
                  </p:tgtEl>
                </p:cond>
              </p:nextCondLst>
            </p:seq>
            <p:audio>
              <p:cMediaNode vol="58491">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a:ln>
            <a:solidFill>
              <a:schemeClr val="accent2"/>
            </a:solidFill>
          </a:ln>
        </p:spPr>
        <p:txBody>
          <a:bodyPr>
            <a:normAutofit fontScale="92500" lnSpcReduction="20000"/>
          </a:bodyPr>
          <a:lstStyle/>
          <a:p>
            <a:pPr>
              <a:spcBef>
                <a:spcPct val="50000"/>
              </a:spcBef>
              <a:buFontTx/>
              <a:buChar char="•"/>
            </a:pPr>
            <a:r>
              <a:rPr lang="en-US" altLang="en-US" sz="2800" dirty="0">
                <a:latin typeface="Arial" panose="020B0604020202020204" pitchFamily="34" charset="0"/>
              </a:rPr>
              <a:t>Setting aside five to ten minutes a night to review vocabulary words or key chapter points will allow your student to digest and retain information better than trying to absorb an avalanche of knowledge all at the last minute.  </a:t>
            </a:r>
          </a:p>
          <a:p>
            <a:pPr>
              <a:spcBef>
                <a:spcPct val="50000"/>
              </a:spcBef>
              <a:buFontTx/>
              <a:buChar char="•"/>
            </a:pPr>
            <a:r>
              <a:rPr lang="en-US" altLang="en-US" sz="2800" dirty="0" smtClean="0">
                <a:latin typeface="Arial" panose="020B0604020202020204" pitchFamily="34" charset="0"/>
              </a:rPr>
              <a:t>Try </a:t>
            </a:r>
            <a:r>
              <a:rPr lang="en-US" altLang="en-US" sz="2800" dirty="0">
                <a:latin typeface="Arial" panose="020B0604020202020204" pitchFamily="34" charset="0"/>
              </a:rPr>
              <a:t>to make study time a period of quiet time each night when the T.V. is turned off and everyone takes out a book or a newspaper to read for fifteen minutes or so.  </a:t>
            </a:r>
          </a:p>
          <a:p>
            <a:pPr>
              <a:spcBef>
                <a:spcPct val="50000"/>
              </a:spcBef>
              <a:buFontTx/>
              <a:buChar char="•"/>
            </a:pPr>
            <a:r>
              <a:rPr lang="en-US" altLang="en-US" sz="2800" dirty="0">
                <a:latin typeface="Arial" panose="020B0604020202020204" pitchFamily="34" charset="0"/>
              </a:rPr>
              <a:t> By demonstrating to your child that quiet time for concentration is part of a daily routine, you will help to develop better study skills and concentration that will be needed for college and high school.</a:t>
            </a:r>
          </a:p>
          <a:p>
            <a:endParaRPr lang="en-US" dirty="0"/>
          </a:p>
        </p:txBody>
      </p:sp>
      <p:sp>
        <p:nvSpPr>
          <p:cNvPr id="3" name="Title 2"/>
          <p:cNvSpPr>
            <a:spLocks noGrp="1"/>
          </p:cNvSpPr>
          <p:nvPr>
            <p:ph type="title"/>
          </p:nvPr>
        </p:nvSpPr>
        <p:spPr>
          <a:xfrm>
            <a:off x="457200" y="152400"/>
            <a:ext cx="8229600" cy="1295400"/>
          </a:xfrm>
        </p:spPr>
        <p:txBody>
          <a:bodyPr>
            <a:normAutofit fontScale="90000"/>
          </a:bodyPr>
          <a:lstStyle/>
          <a:p>
            <a:pPr algn="ctr"/>
            <a:r>
              <a:rPr lang="en-US" altLang="en-US" b="1" dirty="0">
                <a:solidFill>
                  <a:srgbClr val="FFFF00"/>
                </a:solidFill>
              </a:rPr>
              <a:t>Studying Should Be a Nightly Routine</a:t>
            </a:r>
            <a:endParaRPr lang="en-US" b="1" dirty="0">
              <a:solidFill>
                <a:srgbClr val="FFFF00"/>
              </a:solidFill>
            </a:endParaRPr>
          </a:p>
        </p:txBody>
      </p:sp>
    </p:spTree>
    <p:extLst>
      <p:ext uri="{BB962C8B-B14F-4D97-AF65-F5344CB8AC3E}">
        <p14:creationId xmlns:p14="http://schemas.microsoft.com/office/powerpoint/2010/main" val="2473376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Different </a:t>
            </a:r>
            <a:r>
              <a:rPr lang="en-US" sz="2800" dirty="0"/>
              <a:t>styles of learning require different styles of studying</a:t>
            </a:r>
            <a:r>
              <a:rPr lang="en-US" sz="2800" dirty="0" smtClean="0"/>
              <a:t>.</a:t>
            </a:r>
          </a:p>
          <a:p>
            <a:endParaRPr lang="en-US" dirty="0" smtClean="0"/>
          </a:p>
          <a:p>
            <a:endParaRPr lang="en-US" dirty="0"/>
          </a:p>
        </p:txBody>
      </p:sp>
      <p:sp>
        <p:nvSpPr>
          <p:cNvPr id="3" name="Title 2"/>
          <p:cNvSpPr>
            <a:spLocks noGrp="1"/>
          </p:cNvSpPr>
          <p:nvPr>
            <p:ph type="title"/>
          </p:nvPr>
        </p:nvSpPr>
        <p:spPr/>
        <p:txBody>
          <a:bodyPr>
            <a:normAutofit/>
          </a:bodyPr>
          <a:lstStyle/>
          <a:p>
            <a:r>
              <a:rPr lang="en-US" sz="4400" b="1" u="sng" dirty="0">
                <a:solidFill>
                  <a:srgbClr val="66FF33"/>
                </a:solidFill>
              </a:rPr>
              <a:t>LEARNING STYLES </a:t>
            </a:r>
          </a:p>
        </p:txBody>
      </p:sp>
      <p:sp>
        <p:nvSpPr>
          <p:cNvPr id="4" name="Content Placeholder 2"/>
          <p:cNvSpPr txBox="1">
            <a:spLocks/>
          </p:cNvSpPr>
          <p:nvPr/>
        </p:nvSpPr>
        <p:spPr>
          <a:xfrm>
            <a:off x="457200" y="2590800"/>
            <a:ext cx="8229600" cy="3810000"/>
          </a:xfrm>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514350" indent="-514350">
              <a:spcBef>
                <a:spcPts val="0"/>
              </a:spcBef>
              <a:buClrTx/>
              <a:buSzTx/>
              <a:buFont typeface="+mj-lt"/>
              <a:buAutoNum type="arabicPeriod"/>
              <a:defRPr/>
            </a:pPr>
            <a:r>
              <a:rPr lang="en-US" sz="3000" u="sng" kern="0" dirty="0" smtClean="0">
                <a:solidFill>
                  <a:sysClr val="windowText" lastClr="000000"/>
                </a:solidFill>
              </a:rPr>
              <a:t>Visual Learners </a:t>
            </a:r>
            <a:r>
              <a:rPr lang="en-US" sz="3000" kern="0" dirty="0" smtClean="0">
                <a:solidFill>
                  <a:sysClr val="windowText" lastClr="000000"/>
                </a:solidFill>
              </a:rPr>
              <a:t>– Learn best by seeing  </a:t>
            </a:r>
          </a:p>
          <a:p>
            <a:pPr marL="514350" indent="-514350">
              <a:spcBef>
                <a:spcPts val="0"/>
              </a:spcBef>
              <a:buClrTx/>
              <a:buSzTx/>
              <a:buFont typeface="+mj-lt"/>
              <a:buAutoNum type="arabicPeriod"/>
              <a:defRPr/>
            </a:pPr>
            <a:endParaRPr lang="en-US" sz="3000" kern="0" dirty="0" smtClean="0">
              <a:solidFill>
                <a:sysClr val="windowText" lastClr="000000"/>
              </a:solidFill>
            </a:endParaRPr>
          </a:p>
          <a:p>
            <a:pPr marL="514350" indent="-514350">
              <a:spcBef>
                <a:spcPts val="0"/>
              </a:spcBef>
              <a:buClrTx/>
              <a:buSzTx/>
              <a:buFont typeface="+mj-lt"/>
              <a:buAutoNum type="arabicPeriod"/>
              <a:defRPr/>
            </a:pPr>
            <a:r>
              <a:rPr lang="en-US" sz="3000" u="sng" kern="0" dirty="0" smtClean="0">
                <a:solidFill>
                  <a:sysClr val="windowText" lastClr="000000"/>
                </a:solidFill>
              </a:rPr>
              <a:t>Auditory Learners </a:t>
            </a:r>
            <a:r>
              <a:rPr lang="en-US" sz="3000" kern="0" dirty="0" smtClean="0">
                <a:solidFill>
                  <a:sysClr val="windowText" lastClr="000000"/>
                </a:solidFill>
              </a:rPr>
              <a:t>– Learn best hearing </a:t>
            </a:r>
          </a:p>
          <a:p>
            <a:pPr marL="514350" indent="-514350">
              <a:spcBef>
                <a:spcPts val="0"/>
              </a:spcBef>
              <a:buClrTx/>
              <a:buSzTx/>
              <a:buFont typeface="+mj-lt"/>
              <a:buAutoNum type="arabicPeriod"/>
              <a:defRPr/>
            </a:pPr>
            <a:endParaRPr lang="en-US" sz="3000" kern="0" dirty="0" smtClean="0">
              <a:solidFill>
                <a:sysClr val="windowText" lastClr="000000"/>
              </a:solidFill>
            </a:endParaRPr>
          </a:p>
          <a:p>
            <a:pPr marL="514350" indent="-514350">
              <a:spcBef>
                <a:spcPts val="0"/>
              </a:spcBef>
              <a:buClrTx/>
              <a:buSzTx/>
              <a:buFont typeface="+mj-lt"/>
              <a:buAutoNum type="arabicPeriod"/>
              <a:defRPr/>
            </a:pPr>
            <a:r>
              <a:rPr lang="en-US" sz="3000" u="sng" kern="0" dirty="0" smtClean="0">
                <a:solidFill>
                  <a:sysClr val="windowText" lastClr="000000"/>
                </a:solidFill>
              </a:rPr>
              <a:t>Kinesthetic Learners </a:t>
            </a:r>
            <a:r>
              <a:rPr lang="en-US" sz="3000" kern="0" dirty="0" smtClean="0">
                <a:solidFill>
                  <a:sysClr val="windowText" lastClr="000000"/>
                </a:solidFill>
              </a:rPr>
              <a:t>– Learn best by doing</a:t>
            </a:r>
          </a:p>
          <a:p>
            <a:pPr marL="0" indent="0">
              <a:spcBef>
                <a:spcPts val="0"/>
              </a:spcBef>
              <a:buClrTx/>
              <a:buSzTx/>
              <a:buFontTx/>
              <a:buNone/>
              <a:defRPr/>
            </a:pPr>
            <a:endParaRPr lang="en-US" kern="0" dirty="0" smtClean="0">
              <a:solidFill>
                <a:sysClr val="windowText" lastClr="000000"/>
              </a:solidFill>
            </a:endParaRPr>
          </a:p>
          <a:p>
            <a:pPr marL="0" indent="0" algn="ctr">
              <a:spcBef>
                <a:spcPts val="0"/>
              </a:spcBef>
              <a:buClrTx/>
              <a:buSzTx/>
              <a:buFontTx/>
              <a:buNone/>
              <a:defRPr/>
            </a:pPr>
            <a:endParaRPr lang="en-US" kern="0" dirty="0" smtClean="0"/>
          </a:p>
          <a:p>
            <a:pPr marL="0" indent="0">
              <a:spcBef>
                <a:spcPts val="0"/>
              </a:spcBef>
              <a:buClrTx/>
              <a:buSzTx/>
              <a:buFontTx/>
              <a:buNone/>
              <a:defRPr/>
            </a:pPr>
            <a:endParaRPr lang="en-US" kern="0" dirty="0" smtClean="0"/>
          </a:p>
          <a:p>
            <a:pPr marL="0" indent="0">
              <a:spcBef>
                <a:spcPts val="0"/>
              </a:spcBef>
              <a:buClrTx/>
              <a:buSzTx/>
              <a:buFontTx/>
              <a:buNone/>
              <a:defRPr/>
            </a:pPr>
            <a:r>
              <a:rPr lang="en-US" kern="0" dirty="0" smtClean="0"/>
              <a:t>Have your child take a </a:t>
            </a:r>
            <a:r>
              <a:rPr lang="en-US" i="1" kern="0" dirty="0" smtClean="0"/>
              <a:t>Learning Style Quiz </a:t>
            </a:r>
            <a:r>
              <a:rPr lang="en-US" kern="0" dirty="0" smtClean="0"/>
              <a:t>to find out what type of learner he/she is.   These can be found online and vary in length.  Next, have him/her study in ways which cater to that style.</a:t>
            </a:r>
            <a:endParaRPr lang="en-US" kern="0" dirty="0"/>
          </a:p>
        </p:txBody>
      </p:sp>
      <p:pic>
        <p:nvPicPr>
          <p:cNvPr id="5" name="Picture 3" descr="C:\Users\ownber\AppData\Local\Microsoft\Windows\Temporary Internet Files\Content.IE5\3MAX92JR\MC9002812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2655" y="2266559"/>
            <a:ext cx="975511" cy="514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wnber\AppData\Local\Microsoft\Windows\Temporary Internet Files\Content.IE5\NBMDSD4W\MC900281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591" y="2940372"/>
            <a:ext cx="61781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ownber\AppData\Local\Microsoft\Windows\Temporary Internet Files\Content.IE5\IGOD8GF2\MC9003553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046" y="3657600"/>
            <a:ext cx="988914" cy="131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03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lnSpcReduction="10000"/>
          </a:bodyPr>
          <a:lstStyle/>
          <a:p>
            <a:pPr marL="0" indent="0">
              <a:buNone/>
            </a:pPr>
            <a:endParaRPr lang="en-US" sz="3200" dirty="0" smtClean="0"/>
          </a:p>
          <a:p>
            <a:pPr marL="0" indent="0">
              <a:buNone/>
            </a:pPr>
            <a:r>
              <a:rPr lang="en-US" sz="3200" dirty="0"/>
              <a:t>	</a:t>
            </a:r>
            <a:r>
              <a:rPr lang="en-US" sz="3200" dirty="0" smtClean="0"/>
              <a:t>			Better Grades! 								</a:t>
            </a:r>
          </a:p>
          <a:p>
            <a:pPr marL="0" indent="0">
              <a:buNone/>
            </a:pPr>
            <a:r>
              <a:rPr lang="en-US" sz="3200" dirty="0"/>
              <a:t>	</a:t>
            </a:r>
            <a:r>
              <a:rPr lang="en-US" sz="3200" dirty="0" smtClean="0"/>
              <a:t>			Less Stress!</a:t>
            </a:r>
          </a:p>
          <a:p>
            <a:pPr marL="0" indent="0">
              <a:buNone/>
            </a:pPr>
            <a:r>
              <a:rPr lang="en-US" sz="3200" dirty="0"/>
              <a:t>	</a:t>
            </a:r>
            <a:r>
              <a:rPr lang="en-US" sz="3200" dirty="0" smtClean="0"/>
              <a:t>			</a:t>
            </a:r>
          </a:p>
          <a:p>
            <a:pPr marL="0" indent="0">
              <a:buNone/>
            </a:pPr>
            <a:r>
              <a:rPr lang="en-US" sz="3200" dirty="0"/>
              <a:t>	</a:t>
            </a:r>
            <a:r>
              <a:rPr lang="en-US" sz="3200" dirty="0" smtClean="0"/>
              <a:t>			More Free Time!</a:t>
            </a:r>
          </a:p>
          <a:p>
            <a:pPr marL="0" indent="0">
              <a:buNone/>
            </a:pPr>
            <a:endParaRPr lang="en-US" sz="3200" dirty="0"/>
          </a:p>
          <a:p>
            <a:pPr marL="0" indent="0">
              <a:buNone/>
            </a:pPr>
            <a:r>
              <a:rPr lang="en-US" sz="3200" dirty="0" smtClean="0"/>
              <a:t>		</a:t>
            </a:r>
            <a:r>
              <a:rPr lang="en-US" sz="3200" dirty="0"/>
              <a:t>	</a:t>
            </a:r>
            <a:r>
              <a:rPr lang="en-US" sz="3200" dirty="0" smtClean="0"/>
              <a:t>	Positive </a:t>
            </a:r>
            <a:r>
              <a:rPr lang="en-US" sz="3200" dirty="0"/>
              <a:t>Self-Esteem!</a:t>
            </a:r>
          </a:p>
          <a:p>
            <a:pPr marL="0" indent="0">
              <a:buNone/>
            </a:pPr>
            <a:r>
              <a:rPr lang="en-US" sz="3200" dirty="0" smtClean="0"/>
              <a:t>					</a:t>
            </a:r>
          </a:p>
          <a:p>
            <a:endParaRPr lang="en-US" dirty="0"/>
          </a:p>
        </p:txBody>
      </p:sp>
      <p:sp>
        <p:nvSpPr>
          <p:cNvPr id="3" name="Title 2"/>
          <p:cNvSpPr>
            <a:spLocks noGrp="1"/>
          </p:cNvSpPr>
          <p:nvPr>
            <p:ph type="title"/>
          </p:nvPr>
        </p:nvSpPr>
        <p:spPr/>
        <p:txBody>
          <a:bodyPr>
            <a:noAutofit/>
          </a:bodyPr>
          <a:lstStyle/>
          <a:p>
            <a:pPr algn="ctr"/>
            <a:r>
              <a:rPr lang="en-US" sz="4000" b="1" u="sng" dirty="0" smtClean="0">
                <a:solidFill>
                  <a:srgbClr val="FFFF00"/>
                </a:solidFill>
              </a:rPr>
              <a:t>Why Improve Your Child’s Organization &amp; Study Skills?</a:t>
            </a:r>
            <a:endParaRPr lang="en-US" sz="4000" b="1" u="sng"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63" y="1905000"/>
            <a:ext cx="28352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8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u="sng" dirty="0" smtClean="0"/>
              <a:t>Read &amp; Re-read</a:t>
            </a:r>
            <a:r>
              <a:rPr lang="en-US" sz="2800" dirty="0" smtClean="0"/>
              <a:t> - Most common, not always most effective. </a:t>
            </a:r>
            <a:r>
              <a:rPr lang="en-US" sz="2000" i="1" dirty="0" smtClean="0">
                <a:solidFill>
                  <a:srgbClr val="66FF33"/>
                </a:solidFill>
              </a:rPr>
              <a:t>VISUAL</a:t>
            </a:r>
          </a:p>
          <a:p>
            <a:r>
              <a:rPr lang="en-US" sz="2800" u="sng" dirty="0" smtClean="0"/>
              <a:t>Read &amp; Re-read out loud</a:t>
            </a:r>
            <a:r>
              <a:rPr lang="en-US" sz="2800" dirty="0" smtClean="0"/>
              <a:t> – </a:t>
            </a:r>
            <a:r>
              <a:rPr lang="en-US" sz="2000" i="1" dirty="0" smtClean="0">
                <a:solidFill>
                  <a:srgbClr val="66FF33"/>
                </a:solidFill>
              </a:rPr>
              <a:t>VISUAL &amp; AUDITORY</a:t>
            </a:r>
          </a:p>
          <a:p>
            <a:r>
              <a:rPr lang="en-US" sz="2800" u="sng" dirty="0" smtClean="0"/>
              <a:t>Teach someone else </a:t>
            </a:r>
            <a:r>
              <a:rPr lang="en-US" sz="2800" dirty="0" smtClean="0"/>
              <a:t>– </a:t>
            </a:r>
            <a:r>
              <a:rPr lang="en-US" sz="2000" i="1" dirty="0" smtClean="0">
                <a:solidFill>
                  <a:srgbClr val="66FF33"/>
                </a:solidFill>
              </a:rPr>
              <a:t>VISUAL &amp; AUDITORY </a:t>
            </a:r>
            <a:r>
              <a:rPr lang="en-US" sz="2000" i="1" dirty="0">
                <a:solidFill>
                  <a:srgbClr val="66FF33"/>
                </a:solidFill>
              </a:rPr>
              <a:t>&amp; KINESTHETIC</a:t>
            </a:r>
            <a:endParaRPr lang="en-US" sz="2000" i="1" dirty="0" smtClean="0">
              <a:solidFill>
                <a:srgbClr val="66FF33"/>
              </a:solidFill>
            </a:endParaRPr>
          </a:p>
          <a:p>
            <a:r>
              <a:rPr lang="en-US" sz="2800" u="sng" dirty="0" smtClean="0"/>
              <a:t>Study Buddies</a:t>
            </a:r>
            <a:r>
              <a:rPr lang="en-US" sz="2800" dirty="0" smtClean="0"/>
              <a:t>  - </a:t>
            </a:r>
            <a:r>
              <a:rPr lang="en-US" sz="2000" i="1" dirty="0" smtClean="0">
                <a:solidFill>
                  <a:srgbClr val="66FF33"/>
                </a:solidFill>
              </a:rPr>
              <a:t>VISUAL, AUDITORY &amp; KINESTHETIC</a:t>
            </a:r>
          </a:p>
          <a:p>
            <a:pPr marL="0" indent="0">
              <a:buNone/>
            </a:pPr>
            <a:r>
              <a:rPr lang="en-US" sz="2400" dirty="0" smtClean="0"/>
              <a:t>	</a:t>
            </a:r>
            <a:r>
              <a:rPr lang="en-US" sz="2800" dirty="0" smtClean="0"/>
              <a:t>-Use flash cards, play charades or play 	Pictionary</a:t>
            </a:r>
          </a:p>
          <a:p>
            <a:pPr marL="0" indent="0">
              <a:buNone/>
            </a:pPr>
            <a:r>
              <a:rPr lang="en-US" sz="2800" dirty="0" smtClean="0"/>
              <a:t>	-May not be most efficient if not focused</a:t>
            </a:r>
            <a:endParaRPr lang="en-US" sz="2400" dirty="0"/>
          </a:p>
        </p:txBody>
      </p:sp>
      <p:sp>
        <p:nvSpPr>
          <p:cNvPr id="3" name="Title 2"/>
          <p:cNvSpPr>
            <a:spLocks noGrp="1"/>
          </p:cNvSpPr>
          <p:nvPr>
            <p:ph type="title"/>
          </p:nvPr>
        </p:nvSpPr>
        <p:spPr/>
        <p:txBody>
          <a:bodyPr/>
          <a:lstStyle/>
          <a:p>
            <a:r>
              <a:rPr lang="en-US" sz="4000" b="1" dirty="0" smtClean="0">
                <a:solidFill>
                  <a:srgbClr val="66FF33"/>
                </a:solidFill>
              </a:rPr>
              <a:t>Common Methods </a:t>
            </a:r>
            <a:r>
              <a:rPr lang="en-US" sz="4000" b="1" dirty="0">
                <a:solidFill>
                  <a:srgbClr val="66FF33"/>
                </a:solidFill>
              </a:rPr>
              <a:t>of Studying…</a:t>
            </a:r>
            <a:endParaRPr lang="en-US" dirty="0"/>
          </a:p>
        </p:txBody>
      </p:sp>
    </p:spTree>
    <p:extLst>
      <p:ext uri="{BB962C8B-B14F-4D97-AF65-F5344CB8AC3E}">
        <p14:creationId xmlns:p14="http://schemas.microsoft.com/office/powerpoint/2010/main" val="269964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200" dirty="0" smtClean="0"/>
              <a:t>Hit all 3 Learning Styles!</a:t>
            </a:r>
          </a:p>
          <a:p>
            <a:r>
              <a:rPr lang="en-US" sz="3200" dirty="0" smtClean="0"/>
              <a:t>Great for vocab., definitions, math equations/examples</a:t>
            </a:r>
          </a:p>
          <a:p>
            <a:r>
              <a:rPr lang="en-US" sz="3200" dirty="0" smtClean="0"/>
              <a:t>Used solo or with study buddies</a:t>
            </a:r>
          </a:p>
          <a:p>
            <a:r>
              <a:rPr lang="en-US" sz="3200" dirty="0" smtClean="0"/>
              <a:t>Many different games can be played</a:t>
            </a:r>
          </a:p>
          <a:p>
            <a:r>
              <a:rPr lang="en-US" sz="3200" dirty="0" smtClean="0"/>
              <a:t>Can make your own or use some websites.</a:t>
            </a:r>
          </a:p>
          <a:p>
            <a:r>
              <a:rPr lang="en-US" sz="3200" dirty="0" smtClean="0"/>
              <a:t>Most kids don’t use them!</a:t>
            </a:r>
          </a:p>
          <a:p>
            <a:pPr lvl="1"/>
            <a:r>
              <a:rPr lang="en-US" sz="2800" u="sng" dirty="0" smtClean="0">
                <a:solidFill>
                  <a:schemeClr val="tx1"/>
                </a:solidFill>
              </a:rPr>
              <a:t>WHY</a:t>
            </a:r>
            <a:r>
              <a:rPr lang="en-US" sz="2800" dirty="0" smtClean="0">
                <a:solidFill>
                  <a:schemeClr val="tx1"/>
                </a:solidFill>
              </a:rPr>
              <a:t>:   </a:t>
            </a:r>
            <a:r>
              <a:rPr lang="en-US" sz="2800" dirty="0" smtClean="0"/>
              <a:t> “I don’t have any.”</a:t>
            </a:r>
          </a:p>
          <a:p>
            <a:pPr marL="365760" lvl="1" indent="0">
              <a:buNone/>
            </a:pPr>
            <a:r>
              <a:rPr lang="en-US" sz="3000" dirty="0"/>
              <a:t>	</a:t>
            </a:r>
            <a:r>
              <a:rPr lang="en-US" sz="3000" dirty="0" smtClean="0"/>
              <a:t>	</a:t>
            </a:r>
            <a:r>
              <a:rPr lang="en-US" sz="2800" dirty="0" smtClean="0"/>
              <a:t>“I have to make them before I can study.”</a:t>
            </a:r>
          </a:p>
          <a:p>
            <a:pPr marL="365760" lvl="1" indent="0">
              <a:buNone/>
            </a:pPr>
            <a:r>
              <a:rPr lang="en-US" sz="3000" dirty="0"/>
              <a:t>	</a:t>
            </a:r>
            <a:r>
              <a:rPr lang="en-US" sz="3000" dirty="0" smtClean="0"/>
              <a:t>	</a:t>
            </a:r>
            <a:r>
              <a:rPr lang="en-US" sz="2800" dirty="0" smtClean="0"/>
              <a:t>“They’re messy.”</a:t>
            </a:r>
          </a:p>
          <a:p>
            <a:endParaRPr lang="en-US" sz="3200" dirty="0" smtClean="0"/>
          </a:p>
        </p:txBody>
      </p:sp>
      <p:sp>
        <p:nvSpPr>
          <p:cNvPr id="3" name="Title 2"/>
          <p:cNvSpPr>
            <a:spLocks noGrp="1"/>
          </p:cNvSpPr>
          <p:nvPr>
            <p:ph type="title"/>
          </p:nvPr>
        </p:nvSpPr>
        <p:spPr/>
        <p:txBody>
          <a:bodyPr>
            <a:normAutofit/>
          </a:bodyPr>
          <a:lstStyle/>
          <a:p>
            <a:r>
              <a:rPr lang="en-US" sz="4400" b="1" dirty="0" smtClean="0">
                <a:solidFill>
                  <a:srgbClr val="66FF33"/>
                </a:solidFill>
              </a:rPr>
              <a:t>FLASHCARDS!</a:t>
            </a:r>
            <a:endParaRPr lang="en-US" sz="4400" b="1" dirty="0">
              <a:solidFill>
                <a:srgbClr val="66FF33"/>
              </a:solidFill>
            </a:endParaRPr>
          </a:p>
        </p:txBody>
      </p:sp>
    </p:spTree>
    <p:extLst>
      <p:ext uri="{BB962C8B-B14F-4D97-AF65-F5344CB8AC3E}">
        <p14:creationId xmlns:p14="http://schemas.microsoft.com/office/powerpoint/2010/main" val="20255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2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a:ln>
            <a:solidFill>
              <a:schemeClr val="accent2"/>
            </a:solidFill>
          </a:ln>
        </p:spPr>
        <p:txBody>
          <a:bodyPr>
            <a:normAutofit fontScale="85000" lnSpcReduction="20000"/>
          </a:bodyPr>
          <a:lstStyle/>
          <a:p>
            <a:pPr marL="0" indent="0">
              <a:buNone/>
            </a:pPr>
            <a:r>
              <a:rPr lang="en-US" sz="3500" dirty="0" smtClean="0"/>
              <a:t>1. Use </a:t>
            </a:r>
            <a:r>
              <a:rPr lang="en-US" sz="3500" dirty="0"/>
              <a:t>the teacher </a:t>
            </a:r>
            <a:r>
              <a:rPr lang="en-US" sz="3500" dirty="0" smtClean="0"/>
              <a:t>/school websites </a:t>
            </a:r>
            <a:r>
              <a:rPr lang="en-US" sz="3500" dirty="0"/>
              <a:t>to find out what your child is learning</a:t>
            </a:r>
            <a:r>
              <a:rPr lang="en-US" sz="3500" dirty="0" smtClean="0"/>
              <a:t>.</a:t>
            </a:r>
          </a:p>
          <a:p>
            <a:pPr marL="0" indent="0">
              <a:buNone/>
            </a:pPr>
            <a:endParaRPr lang="en-US" sz="3500" dirty="0"/>
          </a:p>
          <a:p>
            <a:pPr marL="0" indent="0">
              <a:buNone/>
            </a:pPr>
            <a:r>
              <a:rPr lang="en-US" sz="3500" dirty="0"/>
              <a:t>2. Use your child’s agenda to see what assignments are given</a:t>
            </a:r>
            <a:r>
              <a:rPr lang="en-US" sz="3500" dirty="0" smtClean="0"/>
              <a:t>.</a:t>
            </a:r>
          </a:p>
          <a:p>
            <a:pPr marL="0" indent="0">
              <a:buNone/>
            </a:pPr>
            <a:endParaRPr lang="en-US" sz="3500" dirty="0" smtClean="0"/>
          </a:p>
          <a:p>
            <a:pPr marL="0" indent="0">
              <a:buNone/>
            </a:pPr>
            <a:r>
              <a:rPr lang="en-US" sz="3500" dirty="0" smtClean="0"/>
              <a:t>3</a:t>
            </a:r>
            <a:r>
              <a:rPr lang="en-US" sz="3500" dirty="0"/>
              <a:t>. Use Parent Portal to see the results of those assignments.  </a:t>
            </a:r>
            <a:r>
              <a:rPr lang="en-US" sz="3500" i="1" dirty="0"/>
              <a:t>(Passwords obtained at main office).</a:t>
            </a:r>
          </a:p>
          <a:p>
            <a:pPr marL="0" indent="0">
              <a:buNone/>
            </a:pPr>
            <a:endParaRPr lang="en-US" sz="1700" i="1" dirty="0">
              <a:solidFill>
                <a:schemeClr val="bg1"/>
              </a:solidFill>
            </a:endParaRPr>
          </a:p>
          <a:p>
            <a:pPr marL="0" indent="0" algn="ctr">
              <a:buNone/>
            </a:pPr>
            <a:r>
              <a:rPr lang="en-US" sz="3500" i="1" dirty="0">
                <a:solidFill>
                  <a:schemeClr val="bg1"/>
                </a:solidFill>
              </a:rPr>
              <a:t>*</a:t>
            </a:r>
            <a:r>
              <a:rPr lang="en-US" sz="3500" i="1" u="sng" dirty="0">
                <a:solidFill>
                  <a:schemeClr val="bg1"/>
                </a:solidFill>
              </a:rPr>
              <a:t>Great Idea:</a:t>
            </a:r>
            <a:r>
              <a:rPr lang="en-US" sz="3500" i="1" dirty="0">
                <a:solidFill>
                  <a:schemeClr val="bg1"/>
                </a:solidFill>
              </a:rPr>
              <a:t> Give your child his/her Parent Portal password so he/she can track personal progress.</a:t>
            </a:r>
          </a:p>
          <a:p>
            <a:pPr lvl="1"/>
            <a:endParaRPr lang="en-US" dirty="0"/>
          </a:p>
        </p:txBody>
      </p:sp>
      <p:sp>
        <p:nvSpPr>
          <p:cNvPr id="3" name="Title 2"/>
          <p:cNvSpPr>
            <a:spLocks noGrp="1"/>
          </p:cNvSpPr>
          <p:nvPr>
            <p:ph type="title"/>
          </p:nvPr>
        </p:nvSpPr>
        <p:spPr/>
        <p:txBody>
          <a:bodyPr>
            <a:normAutofit/>
          </a:bodyPr>
          <a:lstStyle/>
          <a:p>
            <a:pPr marL="274320" lvl="0" indent="-274320">
              <a:spcBef>
                <a:spcPts val="600"/>
              </a:spcBef>
            </a:pPr>
            <a:r>
              <a:rPr lang="en-US" sz="4400" b="1" u="sng" spc="0" dirty="0">
                <a:ln>
                  <a:noFill/>
                </a:ln>
                <a:solidFill>
                  <a:srgbClr val="00B0F0"/>
                </a:solidFill>
                <a:effectLst/>
                <a:ea typeface="+mn-ea"/>
                <a:cs typeface="+mn-cs"/>
              </a:rPr>
              <a:t>Part 3: </a:t>
            </a:r>
            <a:r>
              <a:rPr lang="en-US" sz="3200" b="1" u="sng" spc="0" dirty="0" smtClean="0">
                <a:ln>
                  <a:noFill/>
                </a:ln>
                <a:solidFill>
                  <a:srgbClr val="00B0F0"/>
                </a:solidFill>
                <a:effectLst/>
                <a:ea typeface="+mn-ea"/>
                <a:cs typeface="+mn-cs"/>
              </a:rPr>
              <a:t>Knowing Assignments &amp; Grades</a:t>
            </a:r>
            <a:endParaRPr lang="en-US" sz="4000" b="1" u="sng" dirty="0">
              <a:solidFill>
                <a:srgbClr val="00B0F0"/>
              </a:solidFill>
            </a:endParaRPr>
          </a:p>
        </p:txBody>
      </p:sp>
    </p:spTree>
    <p:extLst>
      <p:ext uri="{BB962C8B-B14F-4D97-AF65-F5344CB8AC3E}">
        <p14:creationId xmlns:p14="http://schemas.microsoft.com/office/powerpoint/2010/main" val="886927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42950" indent="-742950">
              <a:buFont typeface="+mj-lt"/>
              <a:buAutoNum type="arabicPeriod"/>
            </a:pPr>
            <a:r>
              <a:rPr lang="en-US" sz="3600" dirty="0" smtClean="0"/>
              <a:t>The Speech</a:t>
            </a:r>
          </a:p>
          <a:p>
            <a:pPr marL="742950" indent="-742950">
              <a:buFont typeface="+mj-lt"/>
              <a:buAutoNum type="arabicPeriod"/>
            </a:pPr>
            <a:r>
              <a:rPr lang="en-US" sz="3600" dirty="0" smtClean="0"/>
              <a:t>Goal Setting</a:t>
            </a:r>
          </a:p>
          <a:p>
            <a:pPr marL="742950" indent="-742950">
              <a:buFont typeface="+mj-lt"/>
              <a:buAutoNum type="arabicPeriod"/>
            </a:pPr>
            <a:r>
              <a:rPr lang="en-US" sz="3600" dirty="0" smtClean="0"/>
              <a:t>Incentives &amp; Consequences</a:t>
            </a:r>
          </a:p>
          <a:p>
            <a:pPr marL="742950" indent="-742950">
              <a:buFont typeface="+mj-lt"/>
              <a:buAutoNum type="arabicPeriod"/>
            </a:pPr>
            <a:r>
              <a:rPr lang="en-US" sz="3600" dirty="0"/>
              <a:t>Role Model</a:t>
            </a:r>
          </a:p>
          <a:p>
            <a:pPr marL="742950" indent="-742950">
              <a:buFont typeface="+mj-lt"/>
              <a:buAutoNum type="arabicPeriod"/>
            </a:pPr>
            <a:r>
              <a:rPr lang="en-US" sz="3600" dirty="0" smtClean="0"/>
              <a:t>Hold Accountable</a:t>
            </a:r>
          </a:p>
          <a:p>
            <a:pPr marL="742950" indent="-742950">
              <a:buFont typeface="+mj-lt"/>
              <a:buAutoNum type="arabicPeriod"/>
            </a:pPr>
            <a:r>
              <a:rPr lang="en-US" sz="3600" dirty="0" smtClean="0"/>
              <a:t>Praise</a:t>
            </a:r>
          </a:p>
          <a:p>
            <a:pPr marL="0" indent="0">
              <a:buNone/>
            </a:pPr>
            <a:endParaRPr lang="en-US" sz="3200" dirty="0" smtClean="0"/>
          </a:p>
          <a:p>
            <a:pPr marL="0" indent="0">
              <a:buNone/>
            </a:pPr>
            <a:endParaRPr lang="en-US" sz="3200" dirty="0" smtClean="0"/>
          </a:p>
          <a:p>
            <a:pPr marL="0" indent="0">
              <a:buNone/>
            </a:pPr>
            <a:endParaRPr lang="en-US" dirty="0"/>
          </a:p>
        </p:txBody>
      </p:sp>
      <p:sp>
        <p:nvSpPr>
          <p:cNvPr id="3" name="Title 2"/>
          <p:cNvSpPr>
            <a:spLocks noGrp="1"/>
          </p:cNvSpPr>
          <p:nvPr>
            <p:ph type="title"/>
          </p:nvPr>
        </p:nvSpPr>
        <p:spPr/>
        <p:txBody>
          <a:bodyPr>
            <a:normAutofit/>
          </a:bodyPr>
          <a:lstStyle/>
          <a:p>
            <a:r>
              <a:rPr lang="en-US" sz="4400" b="1" u="sng" dirty="0" smtClean="0">
                <a:solidFill>
                  <a:srgbClr val="FF33CC"/>
                </a:solidFill>
              </a:rPr>
              <a:t>Part 4: Motivation</a:t>
            </a:r>
            <a:endParaRPr lang="en-US" sz="4400" b="1" u="sng" dirty="0">
              <a:solidFill>
                <a:srgbClr val="FF33CC"/>
              </a:solidFill>
            </a:endParaRPr>
          </a:p>
        </p:txBody>
      </p:sp>
    </p:spTree>
    <p:extLst>
      <p:ext uri="{BB962C8B-B14F-4D97-AF65-F5344CB8AC3E}">
        <p14:creationId xmlns:p14="http://schemas.microsoft.com/office/powerpoint/2010/main" val="275880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3" end="3"/>
                                            </p:txEl>
                                          </p:spTgt>
                                        </p:tgtEl>
                                      </p:cBhvr>
                                    </p:animEffect>
                                    <p:animScale>
                                      <p:cBhvr>
                                        <p:cTn id="22" dur="250" autoRev="1" fill="hold"/>
                                        <p:tgtEl>
                                          <p:spTgt spid="2">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
                                            <p:txEl>
                                              <p:pRg st="4" end="4"/>
                                            </p:txEl>
                                          </p:spTgt>
                                        </p:tgtEl>
                                      </p:cBhvr>
                                    </p:animEffect>
                                    <p:animScale>
                                      <p:cBhvr>
                                        <p:cTn id="27" dur="250" autoRev="1" fill="hold"/>
                                        <p:tgtEl>
                                          <p:spTgt spid="2">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
                                            <p:txEl>
                                              <p:pRg st="5" end="5"/>
                                            </p:txEl>
                                          </p:spTgt>
                                        </p:tgtEl>
                                      </p:cBhvr>
                                    </p:animEffect>
                                    <p:animScale>
                                      <p:cBhvr>
                                        <p:cTn id="32" dur="250" autoRev="1" fill="hold"/>
                                        <p:tgtEl>
                                          <p:spTgt spid="2">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72000"/>
          </a:xfrm>
        </p:spPr>
        <p:txBody>
          <a:bodyPr>
            <a:normAutofit lnSpcReduction="10000"/>
          </a:bodyPr>
          <a:lstStyle/>
          <a:p>
            <a:r>
              <a:rPr lang="en-US" sz="3600" dirty="0" smtClean="0"/>
              <a:t>1:1</a:t>
            </a:r>
            <a:r>
              <a:rPr lang="en-US" sz="2800" dirty="0" smtClean="0"/>
              <a:t> talk without interruptions</a:t>
            </a:r>
          </a:p>
          <a:p>
            <a:r>
              <a:rPr lang="en-US" sz="2800" dirty="0" smtClean="0"/>
              <a:t>Be positive</a:t>
            </a:r>
          </a:p>
          <a:p>
            <a:r>
              <a:rPr lang="en-US" sz="2800" dirty="0" smtClean="0"/>
              <a:t>Acknowledge it won’t be easy, but you are there to help – NOT to do it for them!</a:t>
            </a:r>
          </a:p>
          <a:p>
            <a:pPr marL="0" indent="0">
              <a:buNone/>
            </a:pPr>
            <a:r>
              <a:rPr lang="en-US" sz="4400" b="1" dirty="0" smtClean="0">
                <a:solidFill>
                  <a:srgbClr val="FF33CC"/>
                </a:solidFill>
                <a:latin typeface="+mj-lt"/>
              </a:rPr>
              <a:t>Goal-Setting</a:t>
            </a:r>
          </a:p>
          <a:p>
            <a:r>
              <a:rPr lang="en-US" sz="2800" dirty="0" smtClean="0">
                <a:latin typeface="+mj-lt"/>
              </a:rPr>
              <a:t>Must be important personally</a:t>
            </a:r>
          </a:p>
          <a:p>
            <a:r>
              <a:rPr lang="en-US" sz="2800" dirty="0" smtClean="0">
                <a:latin typeface="+mj-lt"/>
              </a:rPr>
              <a:t>Must be within his/her power to make it happen</a:t>
            </a:r>
          </a:p>
          <a:p>
            <a:r>
              <a:rPr lang="en-US" sz="2800" dirty="0" smtClean="0">
                <a:latin typeface="+mj-lt"/>
              </a:rPr>
              <a:t>Must be something reasonably achievable</a:t>
            </a:r>
          </a:p>
          <a:p>
            <a:r>
              <a:rPr lang="en-US" sz="2800" dirty="0" smtClean="0">
                <a:latin typeface="+mj-lt"/>
              </a:rPr>
              <a:t>Must be clearly defined w/ specific plan of action</a:t>
            </a:r>
          </a:p>
        </p:txBody>
      </p:sp>
      <p:sp>
        <p:nvSpPr>
          <p:cNvPr id="3" name="Title 2"/>
          <p:cNvSpPr>
            <a:spLocks noGrp="1"/>
          </p:cNvSpPr>
          <p:nvPr>
            <p:ph type="title"/>
          </p:nvPr>
        </p:nvSpPr>
        <p:spPr/>
        <p:txBody>
          <a:bodyPr>
            <a:normAutofit/>
          </a:bodyPr>
          <a:lstStyle/>
          <a:p>
            <a:r>
              <a:rPr lang="en-US" sz="4400" b="1" dirty="0" smtClean="0">
                <a:solidFill>
                  <a:srgbClr val="FF33CC"/>
                </a:solidFill>
              </a:rPr>
              <a:t>The Speech</a:t>
            </a:r>
            <a:endParaRPr lang="en-US" sz="4400" b="1" dirty="0">
              <a:solidFill>
                <a:srgbClr val="FF33CC"/>
              </a:solidFill>
            </a:endParaRPr>
          </a:p>
        </p:txBody>
      </p:sp>
    </p:spTree>
    <p:extLst>
      <p:ext uri="{BB962C8B-B14F-4D97-AF65-F5344CB8AC3E}">
        <p14:creationId xmlns:p14="http://schemas.microsoft.com/office/powerpoint/2010/main" val="2126503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09600"/>
          </a:xfrm>
        </p:spPr>
        <p:txBody>
          <a:bodyPr>
            <a:normAutofit fontScale="90000"/>
          </a:bodyPr>
          <a:lstStyle/>
          <a:p>
            <a:pPr algn="ctr"/>
            <a:r>
              <a:rPr lang="en-US" sz="4400" b="1" dirty="0" smtClean="0">
                <a:solidFill>
                  <a:srgbClr val="FF33CC"/>
                </a:solidFill>
              </a:rPr>
              <a:t>Incentives &amp; Consequences</a:t>
            </a:r>
            <a:endParaRPr lang="en-US" sz="4400" b="1" dirty="0">
              <a:solidFill>
                <a:srgbClr val="FF33CC"/>
              </a:solidFill>
            </a:endParaRPr>
          </a:p>
        </p:txBody>
      </p:sp>
      <p:sp>
        <p:nvSpPr>
          <p:cNvPr id="2" name="Content Placeholder 1"/>
          <p:cNvSpPr>
            <a:spLocks noGrp="1"/>
          </p:cNvSpPr>
          <p:nvPr>
            <p:ph sz="half" idx="1"/>
          </p:nvPr>
        </p:nvSpPr>
        <p:spPr>
          <a:xfrm>
            <a:off x="152400" y="1295400"/>
            <a:ext cx="4364736" cy="5181600"/>
          </a:xfrm>
        </p:spPr>
        <p:txBody>
          <a:bodyPr>
            <a:normAutofit fontScale="92500" lnSpcReduction="10000"/>
          </a:bodyPr>
          <a:lstStyle/>
          <a:p>
            <a:r>
              <a:rPr lang="en-US" sz="3200" dirty="0" smtClean="0"/>
              <a:t>Bribery doesn’t usually work.</a:t>
            </a:r>
          </a:p>
          <a:p>
            <a:r>
              <a:rPr lang="en-US" sz="3200" dirty="0" smtClean="0"/>
              <a:t>Use Parent Portal and/or contact teachers for reinforcement.</a:t>
            </a:r>
          </a:p>
          <a:p>
            <a:r>
              <a:rPr lang="en-US" sz="3200" dirty="0" smtClean="0"/>
              <a:t>Middle Schoolers are super-social!  Loss of time or increased time being with or communicating with friends is usually pretty impactful.</a:t>
            </a:r>
          </a:p>
          <a:p>
            <a:endParaRPr lang="en-US" sz="30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762000"/>
            <a:ext cx="4660205" cy="6019800"/>
          </a:xfrm>
        </p:spPr>
      </p:pic>
    </p:spTree>
    <p:extLst>
      <p:ext uri="{BB962C8B-B14F-4D97-AF65-F5344CB8AC3E}">
        <p14:creationId xmlns:p14="http://schemas.microsoft.com/office/powerpoint/2010/main" val="784733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3505200" cy="68580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6858000"/>
          </a:xfrm>
          <a:prstGeom prst="rect">
            <a:avLst/>
          </a:prstGeom>
        </p:spPr>
      </p:pic>
    </p:spTree>
    <p:extLst>
      <p:ext uri="{BB962C8B-B14F-4D97-AF65-F5344CB8AC3E}">
        <p14:creationId xmlns:p14="http://schemas.microsoft.com/office/powerpoint/2010/main" val="34489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2"/>
            </a:solidFill>
          </a:ln>
        </p:spPr>
        <p:txBody>
          <a:bodyPr>
            <a:normAutofit lnSpcReduction="10000"/>
          </a:bodyPr>
          <a:lstStyle/>
          <a:p>
            <a:r>
              <a:rPr lang="en-US" sz="3200" dirty="0"/>
              <a:t>Pay the bills</a:t>
            </a:r>
          </a:p>
          <a:p>
            <a:r>
              <a:rPr lang="en-US" sz="3200" dirty="0"/>
              <a:t>Clean &amp; Organize!</a:t>
            </a:r>
          </a:p>
          <a:p>
            <a:r>
              <a:rPr lang="en-US" sz="3200" dirty="0"/>
              <a:t>Read </a:t>
            </a:r>
            <a:r>
              <a:rPr lang="en-US" sz="3200" dirty="0" smtClean="0"/>
              <a:t>regularly</a:t>
            </a:r>
            <a:endParaRPr lang="en-US" sz="3200" dirty="0"/>
          </a:p>
          <a:p>
            <a:r>
              <a:rPr lang="en-US" sz="3200" dirty="0"/>
              <a:t>Do your own homework</a:t>
            </a:r>
          </a:p>
          <a:p>
            <a:r>
              <a:rPr lang="en-US" sz="3200" dirty="0"/>
              <a:t>Do some chores</a:t>
            </a:r>
          </a:p>
          <a:p>
            <a:r>
              <a:rPr lang="en-US" sz="3200" dirty="0"/>
              <a:t>Fill in your own agenda or calendar</a:t>
            </a:r>
          </a:p>
          <a:p>
            <a:pPr marL="0" indent="0">
              <a:buNone/>
            </a:pPr>
            <a:endParaRPr lang="en-US" sz="2800" dirty="0"/>
          </a:p>
          <a:p>
            <a:r>
              <a:rPr lang="en-US" sz="2800" dirty="0"/>
              <a:t>When you’re both done, talk about what you’ve accomplished.</a:t>
            </a:r>
          </a:p>
          <a:p>
            <a:endParaRPr lang="en-US" dirty="0"/>
          </a:p>
        </p:txBody>
      </p:sp>
      <p:sp>
        <p:nvSpPr>
          <p:cNvPr id="3" name="Title 2"/>
          <p:cNvSpPr>
            <a:spLocks noGrp="1"/>
          </p:cNvSpPr>
          <p:nvPr>
            <p:ph type="title"/>
          </p:nvPr>
        </p:nvSpPr>
        <p:spPr/>
        <p:txBody>
          <a:bodyPr>
            <a:normAutofit/>
          </a:bodyPr>
          <a:lstStyle/>
          <a:p>
            <a:pPr algn="ctr"/>
            <a:r>
              <a:rPr lang="en-US" sz="4400" b="1" u="sng" dirty="0" smtClean="0">
                <a:solidFill>
                  <a:schemeClr val="tx2">
                    <a:lumMod val="75000"/>
                  </a:schemeClr>
                </a:solidFill>
                <a:effectLst>
                  <a:outerShdw blurRad="38100" dist="38100" dir="2700000" algn="tl">
                    <a:srgbClr val="000000">
                      <a:alpha val="43137"/>
                    </a:srgbClr>
                  </a:outerShdw>
                </a:effectLst>
              </a:rPr>
              <a:t>Parents Must Role Model</a:t>
            </a:r>
            <a:endParaRPr lang="en-US" sz="4400" b="1" u="sng" dirty="0">
              <a:solidFill>
                <a:schemeClr val="tx2">
                  <a:lumMod val="75000"/>
                </a:schemeClr>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200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790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Consistency = </a:t>
            </a:r>
            <a:r>
              <a:rPr lang="en-US" sz="3200" dirty="0"/>
              <a:t>y</a:t>
            </a:r>
            <a:r>
              <a:rPr lang="en-US" sz="3200" dirty="0" smtClean="0"/>
              <a:t>our goal!</a:t>
            </a:r>
          </a:p>
          <a:p>
            <a:r>
              <a:rPr lang="en-US" sz="3200" dirty="0" smtClean="0"/>
              <a:t>It may get worse before it gets better.</a:t>
            </a:r>
          </a:p>
          <a:p>
            <a:r>
              <a:rPr lang="en-US" sz="3200" dirty="0" smtClean="0"/>
              <a:t>Ask family/friends for support.</a:t>
            </a:r>
          </a:p>
          <a:p>
            <a:r>
              <a:rPr lang="en-US" sz="3200" dirty="0" smtClean="0"/>
              <a:t>Remember, you are teaching perseverance, too!</a:t>
            </a:r>
            <a:endParaRPr lang="en-US" sz="3200" dirty="0"/>
          </a:p>
        </p:txBody>
      </p:sp>
      <p:sp>
        <p:nvSpPr>
          <p:cNvPr id="3" name="Title 2"/>
          <p:cNvSpPr>
            <a:spLocks noGrp="1"/>
          </p:cNvSpPr>
          <p:nvPr>
            <p:ph type="title"/>
          </p:nvPr>
        </p:nvSpPr>
        <p:spPr/>
        <p:txBody>
          <a:bodyPr>
            <a:normAutofit/>
          </a:bodyPr>
          <a:lstStyle/>
          <a:p>
            <a:r>
              <a:rPr lang="en-US" sz="4400" b="1" dirty="0" smtClean="0">
                <a:solidFill>
                  <a:srgbClr val="FF33CC"/>
                </a:solidFill>
              </a:rPr>
              <a:t>Hold Accountable</a:t>
            </a:r>
            <a:endParaRPr lang="en-US" sz="4400" b="1" dirty="0">
              <a:solidFill>
                <a:srgbClr val="FF33CC"/>
              </a:solidFill>
            </a:endParaRPr>
          </a:p>
        </p:txBody>
      </p:sp>
    </p:spTree>
    <p:extLst>
      <p:ext uri="{BB962C8B-B14F-4D97-AF65-F5344CB8AC3E}">
        <p14:creationId xmlns:p14="http://schemas.microsoft.com/office/powerpoint/2010/main" val="254883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Remember, changing habits takes time and dedication on your child’s part </a:t>
            </a:r>
            <a:r>
              <a:rPr lang="en-US" sz="3200" i="1" dirty="0" smtClean="0"/>
              <a:t>and yours</a:t>
            </a:r>
            <a:r>
              <a:rPr lang="en-US" sz="3200" dirty="0" smtClean="0"/>
              <a:t>; it’s not an event, it’s a process.</a:t>
            </a:r>
          </a:p>
          <a:p>
            <a:r>
              <a:rPr lang="en-US" sz="3200" dirty="0" smtClean="0"/>
              <a:t>Check in regularly, but try not to nag.</a:t>
            </a:r>
          </a:p>
          <a:p>
            <a:r>
              <a:rPr lang="en-US" sz="3200" dirty="0" smtClean="0"/>
              <a:t>Seek and point out the small successes.</a:t>
            </a:r>
          </a:p>
          <a:p>
            <a:r>
              <a:rPr lang="en-US" sz="3200" dirty="0"/>
              <a:t>P</a:t>
            </a:r>
            <a:r>
              <a:rPr lang="en-US" sz="3200" dirty="0" smtClean="0"/>
              <a:t>raise the effort!</a:t>
            </a:r>
          </a:p>
          <a:p>
            <a:endParaRPr lang="en-US" dirty="0" smtClean="0"/>
          </a:p>
          <a:p>
            <a:endParaRPr lang="en-US" dirty="0"/>
          </a:p>
        </p:txBody>
      </p:sp>
      <p:sp>
        <p:nvSpPr>
          <p:cNvPr id="3" name="Title 2"/>
          <p:cNvSpPr>
            <a:spLocks noGrp="1"/>
          </p:cNvSpPr>
          <p:nvPr>
            <p:ph type="title"/>
          </p:nvPr>
        </p:nvSpPr>
        <p:spPr/>
        <p:txBody>
          <a:bodyPr>
            <a:normAutofit/>
          </a:bodyPr>
          <a:lstStyle/>
          <a:p>
            <a:r>
              <a:rPr lang="en-US" sz="4400" b="1" dirty="0" smtClean="0">
                <a:solidFill>
                  <a:srgbClr val="FF33CC"/>
                </a:solidFill>
              </a:rPr>
              <a:t>Praise the Effort</a:t>
            </a:r>
            <a:endParaRPr lang="en-US" sz="4400" b="1" dirty="0">
              <a:solidFill>
                <a:srgbClr val="FF33CC"/>
              </a:solidFill>
            </a:endParaRPr>
          </a:p>
        </p:txBody>
      </p:sp>
    </p:spTree>
    <p:extLst>
      <p:ext uri="{BB962C8B-B14F-4D97-AF65-F5344CB8AC3E}">
        <p14:creationId xmlns:p14="http://schemas.microsoft.com/office/powerpoint/2010/main" val="231523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solidFill>
                  <a:srgbClr val="FFFF00"/>
                </a:solidFill>
              </a:rPr>
              <a:t>PART </a:t>
            </a:r>
            <a:r>
              <a:rPr lang="en-US" sz="6000" b="1" u="sng" dirty="0" smtClean="0">
                <a:solidFill>
                  <a:srgbClr val="FFFF00"/>
                </a:solidFill>
              </a:rPr>
              <a:t>1</a:t>
            </a:r>
            <a:r>
              <a:rPr lang="en-US" b="1" u="sng" dirty="0" smtClean="0">
                <a:solidFill>
                  <a:srgbClr val="FFFF00"/>
                </a:solidFill>
              </a:rPr>
              <a:t>: ORGANIZATION</a:t>
            </a:r>
            <a:endParaRPr lang="en-US" b="1" u="sng" dirty="0">
              <a:solidFill>
                <a:srgbClr val="FFFF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257889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descr="C:\Users\awest\AppData\Local\Microsoft\Windows\Temporary Internet Files\Content.IE5\XLZ3I914\MC9002152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254" y="1543050"/>
            <a:ext cx="2892053" cy="3486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awest\AppData\Local\Microsoft\Windows\Temporary Internet Files\Content.IE5\3V59INI6\MC9004104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560" y="1570089"/>
            <a:ext cx="2752107" cy="23327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ber\AppData\Local\Microsoft\Windows\Temporary Internet Files\Content.IE5\Q2E6KNJ6\MC90043486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515" y="3902792"/>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152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b="1" dirty="0">
                <a:solidFill>
                  <a:srgbClr val="FFFF00"/>
                </a:solidFill>
                <a:latin typeface="Bookman Old Style" panose="02050604050505020204" pitchFamily="18" charset="0"/>
              </a:rPr>
              <a:t>Rome wasn’t built in a day</a:t>
            </a:r>
            <a:endParaRPr lang="en-US" dirty="0">
              <a:solidFill>
                <a:srgbClr val="FFFF00"/>
              </a:solidFill>
            </a:endParaRPr>
          </a:p>
        </p:txBody>
      </p:sp>
      <p:sp>
        <p:nvSpPr>
          <p:cNvPr id="4" name="Content Placeholder 3"/>
          <p:cNvSpPr>
            <a:spLocks noGrp="1"/>
          </p:cNvSpPr>
          <p:nvPr>
            <p:ph sz="half" idx="1"/>
          </p:nvPr>
        </p:nvSpPr>
        <p:spPr/>
        <p:txBody>
          <a:bodyPr/>
          <a:lstStyle/>
          <a:p>
            <a:r>
              <a:rPr lang="en-US" altLang="en-US" sz="2800" dirty="0"/>
              <a:t>These are long term tips to improve organization, homework completion, and study skills.</a:t>
            </a:r>
          </a:p>
          <a:p>
            <a:r>
              <a:rPr lang="en-US" altLang="en-US" sz="2800" dirty="0"/>
              <a:t>Begin by  following the steps on a daily basis.  After a few weeks you may start to pull back the reigns.</a:t>
            </a:r>
          </a:p>
          <a:p>
            <a:endParaRPr lang="en-US" dirty="0"/>
          </a:p>
        </p:txBody>
      </p:sp>
      <p:pic>
        <p:nvPicPr>
          <p:cNvPr id="6" name="Picture 6" descr="http://startuporbust.com/wp-content/uploads/2007/10/road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8306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741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Utilize your child’s teachers</a:t>
            </a:r>
          </a:p>
          <a:p>
            <a:r>
              <a:rPr lang="en-US" sz="3200" dirty="0" smtClean="0"/>
              <a:t>Call in family support</a:t>
            </a:r>
          </a:p>
          <a:p>
            <a:r>
              <a:rPr lang="en-US" sz="3200" dirty="0" smtClean="0"/>
              <a:t>Use internet/library (Use reputable sources)</a:t>
            </a:r>
          </a:p>
          <a:p>
            <a:r>
              <a:rPr lang="en-US" sz="3200" dirty="0" smtClean="0"/>
              <a:t>Refer to handout</a:t>
            </a:r>
            <a:endParaRPr lang="en-US" sz="3200" dirty="0"/>
          </a:p>
        </p:txBody>
      </p:sp>
      <p:sp>
        <p:nvSpPr>
          <p:cNvPr id="3" name="Title 2"/>
          <p:cNvSpPr>
            <a:spLocks noGrp="1"/>
          </p:cNvSpPr>
          <p:nvPr>
            <p:ph type="title"/>
          </p:nvPr>
        </p:nvSpPr>
        <p:spPr>
          <a:xfrm>
            <a:off x="457200" y="152400"/>
            <a:ext cx="8229600" cy="1219200"/>
          </a:xfrm>
        </p:spPr>
        <p:txBody>
          <a:bodyPr>
            <a:normAutofit/>
          </a:bodyPr>
          <a:lstStyle/>
          <a:p>
            <a:r>
              <a:rPr lang="en-US" sz="4400" b="1" u="sng" dirty="0" smtClean="0">
                <a:solidFill>
                  <a:srgbClr val="FFFF00"/>
                </a:solidFill>
              </a:rPr>
              <a:t>Part 5: Parent Resources</a:t>
            </a:r>
            <a:endParaRPr lang="en-US" sz="4400" b="1" u="sng" dirty="0">
              <a:solidFill>
                <a:srgbClr val="FFFF00"/>
              </a:solidFill>
            </a:endParaRPr>
          </a:p>
        </p:txBody>
      </p:sp>
    </p:spTree>
    <p:extLst>
      <p:ext uri="{BB962C8B-B14F-4D97-AF65-F5344CB8AC3E}">
        <p14:creationId xmlns:p14="http://schemas.microsoft.com/office/powerpoint/2010/main" val="2514819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72000"/>
          </a:xfrm>
        </p:spPr>
        <p:txBody>
          <a:bodyPr/>
          <a:lstStyle/>
          <a:p>
            <a:r>
              <a:rPr lang="en-US" sz="3200" dirty="0" smtClean="0"/>
              <a:t>Some students </a:t>
            </a:r>
            <a:r>
              <a:rPr lang="en-US" sz="3200" dirty="0"/>
              <a:t>carry </a:t>
            </a:r>
            <a:r>
              <a:rPr lang="en-US" sz="3200" dirty="0" smtClean="0"/>
              <a:t>their bags from class to class.  However, some carry </a:t>
            </a:r>
            <a:r>
              <a:rPr lang="en-US" sz="3200" u="sng" dirty="0" smtClean="0"/>
              <a:t>everything</a:t>
            </a:r>
            <a:r>
              <a:rPr lang="en-US" sz="3200" dirty="0" smtClean="0"/>
              <a:t> </a:t>
            </a:r>
            <a:r>
              <a:rPr lang="en-US" sz="3200" dirty="0"/>
              <a:t>with them </a:t>
            </a:r>
            <a:r>
              <a:rPr lang="en-US" sz="3200" u="sng" dirty="0"/>
              <a:t>everywhere</a:t>
            </a:r>
            <a:r>
              <a:rPr lang="en-US" sz="3200" dirty="0"/>
              <a:t>, </a:t>
            </a:r>
            <a:r>
              <a:rPr lang="en-US" sz="3200" u="sng" dirty="0"/>
              <a:t>all the time</a:t>
            </a:r>
            <a:r>
              <a:rPr lang="en-US" sz="3200" dirty="0"/>
              <a:t>!  This may not be efficient for them.</a:t>
            </a:r>
          </a:p>
          <a:p>
            <a:r>
              <a:rPr lang="en-US" sz="3200" dirty="0"/>
              <a:t>*No loose papers!  Loose papers should always be in the binder or folder, or kept at home.</a:t>
            </a:r>
          </a:p>
          <a:p>
            <a:endParaRPr lang="en-US" dirty="0"/>
          </a:p>
        </p:txBody>
      </p:sp>
      <p:sp>
        <p:nvSpPr>
          <p:cNvPr id="3" name="Title 2"/>
          <p:cNvSpPr>
            <a:spLocks noGrp="1"/>
          </p:cNvSpPr>
          <p:nvPr>
            <p:ph type="title"/>
          </p:nvPr>
        </p:nvSpPr>
        <p:spPr/>
        <p:txBody>
          <a:bodyPr>
            <a:normAutofit/>
          </a:bodyPr>
          <a:lstStyle/>
          <a:p>
            <a:r>
              <a:rPr lang="en-US" sz="4800" b="1" dirty="0" smtClean="0">
                <a:solidFill>
                  <a:srgbClr val="FFFF00"/>
                </a:solidFill>
              </a:rPr>
              <a:t>The Book Bag</a:t>
            </a:r>
            <a:endParaRPr lang="en-US" sz="4800" b="1" dirty="0">
              <a:solidFill>
                <a:srgbClr val="FFFF00"/>
              </a:solidFill>
            </a:endParaRPr>
          </a:p>
        </p:txBody>
      </p:sp>
    </p:spTree>
    <p:extLst>
      <p:ext uri="{BB962C8B-B14F-4D97-AF65-F5344CB8AC3E}">
        <p14:creationId xmlns:p14="http://schemas.microsoft.com/office/powerpoint/2010/main" val="103919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7800"/>
            <a:ext cx="6705600" cy="5029200"/>
          </a:xfrm>
        </p:spPr>
      </p:pic>
      <p:sp>
        <p:nvSpPr>
          <p:cNvPr id="3" name="Title 2"/>
          <p:cNvSpPr>
            <a:spLocks noGrp="1"/>
          </p:cNvSpPr>
          <p:nvPr>
            <p:ph type="title"/>
          </p:nvPr>
        </p:nvSpPr>
        <p:spPr/>
        <p:txBody>
          <a:bodyPr>
            <a:normAutofit/>
          </a:bodyPr>
          <a:lstStyle/>
          <a:p>
            <a:pPr algn="ctr"/>
            <a:r>
              <a:rPr lang="en-US" sz="6000" b="1" dirty="0" smtClean="0">
                <a:solidFill>
                  <a:srgbClr val="FFFF00"/>
                </a:solidFill>
              </a:rPr>
              <a:t>Yikes!</a:t>
            </a:r>
            <a:endParaRPr lang="en-US" sz="6000" b="1" dirty="0">
              <a:solidFill>
                <a:srgbClr val="FFFF00"/>
              </a:solidFill>
            </a:endParaRPr>
          </a:p>
        </p:txBody>
      </p:sp>
    </p:spTree>
    <p:extLst>
      <p:ext uri="{BB962C8B-B14F-4D97-AF65-F5344CB8AC3E}">
        <p14:creationId xmlns:p14="http://schemas.microsoft.com/office/powerpoint/2010/main" val="4221871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3200" dirty="0" smtClean="0">
                <a:solidFill>
                  <a:schemeClr val="tx1"/>
                </a:solidFill>
              </a:rPr>
              <a:t>YIKES!</a:t>
            </a:r>
            <a:endParaRPr lang="en-US" sz="3200" dirty="0">
              <a:solidFill>
                <a:schemeClr val="tx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62738"/>
            <a:ext cx="4191000" cy="3852311"/>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01643" y="2201863"/>
            <a:ext cx="2934890" cy="3913187"/>
          </a:xfrm>
        </p:spPr>
      </p:pic>
      <p:sp>
        <p:nvSpPr>
          <p:cNvPr id="5" name="Title 4"/>
          <p:cNvSpPr>
            <a:spLocks noGrp="1"/>
          </p:cNvSpPr>
          <p:nvPr>
            <p:ph type="title"/>
          </p:nvPr>
        </p:nvSpPr>
        <p:spPr/>
        <p:txBody>
          <a:bodyPr>
            <a:normAutofit/>
          </a:bodyPr>
          <a:lstStyle/>
          <a:p>
            <a:pPr algn="ctr"/>
            <a:r>
              <a:rPr lang="en-US" sz="6000" b="1" u="sng" dirty="0" smtClean="0">
                <a:solidFill>
                  <a:srgbClr val="FFFF00"/>
                </a:solidFill>
              </a:rPr>
              <a:t>BEFORE &amp; AFTER</a:t>
            </a:r>
            <a:endParaRPr lang="en-US" sz="6000" b="1" u="sng" dirty="0">
              <a:solidFill>
                <a:srgbClr val="FFFF00"/>
              </a:solidFill>
            </a:endParaRPr>
          </a:p>
        </p:txBody>
      </p:sp>
      <p:sp>
        <p:nvSpPr>
          <p:cNvPr id="6" name="Text Placeholder 5"/>
          <p:cNvSpPr>
            <a:spLocks noGrp="1"/>
          </p:cNvSpPr>
          <p:nvPr>
            <p:ph type="body" idx="3"/>
          </p:nvPr>
        </p:nvSpPr>
        <p:spPr/>
        <p:txBody>
          <a:bodyPr/>
          <a:lstStyle/>
          <a:p>
            <a:pPr algn="ctr"/>
            <a:r>
              <a:rPr lang="en-US" sz="3200" dirty="0" err="1" smtClean="0">
                <a:solidFill>
                  <a:schemeClr val="tx1"/>
                </a:solidFill>
              </a:rPr>
              <a:t>AHHH</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1151319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dditudemag.com/asset/2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486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b="1" dirty="0" smtClean="0">
                <a:solidFill>
                  <a:schemeClr val="tx2">
                    <a:lumMod val="50000"/>
                  </a:schemeClr>
                </a:solidFill>
              </a:rPr>
              <a:t>Organized Backpack</a:t>
            </a:r>
            <a:endParaRPr lang="en-US" b="1" dirty="0">
              <a:solidFill>
                <a:schemeClr val="tx2">
                  <a:lumMod val="50000"/>
                </a:schemeClr>
              </a:solidFill>
            </a:endParaRPr>
          </a:p>
        </p:txBody>
      </p:sp>
      <p:sp>
        <p:nvSpPr>
          <p:cNvPr id="3" name="Content Placeholder 2"/>
          <p:cNvSpPr>
            <a:spLocks noGrp="1"/>
          </p:cNvSpPr>
          <p:nvPr>
            <p:ph idx="1"/>
          </p:nvPr>
        </p:nvSpPr>
        <p:spPr>
          <a:xfrm flipV="1">
            <a:off x="457200" y="6248400"/>
            <a:ext cx="8229600" cy="76200"/>
          </a:xfrm>
        </p:spPr>
        <p:txBody>
          <a:bodyPr>
            <a:normAutofit fontScale="25000" lnSpcReduction="20000"/>
          </a:bodyPr>
          <a:lstStyle/>
          <a:p>
            <a:endParaRPr lang="en-US" dirty="0"/>
          </a:p>
        </p:txBody>
      </p:sp>
    </p:spTree>
    <p:extLst>
      <p:ext uri="{BB962C8B-B14F-4D97-AF65-F5344CB8AC3E}">
        <p14:creationId xmlns:p14="http://schemas.microsoft.com/office/powerpoint/2010/main" val="1340320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2"/>
            </a:solidFill>
          </a:ln>
        </p:spPr>
        <p:txBody>
          <a:bodyPr>
            <a:normAutofit/>
          </a:bodyPr>
          <a:lstStyle/>
          <a:p>
            <a:r>
              <a:rPr lang="en-US" sz="3200" dirty="0" smtClean="0"/>
              <a:t>Some students may only use for storage.</a:t>
            </a:r>
            <a:endParaRPr lang="en-US" sz="3200" dirty="0"/>
          </a:p>
          <a:p>
            <a:r>
              <a:rPr lang="en-US" sz="3200" dirty="0"/>
              <a:t>Buy or make a shelving system.</a:t>
            </a:r>
          </a:p>
          <a:p>
            <a:r>
              <a:rPr lang="en-US" sz="3200" dirty="0"/>
              <a:t>Draw a “locker map” and keep it inside the locker door.  In case things get messy, refer back to the map to re-organize.</a:t>
            </a:r>
          </a:p>
          <a:p>
            <a:r>
              <a:rPr lang="en-US" sz="3200" dirty="0"/>
              <a:t>Use magnets to hang up notes/reminders or photos.</a:t>
            </a:r>
          </a:p>
          <a:p>
            <a:r>
              <a:rPr lang="en-US" sz="3200" dirty="0">
                <a:solidFill>
                  <a:srgbClr val="FFFF00"/>
                </a:solidFill>
              </a:rPr>
              <a:t>*</a:t>
            </a:r>
            <a:r>
              <a:rPr lang="en-US" sz="3200" dirty="0"/>
              <a:t>No loose papers</a:t>
            </a:r>
            <a:r>
              <a:rPr lang="en-US" sz="3200" dirty="0" smtClean="0"/>
              <a:t>!!!!!!!!!</a:t>
            </a:r>
            <a:endParaRPr lang="en-US" sz="3200" dirty="0"/>
          </a:p>
          <a:p>
            <a:endParaRPr lang="en-US" dirty="0"/>
          </a:p>
        </p:txBody>
      </p:sp>
      <p:sp>
        <p:nvSpPr>
          <p:cNvPr id="3" name="Title 2"/>
          <p:cNvSpPr>
            <a:spLocks noGrp="1"/>
          </p:cNvSpPr>
          <p:nvPr>
            <p:ph type="title"/>
          </p:nvPr>
        </p:nvSpPr>
        <p:spPr/>
        <p:txBody>
          <a:bodyPr>
            <a:normAutofit/>
          </a:bodyPr>
          <a:lstStyle/>
          <a:p>
            <a:pPr algn="ctr"/>
            <a:r>
              <a:rPr lang="en-US" sz="4800" b="1" dirty="0" smtClean="0">
                <a:solidFill>
                  <a:srgbClr val="FFFF00"/>
                </a:solidFill>
              </a:rPr>
              <a:t>The Students Locker</a:t>
            </a:r>
            <a:endParaRPr lang="en-US" sz="4800" b="1" dirty="0">
              <a:solidFill>
                <a:srgbClr val="FFFF00"/>
              </a:solidFill>
            </a:endParaRPr>
          </a:p>
        </p:txBody>
      </p:sp>
    </p:spTree>
    <p:extLst>
      <p:ext uri="{BB962C8B-B14F-4D97-AF65-F5344CB8AC3E}">
        <p14:creationId xmlns:p14="http://schemas.microsoft.com/office/powerpoint/2010/main" val="4182104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1091</TotalTime>
  <Words>1104</Words>
  <Application>Microsoft Office PowerPoint</Application>
  <PresentationFormat>On-screen Show (4:3)</PresentationFormat>
  <Paragraphs>169</Paragraphs>
  <Slides>41</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Black</vt:lpstr>
      <vt:lpstr>Bookman Old Style</vt:lpstr>
      <vt:lpstr>Calibri</vt:lpstr>
      <vt:lpstr>Constantia</vt:lpstr>
      <vt:lpstr>Wingdings</vt:lpstr>
      <vt:lpstr>Wingdings 2</vt:lpstr>
      <vt:lpstr>Paper</vt:lpstr>
      <vt:lpstr>Organization &amp; Study Skills For Middle Schoolers The Parent Power Workshop </vt:lpstr>
      <vt:lpstr>WORKSHOP AGENDA</vt:lpstr>
      <vt:lpstr>Why Improve Your Child’s Organization &amp; Study Skills?</vt:lpstr>
      <vt:lpstr>PART 1: ORGANIZATION</vt:lpstr>
      <vt:lpstr>The Book Bag</vt:lpstr>
      <vt:lpstr>Yikes!</vt:lpstr>
      <vt:lpstr>BEFORE &amp; AFTER</vt:lpstr>
      <vt:lpstr>Organized Backpack</vt:lpstr>
      <vt:lpstr>The Students Locker</vt:lpstr>
      <vt:lpstr>Disorganized Locker</vt:lpstr>
      <vt:lpstr>Locker Organization Accessories </vt:lpstr>
      <vt:lpstr>Organized Locker Examples</vt:lpstr>
      <vt:lpstr>The Homework Binder</vt:lpstr>
      <vt:lpstr>The Agenda</vt:lpstr>
      <vt:lpstr>A Typical Middle-Schooler Agenda</vt:lpstr>
      <vt:lpstr>A New and Improved Agenda!</vt:lpstr>
      <vt:lpstr>The Organized Home Study Space</vt:lpstr>
      <vt:lpstr>Examples…</vt:lpstr>
      <vt:lpstr>More Examples…</vt:lpstr>
      <vt:lpstr>PowerPoint Presentation</vt:lpstr>
      <vt:lpstr>PowerPoint Presentation</vt:lpstr>
      <vt:lpstr>PowerPoint Presentation</vt:lpstr>
      <vt:lpstr>PowerPoint Presentation</vt:lpstr>
      <vt:lpstr>HOMEWORK</vt:lpstr>
      <vt:lpstr>Set Aside Time Daily</vt:lpstr>
      <vt:lpstr>TIME MANAGEMENT</vt:lpstr>
      <vt:lpstr>PART 2: STUDY SKILLS</vt:lpstr>
      <vt:lpstr>Studying Should Be a Nightly Routine</vt:lpstr>
      <vt:lpstr>LEARNING STYLES </vt:lpstr>
      <vt:lpstr>Common Methods of Studying…</vt:lpstr>
      <vt:lpstr>FLASHCARDS!</vt:lpstr>
      <vt:lpstr>Part 3: Knowing Assignments &amp; Grades</vt:lpstr>
      <vt:lpstr>Part 4: Motivation</vt:lpstr>
      <vt:lpstr>The Speech</vt:lpstr>
      <vt:lpstr>Incentives &amp; Consequences</vt:lpstr>
      <vt:lpstr>PowerPoint Presentation</vt:lpstr>
      <vt:lpstr>Parents Must Role Model</vt:lpstr>
      <vt:lpstr>Hold Accountable</vt:lpstr>
      <vt:lpstr>Praise the Effort</vt:lpstr>
      <vt:lpstr>Rome wasn’t built in a day</vt:lpstr>
      <vt:lpstr>Part 5: Parent Resources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Pringle, Ashley N</cp:lastModifiedBy>
  <cp:revision>73</cp:revision>
  <cp:lastPrinted>2016-08-26T19:22:31Z</cp:lastPrinted>
  <dcterms:created xsi:type="dcterms:W3CDTF">2014-12-01T00:00:40Z</dcterms:created>
  <dcterms:modified xsi:type="dcterms:W3CDTF">2016-09-02T19:02:34Z</dcterms:modified>
</cp:coreProperties>
</file>