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64" r:id="rId3"/>
    <p:sldId id="260" r:id="rId4"/>
    <p:sldId id="261" r:id="rId5"/>
    <p:sldId id="263" r:id="rId6"/>
    <p:sldId id="256" r:id="rId7"/>
    <p:sldId id="265" r:id="rId8"/>
    <p:sldId id="266" r:id="rId9"/>
    <p:sldId id="268" r:id="rId10"/>
    <p:sldId id="271" r:id="rId11"/>
    <p:sldId id="272" r:id="rId12"/>
    <p:sldId id="267" r:id="rId13"/>
    <p:sldId id="270" r:id="rId14"/>
    <p:sldId id="273" r:id="rId15"/>
    <p:sldId id="274" r:id="rId16"/>
    <p:sldId id="275" r:id="rId17"/>
    <p:sldId id="269" r:id="rId18"/>
    <p:sldId id="276" r:id="rId19"/>
    <p:sldId id="277"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98B9B-E3C4-4C63-816F-C6A30C9C2CF4}" type="datetimeFigureOut">
              <a:rPr lang="en-US" smtClean="0"/>
              <a:pPr/>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02353-0B66-4EE2-876F-E5DC7FC23BBF}" type="slidenum">
              <a:rPr lang="en-US" smtClean="0"/>
              <a:pPr/>
              <a:t>‹#›</a:t>
            </a:fld>
            <a:endParaRPr lang="en-US"/>
          </a:p>
        </p:txBody>
      </p:sp>
    </p:spTree>
    <p:extLst>
      <p:ext uri="{BB962C8B-B14F-4D97-AF65-F5344CB8AC3E}">
        <p14:creationId xmlns:p14="http://schemas.microsoft.com/office/powerpoint/2010/main" val="195866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 22 January 2008, a new design for the flag was confirmed by Law 9 of 2008. In this current version, the three stars were removed, while the </a:t>
            </a:r>
            <a:r>
              <a:rPr lang="en-US" sz="1200" b="0" i="0" kern="1200" dirty="0" err="1" smtClean="0">
                <a:solidFill>
                  <a:schemeClr val="tx1"/>
                </a:solidFill>
                <a:latin typeface="+mn-lt"/>
                <a:ea typeface="+mn-ea"/>
                <a:cs typeface="+mn-cs"/>
              </a:rPr>
              <a:t>Takbir</a:t>
            </a:r>
            <a:r>
              <a:rPr lang="en-US" sz="1200" b="0" i="0" kern="1200" dirty="0" smtClean="0">
                <a:solidFill>
                  <a:schemeClr val="tx1"/>
                </a:solidFill>
                <a:latin typeface="+mn-lt"/>
                <a:ea typeface="+mn-ea"/>
                <a:cs typeface="+mn-cs"/>
              </a:rPr>
              <a:t> was retained in its 2004 form. The parliament intended that the new design last for one year, after which a final decision on the flag would be made. However, the flag law was reviewed in parliament on 30 April 2009.</a:t>
            </a:r>
            <a:endParaRPr lang="en-US" dirty="0"/>
          </a:p>
        </p:txBody>
      </p:sp>
      <p:sp>
        <p:nvSpPr>
          <p:cNvPr id="4" name="Slide Number Placeholder 3"/>
          <p:cNvSpPr>
            <a:spLocks noGrp="1"/>
          </p:cNvSpPr>
          <p:nvPr>
            <p:ph type="sldNum" sz="quarter" idx="10"/>
          </p:nvPr>
        </p:nvSpPr>
        <p:spPr/>
        <p:txBody>
          <a:bodyPr/>
          <a:lstStyle/>
          <a:p>
            <a:fld id="{60902353-0B66-4EE2-876F-E5DC7FC23BBF}" type="slidenum">
              <a:rPr lang="en-US" smtClean="0"/>
              <a:pPr/>
              <a:t>6</a:t>
            </a:fld>
            <a:endParaRPr lang="en-US"/>
          </a:p>
        </p:txBody>
      </p:sp>
    </p:spTree>
    <p:extLst>
      <p:ext uri="{BB962C8B-B14F-4D97-AF65-F5344CB8AC3E}">
        <p14:creationId xmlns:p14="http://schemas.microsoft.com/office/powerpoint/2010/main" val="6048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Mesopotamia</a:t>
            </a:r>
          </a:p>
          <a:p>
            <a:r>
              <a:rPr lang="en-US" dirty="0" smtClean="0"/>
              <a:t>Assyrians</a:t>
            </a:r>
          </a:p>
          <a:p>
            <a:r>
              <a:rPr lang="en-US" dirty="0" smtClean="0"/>
              <a:t>Babylonians</a:t>
            </a:r>
            <a:endParaRPr lang="en-US" dirty="0"/>
          </a:p>
        </p:txBody>
      </p:sp>
      <p:sp>
        <p:nvSpPr>
          <p:cNvPr id="4" name="Slide Number Placeholder 3"/>
          <p:cNvSpPr>
            <a:spLocks noGrp="1"/>
          </p:cNvSpPr>
          <p:nvPr>
            <p:ph type="sldNum" sz="quarter" idx="10"/>
          </p:nvPr>
        </p:nvSpPr>
        <p:spPr/>
        <p:txBody>
          <a:bodyPr/>
          <a:lstStyle/>
          <a:p>
            <a:fld id="{60902353-0B66-4EE2-876F-E5DC7FC23BBF}" type="slidenum">
              <a:rPr lang="en-US" smtClean="0"/>
              <a:pPr/>
              <a:t>21</a:t>
            </a:fld>
            <a:endParaRPr lang="en-US"/>
          </a:p>
        </p:txBody>
      </p:sp>
    </p:spTree>
    <p:extLst>
      <p:ext uri="{BB962C8B-B14F-4D97-AF65-F5344CB8AC3E}">
        <p14:creationId xmlns:p14="http://schemas.microsoft.com/office/powerpoint/2010/main" val="37029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753AF-D6DC-403C-BED6-D0E62B1C1EC7}" type="datetimeFigureOut">
              <a:rPr lang="en-US" smtClean="0"/>
              <a:pPr/>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628CA-6EEE-4109-8D4D-92C52B8608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753AF-D6DC-403C-BED6-D0E62B1C1EC7}" type="datetimeFigureOut">
              <a:rPr lang="en-US" smtClean="0"/>
              <a:pPr/>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28CA-6EEE-4109-8D4D-92C52B8608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pload.wikimedia.org/wikipedia/commons/0/08/Map_of_Kuwait.svg"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country</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42" t="21231" r="27379" b="16269"/>
          <a:stretch/>
        </p:blipFill>
        <p:spPr bwMode="auto">
          <a:xfrm>
            <a:off x="1600200" y="2209800"/>
            <a:ext cx="5878286"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5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Population</a:t>
            </a:r>
            <a:endParaRPr lang="en-US" dirty="0"/>
          </a:p>
        </p:txBody>
      </p:sp>
      <p:sp>
        <p:nvSpPr>
          <p:cNvPr id="3" name="Content Placeholder 2"/>
          <p:cNvSpPr>
            <a:spLocks noGrp="1"/>
          </p:cNvSpPr>
          <p:nvPr>
            <p:ph idx="1"/>
          </p:nvPr>
        </p:nvSpPr>
        <p:spPr>
          <a:xfrm>
            <a:off x="228600" y="884237"/>
            <a:ext cx="8915400" cy="4525963"/>
          </a:xfrm>
        </p:spPr>
        <p:txBody>
          <a:bodyPr>
            <a:normAutofit fontScale="92500" lnSpcReduction="20000"/>
          </a:bodyPr>
          <a:lstStyle/>
          <a:p>
            <a:r>
              <a:rPr lang="en-US" sz="2800" b="1" dirty="0" smtClean="0"/>
              <a:t>Population: </a:t>
            </a:r>
            <a:r>
              <a:rPr lang="en-US" sz="2800" b="1" dirty="0"/>
              <a:t>31,234,000 </a:t>
            </a:r>
            <a:r>
              <a:rPr lang="en-US" sz="2800" b="1" dirty="0" smtClean="0"/>
              <a:t>(July 2009 est.) </a:t>
            </a:r>
            <a:br>
              <a:rPr lang="en-US" sz="2800" b="1" dirty="0" smtClean="0"/>
            </a:br>
            <a:r>
              <a:rPr lang="en-US" sz="2800" b="1" dirty="0" smtClean="0"/>
              <a:t>	</a:t>
            </a:r>
            <a:r>
              <a:rPr lang="en-US" sz="2800" dirty="0"/>
              <a:t> Arabs form 75%–80% of the </a:t>
            </a:r>
            <a:r>
              <a:rPr lang="en-US" sz="2800" dirty="0" smtClean="0"/>
              <a:t>population.</a:t>
            </a:r>
          </a:p>
          <a:p>
            <a:pPr lvl="2"/>
            <a:r>
              <a:rPr lang="en-US" sz="2600" dirty="0" smtClean="0"/>
              <a:t>Minorities</a:t>
            </a:r>
            <a:r>
              <a:rPr lang="en-US" sz="2600" dirty="0"/>
              <a:t> include a 15%–20% of </a:t>
            </a:r>
            <a:r>
              <a:rPr lang="en-US" sz="2600" dirty="0" smtClean="0"/>
              <a:t>Kurds</a:t>
            </a:r>
          </a:p>
          <a:p>
            <a:pPr lvl="2"/>
            <a:r>
              <a:rPr lang="en-US" sz="2600" dirty="0" err="1" smtClean="0"/>
              <a:t>Turkoman</a:t>
            </a:r>
            <a:r>
              <a:rPr lang="en-US" sz="2600" dirty="0"/>
              <a:t>, Assyrian, or other make up 5% of the population</a:t>
            </a:r>
            <a:r>
              <a:rPr lang="en-US" sz="2600" dirty="0" smtClean="0"/>
              <a:t>.</a:t>
            </a:r>
          </a:p>
          <a:p>
            <a:r>
              <a:rPr lang="en-US" sz="2800" b="1" dirty="0" smtClean="0"/>
              <a:t>Life expectancy at birth: total population: 77.09 years </a:t>
            </a:r>
            <a:r>
              <a:rPr lang="en-US" sz="2800" b="1" dirty="0" smtClean="0">
                <a:solidFill>
                  <a:schemeClr val="accent1">
                    <a:lumMod val="75000"/>
                  </a:schemeClr>
                </a:solidFill>
              </a:rPr>
              <a:t>(78.30)</a:t>
            </a:r>
          </a:p>
          <a:p>
            <a:pPr lvl="1"/>
            <a:r>
              <a:rPr lang="en-US" b="1" dirty="0" smtClean="0"/>
              <a:t>male: 69.41 years </a:t>
            </a:r>
            <a:r>
              <a:rPr lang="en-US" b="1" dirty="0" smtClean="0">
                <a:solidFill>
                  <a:schemeClr val="accent1">
                    <a:lumMod val="75000"/>
                  </a:schemeClr>
                </a:solidFill>
              </a:rPr>
              <a:t>(75.70)</a:t>
            </a:r>
          </a:p>
          <a:p>
            <a:pPr lvl="1"/>
            <a:r>
              <a:rPr lang="en-US" b="1" dirty="0" smtClean="0"/>
              <a:t>female: 72.35 years </a:t>
            </a:r>
            <a:r>
              <a:rPr lang="en-US" b="1" dirty="0" smtClean="0">
                <a:solidFill>
                  <a:schemeClr val="accent1">
                    <a:lumMod val="75000"/>
                  </a:schemeClr>
                </a:solidFill>
              </a:rPr>
              <a:t>(80.80)</a:t>
            </a:r>
          </a:p>
          <a:p>
            <a:pPr lvl="1"/>
            <a:r>
              <a:rPr lang="en-US" b="1" dirty="0" smtClean="0"/>
              <a:t>2011 est.</a:t>
            </a:r>
          </a:p>
          <a:p>
            <a:pPr lvl="1"/>
            <a:endParaRPr lang="en-US" b="1" dirty="0" smtClean="0"/>
          </a:p>
          <a:p>
            <a:r>
              <a:rPr lang="en-US" b="1" dirty="0" smtClean="0"/>
              <a:t> Currency:  Iraqi Dinar (IQD)</a:t>
            </a:r>
          </a:p>
          <a:p>
            <a:pPr lvl="2"/>
            <a:r>
              <a:rPr lang="en-US" b="1" dirty="0" smtClean="0"/>
              <a:t>1,164 IQD = $1.00</a:t>
            </a:r>
          </a:p>
          <a:p>
            <a:pPr lvl="1"/>
            <a:endParaRPr lang="en-US" b="1" dirty="0" smtClean="0"/>
          </a:p>
          <a:p>
            <a:endParaRPr lang="en-US" sz="2800" b="1" dirty="0"/>
          </a:p>
        </p:txBody>
      </p:sp>
      <p:sp>
        <p:nvSpPr>
          <p:cNvPr id="5" name="TextBox 4"/>
          <p:cNvSpPr txBox="1"/>
          <p:nvPr/>
        </p:nvSpPr>
        <p:spPr>
          <a:xfrm>
            <a:off x="6927" y="6488668"/>
            <a:ext cx="4615623" cy="369332"/>
          </a:xfrm>
          <a:prstGeom prst="rect">
            <a:avLst/>
          </a:prstGeom>
          <a:noFill/>
        </p:spPr>
        <p:txBody>
          <a:bodyPr wrap="none" rtlCol="0">
            <a:spAutoFit/>
          </a:bodyPr>
          <a:lstStyle/>
          <a:p>
            <a:r>
              <a:rPr lang="en-US" b="1" dirty="0" smtClean="0">
                <a:solidFill>
                  <a:schemeClr val="accent1">
                    <a:lumMod val="75000"/>
                  </a:schemeClr>
                </a:solidFill>
              </a:rPr>
              <a:t>* Represents population comparison with USA</a:t>
            </a:r>
            <a:endParaRPr lang="en-US" b="1" dirty="0">
              <a:solidFill>
                <a:schemeClr val="accent1">
                  <a:lumMod val="75000"/>
                </a:schemeClr>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816" y="3701534"/>
            <a:ext cx="3507184" cy="315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8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Capital – Baghdad</a:t>
            </a:r>
            <a:endParaRPr lang="en-US" dirty="0"/>
          </a:p>
        </p:txBody>
      </p:sp>
      <p:sp>
        <p:nvSpPr>
          <p:cNvPr id="5" name="Rectangle 4"/>
          <p:cNvSpPr/>
          <p:nvPr/>
        </p:nvSpPr>
        <p:spPr>
          <a:xfrm>
            <a:off x="-27710" y="609600"/>
            <a:ext cx="4151333" cy="3016210"/>
          </a:xfrm>
          <a:prstGeom prst="rect">
            <a:avLst/>
          </a:prstGeom>
          <a:solidFill>
            <a:schemeClr val="bg1"/>
          </a:solidFill>
          <a:ln w="38100">
            <a:solidFill>
              <a:schemeClr val="tx1"/>
            </a:solidFill>
          </a:ln>
        </p:spPr>
        <p:txBody>
          <a:bodyPr wrap="square">
            <a:spAutoFit/>
          </a:bodyPr>
          <a:lstStyle/>
          <a:p>
            <a:pPr>
              <a:buFont typeface="Arial" pitchFamily="34" charset="0"/>
              <a:buChar char="•"/>
            </a:pPr>
            <a:r>
              <a:rPr lang="en-US" sz="2400" b="1" dirty="0" smtClean="0"/>
              <a:t> </a:t>
            </a:r>
            <a:r>
              <a:rPr lang="en-US" sz="2400" b="1" u="sng" dirty="0" smtClean="0"/>
              <a:t>Name</a:t>
            </a:r>
            <a:r>
              <a:rPr lang="en-US" sz="2400" b="1" dirty="0" smtClean="0"/>
              <a:t>: </a:t>
            </a:r>
          </a:p>
          <a:p>
            <a:pPr lvl="1">
              <a:buFont typeface="Arial" pitchFamily="34" charset="0"/>
              <a:buChar char="•"/>
            </a:pPr>
            <a:r>
              <a:rPr lang="en-US" sz="2400" b="1" dirty="0" smtClean="0"/>
              <a:t> Baghdad</a:t>
            </a:r>
          </a:p>
          <a:p>
            <a:pPr marL="1200150" lvl="2" indent="-285750">
              <a:buFont typeface="Arial" pitchFamily="34" charset="0"/>
              <a:buChar char="•"/>
            </a:pPr>
            <a:r>
              <a:rPr lang="en-US" sz="2000" dirty="0" smtClean="0"/>
              <a:t>283.4 </a:t>
            </a:r>
            <a:r>
              <a:rPr lang="en-US" sz="2000" dirty="0" err="1"/>
              <a:t>sq</a:t>
            </a:r>
            <a:r>
              <a:rPr lang="en-US" sz="2000" dirty="0"/>
              <a:t> miles (734 km²</a:t>
            </a:r>
            <a:r>
              <a:rPr lang="en-US" sz="2000" dirty="0" smtClean="0"/>
              <a:t>)</a:t>
            </a:r>
          </a:p>
          <a:p>
            <a:pPr marL="1657350" lvl="3" indent="-285750">
              <a:buFont typeface="Arial" pitchFamily="34" charset="0"/>
              <a:buChar char="•"/>
            </a:pPr>
            <a:r>
              <a:rPr lang="en-US" sz="2000" dirty="0" smtClean="0"/>
              <a:t>½ size of Houston</a:t>
            </a:r>
            <a:endParaRPr lang="en-US" sz="2400" b="1" dirty="0" smtClean="0"/>
          </a:p>
          <a:p>
            <a:pPr>
              <a:buFont typeface="Arial" pitchFamily="34" charset="0"/>
              <a:buChar char="•"/>
            </a:pPr>
            <a:endParaRPr lang="en-US" sz="2400" b="1" dirty="0" smtClean="0"/>
          </a:p>
          <a:p>
            <a:pPr>
              <a:buFont typeface="Arial" pitchFamily="34" charset="0"/>
              <a:buChar char="•"/>
            </a:pPr>
            <a:endParaRPr lang="en-US" sz="500" b="1" u="sng" dirty="0" smtClean="0"/>
          </a:p>
          <a:p>
            <a:pPr>
              <a:buFont typeface="Arial" pitchFamily="34" charset="0"/>
              <a:buChar char="•"/>
            </a:pPr>
            <a:r>
              <a:rPr lang="en-US" sz="2400" b="1" u="sng" dirty="0" smtClean="0"/>
              <a:t> Population</a:t>
            </a:r>
            <a:r>
              <a:rPr lang="en-US" sz="2400" b="1" dirty="0" smtClean="0"/>
              <a:t>:</a:t>
            </a:r>
          </a:p>
          <a:p>
            <a:pPr lvl="1">
              <a:buFont typeface="Arial" pitchFamily="34" charset="0"/>
              <a:buChar char="•"/>
            </a:pPr>
            <a:r>
              <a:rPr lang="en-US" sz="2400" b="1" dirty="0"/>
              <a:t> </a:t>
            </a:r>
            <a:r>
              <a:rPr lang="en-US" sz="2400" b="1" dirty="0" smtClean="0"/>
              <a:t>City – 7,216,000  </a:t>
            </a:r>
          </a:p>
          <a:p>
            <a:pPr lvl="2">
              <a:buFont typeface="Arial" pitchFamily="34" charset="0"/>
              <a:buChar char="•"/>
            </a:pPr>
            <a:r>
              <a:rPr lang="en-US" sz="2000" b="1" dirty="0" smtClean="0"/>
              <a:t>(Houston Metro 5,900,000</a:t>
            </a:r>
            <a:r>
              <a:rPr lang="en-US" sz="2400" b="1" dirty="0" smtClean="0"/>
              <a:t>)</a:t>
            </a:r>
          </a:p>
        </p:txBody>
      </p:sp>
      <p:pic>
        <p:nvPicPr>
          <p:cNvPr id="3" name="Picture 2" descr="http://media02.hongkiat.com/beautiful-mosque/Al_Nida_Mosque_Ir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85800"/>
            <a:ext cx="4883726" cy="30034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3045" y="658090"/>
            <a:ext cx="1678665" cy="369332"/>
          </a:xfrm>
          <a:prstGeom prst="rect">
            <a:avLst/>
          </a:prstGeom>
          <a:solidFill>
            <a:schemeClr val="bg1"/>
          </a:solidFill>
          <a:ln w="38100">
            <a:solidFill>
              <a:schemeClr val="tx1"/>
            </a:solidFill>
          </a:ln>
        </p:spPr>
        <p:txBody>
          <a:bodyPr wrap="none" rtlCol="0">
            <a:spAutoFit/>
          </a:bodyPr>
          <a:lstStyle/>
          <a:p>
            <a:r>
              <a:rPr lang="en-US" dirty="0" smtClean="0"/>
              <a:t>Al </a:t>
            </a:r>
            <a:r>
              <a:rPr lang="en-US" dirty="0" err="1" smtClean="0"/>
              <a:t>Nida</a:t>
            </a:r>
            <a:r>
              <a:rPr lang="en-US" dirty="0" smtClean="0"/>
              <a:t> Mosque</a:t>
            </a:r>
            <a:endParaRPr lang="en-US" dirty="0"/>
          </a:p>
        </p:txBody>
      </p:sp>
      <p:pic>
        <p:nvPicPr>
          <p:cNvPr id="7" name="Picture 4" descr="http://images.fineartamerica.com/images-medium-large/baghdad-iraq--hands-of-victory-terry-moor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833" b="22050"/>
          <a:stretch/>
        </p:blipFill>
        <p:spPr bwMode="auto">
          <a:xfrm>
            <a:off x="914400" y="3731542"/>
            <a:ext cx="6302498" cy="30779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80360" y="3706085"/>
            <a:ext cx="1536318" cy="369332"/>
          </a:xfrm>
          <a:prstGeom prst="rect">
            <a:avLst/>
          </a:prstGeom>
          <a:solidFill>
            <a:schemeClr val="bg1"/>
          </a:solidFill>
          <a:ln w="38100">
            <a:solidFill>
              <a:schemeClr val="tx1"/>
            </a:solidFill>
          </a:ln>
        </p:spPr>
        <p:txBody>
          <a:bodyPr wrap="none" rtlCol="0">
            <a:spAutoFit/>
          </a:bodyPr>
          <a:lstStyle/>
          <a:p>
            <a:r>
              <a:rPr lang="en-US" dirty="0" smtClean="0"/>
              <a:t>Victory Arches</a:t>
            </a:r>
            <a:endParaRPr lang="en-US" dirty="0"/>
          </a:p>
        </p:txBody>
      </p:sp>
    </p:spTree>
    <p:extLst>
      <p:ext uri="{BB962C8B-B14F-4D97-AF65-F5344CB8AC3E}">
        <p14:creationId xmlns:p14="http://schemas.microsoft.com/office/powerpoint/2010/main" val="407372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 of Government</a:t>
            </a:r>
            <a:endParaRPr lang="en-US" dirty="0"/>
          </a:p>
        </p:txBody>
      </p:sp>
      <p:sp>
        <p:nvSpPr>
          <p:cNvPr id="3" name="Content Placeholder 2"/>
          <p:cNvSpPr>
            <a:spLocks noGrp="1"/>
          </p:cNvSpPr>
          <p:nvPr>
            <p:ph idx="1"/>
          </p:nvPr>
        </p:nvSpPr>
        <p:spPr>
          <a:xfrm>
            <a:off x="0" y="990600"/>
            <a:ext cx="9144000" cy="4525963"/>
          </a:xfrm>
        </p:spPr>
        <p:txBody>
          <a:bodyPr>
            <a:normAutofit/>
          </a:bodyPr>
          <a:lstStyle/>
          <a:p>
            <a:r>
              <a:rPr lang="en-US" sz="2000" b="1" dirty="0"/>
              <a:t> </a:t>
            </a:r>
            <a:r>
              <a:rPr lang="en-US" sz="2000" b="1" dirty="0" smtClean="0"/>
              <a:t>Federal </a:t>
            </a:r>
            <a:r>
              <a:rPr lang="en-US" sz="2000" b="1" dirty="0"/>
              <a:t>parliamentary representative democratic republic. It is a multi-party system whereby the executive power is exercised by the Prime Minister of the Council of Ministers as the head of government, as well as the President of Iraq, and legislative power is vested in the Council of Representatives and the Federation Council.</a:t>
            </a:r>
          </a:p>
        </p:txBody>
      </p:sp>
      <p:sp>
        <p:nvSpPr>
          <p:cNvPr id="5" name="TextBox 4"/>
          <p:cNvSpPr txBox="1"/>
          <p:nvPr/>
        </p:nvSpPr>
        <p:spPr>
          <a:xfrm>
            <a:off x="2459145" y="5989994"/>
            <a:ext cx="4191000" cy="646331"/>
          </a:xfrm>
          <a:prstGeom prst="rect">
            <a:avLst/>
          </a:prstGeom>
          <a:solidFill>
            <a:schemeClr val="bg1"/>
          </a:solidFill>
          <a:ln w="38100">
            <a:solidFill>
              <a:schemeClr val="tx1"/>
            </a:solidFill>
          </a:ln>
        </p:spPr>
        <p:txBody>
          <a:bodyPr wrap="square" rtlCol="0">
            <a:spAutoFit/>
          </a:bodyPr>
          <a:lstStyle/>
          <a:p>
            <a:pPr algn="ctr"/>
            <a:r>
              <a:rPr lang="en-US" b="1" dirty="0" smtClean="0">
                <a:solidFill>
                  <a:prstClr val="black"/>
                </a:solidFill>
                <a:effectLst>
                  <a:outerShdw blurRad="38100" dist="38100" dir="2700000" algn="tl">
                    <a:srgbClr val="000000">
                      <a:alpha val="43137"/>
                    </a:srgbClr>
                  </a:outerShdw>
                </a:effectLst>
              </a:rPr>
              <a:t>The Prime Minister of Iraq </a:t>
            </a:r>
          </a:p>
          <a:p>
            <a:pPr algn="ctr"/>
            <a:r>
              <a:rPr lang="en-US" b="1" dirty="0" err="1" smtClean="0">
                <a:solidFill>
                  <a:prstClr val="black"/>
                </a:solidFill>
              </a:rPr>
              <a:t>Haider</a:t>
            </a:r>
            <a:r>
              <a:rPr lang="en-US" b="1" dirty="0" smtClean="0">
                <a:solidFill>
                  <a:prstClr val="black"/>
                </a:solidFill>
              </a:rPr>
              <a:t> Al-</a:t>
            </a:r>
            <a:r>
              <a:rPr lang="en-US" b="1" dirty="0" err="1" smtClean="0">
                <a:solidFill>
                  <a:prstClr val="black"/>
                </a:solidFill>
              </a:rPr>
              <a:t>Abadi</a:t>
            </a:r>
            <a:endParaRPr lang="en-US" b="1" dirty="0">
              <a:solidFill>
                <a:prstClr val="black"/>
              </a:solidFill>
              <a:effectLst>
                <a:outerShdw blurRad="38100" dist="38100" dir="2700000" algn="tl">
                  <a:srgbClr val="000000">
                    <a:alpha val="43137"/>
                  </a:srgbClr>
                </a:outerShdw>
              </a:effectLst>
            </a:endParaRPr>
          </a:p>
        </p:txBody>
      </p:sp>
      <p:sp>
        <p:nvSpPr>
          <p:cNvPr id="4" name="AutoShape 2" descr="https://pbs.twimg.com/profile_images/505914502521843712/EjZe_ZKG.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106845" y="3073612"/>
            <a:ext cx="2895600" cy="2895600"/>
          </a:xfrm>
          <a:prstGeom prst="rect">
            <a:avLst/>
          </a:prstGeom>
          <a:ln w="38100">
            <a:solidFill>
              <a:schemeClr val="tx1"/>
            </a:solidFill>
          </a:ln>
        </p:spPr>
      </p:pic>
    </p:spTree>
    <p:extLst>
      <p:ext uri="{BB962C8B-B14F-4D97-AF65-F5344CB8AC3E}">
        <p14:creationId xmlns:p14="http://schemas.microsoft.com/office/powerpoint/2010/main" val="111184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a:t>
            </a:r>
            <a:endParaRPr lang="en-US" dirty="0"/>
          </a:p>
        </p:txBody>
      </p:sp>
      <p:sp>
        <p:nvSpPr>
          <p:cNvPr id="3" name="Content Placeholder 2"/>
          <p:cNvSpPr>
            <a:spLocks noGrp="1"/>
          </p:cNvSpPr>
          <p:nvPr>
            <p:ph idx="1"/>
          </p:nvPr>
        </p:nvSpPr>
        <p:spPr/>
        <p:txBody>
          <a:bodyPr>
            <a:normAutofit/>
          </a:bodyPr>
          <a:lstStyle/>
          <a:p>
            <a:r>
              <a:rPr lang="en-US" sz="2400" b="1" dirty="0" smtClean="0"/>
              <a:t>First Settlement – 4</a:t>
            </a:r>
            <a:r>
              <a:rPr lang="en-US" sz="2400" b="1" baseline="30000" dirty="0" smtClean="0"/>
              <a:t>th</a:t>
            </a:r>
            <a:r>
              <a:rPr lang="en-US" sz="2400" b="1" dirty="0" smtClean="0"/>
              <a:t> Millennium B.C. </a:t>
            </a:r>
          </a:p>
          <a:p>
            <a:endParaRPr lang="en-US" sz="2400" b="1" dirty="0"/>
          </a:p>
          <a:p>
            <a:endParaRPr lang="en-US" sz="2400" b="1" dirty="0" smtClean="0"/>
          </a:p>
          <a:p>
            <a:r>
              <a:rPr lang="en-US" sz="2400" b="1" dirty="0"/>
              <a:t> </a:t>
            </a:r>
            <a:r>
              <a:rPr lang="en-US" sz="2400" b="1" dirty="0" smtClean="0"/>
              <a:t>First known as Iraq – 11 November 1920  </a:t>
            </a:r>
          </a:p>
          <a:p>
            <a:endParaRPr lang="en-US" sz="2400" b="1" dirty="0"/>
          </a:p>
          <a:p>
            <a:endParaRPr lang="en-US" sz="2400" b="1" dirty="0" smtClean="0"/>
          </a:p>
          <a:p>
            <a:r>
              <a:rPr lang="en-US" sz="2400" b="1" dirty="0" smtClean="0"/>
              <a:t> Independence from the United Kingdom - 19 June 1932 </a:t>
            </a:r>
            <a:endParaRPr lang="en-US" sz="2400" b="1" dirty="0"/>
          </a:p>
        </p:txBody>
      </p:sp>
    </p:spTree>
    <p:extLst>
      <p:ext uri="{BB962C8B-B14F-4D97-AF65-F5344CB8AC3E}">
        <p14:creationId xmlns:p14="http://schemas.microsoft.com/office/powerpoint/2010/main" val="1259936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Characteristics</a:t>
            </a:r>
            <a:br>
              <a:rPr lang="en-US" dirty="0" smtClean="0"/>
            </a:br>
            <a:r>
              <a:rPr lang="en-US" dirty="0" smtClean="0"/>
              <a:t>Religion</a:t>
            </a:r>
            <a:endParaRPr lang="en-US" dirty="0"/>
          </a:p>
        </p:txBody>
      </p:sp>
      <p:sp>
        <p:nvSpPr>
          <p:cNvPr id="3" name="Content Placeholder 2"/>
          <p:cNvSpPr>
            <a:spLocks noGrp="1"/>
          </p:cNvSpPr>
          <p:nvPr>
            <p:ph idx="1"/>
          </p:nvPr>
        </p:nvSpPr>
        <p:spPr>
          <a:xfrm>
            <a:off x="0" y="1600200"/>
            <a:ext cx="4495800" cy="4525963"/>
          </a:xfrm>
        </p:spPr>
        <p:txBody>
          <a:bodyPr>
            <a:noAutofit/>
          </a:bodyPr>
          <a:lstStyle/>
          <a:p>
            <a:r>
              <a:rPr lang="en-US" dirty="0" smtClean="0"/>
              <a:t> Religions</a:t>
            </a:r>
          </a:p>
          <a:p>
            <a:pPr lvl="1"/>
            <a:r>
              <a:rPr lang="en-US" dirty="0" smtClean="0"/>
              <a:t> 95% Muslims</a:t>
            </a:r>
          </a:p>
          <a:p>
            <a:pPr lvl="2"/>
            <a:r>
              <a:rPr lang="en-US" dirty="0" smtClean="0"/>
              <a:t> 35% Sunni</a:t>
            </a:r>
          </a:p>
          <a:p>
            <a:pPr lvl="2"/>
            <a:r>
              <a:rPr lang="en-US" dirty="0" smtClean="0"/>
              <a:t> </a:t>
            </a:r>
            <a:r>
              <a:rPr lang="en-US" dirty="0"/>
              <a:t>6</a:t>
            </a:r>
            <a:r>
              <a:rPr lang="en-US" dirty="0" smtClean="0"/>
              <a:t>5% Shiite</a:t>
            </a:r>
          </a:p>
          <a:p>
            <a:pPr lvl="1"/>
            <a:endParaRPr lang="en-US" dirty="0" smtClean="0"/>
          </a:p>
          <a:p>
            <a:pPr lvl="1"/>
            <a:r>
              <a:rPr lang="en-US" dirty="0" smtClean="0"/>
              <a:t>3% others</a:t>
            </a:r>
          </a:p>
          <a:p>
            <a:pPr lvl="2"/>
            <a:r>
              <a:rPr lang="en-US" dirty="0" smtClean="0"/>
              <a:t> Christians</a:t>
            </a:r>
          </a:p>
          <a:p>
            <a:pPr marL="914400" lvl="2" indent="0">
              <a:buNone/>
            </a:pPr>
            <a:endParaRPr lang="en-US" dirty="0"/>
          </a:p>
        </p:txBody>
      </p:sp>
      <p:pic>
        <p:nvPicPr>
          <p:cNvPr id="8194" name="Picture 2" descr="http://media.cmgdigital.com/shared/lt/lt_cache/thumbnail/960/img/photos/2013/01/04/dd/66/5260ab5eadb748799c47cb7f49df547e-34897ac3d45140dcbd54e81e443645b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5562600" cy="370260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29000" y="5494673"/>
            <a:ext cx="5562600" cy="646331"/>
          </a:xfrm>
          <a:prstGeom prst="rect">
            <a:avLst/>
          </a:prstGeom>
          <a:solidFill>
            <a:schemeClr val="bg1"/>
          </a:solidFill>
          <a:ln w="38100">
            <a:solidFill>
              <a:schemeClr val="tx1"/>
            </a:solidFill>
          </a:ln>
        </p:spPr>
        <p:txBody>
          <a:bodyPr wrap="square" rtlCol="0">
            <a:spAutoFit/>
          </a:bodyPr>
          <a:lstStyle/>
          <a:p>
            <a:pPr algn="ctr"/>
            <a:r>
              <a:rPr lang="en-US" b="1" dirty="0"/>
              <a:t>Shiite cleric </a:t>
            </a:r>
            <a:r>
              <a:rPr lang="en-US" b="1" dirty="0" err="1"/>
              <a:t>Muqtada</a:t>
            </a:r>
            <a:r>
              <a:rPr lang="en-US" b="1" dirty="0"/>
              <a:t> al-Sadr, left, address worshippers as a Sunni cleric </a:t>
            </a:r>
            <a:r>
              <a:rPr lang="en-US" b="1" dirty="0" err="1"/>
              <a:t>Anas</a:t>
            </a:r>
            <a:r>
              <a:rPr lang="en-US" b="1" dirty="0"/>
              <a:t> </a:t>
            </a:r>
            <a:r>
              <a:rPr lang="en-US" b="1" dirty="0" smtClean="0"/>
              <a:t>al-</a:t>
            </a:r>
            <a:r>
              <a:rPr lang="en-US" b="1" dirty="0" err="1" smtClean="0"/>
              <a:t>Issawi</a:t>
            </a:r>
            <a:r>
              <a:rPr lang="en-US" b="1" dirty="0"/>
              <a:t> </a:t>
            </a:r>
            <a:r>
              <a:rPr lang="en-US" b="1" dirty="0" smtClean="0"/>
              <a:t>observes on</a:t>
            </a:r>
            <a:endParaRPr lang="en-US"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26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ogs.mcc.org/serviceworkers/media/blogs/cindydarylbyler/Dolma.jpg"/>
          <p:cNvPicPr>
            <a:picLocks noChangeAspect="1" noChangeArrowheads="1"/>
          </p:cNvPicPr>
          <p:nvPr/>
        </p:nvPicPr>
        <p:blipFill rotWithShape="1">
          <a:blip r:embed="rId2">
            <a:extLst>
              <a:ext uri="{28A0092B-C50C-407E-A947-70E740481C1C}">
                <a14:useLocalDpi xmlns:a14="http://schemas.microsoft.com/office/drawing/2010/main" val="0"/>
              </a:ext>
            </a:extLst>
          </a:blip>
          <a:srcRect t="36800"/>
          <a:stretch/>
        </p:blipFill>
        <p:spPr bwMode="auto">
          <a:xfrm>
            <a:off x="228600" y="1773382"/>
            <a:ext cx="4315844" cy="36368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Cultural Characteristics</a:t>
            </a:r>
            <a:br>
              <a:rPr lang="en-US" dirty="0" smtClean="0"/>
            </a:br>
            <a:r>
              <a:rPr lang="en-US" dirty="0" smtClean="0"/>
              <a:t>Food</a:t>
            </a:r>
            <a:endParaRPr lang="en-US" dirty="0"/>
          </a:p>
        </p:txBody>
      </p:sp>
      <p:sp>
        <p:nvSpPr>
          <p:cNvPr id="3" name="Content Placeholder 2"/>
          <p:cNvSpPr>
            <a:spLocks noGrp="1"/>
          </p:cNvSpPr>
          <p:nvPr>
            <p:ph idx="1"/>
          </p:nvPr>
        </p:nvSpPr>
        <p:spPr>
          <a:xfrm>
            <a:off x="1590675" y="5424055"/>
            <a:ext cx="1609725" cy="381000"/>
          </a:xfrm>
          <a:ln w="38100">
            <a:solidFill>
              <a:schemeClr val="tx1"/>
            </a:solidFill>
          </a:ln>
        </p:spPr>
        <p:txBody>
          <a:bodyPr>
            <a:normAutofit/>
          </a:bodyPr>
          <a:lstStyle/>
          <a:p>
            <a:pPr marL="0" indent="0" algn="ctr">
              <a:buNone/>
            </a:pPr>
            <a:r>
              <a:rPr lang="en-US" sz="1800" b="1" dirty="0" smtClean="0"/>
              <a:t>Dolma</a:t>
            </a:r>
          </a:p>
        </p:txBody>
      </p:sp>
      <p:pic>
        <p:nvPicPr>
          <p:cNvPr id="9220" name="Picture 4" descr="http://1.bp.blogspot.com/_o4yfHPxy89k/TKhWNCQA8AI/AAAAAAAAAHE/mqBG5wpm3Vg/s1600/3194_74397832667_70081687667_1684326_838163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24" y="1745672"/>
            <a:ext cx="4433867" cy="29510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5934075" y="4724400"/>
            <a:ext cx="1609725" cy="381000"/>
          </a:xfrm>
          <a:prstGeom prst="rect">
            <a:avLst/>
          </a:prstGeom>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t>Qousi</a:t>
            </a:r>
            <a:endParaRPr lang="en-US" sz="1800" b="1" dirty="0" smtClean="0"/>
          </a:p>
        </p:txBody>
      </p:sp>
    </p:spTree>
    <p:extLst>
      <p:ext uri="{BB962C8B-B14F-4D97-AF65-F5344CB8AC3E}">
        <p14:creationId xmlns:p14="http://schemas.microsoft.com/office/powerpoint/2010/main" val="137843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195" t="27480" r="21346" b="22899"/>
          <a:stretch/>
        </p:blipFill>
        <p:spPr bwMode="auto">
          <a:xfrm>
            <a:off x="85268" y="2486619"/>
            <a:ext cx="9003311" cy="437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Cultural Characteristics</a:t>
            </a:r>
            <a:br>
              <a:rPr lang="en-US" dirty="0" smtClean="0"/>
            </a:br>
            <a:r>
              <a:rPr lang="en-US" dirty="0" smtClean="0"/>
              <a:t>Sports</a:t>
            </a:r>
            <a:endParaRPr lang="en-US" dirty="0"/>
          </a:p>
        </p:txBody>
      </p:sp>
      <p:sp>
        <p:nvSpPr>
          <p:cNvPr id="3" name="Content Placeholder 2"/>
          <p:cNvSpPr>
            <a:spLocks noGrp="1"/>
          </p:cNvSpPr>
          <p:nvPr>
            <p:ph idx="1"/>
          </p:nvPr>
        </p:nvSpPr>
        <p:spPr>
          <a:xfrm>
            <a:off x="0" y="1600200"/>
            <a:ext cx="1752600" cy="533400"/>
          </a:xfrm>
        </p:spPr>
        <p:txBody>
          <a:bodyPr>
            <a:normAutofit lnSpcReduction="10000"/>
          </a:bodyPr>
          <a:lstStyle/>
          <a:p>
            <a:r>
              <a:rPr lang="en-US" dirty="0" smtClean="0"/>
              <a:t> Soccer</a:t>
            </a:r>
          </a:p>
        </p:txBody>
      </p:sp>
      <p:pic>
        <p:nvPicPr>
          <p:cNvPr id="10242" name="Picture 2" descr="File:Iraq FA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285" y="13855"/>
            <a:ext cx="2039079" cy="20390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2052935"/>
            <a:ext cx="3022174" cy="461665"/>
          </a:xfrm>
          <a:prstGeom prst="rect">
            <a:avLst/>
          </a:prstGeom>
        </p:spPr>
        <p:txBody>
          <a:bodyPr wrap="none">
            <a:spAutoFit/>
          </a:bodyPr>
          <a:lstStyle/>
          <a:p>
            <a:r>
              <a:rPr lang="en-US" sz="2400" b="1" dirty="0"/>
              <a:t>Lions of Mesopotamia</a:t>
            </a:r>
          </a:p>
        </p:txBody>
      </p:sp>
    </p:spTree>
    <p:extLst>
      <p:ext uri="{BB962C8B-B14F-4D97-AF65-F5344CB8AC3E}">
        <p14:creationId xmlns:p14="http://schemas.microsoft.com/office/powerpoint/2010/main" val="418695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 Country linked to vast historical events</a:t>
            </a:r>
          </a:p>
          <a:p>
            <a:r>
              <a:rPr lang="en-US" dirty="0"/>
              <a:t> </a:t>
            </a:r>
            <a:r>
              <a:rPr lang="en-US" dirty="0" smtClean="0"/>
              <a:t>Turmoil past</a:t>
            </a:r>
          </a:p>
          <a:p>
            <a:r>
              <a:rPr lang="en-US" dirty="0"/>
              <a:t> </a:t>
            </a:r>
            <a:r>
              <a:rPr lang="en-US" dirty="0" smtClean="0"/>
              <a:t>Great expectations for recovery </a:t>
            </a:r>
            <a:endParaRPr lang="en-US" dirty="0"/>
          </a:p>
        </p:txBody>
      </p:sp>
    </p:spTree>
    <p:extLst>
      <p:ext uri="{BB962C8B-B14F-4D97-AF65-F5344CB8AC3E}">
        <p14:creationId xmlns:p14="http://schemas.microsoft.com/office/powerpoint/2010/main" val="53036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8800" dirty="0" smtClean="0"/>
              <a:t>Quiz</a:t>
            </a:r>
            <a:endParaRPr lang="en-US" sz="8800" dirty="0"/>
          </a:p>
        </p:txBody>
      </p:sp>
      <p:sp>
        <p:nvSpPr>
          <p:cNvPr id="4" name="Subtitle 3"/>
          <p:cNvSpPr>
            <a:spLocks noGrp="1"/>
          </p:cNvSpPr>
          <p:nvPr>
            <p:ph type="subTitle" idx="1"/>
          </p:nvPr>
        </p:nvSpPr>
        <p:spPr>
          <a:xfrm>
            <a:off x="1371600" y="1600200"/>
            <a:ext cx="6400800" cy="1752600"/>
          </a:xfrm>
        </p:spPr>
        <p:txBody>
          <a:bodyPr>
            <a:normAutofit/>
          </a:bodyPr>
          <a:lstStyle/>
          <a:p>
            <a:r>
              <a:rPr lang="en-US" sz="6000" b="1" dirty="0" smtClean="0"/>
              <a:t>Iraq or Not</a:t>
            </a:r>
            <a:endParaRPr lang="en-US" sz="6000" b="1" dirty="0"/>
          </a:p>
        </p:txBody>
      </p:sp>
      <p:grpSp>
        <p:nvGrpSpPr>
          <p:cNvPr id="8" name="Group 7"/>
          <p:cNvGrpSpPr/>
          <p:nvPr/>
        </p:nvGrpSpPr>
        <p:grpSpPr>
          <a:xfrm>
            <a:off x="533400" y="2590800"/>
            <a:ext cx="2517912" cy="3442855"/>
            <a:chOff x="533400" y="2590800"/>
            <a:chExt cx="2517912" cy="3442855"/>
          </a:xfrm>
        </p:grpSpPr>
        <p:pic>
          <p:nvPicPr>
            <p:cNvPr id="5" name="Picture 2" descr="http://apartmentdwellerssurvivalguide.com/wp-content/uploads/2012/03/Apollo_Creed.jpg"/>
            <p:cNvPicPr>
              <a:picLocks noChangeAspect="1" noChangeArrowheads="1"/>
            </p:cNvPicPr>
            <p:nvPr/>
          </p:nvPicPr>
          <p:blipFill>
            <a:blip r:embed="rId2" cstate="print"/>
            <a:srcRect/>
            <a:stretch>
              <a:fillRect/>
            </a:stretch>
          </p:blipFill>
          <p:spPr bwMode="auto">
            <a:xfrm>
              <a:off x="533400" y="2590800"/>
              <a:ext cx="2517912" cy="3048000"/>
            </a:xfrm>
            <a:prstGeom prst="rect">
              <a:avLst/>
            </a:prstGeom>
            <a:noFill/>
            <a:ln w="57150">
              <a:solidFill>
                <a:schemeClr val="tx1"/>
              </a:solidFill>
            </a:ln>
          </p:spPr>
        </p:pic>
        <p:sp>
          <p:nvSpPr>
            <p:cNvPr id="6" name="Content Placeholder 2"/>
            <p:cNvSpPr txBox="1">
              <a:spLocks/>
            </p:cNvSpPr>
            <p:nvPr/>
          </p:nvSpPr>
          <p:spPr>
            <a:xfrm>
              <a:off x="987494" y="5652655"/>
              <a:ext cx="1609725" cy="381000"/>
            </a:xfrm>
            <a:prstGeom prst="rect">
              <a:avLst/>
            </a:prstGeom>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Thumbs up</a:t>
              </a:r>
            </a:p>
          </p:txBody>
        </p:sp>
      </p:gr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019800" y="2590800"/>
            <a:ext cx="2106490" cy="3048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6315075" y="5638800"/>
            <a:ext cx="1609725" cy="381000"/>
          </a:xfrm>
          <a:prstGeom prst="rect">
            <a:avLst/>
          </a:prstGeom>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Thumbs Down</a:t>
            </a:r>
          </a:p>
        </p:txBody>
      </p:sp>
    </p:spTree>
    <p:extLst>
      <p:ext uri="{BB962C8B-B14F-4D97-AF65-F5344CB8AC3E}">
        <p14:creationId xmlns:p14="http://schemas.microsoft.com/office/powerpoint/2010/main" val="1687718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867400" cy="472325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5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Get a blank paper sheet</a:t>
            </a:r>
            <a:endParaRPr lang="en-US" dirty="0"/>
          </a:p>
        </p:txBody>
      </p:sp>
      <p:pic>
        <p:nvPicPr>
          <p:cNvPr id="2050" name="Picture 2" descr="http://teams.lacoe.edu/documentation/classrooms/patti/2-3/activities/kw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6172200" cy="617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84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267200" cy="554735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3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085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29307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country is known:</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2800" dirty="0" smtClean="0"/>
              <a:t> as the “Cradle of Civilization”</a:t>
            </a:r>
          </a:p>
          <a:p>
            <a:pPr lvl="3"/>
            <a:r>
              <a:rPr lang="en-US" sz="2800" dirty="0" smtClean="0"/>
              <a:t> Sumerians (4,000 years B.C.)</a:t>
            </a:r>
          </a:p>
          <a:p>
            <a:pPr lvl="3" algn="just"/>
            <a:r>
              <a:rPr lang="en-US" sz="2800" dirty="0" smtClean="0"/>
              <a:t> Assyrians</a:t>
            </a:r>
          </a:p>
          <a:p>
            <a:pPr lvl="3" algn="just"/>
            <a:r>
              <a:rPr lang="en-US" sz="2800" dirty="0" smtClean="0"/>
              <a:t> Babylonians</a:t>
            </a:r>
          </a:p>
          <a:p>
            <a:pPr lvl="3" algn="just"/>
            <a:r>
              <a:rPr lang="en-US" sz="2800" dirty="0" smtClean="0"/>
              <a:t> Mesopotamians</a:t>
            </a:r>
          </a:p>
          <a:p>
            <a:pPr lvl="3" algn="just"/>
            <a:r>
              <a:rPr lang="en-US" sz="2800" dirty="0" smtClean="0"/>
              <a:t> Persians</a:t>
            </a:r>
          </a:p>
          <a:p>
            <a:pPr lvl="3" algn="just"/>
            <a:r>
              <a:rPr lang="en-US" sz="2800" dirty="0" smtClean="0"/>
              <a:t> Macedonians</a:t>
            </a:r>
          </a:p>
          <a:p>
            <a:pPr lvl="3" algn="just"/>
            <a:r>
              <a:rPr lang="en-US" sz="2800" dirty="0" smtClean="0"/>
              <a:t> Romans</a:t>
            </a:r>
          </a:p>
          <a:p>
            <a:pPr lvl="3" algn="just"/>
            <a:r>
              <a:rPr lang="en-US" sz="2800" dirty="0" smtClean="0"/>
              <a:t> Ottoman Empire </a:t>
            </a:r>
          </a:p>
          <a:p>
            <a:pPr lvl="3" algn="just"/>
            <a:r>
              <a:rPr lang="en-US" sz="2800" dirty="0"/>
              <a:t> </a:t>
            </a:r>
            <a:r>
              <a:rPr lang="en-US" sz="2800" dirty="0" smtClean="0"/>
              <a:t>British Empire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country :</a:t>
            </a:r>
            <a:endParaRPr lang="en-US" dirty="0"/>
          </a:p>
        </p:txBody>
      </p:sp>
      <p:sp>
        <p:nvSpPr>
          <p:cNvPr id="3" name="Content Placeholder 2"/>
          <p:cNvSpPr>
            <a:spLocks noGrp="1"/>
          </p:cNvSpPr>
          <p:nvPr>
            <p:ph idx="1"/>
          </p:nvPr>
        </p:nvSpPr>
        <p:spPr>
          <a:xfrm>
            <a:off x="457200" y="1722437"/>
            <a:ext cx="8229600" cy="4525963"/>
          </a:xfrm>
        </p:spPr>
        <p:txBody>
          <a:bodyPr>
            <a:normAutofit lnSpcReduction="10000"/>
          </a:bodyPr>
          <a:lstStyle/>
          <a:p>
            <a:pPr lvl="1"/>
            <a:r>
              <a:rPr lang="en-US" sz="3600" dirty="0" smtClean="0"/>
              <a:t> scientist have found evidence of:</a:t>
            </a:r>
          </a:p>
          <a:p>
            <a:pPr lvl="2"/>
            <a:r>
              <a:rPr lang="en-US" sz="3200" dirty="0" smtClean="0"/>
              <a:t>earliest writing system</a:t>
            </a:r>
          </a:p>
          <a:p>
            <a:pPr lvl="2"/>
            <a:r>
              <a:rPr lang="en-US" sz="3200" dirty="0" smtClean="0"/>
              <a:t>urban centers</a:t>
            </a:r>
          </a:p>
          <a:p>
            <a:pPr lvl="2"/>
            <a:r>
              <a:rPr lang="en-US" sz="3200" dirty="0" smtClean="0"/>
              <a:t>Literature</a:t>
            </a:r>
          </a:p>
          <a:p>
            <a:pPr lvl="2"/>
            <a:r>
              <a:rPr lang="en-US" sz="3200" dirty="0" smtClean="0"/>
              <a:t>Metallurgy</a:t>
            </a:r>
          </a:p>
          <a:p>
            <a:pPr lvl="2"/>
            <a:r>
              <a:rPr lang="en-US" sz="3200" dirty="0" smtClean="0"/>
              <a:t>Science</a:t>
            </a:r>
          </a:p>
          <a:p>
            <a:pPr lvl="2"/>
            <a:r>
              <a:rPr lang="en-US" sz="3200" dirty="0" smtClean="0"/>
              <a:t>Medicine</a:t>
            </a:r>
          </a:p>
          <a:p>
            <a:pPr lvl="2"/>
            <a:r>
              <a:rPr lang="en-US" sz="3200" dirty="0" smtClean="0"/>
              <a:t>business</a:t>
            </a:r>
          </a:p>
          <a:p>
            <a:pPr lvl="1"/>
            <a:endParaRPr lang="en-US" sz="3600" dirty="0" smtClean="0"/>
          </a:p>
          <a:p>
            <a:pPr lvl="1">
              <a:buNone/>
            </a:pP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country :</a:t>
            </a:r>
            <a:endParaRPr lang="en-US" dirty="0"/>
          </a:p>
        </p:txBody>
      </p:sp>
      <p:sp>
        <p:nvSpPr>
          <p:cNvPr id="3" name="Content Placeholder 2"/>
          <p:cNvSpPr>
            <a:spLocks noGrp="1"/>
          </p:cNvSpPr>
          <p:nvPr>
            <p:ph idx="1"/>
          </p:nvPr>
        </p:nvSpPr>
        <p:spPr>
          <a:xfrm>
            <a:off x="0" y="1722437"/>
            <a:ext cx="9144000" cy="4525963"/>
          </a:xfrm>
        </p:spPr>
        <p:txBody>
          <a:bodyPr>
            <a:normAutofit/>
          </a:bodyPr>
          <a:lstStyle/>
          <a:p>
            <a:pPr lvl="1"/>
            <a:r>
              <a:rPr lang="en-US" sz="3600" dirty="0" smtClean="0"/>
              <a:t> in its modern form it has experienced great turmoil for the last 50 years</a:t>
            </a:r>
          </a:p>
          <a:p>
            <a:pPr lvl="2"/>
            <a:r>
              <a:rPr lang="en-US" sz="3200" dirty="0" smtClean="0"/>
              <a:t> fought bitter 8 year war against neighbor country</a:t>
            </a:r>
          </a:p>
          <a:p>
            <a:pPr lvl="2"/>
            <a:r>
              <a:rPr lang="en-US" sz="3200" dirty="0" smtClean="0"/>
              <a:t> after that war, it invaded a neighbor country</a:t>
            </a:r>
          </a:p>
          <a:p>
            <a:pPr lvl="2"/>
            <a:r>
              <a:rPr lang="en-US" sz="3200" dirty="0" smtClean="0"/>
              <a:t> was invaded twelve years later</a:t>
            </a:r>
          </a:p>
          <a:p>
            <a:pPr lvl="1"/>
            <a:endParaRPr lang="en-US" sz="3600" dirty="0" smtClean="0"/>
          </a:p>
          <a:p>
            <a:pPr lvl="1">
              <a:buNone/>
            </a:pPr>
            <a:endParaRPr lang="en-US" sz="3600" dirty="0" smtClean="0"/>
          </a:p>
        </p:txBody>
      </p:sp>
    </p:spTree>
    <p:extLst>
      <p:ext uri="{BB962C8B-B14F-4D97-AF65-F5344CB8AC3E}">
        <p14:creationId xmlns:p14="http://schemas.microsoft.com/office/powerpoint/2010/main" val="677781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1470025"/>
          </a:xfrm>
        </p:spPr>
        <p:txBody>
          <a:bodyPr/>
          <a:lstStyle/>
          <a:p>
            <a:r>
              <a:rPr lang="en-US" dirty="0" smtClean="0"/>
              <a:t>Country Study Presentation</a:t>
            </a:r>
            <a:br>
              <a:rPr lang="en-US" dirty="0" smtClean="0"/>
            </a:br>
            <a:r>
              <a:rPr lang="en-US" dirty="0" smtClean="0"/>
              <a:t>Iraq</a:t>
            </a:r>
            <a:endParaRPr lang="en-US" dirty="0"/>
          </a:p>
        </p:txBody>
      </p:sp>
      <p:sp>
        <p:nvSpPr>
          <p:cNvPr id="3" name="Subtitle 2"/>
          <p:cNvSpPr>
            <a:spLocks noGrp="1"/>
          </p:cNvSpPr>
          <p:nvPr>
            <p:ph type="subTitle" idx="1"/>
          </p:nvPr>
        </p:nvSpPr>
        <p:spPr>
          <a:xfrm>
            <a:off x="838200" y="5715000"/>
            <a:ext cx="7467600" cy="1143000"/>
          </a:xfrm>
        </p:spPr>
        <p:txBody>
          <a:bodyPr>
            <a:normAutofit/>
          </a:bodyPr>
          <a:lstStyle/>
          <a:p>
            <a:r>
              <a:rPr lang="en-US" sz="2000" b="1" dirty="0" smtClean="0"/>
              <a:t>Prepared by LTC (Retired) José R. Delgado</a:t>
            </a:r>
          </a:p>
          <a:p>
            <a:r>
              <a:rPr lang="en-US" sz="2000" b="1" dirty="0" err="1" smtClean="0"/>
              <a:t>Sharpstown</a:t>
            </a:r>
            <a:r>
              <a:rPr lang="en-US" sz="2000" b="1" dirty="0" smtClean="0"/>
              <a:t> High School </a:t>
            </a:r>
          </a:p>
          <a:p>
            <a:r>
              <a:rPr lang="en-US" sz="2000" b="1" dirty="0" smtClean="0"/>
              <a:t>JROTC Senior Army Instructor</a:t>
            </a:r>
            <a:endParaRPr lang="en-US" sz="2000" b="1" dirty="0"/>
          </a:p>
        </p:txBody>
      </p:sp>
      <p:pic>
        <p:nvPicPr>
          <p:cNvPr id="1026" name="Picture 2" descr="http://upload.wikimedia.org/wikipedia/commons/thumb/f/f6/Flag_of_Iraq.svg/225px-Flag_of_Iraq.svg.png"/>
          <p:cNvPicPr>
            <a:picLocks noChangeAspect="1" noChangeArrowheads="1"/>
          </p:cNvPicPr>
          <p:nvPr/>
        </p:nvPicPr>
        <p:blipFill>
          <a:blip r:embed="rId3"/>
          <a:srcRect/>
          <a:stretch>
            <a:fillRect/>
          </a:stretch>
        </p:blipFill>
        <p:spPr bwMode="auto">
          <a:xfrm>
            <a:off x="2362200" y="2743200"/>
            <a:ext cx="4048125" cy="269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Agenda</a:t>
            </a:r>
            <a:endParaRPr lang="en-US" b="1" dirty="0"/>
          </a:p>
        </p:txBody>
      </p:sp>
      <p:sp>
        <p:nvSpPr>
          <p:cNvPr id="3" name="Content Placeholder 2"/>
          <p:cNvSpPr>
            <a:spLocks noGrp="1"/>
          </p:cNvSpPr>
          <p:nvPr>
            <p:ph idx="1"/>
          </p:nvPr>
        </p:nvSpPr>
        <p:spPr>
          <a:xfrm>
            <a:off x="457200" y="808037"/>
            <a:ext cx="8229600" cy="4525963"/>
          </a:xfrm>
        </p:spPr>
        <p:txBody>
          <a:bodyPr>
            <a:noAutofit/>
          </a:bodyPr>
          <a:lstStyle/>
          <a:p>
            <a:pPr>
              <a:buNone/>
            </a:pPr>
            <a:r>
              <a:rPr lang="en-US" sz="1800" b="1" u="sng" dirty="0" smtClean="0"/>
              <a:t>Geographical Location</a:t>
            </a:r>
            <a:r>
              <a:rPr lang="en-US" sz="1800" dirty="0" smtClean="0"/>
              <a:t>:</a:t>
            </a:r>
          </a:p>
          <a:p>
            <a:pPr lvl="1"/>
            <a:r>
              <a:rPr lang="en-US" sz="1400" dirty="0" smtClean="0"/>
              <a:t>Location in the world</a:t>
            </a:r>
          </a:p>
          <a:p>
            <a:pPr lvl="1"/>
            <a:r>
              <a:rPr lang="en-US" sz="1400" dirty="0" smtClean="0"/>
              <a:t>Time Zone</a:t>
            </a:r>
          </a:p>
          <a:p>
            <a:pPr lvl="1"/>
            <a:r>
              <a:rPr lang="en-US" sz="1400" dirty="0" smtClean="0"/>
              <a:t>Size</a:t>
            </a:r>
          </a:p>
          <a:p>
            <a:pPr>
              <a:buNone/>
            </a:pPr>
            <a:r>
              <a:rPr lang="en-US" sz="1800" b="1" u="sng" dirty="0" smtClean="0"/>
              <a:t>Government</a:t>
            </a:r>
          </a:p>
          <a:p>
            <a:pPr lvl="1"/>
            <a:r>
              <a:rPr lang="en-US" sz="1400" dirty="0" smtClean="0"/>
              <a:t>Type of government</a:t>
            </a:r>
          </a:p>
          <a:p>
            <a:pPr lvl="1"/>
            <a:r>
              <a:rPr lang="en-US" sz="1400" dirty="0" smtClean="0"/>
              <a:t>Year established</a:t>
            </a:r>
          </a:p>
          <a:p>
            <a:pPr>
              <a:buNone/>
            </a:pPr>
            <a:r>
              <a:rPr lang="en-US" sz="1800" b="1" u="sng" dirty="0" smtClean="0"/>
              <a:t>Population</a:t>
            </a:r>
          </a:p>
          <a:p>
            <a:pPr lvl="1"/>
            <a:r>
              <a:rPr lang="en-US" sz="1400" dirty="0" smtClean="0"/>
              <a:t>Life Expectancy</a:t>
            </a:r>
          </a:p>
          <a:p>
            <a:pPr lvl="1"/>
            <a:r>
              <a:rPr lang="en-US" sz="1400" dirty="0" smtClean="0"/>
              <a:t>Population of entire country</a:t>
            </a:r>
          </a:p>
          <a:p>
            <a:pPr>
              <a:buNone/>
            </a:pPr>
            <a:r>
              <a:rPr lang="en-US" sz="1800" b="1" u="sng" dirty="0" smtClean="0"/>
              <a:t>Capital</a:t>
            </a:r>
          </a:p>
          <a:p>
            <a:pPr lvl="1"/>
            <a:r>
              <a:rPr lang="en-US" sz="1400" dirty="0" smtClean="0"/>
              <a:t>Name</a:t>
            </a:r>
          </a:p>
          <a:p>
            <a:pPr lvl="1"/>
            <a:r>
              <a:rPr lang="en-US" sz="1400" dirty="0" smtClean="0"/>
              <a:t>Population of the capital</a:t>
            </a:r>
          </a:p>
          <a:p>
            <a:pPr>
              <a:buNone/>
            </a:pPr>
            <a:r>
              <a:rPr lang="en-US" sz="1800" b="1" u="sng" dirty="0" smtClean="0"/>
              <a:t>Cultural:</a:t>
            </a:r>
          </a:p>
          <a:p>
            <a:pPr lvl="1"/>
            <a:r>
              <a:rPr lang="en-US" sz="1400" dirty="0" smtClean="0"/>
              <a:t>Primary Religion</a:t>
            </a:r>
          </a:p>
          <a:p>
            <a:pPr lvl="1"/>
            <a:r>
              <a:rPr lang="en-US" sz="1400" dirty="0" smtClean="0"/>
              <a:t>National Sport</a:t>
            </a:r>
          </a:p>
          <a:p>
            <a:pPr lvl="1"/>
            <a:r>
              <a:rPr lang="en-US" sz="1400" dirty="0" smtClean="0"/>
              <a:t>Food</a:t>
            </a:r>
          </a:p>
          <a:p>
            <a:pPr marL="0" indent="0">
              <a:buNone/>
            </a:pPr>
            <a:r>
              <a:rPr lang="en-US" sz="1800" b="1" u="sng" dirty="0" smtClean="0"/>
              <a:t>Questions</a:t>
            </a:r>
          </a:p>
          <a:p>
            <a:pPr marL="0" indent="0">
              <a:buNone/>
            </a:pPr>
            <a:endParaRPr lang="en-US" sz="1800" b="1" u="sng" dirty="0"/>
          </a:p>
          <a:p>
            <a:pPr marL="0" indent="0">
              <a:buNone/>
            </a:pPr>
            <a:r>
              <a:rPr lang="en-US" sz="1800" b="1" u="sng" dirty="0" smtClean="0"/>
              <a:t>Summary</a:t>
            </a:r>
            <a:endParaRPr lang="en-US" sz="1800" b="1" u="sng" dirty="0"/>
          </a:p>
        </p:txBody>
      </p:sp>
    </p:spTree>
    <p:extLst>
      <p:ext uri="{BB962C8B-B14F-4D97-AF65-F5344CB8AC3E}">
        <p14:creationId xmlns:p14="http://schemas.microsoft.com/office/powerpoint/2010/main" val="279510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Geographical </a:t>
            </a:r>
            <a:r>
              <a:rPr lang="en-US" dirty="0" smtClean="0"/>
              <a:t>Location &amp; Time Zone</a:t>
            </a:r>
            <a:endParaRPr lang="en-US" dirty="0"/>
          </a:p>
        </p:txBody>
      </p:sp>
      <p:pic>
        <p:nvPicPr>
          <p:cNvPr id="4100" name="Picture 4" descr="File:Map of Kuwait.svg">
            <a:hlinkClick r:id="rId2"/>
          </p:cNvPr>
          <p:cNvPicPr>
            <a:picLocks noChangeAspect="1" noChangeArrowheads="1"/>
          </p:cNvPicPr>
          <p:nvPr/>
        </p:nvPicPr>
        <p:blipFill>
          <a:blip r:embed="rId3"/>
          <a:srcRect l="5200" t="58000" r="62015" b="6000"/>
          <a:stretch>
            <a:fillRect/>
          </a:stretch>
        </p:blipFill>
        <p:spPr bwMode="auto">
          <a:xfrm>
            <a:off x="152399" y="762000"/>
            <a:ext cx="4302579" cy="2362200"/>
          </a:xfrm>
          <a:prstGeom prst="rect">
            <a:avLst/>
          </a:prstGeom>
          <a:noFill/>
          <a:ln w="76200">
            <a:solidFill>
              <a:schemeClr val="tx1"/>
            </a:solidFill>
          </a:ln>
        </p:spPr>
      </p:pic>
      <p:sp>
        <p:nvSpPr>
          <p:cNvPr id="6" name="Rectangle 5"/>
          <p:cNvSpPr/>
          <p:nvPr/>
        </p:nvSpPr>
        <p:spPr>
          <a:xfrm>
            <a:off x="0" y="3276600"/>
            <a:ext cx="4495800" cy="2862322"/>
          </a:xfrm>
          <a:prstGeom prst="rect">
            <a:avLst/>
          </a:prstGeom>
        </p:spPr>
        <p:txBody>
          <a:bodyPr wrap="square">
            <a:spAutoFit/>
          </a:bodyPr>
          <a:lstStyle/>
          <a:p>
            <a:pPr>
              <a:buFont typeface="Arial" pitchFamily="34" charset="0"/>
              <a:buChar char="•"/>
            </a:pPr>
            <a:r>
              <a:rPr lang="en-US" sz="2000" b="1" dirty="0" smtClean="0"/>
              <a:t> </a:t>
            </a:r>
            <a:r>
              <a:rPr lang="en-US" sz="2000" b="1" u="sng" dirty="0" smtClean="0"/>
              <a:t>Location</a:t>
            </a:r>
            <a:r>
              <a:rPr lang="en-US" sz="2000" b="1" dirty="0" smtClean="0"/>
              <a:t>:</a:t>
            </a:r>
          </a:p>
          <a:p>
            <a:pPr lvl="1">
              <a:buFont typeface="Arial" pitchFamily="34" charset="0"/>
              <a:buChar char="•"/>
            </a:pPr>
            <a:r>
              <a:rPr lang="en-US" sz="2000" b="1" dirty="0"/>
              <a:t> </a:t>
            </a:r>
            <a:r>
              <a:rPr lang="en-US" sz="2000" b="1" dirty="0" smtClean="0"/>
              <a:t>Southwest corner of the Persian (Arabian) Gulf, </a:t>
            </a:r>
          </a:p>
          <a:p>
            <a:pPr lvl="1">
              <a:buFont typeface="Arial" pitchFamily="34" charset="0"/>
              <a:buChar char="•"/>
            </a:pPr>
            <a:r>
              <a:rPr lang="en-US" sz="2000" b="1" dirty="0"/>
              <a:t> </a:t>
            </a:r>
            <a:r>
              <a:rPr lang="en-US" sz="2000" b="1" dirty="0" smtClean="0"/>
              <a:t>Bordering Turkey to the north, Syria to the North West, Jordan to the West, Saudi Arabia and Kuwait to the South and Iran to the East.</a:t>
            </a:r>
          </a:p>
          <a:p>
            <a:pPr lvl="1"/>
            <a:endParaRPr lang="en-US" sz="2000" b="1" dirty="0" smtClean="0"/>
          </a:p>
          <a:p>
            <a:pPr>
              <a:buFont typeface="Arial" pitchFamily="34" charset="0"/>
              <a:buChar char="•"/>
            </a:pPr>
            <a:endParaRPr lang="en-US" sz="2000" b="1" dirty="0" smtClean="0"/>
          </a:p>
        </p:txBody>
      </p:sp>
      <p:sp>
        <p:nvSpPr>
          <p:cNvPr id="7" name="Rectangle 6"/>
          <p:cNvSpPr/>
          <p:nvPr/>
        </p:nvSpPr>
        <p:spPr>
          <a:xfrm>
            <a:off x="0" y="5689937"/>
            <a:ext cx="6629400" cy="1015663"/>
          </a:xfrm>
          <a:prstGeom prst="rect">
            <a:avLst/>
          </a:prstGeom>
        </p:spPr>
        <p:txBody>
          <a:bodyPr wrap="square">
            <a:spAutoFit/>
          </a:bodyPr>
          <a:lstStyle/>
          <a:p>
            <a:pPr>
              <a:buFont typeface="Arial" pitchFamily="34" charset="0"/>
              <a:buChar char="•"/>
            </a:pPr>
            <a:r>
              <a:rPr lang="en-US" sz="2000" b="1" dirty="0" smtClean="0"/>
              <a:t> </a:t>
            </a:r>
            <a:r>
              <a:rPr lang="en-US" sz="2000" b="1" u="sng" dirty="0" smtClean="0"/>
              <a:t>Standard time zone</a:t>
            </a:r>
            <a:r>
              <a:rPr lang="en-US" sz="2000" b="1" dirty="0" smtClean="0"/>
              <a:t>: </a:t>
            </a:r>
          </a:p>
          <a:p>
            <a:pPr lvl="1">
              <a:buFont typeface="Arial" pitchFamily="34" charset="0"/>
              <a:buChar char="•"/>
            </a:pPr>
            <a:r>
              <a:rPr lang="en-US" sz="2000" b="1" dirty="0" smtClean="0"/>
              <a:t> Universal Coordinated Time (UTC) +3 hours </a:t>
            </a:r>
          </a:p>
          <a:p>
            <a:pPr lvl="2"/>
            <a:r>
              <a:rPr lang="en-US" sz="2000" b="1" dirty="0" smtClean="0"/>
              <a:t>- or 6 hours less than Houston CST</a:t>
            </a:r>
            <a:endParaRPr lang="en-US" sz="20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01308" y="727364"/>
            <a:ext cx="4377722" cy="4682836"/>
          </a:xfrm>
          <a:ln w="57150">
            <a:solidFill>
              <a:schemeClr val="tx1"/>
            </a:solidFill>
          </a:ln>
        </p:spPr>
      </p:pic>
    </p:spTree>
    <p:extLst>
      <p:ext uri="{BB962C8B-B14F-4D97-AF65-F5344CB8AC3E}">
        <p14:creationId xmlns:p14="http://schemas.microsoft.com/office/powerpoint/2010/main" val="149083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Iraq size comparison</a:t>
            </a:r>
            <a:endParaRPr lang="en-US" dirty="0"/>
          </a:p>
        </p:txBody>
      </p:sp>
      <p:sp>
        <p:nvSpPr>
          <p:cNvPr id="3" name="Content Placeholder 2"/>
          <p:cNvSpPr>
            <a:spLocks noGrp="1"/>
          </p:cNvSpPr>
          <p:nvPr>
            <p:ph idx="1"/>
          </p:nvPr>
        </p:nvSpPr>
        <p:spPr>
          <a:xfrm>
            <a:off x="76200" y="1600200"/>
            <a:ext cx="4143375" cy="4525963"/>
          </a:xfrm>
        </p:spPr>
        <p:txBody>
          <a:bodyPr>
            <a:normAutofit/>
          </a:bodyPr>
          <a:lstStyle/>
          <a:p>
            <a:r>
              <a:rPr lang="en-US" sz="2800" dirty="0"/>
              <a:t> </a:t>
            </a:r>
            <a:r>
              <a:rPr lang="en-US" sz="2800" dirty="0" smtClean="0"/>
              <a:t>437,072 km</a:t>
            </a:r>
            <a:r>
              <a:rPr lang="en-US" sz="2800" baseline="30000" dirty="0" smtClean="0"/>
              <a:t>2</a:t>
            </a:r>
            <a:r>
              <a:rPr lang="en-US" sz="2800" dirty="0"/>
              <a:t> </a:t>
            </a:r>
            <a:r>
              <a:rPr lang="en-US" sz="2800" dirty="0" smtClean="0"/>
              <a:t> </a:t>
            </a:r>
          </a:p>
          <a:p>
            <a:pPr lvl="1"/>
            <a:r>
              <a:rPr lang="en-US" sz="2400" dirty="0" smtClean="0"/>
              <a:t>(</a:t>
            </a:r>
            <a:r>
              <a:rPr lang="en-US" sz="2400" dirty="0"/>
              <a:t>168,754 </a:t>
            </a:r>
            <a:r>
              <a:rPr lang="en-US" sz="2400" dirty="0" err="1"/>
              <a:t>sq</a:t>
            </a:r>
            <a:r>
              <a:rPr lang="en-US" sz="2400" dirty="0"/>
              <a:t> mi)</a:t>
            </a:r>
            <a:endParaRPr lang="en-US" sz="2400" dirty="0" smtClean="0"/>
          </a:p>
          <a:p>
            <a:r>
              <a:rPr lang="en-US" sz="2800" dirty="0" smtClean="0"/>
              <a:t>Roughly smaller than Texas</a:t>
            </a:r>
          </a:p>
          <a:p>
            <a:r>
              <a:rPr lang="en-US" sz="2800" dirty="0"/>
              <a:t> </a:t>
            </a:r>
            <a:r>
              <a:rPr lang="en-US" sz="2800" dirty="0" smtClean="0"/>
              <a:t>58</a:t>
            </a:r>
            <a:r>
              <a:rPr lang="en-US" sz="2800" baseline="30000" dirty="0" smtClean="0"/>
              <a:t>th</a:t>
            </a:r>
            <a:r>
              <a:rPr lang="en-US" sz="2800" dirty="0" smtClean="0"/>
              <a:t> Largest country in the world</a:t>
            </a:r>
            <a:endParaRPr lang="en-US" sz="2800" dirty="0"/>
          </a:p>
        </p:txBody>
      </p:sp>
      <p:pic>
        <p:nvPicPr>
          <p:cNvPr id="4100" name="Picture 4" descr="http://www.vendian.org/mncharity/dir3/iraq_map/UnstableURL/us_s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1390649"/>
            <a:ext cx="4924425" cy="54673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vendian.org/mncharity/dir3/iraq_map/UnstableURL/iraq_sol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31432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47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523</Words>
  <Application>Microsoft Office PowerPoint</Application>
  <PresentationFormat>On-screen Show (4:3)</PresentationFormat>
  <Paragraphs>133</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My country</vt:lpstr>
      <vt:lpstr>Get a blank paper sheet</vt:lpstr>
      <vt:lpstr>This country is known:</vt:lpstr>
      <vt:lpstr>In this country :</vt:lpstr>
      <vt:lpstr>This country :</vt:lpstr>
      <vt:lpstr>Country Study Presentation Iraq</vt:lpstr>
      <vt:lpstr>Agenda</vt:lpstr>
      <vt:lpstr>Geographical Location &amp; Time Zone</vt:lpstr>
      <vt:lpstr>Iraq size comparison</vt:lpstr>
      <vt:lpstr>Population</vt:lpstr>
      <vt:lpstr>Capital – Baghdad</vt:lpstr>
      <vt:lpstr>Type of Government</vt:lpstr>
      <vt:lpstr>Establishment</vt:lpstr>
      <vt:lpstr>Cultural Characteristics Religion</vt:lpstr>
      <vt:lpstr>Cultural Characteristics Food</vt:lpstr>
      <vt:lpstr>Cultural Characteristics Sports</vt:lpstr>
      <vt:lpstr>Summary</vt:lpstr>
      <vt:lpstr>Quiz</vt:lpstr>
      <vt:lpstr>Iraq?</vt:lpstr>
      <vt:lpstr>Iraq?</vt:lpstr>
      <vt:lpstr>Iraq?</vt:lpstr>
      <vt:lpstr>Questions?</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Study Presentation Iraq</dc:title>
  <dc:creator>JDELGAD3</dc:creator>
  <cp:lastModifiedBy>Delgado DeJesus, Jose R</cp:lastModifiedBy>
  <cp:revision>35</cp:revision>
  <dcterms:created xsi:type="dcterms:W3CDTF">2013-01-11T13:00:08Z</dcterms:created>
  <dcterms:modified xsi:type="dcterms:W3CDTF">2015-11-10T15:16:49Z</dcterms:modified>
</cp:coreProperties>
</file>