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305" r:id="rId2"/>
  </p:sldIdLst>
  <p:sldSz cx="7315200" cy="96012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747" autoAdjust="0"/>
    <p:restoredTop sz="94697"/>
  </p:normalViewPr>
  <p:slideViewPr>
    <p:cSldViewPr snapToGrid="0" snapToObjects="1">
      <p:cViewPr varScale="1">
        <p:scale>
          <a:sx n="45" d="100"/>
          <a:sy n="45" d="100"/>
        </p:scale>
        <p:origin x="2072" y="48"/>
      </p:cViewPr>
      <p:guideLst>
        <p:guide orient="horz" pos="3024"/>
        <p:guide pos="230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E291C0-929B-B247-9DCD-B8E620712FD4}" type="datetimeFigureOut">
              <a:rPr lang="en-US" smtClean="0"/>
              <a:t>2/1/2023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52663" y="1143000"/>
            <a:ext cx="23526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A35A78-3FC8-644A-B7C7-6DBD5980DC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85578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8640" y="2982596"/>
            <a:ext cx="6217920" cy="205803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97280" y="5440680"/>
            <a:ext cx="5120640" cy="2453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C7D48-4EB3-9640-A2B7-1FD2933050E9}" type="datetimeFigureOut">
              <a:rPr lang="en-US" smtClean="0"/>
              <a:t>2/1/2023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68FB7-761F-054D-A254-D0C26B5291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C7D48-4EB3-9640-A2B7-1FD2933050E9}" type="datetimeFigureOut">
              <a:rPr lang="en-US" smtClean="0"/>
              <a:t>2/1/2023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68FB7-761F-054D-A254-D0C26B5291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243071" y="537845"/>
            <a:ext cx="1316990" cy="1147032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2101" y="537845"/>
            <a:ext cx="3829050" cy="1147032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C7D48-4EB3-9640-A2B7-1FD2933050E9}" type="datetimeFigureOut">
              <a:rPr lang="en-US" smtClean="0"/>
              <a:t>2/1/2023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68FB7-761F-054D-A254-D0C26B5291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C7D48-4EB3-9640-A2B7-1FD2933050E9}" type="datetimeFigureOut">
              <a:rPr lang="en-US" smtClean="0"/>
              <a:t>2/1/2023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68FB7-761F-054D-A254-D0C26B5291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7850" y="6169661"/>
            <a:ext cx="6217920" cy="190690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7850" y="4069399"/>
            <a:ext cx="6217920" cy="2100262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C7D48-4EB3-9640-A2B7-1FD2933050E9}" type="datetimeFigureOut">
              <a:rPr lang="en-US" smtClean="0"/>
              <a:t>2/1/2023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68FB7-761F-054D-A254-D0C26B5291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2100" y="3135948"/>
            <a:ext cx="2573020" cy="88722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87040" y="3135948"/>
            <a:ext cx="2573020" cy="88722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C7D48-4EB3-9640-A2B7-1FD2933050E9}" type="datetimeFigureOut">
              <a:rPr lang="en-US" smtClean="0"/>
              <a:t>2/1/2023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68FB7-761F-054D-A254-D0C26B5291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760" y="384493"/>
            <a:ext cx="6583680" cy="1600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5760" y="2149158"/>
            <a:ext cx="3232150" cy="8956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5760" y="3044825"/>
            <a:ext cx="3232150" cy="553180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716020" y="2149158"/>
            <a:ext cx="3233420" cy="8956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716020" y="3044825"/>
            <a:ext cx="3233420" cy="553180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C7D48-4EB3-9640-A2B7-1FD2933050E9}" type="datetimeFigureOut">
              <a:rPr lang="en-US" smtClean="0"/>
              <a:t>2/1/2023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68FB7-761F-054D-A254-D0C26B5291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C7D48-4EB3-9640-A2B7-1FD2933050E9}" type="datetimeFigureOut">
              <a:rPr lang="en-US" smtClean="0"/>
              <a:t>2/1/2023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68FB7-761F-054D-A254-D0C26B5291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C7D48-4EB3-9640-A2B7-1FD2933050E9}" type="datetimeFigureOut">
              <a:rPr lang="en-US" smtClean="0"/>
              <a:t>2/1/2023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68FB7-761F-054D-A254-D0C26B5291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761" y="382270"/>
            <a:ext cx="2406650" cy="162687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60040" y="382271"/>
            <a:ext cx="4089400" cy="819435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65761" y="2009141"/>
            <a:ext cx="2406650" cy="65674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C7D48-4EB3-9640-A2B7-1FD2933050E9}" type="datetimeFigureOut">
              <a:rPr lang="en-US" smtClean="0"/>
              <a:t>2/1/2023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68FB7-761F-054D-A254-D0C26B5291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3830" y="6720840"/>
            <a:ext cx="4389120" cy="79343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433830" y="857885"/>
            <a:ext cx="4389120" cy="576072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33830" y="7514273"/>
            <a:ext cx="4389120" cy="112680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C7D48-4EB3-9640-A2B7-1FD2933050E9}" type="datetimeFigureOut">
              <a:rPr lang="en-US" smtClean="0"/>
              <a:t>2/1/2023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68FB7-761F-054D-A254-D0C26B5291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5760" y="384493"/>
            <a:ext cx="6583680" cy="1600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5760" y="2240281"/>
            <a:ext cx="6583680" cy="63363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5760" y="8898891"/>
            <a:ext cx="170688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3C7D48-4EB3-9640-A2B7-1FD2933050E9}" type="datetimeFigureOut">
              <a:rPr lang="en-US" smtClean="0"/>
              <a:t>2/1/2023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99360" y="8898891"/>
            <a:ext cx="231648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242560" y="8898891"/>
            <a:ext cx="170688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F68FB7-761F-054D-A254-D0C26B52915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2491320" y="1465521"/>
            <a:ext cx="460812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KG Neatly Printed" panose="02000506000000020003" pitchFamily="2" charset="77"/>
              </a:rPr>
              <a:t>Please remember to practice high frequency words daily.   Exam:  Jan 30 – Feb. 10</a:t>
            </a:r>
          </a:p>
          <a:p>
            <a:pPr algn="ctr"/>
            <a:r>
              <a:rPr lang="es-ES" dirty="0">
                <a:latin typeface="KG Neatly Printed" panose="02000506000000020003" pitchFamily="2" charset="77"/>
              </a:rPr>
              <a:t>Recuerden de practicar las palabras de uso frecuente todos los días.</a:t>
            </a:r>
          </a:p>
          <a:p>
            <a:pPr algn="ctr"/>
            <a:r>
              <a:rPr lang="es-ES" dirty="0">
                <a:latin typeface="KG Neatly Printed" panose="02000506000000020003" pitchFamily="2" charset="77"/>
              </a:rPr>
              <a:t>Ms. </a:t>
            </a:r>
            <a:r>
              <a:rPr lang="es-ES" dirty="0" err="1">
                <a:latin typeface="KG Neatly Printed" panose="02000506000000020003" pitchFamily="2" charset="77"/>
              </a:rPr>
              <a:t>Bunting</a:t>
            </a:r>
            <a:r>
              <a:rPr lang="es-ES" dirty="0">
                <a:latin typeface="KG Neatly Printed" panose="02000506000000020003" pitchFamily="2" charset="77"/>
              </a:rPr>
              <a:t>, Mr. Negrete</a:t>
            </a:r>
            <a:endParaRPr lang="en-US" dirty="0">
              <a:latin typeface="KG Neatly Printed" panose="02000506000000020003" pitchFamily="2" charset="77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11681" y="3826639"/>
            <a:ext cx="317521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 fontAlgn="base"/>
            <a:r>
              <a:rPr lang="en-US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Unit11: 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Datos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y 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recoleccion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de 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datos</a:t>
            </a:r>
            <a:r>
              <a:rPr lang="en-US" b="0" i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​.</a:t>
            </a:r>
            <a:r>
              <a:rPr lang="en-US" b="0" i="0" u="none" strike="noStrike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Unit 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12: 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Uso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cotidiano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del dinero 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en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transacciones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</a:t>
            </a:r>
            <a:r>
              <a:rPr lang="en-US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​</a:t>
            </a:r>
            <a:endParaRPr lang="en-US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algn="ctr" rtl="0" fontAlgn="base"/>
            <a:r>
              <a:rPr lang="en-US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Unit 11: Data</a:t>
            </a:r>
            <a:r>
              <a:rPr lang="en-US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​</a:t>
            </a:r>
            <a:endParaRPr lang="en-US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algn="ctr" rtl="0" fontAlgn="base"/>
            <a:r>
              <a:rPr lang="en-US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Unit 12: Money and financial literacy </a:t>
            </a:r>
            <a:endParaRPr lang="en-US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algn="ctr" rtl="0" fontAlgn="base"/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3614857" y="3826639"/>
            <a:ext cx="348459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Unit 9:  Our economy:  s</a:t>
            </a:r>
            <a:r>
              <a:rPr lang="en-US" sz="1600" b="0" i="0" dirty="0">
                <a:effectLst/>
              </a:rPr>
              <a:t>tudents start an examination of the way people provide for their material well-being. </a:t>
            </a:r>
          </a:p>
          <a:p>
            <a:pPr algn="ctr"/>
            <a:r>
              <a:rPr lang="en-US" sz="1600" dirty="0"/>
              <a:t>Unidad 9:  Los </a:t>
            </a:r>
            <a:r>
              <a:rPr lang="en-US" sz="1600" dirty="0" err="1"/>
              <a:t>estudiantes</a:t>
            </a:r>
            <a:r>
              <a:rPr lang="en-US" sz="1600" dirty="0"/>
              <a:t> </a:t>
            </a:r>
            <a:r>
              <a:rPr lang="en-US" sz="1600" dirty="0" err="1"/>
              <a:t>empiezan</a:t>
            </a:r>
            <a:r>
              <a:rPr lang="en-US" sz="1600" dirty="0"/>
              <a:t> a </a:t>
            </a:r>
            <a:r>
              <a:rPr lang="en-US" sz="1600" dirty="0" err="1"/>
              <a:t>examinar</a:t>
            </a:r>
            <a:r>
              <a:rPr lang="en-US" sz="1600" dirty="0"/>
              <a:t> </a:t>
            </a:r>
            <a:r>
              <a:rPr lang="en-US" sz="1600" dirty="0" err="1"/>
              <a:t>como</a:t>
            </a:r>
            <a:r>
              <a:rPr lang="en-US" sz="1600" dirty="0"/>
              <a:t> la </a:t>
            </a:r>
            <a:r>
              <a:rPr lang="en-US" sz="1600" dirty="0" err="1"/>
              <a:t>gente</a:t>
            </a:r>
            <a:r>
              <a:rPr lang="en-US" sz="1600" dirty="0"/>
              <a:t> </a:t>
            </a:r>
            <a:r>
              <a:rPr lang="en-US" sz="1600" dirty="0" err="1"/>
              <a:t>obtiene</a:t>
            </a:r>
            <a:r>
              <a:rPr lang="en-US" sz="1600" dirty="0"/>
              <a:t> </a:t>
            </a:r>
            <a:r>
              <a:rPr lang="en-US" sz="1600" dirty="0" err="1"/>
              <a:t>su</a:t>
            </a:r>
            <a:r>
              <a:rPr lang="en-US" sz="1600" dirty="0"/>
              <a:t> </a:t>
            </a:r>
            <a:r>
              <a:rPr lang="en-US" sz="1600" dirty="0" err="1"/>
              <a:t>bienestar</a:t>
            </a:r>
            <a:r>
              <a:rPr lang="en-US" sz="1600" dirty="0"/>
              <a:t> material.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11681" y="6925707"/>
            <a:ext cx="265014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Unit 9: Traditional tales, T</a:t>
            </a:r>
            <a:r>
              <a:rPr lang="en-US" b="0" i="0" dirty="0">
                <a:effectLst/>
              </a:rPr>
              <a:t>ales that have been handed down through many centuries. </a:t>
            </a:r>
          </a:p>
          <a:p>
            <a:pPr algn="ctr"/>
            <a:r>
              <a:rPr lang="en-US" dirty="0"/>
              <a:t>Unit 10: Literary Non-Fiction: Biographies and memories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833267" y="6925707"/>
            <a:ext cx="265014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Unidad 9: </a:t>
            </a:r>
            <a:r>
              <a:rPr lang="en-US" dirty="0" err="1"/>
              <a:t>Cuentos</a:t>
            </a:r>
            <a:r>
              <a:rPr lang="en-US" dirty="0"/>
              <a:t> </a:t>
            </a:r>
            <a:r>
              <a:rPr lang="en-US" dirty="0" err="1"/>
              <a:t>tradicionales</a:t>
            </a:r>
            <a:r>
              <a:rPr lang="en-US" dirty="0"/>
              <a:t>. </a:t>
            </a:r>
            <a:r>
              <a:rPr lang="en-US" dirty="0" err="1"/>
              <a:t>Estos</a:t>
            </a:r>
            <a:r>
              <a:rPr lang="en-US" dirty="0"/>
              <a:t> son </a:t>
            </a:r>
            <a:r>
              <a:rPr lang="en-US" dirty="0" err="1"/>
              <a:t>cuentos</a:t>
            </a:r>
            <a:r>
              <a:rPr lang="en-US" dirty="0"/>
              <a:t> que </a:t>
            </a:r>
            <a:r>
              <a:rPr lang="en-US" dirty="0" err="1"/>
              <a:t>pasan</a:t>
            </a:r>
            <a:r>
              <a:rPr lang="en-US" dirty="0"/>
              <a:t> de </a:t>
            </a:r>
            <a:r>
              <a:rPr lang="en-US" dirty="0" err="1"/>
              <a:t>generacion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generacion</a:t>
            </a:r>
            <a:r>
              <a:rPr lang="en-US" dirty="0"/>
              <a:t>.</a:t>
            </a:r>
          </a:p>
          <a:p>
            <a:r>
              <a:rPr lang="en-US" dirty="0"/>
              <a:t>Unidad 10: </a:t>
            </a:r>
            <a:r>
              <a:rPr lang="en-US" dirty="0" err="1"/>
              <a:t>Textos</a:t>
            </a:r>
            <a:r>
              <a:rPr lang="en-US" dirty="0"/>
              <a:t> </a:t>
            </a:r>
            <a:r>
              <a:rPr lang="en-US" dirty="0" err="1"/>
              <a:t>informativos</a:t>
            </a:r>
            <a:r>
              <a:rPr lang="en-US" dirty="0"/>
              <a:t> </a:t>
            </a:r>
            <a:r>
              <a:rPr lang="en-US" dirty="0" err="1"/>
              <a:t>incluyendo</a:t>
            </a:r>
            <a:r>
              <a:rPr lang="en-US" dirty="0"/>
              <a:t> </a:t>
            </a:r>
            <a:r>
              <a:rPr lang="en-US" dirty="0" err="1"/>
              <a:t>biografias</a:t>
            </a:r>
            <a:r>
              <a:rPr lang="en-US" dirty="0"/>
              <a:t> y </a:t>
            </a:r>
            <a:r>
              <a:rPr lang="en-US" dirty="0" err="1"/>
              <a:t>memorias</a:t>
            </a:r>
            <a:r>
              <a:rPr lang="en-US" dirty="0"/>
              <a:t>.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11681" y="6383154"/>
            <a:ext cx="52717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</a:rPr>
              <a:t>Language Arts/writing/</a:t>
            </a:r>
            <a:r>
              <a:rPr lang="en-US" sz="1600" dirty="0" err="1">
                <a:solidFill>
                  <a:schemeClr val="bg1"/>
                </a:solidFill>
              </a:rPr>
              <a:t>Lenguaje</a:t>
            </a:r>
            <a:r>
              <a:rPr lang="en-US" sz="1600" dirty="0">
                <a:solidFill>
                  <a:schemeClr val="bg1"/>
                </a:solidFill>
              </a:rPr>
              <a:t>/</a:t>
            </a:r>
            <a:r>
              <a:rPr lang="en-US" sz="1600" dirty="0" err="1">
                <a:solidFill>
                  <a:schemeClr val="bg1"/>
                </a:solidFill>
              </a:rPr>
              <a:t>Escritura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97403" y="3253672"/>
            <a:ext cx="318949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700" dirty="0">
                <a:solidFill>
                  <a:schemeClr val="bg1"/>
                </a:solidFill>
              </a:rPr>
              <a:t>Type Here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741113" y="3123812"/>
            <a:ext cx="3484591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err="1">
                <a:solidFill>
                  <a:schemeClr val="bg1"/>
                </a:solidFill>
              </a:rPr>
              <a:t>Science.Social</a:t>
            </a:r>
            <a:r>
              <a:rPr lang="en-US" sz="1600" dirty="0">
                <a:solidFill>
                  <a:schemeClr val="bg1"/>
                </a:solidFill>
              </a:rPr>
              <a:t> Studies</a:t>
            </a:r>
          </a:p>
          <a:p>
            <a:pPr algn="ctr"/>
            <a:r>
              <a:rPr lang="en-US" sz="1600" dirty="0" err="1">
                <a:solidFill>
                  <a:schemeClr val="bg1"/>
                </a:solidFill>
              </a:rPr>
              <a:t>Ciencias</a:t>
            </a:r>
            <a:r>
              <a:rPr lang="en-US" sz="1600" dirty="0">
                <a:solidFill>
                  <a:schemeClr val="bg1"/>
                </a:solidFill>
              </a:rPr>
              <a:t>/</a:t>
            </a:r>
            <a:r>
              <a:rPr lang="en-US" sz="1600" dirty="0" err="1">
                <a:solidFill>
                  <a:schemeClr val="bg1"/>
                </a:solidFill>
              </a:rPr>
              <a:t>Estudios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Sociales</a:t>
            </a:r>
            <a:r>
              <a:rPr lang="en-US" sz="2700" dirty="0">
                <a:solidFill>
                  <a:schemeClr val="bg1"/>
                </a:solidFill>
              </a:rPr>
              <a:t> </a:t>
            </a: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4D75D859-8F0D-D847-BC05-8B274894031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1412" t="10070" b="15079"/>
          <a:stretch/>
        </p:blipFill>
        <p:spPr>
          <a:xfrm>
            <a:off x="5483409" y="229284"/>
            <a:ext cx="1616038" cy="1053656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FE0DEFC4-E058-0A4B-B506-8408D2231DE8}"/>
              </a:ext>
            </a:extLst>
          </p:cNvPr>
          <p:cNvSpPr txBox="1"/>
          <p:nvPr/>
        </p:nvSpPr>
        <p:spPr>
          <a:xfrm>
            <a:off x="2083075" y="20013"/>
            <a:ext cx="3698747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100" dirty="0">
                <a:latin typeface="MTF Jumpin' Jack" pitchFamily="2" charset="77"/>
                <a:cs typeface="Calibri (Body)"/>
              </a:rPr>
              <a:t>February</a:t>
            </a:r>
          </a:p>
          <a:p>
            <a:pPr algn="ctr"/>
            <a:r>
              <a:rPr lang="en-US" sz="4100" dirty="0" err="1">
                <a:latin typeface="MTF Jumpin' Jack" pitchFamily="2" charset="77"/>
                <a:cs typeface="Calibri (Body)"/>
              </a:rPr>
              <a:t>febrero</a:t>
            </a:r>
            <a:endParaRPr lang="en-US" sz="4100" dirty="0">
              <a:latin typeface="MTF Jumpin' Jack" pitchFamily="2" charset="77"/>
              <a:cs typeface="Calibri (Body)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</TotalTime>
  <Words>174</Words>
  <Application>Microsoft Office PowerPoint</Application>
  <PresentationFormat>Custom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KG Neatly Printed</vt:lpstr>
      <vt:lpstr>MTF Jumpin' Jack</vt:lpstr>
      <vt:lpstr>Segoe UI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Maribel</dc:creator>
  <cp:lastModifiedBy>RonquilloBolagay, Jefferson R</cp:lastModifiedBy>
  <cp:revision>14</cp:revision>
  <dcterms:created xsi:type="dcterms:W3CDTF">2015-03-30T02:08:44Z</dcterms:created>
  <dcterms:modified xsi:type="dcterms:W3CDTF">2023-02-01T15:33:02Z</dcterms:modified>
</cp:coreProperties>
</file>