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309" r:id="rId5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43999-A409-B3C7-0C0A-02C3C6393F39}" v="1162" dt="2024-04-02T20:56:31.037"/>
    <p1510:client id="{13AA1997-812A-1C16-8A1D-5937719D15CF}" v="6" dt="2024-04-03T12:51:43.170"/>
    <p1510:client id="{81078CB0-06E1-EBA8-CB86-0CD323A21F91}" v="10" dt="2024-04-03T12:56:50.683"/>
    <p1510:client id="{F2FFBDBE-1C7A-BC48-FBB9-07A84C7D9205}" v="10" dt="2024-04-03T12:53:42.997"/>
    <p1510:client id="{F88670E8-837F-FF34-71D4-30D18A524A50}" v="10" dt="2024-04-03T12:52:30.130"/>
    <p1510:client id="{FC4788FC-6436-2418-E757-14ACC21B17FC}" v="9" dt="2024-04-02T20:59:37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156" y="48"/>
      </p:cViewPr>
      <p:guideLst>
        <p:guide orient="horz" pos="302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latin typeface="Times New Roman"/>
                <a:cs typeface="Times New Roman"/>
              </a:rPr>
              <a:t>2nd Grade </a:t>
            </a:r>
          </a:p>
          <a:p>
            <a:pPr algn="ctr"/>
            <a:r>
              <a:rPr lang="en-US">
                <a:latin typeface="Times New Roman"/>
                <a:ea typeface="Calibri"/>
                <a:cs typeface="Calibri"/>
              </a:rPr>
              <a:t>Please read with your child for 20 minutes a day.</a:t>
            </a:r>
          </a:p>
          <a:p>
            <a:pPr algn="ctr"/>
            <a:r>
              <a:rPr lang="en-US">
                <a:latin typeface="Times New Roman"/>
                <a:ea typeface="Calibri"/>
                <a:cs typeface="Calibri"/>
              </a:rPr>
              <a:t>Por favor, lean con </a:t>
            </a:r>
            <a:r>
              <a:rPr lang="en-US" err="1">
                <a:latin typeface="Times New Roman"/>
                <a:ea typeface="Calibri"/>
                <a:cs typeface="Calibri"/>
              </a:rPr>
              <a:t>su</a:t>
            </a:r>
            <a:r>
              <a:rPr lang="en-US">
                <a:latin typeface="Times New Roman"/>
                <a:ea typeface="Calibri"/>
                <a:cs typeface="Calibri"/>
              </a:rPr>
              <a:t> </a:t>
            </a:r>
            <a:r>
              <a:rPr lang="en-US" err="1">
                <a:latin typeface="Times New Roman"/>
                <a:ea typeface="Calibri"/>
                <a:cs typeface="Calibri"/>
              </a:rPr>
              <a:t>hijo</a:t>
            </a:r>
            <a:r>
              <a:rPr lang="en-US">
                <a:latin typeface="Times New Roman"/>
                <a:ea typeface="Calibri"/>
                <a:cs typeface="Calibri"/>
              </a:rPr>
              <a:t>/</a:t>
            </a:r>
            <a:r>
              <a:rPr lang="en-US" err="1">
                <a:latin typeface="Times New Roman"/>
                <a:ea typeface="Calibri"/>
                <a:cs typeface="Calibri"/>
              </a:rPr>
              <a:t>hija</a:t>
            </a:r>
            <a:r>
              <a:rPr lang="en-US">
                <a:latin typeface="Times New Roman"/>
                <a:ea typeface="Calibri"/>
                <a:cs typeface="Calibri"/>
              </a:rPr>
              <a:t> </a:t>
            </a:r>
            <a:r>
              <a:rPr lang="en-US" err="1">
                <a:latin typeface="Times New Roman"/>
                <a:ea typeface="Calibri"/>
                <a:cs typeface="Calibri"/>
              </a:rPr>
              <a:t>por</a:t>
            </a:r>
            <a:r>
              <a:rPr lang="en-US">
                <a:latin typeface="Times New Roman"/>
                <a:ea typeface="Calibri"/>
                <a:cs typeface="Calibri"/>
              </a:rPr>
              <a:t> 20 </a:t>
            </a:r>
            <a:r>
              <a:rPr lang="en-US" err="1">
                <a:latin typeface="Times New Roman"/>
                <a:ea typeface="Calibri"/>
                <a:cs typeface="Calibri"/>
              </a:rPr>
              <a:t>minutos</a:t>
            </a:r>
            <a:r>
              <a:rPr lang="en-US">
                <a:latin typeface="Times New Roman"/>
                <a:ea typeface="Calibri"/>
                <a:cs typeface="Calibri"/>
              </a:rPr>
              <a:t> </a:t>
            </a:r>
            <a:r>
              <a:rPr lang="en-US" err="1">
                <a:latin typeface="Times New Roman"/>
                <a:ea typeface="Calibri"/>
                <a:cs typeface="Calibri"/>
              </a:rPr>
              <a:t>todos</a:t>
            </a:r>
            <a:r>
              <a:rPr lang="en-US">
                <a:latin typeface="Times New Roman"/>
                <a:ea typeface="Calibri"/>
                <a:cs typeface="Calibri"/>
              </a:rPr>
              <a:t> </a:t>
            </a:r>
            <a:r>
              <a:rPr lang="en-US" err="1">
                <a:latin typeface="Times New Roman"/>
                <a:ea typeface="Calibri"/>
                <a:cs typeface="Calibri"/>
              </a:rPr>
              <a:t>los</a:t>
            </a:r>
            <a:r>
              <a:rPr lang="en-US">
                <a:latin typeface="Times New Roman"/>
                <a:ea typeface="Calibri"/>
                <a:cs typeface="Calibri"/>
              </a:rPr>
              <a:t> </a:t>
            </a:r>
            <a:r>
              <a:rPr lang="en-US" err="1">
                <a:latin typeface="Times New Roman"/>
                <a:ea typeface="Calibri"/>
                <a:cs typeface="Calibri"/>
              </a:rPr>
              <a:t>dias</a:t>
            </a:r>
            <a:r>
              <a:rPr lang="en-US">
                <a:latin typeface="Times New Roman"/>
                <a:ea typeface="Calibri"/>
                <a:cs typeface="Calibri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681" y="3826639"/>
            <a:ext cx="3175212" cy="25237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latin typeface="Times New Roman"/>
                <a:ea typeface="Calibri"/>
                <a:cs typeface="Calibri"/>
              </a:rPr>
              <a:t>Module 6 – Students learn about the </a:t>
            </a:r>
          </a:p>
          <a:p>
            <a:pPr algn="ctr"/>
            <a:r>
              <a:rPr lang="en-US">
                <a:latin typeface="Times New Roman"/>
                <a:ea typeface="Calibri"/>
                <a:cs typeface="Calibri"/>
              </a:rPr>
              <a:t>Foundations of Multiplication, Division and Area.</a:t>
            </a:r>
          </a:p>
          <a:p>
            <a:pPr algn="ctr"/>
            <a:r>
              <a:rPr lang="es">
                <a:solidFill>
                  <a:srgbClr val="1F1F1F"/>
                </a:solidFill>
                <a:latin typeface="Times New Roman"/>
                <a:ea typeface="Calibri"/>
                <a:cs typeface="Calibri"/>
              </a:rPr>
              <a:t>Modulo 6 – Los estudiantes aprenden sobre  Fundamentos de multiplicación, división y área.</a:t>
            </a:r>
            <a:endParaRPr lang="en-US">
              <a:latin typeface="Times New Roman"/>
              <a:cs typeface="Times New Roman"/>
            </a:endParaRPr>
          </a:p>
          <a:p>
            <a:pPr algn="ctr"/>
            <a:endParaRPr lang="en-US" sz="1400">
              <a:latin typeface="Times New Roman"/>
              <a:ea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14857" y="3826639"/>
            <a:ext cx="3484591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350" b="1">
                <a:latin typeface="Times New Roman"/>
                <a:ea typeface="Calibri"/>
                <a:cs typeface="Calibri"/>
              </a:rPr>
              <a:t>Science</a:t>
            </a:r>
            <a:r>
              <a:rPr lang="en-US" sz="1350">
                <a:latin typeface="Times New Roman"/>
                <a:ea typeface="Calibri"/>
                <a:cs typeface="Calibri"/>
              </a:rPr>
              <a:t>:</a:t>
            </a:r>
          </a:p>
          <a:p>
            <a:pPr algn="ctr"/>
            <a:r>
              <a:rPr lang="en-US" sz="1350">
                <a:latin typeface="Times New Roman"/>
                <a:ea typeface="Calibri"/>
                <a:cs typeface="Calibri"/>
              </a:rPr>
              <a:t>Unit 11: Physical Characteristics, Needs, and Behaviors of Animals.</a:t>
            </a:r>
          </a:p>
          <a:p>
            <a:pPr algn="ctr"/>
            <a:r>
              <a:rPr lang="en-US" sz="1350" b="1">
                <a:latin typeface="Times New Roman"/>
                <a:ea typeface="Calibri"/>
                <a:cs typeface="Calibri"/>
              </a:rPr>
              <a:t>Ciencia:</a:t>
            </a:r>
            <a:r>
              <a:rPr lang="en-US" sz="1350">
                <a:latin typeface="Times New Roman"/>
                <a:ea typeface="Calibri"/>
                <a:cs typeface="Calibri"/>
              </a:rPr>
              <a:t> </a:t>
            </a:r>
            <a:r>
              <a:rPr lang="es" sz="1350">
                <a:solidFill>
                  <a:srgbClr val="1F1F1F"/>
                </a:solidFill>
                <a:latin typeface="Times New Roman"/>
                <a:ea typeface="Calibri"/>
                <a:cs typeface="Calibri"/>
              </a:rPr>
              <a:t>Distinguir entre recursos naturales y artificiales.</a:t>
            </a:r>
            <a:endParaRPr lang="en-US" sz="1350">
              <a:latin typeface="Times New Roman"/>
              <a:ea typeface="Calibri"/>
              <a:cs typeface="Calibri"/>
            </a:endParaRPr>
          </a:p>
          <a:p>
            <a:pPr algn="ctr"/>
            <a:r>
              <a:rPr lang="en-US" sz="1350" b="1">
                <a:latin typeface="Times New Roman"/>
                <a:ea typeface="Calibri"/>
                <a:cs typeface="Calibri"/>
              </a:rPr>
              <a:t>Social Studies</a:t>
            </a:r>
            <a:r>
              <a:rPr lang="en-US" sz="1350">
                <a:latin typeface="Times New Roman"/>
                <a:ea typeface="Calibri"/>
                <a:cs typeface="Calibri"/>
              </a:rPr>
              <a:t>: Economics, students learn how  </a:t>
            </a:r>
            <a:r>
              <a:rPr lang="en-US" sz="1350">
                <a:latin typeface="Times New Roman"/>
                <a:ea typeface="+mn-lt"/>
                <a:cs typeface="+mn-lt"/>
              </a:rPr>
              <a:t>work provides income to purchase goods and services.</a:t>
            </a:r>
            <a:endParaRPr lang="en-US" sz="1350">
              <a:latin typeface="Times New Roman"/>
              <a:ea typeface="Calibri"/>
              <a:cs typeface="Calibri"/>
            </a:endParaRPr>
          </a:p>
          <a:p>
            <a:pPr algn="ctr"/>
            <a:r>
              <a:rPr lang="en-US" sz="1350" b="1" err="1">
                <a:latin typeface="Times New Roman"/>
                <a:ea typeface="Calibri"/>
                <a:cs typeface="Calibri"/>
              </a:rPr>
              <a:t>Estudios</a:t>
            </a:r>
            <a:r>
              <a:rPr lang="en-US" sz="1350" b="1">
                <a:latin typeface="Times New Roman"/>
                <a:ea typeface="Calibri"/>
                <a:cs typeface="Calibri"/>
              </a:rPr>
              <a:t> </a:t>
            </a:r>
            <a:r>
              <a:rPr lang="en-US" sz="1350" b="1" err="1">
                <a:latin typeface="Times New Roman"/>
                <a:ea typeface="Calibri"/>
                <a:cs typeface="Calibri"/>
              </a:rPr>
              <a:t>Sociales</a:t>
            </a:r>
            <a:r>
              <a:rPr lang="en-US" sz="1350" b="1">
                <a:latin typeface="Times New Roman"/>
                <a:ea typeface="Calibri"/>
                <a:cs typeface="Calibri"/>
              </a:rPr>
              <a:t> </a:t>
            </a:r>
            <a:r>
              <a:rPr lang="en-US" sz="1350">
                <a:latin typeface="Times New Roman"/>
                <a:ea typeface="Calibri"/>
                <a:cs typeface="Calibri"/>
              </a:rPr>
              <a:t>– Economia</a:t>
            </a:r>
            <a:r>
              <a:rPr lang="en-US" sz="135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,  </a:t>
            </a:r>
            <a:r>
              <a:rPr lang="en-US" sz="135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estudiantes</a:t>
            </a:r>
            <a:r>
              <a:rPr lang="en-US" sz="135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 </a:t>
            </a:r>
            <a:r>
              <a:rPr lang="en-US" sz="135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aprenden</a:t>
            </a:r>
            <a:r>
              <a:rPr lang="en-US" sz="135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</a:t>
            </a:r>
            <a:r>
              <a:rPr lang="en-US" sz="1350" err="1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sobre</a:t>
            </a:r>
            <a:r>
              <a:rPr lang="en-US" sz="135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</a:t>
            </a:r>
            <a:r>
              <a:rPr lang="es" sz="1350">
                <a:solidFill>
                  <a:srgbClr val="1F1F1F"/>
                </a:solidFill>
                <a:latin typeface="Times New Roman"/>
                <a:ea typeface="Calibri"/>
                <a:cs typeface="Calibri"/>
              </a:rPr>
              <a:t> cómo el trabajo proporciona ingresos para comprar bienes y servicios.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81" y="6925707"/>
            <a:ext cx="2650142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>
                <a:latin typeface="Times New Roman"/>
                <a:cs typeface="Times New Roman"/>
              </a:rPr>
              <a:t>2nd Grade-Regular </a:t>
            </a:r>
            <a:r>
              <a:rPr lang="en-US" sz="2000" b="1">
                <a:latin typeface="Times New Roman"/>
                <a:cs typeface="Times New Roman"/>
              </a:rPr>
              <a:t>Contemporary Fiction</a:t>
            </a:r>
            <a:r>
              <a:rPr lang="en-US" sz="2000">
                <a:latin typeface="Times New Roman"/>
                <a:cs typeface="Times New Roman"/>
              </a:rPr>
              <a:t> – Presents characters in a typically modern world setting and experiencing modern day problems. </a:t>
            </a:r>
            <a:endParaRPr lang="en-US" sz="200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3267" y="6925707"/>
            <a:ext cx="2650142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" sz="2000">
                <a:solidFill>
                  <a:srgbClr val="1F1F1F"/>
                </a:solidFill>
                <a:latin typeface="Times New Roman"/>
                <a:ea typeface="Calibri"/>
                <a:cs typeface="Calibri"/>
              </a:rPr>
              <a:t>Segundo gRADTextos</a:t>
            </a:r>
            <a:r>
              <a:rPr lang="es" sz="2000" dirty="0">
                <a:solidFill>
                  <a:srgbClr val="1F1F1F"/>
                </a:solidFill>
                <a:latin typeface="Times New Roman"/>
                <a:ea typeface="Calibri"/>
                <a:cs typeface="Calibri"/>
              </a:rPr>
              <a:t> Persuasivos</a:t>
            </a:r>
          </a:p>
          <a:p>
            <a:pPr algn="ctr"/>
            <a:r>
              <a:rPr lang="es" sz="2000" dirty="0">
                <a:solidFill>
                  <a:srgbClr val="1F1F1F"/>
                </a:solidFill>
                <a:latin typeface="Times New Roman"/>
                <a:ea typeface="Calibri"/>
                <a:cs typeface="Calibri"/>
              </a:rPr>
              <a:t>Los Textos Persuasivos son un tipo de texto informativo escrito para persuadir o convencer al lector de algo.</a:t>
            </a:r>
            <a:endParaRPr lang="es" sz="2000" dirty="0">
              <a:latin typeface="Times New Roman"/>
              <a:ea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681" y="6383154"/>
            <a:ext cx="5271728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  <a:ea typeface="Calibri"/>
                <a:cs typeface="Calibri"/>
              </a:rPr>
              <a:t>RLA/ Artes de </a:t>
            </a:r>
            <a:r>
              <a:rPr lang="en-US" sz="2700">
                <a:solidFill>
                  <a:schemeClr val="bg1"/>
                </a:solidFill>
                <a:ea typeface="Calibri"/>
                <a:cs typeface="Calibri"/>
              </a:rPr>
              <a:t>Lenguuaje</a:t>
            </a:r>
            <a:endParaRPr lang="en-US" sz="2700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403" y="3253672"/>
            <a:ext cx="31894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Math/Matematicas</a:t>
            </a:r>
            <a:endParaRPr lang="en-US" sz="200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4165" y="3253672"/>
            <a:ext cx="3484591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Times New Roman"/>
                <a:ea typeface="Calibri"/>
                <a:cs typeface="Calibri"/>
              </a:rPr>
              <a:t>Science/</a:t>
            </a:r>
            <a:r>
              <a:rPr lang="en-US" sz="2000" err="1">
                <a:solidFill>
                  <a:schemeClr val="bg1"/>
                </a:solidFill>
                <a:latin typeface="Times New Roman"/>
                <a:ea typeface="Calibri"/>
                <a:cs typeface="Calibri"/>
              </a:rPr>
              <a:t>Ciencias</a:t>
            </a:r>
            <a:r>
              <a:rPr lang="en-US" sz="2000">
                <a:solidFill>
                  <a:schemeClr val="bg1"/>
                </a:solidFill>
                <a:latin typeface="Times New Roman"/>
                <a:ea typeface="Calibri"/>
                <a:cs typeface="Calibri"/>
              </a:rPr>
              <a:t> - Social Studies – </a:t>
            </a:r>
            <a:r>
              <a:rPr lang="en-US" sz="2000" err="1">
                <a:solidFill>
                  <a:schemeClr val="bg1"/>
                </a:solidFill>
                <a:latin typeface="Times New Roman"/>
                <a:ea typeface="Calibri"/>
                <a:cs typeface="Calibri"/>
              </a:rPr>
              <a:t>Estudios</a:t>
            </a:r>
            <a:r>
              <a:rPr lang="en-US" sz="2000">
                <a:solidFill>
                  <a:schemeClr val="bg1"/>
                </a:solidFill>
                <a:latin typeface="Times New Roman"/>
                <a:ea typeface="Calibri"/>
                <a:cs typeface="Calibri"/>
              </a:rPr>
              <a:t> </a:t>
            </a:r>
            <a:r>
              <a:rPr lang="en-US" sz="2000" err="1">
                <a:solidFill>
                  <a:schemeClr val="bg1"/>
                </a:solidFill>
                <a:latin typeface="Times New Roman"/>
                <a:ea typeface="Calibri"/>
                <a:cs typeface="Calibri"/>
              </a:rPr>
              <a:t>Sociales</a:t>
            </a:r>
            <a:endParaRPr lang="en-US" sz="2000">
              <a:solidFill>
                <a:schemeClr val="bg1"/>
              </a:solidFill>
              <a:latin typeface="Times New Roman"/>
              <a:ea typeface="Calibri"/>
              <a:cs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BFAA82-B6A0-2C4A-9600-E9E11C8E83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7E45A50-0013-0846-B9F9-4B44A212A765}"/>
              </a:ext>
            </a:extLst>
          </p:cNvPr>
          <p:cNvSpPr txBox="1"/>
          <p:nvPr/>
        </p:nvSpPr>
        <p:spPr>
          <a:xfrm>
            <a:off x="1740292" y="79003"/>
            <a:ext cx="4836092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100">
                <a:latin typeface="MTF Jumpin' Jack"/>
                <a:cs typeface="Calibri (Body)"/>
              </a:rPr>
              <a:t>April</a:t>
            </a:r>
            <a:endParaRPr lang="en-US" sz="4100">
              <a:latin typeface="MTF Jumpin' Jack" pitchFamily="2" charset="77"/>
              <a:cs typeface="Calibri (Body)"/>
            </a:endParaRPr>
          </a:p>
          <a:p>
            <a:pPr algn="ctr"/>
            <a:r>
              <a:rPr lang="en-US" sz="4100">
                <a:latin typeface="MTF Jumpin' Jack"/>
                <a:cs typeface="Calibri (Body)"/>
              </a:rPr>
              <a:t>Abril</a:t>
            </a:r>
            <a:endParaRPr lang="en-US" sz="4100">
              <a:latin typeface="MTF Jumpin' Jack" pitchFamily="2" charset="77"/>
              <a:cs typeface="Calibri (Body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47c40d-f879-4107-b477-5d1dfd7155f3">
      <Terms xmlns="http://schemas.microsoft.com/office/infopath/2007/PartnerControls"/>
    </lcf76f155ced4ddcb4097134ff3c332f>
    <TaxCatchAll xmlns="b8b5fbd2-b5ec-42ec-baa5-346c860969a7" xsi:nil="true"/>
    <SharedWithUsers xmlns="b8b5fbd2-b5ec-42ec-baa5-346c860969a7">
      <UserInfo>
        <DisplayName>RonquilloBolagay, Jefferson R</DisplayName>
        <AccountId>129</AccountId>
        <AccountType/>
      </UserInfo>
      <UserInfo>
        <DisplayName>RustarazoRuiz, Cecilia</DisplayName>
        <AccountId>99</AccountId>
        <AccountType/>
      </UserInfo>
      <UserInfo>
        <DisplayName>Arreozola, Lucia</DisplayName>
        <AccountId>41</AccountId>
        <AccountType/>
      </UserInfo>
      <UserInfo>
        <DisplayName>Negrete, Leandro J</DisplayName>
        <AccountId>103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58159AC0B394999AE00A31702D4CD" ma:contentTypeVersion="15" ma:contentTypeDescription="Create a new document." ma:contentTypeScope="" ma:versionID="16b7782eeedb283f49ea225a5505cd4f">
  <xsd:schema xmlns:xsd="http://www.w3.org/2001/XMLSchema" xmlns:xs="http://www.w3.org/2001/XMLSchema" xmlns:p="http://schemas.microsoft.com/office/2006/metadata/properties" xmlns:ns2="e047c40d-f879-4107-b477-5d1dfd7155f3" xmlns:ns3="b8b5fbd2-b5ec-42ec-baa5-346c860969a7" targetNamespace="http://schemas.microsoft.com/office/2006/metadata/properties" ma:root="true" ma:fieldsID="15526365322ad88790f88b84dbdd2fd1" ns2:_="" ns3:_="">
    <xsd:import namespace="e047c40d-f879-4107-b477-5d1dfd7155f3"/>
    <xsd:import namespace="b8b5fbd2-b5ec-42ec-baa5-346c860969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47c40d-f879-4107-b477-5d1dfd7155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3d05eac-c0cb-4ba2-8f6a-3e450bddde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5fbd2-b5ec-42ec-baa5-346c86096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01b45b1-34c8-448f-a4b8-f88518511ec8}" ma:internalName="TaxCatchAll" ma:showField="CatchAllData" ma:web="b8b5fbd2-b5ec-42ec-baa5-346c860969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99BD21-3A7A-41BB-8CA0-5000883E94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D2BE43-BC7A-43C1-B4AE-F4FEEA6FF418}">
  <ds:schemaRefs>
    <ds:schemaRef ds:uri="b8b5fbd2-b5ec-42ec-baa5-346c860969a7"/>
    <ds:schemaRef ds:uri="e047c40d-f879-4107-b477-5d1dfd7155f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813940-2321-47B4-8301-B5FB50C0A98B}">
  <ds:schemaRefs>
    <ds:schemaRef ds:uri="b8b5fbd2-b5ec-42ec-baa5-346c860969a7"/>
    <ds:schemaRef ds:uri="e047c40d-f879-4107-b477-5d1dfd7155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MTF Jumpin' Jack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RonquilloBolagay, Jefferson R</cp:lastModifiedBy>
  <cp:revision>12</cp:revision>
  <dcterms:created xsi:type="dcterms:W3CDTF">2015-03-30T02:08:44Z</dcterms:created>
  <dcterms:modified xsi:type="dcterms:W3CDTF">2024-04-04T15:46:45Z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0x010100B1A58159AC0B394999AE00A31702D4CD</vt:lpwstr>
  </property>
  <property fmtid="{D5CDD505-2E9C-101B-9397-08002B2CF9AE}" pid="3" name="MediaServiceImageTags">
    <vt:lpwstr/>
  </property>
</Properties>
</file>