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05" r:id="rId2"/>
  </p:sldIdLst>
  <p:sldSz cx="7315200" cy="960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7" autoAdjust="0"/>
    <p:restoredTop sz="94697"/>
  </p:normalViewPr>
  <p:slideViewPr>
    <p:cSldViewPr snapToGrid="0" snapToObjects="1">
      <p:cViewPr varScale="1">
        <p:scale>
          <a:sx n="45" d="100"/>
          <a:sy n="45" d="100"/>
        </p:scale>
        <p:origin x="2072" y="48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291C0-929B-B247-9DCD-B8E620712FD4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43000"/>
            <a:ext cx="23526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35A78-3FC8-644A-B7C7-6DBD5980D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57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6"/>
            <a:ext cx="6217920" cy="20580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43071" y="537845"/>
            <a:ext cx="1316990" cy="114703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1" y="537845"/>
            <a:ext cx="3829050" cy="114703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169661"/>
            <a:ext cx="6217920" cy="190690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069399"/>
            <a:ext cx="6217920" cy="21002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10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87040" y="3135948"/>
            <a:ext cx="2573020" cy="88722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49158"/>
            <a:ext cx="323215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3044825"/>
            <a:ext cx="323215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2149158"/>
            <a:ext cx="3233420" cy="8956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3044825"/>
            <a:ext cx="3233420" cy="55318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382270"/>
            <a:ext cx="2406650" cy="162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0" cy="819435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2009141"/>
            <a:ext cx="2406650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3"/>
            <a:ext cx="4389120" cy="11268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1"/>
            <a:ext cx="6583680" cy="633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7D48-4EB3-9640-A2B7-1FD2933050E9}" type="datetimeFigureOut">
              <a:rPr lang="en-US" smtClean="0"/>
              <a:t>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8FB7-761F-054D-A254-D0C26B5291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91320" y="1465521"/>
            <a:ext cx="46081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Rockwell" panose="02060603020205020403" pitchFamily="18" charset="0"/>
              </a:rPr>
              <a:t>Please remember to practice reading and math daily.</a:t>
            </a:r>
            <a:endParaRPr lang="es-ES" dirty="0">
              <a:latin typeface="Rockwell" panose="02060603020205020403" pitchFamily="18" charset="0"/>
            </a:endParaRPr>
          </a:p>
          <a:p>
            <a:pPr algn="ctr"/>
            <a:r>
              <a:rPr lang="es-ES" dirty="0">
                <a:latin typeface="Rockwell" panose="02060603020205020403" pitchFamily="18" charset="0"/>
              </a:rPr>
              <a:t>Recuerden de practicar matemática  y la lectura  todos los días.</a:t>
            </a:r>
          </a:p>
          <a:p>
            <a:pPr algn="ctr"/>
            <a:r>
              <a:rPr lang="es-ES" dirty="0">
                <a:latin typeface="Rockwell" panose="02060603020205020403" pitchFamily="18" charset="0"/>
              </a:rPr>
              <a:t>Mr. Morales/Mr. </a:t>
            </a:r>
            <a:r>
              <a:rPr lang="es-ES" dirty="0" err="1">
                <a:latin typeface="Rockwell" panose="02060603020205020403" pitchFamily="18" charset="0"/>
              </a:rPr>
              <a:t>Etxaniz</a:t>
            </a:r>
            <a:endParaRPr lang="en-US" dirty="0">
              <a:latin typeface="Rockwell" panose="020606030202050204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1681" y="3826639"/>
            <a:ext cx="3175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Math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 Represent fractions greater than zero and less than or equal to one with denominators of 2, 3, 4, 6, and 8 using concrete objects and pictorial models, including strip diagrams and number lines.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14857" y="3826639"/>
            <a:ext cx="348459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Rockwell" panose="02060603020205020403" pitchFamily="18" charset="0"/>
              </a:rPr>
              <a:t>Unit 9</a:t>
            </a:r>
            <a:r>
              <a:rPr lang="en-US" sz="1600" dirty="0">
                <a:latin typeface="Rockwell" panose="02060603020205020403" pitchFamily="18" charset="0"/>
              </a:rPr>
              <a:t>: Learning About the Economy of a Community :</a:t>
            </a:r>
          </a:p>
          <a:p>
            <a:pPr algn="ctr"/>
            <a:r>
              <a:rPr lang="en-US" sz="1600" b="1" dirty="0">
                <a:latin typeface="Rockwell" panose="02060603020205020403" pitchFamily="18" charset="0"/>
              </a:rPr>
              <a:t>Unidad 9:</a:t>
            </a:r>
            <a:r>
              <a:rPr lang="en-US" sz="1600" dirty="0">
                <a:latin typeface="Rockwell" panose="02060603020205020403" pitchFamily="18" charset="0"/>
              </a:rPr>
              <a:t> </a:t>
            </a:r>
            <a:r>
              <a:rPr lang="en-US" sz="1600" dirty="0" err="1">
                <a:latin typeface="Rockwell" panose="02060603020205020403" pitchFamily="18" charset="0"/>
              </a:rPr>
              <a:t>Aprendiendo</a:t>
            </a:r>
            <a:r>
              <a:rPr lang="en-US" sz="1600" dirty="0">
                <a:latin typeface="Rockwell" panose="02060603020205020403" pitchFamily="18" charset="0"/>
              </a:rPr>
              <a:t> </a:t>
            </a:r>
            <a:r>
              <a:rPr lang="en-US" sz="1600" dirty="0" err="1">
                <a:latin typeface="Rockwell" panose="02060603020205020403" pitchFamily="18" charset="0"/>
              </a:rPr>
              <a:t>sobre</a:t>
            </a:r>
            <a:r>
              <a:rPr lang="en-US" sz="1600" dirty="0">
                <a:latin typeface="Rockwell" panose="02060603020205020403" pitchFamily="18" charset="0"/>
              </a:rPr>
              <a:t> la </a:t>
            </a:r>
            <a:r>
              <a:rPr lang="en-US" sz="1600" dirty="0" err="1">
                <a:latin typeface="Rockwell" panose="02060603020205020403" pitchFamily="18" charset="0"/>
              </a:rPr>
              <a:t>economia</a:t>
            </a:r>
            <a:r>
              <a:rPr lang="en-US" sz="1600" dirty="0">
                <a:latin typeface="Rockwell" panose="02060603020205020403" pitchFamily="18" charset="0"/>
              </a:rPr>
              <a:t> de </a:t>
            </a:r>
            <a:r>
              <a:rPr lang="en-US" sz="1600" dirty="0" err="1">
                <a:latin typeface="Rockwell" panose="02060603020205020403" pitchFamily="18" charset="0"/>
              </a:rPr>
              <a:t>una</a:t>
            </a:r>
            <a:r>
              <a:rPr lang="en-US" sz="1600" dirty="0">
                <a:latin typeface="Rockwell" panose="02060603020205020403" pitchFamily="18" charset="0"/>
              </a:rPr>
              <a:t> </a:t>
            </a:r>
            <a:r>
              <a:rPr lang="en-US" sz="1600" dirty="0" err="1">
                <a:latin typeface="Rockwell" panose="02060603020205020403" pitchFamily="18" charset="0"/>
              </a:rPr>
              <a:t>comunidad</a:t>
            </a:r>
            <a:r>
              <a:rPr lang="en-US" sz="1600" dirty="0">
                <a:latin typeface="Rockwell" panose="02060603020205020403" pitchFamily="18" charset="0"/>
              </a:rPr>
              <a:t>. </a:t>
            </a:r>
          </a:p>
          <a:p>
            <a:pPr algn="ctr"/>
            <a:endParaRPr lang="en-US" sz="1600" dirty="0">
              <a:latin typeface="Rockwell" panose="02060603020205020403" pitchFamily="18" charset="0"/>
            </a:endParaRPr>
          </a:p>
          <a:p>
            <a:pPr algn="ctr"/>
            <a:r>
              <a:rPr lang="en-US" sz="1600" b="1" u="sng" dirty="0">
                <a:latin typeface="Rockwell" panose="02060603020205020403" pitchFamily="18" charset="0"/>
              </a:rPr>
              <a:t>Science: </a:t>
            </a:r>
            <a:r>
              <a:rPr lang="en-US" sz="1600" b="1" i="0" u="sng" dirty="0">
                <a:solidFill>
                  <a:srgbClr val="000000"/>
                </a:solidFill>
                <a:effectLst/>
                <a:latin typeface="Rockwell" panose="02060603020205020403" pitchFamily="18" charset="0"/>
              </a:rPr>
              <a:t> </a:t>
            </a:r>
            <a:r>
              <a:rPr lang="en-US" sz="1600" b="1" i="0" u="none" strike="noStrike" cap="all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dentify the planets in Earth’s solar system and their position in relation to the Sun.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600" b="1" u="sng" dirty="0">
              <a:latin typeface="Rockwell" panose="02060603020205020403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1681" y="6925707"/>
            <a:ext cx="26501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Rockwell" panose="02060603020205020403" pitchFamily="18" charset="0"/>
              </a:rPr>
              <a:t>Reading/Language Arts:</a:t>
            </a:r>
          </a:p>
          <a:p>
            <a:pPr algn="ctr"/>
            <a:r>
              <a:rPr lang="en-US" sz="1600" b="1" dirty="0">
                <a:latin typeface="Rockwell" panose="02060603020205020403" pitchFamily="18" charset="0"/>
              </a:rPr>
              <a:t>Unit 9</a:t>
            </a:r>
            <a:r>
              <a:rPr lang="en-US" sz="1600" dirty="0">
                <a:latin typeface="Rockwell" panose="02060603020205020403" pitchFamily="18" charset="0"/>
              </a:rPr>
              <a:t>: Traditional Tales</a:t>
            </a:r>
          </a:p>
          <a:p>
            <a:pPr algn="ctr"/>
            <a:endParaRPr lang="en-US" sz="1600" dirty="0">
              <a:latin typeface="Rockwell" panose="02060603020205020403" pitchFamily="18" charset="0"/>
            </a:endParaRPr>
          </a:p>
          <a:p>
            <a:pPr algn="ctr"/>
            <a:r>
              <a:rPr lang="en-US" sz="1600" dirty="0">
                <a:latin typeface="Rockwell" panose="02060603020205020403" pitchFamily="18" charset="0"/>
              </a:rPr>
              <a:t>Students will explore and deeply comprehend the genres within this unit by identify the message, analyzing the characters and making inferences.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3267" y="6925707"/>
            <a:ext cx="265014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u="sng" dirty="0">
                <a:latin typeface="Rockwell" panose="02060603020205020403" pitchFamily="18" charset="0"/>
              </a:rPr>
              <a:t>Lectura / Artes del lenguaje:  </a:t>
            </a:r>
          </a:p>
          <a:p>
            <a:pPr algn="ctr"/>
            <a:r>
              <a:rPr lang="es-ES" sz="1400" b="1" dirty="0">
                <a:latin typeface="Rockwell" panose="02060603020205020403" pitchFamily="18" charset="0"/>
              </a:rPr>
              <a:t>Unidad 9:  </a:t>
            </a:r>
            <a:r>
              <a:rPr lang="es-ES" sz="1400" dirty="0">
                <a:latin typeface="Rockwell" panose="02060603020205020403" pitchFamily="18" charset="0"/>
              </a:rPr>
              <a:t>Cuentos tradicionales</a:t>
            </a:r>
          </a:p>
          <a:p>
            <a:pPr algn="ctr"/>
            <a:r>
              <a:rPr lang="es-ES" sz="1400" dirty="0">
                <a:latin typeface="Rockwell" panose="02060603020205020403" pitchFamily="18" charset="0"/>
              </a:rPr>
              <a:t>Los estudiantes exploraran y profundizaran la comprensión de los géneros dentro de esta unidad identificando el mensaje, analizando los personajes y haciendo inferencias. </a:t>
            </a:r>
            <a:endParaRPr lang="en-US" sz="1400" dirty="0">
              <a:latin typeface="Rockwell" panose="02060603020205020403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1681" y="6383154"/>
            <a:ext cx="52717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Reading-</a:t>
            </a:r>
            <a:r>
              <a:rPr lang="en-US" sz="2700" dirty="0" err="1">
                <a:solidFill>
                  <a:schemeClr val="bg1"/>
                </a:solidFill>
              </a:rPr>
              <a:t>Lectura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7403" y="3253672"/>
            <a:ext cx="318949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Math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14856" y="3253672"/>
            <a:ext cx="348459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>
                <a:solidFill>
                  <a:schemeClr val="bg1"/>
                </a:solidFill>
              </a:rPr>
              <a:t>Science &amp; Social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4D75D859-8F0D-D847-BC05-8B274894031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12" t="10070" b="15079"/>
          <a:stretch/>
        </p:blipFill>
        <p:spPr>
          <a:xfrm>
            <a:off x="5483409" y="229284"/>
            <a:ext cx="1616038" cy="105365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E0DEFC4-E058-0A4B-B506-8408D2231DE8}"/>
              </a:ext>
            </a:extLst>
          </p:cNvPr>
          <p:cNvSpPr txBox="1"/>
          <p:nvPr/>
        </p:nvSpPr>
        <p:spPr>
          <a:xfrm>
            <a:off x="2083075" y="20013"/>
            <a:ext cx="3698747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dirty="0">
                <a:latin typeface="MTF Jumpin' Jack" pitchFamily="2" charset="77"/>
                <a:cs typeface="Calibri (Body)"/>
              </a:rPr>
              <a:t>February</a:t>
            </a:r>
          </a:p>
          <a:p>
            <a:pPr algn="ctr"/>
            <a:r>
              <a:rPr lang="en-US" sz="4100" dirty="0" err="1">
                <a:latin typeface="MTF Jumpin' Jack" pitchFamily="2" charset="77"/>
                <a:cs typeface="Calibri (Body)"/>
              </a:rPr>
              <a:t>Febrero</a:t>
            </a:r>
            <a:endParaRPr lang="en-US" sz="4100" dirty="0">
              <a:latin typeface="MTF Jumpin' Jack" pitchFamily="2" charset="77"/>
              <a:cs typeface="Calibri (Body)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186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MTF Jumpin' Jack</vt:lpstr>
      <vt:lpstr>Rockwell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Maribel</dc:creator>
  <cp:lastModifiedBy>RonquilloBolagay, Jefferson R</cp:lastModifiedBy>
  <cp:revision>20</cp:revision>
  <dcterms:created xsi:type="dcterms:W3CDTF">2015-03-30T02:08:44Z</dcterms:created>
  <dcterms:modified xsi:type="dcterms:W3CDTF">2023-02-01T15:35:33Z</dcterms:modified>
</cp:coreProperties>
</file>