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1348" y="-18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2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1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9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2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9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9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5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0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8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CC02-7509-4838-B02D-8BAA1AB7AD0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7400" y="381000"/>
            <a:ext cx="50863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/>
              <a:t>Golfcrest E.S.</a:t>
            </a:r>
          </a:p>
          <a:p>
            <a:pPr algn="ctr"/>
            <a:r>
              <a:rPr lang="en-US" sz="3600" b="1" dirty="0" err="1"/>
              <a:t>Boletin</a:t>
            </a:r>
            <a:r>
              <a:rPr lang="en-US" sz="3600" b="1" dirty="0"/>
              <a:t> de primer </a:t>
            </a:r>
            <a:r>
              <a:rPr lang="en-US" sz="3600" b="1" dirty="0" err="1"/>
              <a:t>grado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67011" y="3005353"/>
            <a:ext cx="3143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endParaRPr lang="en-US" sz="1200" b="0" i="0" dirty="0">
              <a:effectLst/>
              <a:latin typeface="Arial" panose="020B0604020202020204" pitchFamily="34" charset="0"/>
            </a:endParaRPr>
          </a:p>
          <a:p>
            <a:pPr algn="l" fontAlgn="base"/>
            <a:r>
              <a:rPr lang="en-US" sz="1400" b="0" i="0" dirty="0">
                <a:effectLst/>
                <a:latin typeface="Arial" panose="020B0604020202020204" pitchFamily="34" charset="0"/>
              </a:rPr>
              <a:t>Unit 10: Two and Three-Dimensional Figures;</a:t>
            </a:r>
          </a:p>
          <a:p>
            <a:pPr algn="l" fontAlgn="base"/>
            <a:r>
              <a:rPr lang="es-ES" sz="1400" dirty="0">
                <a:latin typeface="Arial" panose="020B0604020202020204" pitchFamily="34" charset="0"/>
              </a:rPr>
              <a:t>Unidad 10: Figuras bidimensionales y tridimensionales</a:t>
            </a:r>
          </a:p>
          <a:p>
            <a:pPr algn="l" fontAlgn="base"/>
            <a:r>
              <a:rPr lang="es-ES" sz="1400" dirty="0" err="1">
                <a:latin typeface="Arial" panose="020B0604020202020204" pitchFamily="34" charset="0"/>
              </a:rPr>
              <a:t>Unit</a:t>
            </a:r>
            <a:r>
              <a:rPr lang="es-ES" sz="1400" dirty="0">
                <a:latin typeface="Arial" panose="020B0604020202020204" pitchFamily="34" charset="0"/>
              </a:rPr>
              <a:t> 11- </a:t>
            </a:r>
            <a:r>
              <a:rPr lang="es-ES" sz="1400" dirty="0" err="1">
                <a:latin typeface="Arial" panose="020B0604020202020204" pitchFamily="34" charset="0"/>
              </a:rPr>
              <a:t>Equal</a:t>
            </a:r>
            <a:r>
              <a:rPr lang="es-ES" sz="1400" dirty="0">
                <a:latin typeface="Arial" panose="020B0604020202020204" pitchFamily="34" charset="0"/>
              </a:rPr>
              <a:t> </a:t>
            </a:r>
            <a:r>
              <a:rPr lang="es-ES" sz="1400" dirty="0" err="1">
                <a:latin typeface="Arial" panose="020B0604020202020204" pitchFamily="34" charset="0"/>
              </a:rPr>
              <a:t>Parts</a:t>
            </a:r>
            <a:r>
              <a:rPr lang="es-ES" sz="1400" dirty="0">
                <a:latin typeface="Arial" panose="020B0604020202020204" pitchFamily="34" charset="0"/>
              </a:rPr>
              <a:t>;</a:t>
            </a:r>
          </a:p>
          <a:p>
            <a:pPr algn="l" fontAlgn="base"/>
            <a:r>
              <a:rPr lang="en-US" sz="1400" dirty="0">
                <a:latin typeface="Arial" panose="020B0604020202020204" pitchFamily="34" charset="0"/>
              </a:rPr>
              <a:t>Unidad 11: </a:t>
            </a:r>
            <a:r>
              <a:rPr lang="en-US" sz="1400" dirty="0" err="1">
                <a:latin typeface="Arial" panose="020B0604020202020204" pitchFamily="34" charset="0"/>
              </a:rPr>
              <a:t>Partes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</a:rPr>
              <a:t>iguales</a:t>
            </a:r>
            <a:endParaRPr lang="en-US" sz="1400" dirty="0"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" y="2810933"/>
            <a:ext cx="33147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endParaRPr lang="es-ES" sz="1600" b="0" i="0" dirty="0">
              <a:solidFill>
                <a:srgbClr val="201F1E"/>
              </a:solidFill>
              <a:effectLst/>
              <a:latin typeface="Segoe UI" panose="020B0502040204020203" pitchFamily="34" charset="0"/>
              <a:cs typeface="Segoe UI"/>
            </a:endParaRPr>
          </a:p>
          <a:p>
            <a:pPr algn="l" fontAlgn="base"/>
            <a:r>
              <a:rPr lang="es-ES" sz="1400" b="0" i="0" dirty="0" err="1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Study</a:t>
            </a:r>
            <a:r>
              <a:rPr lang="es-ES" sz="1400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ES" sz="1400" b="0" i="0" dirty="0" err="1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Daily</a:t>
            </a:r>
            <a:r>
              <a:rPr lang="es-ES" sz="1400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 H</a:t>
            </a:r>
            <a:r>
              <a:rPr lang="es-ES" sz="1400" dirty="0">
                <a:solidFill>
                  <a:srgbClr val="201F1E"/>
                </a:solidFill>
                <a:latin typeface="Segoe UI" panose="020B0502040204020203" pitchFamily="34" charset="0"/>
              </a:rPr>
              <a:t>igh </a:t>
            </a:r>
            <a:r>
              <a:rPr lang="es-ES" sz="1400" dirty="0" err="1">
                <a:solidFill>
                  <a:srgbClr val="201F1E"/>
                </a:solidFill>
                <a:latin typeface="Segoe UI" panose="020B0502040204020203" pitchFamily="34" charset="0"/>
              </a:rPr>
              <a:t>Frequency</a:t>
            </a:r>
            <a:r>
              <a:rPr lang="es-ES" sz="1400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es-ES" sz="1400" dirty="0" err="1">
                <a:solidFill>
                  <a:srgbClr val="201F1E"/>
                </a:solidFill>
                <a:latin typeface="Segoe UI" panose="020B0502040204020203" pitchFamily="34" charset="0"/>
              </a:rPr>
              <a:t>Words</a:t>
            </a:r>
            <a:r>
              <a:rPr lang="es-ES" sz="1400" dirty="0">
                <a:solidFill>
                  <a:srgbClr val="201F1E"/>
                </a:solidFill>
                <a:latin typeface="Segoe UI" panose="020B0502040204020203" pitchFamily="34" charset="0"/>
              </a:rPr>
              <a:t>;                                                  </a:t>
            </a:r>
            <a:r>
              <a:rPr lang="es-ES" sz="1600" dirty="0">
                <a:solidFill>
                  <a:srgbClr val="201F1E"/>
                </a:solidFill>
                <a:latin typeface="Segoe UI" panose="020B0502040204020203" pitchFamily="34" charset="0"/>
              </a:rPr>
              <a:t>Sílabas: </a:t>
            </a:r>
            <a:r>
              <a:rPr lang="es-ES" sz="1600" dirty="0" err="1">
                <a:solidFill>
                  <a:srgbClr val="201F1E"/>
                </a:solidFill>
                <a:latin typeface="Segoe UI" panose="020B0502040204020203" pitchFamily="34" charset="0"/>
              </a:rPr>
              <a:t>gue</a:t>
            </a:r>
            <a:r>
              <a:rPr lang="es-ES" sz="1600" dirty="0">
                <a:solidFill>
                  <a:srgbClr val="201F1E"/>
                </a:solidFill>
                <a:latin typeface="Segoe UI" panose="020B0502040204020203" pitchFamily="34" charset="0"/>
              </a:rPr>
              <a:t> y </a:t>
            </a:r>
            <a:r>
              <a:rPr lang="es-ES" sz="1600" dirty="0" err="1">
                <a:solidFill>
                  <a:srgbClr val="201F1E"/>
                </a:solidFill>
                <a:latin typeface="Segoe UI" panose="020B0502040204020203" pitchFamily="34" charset="0"/>
              </a:rPr>
              <a:t>gui</a:t>
            </a:r>
            <a:r>
              <a:rPr lang="es-ES" sz="1600" dirty="0">
                <a:solidFill>
                  <a:srgbClr val="201F1E"/>
                </a:solidFill>
                <a:latin typeface="Segoe UI" panose="020B0502040204020203" pitchFamily="34" charset="0"/>
              </a:rPr>
              <a:t>, Estudia palabras de alta frecuencia en inglés y español</a:t>
            </a:r>
          </a:p>
          <a:p>
            <a:pPr algn="l" fontAlgn="base"/>
            <a:endParaRPr lang="es-ES" sz="20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endParaRPr lang="es-ES" sz="20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endParaRPr lang="es-ES" sz="16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endParaRPr lang="es-ES" sz="16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endParaRPr lang="es-ES" sz="16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endParaRPr lang="es-ES" sz="16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algn="l" fontAlgn="base"/>
            <a:endParaRPr lang="es-ES" sz="16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" y="5029200"/>
            <a:ext cx="30289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i="0" dirty="0">
                <a:effectLst/>
                <a:latin typeface="Arial" panose="020B0604020202020204" pitchFamily="34" charset="0"/>
              </a:rPr>
              <a:t>Unit 9 Traditional Tales;                        Unidad 9 </a:t>
            </a:r>
            <a:r>
              <a:rPr lang="en-US" sz="1600" b="0" i="0" dirty="0" err="1">
                <a:effectLst/>
                <a:latin typeface="Arial" panose="020B0604020202020204" pitchFamily="34" charset="0"/>
              </a:rPr>
              <a:t>Tradicional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1600" b="0" i="0" dirty="0" err="1">
                <a:effectLst/>
                <a:latin typeface="Arial" panose="020B0604020202020204" pitchFamily="34" charset="0"/>
              </a:rPr>
              <a:t>Cuentos</a:t>
            </a:r>
            <a:endParaRPr lang="en-US" sz="1600" b="0" i="0" dirty="0">
              <a:effectLst/>
              <a:latin typeface="Arial" panose="020B0604020202020204" pitchFamily="34" charset="0"/>
            </a:endParaRPr>
          </a:p>
          <a:p>
            <a:r>
              <a:rPr lang="en-US" sz="1600" dirty="0"/>
              <a:t>Practice reading at home;</a:t>
            </a:r>
          </a:p>
          <a:p>
            <a:r>
              <a:rPr lang="en-US" sz="1600" dirty="0" err="1"/>
              <a:t>practicar</a:t>
            </a:r>
            <a:r>
              <a:rPr lang="en-US" sz="1600" dirty="0"/>
              <a:t> la </a:t>
            </a:r>
            <a:r>
              <a:rPr lang="en-US" sz="1600" dirty="0" err="1"/>
              <a:t>lectura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casa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1310" y="8155634"/>
            <a:ext cx="30289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FEB 7</a:t>
            </a:r>
            <a:r>
              <a:rPr lang="en-US" sz="1000" baseline="30000" dirty="0"/>
              <a:t>th</a:t>
            </a:r>
            <a:r>
              <a:rPr lang="en-US" sz="1000" dirty="0"/>
              <a:t>-Career Day; Día de la </a:t>
            </a:r>
            <a:r>
              <a:rPr lang="en-US" sz="1000" dirty="0" err="1"/>
              <a:t>carrera</a:t>
            </a:r>
            <a:endParaRPr lang="en-US" sz="1000" dirty="0"/>
          </a:p>
          <a:p>
            <a:r>
              <a:rPr lang="en-US" sz="1000" dirty="0"/>
              <a:t>FEB 9</a:t>
            </a:r>
            <a:r>
              <a:rPr lang="en-US" sz="1000" baseline="30000" dirty="0"/>
              <a:t>th</a:t>
            </a:r>
            <a:r>
              <a:rPr lang="en-US" sz="1000" dirty="0"/>
              <a:t>- 100</a:t>
            </a:r>
            <a:r>
              <a:rPr lang="en-US" sz="1000" baseline="30000" dirty="0"/>
              <a:t>th</a:t>
            </a:r>
            <a:r>
              <a:rPr lang="en-US" sz="1000" dirty="0"/>
              <a:t> Day of School; Día 100 de </a:t>
            </a:r>
            <a:r>
              <a:rPr lang="en-US" sz="1000" dirty="0" err="1"/>
              <a:t>clases</a:t>
            </a:r>
            <a:endParaRPr lang="en-US" sz="1000" dirty="0"/>
          </a:p>
          <a:p>
            <a:r>
              <a:rPr lang="en-US" sz="1000" dirty="0"/>
              <a:t>FEB 14-Valentine’s Day</a:t>
            </a:r>
          </a:p>
          <a:p>
            <a:r>
              <a:rPr lang="en-US" sz="1200" dirty="0"/>
              <a:t>FEB 20-No School, Teacher Service Day</a:t>
            </a:r>
          </a:p>
          <a:p>
            <a:r>
              <a:rPr lang="en-US" sz="1200" dirty="0"/>
              <a:t>No hay </a:t>
            </a:r>
            <a:r>
              <a:rPr lang="en-US" sz="1200" dirty="0" err="1"/>
              <a:t>clases</a:t>
            </a:r>
            <a:r>
              <a:rPr lang="en-US" sz="1200" dirty="0"/>
              <a:t> </a:t>
            </a:r>
            <a:r>
              <a:rPr lang="en-US" sz="1200" dirty="0" err="1"/>
              <a:t>feb</a:t>
            </a:r>
            <a:r>
              <a:rPr lang="en-US" sz="1200" dirty="0"/>
              <a:t> 20  </a:t>
            </a:r>
            <a:r>
              <a:rPr lang="es-ES" sz="1200" dirty="0"/>
              <a:t>Día de servicio al maestro</a:t>
            </a:r>
          </a:p>
          <a:p>
            <a:r>
              <a:rPr lang="es-ES" sz="1200" dirty="0" err="1"/>
              <a:t>See</a:t>
            </a:r>
            <a:r>
              <a:rPr lang="es-ES" sz="1200" dirty="0"/>
              <a:t> </a:t>
            </a:r>
            <a:r>
              <a:rPr lang="es-ES" sz="1200" dirty="0" err="1"/>
              <a:t>ClassDojo</a:t>
            </a:r>
            <a:r>
              <a:rPr lang="es-ES" sz="1200" dirty="0"/>
              <a:t> </a:t>
            </a:r>
            <a:r>
              <a:rPr lang="es-ES" sz="1200" dirty="0" err="1"/>
              <a:t>for</a:t>
            </a:r>
            <a:r>
              <a:rPr lang="es-ES" sz="1200" dirty="0"/>
              <a:t> more; Ver </a:t>
            </a:r>
            <a:r>
              <a:rPr lang="es-ES" sz="1200" dirty="0" err="1"/>
              <a:t>ClassDojo</a:t>
            </a:r>
            <a:r>
              <a:rPr lang="es-ES" sz="1200" dirty="0"/>
              <a:t> para más información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" y="7642578"/>
            <a:ext cx="3028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Science/</a:t>
            </a:r>
            <a:r>
              <a:rPr lang="en-US" sz="1400" dirty="0" err="1"/>
              <a:t>ciencia</a:t>
            </a:r>
            <a:r>
              <a:rPr lang="en-US" sz="1400" dirty="0"/>
              <a:t>:</a:t>
            </a:r>
            <a:br>
              <a:rPr lang="en-US" sz="1400" dirty="0"/>
            </a:br>
            <a:r>
              <a:rPr lang="en-US" sz="1400" b="0" i="0" dirty="0">
                <a:effectLst/>
                <a:latin typeface="Arial" panose="020B0604020202020204" pitchFamily="34" charset="0"/>
              </a:rPr>
              <a:t>Unit 9: Objects in the Sky</a:t>
            </a:r>
          </a:p>
          <a:p>
            <a:r>
              <a:rPr lang="es-ES" sz="1400" dirty="0">
                <a:latin typeface="Arial" panose="020B0604020202020204" pitchFamily="34" charset="0"/>
              </a:rPr>
              <a:t>Unidad 9: Objetos en el cielo</a:t>
            </a:r>
          </a:p>
          <a:p>
            <a:endParaRPr lang="en-US" sz="1400" dirty="0">
              <a:latin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</a:rPr>
              <a:t>S.S.-</a:t>
            </a:r>
            <a:r>
              <a:rPr lang="en-US" sz="1400" b="0" i="0" dirty="0">
                <a:effectLst/>
                <a:latin typeface="Arial" panose="020B0604020202020204" pitchFamily="34" charset="0"/>
              </a:rPr>
              <a:t>Unit 10: Part 1: Natural Resources;</a:t>
            </a:r>
            <a:endParaRPr lang="en-US" sz="1400" dirty="0">
              <a:latin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</a:rPr>
              <a:t>Unidad 10: </a:t>
            </a:r>
            <a:r>
              <a:rPr lang="en-US" sz="1400" dirty="0" err="1">
                <a:latin typeface="Arial" panose="020B0604020202020204" pitchFamily="34" charset="0"/>
              </a:rPr>
              <a:t>Parte</a:t>
            </a:r>
            <a:r>
              <a:rPr lang="en-US" sz="1400" dirty="0">
                <a:latin typeface="Arial" panose="020B0604020202020204" pitchFamily="34" charset="0"/>
              </a:rPr>
              <a:t> 1: </a:t>
            </a:r>
            <a:r>
              <a:rPr lang="en-US" sz="1400" dirty="0" err="1">
                <a:latin typeface="Arial" panose="020B0604020202020204" pitchFamily="34" charset="0"/>
              </a:rPr>
              <a:t>Recursos</a:t>
            </a:r>
            <a:r>
              <a:rPr lang="en-US" sz="1400" dirty="0">
                <a:latin typeface="Arial" panose="020B0604020202020204" pitchFamily="34" charset="0"/>
              </a:rPr>
              <a:t> naturales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04266" y="5456543"/>
            <a:ext cx="25512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01F1E"/>
                </a:solidFill>
                <a:latin typeface="Segoe UI" panose="020B0502040204020203" pitchFamily="34" charset="0"/>
              </a:rPr>
              <a:t>Writing complete sentences, present and past verbs, adjectives, Capitalize proper nouns;</a:t>
            </a:r>
            <a:endParaRPr lang="es-ES" sz="14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r>
              <a:rPr lang="es-ES" sz="1400" dirty="0">
                <a:solidFill>
                  <a:srgbClr val="201F1E"/>
                </a:solidFill>
                <a:latin typeface="Segoe UI" panose="020B0502040204020203" pitchFamily="34" charset="0"/>
              </a:rPr>
              <a:t>Escribir oraciones completas, verbos presentes y pasados,      	adjetivos</a:t>
            </a:r>
          </a:p>
          <a:p>
            <a:endParaRPr lang="es-ES" sz="1400" dirty="0">
              <a:solidFill>
                <a:srgbClr val="201F1E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4071" y="1814320"/>
            <a:ext cx="3495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/>
              <a:t>febrero</a:t>
            </a:r>
            <a:r>
              <a:rPr lang="en-US" sz="2600" b="1" dirty="0"/>
              <a:t>/February 2023</a:t>
            </a:r>
          </a:p>
        </p:txBody>
      </p:sp>
    </p:spTree>
    <p:extLst>
      <p:ext uri="{BB962C8B-B14F-4D97-AF65-F5344CB8AC3E}">
        <p14:creationId xmlns:p14="http://schemas.microsoft.com/office/powerpoint/2010/main" val="384036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3640</TotalTime>
  <Words>193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Laymance, Jaymee</dc:creator>
  <cp:lastModifiedBy>McGowan, Elizabeth A</cp:lastModifiedBy>
  <cp:revision>18</cp:revision>
  <dcterms:created xsi:type="dcterms:W3CDTF">2015-07-23T16:26:03Z</dcterms:created>
  <dcterms:modified xsi:type="dcterms:W3CDTF">2023-01-31T01:49:04Z</dcterms:modified>
</cp:coreProperties>
</file>