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4" r:id="rId3"/>
    <p:sldId id="285" r:id="rId4"/>
    <p:sldId id="291" r:id="rId5"/>
    <p:sldId id="289" r:id="rId6"/>
    <p:sldId id="300" r:id="rId7"/>
    <p:sldId id="306" r:id="rId8"/>
    <p:sldId id="307" r:id="rId9"/>
    <p:sldId id="288" r:id="rId10"/>
    <p:sldId id="294" r:id="rId11"/>
    <p:sldId id="287" r:id="rId12"/>
    <p:sldId id="286" r:id="rId13"/>
    <p:sldId id="301" r:id="rId14"/>
    <p:sldId id="302" r:id="rId15"/>
    <p:sldId id="303" r:id="rId16"/>
    <p:sldId id="304" r:id="rId17"/>
    <p:sldId id="305" r:id="rId18"/>
    <p:sldId id="297" r:id="rId19"/>
    <p:sldId id="298" r:id="rId20"/>
    <p:sldId id="299" r:id="rId21"/>
    <p:sldId id="283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5C6"/>
    <a:srgbClr val="67A2B9"/>
    <a:srgbClr val="EAF0F3"/>
    <a:srgbClr val="FF00FF"/>
    <a:srgbClr val="FF0000"/>
    <a:srgbClr val="61A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590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mw80-rs01\supplierdiversity\Bond\BE%20Reports\Monthly\MWBE%20REPORT%20-MAIN%20041112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hmw80-rs01\supplierdiversity\Bond\BE%20Reports\Monthly\MWBE%20REPORT%20-MAIN%2004111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butler2\AppData\Local\Microsoft\Windows\Temporary%20Internet%20Files\Content.Outlook\1MGKUX5M\Exec%20Summary%202007%20-%20June%2030%202014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2007 Total Combined</a:t>
            </a:r>
            <a:r>
              <a:rPr lang="en-US" sz="16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
Total Awarded: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$1,042,064,438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200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Committed: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$358,244,585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29149431321084862"/>
          <c:y val="0"/>
        </c:manualLayout>
      </c:layout>
      <c:overlay val="0"/>
    </c:title>
    <c:autoTitleDeleted val="0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0001014419713636"/>
          <c:w val="1"/>
          <c:h val="0.79300384629254561"/>
        </c:manualLayout>
      </c:layout>
      <c:pie3DChart>
        <c:varyColors val="1"/>
        <c:ser>
          <c:idx val="0"/>
          <c:order val="0"/>
          <c:tx>
            <c:strRef>
              <c:f>'MWBE Spend Graphs'!$A$9</c:f>
              <c:strCache>
                <c:ptCount val="1"/>
                <c:pt idx="0">
                  <c:v>Grand Total</c:v>
                </c:pt>
              </c:strCache>
            </c:strRef>
          </c:tx>
          <c:explosion val="21"/>
          <c:dPt>
            <c:idx val="0"/>
            <c:bubble3D val="0"/>
            <c:explosion val="13"/>
          </c:dPt>
          <c:dPt>
            <c:idx val="1"/>
            <c:bubble3D val="0"/>
            <c:explosion val="2"/>
          </c:dPt>
          <c:dLbls>
            <c:dLbl>
              <c:idx val="0"/>
              <c:layout>
                <c:manualLayout>
                  <c:x val="-2.817423441464335E-2"/>
                  <c:y val="-5.886157342089820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MBE</a:t>
                    </a:r>
                    <a:endParaRPr lang="en-US" sz="1400" baseline="0" dirty="0" smtClean="0"/>
                  </a:p>
                  <a:p>
                    <a:r>
                      <a:rPr lang="en-US" sz="1400" baseline="0" dirty="0" smtClean="0"/>
                      <a:t>$236,840,099</a:t>
                    </a:r>
                    <a:r>
                      <a:rPr lang="en-US" sz="1400" baseline="0" dirty="0"/>
                      <a:t>
</a:t>
                    </a:r>
                    <a:r>
                      <a:rPr lang="en-US" sz="1400" baseline="0" dirty="0" smtClean="0"/>
                      <a:t>22.73%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241443832482795E-3"/>
                  <c:y val="-2.039268239560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WBE</a:t>
                    </a:r>
                    <a:r>
                      <a:rPr lang="en-US" sz="1400" baseline="0" dirty="0"/>
                      <a:t>
</a:t>
                    </a:r>
                    <a:r>
                      <a:rPr lang="en-US" sz="1400" baseline="0" dirty="0" smtClean="0"/>
                      <a:t>$121,404,486</a:t>
                    </a:r>
                    <a:r>
                      <a:rPr lang="en-US" sz="1400" baseline="0" dirty="0"/>
                      <a:t>
</a:t>
                    </a:r>
                    <a:r>
                      <a:rPr lang="en-US" sz="1400" baseline="0" dirty="0" smtClean="0"/>
                      <a:t>11.65%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88414429732774"/>
                  <c:y val="-0.1396179718854609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Non-M/WBE</a:t>
                    </a:r>
                    <a:r>
                      <a:rPr lang="en-US" sz="1400" baseline="0" dirty="0"/>
                      <a:t>
</a:t>
                    </a:r>
                    <a:r>
                      <a:rPr lang="en-US" sz="1400" baseline="0" dirty="0" smtClean="0"/>
                      <a:t>$683,819,853 </a:t>
                    </a:r>
                    <a:r>
                      <a:rPr lang="en-US" sz="1400" baseline="0" dirty="0"/>
                      <a:t>
</a:t>
                    </a:r>
                    <a:r>
                      <a:rPr lang="en-US" sz="1400" baseline="0" dirty="0" smtClean="0"/>
                      <a:t>65.62%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('MWBE Spend Graphs'!$B$1:$C$1,'MWBE Spend Graphs'!$F$1)</c:f>
              <c:strCache>
                <c:ptCount val="3"/>
                <c:pt idx="0">
                  <c:v>MBE</c:v>
                </c:pt>
                <c:pt idx="1">
                  <c:v>WBE</c:v>
                </c:pt>
                <c:pt idx="2">
                  <c:v>Non-M/WBE</c:v>
                </c:pt>
              </c:strCache>
            </c:strRef>
          </c:cat>
          <c:val>
            <c:numRef>
              <c:f>('MWBE Spend Graphs'!$B$9:$C$9,'MWBE Spend Graphs'!$F$9)</c:f>
              <c:numCache>
                <c:formatCode>_("$"* #,##0_);_("$"* \(#,##0\);_("$"* "-"??_);_(@_)</c:formatCode>
                <c:ptCount val="3"/>
                <c:pt idx="0">
                  <c:v>233398351.32999998</c:v>
                </c:pt>
                <c:pt idx="1">
                  <c:v>116254594.83000001</c:v>
                </c:pt>
                <c:pt idx="2">
                  <c:v>676772533.08999991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/>
            </a:pPr>
            <a:r>
              <a:rPr lang="en-US" sz="1600" b="1" i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Professional Service Projects*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200"/>
            </a:pPr>
            <a:endParaRPr lang="en-US" sz="1200" dirty="0"/>
          </a:p>
        </c:rich>
      </c:tx>
      <c:layout>
        <c:manualLayout>
          <c:xMode val="edge"/>
          <c:yMode val="edge"/>
          <c:x val="0.27422934231022972"/>
          <c:y val="2.8648196141140614E-2"/>
        </c:manualLayout>
      </c:layout>
      <c:overlay val="0"/>
    </c:title>
    <c:autoTitleDeleted val="0"/>
    <c:view3D>
      <c:rotX val="3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5255001528906356"/>
          <c:w val="1"/>
          <c:h val="0.79300384629254561"/>
        </c:manualLayout>
      </c:layout>
      <c:pie3DChart>
        <c:varyColors val="1"/>
        <c:ser>
          <c:idx val="0"/>
          <c:order val="0"/>
          <c:explosion val="21"/>
          <c:dPt>
            <c:idx val="0"/>
            <c:bubble3D val="0"/>
            <c:explosion val="6"/>
          </c:dPt>
          <c:dPt>
            <c:idx val="1"/>
            <c:bubble3D val="0"/>
            <c:explosion val="0"/>
          </c:dPt>
          <c:dPt>
            <c:idx val="2"/>
            <c:bubble3D val="0"/>
            <c:explosion val="10"/>
          </c:dPt>
          <c:dLbls>
            <c:dLbl>
              <c:idx val="0"/>
              <c:layout>
                <c:manualLayout>
                  <c:x val="-0.18296463340298455"/>
                  <c:y val="4.5474687827399003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MBE
36.11%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055599732097845E-2"/>
                  <c:y val="-0.302716941786263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WBE
14.90%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0613666522012877"/>
                  <c:y val="3.958488939239757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Non-MWBE
48.99%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'MWBE Spend Graphs'!$B$10:$D$10</c:f>
              <c:numCache>
                <c:formatCode>0.00%</c:formatCode>
                <c:ptCount val="3"/>
                <c:pt idx="0">
                  <c:v>0.36110000000000031</c:v>
                </c:pt>
                <c:pt idx="1">
                  <c:v>0.14900000000000024</c:v>
                </c:pt>
                <c:pt idx="2">
                  <c:v>0.5101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'[Exec Summary 2007 - June 30 2014.xls]Sheet1'!$C$12:$E$12</c:f>
              <c:strCache>
                <c:ptCount val="1"/>
                <c:pt idx="0">
                  <c:v>Budget Commitments Available to complete Projects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0919925992857451E-2"/>
                  <c:y val="-5.8376596197968339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 $1,176,130,676 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237156401961384E-2"/>
                  <c:y val="-3.5450853196196002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 $</a:t>
                    </a:r>
                    <a:r>
                      <a:rPr lang="en-US" sz="1200" b="1" dirty="0" smtClean="0"/>
                      <a:t>1,077,563,401                 92% </a:t>
                    </a:r>
                    <a:endParaRPr lang="en-US" sz="12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840215517614833E-2"/>
                  <c:y val="-2.1621876069839029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200" b="1" i="0" u="none" strike="noStrike" baseline="0" dirty="0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lang="en-US" sz="1200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</a:rPr>
                      <a:t>$98,567,275 </a:t>
                    </a:r>
                    <a:endParaRPr lang="en-US" sz="1200" b="1" i="0" u="none" strike="noStrike" baseline="0" dirty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200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</a:rPr>
                      <a:t>8% </a:t>
                    </a:r>
                    <a:endParaRPr lang="en-US" sz="1200" b="1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'[Exec Summary 2007 - June 30 2014.xls]Sheet1'!$C$12:$E$12</c:f>
              <c:strCache>
                <c:ptCount val="3"/>
                <c:pt idx="0">
                  <c:v>Budget</c:v>
                </c:pt>
                <c:pt idx="1">
                  <c:v>Commitments</c:v>
                </c:pt>
                <c:pt idx="2">
                  <c:v>Available to complete Projects</c:v>
                </c:pt>
              </c:strCache>
            </c:strRef>
          </c:cat>
          <c:val>
            <c:numRef>
              <c:f>'[Exec Summary 2007 - June 30 2014.xls]Sheet1'!$C$18:$E$18</c:f>
              <c:numCache>
                <c:formatCode>_("$"* #,##0_);_("$"* \(#,##0\);_("$"* "-"??_);_(@_)</c:formatCode>
                <c:ptCount val="3"/>
                <c:pt idx="0">
                  <c:v>1176130676</c:v>
                </c:pt>
                <c:pt idx="1">
                  <c:v>1060400472</c:v>
                </c:pt>
                <c:pt idx="2" formatCode="_(&quot;$&quot;* #,##0_);_(&quot;$&quot;* \(#,##0\);_(&quot;$&quot;* &quot;-&quot;_);_(@_)">
                  <c:v>115730204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105924864"/>
        <c:axId val="105938944"/>
        <c:axId val="0"/>
      </c:bar3DChart>
      <c:catAx>
        <c:axId val="10592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5938944"/>
        <c:crosses val="autoZero"/>
        <c:auto val="1"/>
        <c:lblAlgn val="ctr"/>
        <c:lblOffset val="100"/>
        <c:noMultiLvlLbl val="0"/>
      </c:catAx>
      <c:valAx>
        <c:axId val="105938944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592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Budget &amp; Commitments</a:t>
            </a:r>
          </a:p>
        </c:rich>
      </c:tx>
      <c:layout>
        <c:manualLayout>
          <c:xMode val="edge"/>
          <c:yMode val="edge"/>
          <c:x val="0.11016114921118732"/>
          <c:y val="5.5555555555555552E-2"/>
        </c:manualLayout>
      </c:layout>
      <c:overlay val="0"/>
    </c:title>
    <c:autoTitleDeleted val="0"/>
    <c:view3D>
      <c:rotX val="30"/>
      <c:rotY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073406146812293E-2"/>
          <c:y val="0.1627772463021562"/>
          <c:w val="0.9753585640504614"/>
          <c:h val="0.815052984031201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Budget &amp; Commitments</c:v>
                </c:pt>
              </c:strCache>
            </c:strRef>
          </c:tx>
          <c:explosion val="25"/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Funding to Complete Projects</c:v>
                </c:pt>
                <c:pt idx="1">
                  <c:v>Commitments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1819043747</c:v>
                </c:pt>
                <c:pt idx="1">
                  <c:v>70956253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Bond Referendum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$1.89 billion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millions)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30099480771425341"/>
          <c:y val="2.728818371524567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8.3333333333333419E-3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$350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984875834748971E-3"/>
                  <c:y val="1.6824819974426272E-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TBD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81188601549786E-2"/>
                      <c:h val="3.205128205128204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7813674581292974E-3"/>
                  <c:y val="1.217948717948702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TBD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340</c:v>
                </c:pt>
                <c:pt idx="1">
                  <c:v>350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745536"/>
        <c:axId val="33772288"/>
      </c:barChart>
      <c:catAx>
        <c:axId val="33745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3772288"/>
        <c:crosses val="autoZero"/>
        <c:auto val="0"/>
        <c:lblAlgn val="ctr"/>
        <c:lblOffset val="100"/>
        <c:tickLblSkip val="1"/>
        <c:noMultiLvlLbl val="0"/>
      </c:catAx>
      <c:valAx>
        <c:axId val="33772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Dollars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crossAx val="33745536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0.62188</cdr:x>
      <cdr:y>0.86069</cdr:y>
    </cdr:from>
    <cdr:to>
      <cdr:x>0.98893</cdr:x>
      <cdr:y>0.98056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58287" y="3433968"/>
          <a:ext cx="2926511" cy="478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050" b="1" i="1" dirty="0">
              <a:solidFill>
                <a:schemeClr val="tx1">
                  <a:lumMod val="65000"/>
                  <a:lumOff val="35000"/>
                </a:schemeClr>
              </a:solidFill>
            </a:rPr>
            <a:t>* Design and Program</a:t>
          </a:r>
          <a:r>
            <a:rPr lang="en-US" sz="1050" b="1" i="1" baseline="0" dirty="0">
              <a:solidFill>
                <a:schemeClr val="tx1">
                  <a:lumMod val="65000"/>
                  <a:lumOff val="35000"/>
                </a:schemeClr>
              </a:solidFill>
            </a:rPr>
            <a:t> Management </a:t>
          </a:r>
          <a:r>
            <a:rPr lang="en-US" sz="1050" b="1" i="1" baseline="0" dirty="0" smtClean="0">
              <a:solidFill>
                <a:schemeClr val="tx1">
                  <a:lumMod val="65000"/>
                  <a:lumOff val="35000"/>
                </a:schemeClr>
              </a:solidFill>
            </a:rPr>
            <a:t>Firms, as </a:t>
          </a:r>
          <a:r>
            <a:rPr lang="en-US" sz="1050" b="1" i="1" baseline="0" smtClean="0">
              <a:solidFill>
                <a:schemeClr val="tx1">
                  <a:lumMod val="65000"/>
                  <a:lumOff val="35000"/>
                </a:schemeClr>
              </a:solidFill>
            </a:rPr>
            <a:t>of </a:t>
          </a:r>
          <a:r>
            <a:rPr lang="en-US" sz="1050" b="1" i="1" smtClean="0">
              <a:solidFill>
                <a:schemeClr val="tx1">
                  <a:lumMod val="65000"/>
                  <a:lumOff val="35000"/>
                </a:schemeClr>
              </a:solidFill>
            </a:rPr>
            <a:t>September 30</a:t>
          </a:r>
          <a:r>
            <a:rPr lang="en-US" sz="1050" b="1" i="1" baseline="0" smtClean="0">
              <a:solidFill>
                <a:schemeClr val="tx1">
                  <a:lumMod val="65000"/>
                  <a:lumOff val="35000"/>
                </a:schemeClr>
              </a:solidFill>
            </a:rPr>
            <a:t>, </a:t>
          </a:r>
          <a:r>
            <a:rPr lang="en-US" sz="1050" b="1" i="1" baseline="0" dirty="0" smtClean="0">
              <a:solidFill>
                <a:schemeClr val="tx1">
                  <a:lumMod val="65000"/>
                  <a:lumOff val="35000"/>
                </a:schemeClr>
              </a:solidFill>
            </a:rPr>
            <a:t>2014</a:t>
          </a:r>
          <a:endParaRPr lang="en-US" sz="1050" b="1" i="1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0.01629</cdr:x>
      <cdr:y>0.86865</cdr:y>
    </cdr:from>
    <cdr:to>
      <cdr:x>0.33657</cdr:x>
      <cdr:y>0.94746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080" y="3053060"/>
          <a:ext cx="196768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rPr>
            <a:t>As of September 30, 2014</a:t>
          </a:r>
          <a:endParaRPr lang="en-US" sz="1200" i="1" dirty="0">
            <a:solidFill>
              <a:schemeClr val="tx1">
                <a:lumMod val="65000"/>
                <a:lumOff val="35000"/>
              </a:schemeClr>
            </a:solidFill>
            <a:latin typeface="+mj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0.0792</cdr:x>
      <cdr:y>0.33721</cdr:y>
    </cdr:from>
    <cdr:to>
      <cdr:x>0.51866</cdr:x>
      <cdr:y>0.64995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627" y="1002119"/>
          <a:ext cx="1557137" cy="9294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/>
            <a:t>Available Funding </a:t>
          </a:r>
          <a:r>
            <a:rPr lang="en-US" sz="1400" dirty="0" smtClean="0"/>
            <a:t>$1,705,846,620</a:t>
          </a:r>
        </a:p>
        <a:p xmlns:a="http://schemas.openxmlformats.org/drawingml/2006/main">
          <a:pPr algn="ctr"/>
          <a:r>
            <a:rPr lang="en-US" sz="1400" dirty="0" smtClean="0"/>
            <a:t>90%</a:t>
          </a:r>
        </a:p>
        <a:p xmlns:a="http://schemas.openxmlformats.org/drawingml/2006/main">
          <a:pPr algn="ctr"/>
          <a:endParaRPr lang="en-US" sz="1400" dirty="0"/>
        </a:p>
      </cdr:txBody>
    </cdr:sp>
  </cdr:relSizeAnchor>
  <cdr:relSizeAnchor xmlns:cdr="http://schemas.openxmlformats.org/drawingml/2006/chartDrawing">
    <cdr:from>
      <cdr:x>0.60974</cdr:x>
      <cdr:y>0.7495</cdr:y>
    </cdr:from>
    <cdr:to>
      <cdr:x>1</cdr:x>
      <cdr:y>0.97876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60495" y="2227356"/>
          <a:ext cx="1382805" cy="681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/>
            <a:t>Commitments</a:t>
          </a:r>
        </a:p>
        <a:p xmlns:a="http://schemas.openxmlformats.org/drawingml/2006/main">
          <a:pPr algn="ctr"/>
          <a:r>
            <a:rPr lang="en-US" sz="1400" dirty="0" smtClean="0"/>
            <a:t>$184,153,380</a:t>
          </a:r>
        </a:p>
        <a:p xmlns:a="http://schemas.openxmlformats.org/drawingml/2006/main">
          <a:pPr algn="ctr"/>
          <a:r>
            <a:rPr lang="en-US" sz="1400" dirty="0" smtClean="0"/>
            <a:t>10%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0.84503</cdr:x>
      <cdr:y>0.57755</cdr:y>
    </cdr:from>
    <cdr:to>
      <cdr:x>0.84503</cdr:x>
      <cdr:y>0.76156</cdr:y>
    </cdr:to>
    <cdr:cxnSp macro="">
      <cdr:nvCxnSpPr>
        <cdr:cNvPr id="5" name="Straight Connector 4"/>
        <cdr:cNvCxnSpPr/>
      </cdr:nvCxnSpPr>
      <cdr:spPr>
        <a:xfrm xmlns:a="http://schemas.openxmlformats.org/drawingml/2006/main" flipV="1">
          <a:off x="2994211" y="1716368"/>
          <a:ext cx="0" cy="54684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0.02099</cdr:x>
      <cdr:y>0.87572</cdr:y>
    </cdr:from>
    <cdr:to>
      <cdr:x>0.52475</cdr:x>
      <cdr:y>0.9534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2602468"/>
          <a:ext cx="1828791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i="1" dirty="0" smtClean="0">
              <a:latin typeface="+mj-lt"/>
            </a:rPr>
            <a:t>As of September 30, 2014</a:t>
          </a:r>
          <a:endParaRPr lang="en-US" sz="900" i="1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10/27/2014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10/27/2014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Oversight Committee Meeting</a:t>
            </a:r>
            <a:endParaRPr lang="en-US" sz="58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n-US" dirty="0" smtClean="0"/>
              <a:t>Third Quarter 2014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October 28, 2014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948" y="1618131"/>
            <a:ext cx="4027707" cy="22815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Office </a:t>
            </a:r>
            <a:r>
              <a:rPr lang="en-US" sz="2500" dirty="0"/>
              <a:t>of Business Assistance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held </a:t>
            </a:r>
            <a:r>
              <a:rPr lang="en-US" sz="2500" dirty="0"/>
              <a:t>and </a:t>
            </a:r>
            <a:r>
              <a:rPr lang="en-US" sz="2500" dirty="0" smtClean="0"/>
              <a:t>participated </a:t>
            </a:r>
            <a:r>
              <a:rPr lang="en-US" sz="2500" dirty="0"/>
              <a:t>in multiple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programs to promote </a:t>
            </a:r>
            <a:br>
              <a:rPr lang="en-US" sz="2500" dirty="0" smtClean="0"/>
            </a:br>
            <a:r>
              <a:rPr lang="en-US" sz="2500" dirty="0" smtClean="0"/>
              <a:t>HISD business opportunities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M/WBE commitments for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contracts awarded </a:t>
            </a:r>
            <a:r>
              <a:rPr lang="en-US" sz="2500" dirty="0"/>
              <a:t>to date:</a:t>
            </a:r>
          </a:p>
          <a:p>
            <a:pPr marL="457200" lvl="1" indent="-28892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500" i="1" dirty="0">
                <a:solidFill>
                  <a:schemeClr val="tx2"/>
                </a:solidFill>
              </a:rPr>
              <a:t>Professional Services represent 51%</a:t>
            </a:r>
          </a:p>
          <a:p>
            <a:pPr marL="457200" lvl="1" indent="-288925">
              <a:spcBef>
                <a:spcPts val="0"/>
              </a:spcBef>
              <a:spcAft>
                <a:spcPts val="900"/>
              </a:spcAft>
              <a:buFont typeface="Wingdings" pitchFamily="2" charset="2"/>
              <a:buChar char="ü"/>
              <a:defRPr/>
            </a:pPr>
            <a:r>
              <a:rPr lang="en-US" sz="2500" i="1" dirty="0">
                <a:solidFill>
                  <a:schemeClr val="tx2"/>
                </a:solidFill>
              </a:rPr>
              <a:t>CMARs represent 20% to 40%</a:t>
            </a:r>
          </a:p>
          <a:p>
            <a:pPr marL="342900" lvl="1" indent="-342900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Office of Business Assistance received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the 2014 Supplier Diversity Champion Award, presented by D-Mars Publications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Networking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3990"/>
            <a:ext cx="7915835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M/WBE Outreach with </a:t>
            </a:r>
            <a:br>
              <a:rPr lang="en-US" sz="2500" dirty="0" smtClean="0"/>
            </a:br>
            <a:r>
              <a:rPr lang="en-US" sz="2500" dirty="0" smtClean="0"/>
              <a:t>Cadence </a:t>
            </a:r>
            <a:r>
              <a:rPr lang="en-US" sz="2500" dirty="0" err="1" smtClean="0"/>
              <a:t>McShane</a:t>
            </a:r>
            <a:r>
              <a:rPr lang="en-US" sz="2500" dirty="0" smtClean="0"/>
              <a:t> </a:t>
            </a:r>
            <a:br>
              <a:rPr lang="en-US" sz="2500" dirty="0" smtClean="0"/>
            </a:br>
            <a:r>
              <a:rPr lang="en-US" sz="2500" dirty="0" smtClean="0"/>
              <a:t>Construction Company at </a:t>
            </a:r>
            <a:br>
              <a:rPr lang="en-US" sz="2500" dirty="0" smtClean="0"/>
            </a:br>
            <a:r>
              <a:rPr lang="en-US" sz="2500" dirty="0" smtClean="0"/>
              <a:t>Sterling Aviation High School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25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Workshop Wednesdays</a:t>
            </a:r>
            <a:endParaRPr lang="en-US" sz="25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July – “Let’s Talk Finance”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August – “How to Present Your products/Services &amp; Increase Your Chances to Win Contracts”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September – “How to Present a Successful Business Plan”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4"/>
          <a:stretch/>
        </p:blipFill>
        <p:spPr bwMode="auto">
          <a:xfrm>
            <a:off x="5173910" y="1662955"/>
            <a:ext cx="3512890" cy="20080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8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8965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>
                <a:latin typeface="+mj-lt"/>
              </a:rPr>
              <a:t>Greater Houston Business 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Procurement Forum</a:t>
            </a:r>
            <a:endParaRPr lang="en-US" sz="2500" dirty="0">
              <a:latin typeface="+mj-lt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Greater Houston Business </a:t>
            </a: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/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Procurement Forum – 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Houston Community College</a:t>
            </a:r>
            <a:endParaRPr lang="en-US" sz="2500" i="1" dirty="0">
              <a:latin typeface="+mj-lt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>
                <a:latin typeface="+mj-lt"/>
              </a:rPr>
              <a:t>Contractors </a:t>
            </a:r>
            <a:r>
              <a:rPr lang="en-US" sz="2500" dirty="0">
                <a:latin typeface="+mj-lt"/>
              </a:rPr>
              <a:t>C</a:t>
            </a:r>
            <a:r>
              <a:rPr lang="en-US" sz="2500" dirty="0" smtClean="0">
                <a:latin typeface="+mj-lt"/>
              </a:rPr>
              <a:t>onstruction </a:t>
            </a:r>
            <a:br>
              <a:rPr lang="en-US" sz="2500" dirty="0" smtClean="0">
                <a:latin typeface="+mj-lt"/>
              </a:rPr>
            </a:br>
            <a:r>
              <a:rPr lang="en-US" sz="2500" dirty="0" smtClean="0">
                <a:latin typeface="+mj-lt"/>
              </a:rPr>
              <a:t>College</a:t>
            </a:r>
            <a:endParaRPr lang="en-US" sz="2500" dirty="0">
              <a:latin typeface="+mj-lt"/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Kingdom Builders Center</a:t>
            </a:r>
          </a:p>
          <a:p>
            <a:r>
              <a:rPr lang="en-US" sz="2500" dirty="0" smtClean="0"/>
              <a:t>Greater Heights Chamber of Commerce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500" dirty="0" smtClean="0">
                <a:solidFill>
                  <a:schemeClr val="tx2"/>
                </a:solidFill>
              </a:rPr>
              <a:t>“</a:t>
            </a:r>
            <a:r>
              <a:rPr lang="en-US" sz="2500" i="1" dirty="0" smtClean="0">
                <a:solidFill>
                  <a:schemeClr val="tx2"/>
                </a:solidFill>
              </a:rPr>
              <a:t>Gateway to Local Government</a:t>
            </a:r>
            <a:r>
              <a:rPr lang="en-US" sz="2500" dirty="0" smtClean="0">
                <a:solidFill>
                  <a:schemeClr val="tx2"/>
                </a:solidFill>
              </a:rPr>
              <a:t>” – Sheraton </a:t>
            </a:r>
            <a:r>
              <a:rPr lang="en-US" sz="2500" dirty="0" err="1" smtClean="0">
                <a:solidFill>
                  <a:schemeClr val="tx2"/>
                </a:solidFill>
              </a:rPr>
              <a:t>Brookhollow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/>
          <a:stretch/>
        </p:blipFill>
        <p:spPr bwMode="auto">
          <a:xfrm>
            <a:off x="5093207" y="1680881"/>
            <a:ext cx="3593593" cy="25863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2375" y="1600200"/>
            <a:ext cx="7646894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University of Houston </a:t>
            </a:r>
            <a:br>
              <a:rPr lang="en-US" sz="2500" dirty="0" smtClean="0"/>
            </a:br>
            <a:r>
              <a:rPr lang="en-US" sz="2500" dirty="0" smtClean="0"/>
              <a:t>Small Business </a:t>
            </a:r>
            <a:br>
              <a:rPr lang="en-US" sz="2500" dirty="0" smtClean="0"/>
            </a:br>
            <a:r>
              <a:rPr lang="en-US" sz="2500" dirty="0" smtClean="0"/>
              <a:t>Development Center</a:t>
            </a:r>
            <a:endParaRPr lang="en-US" sz="2500" dirty="0"/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Doing Business with HISD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sz="25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Capital One Bank</a:t>
            </a:r>
            <a:endParaRPr lang="en-US" sz="2500" dirty="0"/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Getting Down to Business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sz="25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Houston </a:t>
            </a:r>
            <a:r>
              <a:rPr lang="en-US" sz="2500" dirty="0" smtClean="0"/>
              <a:t>Minority Supplier Development Council</a:t>
            </a:r>
            <a:endParaRPr lang="en-US" sz="2500" dirty="0"/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HMSDC Expo 2012 – Energizing the Economy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0053" y="1680882"/>
            <a:ext cx="3621240" cy="26845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2007 Bond M/WBE Participation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2966"/>
            <a:ext cx="8310282" cy="459319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ea typeface="ＭＳ Ｐゴシック" pitchFamily="34" charset="-128"/>
                <a:cs typeface="Arial" charset="0"/>
              </a:rPr>
              <a:t>Exceeded minimum M/WBE goal levels of 20% for 2007 bond program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ea typeface="ＭＳ Ｐゴシック" pitchFamily="34" charset="-128"/>
                <a:cs typeface="Arial" charset="0"/>
              </a:rPr>
              <a:t>M/WBE participation has reached nearly 35% in 2007 bond program</a:t>
            </a: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48974135"/>
              </p:ext>
            </p:extLst>
          </p:nvPr>
        </p:nvGraphicFramePr>
        <p:xfrm>
          <a:off x="1048871" y="2752165"/>
          <a:ext cx="6750423" cy="360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3742" y="5800164"/>
            <a:ext cx="1873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*As of September 30, 2014</a:t>
            </a:r>
            <a:endParaRPr lang="en-US" sz="105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/>
              <a:t>2012 Bond M/WBE Commitment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90289035"/>
              </p:ext>
            </p:extLst>
          </p:nvPr>
        </p:nvGraphicFramePr>
        <p:xfrm>
          <a:off x="457200" y="2115185"/>
          <a:ext cx="7973060" cy="3989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32966"/>
            <a:ext cx="8229600" cy="4593198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300" b="1" dirty="0" smtClean="0">
                <a:latin typeface="+mj-lt"/>
                <a:ea typeface="ＭＳ Ｐゴシック" pitchFamily="34" charset="-128"/>
                <a:cs typeface="Arial" charset="0"/>
              </a:rPr>
              <a:t>Certified Minority/Women Owned Businesses Breakdown</a:t>
            </a:r>
            <a:endParaRPr lang="en-US" sz="23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3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07506" cy="470852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Total funding of $</a:t>
            </a:r>
            <a:r>
              <a:rPr lang="en-US" sz="2000" dirty="0" smtClean="0"/>
              <a:t>1,176,130,676</a:t>
            </a: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Actual committed of $</a:t>
            </a:r>
            <a:r>
              <a:rPr lang="en-US" sz="2000" dirty="0" smtClean="0"/>
              <a:t>1,077,563,401(including </a:t>
            </a:r>
            <a:r>
              <a:rPr lang="en-US" sz="2000" dirty="0"/>
              <a:t>encumbrances of </a:t>
            </a:r>
            <a:r>
              <a:rPr lang="en-US" sz="2000" dirty="0" smtClean="0"/>
              <a:t>$46,173,487 and </a:t>
            </a:r>
            <a:r>
              <a:rPr lang="en-US" sz="2000" dirty="0"/>
              <a:t>actual expenditures of </a:t>
            </a:r>
            <a:r>
              <a:rPr lang="en-US" sz="2000" dirty="0" smtClean="0"/>
              <a:t>$1,031,389,914) </a:t>
            </a: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Uncommitted funding balance of </a:t>
            </a:r>
            <a:r>
              <a:rPr lang="en-US" sz="2000" dirty="0" smtClean="0"/>
              <a:t>$98,567,275 </a:t>
            </a:r>
            <a:r>
              <a:rPr lang="en-US" sz="2000" dirty="0"/>
              <a:t>or </a:t>
            </a:r>
            <a:r>
              <a:rPr lang="en-US" sz="2000" dirty="0" smtClean="0"/>
              <a:t>8% </a:t>
            </a:r>
            <a:r>
              <a:rPr lang="en-US" sz="2000" dirty="0"/>
              <a:t>of total </a:t>
            </a:r>
            <a:r>
              <a:rPr lang="en-US" sz="2000" dirty="0" smtClean="0"/>
              <a:t>funding 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044706"/>
              </p:ext>
            </p:extLst>
          </p:nvPr>
        </p:nvGraphicFramePr>
        <p:xfrm>
          <a:off x="1374681" y="2867959"/>
          <a:ext cx="6143625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1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515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The total for the 2012 Bond Program is $1.89 billion, and the issuance of the bonds has been planned in four </a:t>
            </a:r>
            <a:r>
              <a:rPr lang="en-US" sz="2000" dirty="0" smtClean="0"/>
              <a:t>sales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Commitments of $</a:t>
            </a:r>
            <a:r>
              <a:rPr lang="en-US" sz="2000" dirty="0" smtClean="0"/>
              <a:t>184,153,380 </a:t>
            </a:r>
            <a:r>
              <a:rPr lang="en-US" sz="2000" dirty="0"/>
              <a:t>(including encumbrances of </a:t>
            </a:r>
            <a:r>
              <a:rPr lang="en-US" sz="2000" dirty="0" smtClean="0"/>
              <a:t>$111,072,852 </a:t>
            </a:r>
            <a:r>
              <a:rPr lang="en-US" sz="2000" dirty="0"/>
              <a:t>and actual expenditures of </a:t>
            </a:r>
            <a:r>
              <a:rPr lang="en-US" sz="2000" dirty="0" smtClean="0"/>
              <a:t>$73,080,528) </a:t>
            </a:r>
            <a:r>
              <a:rPr lang="en-US" sz="2000" dirty="0"/>
              <a:t>leaving $</a:t>
            </a:r>
            <a:r>
              <a:rPr lang="en-US" sz="2000" dirty="0" smtClean="0"/>
              <a:t>1,705,846,620 of </a:t>
            </a:r>
            <a:r>
              <a:rPr lang="en-US" sz="2000" dirty="0"/>
              <a:t>available </a:t>
            </a:r>
            <a:r>
              <a:rPr lang="en-US" sz="2000" dirty="0" smtClean="0"/>
              <a:t>funding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5436" y="3343835"/>
            <a:ext cx="0" cy="281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88" y="3343835"/>
            <a:ext cx="8023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392384762"/>
              </p:ext>
            </p:extLst>
          </p:nvPr>
        </p:nvGraphicFramePr>
        <p:xfrm>
          <a:off x="681318" y="3384550"/>
          <a:ext cx="35433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36352680"/>
              </p:ext>
            </p:extLst>
          </p:nvPr>
        </p:nvGraphicFramePr>
        <p:xfrm>
          <a:off x="5024929" y="3384550"/>
          <a:ext cx="3630283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6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sz="2600" b="1" dirty="0"/>
              <a:t>HISD is committed to providing timely and accurate information on the 2007 and 2012 bond programs.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6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/>
              <a:t>Produced </a:t>
            </a:r>
            <a:r>
              <a:rPr lang="en-US" sz="2600" b="1" dirty="0">
                <a:solidFill>
                  <a:srgbClr val="67A2B9"/>
                </a:solidFill>
              </a:rPr>
              <a:t>6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/>
              <a:t>videos that show PATs and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community </a:t>
            </a:r>
            <a:r>
              <a:rPr lang="en-US" sz="2600" dirty="0"/>
              <a:t>participation in design process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and </a:t>
            </a:r>
            <a:r>
              <a:rPr lang="en-US" sz="2600" dirty="0"/>
              <a:t>school site </a:t>
            </a:r>
            <a:r>
              <a:rPr lang="en-US" sz="2600" dirty="0" smtClean="0"/>
              <a:t>tours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Creating </a:t>
            </a:r>
            <a:r>
              <a:rPr lang="en-US" sz="2600" dirty="0"/>
              <a:t>and distributing fliers and meeting </a:t>
            </a:r>
            <a:br>
              <a:rPr lang="en-US" sz="2600" dirty="0"/>
            </a:br>
            <a:r>
              <a:rPr lang="en-US" sz="2600" dirty="0"/>
              <a:t>invitations to key stakeholders for </a:t>
            </a:r>
            <a:r>
              <a:rPr lang="en-US" sz="2600" b="1" dirty="0" smtClean="0">
                <a:solidFill>
                  <a:srgbClr val="67A2B9"/>
                </a:solidFill>
              </a:rPr>
              <a:t>10</a:t>
            </a:r>
            <a:r>
              <a:rPr lang="en-US" sz="2600" dirty="0" smtClean="0"/>
              <a:t> </a:t>
            </a:r>
            <a:r>
              <a:rPr lang="en-US" sz="2600" dirty="0"/>
              <a:t>school </a:t>
            </a:r>
            <a:br>
              <a:rPr lang="en-US" sz="2600" dirty="0"/>
            </a:br>
            <a:r>
              <a:rPr lang="en-US" sz="2600" dirty="0"/>
              <a:t>community </a:t>
            </a:r>
            <a:r>
              <a:rPr lang="en-US" sz="2600" dirty="0" smtClean="0"/>
              <a:t>meetings</a:t>
            </a:r>
            <a:endParaRPr lang="en-US" sz="2600" b="1" dirty="0"/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Posted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b="1" dirty="0" smtClean="0">
                <a:solidFill>
                  <a:srgbClr val="67A2B9"/>
                </a:solidFill>
              </a:rPr>
              <a:t>22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blog </a:t>
            </a:r>
            <a:r>
              <a:rPr lang="en-US" sz="2600" dirty="0"/>
              <a:t>posts and photo galleries on school </a:t>
            </a:r>
            <a:br>
              <a:rPr lang="en-US" sz="2600" dirty="0"/>
            </a:br>
            <a:r>
              <a:rPr lang="en-US" sz="2600" dirty="0"/>
              <a:t>community meetings, green school </a:t>
            </a:r>
            <a:br>
              <a:rPr lang="en-US" sz="2600" dirty="0"/>
            </a:br>
            <a:r>
              <a:rPr lang="en-US" sz="2600" dirty="0"/>
              <a:t>efforts, and community outreach </a:t>
            </a:r>
            <a:r>
              <a:rPr lang="en-US" sz="2600" dirty="0" smtClean="0"/>
              <a:t>events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Highlighted </a:t>
            </a:r>
            <a:r>
              <a:rPr lang="en-US" sz="2600" dirty="0"/>
              <a:t>bond </a:t>
            </a:r>
            <a:r>
              <a:rPr lang="en-US" sz="2600" dirty="0" smtClean="0"/>
              <a:t>activities in about</a:t>
            </a: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67A2B9"/>
                </a:solidFill>
              </a:rPr>
              <a:t>45 </a:t>
            </a:r>
            <a:r>
              <a:rPr lang="en-US" sz="2600" dirty="0"/>
              <a:t>tweets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and </a:t>
            </a:r>
            <a:r>
              <a:rPr lang="en-US" sz="2600" dirty="0"/>
              <a:t>Facebook </a:t>
            </a:r>
            <a:r>
              <a:rPr lang="en-US" sz="2600" dirty="0" smtClean="0"/>
              <a:t>posts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766">
            <a:off x="6507968" y="2474417"/>
            <a:ext cx="2252333" cy="300311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88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72" y="1724792"/>
            <a:ext cx="4040828" cy="27342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3308"/>
            <a:ext cx="8157882" cy="45259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700" dirty="0" smtClean="0"/>
              <a:t>By </a:t>
            </a:r>
            <a:r>
              <a:rPr lang="en-US" sz="2700" dirty="0"/>
              <a:t>the end of 2014,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construction will begin </a:t>
            </a:r>
            <a:br>
              <a:rPr lang="en-US" sz="2700" dirty="0" smtClean="0"/>
            </a:br>
            <a:r>
              <a:rPr lang="en-US" sz="2700" dirty="0" smtClean="0"/>
              <a:t>on all Group 1 </a:t>
            </a:r>
            <a:br>
              <a:rPr lang="en-US" sz="2700" dirty="0" smtClean="0"/>
            </a:br>
            <a:r>
              <a:rPr lang="en-US" sz="2700" dirty="0" smtClean="0"/>
              <a:t>projects, as well as </a:t>
            </a:r>
            <a:br>
              <a:rPr lang="en-US" sz="2700" dirty="0" smtClean="0"/>
            </a:br>
            <a:r>
              <a:rPr lang="en-US" sz="2700" dirty="0" smtClean="0"/>
              <a:t>renovations at Butler </a:t>
            </a:r>
            <a:br>
              <a:rPr lang="en-US" sz="2700" dirty="0" smtClean="0"/>
            </a:br>
            <a:r>
              <a:rPr lang="en-US" sz="2700" dirty="0" smtClean="0"/>
              <a:t>and Barnett athletics</a:t>
            </a:r>
            <a:br>
              <a:rPr lang="en-US" sz="2700" dirty="0" smtClean="0"/>
            </a:br>
            <a:r>
              <a:rPr lang="en-US" sz="2700" dirty="0" smtClean="0"/>
              <a:t>facilities</a:t>
            </a:r>
            <a:r>
              <a:rPr lang="en-US" sz="2700" dirty="0"/>
              <a:t> </a:t>
            </a:r>
            <a:r>
              <a:rPr lang="en-US" sz="2700" dirty="0" smtClean="0"/>
              <a:t>and middle </a:t>
            </a:r>
            <a:br>
              <a:rPr lang="en-US" sz="2700" dirty="0" smtClean="0"/>
            </a:br>
            <a:r>
              <a:rPr lang="en-US" sz="2700" dirty="0" smtClean="0"/>
              <a:t>school restrooms </a:t>
            </a:r>
            <a:endParaRPr lang="en-US" sz="2700" dirty="0"/>
          </a:p>
          <a:p>
            <a:pPr>
              <a:spcAft>
                <a:spcPts val="600"/>
              </a:spcAft>
            </a:pPr>
            <a:r>
              <a:rPr lang="en-US" sz="2700" dirty="0" smtClean="0"/>
              <a:t>Group 2 schools </a:t>
            </a:r>
            <a:r>
              <a:rPr lang="en-US" sz="2700" dirty="0"/>
              <a:t>will </a:t>
            </a:r>
            <a:r>
              <a:rPr lang="en-US" sz="2700" dirty="0" smtClean="0"/>
              <a:t>begin transition </a:t>
            </a:r>
            <a:r>
              <a:rPr lang="en-US" sz="2700" dirty="0"/>
              <a:t>from </a:t>
            </a:r>
            <a:r>
              <a:rPr lang="en-US" sz="2700" dirty="0" smtClean="0"/>
              <a:t>Schematic Design to Design Development during the first quarter of 2015</a:t>
            </a:r>
            <a:endParaRPr lang="en-US" sz="27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1739738"/>
            <a:ext cx="4074451" cy="27149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Bond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Dedication ceremony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latin typeface="Arial" pitchFamily="34" charset="0"/>
                <a:cs typeface="Arial" pitchFamily="34" charset="0"/>
              </a:rPr>
              <a:t>held at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Dogan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ES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Significant progress </a:t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Southmayd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ES, </a:t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latin typeface="Arial" pitchFamily="34" charset="0"/>
                <a:cs typeface="Arial" pitchFamily="34" charset="0"/>
              </a:rPr>
              <a:t>Wainwright ES, </a:t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>
                <a:latin typeface="Arial" pitchFamily="34" charset="0"/>
                <a:cs typeface="Arial" pitchFamily="34" charset="0"/>
              </a:rPr>
              <a:t>Hogg MS and Pugh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ES</a:t>
            </a:r>
          </a:p>
          <a:p>
            <a:pPr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All work in the 2007 </a:t>
            </a:r>
            <a:br>
              <a:rPr lang="en-US" sz="2600" dirty="0">
                <a:latin typeface="Arial" pitchFamily="34" charset="0"/>
                <a:cs typeface="Arial" pitchFamily="34" charset="0"/>
              </a:rPr>
            </a:br>
            <a:r>
              <a:rPr lang="en-US" sz="2600" dirty="0">
                <a:latin typeface="Arial" pitchFamily="34" charset="0"/>
                <a:cs typeface="Arial" pitchFamily="34" charset="0"/>
              </a:rPr>
              <a:t>program will be </a:t>
            </a:r>
            <a:br>
              <a:rPr lang="en-US" sz="2600" dirty="0">
                <a:latin typeface="Arial" pitchFamily="34" charset="0"/>
                <a:cs typeface="Arial" pitchFamily="34" charset="0"/>
              </a:rPr>
            </a:br>
            <a:r>
              <a:rPr lang="en-US" sz="2600" dirty="0">
                <a:latin typeface="Arial" pitchFamily="34" charset="0"/>
                <a:cs typeface="Arial" pitchFamily="34" charset="0"/>
              </a:rPr>
              <a:t>completed by the</a:t>
            </a:r>
            <a:br>
              <a:rPr lang="en-US" sz="2600" dirty="0">
                <a:latin typeface="Arial" pitchFamily="34" charset="0"/>
                <a:cs typeface="Arial" pitchFamily="34" charset="0"/>
              </a:rPr>
            </a:br>
            <a:r>
              <a:rPr lang="en-US" sz="2600" dirty="0">
                <a:latin typeface="Arial" pitchFamily="34" charset="0"/>
                <a:cs typeface="Arial" pitchFamily="34" charset="0"/>
              </a:rPr>
              <a:t>end of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2014</a:t>
            </a:r>
            <a:endParaRPr lang="en-US" sz="2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>
            <a:off x="5202156" y="1728433"/>
            <a:ext cx="3477379" cy="31394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611036" cy="45259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 smtClean="0"/>
              <a:t>Community meetings are </a:t>
            </a:r>
            <a:br>
              <a:rPr lang="en-US" sz="2500" dirty="0" smtClean="0"/>
            </a:br>
            <a:r>
              <a:rPr lang="en-US" sz="2500" dirty="0" smtClean="0"/>
              <a:t>scheduled in the 4th quarter </a:t>
            </a:r>
            <a:br>
              <a:rPr lang="en-US" sz="2500" dirty="0" smtClean="0"/>
            </a:br>
            <a:r>
              <a:rPr lang="en-US" sz="2500" dirty="0" smtClean="0"/>
              <a:t>for HSPVA, Condit ES, </a:t>
            </a:r>
            <a:br>
              <a:rPr lang="en-US" sz="2500" dirty="0" smtClean="0"/>
            </a:br>
            <a:r>
              <a:rPr lang="en-US" sz="2500" dirty="0" smtClean="0"/>
              <a:t>Lee HS, </a:t>
            </a:r>
            <a:r>
              <a:rPr lang="en-US" sz="2500" dirty="0" err="1" smtClean="0"/>
              <a:t>DeBakey</a:t>
            </a:r>
            <a:r>
              <a:rPr lang="en-US" sz="2500" dirty="0" smtClean="0"/>
              <a:t> HS, </a:t>
            </a:r>
            <a:br>
              <a:rPr lang="en-US" sz="2500" dirty="0" smtClean="0"/>
            </a:br>
            <a:r>
              <a:rPr lang="en-US" sz="2500" dirty="0" smtClean="0"/>
              <a:t>and Sterling HS</a:t>
            </a:r>
            <a:endParaRPr lang="en-US" sz="2500" dirty="0"/>
          </a:p>
          <a:p>
            <a:pPr>
              <a:spcAft>
                <a:spcPts val="600"/>
              </a:spcAft>
            </a:pPr>
            <a:r>
              <a:rPr lang="en-US" sz="2500" dirty="0" smtClean="0"/>
              <a:t>Groups 3 and 4 architects will </a:t>
            </a:r>
            <a:br>
              <a:rPr lang="en-US" sz="2500" dirty="0" smtClean="0"/>
            </a:br>
            <a:r>
              <a:rPr lang="en-US" sz="2500" dirty="0" smtClean="0"/>
              <a:t>be fully engaged in PAT </a:t>
            </a:r>
            <a:br>
              <a:rPr lang="en-US" sz="2500" dirty="0" smtClean="0"/>
            </a:br>
            <a:r>
              <a:rPr lang="en-US" sz="2500" dirty="0" smtClean="0"/>
              <a:t>meetings</a:t>
            </a:r>
          </a:p>
          <a:p>
            <a:pPr>
              <a:spcAft>
                <a:spcPts val="600"/>
              </a:spcAft>
            </a:pPr>
            <a:r>
              <a:rPr lang="en-US" sz="2500" dirty="0"/>
              <a:t>Group 1 projects will </a:t>
            </a:r>
            <a:r>
              <a:rPr lang="en-US" sz="2500" dirty="0" smtClean="0"/>
              <a:t>undergo a </a:t>
            </a:r>
            <a:r>
              <a:rPr lang="en-US" sz="2500" dirty="0"/>
              <a:t>final scope-to-budget review </a:t>
            </a:r>
            <a:r>
              <a:rPr lang="en-US" sz="2500" dirty="0" smtClean="0"/>
              <a:t>that </a:t>
            </a:r>
            <a:r>
              <a:rPr lang="en-US" sz="2500" dirty="0"/>
              <a:t>may necessitate some </a:t>
            </a:r>
            <a:br>
              <a:rPr lang="en-US" sz="2500" dirty="0"/>
            </a:br>
            <a:r>
              <a:rPr lang="en-US" sz="2500" dirty="0"/>
              <a:t>changes or modifications</a:t>
            </a:r>
          </a:p>
          <a:p>
            <a:pPr>
              <a:spcAft>
                <a:spcPts val="600"/>
              </a:spcAft>
            </a:pPr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2012 Bond Planning &amp;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Autofit/>
          </a:bodyPr>
          <a:lstStyle/>
          <a:p>
            <a:pPr indent="-274320"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90</a:t>
            </a:r>
            <a:r>
              <a:rPr lang="en-US" sz="2500" dirty="0"/>
              <a:t>% of Group 1 school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projects </a:t>
            </a:r>
            <a:r>
              <a:rPr lang="en-US" sz="2500" dirty="0"/>
              <a:t>have entered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the </a:t>
            </a:r>
            <a:r>
              <a:rPr lang="en-US" sz="2500" dirty="0"/>
              <a:t>Construction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Documents phase</a:t>
            </a:r>
            <a:endParaRPr lang="en-US" sz="2500" dirty="0"/>
          </a:p>
          <a:p>
            <a:pPr indent="-274320"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Remaining schools in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Group </a:t>
            </a:r>
            <a:r>
              <a:rPr lang="en-US" sz="2500" dirty="0"/>
              <a:t>1 </a:t>
            </a:r>
            <a:r>
              <a:rPr lang="en-US" sz="2500" dirty="0" smtClean="0"/>
              <a:t>completing Design </a:t>
            </a:r>
            <a:br>
              <a:rPr lang="en-US" sz="2500" dirty="0" smtClean="0"/>
            </a:br>
            <a:r>
              <a:rPr lang="en-US" sz="2500" dirty="0" smtClean="0"/>
              <a:t>&amp; </a:t>
            </a:r>
            <a:r>
              <a:rPr lang="en-US" sz="2500" dirty="0"/>
              <a:t>Development </a:t>
            </a:r>
            <a:r>
              <a:rPr lang="en-US" sz="2500" dirty="0" smtClean="0"/>
              <a:t>phase</a:t>
            </a:r>
            <a:r>
              <a:rPr lang="en-US" sz="2500" dirty="0"/>
              <a:t>, moving into Documents </a:t>
            </a:r>
            <a:r>
              <a:rPr lang="en-US" sz="2500" dirty="0" smtClean="0"/>
              <a:t>phase</a:t>
            </a:r>
            <a:r>
              <a:rPr lang="en-US" sz="2500" dirty="0"/>
              <a:t>, and on track to begin construction by year </a:t>
            </a:r>
            <a:r>
              <a:rPr lang="en-US" sz="2500" dirty="0" smtClean="0"/>
              <a:t>end</a:t>
            </a:r>
            <a:endParaRPr lang="en-US" sz="2500" dirty="0"/>
          </a:p>
          <a:p>
            <a:pPr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Group 2 projects </a:t>
            </a:r>
            <a:r>
              <a:rPr lang="en-US" sz="2500" dirty="0" smtClean="0"/>
              <a:t>working through </a:t>
            </a:r>
            <a:r>
              <a:rPr lang="en-US" sz="2500" dirty="0" smtClean="0"/>
              <a:t>Design </a:t>
            </a:r>
            <a:r>
              <a:rPr lang="en-US" sz="2500" dirty="0" smtClean="0"/>
              <a:t>phase</a:t>
            </a:r>
            <a:endParaRPr lang="en-US" sz="2500" dirty="0"/>
          </a:p>
          <a:p>
            <a:pPr>
              <a:spcBef>
                <a:spcPts val="70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Group 3 and 4 </a:t>
            </a:r>
            <a:r>
              <a:rPr lang="en-US" sz="2500" dirty="0" smtClean="0"/>
              <a:t>began Planning phase</a:t>
            </a:r>
            <a:endParaRPr lang="en-US" sz="2500" dirty="0"/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/>
          <a:stretch/>
        </p:blipFill>
        <p:spPr>
          <a:xfrm>
            <a:off x="4893216" y="1411942"/>
            <a:ext cx="3793584" cy="25132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16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Planning &amp;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822" y="4078941"/>
            <a:ext cx="8086164" cy="2277409"/>
          </a:xfrm>
        </p:spPr>
        <p:txBody>
          <a:bodyPr>
            <a:noAutofit/>
          </a:bodyPr>
          <a:lstStyle/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IT/Design summit held with local experts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Community </a:t>
            </a:r>
            <a:r>
              <a:rPr lang="en-US" sz="2500" dirty="0"/>
              <a:t>meetings </a:t>
            </a:r>
            <a:r>
              <a:rPr lang="en-US" sz="2500" dirty="0" smtClean="0"/>
              <a:t>held </a:t>
            </a:r>
            <a:r>
              <a:rPr lang="en-US" sz="2500" dirty="0"/>
              <a:t>for </a:t>
            </a:r>
            <a:r>
              <a:rPr lang="en-US" sz="2500" dirty="0" smtClean="0"/>
              <a:t>10 schools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PATs </a:t>
            </a:r>
            <a:r>
              <a:rPr lang="en-US" sz="2500" dirty="0"/>
              <a:t>at all </a:t>
            </a:r>
            <a:r>
              <a:rPr lang="en-US" sz="2500" dirty="0" smtClean="0"/>
              <a:t>Group 3 and 4 schools are now meeting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Architect selection process for Group 3 and 4 schools ahead of schedule</a:t>
            </a:r>
            <a:endParaRPr lang="en-US" sz="2500" dirty="0"/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7" y="1622552"/>
            <a:ext cx="3577293" cy="23872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29" y="1622551"/>
            <a:ext cx="4105019" cy="23549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94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341" y="1514148"/>
            <a:ext cx="4356847" cy="263240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Project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74550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600" b="1" dirty="0" smtClean="0">
                <a:latin typeface="+mj-lt"/>
              </a:rPr>
              <a:t>Sterling Aviation HS</a:t>
            </a:r>
            <a:endParaRPr lang="en-US" sz="2600" b="1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latin typeface="+mj-lt"/>
              </a:rPr>
              <a:t>Will feature a hangar </a:t>
            </a:r>
            <a:br>
              <a:rPr lang="en-US" sz="2600" dirty="0" smtClean="0">
                <a:latin typeface="+mj-lt"/>
              </a:rPr>
            </a:br>
            <a:r>
              <a:rPr lang="en-US" sz="2600" dirty="0" smtClean="0">
                <a:latin typeface="+mj-lt"/>
              </a:rPr>
              <a:t>for aviation program, </a:t>
            </a:r>
            <a:br>
              <a:rPr lang="en-US" sz="2600" dirty="0" smtClean="0">
                <a:latin typeface="+mj-lt"/>
              </a:rPr>
            </a:br>
            <a:r>
              <a:rPr lang="en-US" sz="2600" dirty="0" smtClean="0">
                <a:latin typeface="+mj-lt"/>
              </a:rPr>
              <a:t>visible at the entrance </a:t>
            </a:r>
            <a:br>
              <a:rPr lang="en-US" sz="2600" dirty="0" smtClean="0">
                <a:latin typeface="+mj-lt"/>
              </a:rPr>
            </a:br>
            <a:r>
              <a:rPr lang="en-US" sz="2600" dirty="0" smtClean="0">
                <a:latin typeface="+mj-lt"/>
              </a:rPr>
              <a:t>and the 2</a:t>
            </a:r>
            <a:r>
              <a:rPr lang="en-US" sz="2600" baseline="30000" dirty="0" smtClean="0">
                <a:latin typeface="+mj-lt"/>
              </a:rPr>
              <a:t>nd</a:t>
            </a:r>
            <a:r>
              <a:rPr lang="en-US" sz="2600" dirty="0" smtClean="0">
                <a:latin typeface="+mj-lt"/>
              </a:rPr>
              <a:t> floor</a:t>
            </a:r>
          </a:p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600" b="1" dirty="0" smtClean="0"/>
              <a:t>Washington HS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As an engineering-focused school, PAT members requested engineering labs be located at </a:t>
            </a:r>
            <a:r>
              <a:rPr lang="en-US" sz="2600" dirty="0" smtClean="0"/>
              <a:t>the front </a:t>
            </a:r>
            <a:r>
              <a:rPr lang="en-US" sz="2600" dirty="0" smtClean="0"/>
              <a:t>of school along main corridor so they are highly visible to students and visitors</a:t>
            </a:r>
          </a:p>
          <a:p>
            <a:endParaRPr lang="en-US" sz="25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Project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80" y="1555375"/>
            <a:ext cx="45720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500" b="1" dirty="0"/>
              <a:t>HSPVA </a:t>
            </a:r>
            <a:endParaRPr lang="en-US" sz="2500" b="1" dirty="0" smtClean="0"/>
          </a:p>
          <a:p>
            <a:pPr>
              <a:spcBef>
                <a:spcPts val="0"/>
              </a:spcBef>
              <a:defRPr/>
            </a:pPr>
            <a:r>
              <a:rPr lang="en-US" sz="2500" dirty="0" smtClean="0"/>
              <a:t>Interactive </a:t>
            </a:r>
            <a:r>
              <a:rPr lang="en-US" sz="2500" dirty="0"/>
              <a:t>and </a:t>
            </a:r>
            <a:r>
              <a:rPr lang="en-US" sz="2500" dirty="0" smtClean="0"/>
              <a:t>collaborative</a:t>
            </a:r>
            <a:br>
              <a:rPr lang="en-US" sz="2500" dirty="0" smtClean="0"/>
            </a:br>
            <a:r>
              <a:rPr lang="en-US" sz="2500" dirty="0" smtClean="0"/>
              <a:t>spaces</a:t>
            </a:r>
            <a:endParaRPr lang="en-US" sz="25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500" b="1" dirty="0" err="1" smtClean="0"/>
              <a:t>Milby</a:t>
            </a:r>
            <a:r>
              <a:rPr lang="en-US" sz="2500" b="1" dirty="0" smtClean="0"/>
              <a:t> </a:t>
            </a:r>
            <a:r>
              <a:rPr lang="en-US" sz="2500" b="1" dirty="0"/>
              <a:t>High School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Designed with CTE spaces </a:t>
            </a:r>
            <a:br>
              <a:rPr lang="en-US" sz="2500" dirty="0" smtClean="0"/>
            </a:br>
            <a:r>
              <a:rPr lang="en-US" sz="2500" dirty="0" smtClean="0"/>
              <a:t>in mind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Collegiate atmosphere a </a:t>
            </a:r>
            <a:br>
              <a:rPr lang="en-US" sz="2500" dirty="0" smtClean="0"/>
            </a:br>
            <a:r>
              <a:rPr lang="en-US" sz="2500" dirty="0" smtClean="0"/>
              <a:t>primary design component</a:t>
            </a:r>
            <a:endParaRPr lang="en-US" sz="25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500" b="1" dirty="0"/>
              <a:t>Parker Elementary School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Music learning centers and </a:t>
            </a:r>
            <a:br>
              <a:rPr lang="en-US" sz="2500" dirty="0"/>
            </a:br>
            <a:r>
              <a:rPr lang="en-US" sz="2500" dirty="0"/>
              <a:t>performance space </a:t>
            </a:r>
            <a:r>
              <a:rPr lang="en-US" sz="2500" dirty="0" smtClean="0"/>
              <a:t>included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 bwMode="auto">
          <a:xfrm>
            <a:off x="4907012" y="3947368"/>
            <a:ext cx="3815648" cy="23010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977" y="1496080"/>
            <a:ext cx="3815648" cy="23974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Construction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425511"/>
              </p:ext>
            </p:extLst>
          </p:nvPr>
        </p:nvGraphicFramePr>
        <p:xfrm>
          <a:off x="457200" y="1761565"/>
          <a:ext cx="8229600" cy="402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8767"/>
                <a:gridCol w="1528057"/>
                <a:gridCol w="2097970"/>
                <a:gridCol w="1514806"/>
              </a:tblGrid>
              <a:tr h="354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Project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Ongoing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On hold</a:t>
                      </a:r>
                      <a:endParaRPr lang="en-US" sz="1800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Worthing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Waltrip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Delmar Fieldhouse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Milby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Grady MS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DeBakey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rgbClr val="C0000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Washington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rgbClr val="C0000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Furr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October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Mandarin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Chinese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October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South Early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1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Construction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660326"/>
              </p:ext>
            </p:extLst>
          </p:nvPr>
        </p:nvGraphicFramePr>
        <p:xfrm>
          <a:off x="457200" y="1761565"/>
          <a:ext cx="8229600" cy="402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8767"/>
                <a:gridCol w="1510127"/>
                <a:gridCol w="2115900"/>
                <a:gridCol w="1514806"/>
              </a:tblGrid>
              <a:tr h="354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Project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Ongoing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On hold</a:t>
                      </a:r>
                      <a:endParaRPr lang="en-US" sz="1800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Lee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Sterling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North Early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Condit ES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HSPVA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Sharpstown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 HS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Butler/Barnett 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November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Mark White ES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December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High School for Law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B05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December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10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ckwell" pitchFamily="18" charset="0"/>
                        </a:rPr>
                        <a:t>Mickey Leland 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ckwel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Webdings" pitchFamily="18" charset="2"/>
                          <a:sym typeface="Wingdings"/>
                        </a:rPr>
                        <a:t></a:t>
                      </a:r>
                      <a:endParaRPr lang="en-US" b="1" dirty="0" smtClean="0">
                        <a:solidFill>
                          <a:srgbClr val="C00000"/>
                        </a:solidFill>
                        <a:latin typeface="Webdings" pitchFamily="18" charset="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23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Districtwide</a:t>
            </a:r>
            <a:r>
              <a:rPr lang="en-US" dirty="0" smtClean="0"/>
              <a:t>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66847" cy="46302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Middle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School Restrooms</a:t>
            </a:r>
          </a:p>
          <a:p>
            <a:r>
              <a:rPr lang="en-US" sz="2500" dirty="0">
                <a:latin typeface="+mj-lt"/>
              </a:rPr>
              <a:t>Phase 1 </a:t>
            </a:r>
            <a:r>
              <a:rPr lang="en-US" sz="2500" dirty="0" smtClean="0">
                <a:latin typeface="+mj-lt"/>
              </a:rPr>
              <a:t>restroom renovations </a:t>
            </a:r>
            <a:r>
              <a:rPr lang="en-US" sz="2500" dirty="0">
                <a:latin typeface="+mj-lt"/>
              </a:rPr>
              <a:t>are </a:t>
            </a:r>
            <a:r>
              <a:rPr lang="en-US" sz="2500" dirty="0" smtClean="0">
                <a:latin typeface="+mj-lt"/>
              </a:rPr>
              <a:t>underway</a:t>
            </a:r>
            <a:endParaRPr lang="en-US" sz="2500" dirty="0">
              <a:latin typeface="+mj-lt"/>
            </a:endParaRPr>
          </a:p>
          <a:p>
            <a:r>
              <a:rPr lang="en-US" sz="2500" dirty="0">
                <a:latin typeface="+mj-lt"/>
              </a:rPr>
              <a:t>Phase 2 </a:t>
            </a:r>
            <a:r>
              <a:rPr lang="en-US" sz="2500" dirty="0" smtClean="0">
                <a:latin typeface="+mj-lt"/>
              </a:rPr>
              <a:t>restroom renovations are scheduled </a:t>
            </a:r>
            <a:r>
              <a:rPr lang="en-US" sz="2500" dirty="0">
                <a:latin typeface="+mj-lt"/>
              </a:rPr>
              <a:t>to start in 2nd quarter of </a:t>
            </a:r>
            <a:r>
              <a:rPr lang="en-US" sz="2500" dirty="0" smtClean="0">
                <a:latin typeface="+mj-lt"/>
              </a:rPr>
              <a:t>2015</a:t>
            </a:r>
            <a:r>
              <a:rPr lang="en-US" sz="2500" dirty="0" smtClean="0">
                <a:latin typeface="+mj-lt"/>
                <a:cs typeface="Arial" pitchFamily="34" charset="0"/>
              </a:rPr>
              <a:t/>
            </a:r>
            <a:br>
              <a:rPr lang="en-US" sz="2500" dirty="0" smtClean="0">
                <a:latin typeface="+mj-lt"/>
                <a:cs typeface="Arial" pitchFamily="34" charset="0"/>
              </a:rPr>
            </a:br>
            <a:endParaRPr lang="en-US" sz="2500" dirty="0" smtClean="0">
              <a:latin typeface="+mj-lt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Safety and Security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500" dirty="0" smtClean="0">
                <a:latin typeface="Arial" pitchFamily="34" charset="0"/>
                <a:cs typeface="Arial" pitchFamily="34" charset="0"/>
              </a:rPr>
              <a:t>High-priority work is underway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1519</TotalTime>
  <Words>482</Words>
  <Application>Microsoft Office PowerPoint</Application>
  <PresentationFormat>On-screen Show (4:3)</PresentationFormat>
  <Paragraphs>191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HISD-Template-2014-Standard-DRAFT</vt:lpstr>
      <vt:lpstr>Bond Oversight Committee Meeting</vt:lpstr>
      <vt:lpstr>2007 Bond Update</vt:lpstr>
      <vt:lpstr>2012 Bond Planning &amp; Design</vt:lpstr>
      <vt:lpstr>2012 Bond Planning &amp; Design</vt:lpstr>
      <vt:lpstr>2012 Project Highlights</vt:lpstr>
      <vt:lpstr>2012 Project Highlights</vt:lpstr>
      <vt:lpstr>2012 Construction Update</vt:lpstr>
      <vt:lpstr>2012 Construction Update</vt:lpstr>
      <vt:lpstr>Districtwide Upgrades</vt:lpstr>
      <vt:lpstr>Doing Business</vt:lpstr>
      <vt:lpstr>M/WBE Networking Events</vt:lpstr>
      <vt:lpstr>M/WBE Outreach Events</vt:lpstr>
      <vt:lpstr>M/WBE Outreach Events</vt:lpstr>
      <vt:lpstr>2007 Bond M/WBE Participation</vt:lpstr>
      <vt:lpstr>2012 Bond M/WBE Commitment</vt:lpstr>
      <vt:lpstr>2007 Bond Financial Report</vt:lpstr>
      <vt:lpstr>2012 Bond Financial Report</vt:lpstr>
      <vt:lpstr>Communications</vt:lpstr>
      <vt:lpstr>Looking Ahead</vt:lpstr>
      <vt:lpstr>Looking Ahead</vt:lpstr>
      <vt:lpstr>Thank you</vt:lpstr>
    </vt:vector>
  </TitlesOfParts>
  <Company>HISD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102</cp:revision>
  <cp:lastPrinted>2014-10-22T21:34:57Z</cp:lastPrinted>
  <dcterms:created xsi:type="dcterms:W3CDTF">2014-07-21T15:20:27Z</dcterms:created>
  <dcterms:modified xsi:type="dcterms:W3CDTF">2014-10-27T21:50:40Z</dcterms:modified>
</cp:coreProperties>
</file>