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320" r:id="rId4"/>
    <p:sldId id="329" r:id="rId5"/>
    <p:sldId id="340" r:id="rId6"/>
    <p:sldId id="310" r:id="rId7"/>
    <p:sldId id="325" r:id="rId8"/>
    <p:sldId id="346" r:id="rId9"/>
    <p:sldId id="323" r:id="rId10"/>
    <p:sldId id="339" r:id="rId11"/>
    <p:sldId id="345" r:id="rId12"/>
    <p:sldId id="311" r:id="rId13"/>
    <p:sldId id="326" r:id="rId14"/>
    <p:sldId id="330" r:id="rId15"/>
    <p:sldId id="334" r:id="rId16"/>
    <p:sldId id="335" r:id="rId17"/>
    <p:sldId id="316" r:id="rId18"/>
    <p:sldId id="283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5C6"/>
    <a:srgbClr val="67A2B9"/>
    <a:srgbClr val="EAF0F3"/>
    <a:srgbClr val="FF00FF"/>
    <a:srgbClr val="FF0000"/>
    <a:srgbClr val="61A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1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44" y="-102"/>
      </p:cViewPr>
      <p:guideLst>
        <p:guide orient="horz" pos="3574"/>
        <p:guide pos="548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857134546575E-2"/>
          <c:y val="0"/>
          <c:w val="0.94395238399958903"/>
          <c:h val="0.840434309498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Houston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139</c:v>
                </c:pt>
                <c:pt idx="1">
                  <c:v>143</c:v>
                </c:pt>
                <c:pt idx="2">
                  <c:v>164</c:v>
                </c:pt>
                <c:pt idx="3">
                  <c:v>172</c:v>
                </c:pt>
                <c:pt idx="4">
                  <c:v>149</c:v>
                </c:pt>
                <c:pt idx="5">
                  <c:v>146</c:v>
                </c:pt>
                <c:pt idx="6">
                  <c:v>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4381440"/>
        <c:axId val="104497920"/>
      </c:barChart>
      <c:catAx>
        <c:axId val="104381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chemeClr val="accent5"/>
                </a:solidFill>
                <a:latin typeface="+mn-lt"/>
              </a:defRPr>
            </a:pPr>
            <a:endParaRPr lang="en-US"/>
          </a:p>
        </c:txPr>
        <c:crossAx val="104497920"/>
        <c:crosses val="autoZero"/>
        <c:auto val="1"/>
        <c:lblAlgn val="ctr"/>
        <c:lblOffset val="100"/>
        <c:noMultiLvlLbl val="0"/>
      </c:catAx>
      <c:valAx>
        <c:axId val="104497920"/>
        <c:scaling>
          <c:orientation val="minMax"/>
          <c:max val="180"/>
          <c:min val="100"/>
        </c:scaling>
        <c:delete val="0"/>
        <c:axPos val="l"/>
        <c:numFmt formatCode="&quot;$&quot;#,##0" sourceLinked="0"/>
        <c:majorTickMark val="out"/>
        <c:minorTickMark val="none"/>
        <c:tickLblPos val="nextTo"/>
        <c:crossAx val="1043814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1900</c:v>
                </c:pt>
                <c:pt idx="1">
                  <c:v>511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857134546575E-2"/>
          <c:y val="0"/>
          <c:w val="0.94395238399958903"/>
          <c:h val="0.840434309498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Houston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April 2011</c:v>
                </c:pt>
                <c:pt idx="1">
                  <c:v>April 2012</c:v>
                </c:pt>
                <c:pt idx="2">
                  <c:v>April 2013</c:v>
                </c:pt>
                <c:pt idx="3">
                  <c:v>April 2014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6.5</c:v>
                </c:pt>
                <c:pt idx="2">
                  <c:v>6</c:v>
                </c:pt>
                <c:pt idx="3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5025920"/>
        <c:axId val="105027456"/>
      </c:barChart>
      <c:catAx>
        <c:axId val="105025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solidFill>
                  <a:schemeClr val="accent5"/>
                </a:solidFill>
                <a:latin typeface="+mn-lt"/>
              </a:defRPr>
            </a:pPr>
            <a:endParaRPr lang="en-US"/>
          </a:p>
        </c:txPr>
        <c:crossAx val="105027456"/>
        <c:crosses val="autoZero"/>
        <c:auto val="1"/>
        <c:lblAlgn val="ctr"/>
        <c:lblOffset val="100"/>
        <c:noMultiLvlLbl val="0"/>
      </c:catAx>
      <c:valAx>
        <c:axId val="105027456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05025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11113-46CB-4B11-BC8C-43C1BD30936C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E6672C-7043-4932-BB7E-D19541456C96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Increasing the number of students allowed per class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DBF1F30-77D7-441D-9261-48E72F3A2AFF}" type="parTrans" cxnId="{770EBD01-EEE3-4AC7-8BBF-D32D37B62713}">
      <dgm:prSet/>
      <dgm:spPr/>
      <dgm:t>
        <a:bodyPr/>
        <a:lstStyle/>
        <a:p>
          <a:endParaRPr lang="en-US"/>
        </a:p>
      </dgm:t>
    </dgm:pt>
    <dgm:pt modelId="{9D543397-6248-43FD-94C0-4366A07B39CD}" type="sibTrans" cxnId="{770EBD01-EEE3-4AC7-8BBF-D32D37B62713}">
      <dgm:prSet/>
      <dgm:spPr/>
      <dgm:t>
        <a:bodyPr/>
        <a:lstStyle/>
        <a:p>
          <a:endParaRPr lang="en-US"/>
        </a:p>
      </dgm:t>
    </dgm:pt>
    <dgm:pt modelId="{CDC16CCF-C4D9-4BA3-81F5-6D57AA870EE0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To lower the cost per student 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5A54177-BB88-425E-B407-AC8B746BF22A}" type="parTrans" cxnId="{A0173A8A-1E1B-4A1C-A4D0-5A4EBA379A51}">
      <dgm:prSet/>
      <dgm:spPr/>
      <dgm:t>
        <a:bodyPr/>
        <a:lstStyle/>
        <a:p>
          <a:endParaRPr lang="en-US"/>
        </a:p>
      </dgm:t>
    </dgm:pt>
    <dgm:pt modelId="{779D48F7-50A6-4A1B-914A-AF28639B18FA}" type="sibTrans" cxnId="{A0173A8A-1E1B-4A1C-A4D0-5A4EBA379A51}">
      <dgm:prSet/>
      <dgm:spPr/>
      <dgm:t>
        <a:bodyPr/>
        <a:lstStyle/>
        <a:p>
          <a:endParaRPr lang="en-US"/>
        </a:p>
      </dgm:t>
    </dgm:pt>
    <dgm:pt modelId="{876D1D95-23D8-4551-BE69-246E3E5CD653}" type="pres">
      <dgm:prSet presAssocID="{93211113-46CB-4B11-BC8C-43C1BD30936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C3CF6D-16FB-41E6-8693-A46DE7C95153}" type="pres">
      <dgm:prSet presAssocID="{3CE6672C-7043-4932-BB7E-D19541456C96}" presName="upArrow" presStyleLbl="node1" presStyleIdx="0" presStyleCnt="2"/>
      <dgm:spPr/>
    </dgm:pt>
    <dgm:pt modelId="{23ED8BE0-893B-401E-8796-33319601BB96}" type="pres">
      <dgm:prSet presAssocID="{3CE6672C-7043-4932-BB7E-D19541456C96}" presName="upArrowText" presStyleLbl="revTx" presStyleIdx="0" presStyleCnt="2" custScaleX="118779" custLinFactNeighborX="2706" custLinFactNeighborY="52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2D3D9-DE1D-4BCD-9A78-6BB7813ADDB4}" type="pres">
      <dgm:prSet presAssocID="{CDC16CCF-C4D9-4BA3-81F5-6D57AA870EE0}" presName="downArrow" presStyleLbl="node1" presStyleIdx="1" presStyleCnt="2"/>
      <dgm:spPr/>
    </dgm:pt>
    <dgm:pt modelId="{226D170F-3936-4B3A-A89D-5B8E398E0945}" type="pres">
      <dgm:prSet presAssocID="{CDC16CCF-C4D9-4BA3-81F5-6D57AA870EE0}" presName="downArrowText" presStyleLbl="revTx" presStyleIdx="1" presStyleCnt="2" custLinFactNeighborX="-7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C96141-976D-4CE8-8CC3-3BC59EC43BEC}" type="presOf" srcId="{CDC16CCF-C4D9-4BA3-81F5-6D57AA870EE0}" destId="{226D170F-3936-4B3A-A89D-5B8E398E0945}" srcOrd="0" destOrd="0" presId="urn:microsoft.com/office/officeart/2005/8/layout/arrow4"/>
    <dgm:cxn modelId="{770EBD01-EEE3-4AC7-8BBF-D32D37B62713}" srcId="{93211113-46CB-4B11-BC8C-43C1BD30936C}" destId="{3CE6672C-7043-4932-BB7E-D19541456C96}" srcOrd="0" destOrd="0" parTransId="{FDBF1F30-77D7-441D-9261-48E72F3A2AFF}" sibTransId="{9D543397-6248-43FD-94C0-4366A07B39CD}"/>
    <dgm:cxn modelId="{A0173A8A-1E1B-4A1C-A4D0-5A4EBA379A51}" srcId="{93211113-46CB-4B11-BC8C-43C1BD30936C}" destId="{CDC16CCF-C4D9-4BA3-81F5-6D57AA870EE0}" srcOrd="1" destOrd="0" parTransId="{05A54177-BB88-425E-B407-AC8B746BF22A}" sibTransId="{779D48F7-50A6-4A1B-914A-AF28639B18FA}"/>
    <dgm:cxn modelId="{02277DA5-9034-4424-9C35-BE2EB6B6801E}" type="presOf" srcId="{93211113-46CB-4B11-BC8C-43C1BD30936C}" destId="{876D1D95-23D8-4551-BE69-246E3E5CD653}" srcOrd="0" destOrd="0" presId="urn:microsoft.com/office/officeart/2005/8/layout/arrow4"/>
    <dgm:cxn modelId="{AF2DC762-7EE8-4FC8-BF15-340B57A8F4F5}" type="presOf" srcId="{3CE6672C-7043-4932-BB7E-D19541456C96}" destId="{23ED8BE0-893B-401E-8796-33319601BB96}" srcOrd="0" destOrd="0" presId="urn:microsoft.com/office/officeart/2005/8/layout/arrow4"/>
    <dgm:cxn modelId="{E50A2B73-A222-4083-8CB1-BD65F889A851}" type="presParOf" srcId="{876D1D95-23D8-4551-BE69-246E3E5CD653}" destId="{33C3CF6D-16FB-41E6-8693-A46DE7C95153}" srcOrd="0" destOrd="0" presId="urn:microsoft.com/office/officeart/2005/8/layout/arrow4"/>
    <dgm:cxn modelId="{399F4C57-36F8-478E-827C-0E7E3530D7AE}" type="presParOf" srcId="{876D1D95-23D8-4551-BE69-246E3E5CD653}" destId="{23ED8BE0-893B-401E-8796-33319601BB96}" srcOrd="1" destOrd="0" presId="urn:microsoft.com/office/officeart/2005/8/layout/arrow4"/>
    <dgm:cxn modelId="{B8E06769-E072-4F49-8BF8-3F652AD8898C}" type="presParOf" srcId="{876D1D95-23D8-4551-BE69-246E3E5CD653}" destId="{BB32D3D9-DE1D-4BCD-9A78-6BB7813ADDB4}" srcOrd="2" destOrd="0" presId="urn:microsoft.com/office/officeart/2005/8/layout/arrow4"/>
    <dgm:cxn modelId="{5692C6A9-1CBC-4F8D-BA50-05F4409E29A7}" type="presParOf" srcId="{876D1D95-23D8-4551-BE69-246E3E5CD653}" destId="{226D170F-3936-4B3A-A89D-5B8E398E0945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3CF6D-16FB-41E6-8693-A46DE7C95153}">
      <dsp:nvSpPr>
        <dsp:cNvPr id="0" name=""/>
        <dsp:cNvSpPr/>
      </dsp:nvSpPr>
      <dsp:spPr>
        <a:xfrm>
          <a:off x="3352" y="0"/>
          <a:ext cx="2011680" cy="195072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D8BE0-893B-401E-8796-33319601BB96}">
      <dsp:nvSpPr>
        <dsp:cNvPr id="0" name=""/>
        <dsp:cNvSpPr/>
      </dsp:nvSpPr>
      <dsp:spPr>
        <a:xfrm>
          <a:off x="1847224" y="101593"/>
          <a:ext cx="4054829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Increasing the number of students allowed per class</a:t>
          </a:r>
          <a:endParaRPr lang="en-US" sz="32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847224" y="101593"/>
        <a:ext cx="4054829" cy="1950720"/>
      </dsp:txXfrm>
    </dsp:sp>
    <dsp:sp modelId="{BB32D3D9-DE1D-4BCD-9A78-6BB7813ADDB4}">
      <dsp:nvSpPr>
        <dsp:cNvPr id="0" name=""/>
        <dsp:cNvSpPr/>
      </dsp:nvSpPr>
      <dsp:spPr>
        <a:xfrm>
          <a:off x="606856" y="2113280"/>
          <a:ext cx="2011680" cy="195072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D170F-3936-4B3A-A89D-5B8E398E0945}">
      <dsp:nvSpPr>
        <dsp:cNvPr id="0" name=""/>
        <dsp:cNvSpPr/>
      </dsp:nvSpPr>
      <dsp:spPr>
        <a:xfrm>
          <a:off x="2420294" y="2113280"/>
          <a:ext cx="3413760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To lower the cost per student </a:t>
          </a:r>
          <a:endParaRPr lang="en-US" sz="32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420294" y="2113280"/>
        <a:ext cx="3413760" cy="1950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0.11467</cdr:x>
      <cdr:y>0.47564</cdr:y>
    </cdr:from>
    <cdr:to>
      <cdr:x>0.21399</cdr:x>
      <cdr:y>0.56783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809019" y="1905436"/>
          <a:ext cx="700724" cy="3693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bg1"/>
              </a:solidFill>
              <a:latin typeface="Rockwell" pitchFamily="18" charset="0"/>
            </a:rPr>
            <a:t>$139</a:t>
          </a:r>
          <a:endParaRPr lang="en-US" b="1" dirty="0">
            <a:solidFill>
              <a:schemeClr val="bg1"/>
            </a:solidFill>
            <a:latin typeface="Rockwell" pitchFamily="18" charset="0"/>
          </a:endParaRPr>
        </a:p>
      </cdr:txBody>
    </cdr:sp>
  </cdr:relSizeAnchor>
  <cdr:relSizeAnchor xmlns:cdr="http://schemas.openxmlformats.org/drawingml/2006/chartDrawing">
    <cdr:from>
      <cdr:x>0.24258</cdr:x>
      <cdr:y>0.42955</cdr:y>
    </cdr:from>
    <cdr:to>
      <cdr:x>0.3419</cdr:x>
      <cdr:y>0.52174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1711442" y="1720770"/>
          <a:ext cx="700725" cy="3693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solidFill>
                <a:schemeClr val="bg1"/>
              </a:solidFill>
              <a:latin typeface="Rockwell" pitchFamily="18" charset="0"/>
            </a:rPr>
            <a:t>$143</a:t>
          </a:r>
          <a:endParaRPr lang="en-US" sz="1800" b="1" dirty="0">
            <a:solidFill>
              <a:schemeClr val="bg1"/>
            </a:solidFill>
            <a:latin typeface="Rockwell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10/29/2014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>
                <a:solidFill>
                  <a:prstClr val="white"/>
                </a:solidFill>
              </a:rPr>
              <a:pPr/>
              <a:t>10/29/2014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63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34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5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48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8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434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70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6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28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305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28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pPr/>
              <a:t>10/29/2014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457200" y="1311627"/>
            <a:ext cx="7772400" cy="1714725"/>
          </a:xfrm>
        </p:spPr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</a:t>
            </a:r>
            <a:br>
              <a:rPr lang="en-US" sz="5800" kern="0" spc="110" dirty="0" smtClean="0"/>
            </a:br>
            <a:r>
              <a:rPr lang="en-US" sz="5800" kern="0" spc="110" dirty="0" smtClean="0"/>
              <a:t>Construction Update</a:t>
            </a:r>
            <a:endParaRPr lang="en-US" sz="5800" kern="0" spc="110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October 28, 2014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 txBox="1">
            <a:spLocks/>
          </p:cNvSpPr>
          <p:nvPr/>
        </p:nvSpPr>
        <p:spPr>
          <a:xfrm>
            <a:off x="2602755" y="5622768"/>
            <a:ext cx="1671556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50" dirty="0" smtClean="0">
                <a:latin typeface="Rockwell" pitchFamily="18" charset="0"/>
              </a:rPr>
              <a:t>Lumber</a:t>
            </a:r>
            <a:endParaRPr lang="en-US" sz="1750" i="1" dirty="0">
              <a:latin typeface="Rockwell" pitchFamily="18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424850" y="5667950"/>
            <a:ext cx="1377928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Arial"/>
              <a:buNone/>
            </a:pPr>
            <a:r>
              <a:rPr lang="en-US" sz="1800" dirty="0" smtClean="0">
                <a:latin typeface="Rockwell" pitchFamily="18" charset="0"/>
              </a:rPr>
              <a:t>Structural steel</a:t>
            </a:r>
            <a:endParaRPr lang="en-US" sz="1800" i="1" dirty="0">
              <a:latin typeface="Rockwell" pitchFamily="1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601445" y="3686478"/>
            <a:ext cx="2012803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750" kern="800" dirty="0" smtClean="0">
                <a:latin typeface="Rockwell" pitchFamily="18" charset="0"/>
              </a:rPr>
              <a:t>Rebar</a:t>
            </a:r>
            <a:endParaRPr lang="en-US" sz="1750" i="1" kern="800" dirty="0">
              <a:latin typeface="Rockwell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205309" y="3669264"/>
            <a:ext cx="1609126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latin typeface="Rockwell" pitchFamily="18" charset="0"/>
              </a:rPr>
              <a:t>Cement</a:t>
            </a:r>
            <a:endParaRPr lang="en-US" sz="1800" i="1" dirty="0">
              <a:latin typeface="Rockwell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409542" y="3678789"/>
            <a:ext cx="1365960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latin typeface="Rockwell" pitchFamily="18" charset="0"/>
              </a:rPr>
              <a:t>Gypsum</a:t>
            </a:r>
            <a:endParaRPr lang="en-US" sz="1800" i="1" dirty="0"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demand for materials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9"/>
          <a:stretch/>
        </p:blipFill>
        <p:spPr>
          <a:xfrm>
            <a:off x="1032646" y="2185969"/>
            <a:ext cx="2005604" cy="15361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8" y="2185969"/>
            <a:ext cx="1988567" cy="153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/>
          <a:stretch/>
        </p:blipFill>
        <p:spPr>
          <a:xfrm>
            <a:off x="2074480" y="4129711"/>
            <a:ext cx="1964484" cy="1536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8277"/>
          <a:stretch/>
        </p:blipFill>
        <p:spPr>
          <a:xfrm>
            <a:off x="4917591" y="4110595"/>
            <a:ext cx="1931367" cy="1555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r="7953"/>
          <a:stretch/>
        </p:blipFill>
        <p:spPr>
          <a:xfrm>
            <a:off x="6581992" y="2185969"/>
            <a:ext cx="1963271" cy="15361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2093" y="3125406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2093" y="3223581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49%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9325" y="3119591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69325" y="3217766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42%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68047" y="3118853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68047" y="3217028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40%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68820" y="5059609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87292" y="5157784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37%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2196" y="5054064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82196" y="5152239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36%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" y="6041115"/>
            <a:ext cx="8805470" cy="323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1400" i="1" dirty="0" smtClean="0"/>
              <a:t>Source: Jones Lang LaSalle</a:t>
            </a:r>
            <a:endParaRPr lang="en-US" sz="1400" i="1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2093" y="1513937"/>
            <a:ext cx="8224707" cy="485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2"/>
                </a:solidFill>
                <a:latin typeface="Rockwell" pitchFamily="18" charset="0"/>
              </a:rPr>
              <a:t>Projected increases for 2014</a:t>
            </a:r>
            <a:endParaRPr lang="en-US" dirty="0">
              <a:solidFill>
                <a:schemeClr val="tx2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" b="6709"/>
          <a:stretch/>
        </p:blipFill>
        <p:spPr>
          <a:xfrm>
            <a:off x="0" y="1348515"/>
            <a:ext cx="9144000" cy="4975925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156370" y="4119421"/>
            <a:ext cx="2754337" cy="2126096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the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88" y="4307112"/>
            <a:ext cx="2465294" cy="200809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Total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construction spending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Up 6%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to 10%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per year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sp>
        <p:nvSpPr>
          <p:cNvPr id="28" name="Up Arrow 27"/>
          <p:cNvSpPr/>
          <p:nvPr/>
        </p:nvSpPr>
        <p:spPr>
          <a:xfrm>
            <a:off x="3214849" y="4119421"/>
            <a:ext cx="2754337" cy="2126096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>
            <a:off x="6234987" y="4119421"/>
            <a:ext cx="2754337" cy="2126096"/>
          </a:xfrm>
          <a:prstGeom prst="upArrow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369084" y="4594405"/>
            <a:ext cx="2465294" cy="1631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Materials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costs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Up 1%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to 3%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per year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379509" y="4592724"/>
            <a:ext cx="2465294" cy="1532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Labor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costs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Up 3%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to 5%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per year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15017" y="5786425"/>
            <a:ext cx="91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Source: AGC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impact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59498" y="1595725"/>
            <a:ext cx="3482447" cy="1941802"/>
            <a:chOff x="458357" y="1047"/>
            <a:chExt cx="3482447" cy="2087939"/>
          </a:xfrm>
        </p:grpSpPr>
        <p:sp>
          <p:nvSpPr>
            <p:cNvPr id="10" name="Rectangle 9"/>
            <p:cNvSpPr/>
            <p:nvPr/>
          </p:nvSpPr>
          <p:spPr>
            <a:xfrm>
              <a:off x="460905" y="1047"/>
              <a:ext cx="3479899" cy="2087939"/>
            </a:xfrm>
            <a:prstGeom prst="rect">
              <a:avLst/>
            </a:prstGeom>
            <a:solidFill>
              <a:srgbClr val="67A2B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458357" y="29612"/>
              <a:ext cx="3479899" cy="20592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dirty="0" smtClean="0">
                  <a:latin typeface="Rockwell"/>
                  <a:cs typeface="Rockwell"/>
                </a:rPr>
                <a:t>Flooded construction market</a:t>
              </a:r>
              <a:endParaRPr lang="en-US" sz="3900" kern="1200" dirty="0">
                <a:latin typeface="Rockwell"/>
                <a:cs typeface="Rockwell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106199" y="1678853"/>
            <a:ext cx="3479899" cy="1858674"/>
            <a:chOff x="4288794" y="1047"/>
            <a:chExt cx="3479899" cy="2087939"/>
          </a:xfrm>
        </p:grpSpPr>
        <p:sp>
          <p:nvSpPr>
            <p:cNvPr id="8" name="Rectangle 7"/>
            <p:cNvSpPr/>
            <p:nvPr/>
          </p:nvSpPr>
          <p:spPr>
            <a:xfrm>
              <a:off x="4288794" y="1047"/>
              <a:ext cx="3479899" cy="2087939"/>
            </a:xfrm>
            <a:prstGeom prst="rect">
              <a:avLst/>
            </a:prstGeom>
            <a:solidFill>
              <a:srgbClr val="67A2B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88794" y="1047"/>
              <a:ext cx="3479899" cy="2087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dirty="0" smtClean="0">
                  <a:latin typeface="Rockwell"/>
                  <a:cs typeface="Rockwell"/>
                </a:rPr>
                <a:t>Reduced labor talent</a:t>
              </a:r>
              <a:endParaRPr lang="en-US" sz="3900" dirty="0">
                <a:latin typeface="Rockwell"/>
                <a:cs typeface="Rockwel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854036" y="5943437"/>
            <a:ext cx="5855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Skanska Market Trends and Alerts, October 2014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74063" y="4460974"/>
            <a:ext cx="6003636" cy="1237862"/>
            <a:chOff x="458357" y="1047"/>
            <a:chExt cx="3482447" cy="2087939"/>
          </a:xfrm>
        </p:grpSpPr>
        <p:sp>
          <p:nvSpPr>
            <p:cNvPr id="16" name="Rectangle 15"/>
            <p:cNvSpPr/>
            <p:nvPr/>
          </p:nvSpPr>
          <p:spPr>
            <a:xfrm>
              <a:off x="460905" y="1047"/>
              <a:ext cx="3479899" cy="2087939"/>
            </a:xfrm>
            <a:prstGeom prst="rect">
              <a:avLst/>
            </a:prstGeom>
            <a:solidFill>
              <a:srgbClr val="67A2B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458357" y="29612"/>
              <a:ext cx="3479899" cy="20592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900" dirty="0" smtClean="0">
                  <a:latin typeface="Rockwell"/>
                  <a:cs typeface="Rockwell"/>
                </a:rPr>
                <a:t>Higher construction costs</a:t>
              </a:r>
              <a:endParaRPr lang="en-US" sz="3900" kern="1200" dirty="0">
                <a:latin typeface="Rockwell"/>
                <a:cs typeface="Rockwell"/>
              </a:endParaRPr>
            </a:p>
          </p:txBody>
        </p:sp>
      </p:grpSp>
      <p:sp>
        <p:nvSpPr>
          <p:cNvPr id="18" name="Equal 17"/>
          <p:cNvSpPr/>
          <p:nvPr/>
        </p:nvSpPr>
        <p:spPr>
          <a:xfrm>
            <a:off x="4052405" y="3662109"/>
            <a:ext cx="1097617" cy="757382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lus 2"/>
          <p:cNvSpPr/>
          <p:nvPr/>
        </p:nvSpPr>
        <p:spPr>
          <a:xfrm>
            <a:off x="4155278" y="2200131"/>
            <a:ext cx="891873" cy="89149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other districts coping?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97515007"/>
              </p:ext>
            </p:extLst>
          </p:nvPr>
        </p:nvGraphicFramePr>
        <p:xfrm>
          <a:off x="1385455" y="1803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58588" y="5673858"/>
            <a:ext cx="3559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Skanska Market Trends </a:t>
            </a:r>
            <a:b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Alerts (Oct. 2014)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>
            <a:off x="4995333" y="4402667"/>
            <a:ext cx="2949223" cy="1439333"/>
          </a:xfrm>
          <a:custGeom>
            <a:avLst/>
            <a:gdLst>
              <a:gd name="connsiteX0" fmla="*/ 2342445 w 2949223"/>
              <a:gd name="connsiteY0" fmla="*/ 14111 h 1439333"/>
              <a:gd name="connsiteX1" fmla="*/ 2949223 w 2949223"/>
              <a:gd name="connsiteY1" fmla="*/ 0 h 1439333"/>
              <a:gd name="connsiteX2" fmla="*/ 2949223 w 2949223"/>
              <a:gd name="connsiteY2" fmla="*/ 635000 h 1439333"/>
              <a:gd name="connsiteX3" fmla="*/ 14111 w 2949223"/>
              <a:gd name="connsiteY3" fmla="*/ 663222 h 1439333"/>
              <a:gd name="connsiteX4" fmla="*/ 0 w 2949223"/>
              <a:gd name="connsiteY4" fmla="*/ 1425222 h 1439333"/>
              <a:gd name="connsiteX5" fmla="*/ 818445 w 2949223"/>
              <a:gd name="connsiteY5" fmla="*/ 1439333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9223" h="1439333">
                <a:moveTo>
                  <a:pt x="2342445" y="14111"/>
                </a:moveTo>
                <a:lnTo>
                  <a:pt x="2949223" y="0"/>
                </a:lnTo>
                <a:lnTo>
                  <a:pt x="2949223" y="635000"/>
                </a:lnTo>
                <a:lnTo>
                  <a:pt x="14111" y="663222"/>
                </a:lnTo>
                <a:lnTo>
                  <a:pt x="0" y="1425222"/>
                </a:lnTo>
                <a:lnTo>
                  <a:pt x="818445" y="1439333"/>
                </a:lnTo>
              </a:path>
            </a:pathLst>
          </a:custGeom>
          <a:ln w="508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93889" y="2046111"/>
            <a:ext cx="7394222" cy="2413000"/>
          </a:xfrm>
          <a:custGeom>
            <a:avLst/>
            <a:gdLst>
              <a:gd name="connsiteX0" fmla="*/ 6378222 w 7394222"/>
              <a:gd name="connsiteY0" fmla="*/ 0 h 2413000"/>
              <a:gd name="connsiteX1" fmla="*/ 7394222 w 7394222"/>
              <a:gd name="connsiteY1" fmla="*/ 0 h 2413000"/>
              <a:gd name="connsiteX2" fmla="*/ 7380111 w 7394222"/>
              <a:gd name="connsiteY2" fmla="*/ 733778 h 2413000"/>
              <a:gd name="connsiteX3" fmla="*/ 0 w 7394222"/>
              <a:gd name="connsiteY3" fmla="*/ 762000 h 2413000"/>
              <a:gd name="connsiteX4" fmla="*/ 0 w 7394222"/>
              <a:gd name="connsiteY4" fmla="*/ 2413000 h 2413000"/>
              <a:gd name="connsiteX5" fmla="*/ 409222 w 7394222"/>
              <a:gd name="connsiteY5" fmla="*/ 2398889 h 2413000"/>
              <a:gd name="connsiteX6" fmla="*/ 409222 w 7394222"/>
              <a:gd name="connsiteY6" fmla="*/ 2398889 h 24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94222" h="2413000">
                <a:moveTo>
                  <a:pt x="6378222" y="0"/>
                </a:moveTo>
                <a:lnTo>
                  <a:pt x="7394222" y="0"/>
                </a:lnTo>
                <a:lnTo>
                  <a:pt x="7380111" y="733778"/>
                </a:lnTo>
                <a:lnTo>
                  <a:pt x="0" y="762000"/>
                </a:lnTo>
                <a:lnTo>
                  <a:pt x="0" y="2413000"/>
                </a:lnTo>
                <a:lnTo>
                  <a:pt x="409222" y="2398889"/>
                </a:lnTo>
                <a:lnTo>
                  <a:pt x="409222" y="2398889"/>
                </a:lnTo>
              </a:path>
            </a:pathLst>
          </a:custGeom>
          <a:ln w="508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6392336" y="3702262"/>
            <a:ext cx="0" cy="658071"/>
          </a:xfrm>
          <a:prstGeom prst="line">
            <a:avLst/>
          </a:prstGeom>
          <a:ln w="190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Pentagon 27"/>
          <p:cNvSpPr/>
          <p:nvPr/>
        </p:nvSpPr>
        <p:spPr>
          <a:xfrm>
            <a:off x="1659466" y="4035777"/>
            <a:ext cx="2545646" cy="733514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 Development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973446" y="1763891"/>
            <a:ext cx="1848775" cy="583929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Planning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dirty="0" smtClean="0"/>
              <a:t>HISD’s design/budget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 descr="Conce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" y="1535291"/>
            <a:ext cx="987556" cy="987556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3626556" y="1763891"/>
            <a:ext cx="3259665" cy="583929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Schematic Design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1" y="1535291"/>
            <a:ext cx="987556" cy="987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" y="3900317"/>
            <a:ext cx="987556" cy="987556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>
          <a:xfrm>
            <a:off x="4972757" y="4035777"/>
            <a:ext cx="2545646" cy="733514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Documents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14" y="3900317"/>
            <a:ext cx="987556" cy="98755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6282263" y="5438423"/>
            <a:ext cx="2692403" cy="583929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5" y="5223934"/>
            <a:ext cx="987556" cy="98755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281333" y="3987808"/>
            <a:ext cx="1" cy="0"/>
          </a:xfrm>
          <a:prstGeom prst="line">
            <a:avLst/>
          </a:prstGeom>
          <a:ln w="190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entagon 23"/>
          <p:cNvSpPr/>
          <p:nvPr/>
        </p:nvSpPr>
        <p:spPr>
          <a:xfrm>
            <a:off x="5623283" y="3118333"/>
            <a:ext cx="2321272" cy="583929"/>
          </a:xfrm>
          <a:prstGeom prst="homePlat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Permit &amp; Bid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96" y="2917955"/>
            <a:ext cx="987556" cy="9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dirty="0" smtClean="0"/>
              <a:t>Scope-to-budget checkpoints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0840" y="6513362"/>
            <a:ext cx="2133600" cy="365125"/>
          </a:xfrm>
        </p:spPr>
        <p:txBody>
          <a:bodyPr/>
          <a:lstStyle/>
          <a:p>
            <a:fld id="{FD52C1F8-3BA5-F24E-8618-E52498D87186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Plan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3" y="1600051"/>
            <a:ext cx="642620" cy="642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6" y="1612504"/>
            <a:ext cx="642620" cy="642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7" y="3042329"/>
            <a:ext cx="642620" cy="642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69" y="3237332"/>
            <a:ext cx="642620" cy="642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7" y="5127285"/>
            <a:ext cx="642620" cy="6426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6943" y="1552426"/>
            <a:ext cx="2367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8595B"/>
                </a:solidFill>
              </a:rPr>
              <a:t>Planning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Develop cost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Scope-to-budget alignment as needed</a:t>
            </a:r>
            <a:endParaRPr lang="en-US" sz="1400" dirty="0">
              <a:solidFill>
                <a:srgbClr val="58595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0155" y="1587104"/>
            <a:ext cx="315271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dirty="0" smtClean="0">
                <a:solidFill>
                  <a:srgbClr val="58595B"/>
                </a:solidFill>
              </a:rPr>
              <a:t>Schematic Design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Verify cost estimate with CMAR, architect and program manager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58595B"/>
                </a:solidFill>
              </a:rPr>
              <a:t>Scope-to-budget alignment as </a:t>
            </a:r>
            <a:r>
              <a:rPr lang="en-US" sz="1400" dirty="0" smtClean="0">
                <a:solidFill>
                  <a:srgbClr val="58595B"/>
                </a:solidFill>
              </a:rPr>
              <a:t>needed</a:t>
            </a:r>
            <a:endParaRPr lang="en-US" sz="1400" dirty="0">
              <a:solidFill>
                <a:srgbClr val="58595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22456" y="2994704"/>
            <a:ext cx="2447520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dirty="0" smtClean="0">
                <a:solidFill>
                  <a:srgbClr val="58595B"/>
                </a:solidFill>
              </a:rPr>
              <a:t>Design Development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Critical cost estimate within 5% </a:t>
            </a:r>
            <a:br>
              <a:rPr lang="en-US" sz="1400" dirty="0" smtClean="0">
                <a:solidFill>
                  <a:srgbClr val="58595B"/>
                </a:solidFill>
              </a:rPr>
            </a:br>
            <a:r>
              <a:rPr lang="en-US" sz="1400" dirty="0" smtClean="0">
                <a:solidFill>
                  <a:srgbClr val="58595B"/>
                </a:solidFill>
              </a:rPr>
              <a:t>of approved budget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58595B"/>
                </a:solidFill>
              </a:rPr>
              <a:t>Scope-to-budget alignment as </a:t>
            </a:r>
            <a:r>
              <a:rPr lang="en-US" sz="1400" dirty="0" smtClean="0">
                <a:solidFill>
                  <a:srgbClr val="58595B"/>
                </a:solidFill>
              </a:rPr>
              <a:t>needed</a:t>
            </a:r>
          </a:p>
          <a:p>
            <a:endParaRPr lang="en-US" sz="1400" dirty="0">
              <a:solidFill>
                <a:srgbClr val="58595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68889" y="3173832"/>
            <a:ext cx="3533366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dirty="0" smtClean="0">
                <a:solidFill>
                  <a:srgbClr val="58595B"/>
                </a:solidFill>
              </a:rPr>
              <a:t>Construction </a:t>
            </a:r>
            <a:br>
              <a:rPr lang="en-US" sz="2400" b="1" dirty="0" smtClean="0">
                <a:solidFill>
                  <a:srgbClr val="58595B"/>
                </a:solidFill>
              </a:rPr>
            </a:br>
            <a:r>
              <a:rPr lang="en-US" sz="2400" b="1" dirty="0" smtClean="0">
                <a:solidFill>
                  <a:srgbClr val="58595B"/>
                </a:solidFill>
              </a:rPr>
              <a:t>Documents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Detailed estimate with some trade bids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CMAR estimate is critical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Scope-to-budget </a:t>
            </a:r>
            <a:r>
              <a:rPr lang="en-US" sz="1400" dirty="0">
                <a:solidFill>
                  <a:srgbClr val="58595B"/>
                </a:solidFill>
              </a:rPr>
              <a:t>alignment as </a:t>
            </a:r>
            <a:r>
              <a:rPr lang="en-US" sz="1400" dirty="0" smtClean="0">
                <a:solidFill>
                  <a:srgbClr val="58595B"/>
                </a:solidFill>
              </a:rPr>
              <a:t>needed</a:t>
            </a:r>
            <a:endParaRPr lang="en-US" sz="1400" dirty="0">
              <a:solidFill>
                <a:srgbClr val="58595B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98365" y="5101885"/>
            <a:ext cx="5221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8595B"/>
                </a:solidFill>
              </a:rPr>
              <a:t>Permit &amp; Bid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8595B"/>
                </a:solidFill>
              </a:rPr>
              <a:t>Budget, scope and schedule confirmed (no cost increase)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58595B"/>
                </a:solidFill>
              </a:rPr>
              <a:t>Scope-to-budget alignment as needed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989" y="1596340"/>
            <a:ext cx="44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Rockwell" pitchFamily="18" charset="0"/>
              </a:rPr>
              <a:t>1</a:t>
            </a:r>
            <a:endParaRPr lang="en-US" sz="3600" b="1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37034" y="1587104"/>
            <a:ext cx="44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Rockwell" pitchFamily="18" charset="0"/>
              </a:rPr>
              <a:t>2</a:t>
            </a:r>
            <a:endParaRPr lang="en-US" sz="3600" b="1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4933" y="3038618"/>
            <a:ext cx="44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Rockwell" pitchFamily="18" charset="0"/>
              </a:rPr>
              <a:t>3</a:t>
            </a:r>
            <a:endParaRPr lang="en-US" sz="3600" b="1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60813" y="3237332"/>
            <a:ext cx="44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Rockwell" pitchFamily="18" charset="0"/>
              </a:rPr>
              <a:t>4</a:t>
            </a:r>
            <a:endParaRPr lang="en-US" sz="3600" b="1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0843" y="5127285"/>
            <a:ext cx="44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Rockwell" pitchFamily="18" charset="0"/>
              </a:rPr>
              <a:t>5</a:t>
            </a:r>
            <a:endParaRPr lang="en-US" sz="3600" b="1" dirty="0">
              <a:solidFill>
                <a:schemeClr val="accent1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240306" cy="4525963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US" sz="2600" dirty="0" smtClean="0"/>
              <a:t>Accelerating </a:t>
            </a:r>
            <a:r>
              <a:rPr lang="en-US" sz="2600" dirty="0"/>
              <a:t>work and revising schedules for Group 2 projects</a:t>
            </a:r>
          </a:p>
          <a:p>
            <a:pPr>
              <a:spcBef>
                <a:spcPts val="1000"/>
              </a:spcBef>
            </a:pPr>
            <a:r>
              <a:rPr lang="en-US" sz="2600" dirty="0" smtClean="0"/>
              <a:t>Early </a:t>
            </a:r>
            <a:r>
              <a:rPr lang="en-US" sz="2600" dirty="0"/>
              <a:t>starts for planning and design for schools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in Groups </a:t>
            </a:r>
            <a:r>
              <a:rPr lang="en-US" sz="2600" dirty="0"/>
              <a:t>3 &amp; 4</a:t>
            </a:r>
          </a:p>
          <a:p>
            <a:pPr>
              <a:spcBef>
                <a:spcPts val="1000"/>
              </a:spcBef>
            </a:pPr>
            <a:r>
              <a:rPr lang="en-US" sz="2600" dirty="0"/>
              <a:t>Group 3 campuses are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6 to </a:t>
            </a:r>
            <a:r>
              <a:rPr lang="en-US" sz="2600" dirty="0"/>
              <a:t>9 months </a:t>
            </a:r>
            <a:r>
              <a:rPr lang="en-US" sz="2600" dirty="0" smtClean="0"/>
              <a:t>ahead</a:t>
            </a:r>
          </a:p>
          <a:p>
            <a:pPr>
              <a:spcBef>
                <a:spcPts val="1000"/>
              </a:spcBef>
            </a:pPr>
            <a:r>
              <a:rPr lang="en-US" sz="2600" dirty="0"/>
              <a:t>Group 4 campuses are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15 </a:t>
            </a:r>
            <a:r>
              <a:rPr lang="en-US" sz="2600" dirty="0"/>
              <a:t>to 18 months </a:t>
            </a:r>
            <a:r>
              <a:rPr lang="en-US" sz="2600" dirty="0" smtClean="0"/>
              <a:t>ahead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49" y="2036150"/>
            <a:ext cx="3658252" cy="3566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8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8"/>
          <a:stretch/>
        </p:blipFill>
        <p:spPr>
          <a:xfrm>
            <a:off x="0" y="-1115"/>
            <a:ext cx="9144000" cy="6357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570"/>
            <a:ext cx="8229600" cy="1143000"/>
          </a:xfrm>
        </p:spPr>
        <p:txBody>
          <a:bodyPr/>
          <a:lstStyle/>
          <a:p>
            <a:r>
              <a:rPr lang="en-US" u="sng" dirty="0" smtClean="0"/>
              <a:t>Where we were then: 2011-12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1" y="1451479"/>
            <a:ext cx="5684983" cy="10691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Houston commercial construction costs hold steady, report says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87463" y="3087392"/>
            <a:ext cx="6534727" cy="1355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 smtClean="0">
                <a:latin typeface="Helvetica" pitchFamily="34" charset="0"/>
                <a:cs typeface="Helvetica" pitchFamily="34" charset="0"/>
              </a:rPr>
              <a:t>‘Modest recovery toward end of the year’ in store for 2011</a:t>
            </a:r>
            <a:endParaRPr lang="en-US" sz="36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21235" y="1469410"/>
            <a:ext cx="2600036" cy="143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b="1" dirty="0" smtClean="0">
                <a:latin typeface="Garamond" pitchFamily="18" charset="0"/>
                <a:cs typeface="Times New Roman" pitchFamily="18" charset="0"/>
              </a:rPr>
              <a:t>CBO: ‘Fiscal Cliff’ Could Trigger Recession</a:t>
            </a:r>
            <a:endParaRPr lang="en-US" sz="26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7192" y="4841572"/>
            <a:ext cx="8850748" cy="491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700" b="1" dirty="0" smtClean="0">
                <a:latin typeface="Adobe Caslon Pro" pitchFamily="18" charset="0"/>
                <a:cs typeface="Times New Roman" pitchFamily="18" charset="0"/>
              </a:rPr>
              <a:t>Slow climb predicted for new home construction, experts say</a:t>
            </a:r>
            <a:endParaRPr lang="en-US" sz="2700" b="1" dirty="0">
              <a:latin typeface="Adobe Caslon Pro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7089" y="2666327"/>
            <a:ext cx="1874984" cy="143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900" dirty="0" smtClean="0">
                <a:latin typeface="Agency FB" pitchFamily="34" charset="0"/>
                <a:cs typeface="Times New Roman" pitchFamily="18" charset="0"/>
              </a:rPr>
              <a:t>Construction </a:t>
            </a:r>
            <a:br>
              <a:rPr lang="en-US" sz="2900" dirty="0" smtClean="0">
                <a:latin typeface="Agency FB" pitchFamily="34" charset="0"/>
                <a:cs typeface="Times New Roman" pitchFamily="18" charset="0"/>
              </a:rPr>
            </a:br>
            <a:r>
              <a:rPr lang="en-US" sz="2900" dirty="0" smtClean="0">
                <a:latin typeface="Agency FB" pitchFamily="34" charset="0"/>
                <a:cs typeface="Times New Roman" pitchFamily="18" charset="0"/>
              </a:rPr>
              <a:t>jobs down </a:t>
            </a:r>
            <a:br>
              <a:rPr lang="en-US" sz="2900" dirty="0" smtClean="0">
                <a:latin typeface="Agency FB" pitchFamily="34" charset="0"/>
                <a:cs typeface="Times New Roman" pitchFamily="18" charset="0"/>
              </a:rPr>
            </a:br>
            <a:r>
              <a:rPr lang="en-US" sz="2900" dirty="0" smtClean="0">
                <a:latin typeface="Agency FB" pitchFamily="34" charset="0"/>
                <a:cs typeface="Times New Roman" pitchFamily="18" charset="0"/>
              </a:rPr>
              <a:t>in Houston</a:t>
            </a:r>
            <a:endParaRPr lang="en-US" sz="2900" dirty="0">
              <a:latin typeface="Agency FB" pitchFamily="34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52073" y="5994402"/>
            <a:ext cx="6844147" cy="32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300" b="1" i="1" dirty="0" smtClean="0">
                <a:cs typeface="Times New Roman" pitchFamily="18" charset="0"/>
              </a:rPr>
              <a:t>Sources: Houston Business Journal, New York Times, Houston Chronicle</a:t>
            </a:r>
            <a:endParaRPr lang="en-US" sz="13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Houston area bond dollars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665" y="1509466"/>
            <a:ext cx="639183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2012, Houston area voters approved </a:t>
            </a:r>
            <a:r>
              <a:rPr lang="en-US" b="1" dirty="0" smtClean="0"/>
              <a:t>$5.4 billion</a:t>
            </a:r>
            <a:r>
              <a:rPr lang="en-US" dirty="0" smtClean="0"/>
              <a:t> in bond projects:</a:t>
            </a:r>
          </a:p>
          <a:p>
            <a:pPr lvl="1"/>
            <a:r>
              <a:rPr lang="en-US" dirty="0" smtClean="0"/>
              <a:t>HISD: </a:t>
            </a:r>
            <a:r>
              <a:rPr lang="en-US" b="1" dirty="0" smtClean="0">
                <a:solidFill>
                  <a:schemeClr val="tx2"/>
                </a:solidFill>
              </a:rPr>
              <a:t>$1.89 billion</a:t>
            </a:r>
          </a:p>
          <a:p>
            <a:pPr lvl="1"/>
            <a:r>
              <a:rPr lang="en-US" dirty="0" smtClean="0"/>
              <a:t>Rest of Houston area: </a:t>
            </a:r>
            <a:r>
              <a:rPr lang="en-US" b="1" dirty="0" smtClean="0">
                <a:solidFill>
                  <a:schemeClr val="tx2"/>
                </a:solidFill>
              </a:rPr>
              <a:t>$3.5 billion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75" y="4031394"/>
            <a:ext cx="2122688" cy="2148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14" y="4230047"/>
            <a:ext cx="2429597" cy="1727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6" y="4084505"/>
            <a:ext cx="2085110" cy="20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622612" y="3133201"/>
            <a:ext cx="4338917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Fluctuating construction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12442750"/>
              </p:ext>
            </p:extLst>
          </p:nvPr>
        </p:nvGraphicFramePr>
        <p:xfrm>
          <a:off x="892732" y="2173507"/>
          <a:ext cx="7055223" cy="4006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52397" y="6012332"/>
            <a:ext cx="8754173" cy="32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i="1" dirty="0" smtClean="0">
                <a:cs typeface="Times New Roman" pitchFamily="18" charset="0"/>
              </a:rPr>
              <a:t>Sources: Texas Comptroller of Public Accounts, RS Means, data reported by school districts</a:t>
            </a:r>
            <a:endParaRPr lang="en-US" sz="1200" i="1" dirty="0"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6514" y="1465726"/>
            <a:ext cx="8539021" cy="874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>
                <a:latin typeface="Rockwell" pitchFamily="18" charset="0"/>
              </a:rPr>
              <a:t>Average Construction Cost for Texas Schools </a:t>
            </a:r>
          </a:p>
          <a:p>
            <a:pPr marL="0" indent="0">
              <a:buFont typeface="Arial"/>
              <a:buNone/>
            </a:pPr>
            <a:r>
              <a:rPr lang="en-US" sz="1600" dirty="0" smtClean="0"/>
              <a:t>                          </a:t>
            </a:r>
            <a:r>
              <a:rPr lang="en-US" sz="1600" i="1" dirty="0" smtClean="0"/>
              <a:t>(Per Square Foot, from 2007-2013)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3495490" y="3020153"/>
            <a:ext cx="70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Rockwell" pitchFamily="18" charset="0"/>
              </a:rPr>
              <a:t>$164</a:t>
            </a:r>
            <a:endParaRPr lang="en-US" sz="18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4439839" y="2660810"/>
            <a:ext cx="70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Rockwell" pitchFamily="18" charset="0"/>
              </a:rPr>
              <a:t>$172</a:t>
            </a:r>
            <a:endParaRPr lang="en-US" sz="18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5324292" y="3636186"/>
            <a:ext cx="70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Rockwell" pitchFamily="18" charset="0"/>
              </a:rPr>
              <a:t>$149</a:t>
            </a:r>
            <a:endParaRPr lang="en-US" sz="18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6231215" y="3804810"/>
            <a:ext cx="70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Rockwell" pitchFamily="18" charset="0"/>
              </a:rPr>
              <a:t>$146</a:t>
            </a:r>
            <a:endParaRPr lang="en-US" sz="18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7144126" y="3516160"/>
            <a:ext cx="70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  <a:latin typeface="Rockwell" pitchFamily="18" charset="0"/>
              </a:rPr>
              <a:t>$153</a:t>
            </a:r>
            <a:endParaRPr lang="en-US" sz="18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503941" y="2155055"/>
            <a:ext cx="3266048" cy="874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 smtClean="0">
                <a:solidFill>
                  <a:srgbClr val="C00000"/>
                </a:solidFill>
                <a:latin typeface="Rockwell" pitchFamily="18" charset="0"/>
              </a:rPr>
              <a:t>In planning for its 2012 bond, HISD budgeted for $160/SF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970496" y="2779060"/>
            <a:ext cx="385481" cy="27695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8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Planning for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6592" y="1559859"/>
            <a:ext cx="3883891" cy="4957481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800" dirty="0" smtClean="0"/>
              <a:t>A increase of </a:t>
            </a:r>
            <a:r>
              <a:rPr lang="en-US" sz="3800" dirty="0" smtClean="0">
                <a:solidFill>
                  <a:schemeClr val="tx2"/>
                </a:solidFill>
              </a:rPr>
              <a:t/>
            </a:r>
            <a:br>
              <a:rPr lang="en-US" sz="3800" dirty="0" smtClean="0">
                <a:solidFill>
                  <a:schemeClr val="tx2"/>
                </a:solidFill>
              </a:rPr>
            </a:br>
            <a:r>
              <a:rPr lang="en-US" sz="3800" b="1" dirty="0" smtClean="0">
                <a:solidFill>
                  <a:schemeClr val="tx2"/>
                </a:solidFill>
              </a:rPr>
              <a:t>5% </a:t>
            </a:r>
            <a:r>
              <a:rPr lang="en-US" sz="3800" dirty="0" smtClean="0"/>
              <a:t>per year </a:t>
            </a:r>
            <a:r>
              <a:rPr lang="en-US" sz="3800" dirty="0"/>
              <a:t>in inflation was </a:t>
            </a:r>
            <a:r>
              <a:rPr lang="en-US" sz="3800" dirty="0" smtClean="0"/>
              <a:t>anticipated ahead of HISD’s 2012 bond election</a:t>
            </a:r>
          </a:p>
          <a:p>
            <a:pPr algn="ctr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800" dirty="0" smtClean="0"/>
              <a:t>Inflation has actually come in at about </a:t>
            </a:r>
            <a:r>
              <a:rPr lang="en-US" sz="3800" b="1" dirty="0" smtClean="0">
                <a:solidFill>
                  <a:schemeClr val="tx2"/>
                </a:solidFill>
              </a:rPr>
              <a:t>8%</a:t>
            </a:r>
            <a:r>
              <a:rPr lang="en-US" sz="3800" dirty="0" smtClean="0">
                <a:solidFill>
                  <a:schemeClr val="tx2"/>
                </a:solidFill>
              </a:rPr>
              <a:t> </a:t>
            </a:r>
            <a:br>
              <a:rPr lang="en-US" sz="3800" dirty="0" smtClean="0">
                <a:solidFill>
                  <a:schemeClr val="tx2"/>
                </a:solidFill>
              </a:rPr>
            </a:br>
            <a:r>
              <a:rPr lang="en-US" sz="3800" dirty="0" smtClean="0"/>
              <a:t>per year</a:t>
            </a:r>
          </a:p>
          <a:p>
            <a:pPr marL="0" indent="0" algn="r">
              <a:spcBef>
                <a:spcPts val="1800"/>
              </a:spcBef>
              <a:spcAft>
                <a:spcPts val="1200"/>
              </a:spcAft>
              <a:buNone/>
              <a:defRPr/>
            </a:pPr>
            <a:r>
              <a:rPr lang="en-US" sz="1600" b="1" i="1" dirty="0" smtClean="0">
                <a:cs typeface="Times New Roman" pitchFamily="18" charset="0"/>
              </a:rPr>
              <a:t>*Based on cost estimates</a:t>
            </a:r>
            <a:endParaRPr lang="en-US" sz="1600" b="1" i="1" dirty="0"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2" y="2225964"/>
            <a:ext cx="3961544" cy="3158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9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8"/>
          <a:stretch/>
        </p:blipFill>
        <p:spPr>
          <a:xfrm>
            <a:off x="0" y="-1115"/>
            <a:ext cx="9144000" cy="6357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8"/>
            <a:ext cx="8229600" cy="1143000"/>
          </a:xfrm>
        </p:spPr>
        <p:txBody>
          <a:bodyPr/>
          <a:lstStyle/>
          <a:p>
            <a:r>
              <a:rPr lang="en-US" u="sng" dirty="0" smtClean="0"/>
              <a:t>Where we are now: 2014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317096"/>
            <a:ext cx="5684983" cy="10691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Houston’s construction market: Short on labor, high on costs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99476" y="2994634"/>
            <a:ext cx="5620386" cy="1355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 smtClean="0">
                <a:latin typeface="Helvetica" pitchFamily="34" charset="0"/>
                <a:cs typeface="Helvetica" pitchFamily="34" charset="0"/>
              </a:rPr>
              <a:t>Houston-area construction industry faces price hike in materials, labor shortage</a:t>
            </a:r>
            <a:endParaRPr lang="en-US" sz="36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09667" y="1406116"/>
            <a:ext cx="3138047" cy="143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dirty="0" smtClean="0">
                <a:latin typeface="Garamond" pitchFamily="18" charset="0"/>
                <a:cs typeface="Times New Roman" pitchFamily="18" charset="0"/>
              </a:rPr>
              <a:t>Multifamily construction projects spread over Houston region</a:t>
            </a:r>
            <a:endParaRPr lang="en-US" sz="2600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6428" y="4828969"/>
            <a:ext cx="8495284" cy="868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Over $1B of Houston construction projects could be up for grabs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4897" y="2625454"/>
            <a:ext cx="2267526" cy="1944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Arial"/>
              <a:buNone/>
            </a:pPr>
            <a:r>
              <a:rPr lang="en-US" sz="2900" dirty="0" smtClean="0">
                <a:latin typeface="Agency FB" pitchFamily="34" charset="0"/>
                <a:cs typeface="Times New Roman" pitchFamily="18" charset="0"/>
              </a:rPr>
              <a:t>Contractors becoming more selective as prices soar</a:t>
            </a:r>
            <a:endParaRPr lang="en-US" sz="2900" dirty="0">
              <a:latin typeface="Agency FB" pitchFamily="34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52073" y="5994402"/>
            <a:ext cx="6844147" cy="32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300" b="1" i="1" dirty="0" smtClean="0">
                <a:cs typeface="Times New Roman" pitchFamily="18" charset="0"/>
              </a:rPr>
              <a:t>Sources: Houston Business Journal, Houston Chronicle</a:t>
            </a:r>
            <a:endParaRPr lang="en-US" sz="13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bond dollars on horizon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9953" y="1532962"/>
            <a:ext cx="727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$2.4 billion in projects on November 2014 ballots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3051" y="4950344"/>
            <a:ext cx="3083859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200" b="1" dirty="0" smtClean="0">
                <a:solidFill>
                  <a:schemeClr val="accent1"/>
                </a:solidFill>
              </a:rPr>
              <a:t>$1.9 billion</a:t>
            </a:r>
            <a:endParaRPr lang="en-US" sz="2300" dirty="0">
              <a:solidFill>
                <a:srgbClr val="58595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620" y="5445872"/>
            <a:ext cx="259387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58595B"/>
                </a:solidFill>
              </a:rPr>
              <a:t>in </a:t>
            </a:r>
            <a:r>
              <a:rPr lang="en-US" dirty="0" smtClean="0">
                <a:solidFill>
                  <a:srgbClr val="58595B"/>
                </a:solidFill>
              </a:rPr>
              <a:t>school construction</a:t>
            </a:r>
            <a:endParaRPr lang="en-US" dirty="0">
              <a:solidFill>
                <a:srgbClr val="58595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638" y="2227437"/>
            <a:ext cx="2805954" cy="196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200" b="1" dirty="0" smtClean="0">
                <a:solidFill>
                  <a:schemeClr val="tx2"/>
                </a:solidFill>
              </a:rPr>
              <a:t>$511 </a:t>
            </a:r>
          </a:p>
          <a:p>
            <a:pPr algn="ctr">
              <a:lnSpc>
                <a:spcPct val="80000"/>
              </a:lnSpc>
            </a:pPr>
            <a:r>
              <a:rPr lang="en-US" sz="4200" b="1" dirty="0" smtClean="0">
                <a:solidFill>
                  <a:schemeClr val="tx2"/>
                </a:solidFill>
              </a:rPr>
              <a:t>million</a:t>
            </a:r>
            <a:r>
              <a:rPr lang="en-US" sz="3500" b="1" dirty="0" smtClean="0">
                <a:solidFill>
                  <a:schemeClr val="tx2"/>
                </a:solidFill>
              </a:rPr>
              <a:t/>
            </a:r>
            <a:br>
              <a:rPr lang="en-US" sz="3500" b="1" dirty="0" smtClean="0">
                <a:solidFill>
                  <a:schemeClr val="tx2"/>
                </a:solidFill>
              </a:rPr>
            </a:br>
            <a:r>
              <a:rPr lang="en-US" sz="1700" dirty="0" smtClean="0">
                <a:solidFill>
                  <a:srgbClr val="58595B"/>
                </a:solidFill>
              </a:rPr>
              <a:t>proposed for </a:t>
            </a:r>
            <a:br>
              <a:rPr lang="en-US" sz="1700" dirty="0" smtClean="0">
                <a:solidFill>
                  <a:srgbClr val="58595B"/>
                </a:solidFill>
              </a:rPr>
            </a:br>
            <a:r>
              <a:rPr lang="en-US" sz="1700" dirty="0" smtClean="0">
                <a:solidFill>
                  <a:srgbClr val="58595B"/>
                </a:solidFill>
              </a:rPr>
              <a:t>municipal and </a:t>
            </a:r>
          </a:p>
          <a:p>
            <a:pPr algn="ctr">
              <a:lnSpc>
                <a:spcPct val="80000"/>
              </a:lnSpc>
            </a:pPr>
            <a:r>
              <a:rPr lang="en-US" sz="1700" dirty="0" smtClean="0">
                <a:solidFill>
                  <a:srgbClr val="58595B"/>
                </a:solidFill>
              </a:rPr>
              <a:t>higher education</a:t>
            </a:r>
          </a:p>
          <a:p>
            <a:pPr algn="ctr">
              <a:lnSpc>
                <a:spcPct val="80000"/>
              </a:lnSpc>
            </a:pPr>
            <a:r>
              <a:rPr lang="en-US" sz="1700" dirty="0" smtClean="0">
                <a:solidFill>
                  <a:srgbClr val="58595B"/>
                </a:solidFill>
              </a:rPr>
              <a:t> projects</a:t>
            </a:r>
            <a:endParaRPr lang="en-US" sz="1700" dirty="0">
              <a:solidFill>
                <a:srgbClr val="58595B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778257977"/>
              </p:ext>
            </p:extLst>
          </p:nvPr>
        </p:nvGraphicFramePr>
        <p:xfrm>
          <a:off x="1280052" y="2487369"/>
          <a:ext cx="5907740" cy="361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082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Tighter Houston labor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260899266"/>
              </p:ext>
            </p:extLst>
          </p:nvPr>
        </p:nvGraphicFramePr>
        <p:xfrm>
          <a:off x="4054424" y="1180539"/>
          <a:ext cx="4351007" cy="554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" y="1650986"/>
            <a:ext cx="349179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200" b="1" dirty="0" smtClean="0">
                <a:solidFill>
                  <a:schemeClr val="tx2"/>
                </a:solidFill>
              </a:rPr>
              <a:t>43% DROP </a:t>
            </a:r>
            <a:r>
              <a:rPr lang="en-US" sz="3500" b="1" dirty="0" smtClean="0">
                <a:solidFill>
                  <a:schemeClr val="tx2"/>
                </a:solidFill>
              </a:rPr>
              <a:t/>
            </a:r>
            <a:br>
              <a:rPr lang="en-US" sz="3500" b="1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rgbClr val="58595B"/>
                </a:solidFill>
              </a:rPr>
              <a:t>IN UNEMPLOYMENT</a:t>
            </a: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58595B"/>
                </a:solidFill>
              </a:rPr>
              <a:t>IN HOUSTON REGION FROM 2011 TO 2014</a:t>
            </a:r>
            <a:endParaRPr lang="en-US" sz="2200" dirty="0">
              <a:solidFill>
                <a:srgbClr val="58595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4909" y="1716663"/>
            <a:ext cx="665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FFFFFF"/>
                </a:solidFill>
              </a:rPr>
              <a:t>8.0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4764" y="2487901"/>
            <a:ext cx="665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FFFFFF"/>
                </a:solidFill>
              </a:rPr>
              <a:t>6.5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0000" y="2745128"/>
            <a:ext cx="665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FFFFFF"/>
                </a:solidFill>
              </a:rPr>
              <a:t>6.0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4472" y="3467946"/>
            <a:ext cx="665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FFFFFF"/>
                </a:solidFill>
              </a:rPr>
              <a:t>4.6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1136"/>
            <a:ext cx="3359204" cy="2264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Straight Arrow Connector 20"/>
          <p:cNvCxnSpPr/>
          <p:nvPr/>
        </p:nvCxnSpPr>
        <p:spPr>
          <a:xfrm>
            <a:off x="4487803" y="2579677"/>
            <a:ext cx="3372342" cy="2017436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9124" y="5867953"/>
            <a:ext cx="3559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Bureau of Labor Statistics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 txBox="1">
            <a:spLocks/>
          </p:cNvSpPr>
          <p:nvPr/>
        </p:nvSpPr>
        <p:spPr>
          <a:xfrm>
            <a:off x="2574234" y="5595873"/>
            <a:ext cx="1671556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750" dirty="0" smtClean="0">
                <a:latin typeface="Rockwell" pitchFamily="18" charset="0"/>
              </a:rPr>
              <a:t>Stone masons</a:t>
            </a:r>
            <a:endParaRPr lang="en-US" sz="1750" i="1" dirty="0">
              <a:latin typeface="Rockwell" pitchFamily="18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387906" y="5623125"/>
            <a:ext cx="1377928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Arial"/>
              <a:buNone/>
            </a:pPr>
            <a:r>
              <a:rPr lang="en-US" sz="1800" dirty="0" smtClean="0">
                <a:latin typeface="Rockwell" pitchFamily="18" charset="0"/>
              </a:rPr>
              <a:t>Pile-driver operators</a:t>
            </a:r>
            <a:endParaRPr lang="en-US" sz="1800" i="1" dirty="0">
              <a:latin typeface="Rockwell" pitchFamily="1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64501" y="3686478"/>
            <a:ext cx="2012803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750" kern="800" dirty="0" smtClean="0">
                <a:latin typeface="Rockwell" pitchFamily="18" charset="0"/>
              </a:rPr>
              <a:t>Rebar workers</a:t>
            </a:r>
            <a:endParaRPr lang="en-US" sz="1750" i="1" kern="800" dirty="0">
              <a:latin typeface="Rockwell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168365" y="3669264"/>
            <a:ext cx="1609126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latin typeface="Rockwell" pitchFamily="18" charset="0"/>
              </a:rPr>
              <a:t>Brick masons</a:t>
            </a:r>
            <a:endParaRPr lang="en-US" sz="1800" i="1" dirty="0">
              <a:latin typeface="Rockwell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381834" y="3678789"/>
            <a:ext cx="1365960" cy="507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latin typeface="Rockwell" pitchFamily="18" charset="0"/>
              </a:rPr>
              <a:t>Glaziers</a:t>
            </a:r>
            <a:endParaRPr lang="en-US" sz="1800" i="1" dirty="0">
              <a:latin typeface="Rockwell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demand for workers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2"/>
          <a:stretch/>
        </p:blipFill>
        <p:spPr>
          <a:xfrm>
            <a:off x="995702" y="2185969"/>
            <a:ext cx="2060444" cy="15361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/>
          <a:stretch/>
        </p:blipFill>
        <p:spPr>
          <a:xfrm>
            <a:off x="3804868" y="2185969"/>
            <a:ext cx="2059200" cy="153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9537"/>
          <a:stretch/>
        </p:blipFill>
        <p:spPr>
          <a:xfrm>
            <a:off x="2010226" y="4089521"/>
            <a:ext cx="2012802" cy="1536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15340"/>
          <a:stretch/>
        </p:blipFill>
        <p:spPr>
          <a:xfrm>
            <a:off x="4832850" y="4078471"/>
            <a:ext cx="2067322" cy="1536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74" y="2176733"/>
            <a:ext cx="2057399" cy="15361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5149" y="3125406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5149" y="3223581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49%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2381" y="3119591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32381" y="3217766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42%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1103" y="3118853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31103" y="3217028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40%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1876" y="5032714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31876" y="5130889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37%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5252" y="5027169"/>
            <a:ext cx="1174376" cy="851647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45252" y="5125344"/>
            <a:ext cx="11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36%</a:t>
            </a:r>
            <a:endParaRPr lang="en-US" sz="36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" y="6041115"/>
            <a:ext cx="8805470" cy="323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1400" i="1" dirty="0" smtClean="0"/>
              <a:t>Source: Jones Lang LaSalle</a:t>
            </a:r>
            <a:endParaRPr lang="en-US" sz="1400" i="1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2093" y="1513937"/>
            <a:ext cx="8224707" cy="485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2"/>
                </a:solidFill>
                <a:latin typeface="Rockwell" pitchFamily="18" charset="0"/>
              </a:rPr>
              <a:t>Projected increases through 2022</a:t>
            </a:r>
            <a:endParaRPr lang="en-US" dirty="0">
              <a:solidFill>
                <a:schemeClr val="tx2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ISD-Template-2014-Standard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3876</TotalTime>
  <Words>507</Words>
  <Application>Microsoft Office PowerPoint</Application>
  <PresentationFormat>On-screen Show (4:3)</PresentationFormat>
  <Paragraphs>153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HISD-Template-2014-Standard-DRAFT</vt:lpstr>
      <vt:lpstr>HISD-Template-2014-Standard</vt:lpstr>
      <vt:lpstr>Bond  Construction Update</vt:lpstr>
      <vt:lpstr>Where we were then: 2011-12</vt:lpstr>
      <vt:lpstr>Houston area bond dollars</vt:lpstr>
      <vt:lpstr>Fluctuating construction costs</vt:lpstr>
      <vt:lpstr>Planning for inflation</vt:lpstr>
      <vt:lpstr>Where we are now: 2014</vt:lpstr>
      <vt:lpstr>Area bond dollars on horizon</vt:lpstr>
      <vt:lpstr>Tighter Houston labor market</vt:lpstr>
      <vt:lpstr>Rising demand for workers</vt:lpstr>
      <vt:lpstr>Rising demand for materials</vt:lpstr>
      <vt:lpstr>By the numbers</vt:lpstr>
      <vt:lpstr>Anticipated impact</vt:lpstr>
      <vt:lpstr>How are other districts coping?</vt:lpstr>
      <vt:lpstr>HISD’s design/budget process</vt:lpstr>
      <vt:lpstr>Scope-to-budget checkpoints</vt:lpstr>
      <vt:lpstr>Other strategies</vt:lpstr>
      <vt:lpstr>Questions?</vt:lpstr>
    </vt:vector>
  </TitlesOfParts>
  <Company>HISD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290</cp:revision>
  <cp:lastPrinted>2014-10-22T21:52:24Z</cp:lastPrinted>
  <dcterms:created xsi:type="dcterms:W3CDTF">2014-07-21T15:20:27Z</dcterms:created>
  <dcterms:modified xsi:type="dcterms:W3CDTF">2014-10-29T14:31:22Z</dcterms:modified>
</cp:coreProperties>
</file>