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57" r:id="rId3"/>
    <p:sldId id="350" r:id="rId4"/>
    <p:sldId id="348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72" r:id="rId24"/>
    <p:sldId id="373" r:id="rId25"/>
    <p:sldId id="370" r:id="rId26"/>
    <p:sldId id="344" r:id="rId27"/>
    <p:sldId id="341" r:id="rId28"/>
    <p:sldId id="338" r:id="rId29"/>
    <p:sldId id="371" r:id="rId30"/>
    <p:sldId id="302" r:id="rId31"/>
    <p:sldId id="349" r:id="rId32"/>
    <p:sldId id="303" r:id="rId33"/>
  </p:sldIdLst>
  <p:sldSz cx="9144000" cy="6858000" type="screen4x3"/>
  <p:notesSz cx="7010400" cy="9296400"/>
  <p:defaultTextStyle>
    <a:defPPr>
      <a:defRPr lang="en-US"/>
    </a:defPPr>
    <a:lvl1pPr marL="0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06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010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517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021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529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032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539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043" algn="l" defTabSz="9130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DDDDDD"/>
    <a:srgbClr val="BA3A12"/>
    <a:srgbClr val="CC3300"/>
    <a:srgbClr val="ECF1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6625" autoAdjust="0"/>
  </p:normalViewPr>
  <p:slideViewPr>
    <p:cSldViewPr>
      <p:cViewPr>
        <p:scale>
          <a:sx n="71" d="100"/>
          <a:sy n="71" d="100"/>
        </p:scale>
        <p:origin x="-5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799618-C205-497B-AB0B-94EA8F9B432B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79C079-7F84-4543-9677-753BE7C571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53069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D71D7-1ABC-4ED6-B8EF-7AD4B0C8F486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F83680-991A-4B2A-BC16-3ED22AA587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403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83680-991A-4B2A-BC16-3ED22AA5876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81940" tIns="40968" rIns="81940" bIns="4096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833E85B3-3B71-4CA4-BB6E-7B67D3475BDD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453E0-7AB1-4BBB-8660-C4AC0C57B7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14"/>
            <a:ext cx="8229600" cy="4525963"/>
          </a:xfrm>
          <a:prstGeom prst="rect">
            <a:avLst/>
          </a:prstGeom>
        </p:spPr>
        <p:txBody>
          <a:bodyPr lIns="81940" tIns="40968" rIns="81940" bIns="409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E3335-70A1-4DCC-9BD3-C8CF3022AF3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  <a:prstGeom prst="rect">
            <a:avLst/>
          </a:prstGeom>
        </p:spPr>
        <p:txBody>
          <a:bodyPr lIns="81940" tIns="40968" rIns="81940" bIns="4096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81940" tIns="40968" rIns="81940" bIns="40968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3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2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7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1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ABE35D45-8B3F-4BE5-B0DC-9C96E6F90795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E3848-8A40-43C4-9B94-9A372A570A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14" y="1812925"/>
            <a:ext cx="4449763" cy="5130800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5F50E792-2FC2-4498-AF23-AEB8525EFE0F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A0D2A-D846-44E4-BF0E-7837083DA1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81940" tIns="40968" rIns="81940" bIns="40968" anchor="b"/>
          <a:lstStyle>
            <a:lvl1pPr marL="0" indent="0">
              <a:buNone/>
              <a:defRPr sz="2400" b="1"/>
            </a:lvl1pPr>
            <a:lvl2pPr marL="456453" indent="0">
              <a:buNone/>
              <a:defRPr sz="2000" b="1"/>
            </a:lvl2pPr>
            <a:lvl3pPr marL="912903" indent="0">
              <a:buNone/>
              <a:defRPr sz="1800" b="1"/>
            </a:lvl3pPr>
            <a:lvl4pPr marL="1369357" indent="0">
              <a:buNone/>
              <a:defRPr sz="1600" b="1"/>
            </a:lvl4pPr>
            <a:lvl5pPr marL="1825808" indent="0">
              <a:buNone/>
              <a:defRPr sz="1600" b="1"/>
            </a:lvl5pPr>
            <a:lvl6pPr marL="2282262" indent="0">
              <a:buNone/>
              <a:defRPr sz="1600" b="1"/>
            </a:lvl6pPr>
            <a:lvl7pPr marL="2738711" indent="0">
              <a:buNone/>
              <a:defRPr sz="1600" b="1"/>
            </a:lvl7pPr>
            <a:lvl8pPr marL="3195166" indent="0">
              <a:buNone/>
              <a:defRPr sz="1600" b="1"/>
            </a:lvl8pPr>
            <a:lvl9pPr marL="36516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  <a:prstGeom prst="rect">
            <a:avLst/>
          </a:prstGeom>
        </p:spPr>
        <p:txBody>
          <a:bodyPr lIns="81940" tIns="40968" rIns="81940" bIns="40968" anchor="b"/>
          <a:lstStyle>
            <a:lvl1pPr marL="0" indent="0">
              <a:buNone/>
              <a:defRPr sz="2400" b="1"/>
            </a:lvl1pPr>
            <a:lvl2pPr marL="456453" indent="0">
              <a:buNone/>
              <a:defRPr sz="2000" b="1"/>
            </a:lvl2pPr>
            <a:lvl3pPr marL="912903" indent="0">
              <a:buNone/>
              <a:defRPr sz="1800" b="1"/>
            </a:lvl3pPr>
            <a:lvl4pPr marL="1369357" indent="0">
              <a:buNone/>
              <a:defRPr sz="1600" b="1"/>
            </a:lvl4pPr>
            <a:lvl5pPr marL="1825808" indent="0">
              <a:buNone/>
              <a:defRPr sz="1600" b="1"/>
            </a:lvl5pPr>
            <a:lvl6pPr marL="2282262" indent="0">
              <a:buNone/>
              <a:defRPr sz="1600" b="1"/>
            </a:lvl6pPr>
            <a:lvl7pPr marL="2738711" indent="0">
              <a:buNone/>
              <a:defRPr sz="1600" b="1"/>
            </a:lvl7pPr>
            <a:lvl8pPr marL="3195166" indent="0">
              <a:buNone/>
              <a:defRPr sz="1600" b="1"/>
            </a:lvl8pPr>
            <a:lvl9pPr marL="36516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8FC83D32-E74C-40AE-AF04-CAFD59BD606A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C8507-92E5-4956-B83C-2B336358F39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1A6C6D30-8FE1-4573-987E-442898E62F4F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10981-C234-4297-A12C-491F2BA8FA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B2D7E285-42FE-44CD-9B11-77925675FB96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7D952-88F2-4938-BCB9-8726AEA6243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lIns="81940" tIns="40968" rIns="81940" bIns="4096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81940" tIns="40968" rIns="81940" bIns="40968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  <a:prstGeom prst="rect">
            <a:avLst/>
          </a:prstGeom>
        </p:spPr>
        <p:txBody>
          <a:bodyPr lIns="81940" tIns="40968" rIns="81940" bIns="40968"/>
          <a:lstStyle>
            <a:lvl1pPr marL="0" indent="0">
              <a:buNone/>
              <a:defRPr sz="1400"/>
            </a:lvl1pPr>
            <a:lvl2pPr marL="456453" indent="0">
              <a:buNone/>
              <a:defRPr sz="1200"/>
            </a:lvl2pPr>
            <a:lvl3pPr marL="912903" indent="0">
              <a:buNone/>
              <a:defRPr sz="1000"/>
            </a:lvl3pPr>
            <a:lvl4pPr marL="1369357" indent="0">
              <a:buNone/>
              <a:defRPr sz="900"/>
            </a:lvl4pPr>
            <a:lvl5pPr marL="1825808" indent="0">
              <a:buNone/>
              <a:defRPr sz="900"/>
            </a:lvl5pPr>
            <a:lvl6pPr marL="2282262" indent="0">
              <a:buNone/>
              <a:defRPr sz="900"/>
            </a:lvl6pPr>
            <a:lvl7pPr marL="2738711" indent="0">
              <a:buNone/>
              <a:defRPr sz="900"/>
            </a:lvl7pPr>
            <a:lvl8pPr marL="3195166" indent="0">
              <a:buNone/>
              <a:defRPr sz="900"/>
            </a:lvl8pPr>
            <a:lvl9pPr marL="36516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B0839474-DFC8-4CE7-AD13-922A7C6894C6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DD75B-32C1-4CD5-803C-16289107E0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81940" tIns="40968" rIns="81940" bIns="4096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81940" tIns="40968" rIns="81940" bIns="40968"/>
          <a:lstStyle>
            <a:lvl1pPr marL="0" indent="0">
              <a:buNone/>
              <a:defRPr sz="3200"/>
            </a:lvl1pPr>
            <a:lvl2pPr marL="456453" indent="0">
              <a:buNone/>
              <a:defRPr sz="2800"/>
            </a:lvl2pPr>
            <a:lvl3pPr marL="912903" indent="0">
              <a:buNone/>
              <a:defRPr sz="2400"/>
            </a:lvl3pPr>
            <a:lvl4pPr marL="1369357" indent="0">
              <a:buNone/>
              <a:defRPr sz="2000"/>
            </a:lvl4pPr>
            <a:lvl5pPr marL="1825808" indent="0">
              <a:buNone/>
              <a:defRPr sz="2000"/>
            </a:lvl5pPr>
            <a:lvl6pPr marL="2282262" indent="0">
              <a:buNone/>
              <a:defRPr sz="2000"/>
            </a:lvl6pPr>
            <a:lvl7pPr marL="2738711" indent="0">
              <a:buNone/>
              <a:defRPr sz="2000"/>
            </a:lvl7pPr>
            <a:lvl8pPr marL="3195166" indent="0">
              <a:buNone/>
              <a:defRPr sz="2000"/>
            </a:lvl8pPr>
            <a:lvl9pPr marL="3651616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81940" tIns="40968" rIns="81940" bIns="40968"/>
          <a:lstStyle>
            <a:lvl1pPr marL="0" indent="0">
              <a:buNone/>
              <a:defRPr sz="1400"/>
            </a:lvl1pPr>
            <a:lvl2pPr marL="456453" indent="0">
              <a:buNone/>
              <a:defRPr sz="1200"/>
            </a:lvl2pPr>
            <a:lvl3pPr marL="912903" indent="0">
              <a:buNone/>
              <a:defRPr sz="1000"/>
            </a:lvl3pPr>
            <a:lvl4pPr marL="1369357" indent="0">
              <a:buNone/>
              <a:defRPr sz="900"/>
            </a:lvl4pPr>
            <a:lvl5pPr marL="1825808" indent="0">
              <a:buNone/>
              <a:defRPr sz="900"/>
            </a:lvl5pPr>
            <a:lvl6pPr marL="2282262" indent="0">
              <a:buNone/>
              <a:defRPr sz="900"/>
            </a:lvl6pPr>
            <a:lvl7pPr marL="2738711" indent="0">
              <a:buNone/>
              <a:defRPr sz="900"/>
            </a:lvl7pPr>
            <a:lvl8pPr marL="3195166" indent="0">
              <a:buNone/>
              <a:defRPr sz="900"/>
            </a:lvl8pPr>
            <a:lvl9pPr marL="36516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782464E8-CDA9-439C-AC87-3BAAB7D3D6A4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1817-0075-438D-BA00-81ED1BB76E7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14"/>
            <a:ext cx="8229600" cy="4525963"/>
          </a:xfrm>
          <a:prstGeom prst="rect">
            <a:avLst/>
          </a:prstGeom>
        </p:spPr>
        <p:txBody>
          <a:bodyPr vert="eaVert" lIns="81940" tIns="40968" rIns="81940" bIns="409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50C08F2F-9C8E-4210-81C2-BB1E3130C278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14F26-9673-459D-B7BB-61460258638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  <a:prstGeom prst="rect">
            <a:avLst/>
          </a:prstGeom>
        </p:spPr>
        <p:txBody>
          <a:bodyPr vert="eaVert" lIns="81940" tIns="40968" rIns="81940" bIns="4096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50" y="311150"/>
            <a:ext cx="6637337" cy="6632575"/>
          </a:xfrm>
          <a:prstGeom prst="rect">
            <a:avLst/>
          </a:prstGeom>
        </p:spPr>
        <p:txBody>
          <a:bodyPr vert="eaVert" lIns="81940" tIns="40968" rIns="81940" bIns="4096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502" y="6356537"/>
            <a:ext cx="2133023" cy="365592"/>
          </a:xfrm>
          <a:prstGeom prst="rect">
            <a:avLst/>
          </a:prstGeom>
        </p:spPr>
        <p:txBody>
          <a:bodyPr vert="horz" wrap="square" lIns="81940" tIns="40968" rIns="81940" bIns="40968" numCol="1" anchor="t" anchorCtr="0" compatLnSpc="1">
            <a:prstTxWarp prst="textNoShape">
              <a:avLst/>
            </a:prstTxWarp>
          </a:bodyPr>
          <a:lstStyle>
            <a:lvl1pPr defTabSz="455189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fld id="{4AC18D5F-E376-4073-B712-34C738FB70C5}" type="datetime1">
              <a:rPr lang="en-US" smtClean="0">
                <a:solidFill>
                  <a:prstClr val="black"/>
                </a:solidFill>
                <a:ea typeface="ＭＳ Ｐゴシック" charset="-128"/>
              </a:rPr>
              <a:pPr/>
              <a:t>8/1/2013</a:t>
            </a:fld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502" y="6356537"/>
            <a:ext cx="2895023" cy="365592"/>
          </a:xfrm>
          <a:prstGeom prst="rect">
            <a:avLst/>
          </a:prstGeom>
        </p:spPr>
        <p:txBody>
          <a:bodyPr lIns="81940" tIns="40968" rIns="81940" bIns="40968"/>
          <a:lstStyle>
            <a:lvl1pPr defTabSz="456453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2AE95-16E0-4C91-BE0C-DD0D79084CB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0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5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0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0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0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06" indent="0">
              <a:buNone/>
              <a:defRPr sz="1200"/>
            </a:lvl2pPr>
            <a:lvl3pPr marL="913010" indent="0">
              <a:buNone/>
              <a:defRPr sz="1000"/>
            </a:lvl3pPr>
            <a:lvl4pPr marL="1369517" indent="0">
              <a:buNone/>
              <a:defRPr sz="900"/>
            </a:lvl4pPr>
            <a:lvl5pPr marL="1826021" indent="0">
              <a:buNone/>
              <a:defRPr sz="900"/>
            </a:lvl5pPr>
            <a:lvl6pPr marL="2282529" indent="0">
              <a:buNone/>
              <a:defRPr sz="900"/>
            </a:lvl6pPr>
            <a:lvl7pPr marL="2739032" indent="0">
              <a:buNone/>
              <a:defRPr sz="900"/>
            </a:lvl7pPr>
            <a:lvl8pPr marL="3195539" indent="0">
              <a:buNone/>
              <a:defRPr sz="900"/>
            </a:lvl8pPr>
            <a:lvl9pPr marL="36520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06" indent="0">
              <a:buNone/>
              <a:defRPr sz="2800"/>
            </a:lvl2pPr>
            <a:lvl3pPr marL="913010" indent="0">
              <a:buNone/>
              <a:defRPr sz="2400"/>
            </a:lvl3pPr>
            <a:lvl4pPr marL="1369517" indent="0">
              <a:buNone/>
              <a:defRPr sz="2000"/>
            </a:lvl4pPr>
            <a:lvl5pPr marL="1826021" indent="0">
              <a:buNone/>
              <a:defRPr sz="2000"/>
            </a:lvl5pPr>
            <a:lvl6pPr marL="2282529" indent="0">
              <a:buNone/>
              <a:defRPr sz="2000"/>
            </a:lvl6pPr>
            <a:lvl7pPr marL="2739032" indent="0">
              <a:buNone/>
              <a:defRPr sz="2000"/>
            </a:lvl7pPr>
            <a:lvl8pPr marL="3195539" indent="0">
              <a:buNone/>
              <a:defRPr sz="2000"/>
            </a:lvl8pPr>
            <a:lvl9pPr marL="3652043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06" indent="0">
              <a:buNone/>
              <a:defRPr sz="1200"/>
            </a:lvl2pPr>
            <a:lvl3pPr marL="913010" indent="0">
              <a:buNone/>
              <a:defRPr sz="1000"/>
            </a:lvl3pPr>
            <a:lvl4pPr marL="1369517" indent="0">
              <a:buNone/>
              <a:defRPr sz="900"/>
            </a:lvl4pPr>
            <a:lvl5pPr marL="1826021" indent="0">
              <a:buNone/>
              <a:defRPr sz="900"/>
            </a:lvl5pPr>
            <a:lvl6pPr marL="2282529" indent="0">
              <a:buNone/>
              <a:defRPr sz="900"/>
            </a:lvl6pPr>
            <a:lvl7pPr marL="2739032" indent="0">
              <a:buNone/>
              <a:defRPr sz="900"/>
            </a:lvl7pPr>
            <a:lvl8pPr marL="3195539" indent="0">
              <a:buNone/>
              <a:defRPr sz="900"/>
            </a:lvl8pPr>
            <a:lvl9pPr marL="36520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01" tIns="45652" rIns="91301" bIns="4565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3"/>
            <a:ext cx="8229600" cy="4525963"/>
          </a:xfrm>
          <a:prstGeom prst="rect">
            <a:avLst/>
          </a:prstGeom>
        </p:spPr>
        <p:txBody>
          <a:bodyPr vert="horz" lIns="91301" tIns="45652" rIns="91301" bIns="456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01" tIns="45652" rIns="91301" bIns="4565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2CE54-2D80-4EB8-BD77-46B522DC5C82}" type="datetimeFigureOut">
              <a:rPr lang="en-US" smtClean="0"/>
              <a:pPr/>
              <a:t>8/1/2013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01" tIns="45652" rIns="91301" bIns="4565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01" tIns="45652" rIns="91301" bIns="4565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B348D-EBA5-4992-B942-047B59ECD8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4000">
    <p:fade/>
  </p:transition>
  <p:txStyles>
    <p:titleStyle>
      <a:lvl1pPr algn="ctr" defTabSz="9130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79" indent="-342379" algn="l" defTabSz="9130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821" indent="-285315" algn="l" defTabSz="9130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265" indent="-228255" algn="l" defTabSz="9130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770" indent="-228255" algn="l" defTabSz="9130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73" indent="-228255" algn="l" defTabSz="9130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781" indent="-228255" algn="l" defTabSz="9130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287" indent="-228255" algn="l" defTabSz="9130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791" indent="-228255" algn="l" defTabSz="9130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294" indent="-228255" algn="l" defTabSz="9130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06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10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17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21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29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032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539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043" algn="l" defTabSz="9130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SlideIdea5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7" descr="http://www.houstonisd.org/Commserv/Images/HISD_seal200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0603" y="135874"/>
            <a:ext cx="1170420" cy="113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502" y="6356537"/>
            <a:ext cx="2133023" cy="365592"/>
          </a:xfrm>
          <a:prstGeom prst="rect">
            <a:avLst/>
          </a:prstGeom>
        </p:spPr>
        <p:txBody>
          <a:bodyPr vert="horz" wrap="square" lIns="91291" tIns="45646" rIns="91291" bIns="45646" numCol="1" anchor="ctr" anchorCtr="0" compatLnSpc="1">
            <a:prstTxWarp prst="textNoShape">
              <a:avLst/>
            </a:prstTxWarp>
          </a:bodyPr>
          <a:lstStyle>
            <a:lvl1pPr algn="r" defTabSz="455189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A00C5A5-2F10-4219-9C95-33D0D3C7D86D}" type="slidenum">
              <a:rPr lang="en-US" smtClean="0">
                <a:ea typeface="ＭＳ Ｐゴシック" charset="-128"/>
              </a:rPr>
              <a:pPr/>
              <a:t>‹#›</a:t>
            </a:fld>
            <a:endParaRPr lang="en-US" dirty="0"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4000">
    <p:fade/>
  </p:transition>
  <p:txStyles>
    <p:titleStyle>
      <a:lvl1pPr algn="ctr" defTabSz="455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5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55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55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55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09667" algn="ctr" defTabSz="455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19335" algn="ctr" defTabSz="455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29004" algn="ctr" defTabSz="455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38671" algn="ctr" defTabSz="455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1389" indent="-341389" algn="l" defTabSz="455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1099" indent="-284490" algn="l" defTabSz="455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0813" indent="-227599" algn="l" defTabSz="455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7422" indent="-227599" algn="l" defTabSz="455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4029" indent="-227599" algn="l" defTabSz="4551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0487" indent="-228229" algn="l" defTabSz="4564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940" indent="-228229" algn="l" defTabSz="4564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391" indent="-228229" algn="l" defTabSz="4564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841" indent="-228229" algn="l" defTabSz="4564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53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03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357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08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262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711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166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616" algn="l" defTabSz="4564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titleSlideIdea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" y="0"/>
            <a:ext cx="9142556" cy="685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14400" y="2133600"/>
            <a:ext cx="7998691" cy="196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940" tIns="40968" rIns="81940" bIns="40968"/>
          <a:lstStyle/>
          <a:p>
            <a:pPr algn="r" defTabSz="819335">
              <a:spcBef>
                <a:spcPct val="20000"/>
              </a:spcBef>
            </a:pPr>
            <a:endParaRPr lang="en-US" sz="36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r" defTabSz="819335">
              <a:spcBef>
                <a:spcPct val="20000"/>
              </a:spcBef>
            </a:pPr>
            <a:endParaRPr lang="en-US" sz="29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r" defTabSz="819335">
              <a:spcBef>
                <a:spcPct val="20000"/>
              </a:spcBef>
            </a:pPr>
            <a:endParaRPr lang="en-US" sz="29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r" defTabSz="819335">
              <a:spcBef>
                <a:spcPct val="20000"/>
              </a:spcBef>
            </a:pPr>
            <a:endParaRPr lang="en-US" sz="2900" b="1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r" defTabSz="819335">
              <a:spcBef>
                <a:spcPct val="20000"/>
              </a:spcBef>
            </a:pPr>
            <a:r>
              <a:rPr lang="en-US" sz="2900" b="1" dirty="0" smtClean="0">
                <a:solidFill>
                  <a:srgbClr val="FFFFFF"/>
                </a:solidFill>
                <a:latin typeface="Calibri" pitchFamily="34" charset="0"/>
              </a:rPr>
              <a:t>August 1, 2013</a:t>
            </a:r>
            <a:endParaRPr lang="en-US" sz="29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6" y="6497590"/>
            <a:ext cx="9141849" cy="329081"/>
          </a:xfrm>
          <a:prstGeom prst="rect">
            <a:avLst/>
          </a:prstGeom>
          <a:gradFill flip="none" rotWithShape="1">
            <a:gsLst>
              <a:gs pos="21000">
                <a:srgbClr val="0A193A"/>
              </a:gs>
              <a:gs pos="100000">
                <a:srgbClr val="0A193A">
                  <a:alpha val="72000"/>
                </a:srgbClr>
              </a:gs>
            </a:gsLst>
            <a:lin ang="0" scaled="1"/>
            <a:tileRect/>
          </a:gradFill>
        </p:spPr>
        <p:txBody>
          <a:bodyPr lIns="81940" tIns="40968" rIns="81940" bIns="40968" anchor="ctr">
            <a:spAutoFit/>
          </a:bodyPr>
          <a:lstStyle/>
          <a:p>
            <a:pPr algn="ctr" defTabSz="456453">
              <a:defRPr/>
            </a:pPr>
            <a:endParaRPr lang="en-US" sz="1600" spc="99" dirty="0">
              <a:solidFill>
                <a:schemeClr val="bg1"/>
              </a:solidFill>
            </a:endParaRP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3440545" y="6488207"/>
            <a:ext cx="5207000" cy="60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940" tIns="40968" rIns="81940" bIns="40968">
            <a:spAutoFit/>
          </a:bodyPr>
          <a:lstStyle/>
          <a:p>
            <a:pPr algn="r">
              <a:defRPr/>
            </a:pPr>
            <a:r>
              <a:rPr lang="en-US" sz="1600" spc="90" dirty="0">
                <a:solidFill>
                  <a:schemeClr val="bg1"/>
                </a:solidFill>
                <a:latin typeface="Calibri" pitchFamily="34" charset="0"/>
              </a:rPr>
              <a:t>HOUSTON  INDEPENDENT  SCHOOL  DISTRICT</a:t>
            </a:r>
          </a:p>
          <a:p>
            <a:pPr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691" y="2057400"/>
            <a:ext cx="8534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</a:rPr>
              <a:t>A/E Services Request for Qualifications Feedback</a:t>
            </a:r>
          </a:p>
          <a:p>
            <a:pPr algn="ctr"/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4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M/WBE PARTICIPATION PLAN AND OUTREACH EFFORTS</a:t>
            </a:r>
            <a:endParaRPr lang="en-US" sz="3600" b="1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ORAL PRESENTATION (IF APPLICABLE – HISD’s OPTION)</a:t>
            </a:r>
          </a:p>
          <a:p>
            <a:pPr lvl="2"/>
            <a:r>
              <a:rPr lang="en-US" sz="2800" dirty="0" smtClean="0"/>
              <a:t>Response to Committee </a:t>
            </a:r>
          </a:p>
          <a:p>
            <a:pPr lvl="2"/>
            <a:r>
              <a:rPr lang="en-US" sz="2800" dirty="0" smtClean="0"/>
              <a:t>Questions Summary of Qualifications</a:t>
            </a:r>
          </a:p>
          <a:p>
            <a:pPr lvl="2"/>
            <a:r>
              <a:rPr lang="en-US" sz="2800" dirty="0" smtClean="0"/>
              <a:t>Presentation Materials and Visuals</a:t>
            </a:r>
            <a:endParaRPr lang="en-US" sz="28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Voting</a:t>
            </a:r>
          </a:p>
          <a:p>
            <a:pPr lvl="2"/>
            <a:r>
              <a:rPr lang="en-US" dirty="0" smtClean="0"/>
              <a:t>Robert Sands, Officer of Bond &amp; CFS</a:t>
            </a:r>
          </a:p>
          <a:p>
            <a:pPr lvl="2"/>
            <a:r>
              <a:rPr lang="en-US" dirty="0" smtClean="0"/>
              <a:t>Sue Robertson, General Manager of Planning</a:t>
            </a:r>
          </a:p>
          <a:p>
            <a:pPr lvl="2"/>
            <a:r>
              <a:rPr lang="en-US" dirty="0" smtClean="0"/>
              <a:t>Dan Bankhead, General Manager of Design</a:t>
            </a:r>
          </a:p>
          <a:p>
            <a:pPr lvl="2"/>
            <a:r>
              <a:rPr lang="en-US" dirty="0" smtClean="0"/>
              <a:t>Dillon Brady, General Manager of Construction</a:t>
            </a:r>
          </a:p>
          <a:p>
            <a:pPr lvl="2"/>
            <a:r>
              <a:rPr lang="en-US" dirty="0" smtClean="0"/>
              <a:t>Alexis Licata, General Manager of Business Assistance</a:t>
            </a:r>
          </a:p>
          <a:p>
            <a:pPr lvl="2"/>
            <a:r>
              <a:rPr lang="en-US" dirty="0" smtClean="0"/>
              <a:t>Mark Miranda, Director of Business Operations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Non-Voting</a:t>
            </a:r>
          </a:p>
          <a:p>
            <a:pPr lvl="2"/>
            <a:r>
              <a:rPr lang="en-US" dirty="0" smtClean="0"/>
              <a:t>Leo Bobadilla, Scott Gilhousen, Mark </a:t>
            </a:r>
            <a:r>
              <a:rPr lang="en-US" dirty="0" err="1" smtClean="0"/>
              <a:t>Shenker</a:t>
            </a:r>
            <a:endParaRPr lang="en-US" dirty="0" smtClean="0"/>
          </a:p>
          <a:p>
            <a:r>
              <a:rPr lang="en-US" dirty="0" smtClean="0"/>
              <a:t>Observers</a:t>
            </a:r>
          </a:p>
          <a:p>
            <a:pPr lvl="2"/>
            <a:r>
              <a:rPr lang="en-US" dirty="0" smtClean="0"/>
              <a:t>Members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 Schools Advisory Committee</a:t>
            </a:r>
          </a:p>
          <a:p>
            <a:r>
              <a:rPr lang="en-US" dirty="0" smtClean="0"/>
              <a:t>Oversight</a:t>
            </a:r>
          </a:p>
          <a:p>
            <a:pPr lvl="2"/>
            <a:r>
              <a:rPr lang="en-US" dirty="0" smtClean="0"/>
              <a:t>Sandy Hellums, Chris Gross, Elvis Eaglin, Wm. Earl Finley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Committee members individually reviewed and familiarized themselves with each SOQ.</a:t>
            </a:r>
          </a:p>
          <a:p>
            <a:r>
              <a:rPr lang="en-US" sz="3600" dirty="0" smtClean="0"/>
              <a:t>Entire committee met and discussed all 85 SOQ’s over multiple days.</a:t>
            </a:r>
          </a:p>
          <a:p>
            <a:r>
              <a:rPr lang="en-US" sz="3600" dirty="0" smtClean="0"/>
              <a:t>Based on initial review the committee invited 37 firms for first round interviews</a:t>
            </a: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10 Minute Presentation</a:t>
            </a:r>
          </a:p>
          <a:p>
            <a:r>
              <a:rPr lang="en-US" sz="3600" dirty="0" smtClean="0"/>
              <a:t>15 Minutes of Questions from Committee</a:t>
            </a:r>
          </a:p>
          <a:p>
            <a:r>
              <a:rPr lang="en-US" sz="3600" dirty="0" smtClean="0"/>
              <a:t>Following Each Presentation Committee met to discuss.</a:t>
            </a:r>
          </a:p>
          <a:p>
            <a:r>
              <a:rPr lang="en-US" sz="3600" dirty="0" smtClean="0"/>
              <a:t>Committee then conducted school specific evaluations of qualifications. 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School Stakeholders were invited to participate in Phase II interviews.</a:t>
            </a:r>
          </a:p>
          <a:p>
            <a:r>
              <a:rPr lang="en-US" dirty="0" smtClean="0"/>
              <a:t>28 Firms Invited for Phase II Interviews</a:t>
            </a:r>
          </a:p>
          <a:p>
            <a:r>
              <a:rPr lang="en-US" dirty="0" smtClean="0"/>
              <a:t>Stakeholders selected Project Advisory Team representatives including:</a:t>
            </a:r>
          </a:p>
          <a:p>
            <a:pPr lvl="2"/>
            <a:r>
              <a:rPr lang="en-US" sz="2800" dirty="0" smtClean="0"/>
              <a:t>Principal</a:t>
            </a:r>
          </a:p>
          <a:p>
            <a:pPr lvl="2"/>
            <a:r>
              <a:rPr lang="en-US" sz="2800" dirty="0" smtClean="0"/>
              <a:t>Teachers</a:t>
            </a:r>
          </a:p>
          <a:p>
            <a:pPr lvl="2"/>
            <a:r>
              <a:rPr lang="en-US" sz="2800" dirty="0" smtClean="0"/>
              <a:t>Parents/Community Members</a:t>
            </a:r>
          </a:p>
          <a:p>
            <a:pPr lvl="2"/>
            <a:r>
              <a:rPr lang="en-US" sz="2800" dirty="0" smtClean="0"/>
              <a:t>Students</a:t>
            </a:r>
            <a:endParaRPr lang="en-US" sz="28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A&amp;E Firms selected per school</a:t>
            </a:r>
          </a:p>
          <a:p>
            <a:r>
              <a:rPr lang="en-US" dirty="0" smtClean="0"/>
              <a:t>A&amp;E asked to present on the following topics</a:t>
            </a:r>
          </a:p>
          <a:p>
            <a:pPr lvl="1"/>
            <a:r>
              <a:rPr lang="en-US" sz="3200" dirty="0" smtClean="0"/>
              <a:t>21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Century Learning Environments</a:t>
            </a:r>
          </a:p>
          <a:p>
            <a:pPr lvl="1"/>
            <a:r>
              <a:rPr lang="en-US" sz="3200" dirty="0" smtClean="0"/>
              <a:t>Firm’s best tool for engaging stakeholders</a:t>
            </a:r>
          </a:p>
          <a:p>
            <a:r>
              <a:rPr lang="en-US" dirty="0" smtClean="0"/>
              <a:t>Stakeholders provided feedback on each firm</a:t>
            </a:r>
          </a:p>
          <a:p>
            <a:r>
              <a:rPr lang="en-US" dirty="0" smtClean="0"/>
              <a:t>Stakeholders were NOT voting members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Phase II Interviews selection committee reconvened to conduct final evaluation and make recommendations.</a:t>
            </a:r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 Architects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en-US" sz="2800" dirty="0" smtClean="0"/>
              <a:t>Condit ES - </a:t>
            </a:r>
            <a:r>
              <a:rPr lang="en-US" sz="2800" dirty="0" smtClean="0">
                <a:solidFill>
                  <a:srgbClr val="11488B"/>
                </a:solidFill>
              </a:rPr>
              <a:t>VLK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DeBakey HS - </a:t>
            </a:r>
            <a:r>
              <a:rPr lang="en-US" sz="2800" dirty="0" smtClean="0">
                <a:solidFill>
                  <a:srgbClr val="11488B"/>
                </a:solidFill>
              </a:rPr>
              <a:t>WHR/Lake </a:t>
            </a:r>
            <a:r>
              <a:rPr lang="en-US" sz="2800" dirty="0" err="1" smtClean="0">
                <a:solidFill>
                  <a:srgbClr val="11488B"/>
                </a:solidFill>
              </a:rPr>
              <a:t>Flato</a:t>
            </a:r>
            <a:endParaRPr lang="en-US" sz="2800" dirty="0" smtClean="0">
              <a:solidFill>
                <a:srgbClr val="11488B"/>
              </a:solidFill>
            </a:endParaRP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Delmar Stadium - </a:t>
            </a:r>
            <a:r>
              <a:rPr lang="en-US" sz="2800" dirty="0" smtClean="0">
                <a:solidFill>
                  <a:srgbClr val="11488B"/>
                </a:solidFill>
              </a:rPr>
              <a:t>PBK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Furr HS - </a:t>
            </a:r>
            <a:r>
              <a:rPr lang="en-US" sz="2800" dirty="0" smtClean="0">
                <a:solidFill>
                  <a:srgbClr val="11488B"/>
                </a:solidFill>
              </a:rPr>
              <a:t>ERO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Grady MS - </a:t>
            </a:r>
            <a:r>
              <a:rPr lang="en-US" sz="2800" dirty="0" smtClean="0">
                <a:solidFill>
                  <a:srgbClr val="11488B"/>
                </a:solidFill>
              </a:rPr>
              <a:t>Natex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HSPVA - </a:t>
            </a:r>
            <a:r>
              <a:rPr lang="en-US" sz="2800" dirty="0" smtClean="0">
                <a:solidFill>
                  <a:srgbClr val="11488B"/>
                </a:solidFill>
              </a:rPr>
              <a:t>Gensler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Lee HS - </a:t>
            </a:r>
            <a:r>
              <a:rPr lang="en-US" sz="2800" dirty="0" smtClean="0">
                <a:solidFill>
                  <a:srgbClr val="11488B"/>
                </a:solidFill>
              </a:rPr>
              <a:t>WHR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Mandarin Chinese Language Immersion School - </a:t>
            </a:r>
            <a:r>
              <a:rPr lang="en-US" sz="2800" dirty="0" smtClean="0">
                <a:solidFill>
                  <a:srgbClr val="11488B"/>
                </a:solidFill>
              </a:rPr>
              <a:t>PBK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Milby HS – </a:t>
            </a:r>
            <a:r>
              <a:rPr lang="en-US" sz="2800" dirty="0" smtClean="0">
                <a:solidFill>
                  <a:srgbClr val="11488B"/>
                </a:solidFill>
              </a:rPr>
              <a:t>Kirksey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800" dirty="0" smtClean="0"/>
              <a:t>North Early College - </a:t>
            </a:r>
            <a:r>
              <a:rPr lang="en-US" sz="2800" dirty="0" err="1" smtClean="0">
                <a:solidFill>
                  <a:srgbClr val="11488B"/>
                </a:solidFill>
              </a:rPr>
              <a:t>RdlR</a:t>
            </a:r>
            <a:endParaRPr lang="en-US" sz="2800" dirty="0" smtClean="0">
              <a:solidFill>
                <a:srgbClr val="11488B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696200" cy="4191000"/>
          </a:xfrm>
        </p:spPr>
        <p:txBody>
          <a:bodyPr/>
          <a:lstStyle/>
          <a:p>
            <a:pPr algn="ctr">
              <a:buNone/>
            </a:pPr>
            <a:r>
              <a:rPr lang="en-US" sz="8800" b="1" dirty="0" smtClean="0"/>
              <a:t>   </a:t>
            </a:r>
            <a:endParaRPr lang="en-US" sz="8800" b="1" dirty="0"/>
          </a:p>
        </p:txBody>
      </p:sp>
      <p:sp>
        <p:nvSpPr>
          <p:cNvPr id="4" name="Rectangle 3"/>
          <p:cNvSpPr/>
          <p:nvPr/>
        </p:nvSpPr>
        <p:spPr>
          <a:xfrm>
            <a:off x="1905000" y="609600"/>
            <a:ext cx="571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Board Policy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379041"/>
            <a:ext cx="8001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This project is still under a Code of Silence.  Therefore, there will be no questions answered during this presentation or following the presentation. </a:t>
            </a:r>
          </a:p>
          <a:p>
            <a:pPr marL="285750" indent="-285750"/>
            <a:endParaRPr lang="en-US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This presentation is meant to be informational.  No part of this presentation is directed towards a specific A/E firm. 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The information contained herein is being presented to provide feedback and guidance to aid you in preparation of and submittal of bids and/or making a public presentation to stakeholders and the HISD selection committee.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257400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 Architects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pPr marL="342900" indent="-342900">
              <a:spcBef>
                <a:spcPts val="0"/>
              </a:spcBef>
              <a:defRPr/>
            </a:pPr>
            <a:endParaRPr lang="en-US" sz="1800" dirty="0" smtClean="0"/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Relief ES - </a:t>
            </a:r>
            <a:r>
              <a:rPr lang="en-US" dirty="0" smtClean="0">
                <a:solidFill>
                  <a:srgbClr val="11488B"/>
                </a:solidFill>
              </a:rPr>
              <a:t>English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Sharpstown HS - </a:t>
            </a:r>
            <a:r>
              <a:rPr lang="en-US" dirty="0" smtClean="0">
                <a:solidFill>
                  <a:srgbClr val="11488B"/>
                </a:solidFill>
              </a:rPr>
              <a:t>Munoz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South Early College - </a:t>
            </a:r>
            <a:r>
              <a:rPr lang="en-US" dirty="0" smtClean="0">
                <a:solidFill>
                  <a:srgbClr val="11488B"/>
                </a:solidFill>
              </a:rPr>
              <a:t>Smith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11488B"/>
                </a:solidFill>
              </a:rPr>
              <a:t>Architects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Sterling HS - </a:t>
            </a:r>
            <a:r>
              <a:rPr lang="en-US" dirty="0" smtClean="0">
                <a:solidFill>
                  <a:srgbClr val="11488B"/>
                </a:solidFill>
              </a:rPr>
              <a:t>SHW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Waltrip HS - </a:t>
            </a:r>
            <a:r>
              <a:rPr lang="en-US" dirty="0" smtClean="0">
                <a:solidFill>
                  <a:srgbClr val="11488B"/>
                </a:solidFill>
              </a:rPr>
              <a:t>Gensler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Washington HS - </a:t>
            </a:r>
            <a:r>
              <a:rPr lang="en-US" dirty="0" smtClean="0">
                <a:solidFill>
                  <a:srgbClr val="11488B"/>
                </a:solidFill>
              </a:rPr>
              <a:t>FH-HP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Worthing HS - </a:t>
            </a:r>
            <a:r>
              <a:rPr lang="en-US" dirty="0" smtClean="0">
                <a:solidFill>
                  <a:srgbClr val="11488B"/>
                </a:solidFill>
              </a:rPr>
              <a:t>Molina Walker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Young Men’s College Prep - </a:t>
            </a:r>
            <a:r>
              <a:rPr lang="en-US" dirty="0" smtClean="0">
                <a:solidFill>
                  <a:srgbClr val="11488B"/>
                </a:solidFill>
              </a:rPr>
              <a:t>Harrison Kornberg</a:t>
            </a: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II Architects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Bellaire HS - </a:t>
            </a:r>
            <a:r>
              <a:rPr lang="en-US" dirty="0" smtClean="0">
                <a:solidFill>
                  <a:srgbClr val="11488B"/>
                </a:solidFill>
              </a:rPr>
              <a:t>PBK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Davis HS - </a:t>
            </a:r>
            <a:r>
              <a:rPr lang="en-US" dirty="0" smtClean="0">
                <a:solidFill>
                  <a:srgbClr val="11488B"/>
                </a:solidFill>
              </a:rPr>
              <a:t>Bay-IBI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Dowling MS - </a:t>
            </a:r>
            <a:r>
              <a:rPr lang="en-US" dirty="0" smtClean="0">
                <a:solidFill>
                  <a:srgbClr val="11488B"/>
                </a:solidFill>
              </a:rPr>
              <a:t>Harrison Kornberg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Eastwood Academy - </a:t>
            </a:r>
            <a:r>
              <a:rPr lang="en-US" dirty="0" err="1" smtClean="0">
                <a:solidFill>
                  <a:srgbClr val="11488B"/>
                </a:solidFill>
              </a:rPr>
              <a:t>Prozign</a:t>
            </a:r>
            <a:endParaRPr lang="en-US" dirty="0" smtClean="0">
              <a:solidFill>
                <a:srgbClr val="11488B"/>
              </a:solidFill>
            </a:endParaRP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Lamar HS - </a:t>
            </a:r>
            <a:r>
              <a:rPr lang="en-US" dirty="0" smtClean="0">
                <a:solidFill>
                  <a:srgbClr val="11488B"/>
                </a:solidFill>
              </a:rPr>
              <a:t>Perkins + Will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Parker ES -  </a:t>
            </a:r>
            <a:r>
              <a:rPr lang="en-US" dirty="0" smtClean="0">
                <a:solidFill>
                  <a:srgbClr val="11488B"/>
                </a:solidFill>
              </a:rPr>
              <a:t>Brave/Architecture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Yates HS - </a:t>
            </a:r>
            <a:r>
              <a:rPr lang="en-US" dirty="0" smtClean="0">
                <a:solidFill>
                  <a:srgbClr val="11488B"/>
                </a:solidFill>
              </a:rPr>
              <a:t>Moody-Nolan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dirty="0" smtClean="0"/>
              <a:t>Middle School Renovations </a:t>
            </a:r>
            <a:r>
              <a:rPr lang="en-US" dirty="0" smtClean="0">
                <a:solidFill>
                  <a:srgbClr val="11488B"/>
                </a:solidFill>
              </a:rPr>
              <a:t>– Robert Adams, Inc., VCS, English &amp; Associates, Inc., Courtney Harper + Partners, Inc.</a:t>
            </a: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M/WBE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14"/>
            <a:ext cx="8839200" cy="4525963"/>
          </a:xfrm>
        </p:spPr>
        <p:txBody>
          <a:bodyPr/>
          <a:lstStyle/>
          <a:p>
            <a:r>
              <a:rPr lang="en-US" dirty="0" smtClean="0"/>
              <a:t>14 </a:t>
            </a:r>
            <a:r>
              <a:rPr lang="en-US" dirty="0" smtClean="0"/>
              <a:t>of 29 firms approved by BOE </a:t>
            </a:r>
            <a:r>
              <a:rPr lang="en-US" dirty="0" smtClean="0"/>
              <a:t>are </a:t>
            </a:r>
            <a:r>
              <a:rPr lang="en-US" dirty="0" smtClean="0"/>
              <a:t>M/WBE = 48%</a:t>
            </a:r>
          </a:p>
          <a:p>
            <a:r>
              <a:rPr lang="en-US" dirty="0" smtClean="0"/>
              <a:t>10 </a:t>
            </a:r>
            <a:r>
              <a:rPr lang="en-US" dirty="0" smtClean="0"/>
              <a:t>of 14 firms are MBE = 34%</a:t>
            </a:r>
          </a:p>
          <a:p>
            <a:r>
              <a:rPr lang="en-US" dirty="0" smtClean="0"/>
              <a:t>4 </a:t>
            </a:r>
            <a:r>
              <a:rPr lang="en-US" dirty="0" smtClean="0"/>
              <a:t>of 29 are WBE = 14%</a:t>
            </a:r>
          </a:p>
          <a:p>
            <a:r>
              <a:rPr lang="en-US" dirty="0" smtClean="0"/>
              <a:t> </a:t>
            </a:r>
            <a:r>
              <a:rPr lang="en-US" dirty="0" smtClean="0"/>
              <a:t>26 </a:t>
            </a:r>
            <a:r>
              <a:rPr lang="en-US" dirty="0" smtClean="0"/>
              <a:t>of 29 firms are local; meaning a pre-existing and established Houston office/presence. = 90%</a:t>
            </a:r>
          </a:p>
          <a:p>
            <a:r>
              <a:rPr lang="en-US" dirty="0" smtClean="0"/>
              <a:t>2 of 29 firms are State of Texas </a:t>
            </a:r>
            <a:r>
              <a:rPr lang="en-US" dirty="0" smtClean="0"/>
              <a:t>local</a:t>
            </a:r>
          </a:p>
          <a:p>
            <a:r>
              <a:rPr lang="en-US" dirty="0" smtClean="0"/>
              <a:t>1 of 29 firms is Ohio based, but has partnered with local Houston firms.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M/WBE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 </a:t>
            </a:r>
            <a:r>
              <a:rPr lang="en-US" sz="3000" dirty="0" smtClean="0"/>
              <a:t>The </a:t>
            </a:r>
            <a:r>
              <a:rPr lang="en-US" sz="3000" dirty="0" smtClean="0"/>
              <a:t>29 firms approved thus far have listed over 130 M/WBE local subcontracting </a:t>
            </a:r>
            <a:r>
              <a:rPr lang="en-US" sz="3000" dirty="0" smtClean="0"/>
              <a:t>partners.</a:t>
            </a:r>
          </a:p>
          <a:p>
            <a:endParaRPr lang="en-US" sz="3000" dirty="0" smtClean="0"/>
          </a:p>
          <a:p>
            <a:r>
              <a:rPr lang="en-US" sz="3000" dirty="0" smtClean="0"/>
              <a:t> </a:t>
            </a:r>
            <a:r>
              <a:rPr lang="en-US" sz="3000" dirty="0" smtClean="0"/>
              <a:t>85 </a:t>
            </a:r>
            <a:r>
              <a:rPr lang="en-US" sz="3000" dirty="0" smtClean="0"/>
              <a:t>firms responded to A/E RFQ</a:t>
            </a:r>
          </a:p>
          <a:p>
            <a:r>
              <a:rPr lang="en-US" sz="3000" dirty="0" smtClean="0"/>
              <a:t> 33 </a:t>
            </a:r>
            <a:r>
              <a:rPr lang="en-US" sz="3000" dirty="0" smtClean="0"/>
              <a:t>of 85 firms are M/WBE = 39%</a:t>
            </a:r>
          </a:p>
          <a:p>
            <a:r>
              <a:rPr lang="en-US" sz="3000" dirty="0" smtClean="0"/>
              <a:t> 27 </a:t>
            </a:r>
            <a:r>
              <a:rPr lang="en-US" sz="3000" dirty="0" smtClean="0"/>
              <a:t>of 33 firms are MBE = 82%</a:t>
            </a:r>
          </a:p>
          <a:p>
            <a:r>
              <a:rPr lang="en-US" sz="3000" dirty="0" smtClean="0"/>
              <a:t> 6 </a:t>
            </a:r>
            <a:r>
              <a:rPr lang="en-US" sz="3000" dirty="0" smtClean="0"/>
              <a:t>of 33 firms are WBE = 18%</a:t>
            </a: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firms have been selected for a project.</a:t>
            </a:r>
          </a:p>
          <a:p>
            <a:endParaRPr lang="en-US" dirty="0" smtClean="0"/>
          </a:p>
          <a:p>
            <a:r>
              <a:rPr lang="en-US" dirty="0" smtClean="0"/>
              <a:t>Group III and Group IV projects totaling 16 projects still to be awarded.</a:t>
            </a:r>
          </a:p>
          <a:p>
            <a:endParaRPr lang="en-US" dirty="0" smtClean="0"/>
          </a:p>
          <a:p>
            <a:r>
              <a:rPr lang="en-US" dirty="0" smtClean="0"/>
              <a:t>Planning and design anticipated in 2015 and 2016. </a:t>
            </a:r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38200"/>
          </a:xfrm>
        </p:spPr>
        <p:txBody>
          <a:bodyPr/>
          <a:lstStyle/>
          <a:p>
            <a:r>
              <a:rPr lang="en-US" b="1" dirty="0" smtClean="0"/>
              <a:t>Feedback – Competitive SOQ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Quality of Portfolio</a:t>
            </a:r>
          </a:p>
          <a:p>
            <a:pPr lvl="2"/>
            <a:r>
              <a:rPr lang="en-US" sz="2800" b="1" dirty="0" smtClean="0"/>
              <a:t>Clean, Concise, and Follow Directions</a:t>
            </a:r>
          </a:p>
          <a:p>
            <a:pPr lvl="2"/>
            <a:r>
              <a:rPr lang="en-US" sz="2800" b="1" dirty="0" smtClean="0"/>
              <a:t>Maximize response by provided everything requested</a:t>
            </a:r>
          </a:p>
          <a:p>
            <a:pPr lvl="2"/>
            <a:r>
              <a:rPr lang="en-US" sz="2800" b="1" dirty="0" smtClean="0"/>
              <a:t>Show your best projects with quality photographs</a:t>
            </a:r>
          </a:p>
          <a:p>
            <a:pPr lvl="2"/>
            <a:r>
              <a:rPr lang="en-US" sz="2800" b="1" dirty="0" smtClean="0"/>
              <a:t>Utilize relevant projects</a:t>
            </a:r>
          </a:p>
          <a:p>
            <a:pPr lvl="2"/>
            <a:r>
              <a:rPr lang="en-US" sz="2800" b="1" dirty="0" smtClean="0"/>
              <a:t>Show 21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Century Design</a:t>
            </a:r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latin typeface="Times New Roman"/>
                <a:cs typeface="Times New Roman"/>
              </a:rPr>
              <a:t>●	</a:t>
            </a:r>
            <a:r>
              <a:rPr lang="en-US" sz="2400" b="1" dirty="0" smtClean="0"/>
              <a:t>Should be familiar with your recent and relevant experience.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latin typeface="Times New Roman"/>
                <a:cs typeface="Times New Roman"/>
              </a:rPr>
              <a:t>●	</a:t>
            </a:r>
            <a:r>
              <a:rPr lang="en-US" sz="2400" b="1" dirty="0" smtClean="0">
                <a:latin typeface="Calibri" pitchFamily="34" charset="0"/>
                <a:cs typeface="Times New Roman"/>
              </a:rPr>
              <a:t> Provide current and accurate contact information</a:t>
            </a:r>
            <a:endParaRPr lang="en-US" sz="24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latin typeface="Calibri" pitchFamily="34" charset="0"/>
                <a:cs typeface="Times New Roman"/>
              </a:rPr>
              <a:t>●	Call and inform references someone may be calling</a:t>
            </a:r>
            <a:endParaRPr lang="en-US" sz="2400" b="1" dirty="0" smtClean="0">
              <a:latin typeface="Calibri" pitchFamily="34" charset="0"/>
            </a:endParaRPr>
          </a:p>
          <a:p>
            <a:pPr algn="just">
              <a:buNone/>
            </a:pPr>
            <a:endParaRPr lang="en-US" sz="2400" b="1" dirty="0" smtClean="0">
              <a:solidFill>
                <a:srgbClr val="4F81BD"/>
              </a:solidFill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rgbClr val="4F81BD"/>
                </a:solidFill>
              </a:rPr>
              <a:t>	</a:t>
            </a:r>
          </a:p>
        </p:txBody>
      </p:sp>
      <p:pic>
        <p:nvPicPr>
          <p:cNvPr id="13314" name="Picture 2" descr="http://t3.gstatic.com/images?q=tbn:ANd9GcRl8WUTtxCAPeo9eHqQUQsQsCClbiw0GAIRGmbhJ8vmdH99AbJu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38200" y="4419600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16" name="Picture 4" descr="http://t1.gstatic.com/images?q=tbn:ANd9GcRvizSc_29PsvOEp-Y1BcZkKmaklhoKHn7w03qiLMHqEKBGfxh4MCTpFKqyTA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324600" y="4800600"/>
            <a:ext cx="155257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Presentation for The </a:t>
            </a:r>
            <a:br>
              <a:rPr lang="en-US" b="1" dirty="0" smtClean="0"/>
            </a:br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technology </a:t>
            </a:r>
          </a:p>
          <a:p>
            <a:r>
              <a:rPr lang="en-US" dirty="0" smtClean="0"/>
              <a:t>Have a back-up plan if technology fails</a:t>
            </a:r>
          </a:p>
          <a:p>
            <a:r>
              <a:rPr lang="en-US" dirty="0" smtClean="0"/>
              <a:t>Dynamic and fluid visuals </a:t>
            </a:r>
          </a:p>
          <a:p>
            <a:r>
              <a:rPr lang="en-US" dirty="0" smtClean="0"/>
              <a:t>Use architectural software’s and modeling to get your ideas across. </a:t>
            </a:r>
          </a:p>
          <a:p>
            <a:r>
              <a:rPr lang="en-US" dirty="0" smtClean="0"/>
              <a:t>Employ 21</a:t>
            </a:r>
            <a:r>
              <a:rPr lang="en-US" baseline="30000" dirty="0" smtClean="0"/>
              <a:t>st</a:t>
            </a:r>
            <a:r>
              <a:rPr lang="en-US" dirty="0" smtClean="0"/>
              <a:t> learning techniques/no longer a static lecture.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for The </a:t>
            </a:r>
            <a:br>
              <a:rPr lang="en-US" b="1" dirty="0" smtClean="0"/>
            </a:br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Teamwork – best presentations used the entire team.</a:t>
            </a:r>
          </a:p>
          <a:p>
            <a:r>
              <a:rPr lang="en-US" dirty="0" smtClean="0"/>
              <a:t>Familiarity with presentation and fellow team members.</a:t>
            </a:r>
          </a:p>
          <a:p>
            <a:r>
              <a:rPr lang="en-US" dirty="0" smtClean="0"/>
              <a:t>Teams that seemed to know each other presented well</a:t>
            </a:r>
          </a:p>
          <a:p>
            <a:r>
              <a:rPr lang="en-US" dirty="0" smtClean="0"/>
              <a:t>Practice, Practice, Practice</a:t>
            </a:r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Presentation for The </a:t>
            </a:r>
            <a:br>
              <a:rPr lang="en-US" b="1" dirty="0" smtClean="0"/>
            </a:br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900" b="1" dirty="0" smtClean="0"/>
              <a:t>Be creative, engaging, hands on and interactive</a:t>
            </a:r>
          </a:p>
          <a:p>
            <a:pPr>
              <a:lnSpc>
                <a:spcPct val="150000"/>
              </a:lnSpc>
            </a:pPr>
            <a:r>
              <a:rPr lang="en-US" sz="2900" b="1" dirty="0" smtClean="0"/>
              <a:t>Provide a quality leave behind – Final thought – Be creative in how you convey it……</a:t>
            </a:r>
          </a:p>
          <a:p>
            <a:pPr>
              <a:lnSpc>
                <a:spcPct val="150000"/>
              </a:lnSpc>
            </a:pPr>
            <a:r>
              <a:rPr lang="en-US" sz="2900" b="1" dirty="0" smtClean="0"/>
              <a:t>Obey time allowed to conduct your presentation !</a:t>
            </a:r>
          </a:p>
          <a:p>
            <a:pPr>
              <a:lnSpc>
                <a:spcPct val="150000"/>
              </a:lnSpc>
            </a:pPr>
            <a:endParaRPr lang="en-US" sz="2900" b="1" dirty="0" smtClean="0"/>
          </a:p>
          <a:p>
            <a:pPr>
              <a:lnSpc>
                <a:spcPct val="150000"/>
              </a:lnSpc>
            </a:pPr>
            <a:endParaRPr lang="en-US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696200" cy="4191000"/>
          </a:xfrm>
        </p:spPr>
        <p:txBody>
          <a:bodyPr/>
          <a:lstStyle/>
          <a:p>
            <a:pPr algn="ctr">
              <a:buNone/>
            </a:pPr>
            <a:r>
              <a:rPr lang="en-US" sz="8800" b="1" dirty="0" smtClean="0"/>
              <a:t>   </a:t>
            </a:r>
            <a:endParaRPr lang="en-US" sz="8800" b="1" dirty="0"/>
          </a:p>
        </p:txBody>
      </p:sp>
      <p:sp>
        <p:nvSpPr>
          <p:cNvPr id="4" name="Rectangle 3"/>
          <p:cNvSpPr/>
          <p:nvPr/>
        </p:nvSpPr>
        <p:spPr>
          <a:xfrm>
            <a:off x="1905000" y="609600"/>
            <a:ext cx="5714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Background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1379040"/>
            <a:ext cx="8001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HISD’s 1.9 billion bond program passed - November 2012 election.</a:t>
            </a:r>
          </a:p>
          <a:p>
            <a:endParaRPr lang="en-US" sz="2200" dirty="0" smtClean="0"/>
          </a:p>
          <a:p>
            <a:r>
              <a:rPr lang="en-US" sz="2200" dirty="0" smtClean="0"/>
              <a:t>HISD has 42 new capital construction and district renovation projects in the current plan requiring Architectural and Engineering Services (A/E Services).  </a:t>
            </a:r>
          </a:p>
          <a:p>
            <a:endParaRPr lang="en-US" sz="2200" dirty="0" smtClean="0"/>
          </a:p>
          <a:p>
            <a:r>
              <a:rPr lang="en-US" sz="2200" dirty="0" smtClean="0"/>
              <a:t>HISD issued a Request for Qualifications(RFQ) in December 2012.</a:t>
            </a:r>
          </a:p>
          <a:p>
            <a:endParaRPr lang="en-US" sz="2200" dirty="0" smtClean="0"/>
          </a:p>
          <a:p>
            <a:r>
              <a:rPr lang="en-US" sz="2200" dirty="0" smtClean="0"/>
              <a:t>85 firms submitted a response to HISD’s RFQ. 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696200" cy="1447800"/>
          </a:xfrm>
        </p:spPr>
        <p:txBody>
          <a:bodyPr/>
          <a:lstStyle/>
          <a:p>
            <a:pPr algn="just"/>
            <a:r>
              <a:rPr lang="en-US" sz="4000" b="1" dirty="0" smtClean="0"/>
              <a:t>Very Competitive Process</a:t>
            </a:r>
          </a:p>
          <a:p>
            <a:pPr algn="just"/>
            <a:r>
              <a:rPr lang="en-US" sz="4000" b="1" dirty="0" smtClean="0"/>
              <a:t>Pay attention to details</a:t>
            </a:r>
          </a:p>
          <a:p>
            <a:pPr lvl="1" algn="just"/>
            <a:r>
              <a:rPr lang="en-US" sz="3600" dirty="0" smtClean="0"/>
              <a:t>Quality of binding</a:t>
            </a:r>
          </a:p>
          <a:p>
            <a:pPr lvl="1" algn="just"/>
            <a:r>
              <a:rPr lang="en-US" sz="3600" dirty="0" smtClean="0"/>
              <a:t>Quality of copies</a:t>
            </a:r>
          </a:p>
          <a:p>
            <a:pPr lvl="1" algn="just"/>
            <a:r>
              <a:rPr lang="en-US" sz="3600" dirty="0" smtClean="0"/>
              <a:t>Filling out everything correctly</a:t>
            </a:r>
          </a:p>
          <a:p>
            <a:pPr lvl="1" algn="just"/>
            <a:r>
              <a:rPr lang="en-US" sz="3600" dirty="0" smtClean="0"/>
              <a:t>Checking your multiple copies and electronic submissions</a:t>
            </a:r>
          </a:p>
          <a:p>
            <a:pPr lvl="1" algn="just"/>
            <a:r>
              <a:rPr lang="en-US" sz="3600" dirty="0" smtClean="0"/>
              <a:t>Signed, dated, and notarized</a:t>
            </a:r>
          </a:p>
          <a:p>
            <a:pPr algn="ctr">
              <a:buNone/>
            </a:pPr>
            <a:endParaRPr lang="en-US" sz="8800" b="1" dirty="0"/>
          </a:p>
        </p:txBody>
      </p:sp>
      <p:sp>
        <p:nvSpPr>
          <p:cNvPr id="4" name="Rectangle 3"/>
          <p:cNvSpPr/>
          <p:nvPr/>
        </p:nvSpPr>
        <p:spPr>
          <a:xfrm>
            <a:off x="1676400" y="457200"/>
            <a:ext cx="655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/>
              <a:t>The Little Things Matter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Times New Roman"/>
                <a:cs typeface="Times New Roman"/>
              </a:rPr>
              <a:t>●		</a:t>
            </a:r>
            <a:r>
              <a:rPr lang="en-US" dirty="0" smtClean="0"/>
              <a:t>Obey the rules -code of silence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Times New Roman"/>
                <a:cs typeface="Times New Roman"/>
              </a:rPr>
              <a:t>●		</a:t>
            </a:r>
            <a:r>
              <a:rPr lang="en-US" dirty="0" smtClean="0"/>
              <a:t>Performance on current projects is important.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Times New Roman"/>
                <a:cs typeface="Times New Roman"/>
              </a:rPr>
              <a:t>●		</a:t>
            </a:r>
            <a:r>
              <a:rPr lang="en-US" dirty="0" smtClean="0"/>
              <a:t>Fulfill your commitments….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b="1" dirty="0" smtClean="0"/>
              <a:t>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r>
              <a:rPr lang="en-US" sz="2800" dirty="0" smtClean="0"/>
              <a:t>FIRMS EXPERIENCE &amp; QUALIFICATIONS</a:t>
            </a:r>
          </a:p>
          <a:p>
            <a:r>
              <a:rPr lang="en-US" sz="2800" dirty="0" smtClean="0"/>
              <a:t>PROJECT MANAGER EXPERIENCE AND QUALIFICATIONS</a:t>
            </a:r>
          </a:p>
          <a:p>
            <a:r>
              <a:rPr lang="en-US" sz="2800" dirty="0" smtClean="0"/>
              <a:t>PROPOSED TEAM OF CONSULTANTS</a:t>
            </a:r>
          </a:p>
          <a:p>
            <a:r>
              <a:rPr lang="en-US" sz="2800" dirty="0" smtClean="0"/>
              <a:t>PAST PERFORMANCE AS EVALUATED BY CLIENTS/OWNERS</a:t>
            </a:r>
          </a:p>
          <a:p>
            <a:r>
              <a:rPr lang="en-US" sz="2800" dirty="0" smtClean="0"/>
              <a:t>QUALITY OF SERVICES</a:t>
            </a:r>
          </a:p>
          <a:p>
            <a:r>
              <a:rPr lang="en-US" sz="2800" dirty="0" smtClean="0"/>
              <a:t>M/WBE PARTICIPATION PLAN AND OUTREACH EFFORTS</a:t>
            </a:r>
          </a:p>
          <a:p>
            <a:r>
              <a:rPr lang="en-US" sz="2800" dirty="0" smtClean="0"/>
              <a:t>ORAL PRESENTATION (IF APPLICABLE – HISD’s OPTION)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FIRMS EXPERIENCE &amp; QUALIFICATIONS</a:t>
            </a:r>
          </a:p>
          <a:p>
            <a:pPr lvl="2"/>
            <a:r>
              <a:rPr lang="en-US" sz="3200" dirty="0" smtClean="0"/>
              <a:t>Match of Experience to Project(s)</a:t>
            </a:r>
          </a:p>
          <a:p>
            <a:pPr lvl="2"/>
            <a:r>
              <a:rPr lang="en-US" sz="3200" dirty="0" smtClean="0"/>
              <a:t>Firm work capacity related to project size </a:t>
            </a:r>
          </a:p>
          <a:p>
            <a:pPr lvl="2"/>
            <a:r>
              <a:rPr lang="en-US" sz="3200" dirty="0" smtClean="0"/>
              <a:t>Firm Years in Business</a:t>
            </a:r>
          </a:p>
          <a:p>
            <a:pPr lvl="2"/>
            <a:r>
              <a:rPr lang="en-US" sz="3200" dirty="0" smtClean="0"/>
              <a:t>LEED® Success</a:t>
            </a:r>
            <a:endParaRPr lang="en-US" sz="32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PROJECT MANAGER EXPERIENCE AND QUALIFICATIONS</a:t>
            </a:r>
          </a:p>
          <a:p>
            <a:pPr lvl="2"/>
            <a:r>
              <a:rPr lang="en-US" sz="3200" dirty="0" smtClean="0"/>
              <a:t>Match of Experience to Project(s) </a:t>
            </a:r>
          </a:p>
          <a:p>
            <a:pPr lvl="2"/>
            <a:r>
              <a:rPr lang="en-US" sz="3200" dirty="0" smtClean="0"/>
              <a:t>LEED® Experience</a:t>
            </a:r>
          </a:p>
          <a:p>
            <a:pPr lvl="2"/>
            <a:r>
              <a:rPr lang="en-US" sz="3200" dirty="0" smtClean="0"/>
              <a:t>Experience with Phased School Projects</a:t>
            </a:r>
            <a:endParaRPr lang="en-US" sz="32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PROPOSED TEAM OF CONSULTANTS</a:t>
            </a:r>
          </a:p>
          <a:p>
            <a:pPr lvl="2"/>
            <a:r>
              <a:rPr lang="en-US" sz="3200" dirty="0" smtClean="0"/>
              <a:t>Prior Experience of team members </a:t>
            </a:r>
          </a:p>
          <a:p>
            <a:pPr lvl="2"/>
            <a:r>
              <a:rPr lang="en-US" sz="3200" dirty="0" smtClean="0"/>
              <a:t>Qualifications of Proposed Consultants</a:t>
            </a:r>
            <a:endParaRPr lang="en-US" sz="3200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PAST PERFORMANCE AS EVALUATED BY CLIENTS/OWNERS</a:t>
            </a:r>
          </a:p>
          <a:p>
            <a:endParaRPr lang="en-US" dirty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QUALITY OF SERVICE</a:t>
            </a:r>
          </a:p>
          <a:p>
            <a:pPr lvl="2"/>
            <a:r>
              <a:rPr lang="en-US" sz="3200" dirty="0" smtClean="0"/>
              <a:t>Budget Adherence     </a:t>
            </a:r>
          </a:p>
          <a:p>
            <a:pPr lvl="2"/>
            <a:r>
              <a:rPr lang="en-US" sz="3200" dirty="0" smtClean="0"/>
              <a:t>Schedule Adherence </a:t>
            </a:r>
          </a:p>
          <a:p>
            <a:pPr lvl="2"/>
            <a:r>
              <a:rPr lang="en-US" sz="3200" dirty="0" smtClean="0"/>
              <a:t>Standards Adherence </a:t>
            </a:r>
          </a:p>
          <a:p>
            <a:pPr lvl="2"/>
            <a:r>
              <a:rPr lang="en-US" sz="3200" dirty="0" smtClean="0"/>
              <a:t>Reporting and Communication</a:t>
            </a:r>
            <a:endParaRPr lang="en-US" sz="3200" b="1" dirty="0" smtClean="0"/>
          </a:p>
        </p:txBody>
      </p:sp>
    </p:spTree>
  </p:cSld>
  <p:clrMapOvr>
    <a:masterClrMapping/>
  </p:clrMapOvr>
  <p:transition spd="slow" advClick="0" advTm="4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6908</TotalTime>
  <Words>943</Words>
  <Application>Microsoft Office PowerPoint</Application>
  <PresentationFormat>On-screen Show (4:3)</PresentationFormat>
  <Paragraphs>208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1_Office Theme</vt:lpstr>
      <vt:lpstr>Slide 1</vt:lpstr>
      <vt:lpstr>Slide 2</vt:lpstr>
      <vt:lpstr>Slide 3</vt:lpstr>
      <vt:lpstr>Selection Criteria</vt:lpstr>
      <vt:lpstr>Selection Criteria</vt:lpstr>
      <vt:lpstr>Selection Criteria</vt:lpstr>
      <vt:lpstr>Selection Criteria</vt:lpstr>
      <vt:lpstr>Selection Criteria</vt:lpstr>
      <vt:lpstr>Selection Criteria</vt:lpstr>
      <vt:lpstr>Selection Criteria</vt:lpstr>
      <vt:lpstr>Selection Criteria</vt:lpstr>
      <vt:lpstr>Selection Committee</vt:lpstr>
      <vt:lpstr>Selection Committee</vt:lpstr>
      <vt:lpstr>Selection Process</vt:lpstr>
      <vt:lpstr>Phase I Interviews</vt:lpstr>
      <vt:lpstr>Phase II Interview</vt:lpstr>
      <vt:lpstr>Phase II Interview</vt:lpstr>
      <vt:lpstr>Final Selections</vt:lpstr>
      <vt:lpstr>Group I Architects</vt:lpstr>
      <vt:lpstr>Group I Architects</vt:lpstr>
      <vt:lpstr>Group II Architects</vt:lpstr>
      <vt:lpstr>M/WBE Participation</vt:lpstr>
      <vt:lpstr>M/WBE Participation</vt:lpstr>
      <vt:lpstr>Next Steps</vt:lpstr>
      <vt:lpstr>Feedback – Competitive SOQ</vt:lpstr>
      <vt:lpstr>References</vt:lpstr>
      <vt:lpstr>Presentation for The  21st Century</vt:lpstr>
      <vt:lpstr>Presentation for The  21st Century</vt:lpstr>
      <vt:lpstr>  Presentation for The  21st Century</vt:lpstr>
      <vt:lpstr>Slide 30</vt:lpstr>
      <vt:lpstr>Other</vt:lpstr>
    </vt:vector>
  </TitlesOfParts>
  <Company>HISD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HISD</dc:creator>
  <cp:lastModifiedBy>test</cp:lastModifiedBy>
  <cp:revision>701</cp:revision>
  <dcterms:created xsi:type="dcterms:W3CDTF">2011-09-27T18:17:13Z</dcterms:created>
  <dcterms:modified xsi:type="dcterms:W3CDTF">2013-08-01T18:41:46Z</dcterms:modified>
</cp:coreProperties>
</file>