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79" r:id="rId2"/>
    <p:sldMasterId id="2147483881" r:id="rId3"/>
    <p:sldMasterId id="2147484039" r:id="rId4"/>
    <p:sldMasterId id="2147484119" r:id="rId5"/>
    <p:sldMasterId id="2147484124" r:id="rId6"/>
  </p:sldMasterIdLst>
  <p:notesMasterIdLst>
    <p:notesMasterId r:id="rId24"/>
  </p:notesMasterIdLst>
  <p:handoutMasterIdLst>
    <p:handoutMasterId r:id="rId25"/>
  </p:handoutMasterIdLst>
  <p:sldIdLst>
    <p:sldId id="408" r:id="rId7"/>
    <p:sldId id="467" r:id="rId8"/>
    <p:sldId id="446" r:id="rId9"/>
    <p:sldId id="448" r:id="rId10"/>
    <p:sldId id="454" r:id="rId11"/>
    <p:sldId id="457" r:id="rId12"/>
    <p:sldId id="452" r:id="rId13"/>
    <p:sldId id="458" r:id="rId14"/>
    <p:sldId id="459" r:id="rId15"/>
    <p:sldId id="460" r:id="rId16"/>
    <p:sldId id="461" r:id="rId17"/>
    <p:sldId id="462" r:id="rId18"/>
    <p:sldId id="455" r:id="rId19"/>
    <p:sldId id="456" r:id="rId20"/>
    <p:sldId id="433" r:id="rId21"/>
    <p:sldId id="465" r:id="rId22"/>
    <p:sldId id="466" r:id="rId2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">
          <p15:clr>
            <a:srgbClr val="A4A3A4"/>
          </p15:clr>
        </p15:guide>
        <p15:guide id="2" orient="horz" pos="1872">
          <p15:clr>
            <a:srgbClr val="A4A3A4"/>
          </p15:clr>
        </p15:guide>
        <p15:guide id="3" pos="2880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8B"/>
    <a:srgbClr val="3366CC"/>
    <a:srgbClr val="4D4D4D"/>
    <a:srgbClr val="F8F8F8"/>
    <a:srgbClr val="5F5F5F"/>
    <a:srgbClr val="7777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873" autoAdjust="0"/>
  </p:normalViewPr>
  <p:slideViewPr>
    <p:cSldViewPr>
      <p:cViewPr varScale="1">
        <p:scale>
          <a:sx n="104" d="100"/>
          <a:sy n="104" d="100"/>
        </p:scale>
        <p:origin x="-1818" y="-84"/>
      </p:cViewPr>
      <p:guideLst>
        <p:guide orient="horz" pos="384"/>
        <p:guide orient="horz" pos="1872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43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tler2\AppData\Local\Microsoft\Windows\Temporary%20Internet%20Files\Content.Outlook\1MGKUX5M\Exec%20Summary%202007%20-%20Dec%2013%202013%20Oversight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dirty="0"/>
              <a:t>Total Combined</a:t>
            </a:r>
            <a:r>
              <a:rPr lang="en-US" sz="1600" baseline="0" dirty="0"/>
              <a:t> </a:t>
            </a:r>
            <a:r>
              <a:rPr lang="en-US" sz="1600" dirty="0" smtClean="0"/>
              <a:t>Projects*</a:t>
            </a:r>
            <a:r>
              <a:rPr lang="en-US" sz="1200" dirty="0"/>
              <a:t>
Total Awarded: $983,541,861</a:t>
            </a:r>
          </a:p>
          <a:p>
            <a:pPr algn="ctr">
              <a:defRPr sz="1200"/>
            </a:pPr>
            <a:r>
              <a:rPr lang="en-US" sz="1200" dirty="0"/>
              <a:t>Total Committed: $338,040,860</a:t>
            </a:r>
          </a:p>
        </c:rich>
      </c:tx>
      <c:layout>
        <c:manualLayout>
          <c:xMode val="edge"/>
          <c:yMode val="edge"/>
          <c:x val="0.30474207550979232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531"/>
          <c:w val="1"/>
          <c:h val="0.793003846292545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dirty="0"/>
              <a:t>2007 Total Combined</a:t>
            </a:r>
            <a:r>
              <a:rPr lang="en-US" sz="1600" baseline="0" dirty="0"/>
              <a:t> </a:t>
            </a:r>
            <a:r>
              <a:rPr lang="en-US" sz="1600" dirty="0"/>
              <a:t>Projects</a:t>
            </a:r>
            <a:r>
              <a:rPr lang="en-US" sz="1200" dirty="0"/>
              <a:t>
Total Awarded: $1,010,362,076</a:t>
            </a:r>
          </a:p>
          <a:p>
            <a:pPr algn="ctr">
              <a:defRPr sz="1200"/>
            </a:pPr>
            <a:r>
              <a:rPr lang="en-US" sz="1200" dirty="0"/>
              <a:t>Total Committed: $346,590,827</a:t>
            </a:r>
          </a:p>
        </c:rich>
      </c:tx>
      <c:layout>
        <c:manualLayout>
          <c:xMode val="edge"/>
          <c:yMode val="edge"/>
          <c:x val="0.28978481055252708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714"/>
          <c:w val="1"/>
          <c:h val="0.79300384629254561"/>
        </c:manualLayout>
      </c:layout>
      <c:pie3DChart>
        <c:varyColors val="1"/>
        <c:ser>
          <c:idx val="0"/>
          <c:order val="0"/>
          <c:tx>
            <c:strRef>
              <c:f>'MWBE Spend Graphs'!$A$8</c:f>
              <c:strCache>
                <c:ptCount val="1"/>
                <c:pt idx="0">
                  <c:v>Sub Total</c:v>
                </c:pt>
              </c:strCache>
            </c:strRef>
          </c:tx>
          <c:explosion val="21"/>
          <c:dPt>
            <c:idx val="0"/>
            <c:bubble3D val="0"/>
            <c:explosion val="13"/>
          </c:dPt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-0.16991133319873541"/>
                  <c:y val="4.841810387700295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MBE
 $231,437,005 
22.91%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437950063934315"/>
                  <c:y val="-0.194594665105669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WBE
 $115,153,822 
11.40%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160626556295923"/>
                  <c:y val="-0.108138330917374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Non-M/WBE
 $663,771,248 
65.70%</a:t>
                    </a:r>
                  </a:p>
                </c:rich>
              </c:tx>
              <c:numFmt formatCode="0.0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('MWBE Spend Graphs'!$B$1:$C$1,'MWBE Spend Graphs'!$F$1)</c:f>
              <c:strCache>
                <c:ptCount val="3"/>
                <c:pt idx="0">
                  <c:v>MBE</c:v>
                </c:pt>
                <c:pt idx="1">
                  <c:v>WBE</c:v>
                </c:pt>
                <c:pt idx="2">
                  <c:v>Non-M/WBE</c:v>
                </c:pt>
              </c:strCache>
            </c:strRef>
          </c:cat>
          <c:val>
            <c:numRef>
              <c:f>('MWBE Spend Graphs'!$B$9:$C$9,'MWBE Spend Graphs'!$F$9)</c:f>
              <c:numCache>
                <c:formatCode>_("$"* #,##0_);_("$"* \(#,##0\);_("$"* "-"??_);_(@_)</c:formatCode>
                <c:ptCount val="3"/>
                <c:pt idx="0">
                  <c:v>231437005.79559058</c:v>
                </c:pt>
                <c:pt idx="1">
                  <c:v>115153822.45</c:v>
                </c:pt>
                <c:pt idx="2">
                  <c:v>663771248.44440746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b="1" i="0" baseline="0" dirty="0"/>
              <a:t>2012 Professional Service Projects*</a:t>
            </a:r>
            <a:endParaRPr lang="en-US" sz="1600" dirty="0"/>
          </a:p>
          <a:p>
            <a:pPr algn="ctr"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28080739180858216"/>
          <c:y val="0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518024532647704"/>
          <c:w val="1"/>
          <c:h val="0.79300384629254561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-0.16071077211586321"/>
                  <c:y val="3.887629438473851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MBE
36.11%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575765104599749E-2"/>
                  <c:y val="-0.2804347826086958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WBE
14.90%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993711320848849"/>
                  <c:y val="6.988269871173161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Non-M/WBE</a:t>
                    </a:r>
                    <a:r>
                      <a:rPr lang="en-US" dirty="0"/>
                      <a:t>
48.99%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'MWBE Spend Graphs'!$B$10:$D$10</c:f>
              <c:numCache>
                <c:formatCode>0.00%</c:formatCode>
                <c:ptCount val="3"/>
                <c:pt idx="0">
                  <c:v>0.36110000000000031</c:v>
                </c:pt>
                <c:pt idx="1">
                  <c:v>0.14900000000000024</c:v>
                </c:pt>
                <c:pt idx="2">
                  <c:v>0.5101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'[Exec Summary 2007 - Dec 13 2013 Oversight.xls]Sheet1'!$C$12:$E$12</c:f>
              <c:strCache>
                <c:ptCount val="1"/>
                <c:pt idx="0">
                  <c:v>Budget Commitments Available to complete Projects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19925992857448E-2"/>
                  <c:y val="-5.83765961979683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$1,176,130,676 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68365340471053E-2"/>
                  <c:y val="-7.15850736049298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$</a:t>
                    </a:r>
                    <a:r>
                      <a:rPr lang="en-US" dirty="0" smtClean="0"/>
                      <a:t>1,044,546,922 </a:t>
                    </a:r>
                    <a:r>
                      <a:rPr lang="en-US" dirty="0"/>
                      <a:t>/                </a:t>
                    </a:r>
                    <a:r>
                      <a:rPr lang="en-US" dirty="0" smtClean="0"/>
                      <a:t>89%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84021551761485E-2"/>
                  <c:y val="-2.162187606983903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rPr>
                      <a:t> $</a:t>
                    </a:r>
                    <a:r>
                      <a:rPr lang="en-US" sz="1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rPr>
                      <a:t>131,583,754 </a:t>
                    </a: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rPr>
                      <a:t>/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rPr>
                      <a:t>11% 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'[Exec Summary 2007 - Dec 13 2013 Oversight.xls]Sheet1'!$C$12:$E$12</c:f>
              <c:strCache>
                <c:ptCount val="3"/>
                <c:pt idx="0">
                  <c:v>Budget</c:v>
                </c:pt>
                <c:pt idx="1">
                  <c:v>Commitments</c:v>
                </c:pt>
                <c:pt idx="2">
                  <c:v>Available to complete Projects</c:v>
                </c:pt>
              </c:strCache>
            </c:strRef>
          </c:cat>
          <c:val>
            <c:numRef>
              <c:f>'[Exec Summary 2007 - Dec 13 2013 Oversight.xls]Sheet1'!$C$18:$E$18</c:f>
              <c:numCache>
                <c:formatCode>_("$"* #,##0_);_("$"* \(#,##0\);_("$"* "-"??_);_(@_)</c:formatCode>
                <c:ptCount val="3"/>
                <c:pt idx="0">
                  <c:v>1176130676</c:v>
                </c:pt>
                <c:pt idx="1">
                  <c:v>1024281933</c:v>
                </c:pt>
                <c:pt idx="2" formatCode="_(&quot;$&quot;* #,##0_);_(&quot;$&quot;* \(#,##0\);_(&quot;$&quot;* &quot;-&quot;_);_(@_)">
                  <c:v>151848743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02347520"/>
        <c:axId val="102349056"/>
        <c:axId val="0"/>
      </c:bar3DChart>
      <c:catAx>
        <c:axId val="1023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2349056"/>
        <c:crosses val="autoZero"/>
        <c:auto val="1"/>
        <c:lblAlgn val="ctr"/>
        <c:lblOffset val="100"/>
        <c:noMultiLvlLbl val="0"/>
      </c:catAx>
      <c:valAx>
        <c:axId val="102349056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2347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Total Budget &amp; Commitments</a:t>
            </a:r>
          </a:p>
        </c:rich>
      </c:tx>
      <c:layout>
        <c:manualLayout>
          <c:xMode val="edge"/>
          <c:yMode val="edge"/>
          <c:x val="0.13166652555527333"/>
          <c:y val="5.128205128205128E-2"/>
        </c:manualLayout>
      </c:layout>
      <c:overlay val="0"/>
    </c:title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073406146812293E-2"/>
          <c:y val="0.1627772463021562"/>
          <c:w val="0.9753585640504614"/>
          <c:h val="0.815052984031201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Budget &amp; Commitments</c:v>
                </c:pt>
              </c:strCache>
            </c:strRef>
          </c:tx>
          <c:spPr>
            <a:solidFill>
              <a:schemeClr val="accent3"/>
            </a:solidFill>
          </c:spPr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Sheet1!$A$2:$A$3</c:f>
              <c:strCache>
                <c:ptCount val="2"/>
                <c:pt idx="0">
                  <c:v>Funding to Complete Projects</c:v>
                </c:pt>
                <c:pt idx="1">
                  <c:v>Commitments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1819043747</c:v>
                </c:pt>
                <c:pt idx="1">
                  <c:v>70956253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Total Bond Referendum = $</a:t>
            </a:r>
            <a:r>
              <a:rPr lang="en-US" sz="1400" b="1" dirty="0" smtClean="0"/>
              <a:t>1,890,000,000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/>
              <a:t>(sales in millions)</a:t>
            </a:r>
            <a:endParaRPr lang="en-US" sz="1100" dirty="0"/>
          </a:p>
        </c:rich>
      </c:tx>
      <c:layout>
        <c:manualLayout>
          <c:xMode val="edge"/>
          <c:yMode val="edge"/>
          <c:x val="0.22853102496803288"/>
          <c:y val="1.67757087736956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033088"/>
        <c:axId val="35035008"/>
      </c:barChart>
      <c:catAx>
        <c:axId val="3503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5035008"/>
        <c:crosses val="autoZero"/>
        <c:auto val="0"/>
        <c:lblAlgn val="ctr"/>
        <c:lblOffset val="100"/>
        <c:tickLblSkip val="1"/>
        <c:noMultiLvlLbl val="0"/>
      </c:catAx>
      <c:valAx>
        <c:axId val="3503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Dollars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503308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Total Bond Referendum </a:t>
            </a:r>
            <a:r>
              <a:rPr lang="en-US" sz="1400" b="1" dirty="0" smtClean="0"/>
              <a:t> </a:t>
            </a:r>
            <a:r>
              <a:rPr lang="en-US" sz="1400" b="1" dirty="0"/>
              <a:t>$</a:t>
            </a:r>
            <a:r>
              <a:rPr lang="en-US" sz="1400" b="1" dirty="0" smtClean="0"/>
              <a:t>1,890,000,000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(issuance sales </a:t>
            </a:r>
            <a:r>
              <a:rPr lang="en-US" sz="1100" baseline="0" dirty="0"/>
              <a:t>in millions)</a:t>
            </a:r>
            <a:endParaRPr lang="en-US" sz="1100" dirty="0"/>
          </a:p>
        </c:rich>
      </c:tx>
      <c:layout>
        <c:manualLayout>
          <c:xMode val="edge"/>
          <c:yMode val="edge"/>
          <c:x val="0.30099480771425341"/>
          <c:y val="2.72881837152456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8.3333333333333419E-3"/>
                </c:manualLayout>
              </c:layout>
              <c:numFmt formatCode="&quot;$&quot;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$700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/>
                      <a:t>$415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831050228310583E-3"/>
                  <c:y val="2.50000000000000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$435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340</c:v>
                </c:pt>
                <c:pt idx="1">
                  <c:v>700</c:v>
                </c:pt>
                <c:pt idx="2">
                  <c:v>415</c:v>
                </c:pt>
                <c:pt idx="3">
                  <c:v>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349568"/>
        <c:axId val="52359936"/>
      </c:barChart>
      <c:catAx>
        <c:axId val="5234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2359936"/>
        <c:crosses val="autoZero"/>
        <c:auto val="0"/>
        <c:lblAlgn val="ctr"/>
        <c:lblOffset val="100"/>
        <c:tickLblSkip val="1"/>
        <c:noMultiLvlLbl val="0"/>
      </c:catAx>
      <c:valAx>
        <c:axId val="5235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Dollars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crossAx val="52349568"/>
        <c:crossesAt val="1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0.64103</cdr:x>
      <cdr:y>0.91114</cdr:y>
    </cdr:from>
    <cdr:to>
      <cdr:x>0.97436</cdr:x>
      <cdr:y>0.98502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819391"/>
          <a:ext cx="1981206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*As of March 31, 2014</a:t>
          </a:r>
          <a:endParaRPr lang="en-US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0.48837</cdr:x>
      <cdr:y>0.86047</cdr:y>
    </cdr:from>
    <cdr:to>
      <cdr:x>0.98893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3212823"/>
          <a:ext cx="3280256" cy="520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*Design </a:t>
          </a:r>
          <a:r>
            <a:rPr lang="en-US" b="1" i="1" dirty="0"/>
            <a:t>and Program</a:t>
          </a:r>
          <a:r>
            <a:rPr lang="en-US" b="1" i="1" baseline="0" dirty="0"/>
            <a:t> Management </a:t>
          </a:r>
          <a:r>
            <a:rPr lang="en-US" b="1" i="1" baseline="0" dirty="0" smtClean="0"/>
            <a:t>Firms, </a:t>
          </a:r>
        </a:p>
        <a:p xmlns:a="http://schemas.openxmlformats.org/drawingml/2006/main">
          <a:pPr algn="r"/>
          <a:r>
            <a:rPr lang="en-US" b="1" i="1" dirty="0" smtClean="0"/>
            <a:t>as of March 31, 2014</a:t>
          </a:r>
        </a:p>
        <a:p xmlns:a="http://schemas.openxmlformats.org/drawingml/2006/main">
          <a:pPr algn="r"/>
          <a:endParaRPr lang="en-US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0.10956</cdr:x>
      <cdr:y>0.33837</cdr:y>
    </cdr:from>
    <cdr:to>
      <cdr:x>0.47515</cdr:x>
      <cdr:y>0.6094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189" y="990600"/>
          <a:ext cx="1295400" cy="79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/>
            <a:t>Available Funding </a:t>
          </a:r>
          <a:r>
            <a:rPr lang="en-US" sz="1000" dirty="0" smtClean="0"/>
            <a:t>$1,774,384,575</a:t>
          </a:r>
        </a:p>
        <a:p xmlns:a="http://schemas.openxmlformats.org/drawingml/2006/main">
          <a:pPr algn="ctr"/>
          <a:r>
            <a:rPr lang="en-US" sz="1000" dirty="0" smtClean="0"/>
            <a:t>94%</a:t>
          </a:r>
        </a:p>
        <a:p xmlns:a="http://schemas.openxmlformats.org/drawingml/2006/main">
          <a:pPr algn="ctr"/>
          <a:endParaRPr lang="en-US" sz="1000" dirty="0"/>
        </a:p>
      </cdr:txBody>
    </cdr:sp>
  </cdr:relSizeAnchor>
  <cdr:relSizeAnchor xmlns:cdr="http://schemas.openxmlformats.org/drawingml/2006/chartDrawing">
    <cdr:from>
      <cdr:x>0.73321</cdr:x>
      <cdr:y>0.28631</cdr:y>
    </cdr:from>
    <cdr:to>
      <cdr:x>1</cdr:x>
      <cdr:y>0.47646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7990" y="838200"/>
          <a:ext cx="945310" cy="55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/>
            <a:t>Commitments</a:t>
          </a:r>
        </a:p>
        <a:p xmlns:a="http://schemas.openxmlformats.org/drawingml/2006/main">
          <a:pPr algn="ctr"/>
          <a:r>
            <a:rPr lang="en-US" sz="1000" dirty="0" smtClean="0"/>
            <a:t>$115,615,425</a:t>
          </a:r>
        </a:p>
        <a:p xmlns:a="http://schemas.openxmlformats.org/drawingml/2006/main">
          <a:pPr algn="ctr"/>
          <a:r>
            <a:rPr lang="en-US" sz="1000" dirty="0" smtClean="0"/>
            <a:t>6%</a:t>
          </a:r>
          <a:endParaRPr lang="en-US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0.02099</cdr:x>
      <cdr:y>0.89668</cdr:y>
    </cdr:from>
    <cdr:to>
      <cdr:x>0.52475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2664768"/>
          <a:ext cx="182880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 smtClean="0">
              <a:latin typeface="+mj-lt"/>
            </a:rPr>
            <a:t>As of March 31, 2014</a:t>
          </a:r>
          <a:endParaRPr lang="en-US" sz="900" i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00C2B2-1158-42F2-B2CF-04412423D904}" type="datetimeFigureOut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E4348D-D174-491D-8AC4-256FB3ED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DAA6C4-408B-440F-843E-F01F262CBC1E}" type="datetimeFigureOut">
              <a:rPr lang="en-US"/>
              <a:pPr>
                <a:defRPr/>
              </a:pPr>
              <a:t>4/25/2014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6788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A389C0-7480-4554-95E1-A8BB5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33800"/>
            <a:ext cx="6477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00200" y="5715000"/>
            <a:ext cx="48006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37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12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69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71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0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607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61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848600" cy="698959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600200" cy="122174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0802444-C368-4AEC-BFD5-E757C057FFFE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</a:t>
            </a:r>
            <a:r>
              <a:rPr lang="en-US" baseline="0" dirty="0" smtClean="0"/>
              <a:t>: APRIL 29, 2014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5" r:id="rId3"/>
    <p:sldLayoutId id="214748411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BOND OVERSIGHT COMMITTEE</a:t>
            </a:r>
            <a:r>
              <a:rPr lang="en-US" dirty="0" smtClean="0"/>
              <a:t>: APRIL 29, 2014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7" r:id="rId3"/>
    <p:sldLayoutId id="214748411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9863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COMMITTEE: APRIL 29, 2014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</p:spTree>
    <p:extLst>
      <p:ext uri="{BB962C8B-B14F-4D97-AF65-F5344CB8AC3E}">
        <p14:creationId xmlns:p14="http://schemas.microsoft.com/office/powerpoint/2010/main" val="339313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COMMITTEE: APRIL 29, 2014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98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609600" y="2209800"/>
            <a:ext cx="7772400" cy="2819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sz="4750" dirty="0" smtClean="0">
                <a:latin typeface="Calibri" pitchFamily="34" charset="0"/>
                <a:cs typeface="Arial" charset="0"/>
              </a:rPr>
              <a:t>Bond Oversight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Committee Meeting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First Quarter 2014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 bwMode="auto">
          <a:xfrm>
            <a:off x="1905000" y="6096000"/>
            <a:ext cx="50292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  <a:cs typeface="Arial" charset="0"/>
              </a:rPr>
              <a:t>April 29,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M/WBE 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239000" cy="44958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E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xceeded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minimum M/WBE goal levels of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%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for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program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participation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has reached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nearly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35% in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program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752600" y="2743200"/>
          <a:ext cx="5943600" cy="30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67083669"/>
              </p:ext>
            </p:extLst>
          </p:nvPr>
        </p:nvGraphicFramePr>
        <p:xfrm>
          <a:off x="1981200" y="2743200"/>
          <a:ext cx="5943600" cy="306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534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52600" y="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Commitment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524000"/>
            <a:ext cx="7239000" cy="41148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Certified Minority/Women Owned Businesses Breakdown 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32714234"/>
              </p:ext>
            </p:extLst>
          </p:nvPr>
        </p:nvGraphicFramePr>
        <p:xfrm>
          <a:off x="1981200" y="1981200"/>
          <a:ext cx="6553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23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"/>
          <a:stretch/>
        </p:blipFill>
        <p:spPr>
          <a:xfrm>
            <a:off x="6019800" y="1524000"/>
            <a:ext cx="2895600" cy="25073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Doing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71600" y="1143000"/>
            <a:ext cx="7467600" cy="48006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Supplier Diversity.</a:t>
            </a:r>
          </a:p>
          <a:p>
            <a:pPr>
              <a:spcBef>
                <a:spcPts val="0"/>
              </a:spcBef>
              <a:defRPr/>
            </a:pPr>
            <a:endParaRPr lang="en-US" sz="900" b="1" dirty="0" smtClean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Monthly outreach events are being held for </a:t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minority and women-owned businesses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M/WBE commitments for contracts </a:t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awarded to date:</a:t>
            </a:r>
          </a:p>
          <a:p>
            <a:pPr marL="457200" lvl="1" indent="-2889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Professional Services represent 51%</a:t>
            </a:r>
          </a:p>
          <a:p>
            <a:pPr marL="457200" lvl="1" indent="-288925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CMARs represent 20% to 40%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Meet &amp; Greets were held at: </a:t>
            </a:r>
          </a:p>
          <a:p>
            <a:pPr marL="457200" lvl="1" indent="-2889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Worthing High School for awarded CMAR (Balfour Beatty)</a:t>
            </a:r>
          </a:p>
          <a:p>
            <a:pPr marL="457200" lvl="1" indent="-28892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Delmar Fieldhouse for awarded CMAR (</a:t>
            </a:r>
            <a:r>
              <a:rPr lang="en-US" sz="2000" i="1" dirty="0" err="1" smtClean="0">
                <a:solidFill>
                  <a:srgbClr val="11488B"/>
                </a:solidFill>
                <a:latin typeface="+mj-lt"/>
              </a:rPr>
              <a:t>DivisionOne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 Construction)</a:t>
            </a:r>
          </a:p>
          <a:p>
            <a:pPr marL="457200" lvl="1" indent="-288925"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Waltrip High School for awarded CMAR (Satterfield &amp; </a:t>
            </a:r>
            <a:r>
              <a:rPr lang="en-US" sz="2000" i="1" dirty="0" err="1" smtClean="0">
                <a:solidFill>
                  <a:srgbClr val="11488B"/>
                </a:solidFill>
                <a:latin typeface="+mj-lt"/>
              </a:rPr>
              <a:t>Pontikes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)</a:t>
            </a:r>
          </a:p>
          <a:p>
            <a:pPr marL="342900" lvl="1" indent="-342900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Nominated for Distinguished Supplier Diversity Award the by the Houston Minority Business Development Agency Business Center</a:t>
            </a:r>
          </a:p>
        </p:txBody>
      </p:sp>
    </p:spTree>
    <p:extLst>
      <p:ext uri="{BB962C8B-B14F-4D97-AF65-F5344CB8AC3E}">
        <p14:creationId xmlns:p14="http://schemas.microsoft.com/office/powerpoint/2010/main" val="263712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72942265"/>
              </p:ext>
            </p:extLst>
          </p:nvPr>
        </p:nvGraphicFramePr>
        <p:xfrm>
          <a:off x="2286000" y="2743200"/>
          <a:ext cx="5334000" cy="323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457200"/>
            <a:ext cx="73152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Financial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1143000"/>
            <a:ext cx="7467600" cy="48006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Total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funding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1,176,130,676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Actual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committed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1,044,546,922 (including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encumbrances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$50,594,360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actual expenditures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$993,952,562)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Uncommitted funding balance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131,583,754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11%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total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funding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55274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+mj-lt"/>
              </a:rPr>
              <a:t>As of March 31, 2014</a:t>
            </a:r>
            <a:endParaRPr lang="en-US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99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09014789"/>
              </p:ext>
            </p:extLst>
          </p:nvPr>
        </p:nvGraphicFramePr>
        <p:xfrm>
          <a:off x="1524000" y="2909515"/>
          <a:ext cx="35433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Financial Report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2133600" y="2644775"/>
          <a:ext cx="5562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447800" y="556036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 smtClean="0">
                <a:latin typeface="+mj-lt"/>
              </a:rPr>
              <a:t>As of March 31, 2014</a:t>
            </a:r>
            <a:endParaRPr lang="en-US" sz="900" i="1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447800" y="1143000"/>
            <a:ext cx="7239000" cy="10668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The total for the 2012 Bond Program is $1.89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billion, and the issuance of the bonds has been planned in four sales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Commitments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$115,615,425 (including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encumbrances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$75,443,541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actual expenditures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$40,171,884) leaving $1,774,384,575 of available funding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36070724"/>
              </p:ext>
            </p:extLst>
          </p:nvPr>
        </p:nvGraphicFramePr>
        <p:xfrm>
          <a:off x="5184582" y="2895600"/>
          <a:ext cx="363028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181600" y="2895600"/>
            <a:ext cx="0" cy="281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2895600"/>
            <a:ext cx="678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8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66">
            <a:off x="6715413" y="2274404"/>
            <a:ext cx="2108441" cy="28112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2286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9" y="1219200"/>
            <a:ext cx="6705601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providing timely and accurate information on the 2007 and 2012 bond programs.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Creating and distributing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fliers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and meeting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invitations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to key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stakeholders for </a:t>
            </a: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>16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school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community meetings</a:t>
            </a:r>
            <a:endParaRPr lang="en-US" sz="21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>33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blog posts and photo galleries on school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community meetings, green school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efforts, and community outreach events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>More than 30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tweets and Facebook posts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highlighting bond activities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Produced </a:t>
            </a:r>
            <a:r>
              <a:rPr lang="en-US" sz="2100" b="1" dirty="0" smtClean="0">
                <a:solidFill>
                  <a:srgbClr val="11488B"/>
                </a:solidFill>
                <a:latin typeface="+mj-lt"/>
              </a:rPr>
              <a:t>5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videos that show PATs and community participation in design process and school site tours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42" y="1295400"/>
            <a:ext cx="4132058" cy="2590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Looking Ahead: 2014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447800" y="1600200"/>
            <a:ext cx="723900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By the end of 2014,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construction will begin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on all remaining schools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 1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Between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the 2</a:t>
            </a:r>
            <a:r>
              <a:rPr lang="en-US" sz="2100" baseline="30000" dirty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100" baseline="30000" dirty="0">
                <a:solidFill>
                  <a:schemeClr val="tx1"/>
                </a:solidFill>
                <a:latin typeface="+mj-lt"/>
              </a:rPr>
              <a:t>rd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quarter, all Group 1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schools will have their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third community meeting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 the 2</a:t>
            </a:r>
            <a:r>
              <a:rPr lang="en-US" sz="2100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quarter, Group 2 schools will have their first community meeting and design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charrette</a:t>
            </a:r>
            <a:endParaRPr lang="en-US" sz="21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68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Looking Ahead: </a:t>
            </a: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2014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676400"/>
            <a:ext cx="7239000" cy="4495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In the 2</a:t>
            </a:r>
            <a:r>
              <a:rPr lang="en-US" sz="2100" baseline="30000" dirty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quarter,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 1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projects will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transition from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SD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to DD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and will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go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through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a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budget/program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alignment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process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In the 2</a:t>
            </a:r>
            <a:r>
              <a:rPr lang="en-US" sz="2100" baseline="30000" dirty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quarter, a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RFQ will be advertised for Group 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Supplier diversity networking events will be held at bond campuses to encourage community participation</a:t>
            </a:r>
          </a:p>
          <a:p>
            <a:endParaRPr lang="en-US" sz="21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79" y="1371600"/>
            <a:ext cx="4527979" cy="2743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19936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Update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371600"/>
            <a:ext cx="7239000" cy="44958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Completion of major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renovations at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Cullen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MS and </a:t>
            </a:r>
            <a:r>
              <a:rPr lang="en-US" sz="2100" dirty="0" err="1" smtClean="0">
                <a:solidFill>
                  <a:prstClr val="black"/>
                </a:solidFill>
                <a:latin typeface="Calibri"/>
              </a:rPr>
              <a:t>Southmayd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ES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will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occur over the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next several months,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including roof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work at both sites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The expansion of Kate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Smith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ES is moving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forward, which is an additional scope of work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made possible through program realignments</a:t>
            </a:r>
            <a:endParaRPr lang="en-US" sz="21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All 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work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in the 2007 program will 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be in the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closeout 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phase by the end of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2014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12832"/>
          <a:stretch/>
        </p:blipFill>
        <p:spPr>
          <a:xfrm>
            <a:off x="4910328" y="1403073"/>
            <a:ext cx="4005072" cy="286412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911140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532746" cy="22656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Planning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Planning is almost complete for all schools in Group 2 of the 2012 bond program.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2057400"/>
            <a:ext cx="716280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 2 projects include some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of the district’s largest high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schools – Bellaire, Lamar,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Davis, and Yates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charrettes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are being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scheduled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Each school’s first community meeting will be held by the end of the 2</a:t>
            </a:r>
            <a:r>
              <a:rPr lang="en-US" sz="2100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quarter of 2014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PATs have toured schools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the metro area and across the country to gain a greater knowledge of 21</a:t>
            </a:r>
            <a:r>
              <a:rPr lang="en-US" sz="2100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century features for new HISD schools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700"/>
              </a:spcAft>
              <a:buFont typeface="Arial" charset="0"/>
              <a:buNone/>
              <a:defRPr/>
            </a:pPr>
            <a:endParaRPr lang="en-US" sz="2100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0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" b="6609"/>
          <a:stretch/>
        </p:blipFill>
        <p:spPr>
          <a:xfrm>
            <a:off x="2080261" y="1219200"/>
            <a:ext cx="6301739" cy="25523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90600" y="152400"/>
            <a:ext cx="8001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Design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3810000"/>
            <a:ext cx="73152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27432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Second round of community meetings held for Group 1 campuses</a:t>
            </a:r>
          </a:p>
          <a:p>
            <a:pPr marL="342900" indent="-27432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Community meetings held for 16 schools during first quarter</a:t>
            </a:r>
            <a:endParaRPr lang="en-US" dirty="0" smtClean="0">
              <a:solidFill>
                <a:srgbClr val="11488B"/>
              </a:solidFill>
              <a:latin typeface="+mj-lt"/>
            </a:endParaRPr>
          </a:p>
          <a:p>
            <a:pPr marL="342900" indent="-27432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Group 1 projects are moving out of Schematic Design and into the Design Development stage</a:t>
            </a:r>
            <a:endParaRPr lang="en-US" dirty="0" smtClean="0">
              <a:solidFill>
                <a:srgbClr val="11488B"/>
              </a:solidFill>
              <a:latin typeface="+mj-lt"/>
            </a:endParaRPr>
          </a:p>
          <a:p>
            <a:pPr marL="342900" indent="-27432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Construction scheduled to begin by end of 2014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342900" indent="-274320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36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38" y="2133600"/>
            <a:ext cx="4048562" cy="18420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Sustainability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391400" cy="830997"/>
          </a:xfrm>
        </p:spPr>
        <p:txBody>
          <a:bodyPr wrap="square" lIns="91440" anchor="t" anchorCtr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building sustainable schools with eco-friendly design features that serve as learning tools. 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00200" y="2133600"/>
            <a:ext cx="7086600" cy="3429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Berry 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Elementary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 School,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a new environmental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studies magnet school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funded by the 2007 bond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program, received a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Silver LEED (Leadership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in Energy and Environmental Design) certification for its environmental enhancements designed to save energy at the facility.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In Group 1, </a:t>
            </a:r>
            <a:r>
              <a:rPr lang="en-US" sz="2100" b="1" dirty="0" smtClean="0">
                <a:solidFill>
                  <a:srgbClr val="11488B"/>
                </a:solidFill>
                <a:latin typeface="Calibri"/>
              </a:rPr>
              <a:t>3 schools 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are going for gold certification, </a:t>
            </a:r>
            <a:r>
              <a:rPr lang="en-US" sz="2100" b="1" dirty="0" smtClean="0">
                <a:solidFill>
                  <a:srgbClr val="11488B"/>
                </a:solidFill>
                <a:latin typeface="Calibri"/>
              </a:rPr>
              <a:t>11 are going for silver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, and the </a:t>
            </a:r>
            <a:r>
              <a:rPr lang="en-US" sz="2100" b="1" dirty="0" smtClean="0">
                <a:solidFill>
                  <a:srgbClr val="11488B"/>
                </a:solidFill>
                <a:latin typeface="Calibri"/>
              </a:rPr>
              <a:t>rest are seeking certification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100" dirty="0" smtClean="0">
              <a:solidFill>
                <a:srgbClr val="3366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72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4914"/>
          <a:stretch/>
        </p:blipFill>
        <p:spPr>
          <a:xfrm>
            <a:off x="6172200" y="1371600"/>
            <a:ext cx="2869096" cy="3276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Construction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447800" y="1219200"/>
            <a:ext cx="6629400" cy="41148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100" b="1" dirty="0" err="1" smtClean="0">
                <a:solidFill>
                  <a:prstClr val="black"/>
                </a:solidFill>
                <a:latin typeface="Calibri"/>
              </a:rPr>
              <a:t>Waltrip</a:t>
            </a:r>
            <a:endParaRPr lang="en-US" sz="21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Swimming pool renovation complete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Next phase of construction to begin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1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 quarter of 2014</a:t>
            </a: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100" b="1" dirty="0" err="1" smtClean="0">
                <a:solidFill>
                  <a:prstClr val="black"/>
                </a:solidFill>
                <a:latin typeface="Calibri"/>
              </a:rPr>
              <a:t>Worthing</a:t>
            </a:r>
            <a:endParaRPr lang="en-US" sz="21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Construction on new wing underway</a:t>
            </a: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100" b="1" dirty="0" smtClean="0">
                <a:solidFill>
                  <a:prstClr val="black"/>
                </a:solidFill>
                <a:latin typeface="Calibri"/>
              </a:rPr>
              <a:t>North Houston Early College HS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Sewer and main water lines complete 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ite work to start 2</a:t>
            </a:r>
            <a:r>
              <a:rPr lang="en-US" sz="21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 quarter of 2014</a:t>
            </a: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en-US" sz="2100" b="1" dirty="0" smtClean="0">
                <a:solidFill>
                  <a:prstClr val="black"/>
                </a:solidFill>
                <a:latin typeface="Calibri"/>
              </a:rPr>
              <a:t>South Early College HS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Installation of meter vault and sanitary sewer </a:t>
            </a:r>
            <a:br>
              <a:rPr lang="en-US" sz="2100" dirty="0" smtClean="0">
                <a:solidFill>
                  <a:prstClr val="black"/>
                </a:solidFill>
                <a:latin typeface="Calibri"/>
              </a:rPr>
            </a:b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to start 2</a:t>
            </a:r>
            <a:r>
              <a:rPr lang="en-US" sz="21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 quarter of 2014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70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219200"/>
            <a:ext cx="3883892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Districtwide Upgrades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143000"/>
            <a:ext cx="7412617" cy="4495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Delmar Fieldhouse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Demolition complete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Site work in progress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Construction to begin </a:t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quarter of 2014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Middle School Restrooms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Assessments complete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Design has begun on the Phase 1 projects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Construction will start in the 2</a:t>
            </a:r>
            <a:r>
              <a:rPr lang="en-US" sz="2000" baseline="30000" dirty="0" smtClean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quarter of 2014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Safety and Security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Priority 1 work (security cameras) is underway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Safety and security assessment of all district facilities complete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CFS working with Threat Assessment Team to review and prioritize districtwide safety improvements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00200" y="2362200"/>
            <a:ext cx="6870700" cy="34290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6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Outreach Events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371600" y="1219200"/>
            <a:ext cx="7467600" cy="487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Workshop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Wednesday 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11488B"/>
                </a:solidFill>
                <a:latin typeface="+mj-lt"/>
              </a:rPr>
              <a:t>January: 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“Meet the Contractors”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2012 Bond Event  for CMARs, M/WBEs</a:t>
            </a:r>
            <a:endParaRPr lang="en-US" sz="2000" i="1" dirty="0">
              <a:solidFill>
                <a:srgbClr val="11488B"/>
              </a:solidFill>
              <a:latin typeface="+mj-lt"/>
            </a:endParaRP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11488B"/>
                </a:solidFill>
                <a:latin typeface="+mj-lt"/>
              </a:rPr>
              <a:t>February:  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Introduction of Procurement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team: Reviewing current structure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11488B"/>
                </a:solidFill>
                <a:latin typeface="+mj-lt"/>
              </a:rPr>
              <a:t>March: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 New M/WBE Participation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Process Workshop for prospective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vendors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Acres Homes Chambers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Networking Luncheon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Greater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Houston Business Procurement Forum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Houston Community College Auditorium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Procurement  Summit &amp; Business Expo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Government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Procurement Connections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2014 Planning Committee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rgbClr val="11488B"/>
              </a:solidFill>
              <a:latin typeface="+mj-lt"/>
            </a:endParaRP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rgbClr val="11488B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371600" y="4038600"/>
            <a:ext cx="7086600" cy="198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11488B"/>
              </a:solidFill>
              <a:latin typeface="+mj-lt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219200"/>
            <a:ext cx="3103717" cy="30675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5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982" y="1430254"/>
            <a:ext cx="4026818" cy="26845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Outreach Events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(continued)</a:t>
            </a:r>
            <a:endParaRPr lang="en-US" sz="4100" i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371600" y="1295400"/>
            <a:ext cx="7646318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Houston Minority Supplier </a:t>
            </a:r>
            <a:br>
              <a:rPr 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Development Council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Strategic Teaming Alliance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Committee (STAC) Meeting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HCC-Spring Branch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How to Do Business with HISD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Interagency Mentor Protégé </a:t>
            </a:r>
            <a:br>
              <a:rPr 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Program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Track 2 Graduation Event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Kingdom </a:t>
            </a:r>
            <a:r>
              <a:rPr lang="en-US" sz="2000" b="1" dirty="0">
                <a:latin typeface="+mj-lt"/>
              </a:rPr>
              <a:t>Builder’s Center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Contractors 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College: </a:t>
            </a:r>
            <a:r>
              <a:rPr lang="en-US" sz="2000" i="1" dirty="0">
                <a:solidFill>
                  <a:srgbClr val="11488B"/>
                </a:solidFill>
                <a:latin typeface="+mj-lt"/>
              </a:rPr>
              <a:t>“Calling All Construction Partners”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+mj-lt"/>
              </a:rPr>
              <a:t> Metro </a:t>
            </a:r>
            <a:r>
              <a:rPr lang="en-US" sz="2000" b="1" dirty="0">
                <a:latin typeface="+mj-lt"/>
              </a:rPr>
              <a:t>Transit of Harris County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Contractor Workshop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i="1" dirty="0">
                <a:solidFill>
                  <a:srgbClr val="11488B"/>
                </a:solidFill>
                <a:latin typeface="+mj-lt"/>
              </a:rPr>
              <a:t>Government Procurement Connections </a:t>
            </a: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Planning </a:t>
            </a:r>
            <a:br>
              <a:rPr lang="en-US" sz="2000" i="1" dirty="0" smtClean="0">
                <a:solidFill>
                  <a:srgbClr val="11488B"/>
                </a:solidFill>
                <a:latin typeface="+mj-lt"/>
              </a:rPr>
            </a:br>
            <a:r>
              <a:rPr lang="en-US" sz="2000" i="1" dirty="0" smtClean="0">
                <a:solidFill>
                  <a:srgbClr val="11488B"/>
                </a:solidFill>
                <a:latin typeface="+mj-lt"/>
              </a:rPr>
              <a:t>Committee </a:t>
            </a:r>
            <a:r>
              <a:rPr lang="en-US" sz="2000" i="1" dirty="0">
                <a:solidFill>
                  <a:srgbClr val="11488B"/>
                </a:solidFill>
                <a:latin typeface="+mj-lt"/>
              </a:rPr>
              <a:t>Meeting</a:t>
            </a:r>
          </a:p>
          <a:p>
            <a:pPr marL="344488" lvl="1" indent="-231775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rgbClr val="1148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858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 Bond Programs -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10128</TotalTime>
  <Words>441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HISD Bond Programs - Cover</vt:lpstr>
      <vt:lpstr>Custom Design</vt:lpstr>
      <vt:lpstr>HISD Bond Programs - Content</vt:lpstr>
      <vt:lpstr>1_HISD Bond Programs - Content</vt:lpstr>
      <vt:lpstr>2_HISD Bond Programs - Content</vt:lpstr>
      <vt:lpstr>3_HISD Bond Programs - Content</vt:lpstr>
      <vt:lpstr>Bond Oversight  Committee Meeting  First Quarter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SBUTLER2@houstonisd.org</dc:creator>
  <cp:lastModifiedBy>Administrator</cp:lastModifiedBy>
  <cp:revision>923</cp:revision>
  <cp:lastPrinted>2013-07-18T15:45:11Z</cp:lastPrinted>
  <dcterms:created xsi:type="dcterms:W3CDTF">2011-07-28T12:50:36Z</dcterms:created>
  <dcterms:modified xsi:type="dcterms:W3CDTF">2014-04-25T19:47:20Z</dcterms:modified>
</cp:coreProperties>
</file>