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879" r:id="rId2"/>
    <p:sldMasterId id="2147483881" r:id="rId3"/>
    <p:sldMasterId id="2147484039" r:id="rId4"/>
    <p:sldMasterId id="2147484119" r:id="rId5"/>
  </p:sldMasterIdLst>
  <p:notesMasterIdLst>
    <p:notesMasterId r:id="rId24"/>
  </p:notesMasterIdLst>
  <p:handoutMasterIdLst>
    <p:handoutMasterId r:id="rId25"/>
  </p:handoutMasterIdLst>
  <p:sldIdLst>
    <p:sldId id="408" r:id="rId6"/>
    <p:sldId id="452" r:id="rId7"/>
    <p:sldId id="419" r:id="rId8"/>
    <p:sldId id="442" r:id="rId9"/>
    <p:sldId id="440" r:id="rId10"/>
    <p:sldId id="434" r:id="rId11"/>
    <p:sldId id="441" r:id="rId12"/>
    <p:sldId id="411" r:id="rId13"/>
    <p:sldId id="453" r:id="rId14"/>
    <p:sldId id="435" r:id="rId15"/>
    <p:sldId id="444" r:id="rId16"/>
    <p:sldId id="445" r:id="rId17"/>
    <p:sldId id="446" r:id="rId18"/>
    <p:sldId id="447" r:id="rId19"/>
    <p:sldId id="448" r:id="rId20"/>
    <p:sldId id="449" r:id="rId21"/>
    <p:sldId id="433" r:id="rId22"/>
    <p:sldId id="450" r:id="rId23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88B"/>
    <a:srgbClr val="3366CC"/>
    <a:srgbClr val="4D4D4D"/>
    <a:srgbClr val="F8F8F8"/>
    <a:srgbClr val="5F5F5F"/>
    <a:srgbClr val="77777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3873" autoAdjust="0"/>
  </p:normalViewPr>
  <p:slideViewPr>
    <p:cSldViewPr>
      <p:cViewPr>
        <p:scale>
          <a:sx n="120" d="100"/>
          <a:sy n="120" d="100"/>
        </p:scale>
        <p:origin x="-1368" y="-72"/>
      </p:cViewPr>
      <p:guideLst>
        <p:guide orient="horz" pos="384"/>
        <p:guide orient="horz" pos="1872"/>
        <p:guide pos="2880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1434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hmw80-rs01\supplierdiversity\Bond\BE%20Reports\Monthly\MWBE%20REPORT%20-MAIN%200411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hmw80-rs01\supplierdiversity\Bond\BE%20Reports\Monthly\MWBE%20REPORT%20-MAIN%2004111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hmw80-rs01\supplierdiversity\Bond\BE%20Reports\Monthly\MWBE%20REPORT%20-MAIN%2004111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butler2\AppData\Local\Microsoft\Windows\Temporary%20Internet%20Files\Content.Outlook\1MGKUX5M\Exec%20Summary%202007%20-%20Dec%2013%202013%20Oversight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/>
            </a:pPr>
            <a:r>
              <a:rPr lang="en-US" sz="1600" dirty="0"/>
              <a:t>Total Combined</a:t>
            </a:r>
            <a:r>
              <a:rPr lang="en-US" sz="1600" baseline="0" dirty="0"/>
              <a:t> </a:t>
            </a:r>
            <a:r>
              <a:rPr lang="en-US" sz="1600" dirty="0" smtClean="0"/>
              <a:t>Projects*</a:t>
            </a:r>
            <a:r>
              <a:rPr lang="en-US" sz="1200" dirty="0"/>
              <a:t>
Total Awarded: $983,541,861</a:t>
            </a:r>
          </a:p>
          <a:p>
            <a:pPr algn="ctr">
              <a:defRPr sz="1200"/>
            </a:pPr>
            <a:r>
              <a:rPr lang="en-US" sz="1200" dirty="0"/>
              <a:t>Total Committed: $338,040,860</a:t>
            </a:r>
          </a:p>
        </c:rich>
      </c:tx>
      <c:layout>
        <c:manualLayout>
          <c:xMode val="edge"/>
          <c:yMode val="edge"/>
          <c:x val="0.30474207550979232"/>
          <c:y val="0"/>
        </c:manualLayout>
      </c:layout>
      <c:overlay val="0"/>
    </c:title>
    <c:autoTitleDeleted val="0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001014419713525"/>
          <c:w val="1"/>
          <c:h val="0.7930038462925456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/>
            </a:pPr>
            <a:r>
              <a:rPr lang="en-US" sz="1600"/>
              <a:t>2007 Total Combined</a:t>
            </a:r>
            <a:r>
              <a:rPr lang="en-US" sz="1600" baseline="0"/>
              <a:t> </a:t>
            </a:r>
            <a:r>
              <a:rPr lang="en-US" sz="1600"/>
              <a:t>Projects</a:t>
            </a:r>
            <a:r>
              <a:rPr lang="en-US" sz="1200"/>
              <a:t>
Total Awarded: $992,471,368</a:t>
            </a:r>
          </a:p>
          <a:p>
            <a:pPr algn="ctr">
              <a:defRPr sz="1200"/>
            </a:pPr>
            <a:r>
              <a:rPr lang="en-US" sz="1200"/>
              <a:t>Total Committed: $340,114,244</a:t>
            </a:r>
          </a:p>
        </c:rich>
      </c:tx>
      <c:layout>
        <c:manualLayout>
          <c:xMode val="edge"/>
          <c:yMode val="edge"/>
          <c:x val="0.27055404132175787"/>
          <c:y val="0"/>
        </c:manualLayout>
      </c:layout>
      <c:overlay val="0"/>
    </c:title>
    <c:autoTitleDeleted val="0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001010952529255"/>
          <c:w val="1"/>
          <c:h val="0.79300384629254561"/>
        </c:manualLayout>
      </c:layout>
      <c:pie3DChart>
        <c:varyColors val="1"/>
        <c:ser>
          <c:idx val="0"/>
          <c:order val="0"/>
          <c:tx>
            <c:strRef>
              <c:f>'MWBE Spend Graphs'!$A$8</c:f>
              <c:strCache>
                <c:ptCount val="1"/>
                <c:pt idx="0">
                  <c:v>Sub Total</c:v>
                </c:pt>
              </c:strCache>
            </c:strRef>
          </c:tx>
          <c:explosion val="21"/>
          <c:dPt>
            <c:idx val="0"/>
            <c:bubble3D val="0"/>
            <c:explosion val="13"/>
          </c:dPt>
          <c:dPt>
            <c:idx val="1"/>
            <c:bubble3D val="0"/>
            <c:explosion val="2"/>
          </c:dPt>
          <c:dLbls>
            <c:dLbl>
              <c:idx val="0"/>
              <c:layout>
                <c:manualLayout>
                  <c:x val="-0.13999672958917544"/>
                  <c:y val="4.8418018322296412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12796932403658021"/>
                  <c:y val="-0.19459472613159845"/>
                </c:manualLayout>
              </c:layout>
              <c:numFmt formatCode="0.00%" sourceLinked="0"/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22169181364792273"/>
                  <c:y val="-0.12470478758275624"/>
                </c:manualLayout>
              </c:layout>
              <c:numFmt formatCode="0.00%" sourceLinked="0"/>
              <c:spPr/>
              <c:txPr>
                <a:bodyPr/>
                <a:lstStyle/>
                <a:p>
                  <a:pPr algn="ctr" rtl="0">
                    <a:defRPr lang="en-US" sz="10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('MWBE Spend Graphs'!$B$1:$C$1,'MWBE Spend Graphs'!$F$1)</c:f>
              <c:strCache>
                <c:ptCount val="3"/>
                <c:pt idx="0">
                  <c:v>MBE</c:v>
                </c:pt>
                <c:pt idx="1">
                  <c:v>WBE</c:v>
                </c:pt>
                <c:pt idx="2">
                  <c:v>Non-M/WBE</c:v>
                </c:pt>
              </c:strCache>
            </c:strRef>
          </c:cat>
          <c:val>
            <c:numRef>
              <c:f>('MWBE Spend Graphs'!$B$9:$C$9,'MWBE Spend Graphs'!$F$9)</c:f>
              <c:numCache>
                <c:formatCode>_("$"* #,##0_);_("$"* \(#,##0\);_("$"* "-"??_);_(@_)</c:formatCode>
                <c:ptCount val="3"/>
                <c:pt idx="0">
                  <c:v>235878352.93000001</c:v>
                </c:pt>
                <c:pt idx="1">
                  <c:v>104235891.18000001</c:v>
                </c:pt>
                <c:pt idx="2">
                  <c:v>652357123.52999973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200"/>
            </a:pPr>
            <a:r>
              <a:rPr lang="en-US" sz="1600" b="1" i="0" baseline="0" dirty="0"/>
              <a:t>2012 Professional Service Projects*</a:t>
            </a:r>
            <a:endParaRPr lang="en-US" sz="1600" dirty="0"/>
          </a:p>
          <a:p>
            <a:pPr algn="ctr">
              <a:defRPr sz="1200"/>
            </a:pPr>
            <a:endParaRPr lang="en-US" sz="1200" dirty="0"/>
          </a:p>
        </c:rich>
      </c:tx>
      <c:layout>
        <c:manualLayout>
          <c:xMode val="edge"/>
          <c:yMode val="edge"/>
          <c:x val="0.28080739180858211"/>
          <c:y val="0"/>
        </c:manualLayout>
      </c:layout>
      <c:overlay val="0"/>
    </c:title>
    <c:autoTitleDeleted val="0"/>
    <c:view3D>
      <c:rotX val="3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0001014419713536"/>
          <c:w val="1"/>
          <c:h val="0.79300384629254561"/>
        </c:manualLayout>
      </c:layout>
      <c:pie3DChart>
        <c:varyColors val="1"/>
        <c:ser>
          <c:idx val="0"/>
          <c:order val="0"/>
          <c:explosion val="21"/>
          <c:dPt>
            <c:idx val="0"/>
            <c:bubble3D val="0"/>
            <c:explosion val="6"/>
          </c:dPt>
          <c:dPt>
            <c:idx val="1"/>
            <c:bubble3D val="0"/>
            <c:explosion val="0"/>
          </c:dPt>
          <c:dPt>
            <c:idx val="2"/>
            <c:bubble3D val="0"/>
            <c:explosion val="10"/>
          </c:dPt>
          <c:dLbls>
            <c:dLbl>
              <c:idx val="0"/>
              <c:layout>
                <c:manualLayout>
                  <c:x val="-0.16071077211586321"/>
                  <c:y val="3.8876294384738511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MBE
36.11%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7.6575765104599749E-2"/>
                  <c:y val="-0.28043478260869581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WBE
14.90%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8993711320848849"/>
                  <c:y val="6.9882698711731597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0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Non-MWBE
48.99%</a:t>
                    </a:r>
                  </a:p>
                </c:rich>
              </c:tx>
              <c:numFmt formatCode="0.0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val>
            <c:numRef>
              <c:f>'MWBE Spend Graphs'!$B$10:$D$10</c:f>
              <c:numCache>
                <c:formatCode>0.00%</c:formatCode>
                <c:ptCount val="3"/>
                <c:pt idx="0">
                  <c:v>0.36110000000000031</c:v>
                </c:pt>
                <c:pt idx="1">
                  <c:v>0.14900000000000022</c:v>
                </c:pt>
                <c:pt idx="2">
                  <c:v>0.5101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'[Exec Summary 2007 - Dec 13 2013 Oversight.xls]Sheet1'!$C$12:$E$12</c:f>
              <c:strCache>
                <c:ptCount val="1"/>
                <c:pt idx="0">
                  <c:v>Budget Commitments Available to complete Projects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2.0919925992857451E-2"/>
                  <c:y val="-5.8376596197968339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$1,176,130,676 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968365340471056E-2"/>
                  <c:y val="-7.158507360492981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 $1,024,281,933 /                87% 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1840215517614833E-2"/>
                  <c:y val="-2.1621876069839029E-2"/>
                </c:manualLayout>
              </c:layout>
              <c:tx>
                <c:rich>
                  <a:bodyPr/>
                  <a:lstStyle/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 $151,848,743 /</a:t>
                    </a:r>
                  </a:p>
                  <a:p>
                    <a:pPr>
                      <a:defRPr sz="1000" b="0" i="0" u="none" strike="noStrike" baseline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</a:defRPr>
                    </a:pPr>
                    <a:r>
                      <a:rPr lang="en-US" sz="1000" b="0" i="0" u="none" strike="noStrike" baseline="0">
                        <a:solidFill>
                          <a:srgbClr val="000000"/>
                        </a:solidFill>
                        <a:latin typeface="Calibri"/>
                      </a:rPr>
                      <a:t>13% 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'[Exec Summary 2007 - Dec 13 2013 Oversight.xls]Sheet1'!$C$12:$E$12</c:f>
              <c:strCache>
                <c:ptCount val="3"/>
                <c:pt idx="0">
                  <c:v>Budget</c:v>
                </c:pt>
                <c:pt idx="1">
                  <c:v>Commitments</c:v>
                </c:pt>
                <c:pt idx="2">
                  <c:v>Available to complete Projects</c:v>
                </c:pt>
              </c:strCache>
            </c:strRef>
          </c:cat>
          <c:val>
            <c:numRef>
              <c:f>'[Exec Summary 2007 - Dec 13 2013 Oversight.xls]Sheet1'!$C$18:$E$18</c:f>
              <c:numCache>
                <c:formatCode>_("$"* #,##0_);_("$"* \(#,##0\);_("$"* "-"??_);_(@_)</c:formatCode>
                <c:ptCount val="3"/>
                <c:pt idx="0">
                  <c:v>1176130676</c:v>
                </c:pt>
                <c:pt idx="1">
                  <c:v>1024281933</c:v>
                </c:pt>
                <c:pt idx="2" formatCode="_(&quot;$&quot;* #,##0_);_(&quot;$&quot;* \(#,##0\);_(&quot;$&quot;* &quot;-&quot;_);_(@_)">
                  <c:v>151848743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pyramid"/>
        <c:axId val="91277184"/>
        <c:axId val="91278720"/>
        <c:axId val="0"/>
      </c:bar3DChart>
      <c:catAx>
        <c:axId val="91277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1278720"/>
        <c:crosses val="autoZero"/>
        <c:auto val="1"/>
        <c:lblAlgn val="ctr"/>
        <c:lblOffset val="100"/>
        <c:noMultiLvlLbl val="0"/>
      </c:catAx>
      <c:valAx>
        <c:axId val="91278720"/>
        <c:scaling>
          <c:orientation val="minMax"/>
        </c:scaling>
        <c:delete val="0"/>
        <c:axPos val="l"/>
        <c:numFmt formatCode="_(&quot;$&quot;* #,##0_);_(&quot;$&quot;* \(#,##0\);_(&quot;$&quot;* &quot;-&quot;??_);_(@_)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912771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Total Bond Referendum = $</a:t>
            </a:r>
            <a:r>
              <a:rPr lang="en-US" sz="1400" b="1" dirty="0" smtClean="0"/>
              <a:t>1,890,000,000</a:t>
            </a:r>
            <a:endParaRPr lang="en-US" sz="14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aseline="0" dirty="0"/>
              <a:t>(sales in millions)</a:t>
            </a:r>
            <a:endParaRPr lang="en-US" sz="1100" dirty="0"/>
          </a:p>
        </c:rich>
      </c:tx>
      <c:layout>
        <c:manualLayout>
          <c:xMode val="edge"/>
          <c:yMode val="edge"/>
          <c:x val="0.22853102496803288"/>
          <c:y val="1.677570877369569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855296"/>
        <c:axId val="36295424"/>
      </c:barChart>
      <c:catAx>
        <c:axId val="6855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6295424"/>
        <c:crosses val="autoZero"/>
        <c:auto val="0"/>
        <c:lblAlgn val="ctr"/>
        <c:lblOffset val="100"/>
        <c:tickLblSkip val="1"/>
        <c:noMultiLvlLbl val="0"/>
      </c:catAx>
      <c:valAx>
        <c:axId val="362954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/>
                  <a:t>Dollars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6855296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Total Bond Referendum </a:t>
            </a:r>
            <a:r>
              <a:rPr lang="en-US" sz="1400" b="1" dirty="0" smtClean="0"/>
              <a:t> </a:t>
            </a:r>
            <a:r>
              <a:rPr lang="en-US" sz="1400" b="1" dirty="0"/>
              <a:t>$</a:t>
            </a:r>
            <a:r>
              <a:rPr lang="en-US" sz="1400" b="1" dirty="0" smtClean="0"/>
              <a:t>1,890,000,000</a:t>
            </a:r>
            <a:endParaRPr lang="en-US" sz="1400" dirty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100" baseline="0" dirty="0" smtClean="0"/>
              <a:t>(issuance sales </a:t>
            </a:r>
            <a:r>
              <a:rPr lang="en-US" sz="1100" baseline="0" dirty="0"/>
              <a:t>in millions)</a:t>
            </a:r>
            <a:endParaRPr lang="en-US" sz="1100" dirty="0"/>
          </a:p>
        </c:rich>
      </c:tx>
      <c:layout>
        <c:manualLayout>
          <c:xMode val="edge"/>
          <c:yMode val="edge"/>
          <c:x val="0.3009948077142533"/>
          <c:y val="2.728818371524567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0"/>
                  <c:y val="8.3333333333333402E-3"/>
                </c:manualLayout>
              </c:layout>
              <c:numFmt formatCode="&quot;$&quot;#,##0" sourceLinked="0"/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/>
                      <a:t>$700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dirty="0"/>
                      <a:t>$415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83105022831057E-3"/>
                  <c:y val="2.500000000000000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$435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Sheet1!$A$1:$A$4</c:f>
              <c:numCache>
                <c:formatCode>General</c:formatCode>
                <c:ptCount val="4"/>
                <c:pt idx="0">
                  <c:v>340</c:v>
                </c:pt>
                <c:pt idx="1">
                  <c:v>700</c:v>
                </c:pt>
                <c:pt idx="2">
                  <c:v>415</c:v>
                </c:pt>
                <c:pt idx="3">
                  <c:v>435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886912"/>
        <c:axId val="6888832"/>
      </c:barChart>
      <c:catAx>
        <c:axId val="6886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6888832"/>
        <c:crosses val="autoZero"/>
        <c:auto val="0"/>
        <c:lblAlgn val="ctr"/>
        <c:lblOffset val="100"/>
        <c:tickLblSkip val="1"/>
        <c:noMultiLvlLbl val="0"/>
      </c:catAx>
      <c:valAx>
        <c:axId val="6888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dirty="0"/>
                  <a:t>Dollars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</c:spPr>
        <c:crossAx val="6886912"/>
        <c:crossesAt val="1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Total Budget &amp; Commitments</a:t>
            </a:r>
          </a:p>
        </c:rich>
      </c:tx>
      <c:layout>
        <c:manualLayout>
          <c:xMode val="edge"/>
          <c:yMode val="edge"/>
          <c:x val="0.13166652555527333"/>
          <c:y val="5.128205128205128E-2"/>
        </c:manualLayout>
      </c:layout>
      <c:overlay val="0"/>
    </c:title>
    <c:autoTitleDeleted val="0"/>
    <c:view3D>
      <c:rotX val="30"/>
      <c:rotY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3073406146812293E-2"/>
          <c:y val="0.16277724630215618"/>
          <c:w val="0.9753585640504614"/>
          <c:h val="0.8150529840312015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Budget &amp; Commitments</c:v>
                </c:pt>
              </c:strCache>
            </c:strRef>
          </c:tx>
          <c:spPr>
            <a:solidFill>
              <a:schemeClr val="accent3"/>
            </a:solidFill>
          </c:spPr>
          <c:explosion val="25"/>
          <c:dPt>
            <c:idx val="1"/>
            <c:bubble3D val="0"/>
            <c:spPr>
              <a:solidFill>
                <a:schemeClr val="accent2"/>
              </a:solidFill>
            </c:spPr>
          </c:dPt>
          <c:cat>
            <c:strRef>
              <c:f>Sheet1!$A$2:$A$3</c:f>
              <c:strCache>
                <c:ptCount val="2"/>
                <c:pt idx="0">
                  <c:v>Funding to Complete Projects</c:v>
                </c:pt>
                <c:pt idx="1">
                  <c:v>Commitments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1819043747</c:v>
                </c:pt>
                <c:pt idx="1">
                  <c:v>70956253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0.64103</cdr:x>
      <cdr:y>0.91114</cdr:y>
    </cdr:from>
    <cdr:to>
      <cdr:x>0.97436</cdr:x>
      <cdr:y>0.98502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819391"/>
          <a:ext cx="1981206" cy="2286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b="1" i="1" dirty="0" smtClean="0"/>
            <a:t>*As of December 13, 2013</a:t>
          </a:r>
          <a:endParaRPr lang="en-US" b="1" i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0.62188</cdr:x>
      <cdr:y>0.86047</cdr:y>
    </cdr:from>
    <cdr:to>
      <cdr:x>0.98893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75304" y="2819400"/>
          <a:ext cx="2405352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b="1" i="1" dirty="0" smtClean="0"/>
            <a:t>*Design </a:t>
          </a:r>
          <a:r>
            <a:rPr lang="en-US" b="1" i="1" dirty="0"/>
            <a:t>and Program</a:t>
          </a:r>
          <a:r>
            <a:rPr lang="en-US" b="1" i="1" baseline="0" dirty="0"/>
            <a:t> Management </a:t>
          </a:r>
          <a:r>
            <a:rPr lang="en-US" b="1" i="1" baseline="0" dirty="0" smtClean="0"/>
            <a:t>Firms, </a:t>
          </a:r>
          <a:r>
            <a:rPr lang="en-US" b="1" i="1" dirty="0" smtClean="0"/>
            <a:t>as of December 13, 2013</a:t>
          </a:r>
        </a:p>
        <a:p xmlns:a="http://schemas.openxmlformats.org/drawingml/2006/main">
          <a:pPr algn="r"/>
          <a:endParaRPr lang="en-US" b="1" i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0.02099</cdr:x>
      <cdr:y>0.89668</cdr:y>
    </cdr:from>
    <cdr:to>
      <cdr:x>0.52475</cdr:x>
      <cdr:y>0.97436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2664768"/>
          <a:ext cx="1828800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i="1" dirty="0" smtClean="0">
              <a:latin typeface="+mj-lt"/>
            </a:rPr>
            <a:t>As of December 13, 2013</a:t>
          </a:r>
          <a:endParaRPr lang="en-US" sz="900" i="1" dirty="0">
            <a:latin typeface="+mj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0.10956</cdr:x>
      <cdr:y>0.33837</cdr:y>
    </cdr:from>
    <cdr:to>
      <cdr:x>0.47515</cdr:x>
      <cdr:y>0.6094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189" y="990600"/>
          <a:ext cx="1295400" cy="7934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/>
            <a:t>Available Funding </a:t>
          </a:r>
          <a:r>
            <a:rPr lang="en-US" sz="1000" dirty="0" smtClean="0"/>
            <a:t>$</a:t>
          </a:r>
          <a:r>
            <a:rPr lang="en-US" sz="1000" dirty="0" smtClean="0"/>
            <a:t>1,817,907,328</a:t>
          </a:r>
          <a:endParaRPr lang="en-US" sz="1000" dirty="0" smtClean="0"/>
        </a:p>
        <a:p xmlns:a="http://schemas.openxmlformats.org/drawingml/2006/main">
          <a:pPr algn="ctr"/>
          <a:r>
            <a:rPr lang="en-US" sz="1000" dirty="0" smtClean="0"/>
            <a:t>96%</a:t>
          </a:r>
        </a:p>
        <a:p xmlns:a="http://schemas.openxmlformats.org/drawingml/2006/main">
          <a:pPr algn="ctr"/>
          <a:endParaRPr lang="en-US" sz="1000" dirty="0"/>
        </a:p>
      </cdr:txBody>
    </cdr:sp>
  </cdr:relSizeAnchor>
  <cdr:relSizeAnchor xmlns:cdr="http://schemas.openxmlformats.org/drawingml/2006/chartDrawing">
    <cdr:from>
      <cdr:x>0.73321</cdr:x>
      <cdr:y>0.28631</cdr:y>
    </cdr:from>
    <cdr:to>
      <cdr:x>1</cdr:x>
      <cdr:y>0.47646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97990" y="838200"/>
          <a:ext cx="945310" cy="556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000" b="1" dirty="0" smtClean="0"/>
            <a:t>Commitments</a:t>
          </a:r>
        </a:p>
        <a:p xmlns:a="http://schemas.openxmlformats.org/drawingml/2006/main">
          <a:pPr algn="ctr"/>
          <a:r>
            <a:rPr lang="en-US" sz="1000" dirty="0" smtClean="0"/>
            <a:t>$</a:t>
          </a:r>
          <a:r>
            <a:rPr lang="en-US" sz="1000" dirty="0" smtClean="0"/>
            <a:t>72,092,672</a:t>
          </a:r>
          <a:endParaRPr lang="en-US" sz="1000" dirty="0" smtClean="0"/>
        </a:p>
        <a:p xmlns:a="http://schemas.openxmlformats.org/drawingml/2006/main">
          <a:pPr algn="ctr"/>
          <a:r>
            <a:rPr lang="en-US" sz="1000" dirty="0" smtClean="0"/>
            <a:t>4%</a:t>
          </a:r>
          <a:endParaRPr lang="en-US" sz="1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200C2B2-1158-42F2-B2CF-04412423D904}" type="datetimeFigureOut">
              <a:rPr lang="en-US"/>
              <a:pPr>
                <a:defRPr/>
              </a:pPr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0E4348D-D174-491D-8AC4-256FB3ED8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38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2302" tIns="46151" rIns="92302" bIns="4615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FDAA6C4-408B-440F-843E-F01F262CBC1E}" type="datetimeFigureOut">
              <a:rPr lang="en-US"/>
              <a:pPr>
                <a:defRPr/>
              </a:pPr>
              <a:t>2/6/2014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6788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2" tIns="46151" rIns="92302" bIns="4615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2775"/>
          </a:xfrm>
          <a:prstGeom prst="rect">
            <a:avLst/>
          </a:prstGeom>
        </p:spPr>
        <p:txBody>
          <a:bodyPr vert="horz" lIns="92302" tIns="46151" rIns="92302" bIns="4615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3"/>
            <a:ext cx="4029075" cy="34925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9563"/>
            <a:ext cx="4029075" cy="349250"/>
          </a:xfrm>
          <a:prstGeom prst="rect">
            <a:avLst/>
          </a:prstGeom>
        </p:spPr>
        <p:txBody>
          <a:bodyPr vert="horz" lIns="92302" tIns="46151" rIns="92302" bIns="4615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A389C0-7480-4554-95E1-A8BB5E32A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217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685800" y="3733800"/>
            <a:ext cx="6477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238250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/>
          </p:nvPr>
        </p:nvSpPr>
        <p:spPr>
          <a:xfrm>
            <a:off x="1600200" y="5715000"/>
            <a:ext cx="4800600" cy="762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2667000"/>
          </a:xfrm>
          <a:prstGeom prst="rect">
            <a:avLst/>
          </a:prstGeom>
          <a:solidFill>
            <a:srgbClr val="788BBC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2514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905000"/>
            <a:ext cx="7086600" cy="4038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0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00200" y="1371600"/>
            <a:ext cx="7086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4990"/>
                </a:solidFill>
              </a:defRPr>
            </a:lvl2pPr>
            <a:lvl3pPr>
              <a:defRPr>
                <a:solidFill>
                  <a:srgbClr val="004990"/>
                </a:solidFill>
              </a:defRPr>
            </a:lvl3pPr>
            <a:lvl4pPr>
              <a:defRPr>
                <a:solidFill>
                  <a:srgbClr val="004990"/>
                </a:solidFill>
              </a:defRPr>
            </a:lvl4pPr>
            <a:lvl5pPr>
              <a:defRPr>
                <a:solidFill>
                  <a:srgbClr val="00499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375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72390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121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3886200"/>
          </a:xfrm>
          <a:prstGeom prst="rect">
            <a:avLst/>
          </a:prstGeom>
          <a:solidFill>
            <a:srgbClr val="4466A4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3733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021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2667000"/>
          </a:xfrm>
          <a:prstGeom prst="rect">
            <a:avLst/>
          </a:prstGeom>
          <a:solidFill>
            <a:srgbClr val="788BBC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2514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690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09600" y="4419600"/>
            <a:ext cx="7848600" cy="698959"/>
          </a:xfrm>
          <a:prstGeom prst="rect">
            <a:avLst/>
          </a:prstGeom>
        </p:spPr>
        <p:txBody>
          <a:bodyPr/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905000"/>
            <a:ext cx="7086600" cy="4038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0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00200" y="1371600"/>
            <a:ext cx="7086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4990"/>
                </a:solidFill>
              </a:defRPr>
            </a:lvl2pPr>
            <a:lvl3pPr>
              <a:defRPr>
                <a:solidFill>
                  <a:srgbClr val="004990"/>
                </a:solidFill>
              </a:defRPr>
            </a:lvl3pPr>
            <a:lvl4pPr>
              <a:defRPr>
                <a:solidFill>
                  <a:srgbClr val="004990"/>
                </a:solidFill>
              </a:defRPr>
            </a:lvl4pPr>
            <a:lvl5pPr>
              <a:defRPr>
                <a:solidFill>
                  <a:srgbClr val="00499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72390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3886200"/>
          </a:xfrm>
          <a:prstGeom prst="rect">
            <a:avLst/>
          </a:prstGeom>
          <a:solidFill>
            <a:srgbClr val="4466A4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3733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2667000"/>
          </a:xfrm>
          <a:prstGeom prst="rect">
            <a:avLst/>
          </a:prstGeom>
          <a:solidFill>
            <a:srgbClr val="788BBC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2514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905000"/>
            <a:ext cx="7086600" cy="40386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0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600200" y="1371600"/>
            <a:ext cx="70866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99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4990"/>
                </a:solidFill>
              </a:defRPr>
            </a:lvl2pPr>
            <a:lvl3pPr>
              <a:defRPr>
                <a:solidFill>
                  <a:srgbClr val="004990"/>
                </a:solidFill>
              </a:defRPr>
            </a:lvl3pPr>
            <a:lvl4pPr>
              <a:defRPr>
                <a:solidFill>
                  <a:srgbClr val="004990"/>
                </a:solidFill>
              </a:defRPr>
            </a:lvl4pPr>
            <a:lvl5pPr>
              <a:defRPr>
                <a:solidFill>
                  <a:srgbClr val="00499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72390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638800" y="1447800"/>
            <a:ext cx="3048000" cy="3886200"/>
          </a:xfrm>
          <a:prstGeom prst="rect">
            <a:avLst/>
          </a:prstGeom>
          <a:solidFill>
            <a:srgbClr val="4466A4"/>
          </a:solidFill>
          <a:ln>
            <a:noFill/>
          </a:ln>
          <a:effectLst>
            <a:outerShdw dist="101600" dir="2700000" algn="tl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81000"/>
            <a:ext cx="7086600" cy="762000"/>
          </a:xfrm>
          <a:prstGeom prst="rect">
            <a:avLst/>
          </a:prstGeom>
        </p:spPr>
        <p:txBody>
          <a:bodyPr/>
          <a:lstStyle>
            <a:lvl1pPr marL="0" indent="0" algn="r">
              <a:buFontTx/>
              <a:buNone/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600200" y="1447800"/>
            <a:ext cx="3886200" cy="4495800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 sz="2200" b="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715000" y="1524000"/>
            <a:ext cx="2895600" cy="3733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3716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828800" indent="0">
              <a:buFontTx/>
              <a:buNone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486400"/>
            <a:ext cx="1600200" cy="122174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kern="1200" dirty="0">
          <a:solidFill>
            <a:srgbClr val="F8F8F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8F8F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381000" y="5902325"/>
            <a:ext cx="969963" cy="574675"/>
          </a:xfrm>
          <a:prstGeom prst="rect">
            <a:avLst/>
          </a:prstGeom>
          <a:noFill/>
          <a:ln>
            <a:noFill/>
          </a:ln>
          <a:extLst/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30802444-C368-4AEC-BFD5-E757C057FFFE}" type="slidenum">
              <a:rPr lang="en-US" sz="3200" b="1" smtClean="0">
                <a:solidFill>
                  <a:srgbClr val="777777"/>
                </a:solidFill>
              </a:rPr>
              <a:pPr algn="ctr" eaLnBrk="1" hangingPunct="1">
                <a:defRPr/>
              </a:pPr>
              <a:t>‹#›</a:t>
            </a:fld>
            <a:endParaRPr lang="en-US" sz="3200" b="1" dirty="0" smtClean="0">
              <a:solidFill>
                <a:srgbClr val="777777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0" y="6019800"/>
            <a:ext cx="6096000" cy="0"/>
          </a:xfrm>
          <a:prstGeom prst="line">
            <a:avLst/>
          </a:prstGeom>
          <a:ln w="25400">
            <a:solidFill>
              <a:srgbClr val="0049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8"/>
          <p:cNvSpPr txBox="1">
            <a:spLocks/>
          </p:cNvSpPr>
          <p:nvPr userDrawn="1"/>
        </p:nvSpPr>
        <p:spPr>
          <a:xfrm>
            <a:off x="1371600" y="6096000"/>
            <a:ext cx="6324600" cy="500063"/>
          </a:xfrm>
          <a:prstGeom prst="rect">
            <a:avLst/>
          </a:prstGeom>
        </p:spPr>
        <p:txBody>
          <a:bodyPr/>
          <a:lstStyle>
            <a:lvl1pPr marL="0" indent="0" algn="ctr" defTabSz="45561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 baseline="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BOND OVERSIGHT COMMITTEE</a:t>
            </a:r>
            <a:r>
              <a:rPr lang="en-US" baseline="0" dirty="0" smtClean="0"/>
              <a:t>: FEBRUARY 7, 2014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www.houstonisd.org/bond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5562600"/>
            <a:ext cx="1136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11" r:id="rId2"/>
    <p:sldLayoutId id="2147484115" r:id="rId3"/>
    <p:sldLayoutId id="2147484116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5pPr>
      <a:lvl6pPr marL="410291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20583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230874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641165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381000" y="5902325"/>
            <a:ext cx="969963" cy="574675"/>
          </a:xfrm>
          <a:prstGeom prst="rect">
            <a:avLst/>
          </a:prstGeom>
          <a:noFill/>
          <a:ln>
            <a:noFill/>
          </a:ln>
          <a:extLst/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D6D1843B-F931-4314-8964-9741192476DA}" type="slidenum">
              <a:rPr lang="en-US" sz="3200" b="1" smtClean="0">
                <a:solidFill>
                  <a:srgbClr val="777777"/>
                </a:solidFill>
              </a:rPr>
              <a:pPr algn="ctr" eaLnBrk="1" hangingPunct="1">
                <a:defRPr/>
              </a:pPr>
              <a:t>‹#›</a:t>
            </a:fld>
            <a:endParaRPr lang="en-US" sz="3200" b="1" dirty="0" smtClean="0">
              <a:solidFill>
                <a:srgbClr val="777777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0" y="6019800"/>
            <a:ext cx="6096000" cy="0"/>
          </a:xfrm>
          <a:prstGeom prst="line">
            <a:avLst/>
          </a:prstGeom>
          <a:ln w="25400">
            <a:solidFill>
              <a:srgbClr val="0049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8"/>
          <p:cNvSpPr txBox="1">
            <a:spLocks/>
          </p:cNvSpPr>
          <p:nvPr userDrawn="1"/>
        </p:nvSpPr>
        <p:spPr>
          <a:xfrm>
            <a:off x="1371600" y="6096000"/>
            <a:ext cx="6324600" cy="500063"/>
          </a:xfrm>
          <a:prstGeom prst="rect">
            <a:avLst/>
          </a:prstGeom>
        </p:spPr>
        <p:txBody>
          <a:bodyPr/>
          <a:lstStyle>
            <a:lvl1pPr marL="0" indent="0" algn="ctr" defTabSz="45561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 baseline="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aseline="0" dirty="0" smtClean="0"/>
              <a:t>BOND OVERSIGHT COMMITTEE</a:t>
            </a:r>
            <a:r>
              <a:rPr lang="en-US" dirty="0" smtClean="0"/>
              <a:t>: FEBRUARY 7, 2014</a:t>
            </a:r>
          </a:p>
          <a:p>
            <a:pPr>
              <a:defRPr/>
            </a:pPr>
            <a:r>
              <a:rPr lang="en-US" dirty="0" smtClean="0"/>
              <a:t>www.houstonisd.org/bond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2400" y="5562600"/>
            <a:ext cx="1136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7" r:id="rId3"/>
    <p:sldLayoutId id="2147484118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5pPr>
      <a:lvl6pPr marL="410291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20583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230874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641165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Box 10"/>
          <p:cNvSpPr txBox="1">
            <a:spLocks noChangeArrowheads="1"/>
          </p:cNvSpPr>
          <p:nvPr/>
        </p:nvSpPr>
        <p:spPr bwMode="auto">
          <a:xfrm>
            <a:off x="381000" y="5902325"/>
            <a:ext cx="969963" cy="574675"/>
          </a:xfrm>
          <a:prstGeom prst="rect">
            <a:avLst/>
          </a:prstGeom>
          <a:noFill/>
          <a:ln>
            <a:noFill/>
          </a:ln>
          <a:extLst/>
        </p:spPr>
        <p:txBody>
          <a:bodyPr lIns="82058" tIns="41029" rIns="82058" bIns="4102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fld id="{D6D1843B-F931-4314-8964-9741192476DA}" type="slidenum">
              <a:rPr lang="en-US" sz="3200" b="1" smtClean="0">
                <a:solidFill>
                  <a:srgbClr val="777777"/>
                </a:solidFill>
              </a:rPr>
              <a:pPr algn="ctr" eaLnBrk="1" hangingPunct="1">
                <a:defRPr/>
              </a:pPr>
              <a:t>‹#›</a:t>
            </a:fld>
            <a:endParaRPr lang="en-US" sz="3200" b="1" dirty="0" smtClean="0">
              <a:solidFill>
                <a:srgbClr val="777777"/>
              </a:solidFill>
            </a:endParaRPr>
          </a:p>
        </p:txBody>
      </p:sp>
      <p:pic>
        <p:nvPicPr>
          <p:cNvPr id="410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9863" y="5562600"/>
            <a:ext cx="113665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1524000" y="6019800"/>
            <a:ext cx="6096000" cy="0"/>
          </a:xfrm>
          <a:prstGeom prst="line">
            <a:avLst/>
          </a:prstGeom>
          <a:ln w="25400">
            <a:solidFill>
              <a:srgbClr val="0049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 Placeholder 8"/>
          <p:cNvSpPr txBox="1">
            <a:spLocks/>
          </p:cNvSpPr>
          <p:nvPr userDrawn="1"/>
        </p:nvSpPr>
        <p:spPr>
          <a:xfrm>
            <a:off x="1371600" y="6096000"/>
            <a:ext cx="6324600" cy="500063"/>
          </a:xfrm>
          <a:prstGeom prst="rect">
            <a:avLst/>
          </a:prstGeom>
        </p:spPr>
        <p:txBody>
          <a:bodyPr/>
          <a:lstStyle>
            <a:lvl1pPr marL="0" indent="0" algn="ctr" defTabSz="455613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400" kern="1200" baseline="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BOND OVERSIGHT COMMITTEE: FEBRUARY 7, 2014</a:t>
            </a:r>
          </a:p>
          <a:p>
            <a:pPr>
              <a:defRPr/>
            </a:pPr>
            <a:r>
              <a:rPr lang="en-US" dirty="0" smtClean="0"/>
              <a:t>www.houstonisd.org/bond</a:t>
            </a:r>
          </a:p>
        </p:txBody>
      </p:sp>
    </p:spTree>
    <p:extLst>
      <p:ext uri="{BB962C8B-B14F-4D97-AF65-F5344CB8AC3E}">
        <p14:creationId xmlns:p14="http://schemas.microsoft.com/office/powerpoint/2010/main" val="339313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/>
        </a:defRPr>
      </a:lvl5pPr>
      <a:lvl6pPr marL="410291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820583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230874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641165" algn="ctr" defTabSz="45587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14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5986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5813" indent="-227013" algn="l" defTabSz="4556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ustonisd.org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bondinfo@houstonisd.org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 bwMode="auto">
          <a:xfrm>
            <a:off x="609600" y="2209800"/>
            <a:ext cx="7772400" cy="2819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ts val="600"/>
              </a:spcAft>
            </a:pPr>
            <a:r>
              <a:rPr sz="4750" dirty="0" smtClean="0">
                <a:latin typeface="Calibri" pitchFamily="34" charset="0"/>
                <a:cs typeface="Arial" charset="0"/>
              </a:rPr>
              <a:t>Bond Oversight </a:t>
            </a:r>
            <a:br>
              <a:rPr sz="4750" dirty="0" smtClean="0">
                <a:latin typeface="Calibri" pitchFamily="34" charset="0"/>
                <a:cs typeface="Arial" charset="0"/>
              </a:rPr>
            </a:br>
            <a:r>
              <a:rPr sz="4750" dirty="0" smtClean="0">
                <a:latin typeface="Calibri" pitchFamily="34" charset="0"/>
                <a:cs typeface="Arial" charset="0"/>
              </a:rPr>
              <a:t>Committee Meeting </a:t>
            </a:r>
            <a:br>
              <a:rPr sz="4750" dirty="0" smtClean="0">
                <a:latin typeface="Calibri" pitchFamily="34" charset="0"/>
                <a:cs typeface="Arial" charset="0"/>
              </a:rPr>
            </a:br>
            <a:r>
              <a:rPr sz="4750" dirty="0" smtClean="0">
                <a:latin typeface="Calibri" pitchFamily="34" charset="0"/>
                <a:cs typeface="Arial" charset="0"/>
              </a:rPr>
              <a:t>Fourth Quarter</a:t>
            </a:r>
          </a:p>
        </p:txBody>
      </p:sp>
      <p:sp>
        <p:nvSpPr>
          <p:cNvPr id="10243" name="Subtitle 3"/>
          <p:cNvSpPr>
            <a:spLocks noGrp="1"/>
          </p:cNvSpPr>
          <p:nvPr>
            <p:ph type="subTitle" idx="1"/>
          </p:nvPr>
        </p:nvSpPr>
        <p:spPr bwMode="auto">
          <a:xfrm>
            <a:off x="1905000" y="6096000"/>
            <a:ext cx="50292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+mj-lt"/>
                <a:cs typeface="Arial" charset="0"/>
              </a:rPr>
              <a:t>February 7, 2014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09598"/>
            <a:ext cx="3276600" cy="231000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31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Year in Review: 2007 Program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600200" y="1219200"/>
            <a:ext cx="70866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HISD is delivering on promises made as part of the 2007 bond program: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600200" y="2209800"/>
            <a:ext cx="7010400" cy="1676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136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projects completed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12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projects in close-out phase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48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projects currently active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in design, procurement and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construction</a:t>
            </a:r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new schools opened in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2013: Atherton, </a:t>
            </a:r>
            <a:r>
              <a:rPr lang="en-US" sz="2100" dirty="0" err="1" smtClean="0">
                <a:solidFill>
                  <a:schemeClr val="tx1"/>
                </a:solidFill>
                <a:latin typeface="+mj-lt"/>
              </a:rPr>
              <a:t>Dogan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and Sherman</a:t>
            </a:r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school completed a major addition: Katherine Smith ES</a:t>
            </a:r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700"/>
              </a:spcAft>
              <a:buFont typeface="Arial" charset="0"/>
              <a:buNone/>
              <a:defRPr/>
            </a:pPr>
            <a:endParaRPr lang="en-US" sz="2400" b="1" dirty="0" smtClean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752600"/>
            <a:ext cx="3276600" cy="2255393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31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Year in Review: 2007 Program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600200" y="1219200"/>
            <a:ext cx="70866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HISD is delivering on promises made as part of the 2007 bond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program:</a:t>
            </a:r>
            <a:endParaRPr lang="en-US" sz="2400" b="1" dirty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600200" y="2286000"/>
            <a:ext cx="7010400" cy="1676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M/WBE participation rate: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34 percent</a:t>
            </a:r>
            <a:endParaRPr lang="en-US" sz="210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Number of M/WBE companies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participating in the 2007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program: </a:t>
            </a: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307</a:t>
            </a:r>
            <a:endParaRPr lang="en-US" sz="2400" b="1" dirty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All remaining projects are fully funded to meet commitments made in the 2007 bond program</a:t>
            </a:r>
            <a:endParaRPr lang="en-US" sz="21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60571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930" y="1981200"/>
            <a:ext cx="3542470" cy="24384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31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Looking Ahead: 2007 Program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600200" y="1295400"/>
            <a:ext cx="70866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Major milestones ahead:</a:t>
            </a:r>
            <a:endParaRPr lang="en-US" sz="2400" b="1" dirty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600200" y="1981200"/>
            <a:ext cx="7010400" cy="1981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More than 180 projects will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be complete by end of 2014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LEED (Leadership in Energy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and Environmental Design)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certification process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underway for eligible projects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Improved campus safety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and security</a:t>
            </a:r>
          </a:p>
        </p:txBody>
      </p:sp>
    </p:spTree>
    <p:extLst>
      <p:ext uri="{BB962C8B-B14F-4D97-AF65-F5344CB8AC3E}">
        <p14:creationId xmlns:p14="http://schemas.microsoft.com/office/powerpoint/2010/main" val="4032297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668" y="2278635"/>
            <a:ext cx="3654858" cy="236956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31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Year in Review: 2012 Program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600200" y="1219200"/>
            <a:ext cx="7086600" cy="533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Planning, design and construction are underway for 21</a:t>
            </a:r>
            <a:r>
              <a:rPr lang="en-US" sz="2400" b="1" baseline="300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st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 century campuses across the district: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600200" y="2209800"/>
            <a:ext cx="7010400" cy="1676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Project Advisory Teams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were formed at </a:t>
            </a: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25 schools </a:t>
            </a:r>
            <a:br>
              <a:rPr lang="en-US" sz="21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to begin planning and design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More than </a:t>
            </a: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150 PAT meetings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were held across the district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Design contracts were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awarded for the </a:t>
            </a: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25 schools </a:t>
            </a:r>
            <a:br>
              <a:rPr lang="en-US" sz="21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in Groups 1 &amp; 2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All projects are on time and on budget</a:t>
            </a:r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>
              <a:spcAft>
                <a:spcPts val="700"/>
              </a:spcAft>
              <a:buFont typeface="Arial" charset="0"/>
              <a:buNone/>
              <a:defRPr/>
            </a:pPr>
            <a:endParaRPr lang="en-US" sz="2400" dirty="0" smtClean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01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035" y="1447800"/>
            <a:ext cx="3713299" cy="24384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31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Year in Review: 2012 Program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600200" y="1295400"/>
            <a:ext cx="7010400" cy="2590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First tranche of bonds were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sold for </a:t>
            </a: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$340 million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in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February 2013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CMAR contracts were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awarded for </a:t>
            </a: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25 schools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and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district athletic upgrades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Design </a:t>
            </a:r>
            <a:r>
              <a:rPr lang="en-US" sz="2100" dirty="0" err="1" smtClean="0">
                <a:solidFill>
                  <a:schemeClr val="tx1"/>
                </a:solidFill>
                <a:latin typeface="+mj-lt"/>
              </a:rPr>
              <a:t>charrettes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were held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for </a:t>
            </a: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10 schools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en-US" sz="2100" dirty="0" err="1" smtClean="0">
                <a:solidFill>
                  <a:srgbClr val="11488B"/>
                </a:solidFill>
                <a:latin typeface="+mj-lt"/>
              </a:rPr>
              <a:t>Furr</a:t>
            </a:r>
            <a:r>
              <a:rPr lang="en-US" sz="2100" dirty="0" smtClean="0">
                <a:solidFill>
                  <a:srgbClr val="11488B"/>
                </a:solidFill>
                <a:latin typeface="+mj-lt"/>
              </a:rPr>
              <a:t>, Lee, </a:t>
            </a:r>
            <a:br>
              <a:rPr lang="en-US" sz="2100" dirty="0" smtClean="0">
                <a:solidFill>
                  <a:srgbClr val="11488B"/>
                </a:solidFill>
                <a:latin typeface="+mj-lt"/>
              </a:rPr>
            </a:br>
            <a:r>
              <a:rPr lang="en-US" sz="2100" dirty="0" err="1" smtClean="0">
                <a:solidFill>
                  <a:srgbClr val="11488B"/>
                </a:solidFill>
                <a:latin typeface="+mj-lt"/>
              </a:rPr>
              <a:t>Sharpstown</a:t>
            </a:r>
            <a:r>
              <a:rPr lang="en-US" sz="2100" dirty="0" smtClean="0">
                <a:solidFill>
                  <a:srgbClr val="11488B"/>
                </a:solidFill>
                <a:latin typeface="+mj-lt"/>
              </a:rPr>
              <a:t>, Sterling, </a:t>
            </a:r>
            <a:br>
              <a:rPr lang="en-US" sz="2100" dirty="0" smtClean="0">
                <a:solidFill>
                  <a:srgbClr val="11488B"/>
                </a:solidFill>
                <a:latin typeface="+mj-lt"/>
              </a:rPr>
            </a:br>
            <a:r>
              <a:rPr lang="en-US" sz="2100" dirty="0" smtClean="0">
                <a:solidFill>
                  <a:srgbClr val="11488B"/>
                </a:solidFill>
                <a:latin typeface="+mj-lt"/>
              </a:rPr>
              <a:t>Mandarin Chinese Language Immersion, Condit, </a:t>
            </a:r>
            <a:br>
              <a:rPr lang="en-US" sz="2100" dirty="0" smtClean="0">
                <a:solidFill>
                  <a:srgbClr val="11488B"/>
                </a:solidFill>
                <a:latin typeface="+mj-lt"/>
              </a:rPr>
            </a:br>
            <a:r>
              <a:rPr lang="en-US" sz="2100" dirty="0" err="1" smtClean="0">
                <a:solidFill>
                  <a:srgbClr val="11488B"/>
                </a:solidFill>
                <a:latin typeface="+mj-lt"/>
              </a:rPr>
              <a:t>DeBakey</a:t>
            </a:r>
            <a:r>
              <a:rPr lang="en-US" sz="2100" dirty="0" smtClean="0">
                <a:solidFill>
                  <a:srgbClr val="11488B"/>
                </a:solidFill>
                <a:latin typeface="+mj-lt"/>
              </a:rPr>
              <a:t>, HSPVA, </a:t>
            </a:r>
            <a:r>
              <a:rPr lang="en-US" sz="2100" dirty="0" err="1" smtClean="0">
                <a:solidFill>
                  <a:srgbClr val="11488B"/>
                </a:solidFill>
                <a:latin typeface="+mj-lt"/>
              </a:rPr>
              <a:t>Milby</a:t>
            </a:r>
            <a:r>
              <a:rPr lang="en-US" sz="2100" dirty="0" smtClean="0">
                <a:solidFill>
                  <a:srgbClr val="11488B"/>
                </a:solidFill>
                <a:latin typeface="+mj-lt"/>
              </a:rPr>
              <a:t> and YMCPA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Project Advisory Teams went on tours of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21</a:t>
            </a:r>
            <a:r>
              <a:rPr lang="en-US" sz="2100" baseline="30000" dirty="0" smtClean="0">
                <a:solidFill>
                  <a:schemeClr val="tx1"/>
                </a:solidFill>
                <a:latin typeface="+mj-lt"/>
              </a:rPr>
              <a:t>st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century campuses</a:t>
            </a:r>
          </a:p>
        </p:txBody>
      </p:sp>
    </p:spTree>
    <p:extLst>
      <p:ext uri="{BB962C8B-B14F-4D97-AF65-F5344CB8AC3E}">
        <p14:creationId xmlns:p14="http://schemas.microsoft.com/office/powerpoint/2010/main" val="3709119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01" y="1295400"/>
            <a:ext cx="3713299" cy="24322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31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Year in Review: 2012 Program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600200" y="1219200"/>
            <a:ext cx="7010400" cy="2667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First round of community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meetings were held for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Group 1 bond campuses</a:t>
            </a:r>
            <a:endParaRPr lang="en-US" sz="2100" dirty="0" smtClean="0">
              <a:solidFill>
                <a:srgbClr val="11488B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14 of 31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design contracts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are with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certified M/WBE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firms</a:t>
            </a:r>
            <a:endParaRPr lang="en-US" sz="2100" dirty="0" smtClean="0">
              <a:solidFill>
                <a:srgbClr val="11488B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Overall, M/WBE commitment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rate for professional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services is </a:t>
            </a: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51 percent</a:t>
            </a:r>
            <a:endParaRPr lang="en-US" sz="2100" b="1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endParaRPr lang="en-US" sz="21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9368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4240380" cy="29718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31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Year in Review: 2012 Program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600200" y="1371600"/>
            <a:ext cx="7010400" cy="2514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Site work and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construction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began at </a:t>
            </a: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4 schools</a:t>
            </a:r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Demolition began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on Delmar-</a:t>
            </a:r>
            <a:r>
              <a:rPr lang="en-US" sz="2100" dirty="0" err="1" smtClean="0">
                <a:solidFill>
                  <a:schemeClr val="tx1"/>
                </a:solidFill>
                <a:latin typeface="+mj-lt"/>
              </a:rPr>
              <a:t>Tusa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Fieldhouse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endParaRPr lang="en-US" sz="21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3087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5766">
            <a:off x="6620603" y="2457851"/>
            <a:ext cx="2108441" cy="301056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29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2286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Year in Review: Communications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00199" y="1447800"/>
            <a:ext cx="6705601" cy="44958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HISD is committed to providing timely and accurate information on the 2007 and 2012 bond programs.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Award-winning newsletter sent out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monthly sent to nearly </a:t>
            </a: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3,000 subscribers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Bond update sent to </a:t>
            </a: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140,000</a:t>
            </a:r>
            <a:br>
              <a:rPr lang="en-US" sz="21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district households 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Regular updates to bond website at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rgbClr val="11488B"/>
                </a:solidFill>
                <a:latin typeface="+mj-lt"/>
                <a:hlinkClick r:id="rId3"/>
              </a:rPr>
              <a:t>houstonisd.org/bond</a:t>
            </a:r>
            <a:endParaRPr lang="en-US" sz="2100" dirty="0" smtClean="0">
              <a:solidFill>
                <a:srgbClr val="11488B"/>
              </a:solidFill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Dedicated email for questions at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rgbClr val="11488B"/>
                </a:solidFill>
                <a:latin typeface="+mj-lt"/>
                <a:hlinkClick r:id="rId4"/>
              </a:rPr>
              <a:t>bondinfo@houstonisd.org</a:t>
            </a:r>
            <a:endParaRPr lang="en-US" sz="2100" dirty="0">
              <a:solidFill>
                <a:srgbClr val="11488B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600"/>
            <a:ext cx="3855495" cy="291839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331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Looking Ahead: 2012 Program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600200" y="1371600"/>
            <a:ext cx="7010400" cy="2514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Construction to begin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on all remaining schools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in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Group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An estimated </a:t>
            </a: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24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community </a:t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meetings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will be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held for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schools in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Groups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1 &amp; 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Design contracts to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be awarded for Group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3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schools</a:t>
            </a:r>
            <a:endParaRPr lang="en-US" sz="21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upplier diversity networking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events will be held at bond campuses to encourage </a:t>
            </a: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community </a:t>
            </a:r>
            <a:r>
              <a:rPr lang="en-US" sz="2100" dirty="0">
                <a:solidFill>
                  <a:schemeClr val="tx1"/>
                </a:solidFill>
                <a:latin typeface="+mj-lt"/>
              </a:rPr>
              <a:t>participation</a:t>
            </a:r>
          </a:p>
          <a:p>
            <a:pPr marL="342900" indent="-342900">
              <a:spcBef>
                <a:spcPts val="0"/>
              </a:spcBef>
              <a:spcAft>
                <a:spcPts val="700"/>
              </a:spcAft>
              <a:buFont typeface="Arial" pitchFamily="34" charset="0"/>
              <a:buChar char="•"/>
              <a:defRPr/>
            </a:pPr>
            <a:endParaRPr lang="en-US" sz="2100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1625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4000" y="152400"/>
            <a:ext cx="7315200" cy="1143000"/>
          </a:xfrm>
        </p:spPr>
        <p:txBody>
          <a:bodyPr anchor="ctr"/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21</a:t>
            </a:r>
            <a:r>
              <a:rPr lang="en-US" sz="4100" baseline="300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st</a:t>
            </a: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 Century Learning Spaces</a:t>
            </a:r>
            <a:endParaRPr lang="en-US" sz="4100" dirty="0">
              <a:solidFill>
                <a:schemeClr val="tx1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00200" y="1219200"/>
            <a:ext cx="7239000" cy="13716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tx1"/>
                </a:solidFill>
                <a:latin typeface="+mj-lt"/>
              </a:rPr>
              <a:t>HISD 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is building modern facilities to support </a:t>
            </a:r>
            <a:br>
              <a:rPr lang="en-US" sz="24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students in becoming college and career ready in </a:t>
            </a:r>
            <a:br>
              <a:rPr lang="en-US" sz="24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the 21</a:t>
            </a:r>
            <a:r>
              <a:rPr lang="en-US" sz="2400" b="1" baseline="30000" dirty="0" smtClean="0">
                <a:solidFill>
                  <a:schemeClr val="tx1"/>
                </a:solidFill>
                <a:latin typeface="+mj-lt"/>
              </a:rPr>
              <a:t>st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century.</a:t>
            </a: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1600200" y="2362200"/>
            <a:ext cx="6870700" cy="3429000"/>
          </a:xfrm>
          <a:prstGeom prst="rect">
            <a:avLst/>
          </a:prstGeom>
        </p:spPr>
        <p:txBody>
          <a:bodyPr/>
          <a:lstStyle>
            <a:lvl1pPr marL="0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0" kern="120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1000" b="1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Flexible learning spaces 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Ergonomic furniture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Visual connections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Linked learning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N</a:t>
            </a: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atural light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prstClr val="black"/>
                </a:solidFill>
                <a:latin typeface="Calibri"/>
              </a:rPr>
              <a:t>Sustainable design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Technology to support a variety of teaching and learning styles </a:t>
            </a:r>
          </a:p>
          <a:p>
            <a:pPr marL="342900" indent="-342900">
              <a:spcBef>
                <a:spcPts val="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prstClr val="black"/>
                </a:solidFill>
                <a:latin typeface="Calibri"/>
              </a:rPr>
              <a:t>More info at </a:t>
            </a:r>
            <a:r>
              <a:rPr lang="en-US" sz="2100" b="1" dirty="0" smtClean="0">
                <a:solidFill>
                  <a:srgbClr val="3366CC"/>
                </a:solidFill>
                <a:latin typeface="Calibri"/>
              </a:rPr>
              <a:t>houstonisd.org/21stCentury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2057400"/>
            <a:ext cx="3959879" cy="2643219"/>
          </a:xfrm>
          <a:prstGeom prst="rect">
            <a:avLst/>
          </a:prstGeom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662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1482" y="1608055"/>
            <a:ext cx="3760118" cy="250674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6002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M/WBE Outreach Events</a:t>
            </a:r>
          </a:p>
        </p:txBody>
      </p:sp>
      <p:sp>
        <p:nvSpPr>
          <p:cNvPr id="26627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524000" y="1295400"/>
            <a:ext cx="3810000" cy="1905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b="1" dirty="0">
                <a:solidFill>
                  <a:schemeClr val="tx1"/>
                </a:solidFill>
                <a:latin typeface="+mj-lt"/>
              </a:rPr>
              <a:t>Workshop Wednesday </a:t>
            </a:r>
          </a:p>
          <a:p>
            <a:pPr marL="754063" lvl="1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1900" b="1" dirty="0" smtClean="0">
                <a:solidFill>
                  <a:srgbClr val="11488B"/>
                </a:solidFill>
                <a:latin typeface="+mj-lt"/>
              </a:rPr>
              <a:t>November: </a:t>
            </a:r>
            <a:r>
              <a:rPr lang="en-US" sz="1900" i="1" dirty="0" smtClean="0">
                <a:solidFill>
                  <a:srgbClr val="11488B"/>
                </a:solidFill>
                <a:latin typeface="+mj-lt"/>
              </a:rPr>
              <a:t>NAMC “Utilizing Joint Ventures/Strategic Partnerships on HISD Projects”</a:t>
            </a:r>
            <a:endParaRPr lang="en-US" sz="1900" i="1" dirty="0">
              <a:solidFill>
                <a:srgbClr val="11488B"/>
              </a:solidFill>
              <a:latin typeface="+mj-lt"/>
            </a:endParaRPr>
          </a:p>
          <a:p>
            <a:pPr marL="754063" lvl="1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1900" b="1" dirty="0" smtClean="0">
                <a:solidFill>
                  <a:srgbClr val="11488B"/>
                </a:solidFill>
                <a:latin typeface="+mj-lt"/>
              </a:rPr>
              <a:t>December: </a:t>
            </a:r>
            <a:r>
              <a:rPr lang="en-US" sz="1900" i="1" dirty="0" smtClean="0">
                <a:solidFill>
                  <a:srgbClr val="11488B"/>
                </a:solidFill>
                <a:latin typeface="+mj-lt"/>
              </a:rPr>
              <a:t>Virtual Assistant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1600200" y="3200400"/>
            <a:ext cx="6934200" cy="26860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0" kern="120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Business Matchmaking </a:t>
            </a:r>
            <a:br>
              <a:rPr lang="en-US" sz="21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Event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Houston Minority Supplier </a:t>
            </a:r>
            <a:br>
              <a:rPr lang="en-US" sz="2100" b="1" dirty="0" smtClean="0">
                <a:solidFill>
                  <a:schemeClr val="tx1"/>
                </a:solidFill>
                <a:latin typeface="+mj-lt"/>
              </a:rPr>
            </a:b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Development Council</a:t>
            </a:r>
          </a:p>
          <a:p>
            <a:pPr marL="754063" lvl="1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1900" i="1" dirty="0" smtClean="0">
                <a:solidFill>
                  <a:srgbClr val="11488B"/>
                </a:solidFill>
                <a:latin typeface="+mj-lt"/>
              </a:rPr>
              <a:t>2014 Strategic Economic Opportunity Forum</a:t>
            </a:r>
          </a:p>
          <a:p>
            <a:pPr marL="754063" lvl="1" indent="-342900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en-US" sz="1900" i="1" dirty="0" smtClean="0">
                <a:solidFill>
                  <a:srgbClr val="11488B"/>
                </a:solidFill>
                <a:latin typeface="+mj-lt"/>
              </a:rPr>
              <a:t>Contractor’s College Workshop</a:t>
            </a:r>
            <a:endParaRPr lang="en-US" sz="2100" i="1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100" b="1" dirty="0" smtClean="0">
                <a:solidFill>
                  <a:schemeClr val="tx1"/>
                </a:solidFill>
                <a:latin typeface="+mj-lt"/>
              </a:rPr>
              <a:t>Interagency Mentor Protégé Program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6764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M/WBE Participation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00200" y="1219200"/>
            <a:ext cx="7239000" cy="4495800"/>
          </a:xfrm>
        </p:spPr>
        <p:txBody>
          <a:bodyPr/>
          <a:lstStyle/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E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xceeded 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minimum M/WBE goal levels of 20%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/>
            </a:r>
            <a:b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for 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program</a:t>
            </a:r>
          </a:p>
          <a:p>
            <a:pPr marL="342900" indent="-342900">
              <a:spcBef>
                <a:spcPct val="0"/>
              </a:spcBef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M/WBE 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participation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has reached 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nearly </a:t>
            </a: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35% </a:t>
            </a:r>
            <a:b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</a:br>
            <a:r>
              <a:rPr lang="en-US" sz="2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in </a:t>
            </a:r>
            <a:r>
              <a:rPr lang="en-US" sz="2100" dirty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program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827391921"/>
              </p:ext>
            </p:extLst>
          </p:nvPr>
        </p:nvGraphicFramePr>
        <p:xfrm>
          <a:off x="1752600" y="2743200"/>
          <a:ext cx="5943600" cy="3094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266756479"/>
              </p:ext>
            </p:extLst>
          </p:nvPr>
        </p:nvGraphicFramePr>
        <p:xfrm>
          <a:off x="1752600" y="2819400"/>
          <a:ext cx="5943600" cy="3066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752600" y="0"/>
            <a:ext cx="6934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2012 Bond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M/WBE Commitment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00200" y="1524000"/>
            <a:ext cx="7239000" cy="4114800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sz="2100" b="1" dirty="0">
                <a:solidFill>
                  <a:schemeClr val="tx1"/>
                </a:solidFill>
                <a:latin typeface="+mj-lt"/>
              </a:rPr>
              <a:t>Certified Minority/Women Owned Businesses Breakdown </a:t>
            </a:r>
            <a:endParaRPr lang="en-US" sz="21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68658577"/>
              </p:ext>
            </p:extLst>
          </p:nvPr>
        </p:nvGraphicFramePr>
        <p:xfrm>
          <a:off x="1981200" y="1981200"/>
          <a:ext cx="65532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28800"/>
            <a:ext cx="2895600" cy="284362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126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447800" y="152400"/>
            <a:ext cx="73914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Doing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0" y="1447800"/>
            <a:ext cx="5943600" cy="4495800"/>
          </a:xfrm>
        </p:spPr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HISD is committed to supplier diversity.</a:t>
            </a:r>
          </a:p>
          <a:p>
            <a:pPr>
              <a:spcBef>
                <a:spcPts val="0"/>
              </a:spcBef>
              <a:defRPr/>
            </a:pPr>
            <a:endParaRPr lang="en-US" sz="900" b="1" dirty="0" smtClean="0">
              <a:latin typeface="+mj-lt"/>
            </a:endParaRP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Monthly outreach events are                                                         being held for minority and                                                     women-owned businesses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Contracts awarded to date                                                            represent a 51 percent                                                            commitment rate by M/WBE                                                    firms</a:t>
            </a:r>
          </a:p>
          <a:p>
            <a:pPr marL="285750" indent="-285750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1"/>
                </a:solidFill>
                <a:latin typeface="+mj-lt"/>
              </a:rPr>
              <a:t>Local job fairs will be held at each bond campus to encourage neighborhood participation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600200" y="457200"/>
            <a:ext cx="7315200" cy="1066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2007 Bond Financial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447800" y="1143000"/>
            <a:ext cx="7467600" cy="4800600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Total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funding of $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1,176,130,676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Actual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committed of $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1,024,281,933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(including encumbrances of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$58,516,133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and actual expenditures of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$965,765,800)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Uncommitted funding balance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of $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151,848,743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or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13%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of total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funding 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0" y="5552743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latin typeface="+mj-lt"/>
              </a:rPr>
              <a:t>As of December 13, 2013</a:t>
            </a:r>
            <a:endParaRPr lang="en-US" sz="900" i="1" dirty="0">
              <a:latin typeface="+mj-lt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45177169"/>
              </p:ext>
            </p:extLst>
          </p:nvPr>
        </p:nvGraphicFramePr>
        <p:xfrm>
          <a:off x="2286000" y="2743200"/>
          <a:ext cx="5334000" cy="3239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524000" y="152400"/>
            <a:ext cx="73152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100" dirty="0" smtClean="0">
                <a:solidFill>
                  <a:schemeClr val="tx1"/>
                </a:solidFill>
                <a:latin typeface="+mj-lt"/>
                <a:ea typeface="ＭＳ Ｐゴシック" pitchFamily="34" charset="-128"/>
                <a:cs typeface="Arial" charset="0"/>
              </a:rPr>
              <a:t>2012 Bond Financial Report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42050209"/>
              </p:ext>
            </p:extLst>
          </p:nvPr>
        </p:nvGraphicFramePr>
        <p:xfrm>
          <a:off x="2133600" y="2644775"/>
          <a:ext cx="55626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447800" y="5560368"/>
            <a:ext cx="1828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i="1" dirty="0" smtClean="0">
                <a:latin typeface="+mj-lt"/>
              </a:rPr>
              <a:t>As of December 13, 2013</a:t>
            </a:r>
            <a:endParaRPr lang="en-US" sz="900" i="1" dirty="0">
              <a:latin typeface="+mj-lt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447800" y="1143000"/>
            <a:ext cx="7239000" cy="1066800"/>
          </a:xfrm>
          <a:prstGeom prst="rect">
            <a:avLst/>
          </a:prstGeom>
        </p:spPr>
        <p:txBody>
          <a:bodyPr/>
          <a:lstStyle>
            <a:lvl1pPr marL="0" indent="0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200" b="0" kern="1200">
                <a:solidFill>
                  <a:srgbClr val="4D4D4D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marL="741363" indent="-28416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1414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5986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5813" indent="-227013" algn="l" defTabSz="4556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51430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3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599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3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The total for the 2012 Bond Program is $1.89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billion and the issuance of the bonds has been planned in four sales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Commitments of $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72,092,672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(including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encumbrances of $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64,750,890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and actual expenditures of $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7,341,782)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leaving $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1,817,907,328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of available funding</a:t>
            </a:r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64627155"/>
              </p:ext>
            </p:extLst>
          </p:nvPr>
        </p:nvGraphicFramePr>
        <p:xfrm>
          <a:off x="5184582" y="2895600"/>
          <a:ext cx="3630283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715340112"/>
              </p:ext>
            </p:extLst>
          </p:nvPr>
        </p:nvGraphicFramePr>
        <p:xfrm>
          <a:off x="1524000" y="2909515"/>
          <a:ext cx="35433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5181600" y="2895600"/>
            <a:ext cx="0" cy="2819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2895600"/>
            <a:ext cx="678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848600" cy="3746959"/>
          </a:xfrm>
        </p:spPr>
        <p:txBody>
          <a:bodyPr/>
          <a:lstStyle/>
          <a:p>
            <a:r>
              <a:rPr lang="en-US" sz="7600" dirty="0" smtClean="0">
                <a:latin typeface="+mj-lt"/>
              </a:rPr>
              <a:t>Year in Review</a:t>
            </a:r>
            <a:endParaRPr lang="en-US" sz="7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521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SD Bond Programs - Cov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ISD Bond Programs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HISD Bond Programs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HISD Bond Programs - 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9205</TotalTime>
  <Words>506</Words>
  <Application>Microsoft Office PowerPoint</Application>
  <PresentationFormat>On-screen Show (4:3)</PresentationFormat>
  <Paragraphs>127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HISD Bond Programs - Cover</vt:lpstr>
      <vt:lpstr>Custom Design</vt:lpstr>
      <vt:lpstr>HISD Bond Programs - Content</vt:lpstr>
      <vt:lpstr>1_HISD Bond Programs - Content</vt:lpstr>
      <vt:lpstr>2_HISD Bond Programs - Content</vt:lpstr>
      <vt:lpstr>Bond Oversight  Committee Meeting  Fourth Quarter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in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SBUTLER2@houstonisd.org</dc:creator>
  <cp:lastModifiedBy>Administrator</cp:lastModifiedBy>
  <cp:revision>816</cp:revision>
  <cp:lastPrinted>2013-07-18T15:45:11Z</cp:lastPrinted>
  <dcterms:created xsi:type="dcterms:W3CDTF">2011-07-28T12:50:36Z</dcterms:created>
  <dcterms:modified xsi:type="dcterms:W3CDTF">2014-02-06T23:21:51Z</dcterms:modified>
</cp:coreProperties>
</file>