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79" r:id="rId2"/>
    <p:sldMasterId id="2147483881" r:id="rId3"/>
    <p:sldMasterId id="2147484039" r:id="rId4"/>
  </p:sldMasterIdLst>
  <p:notesMasterIdLst>
    <p:notesMasterId r:id="rId21"/>
  </p:notesMasterIdLst>
  <p:handoutMasterIdLst>
    <p:handoutMasterId r:id="rId22"/>
  </p:handoutMasterIdLst>
  <p:sldIdLst>
    <p:sldId id="408" r:id="rId5"/>
    <p:sldId id="439" r:id="rId6"/>
    <p:sldId id="437" r:id="rId7"/>
    <p:sldId id="441" r:id="rId8"/>
    <p:sldId id="442" r:id="rId9"/>
    <p:sldId id="430" r:id="rId10"/>
    <p:sldId id="431" r:id="rId11"/>
    <p:sldId id="436" r:id="rId12"/>
    <p:sldId id="443" r:id="rId13"/>
    <p:sldId id="432" r:id="rId14"/>
    <p:sldId id="411" r:id="rId15"/>
    <p:sldId id="434" r:id="rId16"/>
    <p:sldId id="419" r:id="rId17"/>
    <p:sldId id="440" r:id="rId18"/>
    <p:sldId id="433" r:id="rId19"/>
    <p:sldId id="435" r:id="rId2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8B"/>
    <a:srgbClr val="3366CC"/>
    <a:srgbClr val="4D4D4D"/>
    <a:srgbClr val="F8F8F8"/>
    <a:srgbClr val="5F5F5F"/>
    <a:srgbClr val="7777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6" autoAdjust="0"/>
    <p:restoredTop sz="93823" autoAdjust="0"/>
  </p:normalViewPr>
  <p:slideViewPr>
    <p:cSldViewPr>
      <p:cViewPr>
        <p:scale>
          <a:sx n="100" d="100"/>
          <a:sy n="100" d="100"/>
        </p:scale>
        <p:origin x="-1944" y="-414"/>
      </p:cViewPr>
      <p:guideLst>
        <p:guide orient="horz" pos="384"/>
        <p:guide orient="horz" pos="1872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hmw80-rs01\supplierdiversity\Bond\BE%20Reports\Monthly\MWBE%20REPORT%20-MAIN%2004111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/>
              <a:t>Total Combined</a:t>
            </a:r>
            <a:r>
              <a:rPr lang="en-US" sz="1600" baseline="0"/>
              <a:t> </a:t>
            </a:r>
            <a:r>
              <a:rPr lang="en-US" sz="1600"/>
              <a:t>Projects</a:t>
            </a:r>
            <a:r>
              <a:rPr lang="en-US" sz="1200"/>
              <a:t>
Total Awarded: $956,122,920</a:t>
            </a:r>
          </a:p>
          <a:p>
            <a:pPr algn="ctr">
              <a:defRPr sz="1200"/>
            </a:pPr>
            <a:r>
              <a:rPr lang="en-US" sz="1200"/>
              <a:t>Total Committed: $334,404,404</a:t>
            </a:r>
          </a:p>
        </c:rich>
      </c:tx>
      <c:layout>
        <c:manualLayout>
          <c:xMode val="edge"/>
          <c:yMode val="edge"/>
          <c:x val="0.30901557978329663"/>
          <c:y val="0"/>
        </c:manualLayout>
      </c:layout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35"/>
          <c:w val="1"/>
          <c:h val="0.79300384629254561"/>
        </c:manualLayout>
      </c:layout>
      <c:pie3DChart>
        <c:varyColors val="1"/>
        <c:ser>
          <c:idx val="0"/>
          <c:order val="0"/>
          <c:tx>
            <c:strRef>
              <c:f>'MWBE Spend Graphs'!$A$8</c:f>
              <c:strCache>
                <c:ptCount val="1"/>
                <c:pt idx="0">
                  <c:v>Sub Total</c:v>
                </c:pt>
              </c:strCache>
            </c:strRef>
          </c:tx>
          <c:explosion val="21"/>
          <c:dPt>
            <c:idx val="0"/>
            <c:bubble3D val="0"/>
            <c:explosion val="13"/>
          </c:dPt>
          <c:dPt>
            <c:idx val="1"/>
            <c:bubble3D val="0"/>
            <c:explosion val="2"/>
          </c:dPt>
          <c:dLbls>
            <c:dLbl>
              <c:idx val="0"/>
              <c:layout>
                <c:manualLayout>
                  <c:x val="-0.13999672958917536"/>
                  <c:y val="4.841801832229641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2796932403658021"/>
                  <c:y val="-0.19459472613159845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2169181364792273"/>
                  <c:y val="-0.12470478758275538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8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('MWBE Spend Graphs'!$B$1:$C$1,'MWBE Spend Graphs'!$F$1)</c:f>
              <c:strCache>
                <c:ptCount val="3"/>
                <c:pt idx="0">
                  <c:v>MBE</c:v>
                </c:pt>
                <c:pt idx="1">
                  <c:v>WBE</c:v>
                </c:pt>
                <c:pt idx="2">
                  <c:v>Non-M/WBE</c:v>
                </c:pt>
              </c:strCache>
            </c:strRef>
          </c:cat>
          <c:val>
            <c:numRef>
              <c:f>('MWBE Spend Graphs'!$B$9:$C$9,'MWBE Spend Graphs'!$F$9)</c:f>
              <c:numCache>
                <c:formatCode>_("$"* #,##0_);_("$"* \(#,##0\);_("$"* "-"??_);_(@_)</c:formatCode>
                <c:ptCount val="3"/>
                <c:pt idx="0">
                  <c:v>231375576.59852988</c:v>
                </c:pt>
                <c:pt idx="1">
                  <c:v>103028826.68000001</c:v>
                </c:pt>
                <c:pt idx="2">
                  <c:v>621718516.36146927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Total Bond Referendum = $1,890,000,000</a:t>
            </a:r>
            <a:endParaRPr lang="en-US" sz="14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/>
              <a:t>(sales in millions)</a:t>
            </a:r>
            <a:endParaRPr lang="en-US" sz="1100"/>
          </a:p>
        </c:rich>
      </c:tx>
      <c:layout>
        <c:manualLayout>
          <c:xMode val="edge"/>
          <c:yMode val="edge"/>
          <c:x val="0.22853102496803288"/>
          <c:y val="1.67757087736956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numFmt formatCode="&quot;$&quot;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$700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$415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$435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Sheet1!$A$1:$A$4</c:f>
              <c:numCache>
                <c:formatCode>General</c:formatCode>
                <c:ptCount val="4"/>
                <c:pt idx="0">
                  <c:v>340</c:v>
                </c:pt>
                <c:pt idx="1">
                  <c:v>700</c:v>
                </c:pt>
                <c:pt idx="2">
                  <c:v>415</c:v>
                </c:pt>
                <c:pt idx="3">
                  <c:v>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2686848"/>
        <c:axId val="32688768"/>
      </c:barChart>
      <c:catAx>
        <c:axId val="32686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2688768"/>
        <c:crosses val="autoZero"/>
        <c:auto val="0"/>
        <c:lblAlgn val="ctr"/>
        <c:lblOffset val="100"/>
        <c:tickLblSkip val="1"/>
        <c:noMultiLvlLbl val="0"/>
      </c:catAx>
      <c:valAx>
        <c:axId val="32688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Dollars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32686848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/>
            </a:pPr>
            <a:r>
              <a:rPr lang="en-US" sz="1600"/>
              <a:t>2012 Total Bond Projects</a:t>
            </a:r>
            <a:r>
              <a:rPr lang="en-US" sz="1200"/>
              <a:t>*</a:t>
            </a:r>
          </a:p>
          <a:p>
            <a:pPr algn="ctr">
              <a:defRPr sz="1200"/>
            </a:pPr>
            <a:endParaRPr lang="en-US" sz="1200"/>
          </a:p>
        </c:rich>
      </c:tx>
      <c:layout>
        <c:manualLayout>
          <c:xMode val="edge"/>
          <c:yMode val="edge"/>
          <c:x val="0.30655074365704338"/>
          <c:y val="0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35"/>
          <c:w val="1"/>
          <c:h val="0.79300384629254561"/>
        </c:manualLayout>
      </c:layout>
      <c:pie3DChart>
        <c:varyColors val="1"/>
        <c:ser>
          <c:idx val="0"/>
          <c:order val="0"/>
          <c:tx>
            <c:strRef>
              <c:f>'MWBE Spend Graphs'!$A$10</c:f>
              <c:strCache>
                <c:ptCount val="1"/>
                <c:pt idx="0">
                  <c:v>2012 Bond</c:v>
                </c:pt>
              </c:strCache>
            </c:strRef>
          </c:tx>
          <c:explosion val="21"/>
          <c:dPt>
            <c:idx val="0"/>
            <c:bubble3D val="0"/>
            <c:explosion val="6"/>
          </c:dPt>
          <c:dPt>
            <c:idx val="1"/>
            <c:bubble3D val="0"/>
            <c:explosion val="0"/>
          </c:dPt>
          <c:dPt>
            <c:idx val="2"/>
            <c:bubble3D val="0"/>
            <c:explosion val="10"/>
          </c:dPt>
          <c:dLbls>
            <c:dLbl>
              <c:idx val="0"/>
              <c:layout>
                <c:manualLayout>
                  <c:x val="-0.20955481076156279"/>
                  <c:y val="5.132200065769588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MBE
43.00%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4623922889413677E-3"/>
                  <c:y val="-0.25558481189121607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WBE
8.00%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8993711320848849"/>
                  <c:y val="6.9882698711730903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8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Non-M/WBE
49.00%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('MWBE Spend Graphs'!$B$1:$C$1,'MWBE Spend Graphs'!$F$1)</c:f>
              <c:strCache>
                <c:ptCount val="3"/>
                <c:pt idx="0">
                  <c:v>MBE</c:v>
                </c:pt>
                <c:pt idx="1">
                  <c:v>WBE</c:v>
                </c:pt>
                <c:pt idx="2">
                  <c:v>Non-M/WBE</c:v>
                </c:pt>
              </c:strCache>
            </c:strRef>
          </c:cat>
          <c:val>
            <c:numRef>
              <c:f>('MWBE Spend Graphs'!$B$10:$C$10,'MWBE Spend Graphs'!$F$10)</c:f>
              <c:numCache>
                <c:formatCode>_(* #,##0_);_(* \(#,##0\);_(* "-"??_);_(@_)</c:formatCode>
                <c:ptCount val="3"/>
                <c:pt idx="0" formatCode="_(&quot;$&quot;* #,##0_);_(&quot;$&quot;* \(#,##0\);_(&quot;$&quot;* &quot;-&quot;??_);_(@_)">
                  <c:v>394037805</c:v>
                </c:pt>
                <c:pt idx="1">
                  <c:v>72797000</c:v>
                </c:pt>
                <c:pt idx="2" formatCode="_(&quot;$&quot;* #,##0_);_(&quot;$&quot;* \(#,##0\);_(&quot;$&quot;* &quot;-&quot;??_);_(@_)">
                  <c:v>453922195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0.63416</cdr:x>
      <cdr:y>0.90178</cdr:y>
    </cdr:from>
    <cdr:to>
      <cdr:x>0.98893</cdr:x>
      <cdr:y>0.95853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9179" y="2790427"/>
          <a:ext cx="2108625" cy="175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800" b="1" i="1"/>
            <a:t>* Complete Project Total Used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00C2B2-1158-42F2-B2CF-04412423D904}" type="datetimeFigureOut">
              <a:rPr lang="en-US"/>
              <a:pPr>
                <a:defRPr/>
              </a:pPr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E4348D-D174-491D-8AC4-256FB3ED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DAA6C4-408B-440F-843E-F01F262CBC1E}" type="datetimeFigureOut">
              <a:rPr lang="en-US"/>
              <a:pPr>
                <a:defRPr/>
              </a:pPr>
              <a:t>7/25/2013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6788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2775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A389C0-7480-4554-95E1-A8BB5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5800" y="3733800"/>
            <a:ext cx="6477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600200" y="5715000"/>
            <a:ext cx="48006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848600" cy="698959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 descr="http://www.houstonisd.org/Commserv/Images/HISD_seal200.gif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492750"/>
            <a:ext cx="11715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30802444-C368-4AEC-BFD5-E757C057FFFE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pic>
        <p:nvPicPr>
          <p:cNvPr id="3076" name="Picture 7" descr="http://www.houstonisd.org/Commserv/Images/HISD_seal200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715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 WORKBOOK - MEETING JULY 30, 2013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5" r:id="rId3"/>
    <p:sldLayoutId id="2147484116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9863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BOARD OF EDUCATION MEETING: JULY 30, 2013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7" r:id="rId3"/>
    <p:sldLayoutId id="2147484118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isd.org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bondinfo@houstonisd.or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609600" y="2190750"/>
            <a:ext cx="7772400" cy="1238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sz="4800" smtClean="0">
                <a:latin typeface="Calibri" pitchFamily="34" charset="0"/>
                <a:cs typeface="Arial" charset="0"/>
              </a:rPr>
              <a:t>Bond Oversight</a:t>
            </a:r>
            <a:br>
              <a:rPr sz="4800" smtClean="0">
                <a:latin typeface="Calibri" pitchFamily="34" charset="0"/>
                <a:cs typeface="Arial" charset="0"/>
              </a:rPr>
            </a:br>
            <a:r>
              <a:rPr sz="4800" smtClean="0">
                <a:latin typeface="Calibri" pitchFamily="34" charset="0"/>
                <a:cs typeface="Arial" charset="0"/>
              </a:rPr>
              <a:t>Committee Workbook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 bwMode="auto">
          <a:xfrm>
            <a:off x="685800" y="3810000"/>
            <a:ext cx="77724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  <a:cs typeface="Arial" charset="0"/>
              </a:rPr>
              <a:t>July 30, 2013</a:t>
            </a:r>
          </a:p>
        </p:txBody>
      </p:sp>
      <p:sp>
        <p:nvSpPr>
          <p:cNvPr id="10244" name="Text Placeholder 8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+mj-lt"/>
                <a:cs typeface="Arial" charset="0"/>
              </a:rPr>
              <a:t>Presented by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200" dirty="0" smtClean="0">
                <a:latin typeface="+mj-lt"/>
                <a:cs typeface="Arial" charset="0"/>
              </a:rPr>
              <a:t>Construction and Facility Services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3339" r="15427"/>
          <a:stretch/>
        </p:blipFill>
        <p:spPr>
          <a:xfrm>
            <a:off x="6248400" y="2895600"/>
            <a:ext cx="2390775" cy="237810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itle 7"/>
          <p:cNvSpPr txBox="1">
            <a:spLocks/>
          </p:cNvSpPr>
          <p:nvPr/>
        </p:nvSpPr>
        <p:spPr bwMode="auto">
          <a:xfrm>
            <a:off x="762000" y="9525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100" b="1" dirty="0">
                <a:latin typeface="+mj-lt"/>
                <a:ea typeface="+mj-ea"/>
                <a:cs typeface="+mj-cs"/>
              </a:rPr>
              <a:t>Maintaining Accountability </a:t>
            </a:r>
          </a:p>
        </p:txBody>
      </p:sp>
      <p:sp>
        <p:nvSpPr>
          <p:cNvPr id="10243" name="Rectangle 25"/>
          <p:cNvSpPr>
            <a:spLocks noChangeArrowheads="1"/>
          </p:cNvSpPr>
          <p:nvPr/>
        </p:nvSpPr>
        <p:spPr bwMode="auto">
          <a:xfrm>
            <a:off x="1600200" y="1295400"/>
            <a:ext cx="71628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HISD is committed to a quality bond program </a:t>
            </a:r>
          </a:p>
          <a:p>
            <a:pPr>
              <a:defRPr/>
            </a:pPr>
            <a:r>
              <a:rPr lang="en-US" sz="2400" b="1" dirty="0">
                <a:latin typeface="+mn-lt"/>
              </a:rPr>
              <a:t>that is transparent, accountable and responsive.</a:t>
            </a:r>
          </a:p>
          <a:p>
            <a:pPr>
              <a:defRPr/>
            </a:pPr>
            <a:endParaRPr lang="en-US" sz="2400" dirty="0"/>
          </a:p>
          <a:p>
            <a:pPr marL="285750" lvl="1" indent="-28575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100" b="1" dirty="0">
                <a:solidFill>
                  <a:srgbClr val="11488B"/>
                </a:solidFill>
                <a:latin typeface="+mj-lt"/>
              </a:rPr>
              <a:t>Bond Oversight Committee </a:t>
            </a:r>
            <a:r>
              <a:rPr lang="en-US" sz="2100" dirty="0">
                <a:latin typeface="+mj-lt"/>
              </a:rPr>
              <a:t>meets quarterly to monitor progress of district’s bond programs</a:t>
            </a:r>
          </a:p>
          <a:p>
            <a:pPr marL="285750" lvl="1" indent="-28575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100" b="1" dirty="0">
                <a:solidFill>
                  <a:srgbClr val="11488B"/>
                </a:solidFill>
                <a:latin typeface="+mj-lt"/>
              </a:rPr>
              <a:t>Project Advisory Teams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 </a:t>
            </a:r>
            <a:r>
              <a:rPr lang="en-US" sz="2100" dirty="0">
                <a:latin typeface="+mj-lt"/>
              </a:rPr>
              <a:t>meet                                             monthly at each bond campus to take                                     part in the school planning and design</a:t>
            </a:r>
          </a:p>
          <a:p>
            <a:pPr marL="285750" lvl="1" indent="-285750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100" b="1" dirty="0">
                <a:solidFill>
                  <a:srgbClr val="11488B"/>
                </a:solidFill>
                <a:latin typeface="+mj-lt"/>
              </a:rPr>
              <a:t>21</a:t>
            </a:r>
            <a:r>
              <a:rPr lang="en-US" sz="2100" b="1" baseline="30000" dirty="0">
                <a:solidFill>
                  <a:srgbClr val="11488B"/>
                </a:solidFill>
                <a:latin typeface="+mj-lt"/>
              </a:rPr>
              <a:t>st</a:t>
            </a:r>
            <a:r>
              <a:rPr lang="en-US" sz="2100" b="1" dirty="0">
                <a:solidFill>
                  <a:srgbClr val="11488B"/>
                </a:solidFill>
                <a:latin typeface="+mj-lt"/>
              </a:rPr>
              <a:t> Century Schools Advisory                                            Committee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 </a:t>
            </a:r>
            <a:r>
              <a:rPr lang="en-US" sz="2100" dirty="0">
                <a:latin typeface="+mj-lt"/>
              </a:rPr>
              <a:t>meets monthly to help                                       guide the district’s approach in                                         designing 21</a:t>
            </a:r>
            <a:r>
              <a:rPr lang="en-US" sz="2100" baseline="30000" dirty="0">
                <a:latin typeface="+mj-lt"/>
              </a:rPr>
              <a:t>st</a:t>
            </a:r>
            <a:r>
              <a:rPr lang="en-US" sz="2100" dirty="0">
                <a:latin typeface="+mj-lt"/>
              </a:rPr>
              <a:t> century learning environments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304800"/>
            <a:ext cx="73152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Financial Report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435894" y="1143000"/>
            <a:ext cx="7391400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975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Capital Program </a:t>
            </a: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to expend $1.89 </a:t>
            </a:r>
            <a:r>
              <a:rPr lang="en-US" sz="1975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billion over the next </a:t>
            </a: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8 years</a:t>
            </a:r>
            <a:endParaRPr lang="en-US" sz="1975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Issuance of bonds </a:t>
            </a:r>
            <a:r>
              <a:rPr lang="en-US" sz="1975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has been planned in four different </a:t>
            </a: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sales (shown below)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Majority of </a:t>
            </a:r>
            <a:r>
              <a:rPr lang="en-US" sz="1975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the $</a:t>
            </a: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340 million </a:t>
            </a:r>
            <a:r>
              <a:rPr lang="en-US" sz="1975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will be allocated for design and management fees for </a:t>
            </a:r>
            <a:r>
              <a:rPr lang="en-US" sz="1975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Group 1 projects</a:t>
            </a:r>
            <a:endParaRPr lang="en-US" sz="1975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873936285"/>
              </p:ext>
            </p:extLst>
          </p:nvPr>
        </p:nvGraphicFramePr>
        <p:xfrm>
          <a:off x="2057400" y="2971800"/>
          <a:ext cx="5562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719388" y="5486400"/>
            <a:ext cx="4824412" cy="20637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2013 (Sold Feb)                         2014 (Q3)                             2015 (Q1)                           2016 (Q1)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62200" y="2971800"/>
            <a:ext cx="495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057400"/>
            <a:ext cx="3352800" cy="2235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905000" y="304800"/>
            <a:ext cx="7086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Doing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447800"/>
            <a:ext cx="7239000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supplier diversity.</a:t>
            </a:r>
          </a:p>
          <a:p>
            <a:pPr>
              <a:spcBef>
                <a:spcPts val="0"/>
              </a:spcBef>
              <a:defRPr/>
            </a:pPr>
            <a:endParaRPr lang="en-US" sz="900" b="1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Monthly outreach events are                                                         being held for minority and                                                     women-owned businesses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Contracts awarded to date                                                            represent a 51 percent                                                            commitment rate by M/WBE                                                    firms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Local job fairs will be held at each bond campus to encourage neighborhood participation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9" b="6249"/>
          <a:stretch/>
        </p:blipFill>
        <p:spPr bwMode="auto">
          <a:xfrm>
            <a:off x="5562600" y="1066800"/>
            <a:ext cx="3657600" cy="20968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905000" y="304800"/>
            <a:ext cx="7086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Outreach Events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524000"/>
            <a:ext cx="541020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Workshop Wednesday </a:t>
            </a:r>
          </a:p>
          <a:p>
            <a:pPr marL="10842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May: </a:t>
            </a:r>
            <a:r>
              <a:rPr lang="en-US" sz="1900" i="1" dirty="0">
                <a:solidFill>
                  <a:srgbClr val="11488B"/>
                </a:solidFill>
                <a:latin typeface="+mj-lt"/>
              </a:rPr>
              <a:t>Social Media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                           Marketing-What </a:t>
            </a:r>
            <a:r>
              <a:rPr lang="en-US" sz="1900" i="1" dirty="0">
                <a:solidFill>
                  <a:srgbClr val="11488B"/>
                </a:solidFill>
                <a:latin typeface="+mj-lt"/>
              </a:rPr>
              <a:t>is it and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                   How Can it Increase Your Bottom                   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Line?</a:t>
            </a:r>
            <a:endParaRPr lang="en-US" sz="1900" i="1" dirty="0">
              <a:solidFill>
                <a:srgbClr val="11488B"/>
              </a:solidFill>
              <a:latin typeface="+mj-lt"/>
            </a:endParaRPr>
          </a:p>
          <a:p>
            <a:pPr marL="10842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June: </a:t>
            </a:r>
            <a:r>
              <a:rPr lang="en-US" sz="1900" i="1" dirty="0">
                <a:solidFill>
                  <a:srgbClr val="11488B"/>
                </a:solidFill>
                <a:latin typeface="+mj-lt"/>
              </a:rPr>
              <a:t>Supplier Diversity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                   Strategies </a:t>
            </a:r>
            <a:r>
              <a:rPr lang="en-US" sz="1900" i="1" dirty="0">
                <a:solidFill>
                  <a:srgbClr val="11488B"/>
                </a:solidFill>
                <a:latin typeface="+mj-lt"/>
              </a:rPr>
              <a:t>and How to Grow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Your  Business Globally</a:t>
            </a:r>
          </a:p>
          <a:p>
            <a:pPr marL="10842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July: </a:t>
            </a:r>
            <a:r>
              <a:rPr lang="en-US" sz="1900" i="1" dirty="0">
                <a:solidFill>
                  <a:srgbClr val="11488B"/>
                </a:solidFill>
                <a:latin typeface="+mj-lt"/>
              </a:rPr>
              <a:t>Conversation with Certified M/WBE(s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)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HISD Construction Networking Event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Information </a:t>
            </a:r>
            <a:r>
              <a:rPr lang="en-US" sz="2100" b="1" dirty="0">
                <a:solidFill>
                  <a:schemeClr val="tx1"/>
                </a:solidFill>
                <a:latin typeface="+mj-lt"/>
              </a:rPr>
              <a:t>Technology’s Networking Event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M/WBE </a:t>
            </a:r>
            <a:r>
              <a:rPr lang="en-US" sz="2100" b="1" dirty="0">
                <a:solidFill>
                  <a:schemeClr val="tx1"/>
                </a:solidFill>
                <a:latin typeface="+mj-lt"/>
              </a:rPr>
              <a:t>Participation Form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Workshop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Participated in over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30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outreach events</a:t>
            </a:r>
            <a:endParaRPr lang="en-US" sz="21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381000"/>
            <a:ext cx="7391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M/WBE </a:t>
            </a: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Commitment</a:t>
            </a:r>
            <a:endParaRPr lang="en-US" sz="4100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371600"/>
            <a:ext cx="7239000" cy="4495800"/>
          </a:xfrm>
        </p:spPr>
        <p:txBody>
          <a:bodyPr/>
          <a:lstStyle/>
          <a:p>
            <a:pPr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Certified Minority/Women Owned Businesses Breakdown by Project Type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23647190"/>
              </p:ext>
            </p:extLst>
          </p:nvPr>
        </p:nvGraphicFramePr>
        <p:xfrm>
          <a:off x="1600200" y="1981200"/>
          <a:ext cx="6477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766">
            <a:off x="5891015" y="2242688"/>
            <a:ext cx="2258905" cy="291398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Staying Informed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engaging the public with timely and accurate information.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Award-winning monthly newsletter                                         sent to nearly 3,000 subscribers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Regular updates to bond website                 at </a:t>
            </a:r>
            <a:r>
              <a:rPr lang="en-US" sz="2100" dirty="0" smtClean="0">
                <a:solidFill>
                  <a:srgbClr val="11488B"/>
                </a:solidFill>
                <a:latin typeface="+mj-lt"/>
                <a:hlinkClick r:id="rId3"/>
              </a:rPr>
              <a:t>houstonisd.org/bond</a:t>
            </a:r>
            <a:endParaRPr lang="en-US" sz="2100" dirty="0" smtClean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Dedicated email for questions           at </a:t>
            </a:r>
            <a:r>
              <a:rPr lang="en-US" sz="2100" dirty="0" smtClean="0">
                <a:solidFill>
                  <a:srgbClr val="11488B"/>
                </a:solidFill>
                <a:latin typeface="+mj-lt"/>
                <a:hlinkClick r:id="rId4"/>
              </a:rPr>
              <a:t>bondinfo@houstonisd.org</a:t>
            </a:r>
            <a:endParaRPr lang="en-US" sz="2100" dirty="0">
              <a:solidFill>
                <a:srgbClr val="11488B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r="13110" b="3506"/>
          <a:stretch/>
        </p:blipFill>
        <p:spPr>
          <a:xfrm>
            <a:off x="5029200" y="1828800"/>
            <a:ext cx="3452139" cy="23135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Next Steps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1295400"/>
            <a:ext cx="5867400" cy="4724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HISD is committed to sustaining momentum.</a:t>
            </a:r>
            <a:b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endParaRPr lang="en-US" sz="9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Bond planners hosting a                                    Green School workshop for                      architects, engineers and                             program managers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CMAR recommendations                                        for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Worthing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Waltrip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and                                South and North Early                                    College high schools in July; more to come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Information session on architect selection process and tips for improving future proposals 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>
              <a:buFont typeface="Arial" charset="0"/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Key Facts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•	$805 million in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bond funding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•	New fencing installed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at 131 	schools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•	More than 8,800 security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cameras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installed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•	20 new schools open 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•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	3 new schools scheduled to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open: Atherton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Dogan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Sherman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•	2 schools renovated and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expanded: Crockett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Valley West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sz="2100" dirty="0">
              <a:latin typeface="+mj-lt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784" y="2108561"/>
            <a:ext cx="3847016" cy="25646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714973" cy="24327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Renovated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restrooms at Wainwright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ES and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 new library addition at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Southmayd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Improved HVAC                                                                           systems at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T.H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.                                                                               Rogers K-8 and                                                                               Revere MS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New fire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, PA, and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security systems                                                                                      at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Deady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More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than 60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       construction projects                                                                  underway this summer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New 750-student campus dedicated at Neff 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905000" y="304800"/>
            <a:ext cx="7086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Financial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447800"/>
            <a:ext cx="7467600" cy="4495800"/>
          </a:xfrm>
        </p:spPr>
        <p:txBody>
          <a:bodyPr/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Total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funding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1,176,130,676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Actual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committed of $1,007,926,443 (including encumbrances of $109,274,627 and actual expenditures of $898,651,816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Unspent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funding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balance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$168,204,233 or 14% of total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funding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3" y="2897188"/>
            <a:ext cx="4891087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828800" y="304800"/>
            <a:ext cx="73152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M/WBE Participation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spcBef>
                <a:spcPct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HISD exceeded minimum M/WBE goal levels of 20% for 2007 bond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program</a:t>
            </a:r>
          </a:p>
          <a:p>
            <a:pPr marL="342900" indent="-342900">
              <a:spcBef>
                <a:spcPct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HISD’s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participation reached nearly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35% in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program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752600" y="2743200"/>
          <a:ext cx="5943600" cy="30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36" y="2209800"/>
            <a:ext cx="3013128" cy="23703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19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381000"/>
            <a:ext cx="70866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Key Facts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2500" b="1" dirty="0" smtClean="0">
                <a:solidFill>
                  <a:schemeClr val="tx1"/>
                </a:solidFill>
                <a:latin typeface="+mj-lt"/>
              </a:rPr>
              <a:t>HISD is committed to creating 21</a:t>
            </a:r>
            <a:r>
              <a:rPr lang="en-US" sz="2500" b="1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500" b="1" dirty="0" smtClean="0">
                <a:solidFill>
                  <a:schemeClr val="tx1"/>
                </a:solidFill>
                <a:latin typeface="+mj-lt"/>
              </a:rPr>
              <a:t> century schools.</a:t>
            </a:r>
          </a:p>
          <a:p>
            <a:pPr>
              <a:defRPr/>
            </a:pPr>
            <a:endParaRPr lang="en-US" sz="900" b="1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$1.89 billion in funding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$1.6 billion to build or renovate                                                   40 schools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$117.3 million for safety,                                                     security and technology upgrades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$35 million for middle school                                           restroom renovations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$44.7 million to improve district athletic facilities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$55.7 million for land acquisitions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3" r="28513"/>
          <a:stretch/>
        </p:blipFill>
        <p:spPr>
          <a:xfrm>
            <a:off x="1524001" y="1507897"/>
            <a:ext cx="2600890" cy="359750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Title 7"/>
          <p:cNvSpPr txBox="1">
            <a:spLocks/>
          </p:cNvSpPr>
          <p:nvPr/>
        </p:nvSpPr>
        <p:spPr bwMode="auto">
          <a:xfrm>
            <a:off x="685800" y="-762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100" b="1" dirty="0">
                <a:latin typeface="+mj-lt"/>
                <a:ea typeface="+mj-ea"/>
                <a:cs typeface="+mj-cs"/>
              </a:rPr>
              <a:t>Making Progress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91000" y="1295400"/>
            <a:ext cx="4648200" cy="5078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latin typeface="+mj-lt"/>
              </a:rPr>
              <a:t>HISD is committed to completing all bond work within budget by the end of 2020.</a:t>
            </a:r>
          </a:p>
          <a:p>
            <a:pPr>
              <a:defRPr/>
            </a:pPr>
            <a:endParaRPr lang="en-US" sz="1000" b="1" dirty="0">
              <a:latin typeface="+mj-lt"/>
            </a:endParaRP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Architects selected for 24 schools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Design contracts awarded for middle school restroom renovations and </a:t>
            </a:r>
            <a:r>
              <a:rPr lang="en-US" sz="2000" dirty="0" smtClean="0">
                <a:latin typeface="+mj-lt"/>
              </a:rPr>
              <a:t> district </a:t>
            </a:r>
            <a:r>
              <a:rPr lang="en-US" sz="2000" dirty="0">
                <a:latin typeface="+mj-lt"/>
              </a:rPr>
              <a:t>athletic facility upgrades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</a:rPr>
              <a:t>Program managers hired to help oversee </a:t>
            </a:r>
            <a:r>
              <a:rPr lang="en-US" sz="2000" dirty="0" smtClean="0">
                <a:latin typeface="+mj-lt"/>
              </a:rPr>
              <a:t>construction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Planning </a:t>
            </a:r>
            <a:r>
              <a:rPr lang="en-US" sz="2000" dirty="0">
                <a:latin typeface="+mj-lt"/>
              </a:rPr>
              <a:t>and design meetings underway </a:t>
            </a:r>
            <a:r>
              <a:rPr lang="en-US" sz="2000" dirty="0" smtClean="0">
                <a:latin typeface="+mj-lt"/>
              </a:rPr>
              <a:t>for at </a:t>
            </a:r>
            <a:r>
              <a:rPr lang="en-US" sz="2000" dirty="0">
                <a:latin typeface="+mj-lt"/>
              </a:rPr>
              <a:t>least 20 </a:t>
            </a:r>
            <a:r>
              <a:rPr lang="en-US" sz="2000" dirty="0" smtClean="0">
                <a:latin typeface="+mj-lt"/>
              </a:rPr>
              <a:t>schools</a:t>
            </a:r>
          </a:p>
          <a:p>
            <a:pPr marL="285750" indent="-28575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Real </a:t>
            </a:r>
            <a:r>
              <a:rPr lang="en-US" sz="2000" dirty="0">
                <a:latin typeface="+mj-lt"/>
              </a:rPr>
              <a:t>estate acquisitions underway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2100" dirty="0">
              <a:latin typeface="+mj-lt"/>
            </a:endParaRPr>
          </a:p>
          <a:p>
            <a:pPr>
              <a:defRPr/>
            </a:pPr>
            <a:endParaRPr lang="en-US" sz="2000" b="1" dirty="0">
              <a:latin typeface="+mj-lt"/>
            </a:endParaRPr>
          </a:p>
          <a:p>
            <a:pPr>
              <a:defRPr/>
            </a:pP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Meet the Architects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981200"/>
            <a:ext cx="7239000" cy="3124200"/>
          </a:xfrm>
        </p:spPr>
        <p:txBody>
          <a:bodyPr numCol="2"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Condit ES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VLK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DeBakey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WHR/Lake </a:t>
            </a:r>
            <a:r>
              <a:rPr lang="en-US" sz="2000" dirty="0" err="1">
                <a:solidFill>
                  <a:srgbClr val="11488B"/>
                </a:solidFill>
                <a:latin typeface="+mj-lt"/>
              </a:rPr>
              <a:t>Flato</a:t>
            </a:r>
            <a:endParaRPr lang="en-US" sz="2000" dirty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Delmar Stadium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PBK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Furr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ERO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Grady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MS - </a:t>
            </a:r>
            <a:r>
              <a:rPr lang="en-US" sz="2000" dirty="0" err="1">
                <a:solidFill>
                  <a:srgbClr val="11488B"/>
                </a:solidFill>
                <a:latin typeface="+mj-lt"/>
              </a:rPr>
              <a:t>Natex</a:t>
            </a:r>
            <a:endParaRPr lang="en-US" sz="2000" dirty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HSPVA - </a:t>
            </a:r>
            <a:r>
              <a:rPr lang="en-US" sz="2000" dirty="0" err="1">
                <a:solidFill>
                  <a:srgbClr val="11488B"/>
                </a:solidFill>
                <a:latin typeface="+mj-lt"/>
              </a:rPr>
              <a:t>Gensler</a:t>
            </a:r>
            <a:endParaRPr lang="en-US" sz="2000" dirty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Lee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WHR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Mandarin Chinese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Language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Immersion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School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PBK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Milby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HS – </a:t>
            </a:r>
            <a:r>
              <a:rPr lang="en-US" sz="2000" dirty="0" err="1" smtClean="0">
                <a:solidFill>
                  <a:srgbClr val="11488B"/>
                </a:solidFill>
                <a:latin typeface="+mj-lt"/>
              </a:rPr>
              <a:t>Kirksey</a:t>
            </a:r>
            <a:endParaRPr lang="en-US" sz="2000" dirty="0" smtClean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North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Early College - </a:t>
            </a:r>
            <a:r>
              <a:rPr lang="en-US" sz="2000" dirty="0" err="1">
                <a:solidFill>
                  <a:srgbClr val="11488B"/>
                </a:solidFill>
                <a:latin typeface="+mj-lt"/>
              </a:rPr>
              <a:t>RdlR</a:t>
            </a:r>
            <a:endParaRPr lang="en-US" sz="2000" dirty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Relief ES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English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Sharpstown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Munoz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South Early College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Smith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Architects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Sterling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SHW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Waltrip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 err="1">
                <a:solidFill>
                  <a:srgbClr val="11488B"/>
                </a:solidFill>
                <a:latin typeface="+mj-lt"/>
              </a:rPr>
              <a:t>Gensler</a:t>
            </a:r>
            <a:endParaRPr lang="en-US" sz="2000" dirty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Washington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FH-HP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tx1"/>
                </a:solidFill>
                <a:latin typeface="+mj-lt"/>
              </a:rPr>
              <a:t>Worthing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Molina Walker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Young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Men’s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College Prep - </a:t>
            </a:r>
            <a:r>
              <a:rPr lang="en-US" sz="2000" dirty="0">
                <a:solidFill>
                  <a:srgbClr val="11488B"/>
                </a:solidFill>
                <a:latin typeface="+mj-lt"/>
              </a:rPr>
              <a:t>Harrison Kornberg</a:t>
            </a:r>
          </a:p>
          <a:p>
            <a:pPr>
              <a:spcBef>
                <a:spcPts val="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	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752600" y="1371600"/>
            <a:ext cx="7239000" cy="533400"/>
          </a:xfrm>
          <a:prstGeom prst="rect">
            <a:avLst/>
          </a:prstGeom>
        </p:spPr>
        <p:txBody>
          <a:bodyPr numCol="2"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500" b="1" dirty="0" smtClean="0">
                <a:solidFill>
                  <a:schemeClr val="tx1"/>
                </a:solidFill>
                <a:latin typeface="+mj-lt"/>
              </a:rPr>
              <a:t>Group 1</a:t>
            </a:r>
            <a:endParaRPr lang="en-US" sz="2500" b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905000"/>
            <a:ext cx="4610100" cy="307339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Meet the Architects</a:t>
            </a:r>
          </a:p>
          <a:p>
            <a:pPr>
              <a:defRPr/>
            </a:pPr>
            <a:endParaRPr lang="en-US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2743200" cy="4724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500" b="1" dirty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500" b="1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Bellaire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PBK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Davis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Bay-IBI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Dowling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MS -                </a:t>
            </a: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Harrison 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Kornberg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Eastwood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        Academy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2100" dirty="0" err="1">
                <a:solidFill>
                  <a:srgbClr val="11488B"/>
                </a:solidFill>
                <a:latin typeface="+mj-lt"/>
              </a:rPr>
              <a:t>Prozign</a:t>
            </a:r>
            <a:endParaRPr lang="en-US" sz="2100" dirty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Lamar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HS -           </a:t>
            </a: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Perkins 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+ Will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Parker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ES -  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Brave/Architecture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Yates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HS - </a:t>
            </a:r>
            <a:r>
              <a:rPr lang="en-US" sz="2100" dirty="0">
                <a:solidFill>
                  <a:srgbClr val="11488B"/>
                </a:solidFill>
                <a:latin typeface="+mj-lt"/>
              </a:rPr>
              <a:t>Moody-Nolan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HISD Bond Programs -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7630</TotalTime>
  <Words>681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HISD Bond Programs - Cover</vt:lpstr>
      <vt:lpstr>Custom Design</vt:lpstr>
      <vt:lpstr>HISD Bond Programs - Content</vt:lpstr>
      <vt:lpstr>1_HISD Bond Programs - Content</vt:lpstr>
      <vt:lpstr>Bond Oversight Committee Workbook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Leonard</dc:creator>
  <cp:lastModifiedBy>Administrator</cp:lastModifiedBy>
  <cp:revision>633</cp:revision>
  <cp:lastPrinted>2013-07-18T15:45:11Z</cp:lastPrinted>
  <dcterms:created xsi:type="dcterms:W3CDTF">2011-07-28T12:50:36Z</dcterms:created>
  <dcterms:modified xsi:type="dcterms:W3CDTF">2013-07-25T21:13:04Z</dcterms:modified>
</cp:coreProperties>
</file>