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4" r:id="rId3"/>
    <p:sldId id="285" r:id="rId4"/>
    <p:sldId id="291" r:id="rId5"/>
    <p:sldId id="290" r:id="rId6"/>
    <p:sldId id="289" r:id="rId7"/>
    <p:sldId id="300" r:id="rId8"/>
    <p:sldId id="288" r:id="rId9"/>
    <p:sldId id="294" r:id="rId10"/>
    <p:sldId id="287" r:id="rId11"/>
    <p:sldId id="286" r:id="rId12"/>
    <p:sldId id="301" r:id="rId13"/>
    <p:sldId id="292" r:id="rId14"/>
    <p:sldId id="293" r:id="rId15"/>
    <p:sldId id="295" r:id="rId16"/>
    <p:sldId id="296" r:id="rId17"/>
    <p:sldId id="297" r:id="rId18"/>
    <p:sldId id="298" r:id="rId19"/>
    <p:sldId id="299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B5C6"/>
    <a:srgbClr val="67A2B9"/>
    <a:srgbClr val="EAF0F3"/>
    <a:srgbClr val="FF00FF"/>
    <a:srgbClr val="FF0000"/>
    <a:srgbClr val="61A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590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mw80-rs01\supplierdiversity\Bond\BE%20Reports\Monthly\MWBE%20REPORT%20-MAIN%2004111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hmw80-rs01\supplierdiversity\Bond\BE%20Reports\Monthly\MWBE%20REPORT%20-MAIN%2004111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butler2\AppData\Local\Microsoft\Windows\Temporary%20Internet%20Files\Content.Outlook\1MGKUX5M\Exec%20Summary%202007%20-%20June%2030%202014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/>
            </a:pPr>
            <a:r>
              <a:rPr lang="en-US" sz="1600"/>
              <a:t>2007 Total Combined</a:t>
            </a:r>
            <a:r>
              <a:rPr lang="en-US" sz="1600" baseline="0"/>
              <a:t> </a:t>
            </a:r>
            <a:r>
              <a:rPr lang="en-US" sz="1600"/>
              <a:t>Projects</a:t>
            </a:r>
            <a:r>
              <a:rPr lang="en-US" sz="1200"/>
              <a:t>
Total Awarded: $1,026,425,479</a:t>
            </a:r>
          </a:p>
          <a:p>
            <a:pPr algn="ctr">
              <a:defRPr sz="1200"/>
            </a:pPr>
            <a:r>
              <a:rPr lang="en-US" sz="1200"/>
              <a:t>Total Committed: $349,652,946</a:t>
            </a:r>
          </a:p>
        </c:rich>
      </c:tx>
      <c:layout>
        <c:manualLayout>
          <c:xMode val="edge"/>
          <c:yMode val="edge"/>
          <c:x val="0.29149431321084862"/>
          <c:y val="0"/>
        </c:manualLayout>
      </c:layout>
      <c:overlay val="0"/>
    </c:title>
    <c:autoTitleDeleted val="0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0001014419713636"/>
          <c:w val="1"/>
          <c:h val="0.79300384629254561"/>
        </c:manualLayout>
      </c:layout>
      <c:pie3DChart>
        <c:varyColors val="1"/>
        <c:ser>
          <c:idx val="0"/>
          <c:order val="0"/>
          <c:tx>
            <c:strRef>
              <c:f>'MWBE Spend Graphs'!$A$9</c:f>
              <c:strCache>
                <c:ptCount val="1"/>
                <c:pt idx="0">
                  <c:v>Grand Total</c:v>
                </c:pt>
              </c:strCache>
            </c:strRef>
          </c:tx>
          <c:explosion val="21"/>
          <c:dPt>
            <c:idx val="0"/>
            <c:bubble3D val="0"/>
            <c:explosion val="13"/>
          </c:dPt>
          <c:dPt>
            <c:idx val="1"/>
            <c:bubble3D val="0"/>
            <c:explosion val="2"/>
          </c:dPt>
          <c:dLbls>
            <c:dLbl>
              <c:idx val="0"/>
              <c:layout>
                <c:manualLayout>
                  <c:x val="-0.15986949278854673"/>
                  <c:y val="6.44673995783816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620364347975653"/>
                  <c:y val="-0.1895294374857372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5448553328727158"/>
                  <c:y val="-0.118475726621483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('MWBE Spend Graphs'!$B$1:$C$1,'MWBE Spend Graphs'!$F$1)</c:f>
              <c:strCache>
                <c:ptCount val="3"/>
                <c:pt idx="0">
                  <c:v>MBE</c:v>
                </c:pt>
                <c:pt idx="1">
                  <c:v>WBE</c:v>
                </c:pt>
                <c:pt idx="2">
                  <c:v>Non-M/WBE</c:v>
                </c:pt>
              </c:strCache>
            </c:strRef>
          </c:cat>
          <c:val>
            <c:numRef>
              <c:f>('MWBE Spend Graphs'!$B$9:$C$9,'MWBE Spend Graphs'!$F$9)</c:f>
              <c:numCache>
                <c:formatCode>_("$"* #,##0_);_("$"* \(#,##0\);_("$"* "-"??_);_(@_)</c:formatCode>
                <c:ptCount val="3"/>
                <c:pt idx="0">
                  <c:v>233398351.32999998</c:v>
                </c:pt>
                <c:pt idx="1">
                  <c:v>116254594.83000001</c:v>
                </c:pt>
                <c:pt idx="2">
                  <c:v>676772533.08999991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1200"/>
            </a:pPr>
            <a:r>
              <a:rPr lang="en-US" sz="1600" b="1" i="0" baseline="0"/>
              <a:t>2012 Professional Service Projects*</a:t>
            </a:r>
            <a:endParaRPr lang="en-US" sz="1600"/>
          </a:p>
          <a:p>
            <a:pPr algn="ctr">
              <a:defRPr sz="1200"/>
            </a:pPr>
            <a:endParaRPr lang="en-US" sz="1200"/>
          </a:p>
        </c:rich>
      </c:tx>
      <c:layout>
        <c:manualLayout>
          <c:xMode val="edge"/>
          <c:yMode val="edge"/>
          <c:x val="0.27422934231022972"/>
          <c:y val="2.8648196141140614E-2"/>
        </c:manualLayout>
      </c:layout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5255001528906356"/>
          <c:w val="1"/>
          <c:h val="0.79300384629254561"/>
        </c:manualLayout>
      </c:layout>
      <c:pie3DChart>
        <c:varyColors val="1"/>
        <c:ser>
          <c:idx val="0"/>
          <c:order val="0"/>
          <c:explosion val="21"/>
          <c:dPt>
            <c:idx val="0"/>
            <c:bubble3D val="0"/>
            <c:explosion val="6"/>
          </c:dPt>
          <c:dPt>
            <c:idx val="1"/>
            <c:bubble3D val="0"/>
            <c:explosion val="0"/>
          </c:dPt>
          <c:dPt>
            <c:idx val="2"/>
            <c:bubble3D val="0"/>
            <c:explosion val="10"/>
          </c:dPt>
          <c:dLbls>
            <c:dLbl>
              <c:idx val="0"/>
              <c:layout>
                <c:manualLayout>
                  <c:x val="-0.18296463340298455"/>
                  <c:y val="4.5474687827399003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MBE
36.11%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5055599732097845E-2"/>
                  <c:y val="-0.302716941786263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WBE
14.90%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0613666522012877"/>
                  <c:y val="3.958488939239757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0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Non-MWBE
48.99%</a:t>
                    </a:r>
                  </a:p>
                </c:rich>
              </c:tx>
              <c:numFmt formatCode="0.00%" sourceLinked="0"/>
              <c:spPr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'MWBE Spend Graphs'!$B$10:$D$10</c:f>
              <c:numCache>
                <c:formatCode>0.00%</c:formatCode>
                <c:ptCount val="3"/>
                <c:pt idx="0">
                  <c:v>0.36110000000000031</c:v>
                </c:pt>
                <c:pt idx="1">
                  <c:v>0.14900000000000024</c:v>
                </c:pt>
                <c:pt idx="2">
                  <c:v>0.5101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'[Exec Summary 2007 - June 30 2014.xls]Sheet1'!$C$12:$E$12</c:f>
              <c:strCache>
                <c:ptCount val="1"/>
                <c:pt idx="0">
                  <c:v>Budget Commitments Available to complete Projects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0919925992857451E-2"/>
                  <c:y val="-5.837659619796833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$1,176,130,676 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968365340471056E-2"/>
                  <c:y val="-7.15850736049298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$1,060,400,472 /                90% 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840215517614833E-2"/>
                  <c:y val="-2.1621876069839029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000" b="0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 $115,730,204 /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sz="1000" b="0" i="0" u="none" strike="noStrike" baseline="0">
                        <a:solidFill>
                          <a:srgbClr val="000000"/>
                        </a:solidFill>
                        <a:latin typeface="Calibri"/>
                      </a:rPr>
                      <a:t>10% </a:t>
                    </a:r>
                    <a:endParaRPr lang="en-US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'[Exec Summary 2007 - June 30 2014.xls]Sheet1'!$C$12:$E$12</c:f>
              <c:strCache>
                <c:ptCount val="3"/>
                <c:pt idx="0">
                  <c:v>Budget</c:v>
                </c:pt>
                <c:pt idx="1">
                  <c:v>Commitments</c:v>
                </c:pt>
                <c:pt idx="2">
                  <c:v>Available to complete Projects</c:v>
                </c:pt>
              </c:strCache>
            </c:strRef>
          </c:cat>
          <c:val>
            <c:numRef>
              <c:f>'[Exec Summary 2007 - June 30 2014.xls]Sheet1'!$C$18:$E$18</c:f>
              <c:numCache>
                <c:formatCode>_("$"* #,##0_);_("$"* \(#,##0\);_("$"* "-"??_);_(@_)</c:formatCode>
                <c:ptCount val="3"/>
                <c:pt idx="0">
                  <c:v>1176130676</c:v>
                </c:pt>
                <c:pt idx="1">
                  <c:v>1060400472</c:v>
                </c:pt>
                <c:pt idx="2" formatCode="_(&quot;$&quot;* #,##0_);_(&quot;$&quot;* \(#,##0\);_(&quot;$&quot;* &quot;-&quot;_);_(@_)">
                  <c:v>115730204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52163072"/>
        <c:axId val="152164992"/>
        <c:axId val="0"/>
      </c:bar3DChart>
      <c:catAx>
        <c:axId val="152163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52164992"/>
        <c:crosses val="autoZero"/>
        <c:auto val="1"/>
        <c:lblAlgn val="ctr"/>
        <c:lblOffset val="100"/>
        <c:noMultiLvlLbl val="0"/>
      </c:catAx>
      <c:valAx>
        <c:axId val="152164992"/>
        <c:scaling>
          <c:orientation val="minMax"/>
        </c:scaling>
        <c:delete val="0"/>
        <c:axPos val="l"/>
        <c:numFmt formatCode="_(&quot;$&quot;* #,##0_);_(&quot;$&quot;* \(#,##0\);_(&quot;$&quot;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521630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Total Budget &amp; Commitments</a:t>
            </a:r>
          </a:p>
        </c:rich>
      </c:tx>
      <c:layout>
        <c:manualLayout>
          <c:xMode val="edge"/>
          <c:yMode val="edge"/>
          <c:x val="0.11016114921118732"/>
          <c:y val="2.564102564102564E-2"/>
        </c:manualLayout>
      </c:layout>
      <c:overlay val="0"/>
    </c:title>
    <c:autoTitleDeleted val="0"/>
    <c:view3D>
      <c:rotX val="30"/>
      <c:rotY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3073406146812293E-2"/>
          <c:y val="0.1627772463021562"/>
          <c:w val="0.9753585640504614"/>
          <c:h val="0.815052984031201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 Budget &amp; Commitments</c:v>
                </c:pt>
              </c:strCache>
            </c:strRef>
          </c:tx>
          <c:explosion val="25"/>
          <c:dPt>
            <c:idx val="1"/>
            <c:bubble3D val="0"/>
          </c:dPt>
          <c:cat>
            <c:strRef>
              <c:f>Sheet1!$A$2:$A$3</c:f>
              <c:strCache>
                <c:ptCount val="2"/>
                <c:pt idx="0">
                  <c:v>Funding to Complete Projects</c:v>
                </c:pt>
                <c:pt idx="1">
                  <c:v>Commitments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1819043747</c:v>
                </c:pt>
                <c:pt idx="1">
                  <c:v>70956253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Total Bond Referendum </a:t>
            </a:r>
            <a:r>
              <a:rPr lang="en-US" sz="1400" b="1" dirty="0" smtClean="0"/>
              <a:t> </a:t>
            </a:r>
            <a:r>
              <a:rPr lang="en-US" sz="1400" b="1" dirty="0"/>
              <a:t>$</a:t>
            </a:r>
            <a:r>
              <a:rPr lang="en-US" sz="1400" b="1" dirty="0" smtClean="0"/>
              <a:t>1,890,000,000</a:t>
            </a:r>
            <a:endParaRPr lang="en-US" sz="1400" dirty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100" baseline="0" dirty="0" smtClean="0"/>
              <a:t>(issuance sales </a:t>
            </a:r>
            <a:r>
              <a:rPr lang="en-US" sz="1100" baseline="0" dirty="0"/>
              <a:t>in millions)</a:t>
            </a:r>
            <a:endParaRPr lang="en-US" sz="1100" dirty="0"/>
          </a:p>
        </c:rich>
      </c:tx>
      <c:layout>
        <c:manualLayout>
          <c:xMode val="edge"/>
          <c:yMode val="edge"/>
          <c:x val="0.30099480771425341"/>
          <c:y val="2.728818371524567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0"/>
                  <c:y val="8.3333333333333419E-3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b="1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 dirty="0"/>
                      <a:t>$700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 dirty="0"/>
                      <a:t>$415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831050228310583E-3"/>
                  <c:y val="2.500000000000001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$435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Sheet1!$A$1:$A$4</c:f>
              <c:numCache>
                <c:formatCode>General</c:formatCode>
                <c:ptCount val="4"/>
                <c:pt idx="0">
                  <c:v>340</c:v>
                </c:pt>
                <c:pt idx="1">
                  <c:v>700</c:v>
                </c:pt>
                <c:pt idx="2">
                  <c:v>415</c:v>
                </c:pt>
                <c:pt idx="3">
                  <c:v>435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6111360"/>
        <c:axId val="46359296"/>
      </c:barChart>
      <c:catAx>
        <c:axId val="46111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6359296"/>
        <c:crosses val="autoZero"/>
        <c:auto val="0"/>
        <c:lblAlgn val="ctr"/>
        <c:lblOffset val="100"/>
        <c:tickLblSkip val="1"/>
        <c:noMultiLvlLbl val="0"/>
      </c:catAx>
      <c:valAx>
        <c:axId val="46359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/>
                  <a:t>Dollars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</c:spPr>
        <c:crossAx val="46111360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0.62188</cdr:x>
      <cdr:y>0.86069</cdr:y>
    </cdr:from>
    <cdr:to>
      <cdr:x>0.98893</cdr:x>
      <cdr:y>0.98056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58287" y="3433968"/>
          <a:ext cx="2926511" cy="478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050" b="1" i="1" dirty="0"/>
            <a:t>* Design and Program</a:t>
          </a:r>
          <a:r>
            <a:rPr lang="en-US" sz="1050" b="1" i="1" baseline="0" dirty="0"/>
            <a:t> Management </a:t>
          </a:r>
          <a:r>
            <a:rPr lang="en-US" sz="1050" b="1" i="1" baseline="0" dirty="0" smtClean="0"/>
            <a:t>Firms, as of June 30, 2014</a:t>
          </a:r>
          <a:endParaRPr lang="en-US" sz="1050" b="1" i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0.12727</cdr:x>
      <cdr:y>0.32514</cdr:y>
    </cdr:from>
    <cdr:to>
      <cdr:x>0.49286</cdr:x>
      <cdr:y>0.59617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0956" y="966261"/>
          <a:ext cx="1295395" cy="805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b="1" dirty="0" smtClean="0"/>
            <a:t>Available Funding </a:t>
          </a:r>
          <a:r>
            <a:rPr lang="en-US" sz="1000" dirty="0" smtClean="0"/>
            <a:t>$1,763,507,876</a:t>
          </a:r>
        </a:p>
        <a:p xmlns:a="http://schemas.openxmlformats.org/drawingml/2006/main">
          <a:pPr algn="ctr"/>
          <a:r>
            <a:rPr lang="en-US" sz="1000" dirty="0" smtClean="0"/>
            <a:t>93%</a:t>
          </a:r>
        </a:p>
        <a:p xmlns:a="http://schemas.openxmlformats.org/drawingml/2006/main">
          <a:pPr algn="ctr"/>
          <a:endParaRPr lang="en-US" sz="1000" dirty="0"/>
        </a:p>
      </cdr:txBody>
    </cdr:sp>
  </cdr:relSizeAnchor>
  <cdr:relSizeAnchor xmlns:cdr="http://schemas.openxmlformats.org/drawingml/2006/chartDrawing">
    <cdr:from>
      <cdr:x>0.70588</cdr:x>
      <cdr:y>0.27051</cdr:y>
    </cdr:from>
    <cdr:to>
      <cdr:x>1</cdr:x>
      <cdr:y>0.46066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01153" y="803897"/>
          <a:ext cx="1042147" cy="565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b="1" dirty="0" smtClean="0"/>
            <a:t>Commitments</a:t>
          </a:r>
        </a:p>
        <a:p xmlns:a="http://schemas.openxmlformats.org/drawingml/2006/main">
          <a:pPr algn="ctr"/>
          <a:r>
            <a:rPr lang="en-US" sz="1000" dirty="0" smtClean="0"/>
            <a:t>$126,492,124</a:t>
          </a:r>
        </a:p>
        <a:p xmlns:a="http://schemas.openxmlformats.org/drawingml/2006/main">
          <a:pPr algn="ctr"/>
          <a:r>
            <a:rPr lang="en-US" sz="1000" dirty="0" smtClean="0"/>
            <a:t>7%</a:t>
          </a:r>
          <a:endParaRPr lang="en-US" sz="1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0.02099</cdr:x>
      <cdr:y>0.89668</cdr:y>
    </cdr:from>
    <cdr:to>
      <cdr:x>0.52475</cdr:x>
      <cdr:y>0.97436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2664768"/>
          <a:ext cx="1828800" cy="2308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900" i="1" dirty="0" smtClean="0">
              <a:latin typeface="+mj-lt"/>
            </a:rPr>
            <a:t>As of June 30, 2014</a:t>
          </a:r>
          <a:endParaRPr lang="en-US" sz="900" i="1" dirty="0"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4170-9E8F-2B48-BD7A-2276E75E0DE2}" type="datetimeFigureOut">
              <a:rPr lang="en-US" smtClean="0"/>
              <a:t>7/24/2014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0680E-5D13-7D4E-9B36-78930D05C6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34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285E3-15E3-EE4C-9208-5C8B40A94859}" type="datetimeFigureOut">
              <a:rPr lang="en-US" smtClean="0"/>
              <a:t>7/24/2014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FA3AB-C505-2249-9268-634B5AAFE1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494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83002"/>
            <a:ext cx="7772400" cy="17147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200"/>
              </a:lnSpc>
              <a:defRPr sz="7200" b="1" i="0" kern="0" spc="20" baseline="0">
                <a:solidFill>
                  <a:srgbClr val="FFFFFF"/>
                </a:solidFill>
                <a:latin typeface="Rockwell"/>
                <a:cs typeface="Rockwel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8597"/>
            <a:ext cx="7677431" cy="1752600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6909EE-8428-ED45-A84E-918F1C872BF6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4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5B24E-F8C6-E948-995E-7B638AE26B4A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35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826D-2BDC-0A4B-A6EF-0D3953E01A94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629400" y="274638"/>
            <a:ext cx="0" cy="58515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BF24-1FCF-C340-8CFB-DB3C3349ACCC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85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4185A-E6FE-D249-9FD8-BF84FBA422D9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28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5416F-5F90-1146-8268-C05824483EC8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05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90895-1BE0-C341-AE02-508256686F36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0CF93-691A-3249-B89D-4943F64778C6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06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98BE8-524C-E64D-90EC-268C93D4DCFF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0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B5BF-743E-C14B-BDF6-81B515F68EDE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5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FA215-819D-5E41-BB55-78274DDDE598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4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2315"/>
            <a:ext cx="9144000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FF89F5D-5B0E-104B-8FD1-AB910823D8A9}" type="datetime1">
              <a:rPr lang="en-US" smtClean="0"/>
              <a:t>7/24/2014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D52C1F8-3BA5-F24E-8618-E52498D871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8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67A2B9"/>
          </a:solidFill>
          <a:latin typeface="Rockwell"/>
          <a:ea typeface="+mj-ea"/>
          <a:cs typeface="Rockwel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2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800"/>
              </a:lnSpc>
            </a:pPr>
            <a:r>
              <a:rPr lang="en-US" sz="5800" kern="0" spc="110" dirty="0" smtClean="0"/>
              <a:t>Bond Oversight Committee Meeting</a:t>
            </a:r>
            <a:endParaRPr lang="en-US" sz="5800" kern="0" spc="110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457200" y="2630376"/>
            <a:ext cx="7677431" cy="1752600"/>
          </a:xfrm>
        </p:spPr>
        <p:txBody>
          <a:bodyPr/>
          <a:lstStyle/>
          <a:p>
            <a:r>
              <a:rPr lang="en-US" dirty="0" smtClean="0"/>
              <a:t>Second Quarter 2014</a:t>
            </a:r>
            <a:endParaRPr lang="en-US" dirty="0"/>
          </a:p>
        </p:txBody>
      </p:sp>
      <p:sp>
        <p:nvSpPr>
          <p:cNvPr id="21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FFFFFF"/>
                </a:solidFill>
              </a:rPr>
              <a:t>July 29, 2014</a:t>
            </a:r>
            <a:endParaRPr 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Networking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Supplier Diversity Advisory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Committee (SDAC)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Update Meeting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2012 Bond Program Potential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A&amp;E Meet &amp; Greet</a:t>
            </a:r>
            <a:endParaRPr lang="en-US" sz="2000" dirty="0">
              <a:solidFill>
                <a:schemeClr val="tx1"/>
              </a:solidFill>
            </a:endParaRPr>
          </a:p>
          <a:p>
            <a:pPr marL="112713" lvl="1" indent="0">
              <a:spcBef>
                <a:spcPts val="0"/>
              </a:spcBef>
              <a:buNone/>
              <a:defRPr/>
            </a:pPr>
            <a:r>
              <a:rPr lang="en-US" sz="2000" i="1" dirty="0">
                <a:solidFill>
                  <a:srgbClr val="11488B"/>
                </a:solidFill>
              </a:rPr>
              <a:t> </a:t>
            </a:r>
            <a:r>
              <a:rPr lang="en-US" sz="2000" i="1" dirty="0" smtClean="0">
                <a:solidFill>
                  <a:srgbClr val="11488B"/>
                </a:solidFill>
              </a:rPr>
              <a:t> 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Carnegie Vanguard High School</a:t>
            </a:r>
            <a:r>
              <a:rPr lang="en-US" sz="2000" i="1" dirty="0" smtClean="0">
                <a:solidFill>
                  <a:srgbClr val="11488B"/>
                </a:solidFill>
              </a:rPr>
              <a:t/>
            </a:r>
            <a:br>
              <a:rPr lang="en-US" sz="2000" i="1" dirty="0" smtClean="0">
                <a:solidFill>
                  <a:srgbClr val="11488B"/>
                </a:solidFill>
              </a:rPr>
            </a:br>
            <a:endParaRPr lang="en-US" sz="2000" i="1" dirty="0">
              <a:solidFill>
                <a:srgbClr val="11488B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Small Business Today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Talk Show</a:t>
            </a:r>
            <a:endParaRPr lang="en-US" sz="2000" dirty="0">
              <a:solidFill>
                <a:schemeClr val="tx1"/>
              </a:solidFill>
            </a:endParaRPr>
          </a:p>
          <a:p>
            <a:pPr marL="112713" lvl="1" indent="0">
              <a:spcBef>
                <a:spcPts val="0"/>
              </a:spcBef>
              <a:buNone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  (guest appearance)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9275" y="1636449"/>
            <a:ext cx="3763382" cy="26845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89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City of Houston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“Morning Money Mindset” </a:t>
            </a:r>
            <a:b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Workshop</a:t>
            </a: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Turner School of Construction </a:t>
            </a:r>
            <a:b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Management Graduation </a:t>
            </a:r>
            <a:b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Ceremony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Greater Houston Business </a:t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Procurement Forum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lvl="0">
              <a:spcBef>
                <a:spcPts val="0"/>
              </a:spcBef>
              <a:buFont typeface="Wingdings" pitchFamily="2" charset="2"/>
              <a:buChar char="ü"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Greater Houston Business Procurement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/>
            </a:r>
            <a:b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</a:b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Forum: “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Where Business Takes Place”</a:t>
            </a:r>
          </a:p>
          <a:p>
            <a:pPr lvl="0">
              <a:buFont typeface="Wingdings" pitchFamily="2" charset="2"/>
              <a:buChar char="ü"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Procurement Summit &amp;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Business Expo</a:t>
            </a:r>
            <a:endParaRPr lang="en-US" sz="2000" i="1" dirty="0">
              <a:latin typeface="+mj-lt"/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Government Procurement Connections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GPC Planning Meeting</a:t>
            </a: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State of Procurement Event</a:t>
            </a:r>
            <a:endParaRPr lang="en-US" sz="2000" i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 bwMode="auto">
          <a:xfrm>
            <a:off x="5034337" y="1537834"/>
            <a:ext cx="3412558" cy="24873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6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M/WBE Outreach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Houston Airports</a:t>
            </a:r>
            <a:endParaRPr lang="en-US" sz="2000" dirty="0">
              <a:solidFill>
                <a:schemeClr val="tx1"/>
              </a:solidFill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Houston Airport Fair 2014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Houston </a:t>
            </a:r>
            <a:r>
              <a:rPr lang="en-US" sz="2000" dirty="0" smtClean="0">
                <a:solidFill>
                  <a:schemeClr val="tx1"/>
                </a:solidFill>
              </a:rPr>
              <a:t>Hispanic Chamber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of Commerce</a:t>
            </a:r>
            <a:endParaRPr lang="en-US" sz="2000" dirty="0">
              <a:solidFill>
                <a:schemeClr val="tx1"/>
              </a:solidFill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Annual Luncheon &amp; Business </a:t>
            </a:r>
            <a:b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Expo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Houston </a:t>
            </a:r>
            <a:r>
              <a:rPr lang="en-US" sz="2000" dirty="0" smtClean="0">
                <a:solidFill>
                  <a:schemeClr val="tx1"/>
                </a:solidFill>
              </a:rPr>
              <a:t>Community College</a:t>
            </a:r>
            <a:endParaRPr lang="en-US" sz="2000" dirty="0">
              <a:solidFill>
                <a:schemeClr val="tx1"/>
              </a:solidFill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How to Do Business with HISD</a:t>
            </a: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Texas House of Representatives Committee on Economic &amp; Small Business Development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Metro Transit of Harris County</a:t>
            </a:r>
            <a:endParaRPr lang="en-US" sz="2000" dirty="0">
              <a:solidFill>
                <a:schemeClr val="tx1"/>
              </a:solidFill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Interagency Mentor Protégé Program Planning Sessions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Port of Houston</a:t>
            </a:r>
            <a:endParaRPr lang="en-US" sz="2000" dirty="0">
              <a:solidFill>
                <a:schemeClr val="tx1"/>
              </a:solidFill>
            </a:endParaRPr>
          </a:p>
          <a:p>
            <a:pPr marL="344488" lvl="1" indent="-23177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June Networking Luncheon/Port of Houston Capital Improvement Plan</a:t>
            </a:r>
            <a:endParaRPr lang="en-U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2991" y="1573304"/>
            <a:ext cx="3876585" cy="23033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2007 Bond M/WBE Participation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2966"/>
            <a:ext cx="8310282" cy="459319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Exceeded minimum M/WBE goal levels of 20% for 2007 bond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program.</a:t>
            </a:r>
            <a:endParaRPr lang="en-US" sz="2000" dirty="0" smtClean="0">
              <a:solidFill>
                <a:schemeClr val="tx1"/>
              </a:solidFill>
              <a:latin typeface="+mj-lt"/>
              <a:ea typeface="ＭＳ Ｐゴシック" pitchFamily="34" charset="-128"/>
              <a:cs typeface="Arial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M/WBE participation has reached nearly 35% in 2007 bond </a:t>
            </a:r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program.</a:t>
            </a:r>
            <a:endParaRPr lang="en-US" sz="2000" dirty="0" smtClean="0">
              <a:solidFill>
                <a:schemeClr val="tx1"/>
              </a:solidFill>
              <a:latin typeface="+mj-lt"/>
              <a:ea typeface="ＭＳ Ｐゴシック" pitchFamily="34" charset="-128"/>
              <a:cs typeface="Arial" charset="0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64549433"/>
              </p:ext>
            </p:extLst>
          </p:nvPr>
        </p:nvGraphicFramePr>
        <p:xfrm>
          <a:off x="1048871" y="2752165"/>
          <a:ext cx="6750423" cy="3604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14683" y="5809129"/>
            <a:ext cx="18736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 smtClean="0"/>
              <a:t>*As of June 30, 2014</a:t>
            </a:r>
            <a:endParaRPr lang="en-US" sz="1050" b="1" i="1" dirty="0"/>
          </a:p>
        </p:txBody>
      </p:sp>
    </p:spTree>
    <p:extLst>
      <p:ext uri="{BB962C8B-B14F-4D97-AF65-F5344CB8AC3E}">
        <p14:creationId xmlns:p14="http://schemas.microsoft.com/office/powerpoint/2010/main" val="16780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 Bond M/WBE Commitment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68300697"/>
              </p:ext>
            </p:extLst>
          </p:nvPr>
        </p:nvGraphicFramePr>
        <p:xfrm>
          <a:off x="457200" y="2115185"/>
          <a:ext cx="7973060" cy="398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32966"/>
            <a:ext cx="8229600" cy="4593198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300" b="1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Arial" charset="0"/>
              </a:rPr>
              <a:t>Certified Minority/Women Owned Businesses Breakdown</a:t>
            </a:r>
            <a:endParaRPr lang="en-US" sz="23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064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507506" cy="470852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Total funding of $</a:t>
            </a:r>
            <a:r>
              <a:rPr lang="en-US" sz="2000" dirty="0" smtClean="0">
                <a:solidFill>
                  <a:schemeClr val="tx1"/>
                </a:solidFill>
              </a:rPr>
              <a:t>1,176,130,676.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Actual committed of $</a:t>
            </a:r>
            <a:r>
              <a:rPr lang="en-US" sz="2000" dirty="0" smtClean="0">
                <a:solidFill>
                  <a:schemeClr val="tx1"/>
                </a:solidFill>
              </a:rPr>
              <a:t>1,060,400,472 </a:t>
            </a:r>
            <a:r>
              <a:rPr lang="en-US" sz="2000" dirty="0">
                <a:solidFill>
                  <a:schemeClr val="tx1"/>
                </a:solidFill>
              </a:rPr>
              <a:t>(including encumbrances of $</a:t>
            </a:r>
            <a:r>
              <a:rPr lang="en-US" sz="2000" dirty="0" smtClean="0">
                <a:solidFill>
                  <a:schemeClr val="tx1"/>
                </a:solidFill>
              </a:rPr>
              <a:t>52,982,873 </a:t>
            </a:r>
            <a:r>
              <a:rPr lang="en-US" sz="2000" dirty="0">
                <a:solidFill>
                  <a:schemeClr val="tx1"/>
                </a:solidFill>
              </a:rPr>
              <a:t>and actual expenditures of </a:t>
            </a:r>
            <a:r>
              <a:rPr lang="en-US" sz="2000" dirty="0" smtClean="0">
                <a:solidFill>
                  <a:schemeClr val="tx1"/>
                </a:solidFill>
              </a:rPr>
              <a:t>$1,007,417,599). 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Uncommitted funding balance of $</a:t>
            </a:r>
            <a:r>
              <a:rPr lang="en-US" sz="2000" dirty="0" smtClean="0">
                <a:solidFill>
                  <a:schemeClr val="tx1"/>
                </a:solidFill>
              </a:rPr>
              <a:t>115,730,204 </a:t>
            </a:r>
            <a:r>
              <a:rPr lang="en-US" sz="2000" dirty="0">
                <a:solidFill>
                  <a:schemeClr val="tx1"/>
                </a:solidFill>
              </a:rPr>
              <a:t>or </a:t>
            </a:r>
            <a:r>
              <a:rPr lang="en-US" sz="2000" dirty="0" smtClean="0">
                <a:solidFill>
                  <a:schemeClr val="tx1"/>
                </a:solidFill>
              </a:rPr>
              <a:t>10% </a:t>
            </a:r>
            <a:r>
              <a:rPr lang="en-US" sz="2000" dirty="0">
                <a:solidFill>
                  <a:schemeClr val="tx1"/>
                </a:solidFill>
              </a:rPr>
              <a:t>of total </a:t>
            </a:r>
            <a:r>
              <a:rPr lang="en-US" sz="2000" dirty="0" smtClean="0">
                <a:solidFill>
                  <a:schemeClr val="tx1"/>
                </a:solidFill>
              </a:rPr>
              <a:t>funding. 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726766"/>
              </p:ext>
            </p:extLst>
          </p:nvPr>
        </p:nvGraphicFramePr>
        <p:xfrm>
          <a:off x="1374681" y="2867959"/>
          <a:ext cx="6143625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36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Financial Report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9515"/>
            <a:ext cx="8229600" cy="45259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total for the 2012 Bond Program is $1.89 billion, and the issuance of the bonds has been planned in four </a:t>
            </a:r>
            <a:r>
              <a:rPr lang="en-US" sz="2000" dirty="0" smtClean="0">
                <a:solidFill>
                  <a:schemeClr val="tx1"/>
                </a:solidFill>
              </a:rPr>
              <a:t>sales.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Commitments of $</a:t>
            </a:r>
            <a:r>
              <a:rPr lang="en-US" sz="2000" dirty="0" smtClean="0">
                <a:solidFill>
                  <a:schemeClr val="tx1"/>
                </a:solidFill>
              </a:rPr>
              <a:t>126,492,124 </a:t>
            </a:r>
            <a:r>
              <a:rPr lang="en-US" sz="2000" dirty="0">
                <a:solidFill>
                  <a:schemeClr val="tx1"/>
                </a:solidFill>
              </a:rPr>
              <a:t>(including encumbrances of $</a:t>
            </a:r>
            <a:r>
              <a:rPr lang="en-US" sz="2000" dirty="0" smtClean="0">
                <a:solidFill>
                  <a:schemeClr val="tx1"/>
                </a:solidFill>
              </a:rPr>
              <a:t>75,194,479 </a:t>
            </a:r>
            <a:r>
              <a:rPr lang="en-US" sz="2000" dirty="0">
                <a:solidFill>
                  <a:schemeClr val="tx1"/>
                </a:solidFill>
              </a:rPr>
              <a:t>and actual expenditures of </a:t>
            </a:r>
            <a:r>
              <a:rPr lang="en-US" sz="2000" dirty="0" smtClean="0">
                <a:solidFill>
                  <a:schemeClr val="tx1"/>
                </a:solidFill>
              </a:rPr>
              <a:t>$51,297,645) </a:t>
            </a:r>
            <a:r>
              <a:rPr lang="en-US" sz="2000" dirty="0">
                <a:solidFill>
                  <a:schemeClr val="tx1"/>
                </a:solidFill>
              </a:rPr>
              <a:t>leaving $</a:t>
            </a:r>
            <a:r>
              <a:rPr lang="en-US" sz="2000" dirty="0" smtClean="0">
                <a:solidFill>
                  <a:schemeClr val="tx1"/>
                </a:solidFill>
              </a:rPr>
              <a:t>1,763,507,876 </a:t>
            </a:r>
            <a:r>
              <a:rPr lang="en-US" sz="2000" dirty="0">
                <a:solidFill>
                  <a:schemeClr val="tx1"/>
                </a:solidFill>
              </a:rPr>
              <a:t>of available </a:t>
            </a:r>
            <a:r>
              <a:rPr lang="en-US" sz="2000" dirty="0" smtClean="0">
                <a:solidFill>
                  <a:schemeClr val="tx1"/>
                </a:solidFill>
              </a:rPr>
              <a:t>funding.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16</a:t>
            </a:fld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715436" y="3343835"/>
            <a:ext cx="0" cy="2819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3388" y="3343835"/>
            <a:ext cx="80234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19336133"/>
              </p:ext>
            </p:extLst>
          </p:nvPr>
        </p:nvGraphicFramePr>
        <p:xfrm>
          <a:off x="681318" y="3384550"/>
          <a:ext cx="35433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841515788"/>
              </p:ext>
            </p:extLst>
          </p:nvPr>
        </p:nvGraphicFramePr>
        <p:xfrm>
          <a:off x="5024929" y="3384550"/>
          <a:ext cx="3630283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899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sz="2600" b="1" dirty="0">
                <a:solidFill>
                  <a:schemeClr val="tx1"/>
                </a:solidFill>
              </a:rPr>
              <a:t>HISD is committed to providing timely and accurate information on the 2007 and 2012 bond programs.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chemeClr val="tx1"/>
                </a:solidFill>
              </a:rPr>
              <a:t>Produced </a:t>
            </a:r>
            <a:r>
              <a:rPr lang="en-US" sz="2600" b="1" dirty="0" smtClean="0">
                <a:solidFill>
                  <a:srgbClr val="67A2B9"/>
                </a:solidFill>
              </a:rPr>
              <a:t>5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videos that show PATs and 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community </a:t>
            </a:r>
            <a:r>
              <a:rPr lang="en-US" sz="2600" dirty="0">
                <a:solidFill>
                  <a:schemeClr val="tx1"/>
                </a:solidFill>
              </a:rPr>
              <a:t>participation in design process 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and </a:t>
            </a:r>
            <a:r>
              <a:rPr lang="en-US" sz="2600" dirty="0">
                <a:solidFill>
                  <a:schemeClr val="tx1"/>
                </a:solidFill>
              </a:rPr>
              <a:t>school site </a:t>
            </a:r>
            <a:r>
              <a:rPr lang="en-US" sz="2600" dirty="0" smtClean="0">
                <a:solidFill>
                  <a:schemeClr val="tx1"/>
                </a:solidFill>
              </a:rPr>
              <a:t>tours.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Creating </a:t>
            </a:r>
            <a:r>
              <a:rPr lang="en-US" sz="2600" dirty="0">
                <a:solidFill>
                  <a:schemeClr val="tx1"/>
                </a:solidFill>
              </a:rPr>
              <a:t>and distributing fliers and meeting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invitations to key stakeholders for </a:t>
            </a:r>
            <a:r>
              <a:rPr lang="en-US" sz="2600" b="1" dirty="0" smtClean="0">
                <a:solidFill>
                  <a:srgbClr val="67A2B9"/>
                </a:solidFill>
              </a:rPr>
              <a:t>8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school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community </a:t>
            </a:r>
            <a:r>
              <a:rPr lang="en-US" sz="2600" dirty="0" smtClean="0">
                <a:solidFill>
                  <a:schemeClr val="tx1"/>
                </a:solidFill>
              </a:rPr>
              <a:t>meetings.</a:t>
            </a:r>
            <a:endParaRPr lang="en-US" sz="26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Posted </a:t>
            </a:r>
            <a:r>
              <a:rPr lang="en-US" sz="2600" b="1" dirty="0" smtClean="0">
                <a:solidFill>
                  <a:srgbClr val="67A2B9"/>
                </a:solidFill>
              </a:rPr>
              <a:t>44</a:t>
            </a:r>
            <a:r>
              <a:rPr lang="en-US" sz="2600" dirty="0" smtClean="0">
                <a:solidFill>
                  <a:schemeClr val="tx1"/>
                </a:solidFill>
              </a:rPr>
              <a:t> blog </a:t>
            </a:r>
            <a:r>
              <a:rPr lang="en-US" sz="2600" dirty="0">
                <a:solidFill>
                  <a:schemeClr val="tx1"/>
                </a:solidFill>
              </a:rPr>
              <a:t>posts and photo galleries on school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community meetings, green school </a:t>
            </a:r>
            <a:br>
              <a:rPr lang="en-US" sz="26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</a:rPr>
              <a:t>efforts, and community outreach </a:t>
            </a:r>
            <a:r>
              <a:rPr lang="en-US" sz="2600" dirty="0" smtClean="0">
                <a:solidFill>
                  <a:schemeClr val="tx1"/>
                </a:solidFill>
              </a:rPr>
              <a:t>events.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Highlighted </a:t>
            </a:r>
            <a:r>
              <a:rPr lang="en-US" sz="2600" dirty="0">
                <a:solidFill>
                  <a:schemeClr val="tx1"/>
                </a:solidFill>
              </a:rPr>
              <a:t>bond </a:t>
            </a:r>
            <a:r>
              <a:rPr lang="en-US" sz="2600" dirty="0" smtClean="0">
                <a:solidFill>
                  <a:schemeClr val="tx1"/>
                </a:solidFill>
              </a:rPr>
              <a:t>activities in about</a:t>
            </a:r>
            <a:r>
              <a:rPr lang="en-US" sz="2600" b="1" dirty="0" smtClean="0">
                <a:solidFill>
                  <a:srgbClr val="67A2B9"/>
                </a:solidFill>
              </a:rPr>
              <a:t> </a:t>
            </a:r>
            <a:r>
              <a:rPr lang="en-US" sz="2600" b="1" dirty="0">
                <a:solidFill>
                  <a:srgbClr val="67A2B9"/>
                </a:solidFill>
              </a:rPr>
              <a:t>40 </a:t>
            </a:r>
            <a:r>
              <a:rPr lang="en-US" sz="2600" dirty="0">
                <a:solidFill>
                  <a:schemeClr val="tx1"/>
                </a:solidFill>
              </a:rPr>
              <a:t>tweets 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and </a:t>
            </a:r>
            <a:r>
              <a:rPr lang="en-US" sz="2600" dirty="0">
                <a:solidFill>
                  <a:schemeClr val="tx1"/>
                </a:solidFill>
              </a:rPr>
              <a:t>Facebook </a:t>
            </a:r>
            <a:r>
              <a:rPr lang="en-US" sz="2600" dirty="0" smtClean="0">
                <a:solidFill>
                  <a:schemeClr val="tx1"/>
                </a:solidFill>
              </a:rPr>
              <a:t>posts. 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766">
            <a:off x="6507968" y="2474417"/>
            <a:ext cx="2252333" cy="300311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885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</a:rPr>
              <a:t>By </a:t>
            </a:r>
            <a:r>
              <a:rPr lang="en-US" sz="2100" dirty="0">
                <a:solidFill>
                  <a:schemeClr val="tx1"/>
                </a:solidFill>
              </a:rPr>
              <a:t>the end of 2014,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construction will </a:t>
            </a:r>
            <a:r>
              <a:rPr lang="en-US" sz="2100" dirty="0">
                <a:solidFill>
                  <a:schemeClr val="tx1"/>
                </a:solidFill>
              </a:rPr>
              <a:t>begin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on </a:t>
            </a:r>
            <a:r>
              <a:rPr lang="en-US" sz="2100" dirty="0">
                <a:solidFill>
                  <a:schemeClr val="tx1"/>
                </a:solidFill>
              </a:rPr>
              <a:t>all remaining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schools </a:t>
            </a:r>
            <a:r>
              <a:rPr lang="en-US" sz="2100" dirty="0">
                <a:solidFill>
                  <a:schemeClr val="tx1"/>
                </a:solidFill>
              </a:rPr>
              <a:t>in Group </a:t>
            </a:r>
            <a:r>
              <a:rPr lang="en-US" sz="2100" dirty="0" smtClean="0">
                <a:solidFill>
                  <a:schemeClr val="tx1"/>
                </a:solidFill>
              </a:rPr>
              <a:t>1.</a:t>
            </a:r>
            <a:endParaRPr lang="en-US" sz="21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</a:rPr>
              <a:t>In </a:t>
            </a:r>
            <a:r>
              <a:rPr lang="en-US" sz="2100" dirty="0">
                <a:solidFill>
                  <a:schemeClr val="tx1"/>
                </a:solidFill>
              </a:rPr>
              <a:t>the 3</a:t>
            </a:r>
            <a:r>
              <a:rPr lang="en-US" sz="2100" baseline="30000" dirty="0">
                <a:solidFill>
                  <a:schemeClr val="tx1"/>
                </a:solidFill>
              </a:rPr>
              <a:t>rd</a:t>
            </a:r>
            <a:r>
              <a:rPr lang="en-US" sz="2100" dirty="0">
                <a:solidFill>
                  <a:schemeClr val="tx1"/>
                </a:solidFill>
              </a:rPr>
              <a:t>  and 4</a:t>
            </a:r>
            <a:r>
              <a:rPr lang="en-US" sz="2100" baseline="30000" dirty="0">
                <a:solidFill>
                  <a:schemeClr val="tx1"/>
                </a:solidFill>
              </a:rPr>
              <a:t>th</a:t>
            </a:r>
            <a:r>
              <a:rPr lang="en-US" sz="2100" dirty="0">
                <a:solidFill>
                  <a:schemeClr val="tx1"/>
                </a:solidFill>
              </a:rPr>
              <a:t> quarters,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all </a:t>
            </a:r>
            <a:r>
              <a:rPr lang="en-US" sz="2100" dirty="0">
                <a:solidFill>
                  <a:schemeClr val="tx1"/>
                </a:solidFill>
              </a:rPr>
              <a:t>Group 1 schools will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transition </a:t>
            </a:r>
            <a:r>
              <a:rPr lang="en-US" sz="2100" dirty="0">
                <a:solidFill>
                  <a:schemeClr val="tx1"/>
                </a:solidFill>
              </a:rPr>
              <a:t>from Design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Development </a:t>
            </a:r>
            <a:r>
              <a:rPr lang="en-US" sz="2100" dirty="0">
                <a:solidFill>
                  <a:schemeClr val="tx1"/>
                </a:solidFill>
              </a:rPr>
              <a:t>to Construction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Documents.</a:t>
            </a:r>
            <a:endParaRPr lang="en-US" sz="21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</a:rPr>
              <a:t>Architects </a:t>
            </a:r>
            <a:r>
              <a:rPr lang="en-US" sz="2100" dirty="0">
                <a:solidFill>
                  <a:schemeClr val="tx1"/>
                </a:solidFill>
              </a:rPr>
              <a:t>will be selected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for </a:t>
            </a:r>
            <a:r>
              <a:rPr lang="en-US" sz="2100" dirty="0">
                <a:solidFill>
                  <a:schemeClr val="tx1"/>
                </a:solidFill>
              </a:rPr>
              <a:t>the remaining schools in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Groups </a:t>
            </a:r>
            <a:r>
              <a:rPr lang="en-US" sz="2100" dirty="0">
                <a:solidFill>
                  <a:schemeClr val="tx1"/>
                </a:solidFill>
              </a:rPr>
              <a:t>3 and 4 during the 3</a:t>
            </a:r>
            <a:r>
              <a:rPr lang="en-US" sz="2100" baseline="30000" dirty="0">
                <a:solidFill>
                  <a:schemeClr val="tx1"/>
                </a:solidFill>
              </a:rPr>
              <a:t>rd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quarter.</a:t>
            </a:r>
            <a:endParaRPr lang="en-US" sz="21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72" y="1600200"/>
            <a:ext cx="4040828" cy="29834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360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</a:rPr>
              <a:t>The </a:t>
            </a:r>
            <a:r>
              <a:rPr lang="en-US" sz="2100" dirty="0">
                <a:solidFill>
                  <a:schemeClr val="tx1"/>
                </a:solidFill>
              </a:rPr>
              <a:t>first community meeting will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be </a:t>
            </a:r>
            <a:r>
              <a:rPr lang="en-US" sz="2100" dirty="0">
                <a:solidFill>
                  <a:schemeClr val="tx1"/>
                </a:solidFill>
              </a:rPr>
              <a:t>held for </a:t>
            </a:r>
            <a:r>
              <a:rPr lang="en-US" sz="2100" dirty="0" smtClean="0">
                <a:solidFill>
                  <a:schemeClr val="tx1"/>
                </a:solidFill>
              </a:rPr>
              <a:t>the remaining </a:t>
            </a:r>
            <a:r>
              <a:rPr lang="en-US" sz="2100" dirty="0">
                <a:solidFill>
                  <a:schemeClr val="tx1"/>
                </a:solidFill>
              </a:rPr>
              <a:t>schools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in Group </a:t>
            </a:r>
            <a:r>
              <a:rPr lang="en-US" sz="2100" dirty="0">
                <a:solidFill>
                  <a:schemeClr val="tx1"/>
                </a:solidFill>
              </a:rPr>
              <a:t>2 – Bellaire and </a:t>
            </a:r>
            <a:r>
              <a:rPr lang="en-US" sz="2100" dirty="0" smtClean="0">
                <a:solidFill>
                  <a:schemeClr val="tx1"/>
                </a:solidFill>
              </a:rPr>
              <a:t>Yates.</a:t>
            </a:r>
            <a:endParaRPr lang="en-US" sz="21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100" dirty="0">
                <a:solidFill>
                  <a:schemeClr val="tx1"/>
                </a:solidFill>
              </a:rPr>
              <a:t>Demolition at the </a:t>
            </a:r>
            <a:r>
              <a:rPr lang="en-US" sz="2100" dirty="0" err="1">
                <a:solidFill>
                  <a:schemeClr val="tx1"/>
                </a:solidFill>
              </a:rPr>
              <a:t>Milby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and </a:t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Young Men’s College Preparatory</a:t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campuses will </a:t>
            </a:r>
            <a:r>
              <a:rPr lang="en-US" sz="2100" dirty="0">
                <a:solidFill>
                  <a:schemeClr val="tx1"/>
                </a:solidFill>
              </a:rPr>
              <a:t>begin in the </a:t>
            </a:r>
            <a:r>
              <a:rPr lang="en-US" sz="2100" dirty="0" smtClean="0">
                <a:solidFill>
                  <a:schemeClr val="tx1"/>
                </a:solidFill>
              </a:rPr>
              <a:t/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3</a:t>
            </a:r>
            <a:r>
              <a:rPr lang="en-US" sz="2100" baseline="30000" dirty="0" smtClean="0">
                <a:solidFill>
                  <a:schemeClr val="tx1"/>
                </a:solidFill>
              </a:rPr>
              <a:t>rd</a:t>
            </a:r>
            <a:r>
              <a:rPr lang="en-US" sz="2100" dirty="0" smtClean="0">
                <a:solidFill>
                  <a:schemeClr val="tx1"/>
                </a:solidFill>
              </a:rPr>
              <a:t> quarter.</a:t>
            </a:r>
          </a:p>
          <a:p>
            <a:pPr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</a:rPr>
              <a:t>PATs will be organized and will be</a:t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actively meeting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for all schools </a:t>
            </a:r>
            <a:br>
              <a:rPr lang="en-US" sz="2100" dirty="0" smtClean="0">
                <a:solidFill>
                  <a:schemeClr val="tx1"/>
                </a:solidFill>
              </a:rPr>
            </a:br>
            <a:r>
              <a:rPr lang="en-US" sz="2100" dirty="0" smtClean="0">
                <a:solidFill>
                  <a:schemeClr val="tx1"/>
                </a:solidFill>
              </a:rPr>
              <a:t>in Groups 3 &amp; 4. </a:t>
            </a:r>
            <a:endParaRPr lang="en-US" sz="21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36" y="1682261"/>
            <a:ext cx="3477379" cy="35007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419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2007 Bond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All work in the 2007 program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will be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the closeout phase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end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2014.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Completion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major </a:t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renovation, including roof </a:t>
            </a:r>
            <a:b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work, will occur at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Cullen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MS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1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Southmayd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over 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next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few months.</a:t>
            </a:r>
            <a:endParaRPr lang="en-US" sz="2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expansion of Kate </a:t>
            </a:r>
            <a:b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Smith ES is moving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forward</a:t>
            </a:r>
            <a:r>
              <a:rPr lang="en-US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which is an additional scope of work made possible through program </a:t>
            </a:r>
            <a:r>
              <a:rPr lang="en-US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realignments.</a:t>
            </a:r>
            <a:endParaRPr lang="en-US" sz="2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859" y="1676245"/>
            <a:ext cx="4074451" cy="28419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1378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57200" y="883001"/>
            <a:ext cx="7772400" cy="3390235"/>
          </a:xfrm>
        </p:spPr>
        <p:txBody>
          <a:bodyPr anchor="ctr"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7" name="Text Placeholder 20"/>
          <p:cNvSpPr txBox="1">
            <a:spLocks/>
          </p:cNvSpPr>
          <p:nvPr/>
        </p:nvSpPr>
        <p:spPr>
          <a:xfrm>
            <a:off x="457200" y="4535488"/>
            <a:ext cx="4830763" cy="146367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0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Planning is almost complete for all schools in Group 2 of the 2012 bond program</a:t>
            </a:r>
            <a:r>
              <a:rPr lang="en-US" sz="2000" b="1" dirty="0" smtClean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.</a:t>
            </a:r>
            <a:endParaRPr lang="en-US" sz="20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Group </a:t>
            </a:r>
            <a:r>
              <a:rPr lang="en-US" sz="2000" dirty="0">
                <a:solidFill>
                  <a:schemeClr val="tx1"/>
                </a:solidFill>
              </a:rPr>
              <a:t>2 projects include some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of the district’s largest high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schools – Bellaire, Lamar,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Davis, and </a:t>
            </a:r>
            <a:r>
              <a:rPr lang="en-US" sz="2000" dirty="0" smtClean="0">
                <a:solidFill>
                  <a:schemeClr val="tx1"/>
                </a:solidFill>
              </a:rPr>
              <a:t>Yates.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Design </a:t>
            </a:r>
            <a:r>
              <a:rPr lang="en-US" sz="2000" dirty="0" err="1">
                <a:solidFill>
                  <a:schemeClr val="tx1"/>
                </a:solidFill>
              </a:rPr>
              <a:t>charrettes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have been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held.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Several initial community meetings have been held in </a:t>
            </a:r>
            <a:r>
              <a:rPr lang="en-US" sz="2000" dirty="0">
                <a:solidFill>
                  <a:schemeClr val="tx1"/>
                </a:solidFill>
              </a:rPr>
              <a:t>the 2</a:t>
            </a:r>
            <a:r>
              <a:rPr lang="en-US" sz="2000" baseline="30000" dirty="0">
                <a:solidFill>
                  <a:schemeClr val="tx1"/>
                </a:solidFill>
              </a:rPr>
              <a:t>nd</a:t>
            </a:r>
            <a:r>
              <a:rPr lang="en-US" sz="2000" dirty="0">
                <a:solidFill>
                  <a:schemeClr val="tx1"/>
                </a:solidFill>
              </a:rPr>
              <a:t> quarter of </a:t>
            </a:r>
            <a:r>
              <a:rPr lang="en-US" sz="2000" dirty="0" smtClean="0">
                <a:solidFill>
                  <a:schemeClr val="tx1"/>
                </a:solidFill>
              </a:rPr>
              <a:t>2014.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PATs have been actively meeting to further define the needs of their respective campuses.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565" y="2114591"/>
            <a:ext cx="4016188" cy="21553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16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65" y="4150658"/>
            <a:ext cx="8278082" cy="2205692"/>
          </a:xfrm>
        </p:spPr>
        <p:txBody>
          <a:bodyPr>
            <a:normAutofit fontScale="70000" lnSpcReduction="20000"/>
          </a:bodyPr>
          <a:lstStyle/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Safety and security symposium held for Group 1 &amp; Group 2 project </a:t>
            </a:r>
            <a:r>
              <a:rPr lang="en-US" dirty="0" smtClean="0">
                <a:solidFill>
                  <a:schemeClr val="tx1"/>
                </a:solidFill>
              </a:rPr>
              <a:t>teams.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Group 1 projects are moving out of Design Development and into Construction Documents </a:t>
            </a:r>
            <a:r>
              <a:rPr lang="en-US" dirty="0" smtClean="0">
                <a:solidFill>
                  <a:schemeClr val="tx1"/>
                </a:solidFill>
              </a:rPr>
              <a:t>stage.</a:t>
            </a:r>
            <a:endParaRPr lang="en-US" dirty="0">
              <a:solidFill>
                <a:schemeClr val="tx1"/>
              </a:solidFill>
            </a:endParaRP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3 Group 1 projects are nearing completion of Construction Documents stage.</a:t>
            </a:r>
          </a:p>
          <a:p>
            <a:pPr indent="-27432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Community </a:t>
            </a:r>
            <a:r>
              <a:rPr lang="en-US" dirty="0">
                <a:solidFill>
                  <a:schemeClr val="tx1"/>
                </a:solidFill>
              </a:rPr>
              <a:t>meetings held for </a:t>
            </a:r>
            <a:r>
              <a:rPr lang="en-US" dirty="0" smtClean="0">
                <a:solidFill>
                  <a:schemeClr val="tx1"/>
                </a:solidFill>
              </a:rPr>
              <a:t>8 schools </a:t>
            </a:r>
            <a:r>
              <a:rPr lang="en-US" dirty="0">
                <a:solidFill>
                  <a:schemeClr val="tx1"/>
                </a:solidFill>
              </a:rPr>
              <a:t>during </a:t>
            </a:r>
            <a:r>
              <a:rPr lang="en-US" dirty="0" smtClean="0">
                <a:solidFill>
                  <a:schemeClr val="tx1"/>
                </a:solidFill>
              </a:rPr>
              <a:t>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quarter.</a:t>
            </a:r>
            <a:endParaRPr lang="en-US" dirty="0">
              <a:solidFill>
                <a:srgbClr val="11488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5" y="1644347"/>
            <a:ext cx="4294317" cy="23654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22" y="1644347"/>
            <a:ext cx="3867225" cy="236545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094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HISD is committed to building sustainable schools with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eco-friendly </a:t>
            </a:r>
            <a:r>
              <a:rPr lang="en-US" sz="2000" b="1" dirty="0">
                <a:solidFill>
                  <a:schemeClr val="tx1"/>
                </a:solidFill>
              </a:rPr>
              <a:t>design features that serve as learning tools.  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</a:rPr>
              <a:t>All of the Group 1 and Group 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2 schools are being designed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for sustainability, with several 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projects targeting Gold-level 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LEED certification.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 Group 1, </a:t>
            </a:r>
            <a:r>
              <a:rPr lang="en-US" sz="2000" b="1" dirty="0" smtClean="0">
                <a:solidFill>
                  <a:srgbClr val="88B5C6"/>
                </a:solidFill>
              </a:rPr>
              <a:t>5 </a:t>
            </a:r>
            <a:r>
              <a:rPr lang="en-US" sz="2000" b="1" dirty="0">
                <a:solidFill>
                  <a:srgbClr val="88B5C6"/>
                </a:solidFill>
              </a:rPr>
              <a:t>schools</a:t>
            </a:r>
            <a:r>
              <a:rPr lang="en-US" sz="2000" dirty="0">
                <a:solidFill>
                  <a:schemeClr val="tx1"/>
                </a:solidFill>
              </a:rPr>
              <a:t> are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going </a:t>
            </a:r>
            <a:r>
              <a:rPr lang="en-US" sz="2000" dirty="0">
                <a:solidFill>
                  <a:schemeClr val="tx1"/>
                </a:solidFill>
              </a:rPr>
              <a:t>for </a:t>
            </a:r>
            <a:r>
              <a:rPr lang="en-US" sz="2000" dirty="0" smtClean="0">
                <a:solidFill>
                  <a:schemeClr val="tx1"/>
                </a:solidFill>
              </a:rPr>
              <a:t>Gold </a:t>
            </a:r>
            <a:r>
              <a:rPr lang="en-US" sz="2000" dirty="0">
                <a:solidFill>
                  <a:schemeClr val="tx1"/>
                </a:solidFill>
              </a:rPr>
              <a:t>certification,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88B5C6"/>
                </a:solidFill>
              </a:rPr>
              <a:t>1</a:t>
            </a:r>
            <a:r>
              <a:rPr lang="en-US" sz="2000" dirty="0" smtClean="0">
                <a:solidFill>
                  <a:schemeClr val="tx1"/>
                </a:solidFill>
              </a:rPr>
              <a:t> school has a goal of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Platinum,</a:t>
            </a:r>
            <a:r>
              <a:rPr lang="en-US" sz="2000" b="1" dirty="0" smtClean="0">
                <a:solidFill>
                  <a:srgbClr val="88B5C6"/>
                </a:solidFill>
              </a:rPr>
              <a:t>11 </a:t>
            </a:r>
            <a:r>
              <a:rPr lang="en-US" sz="2000" b="1" dirty="0">
                <a:solidFill>
                  <a:srgbClr val="88B5C6"/>
                </a:solidFill>
              </a:rPr>
              <a:t>are going for </a:t>
            </a:r>
            <a:r>
              <a:rPr lang="en-US" sz="2000" b="1" dirty="0" smtClean="0">
                <a:solidFill>
                  <a:srgbClr val="88B5C6"/>
                </a:solidFill>
              </a:rPr>
              <a:t/>
            </a:r>
            <a:br>
              <a:rPr lang="en-US" sz="2000" b="1" dirty="0" smtClean="0">
                <a:solidFill>
                  <a:srgbClr val="88B5C6"/>
                </a:solidFill>
              </a:rPr>
            </a:br>
            <a:r>
              <a:rPr lang="en-US" sz="2000" b="1" dirty="0" smtClean="0">
                <a:solidFill>
                  <a:srgbClr val="88B5C6"/>
                </a:solidFill>
              </a:rPr>
              <a:t>Silver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smtClean="0">
                <a:solidFill>
                  <a:schemeClr val="tx1"/>
                </a:solidFill>
              </a:rPr>
              <a:t>and the </a:t>
            </a:r>
            <a:r>
              <a:rPr lang="en-US" sz="2000" b="1" dirty="0">
                <a:solidFill>
                  <a:srgbClr val="88B5C6"/>
                </a:solidFill>
              </a:rPr>
              <a:t>rest are </a:t>
            </a:r>
            <a:r>
              <a:rPr lang="en-US" sz="2000" b="1" dirty="0" smtClean="0">
                <a:solidFill>
                  <a:srgbClr val="88B5C6"/>
                </a:solidFill>
              </a:rPr>
              <a:t/>
            </a:r>
            <a:br>
              <a:rPr lang="en-US" sz="2000" b="1" dirty="0" smtClean="0">
                <a:solidFill>
                  <a:srgbClr val="88B5C6"/>
                </a:solidFill>
              </a:rPr>
            </a:br>
            <a:r>
              <a:rPr lang="en-US" sz="2000" b="1" dirty="0" smtClean="0">
                <a:solidFill>
                  <a:srgbClr val="88B5C6"/>
                </a:solidFill>
              </a:rPr>
              <a:t>seeking certification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srgbClr val="3366CC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5" y="2429442"/>
            <a:ext cx="4310461" cy="31286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465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000" b="1" dirty="0" err="1" smtClean="0">
                <a:solidFill>
                  <a:schemeClr val="tx1"/>
                </a:solidFill>
                <a:latin typeface="+mj-lt"/>
              </a:rPr>
              <a:t>Waltrip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High School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Contractor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has completed </a:t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pool renovation and </a:t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currently is working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on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major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electrical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and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HVAC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upgrades.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Community meeting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is scheduled for 3</a:t>
            </a:r>
            <a:r>
              <a:rPr lang="en-US" sz="2000" baseline="30000" dirty="0" smtClean="0">
                <a:solidFill>
                  <a:schemeClr val="tx1"/>
                </a:solidFill>
                <a:latin typeface="+mj-lt"/>
              </a:rPr>
              <a:t>rd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2000" dirty="0" smtClean="0">
                <a:solidFill>
                  <a:schemeClr val="tx1"/>
                </a:solidFill>
                <a:latin typeface="+mj-lt"/>
              </a:rPr>
            </a:b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quarter of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2014.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South </a:t>
            </a:r>
            <a:r>
              <a:rPr lang="en-US" sz="2000" b="1" dirty="0">
                <a:solidFill>
                  <a:schemeClr val="tx1"/>
                </a:solidFill>
              </a:rPr>
              <a:t>Early College HS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Installation of meter vault and </a:t>
            </a:r>
            <a:r>
              <a:rPr lang="en-US" sz="2000" dirty="0" smtClean="0">
                <a:solidFill>
                  <a:schemeClr val="tx1"/>
                </a:solidFill>
              </a:rPr>
              <a:t>main water line have been installed. Major construction is set to begin in the 3</a:t>
            </a:r>
            <a:r>
              <a:rPr lang="en-US" sz="2000" baseline="30000" dirty="0" smtClean="0">
                <a:solidFill>
                  <a:schemeClr val="tx1"/>
                </a:solidFill>
              </a:rPr>
              <a:t>rd</a:t>
            </a:r>
            <a:r>
              <a:rPr lang="en-US" sz="2000" dirty="0" smtClean="0">
                <a:solidFill>
                  <a:schemeClr val="tx1"/>
                </a:solidFill>
              </a:rPr>
              <a:t> quarter of 2014.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1011" y="1667449"/>
            <a:ext cx="4480256" cy="29905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 Bond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000" b="1" dirty="0" err="1" smtClean="0">
                <a:solidFill>
                  <a:schemeClr val="tx1"/>
                </a:solidFill>
              </a:rPr>
              <a:t>Milby</a:t>
            </a:r>
            <a:r>
              <a:rPr lang="en-US" sz="2000" b="1" dirty="0" smtClean="0">
                <a:solidFill>
                  <a:schemeClr val="tx1"/>
                </a:solidFill>
              </a:rPr>
              <a:t> High School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Asbestos survey has been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completed, </a:t>
            </a:r>
            <a:r>
              <a:rPr lang="en-US" sz="2000" dirty="0">
                <a:solidFill>
                  <a:schemeClr val="tx1"/>
                </a:solidFill>
              </a:rPr>
              <a:t>and asbestos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abatement </a:t>
            </a:r>
            <a:r>
              <a:rPr lang="en-US" sz="2000" dirty="0">
                <a:solidFill>
                  <a:schemeClr val="tx1"/>
                </a:solidFill>
              </a:rPr>
              <a:t>is scheduled to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begin </a:t>
            </a:r>
            <a:r>
              <a:rPr lang="en-US" sz="2000" dirty="0">
                <a:solidFill>
                  <a:schemeClr val="tx1"/>
                </a:solidFill>
              </a:rPr>
              <a:t>in July. Demolition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is </a:t>
            </a:r>
            <a:r>
              <a:rPr lang="en-US" sz="2000" dirty="0">
                <a:solidFill>
                  <a:schemeClr val="tx1"/>
                </a:solidFill>
              </a:rPr>
              <a:t>scheduled to start in </a:t>
            </a:r>
            <a:r>
              <a:rPr lang="en-US" sz="2000" dirty="0" smtClean="0">
                <a:solidFill>
                  <a:schemeClr val="tx1"/>
                </a:solidFill>
              </a:rPr>
              <a:t>3</a:t>
            </a:r>
            <a:r>
              <a:rPr lang="en-US" sz="2000" baseline="30000" dirty="0" smtClean="0">
                <a:solidFill>
                  <a:schemeClr val="tx1"/>
                </a:solidFill>
              </a:rPr>
              <a:t>rd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quarter of 2014.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spcAft>
                <a:spcPts val="700"/>
              </a:spcAft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North </a:t>
            </a:r>
            <a:r>
              <a:rPr lang="en-US" sz="2000" b="1" dirty="0">
                <a:solidFill>
                  <a:schemeClr val="tx1"/>
                </a:solidFill>
              </a:rPr>
              <a:t>Houston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Early College </a:t>
            </a:r>
            <a:r>
              <a:rPr lang="en-US" sz="2000" b="1" dirty="0">
                <a:solidFill>
                  <a:schemeClr val="tx1"/>
                </a:solidFill>
              </a:rPr>
              <a:t>HS</a:t>
            </a: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Sewer and main water lines 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complete. 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7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Major construction is set to begin in the 3</a:t>
            </a:r>
            <a:r>
              <a:rPr lang="en-US" sz="2000" baseline="30000" dirty="0" smtClean="0">
                <a:solidFill>
                  <a:schemeClr val="tx1"/>
                </a:solidFill>
              </a:rPr>
              <a:t>rd</a:t>
            </a:r>
            <a:r>
              <a:rPr lang="en-US" sz="2000" dirty="0" smtClean="0">
                <a:solidFill>
                  <a:schemeClr val="tx1"/>
                </a:solidFill>
              </a:rPr>
              <a:t> quarter of 2014.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7075" y="1730204"/>
            <a:ext cx="4177747" cy="29905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Districtwide</a:t>
            </a:r>
            <a:r>
              <a:rPr lang="en-US" dirty="0" smtClean="0"/>
              <a:t>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027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Delmar Fieldhouse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Construction Documents phase 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progress.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Earthwork and building pad work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progress.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Middle School Restrooms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Design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has begun on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Phase 1 &amp; 2 projects.</a:t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Safety and Security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Safety 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security assessment of all district facilities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complete.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CFS working with Threat Assessment Team to review and prioritize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districtwide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safety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improvements.</a:t>
            </a:r>
          </a:p>
          <a:p>
            <a:pPr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Design and documentation of work required for prioritized items will begin in the 3</a:t>
            </a:r>
            <a:r>
              <a:rPr lang="en-US" sz="20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quarter of 2014.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 bwMode="auto">
          <a:xfrm>
            <a:off x="4648813" y="1559870"/>
            <a:ext cx="4037988" cy="21246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69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Doing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HISD is committed to Supplier Diversity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Office of Business Assistance held and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participated in multiple programs to                                           promote HISD business </a:t>
            </a:r>
            <a:r>
              <a:rPr lang="en-US" sz="2000" dirty="0" smtClean="0">
                <a:solidFill>
                  <a:schemeClr val="tx1"/>
                </a:solidFill>
              </a:rPr>
              <a:t>opportunities.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M/WBE commitments for contracts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awarded to date:</a:t>
            </a:r>
          </a:p>
          <a:p>
            <a:pPr marL="457200" lvl="1" indent="-288925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en-US" sz="2000" i="1" dirty="0">
                <a:solidFill>
                  <a:srgbClr val="11488B"/>
                </a:solidFill>
              </a:rPr>
              <a:t>Professional Services represent 51%</a:t>
            </a:r>
          </a:p>
          <a:p>
            <a:pPr marL="457200" lvl="1" indent="-288925">
              <a:spcBef>
                <a:spcPts val="0"/>
              </a:spcBef>
              <a:spcAft>
                <a:spcPts val="900"/>
              </a:spcAft>
              <a:buFont typeface="Wingdings" pitchFamily="2" charset="2"/>
              <a:buChar char="ü"/>
              <a:defRPr/>
            </a:pPr>
            <a:r>
              <a:rPr lang="en-US" sz="2000" i="1" dirty="0">
                <a:solidFill>
                  <a:srgbClr val="11488B"/>
                </a:solidFill>
              </a:rPr>
              <a:t>CMARs represent 20% to 40%</a:t>
            </a:r>
          </a:p>
          <a:p>
            <a:pPr marL="342900" lvl="1" indent="-342900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Office of Business Assistance received the 2013 Texas Excellence Award from the U.S. Department of Trade and </a:t>
            </a:r>
            <a:r>
              <a:rPr lang="en-US" sz="2000" dirty="0" smtClean="0">
                <a:solidFill>
                  <a:schemeClr val="tx1"/>
                </a:solidFill>
              </a:rPr>
              <a:t>Commerce.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2C1F8-3BA5-F24E-8618-E52498D87186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649" y="1680885"/>
            <a:ext cx="2917676" cy="24873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63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D-Template-2014-Standard-DRAFT">
  <a:themeElements>
    <a:clrScheme name="2014 HISD Color Theme">
      <a:dk1>
        <a:sysClr val="windowText" lastClr="000000"/>
      </a:dk1>
      <a:lt1>
        <a:sysClr val="window" lastClr="FFFFFF"/>
      </a:lt1>
      <a:dk2>
        <a:srgbClr val="67A2B9"/>
      </a:dk2>
      <a:lt2>
        <a:srgbClr val="F1F5F6"/>
      </a:lt2>
      <a:accent1>
        <a:srgbClr val="DCA900"/>
      </a:accent1>
      <a:accent2>
        <a:srgbClr val="B5CFDB"/>
      </a:accent2>
      <a:accent3>
        <a:srgbClr val="88B5C6"/>
      </a:accent3>
      <a:accent4>
        <a:srgbClr val="949494"/>
      </a:accent4>
      <a:accent5>
        <a:srgbClr val="58595B"/>
      </a:accent5>
      <a:accent6>
        <a:srgbClr val="EAF0F3"/>
      </a:accent6>
      <a:hlink>
        <a:srgbClr val="58595B"/>
      </a:hlink>
      <a:folHlink>
        <a:srgbClr val="D2D2D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HISD-Template-2014-Standard-DRAFT</Template>
  <TotalTime>903</TotalTime>
  <Words>461</Words>
  <Application>Microsoft Office PowerPoint</Application>
  <PresentationFormat>On-screen Show (4:3)</PresentationFormat>
  <Paragraphs>156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HISD-Template-2014-Standard-DRAFT</vt:lpstr>
      <vt:lpstr>Bond Oversight Committee Meeting</vt:lpstr>
      <vt:lpstr>2007 Bond Update</vt:lpstr>
      <vt:lpstr>2012 Bond Planning</vt:lpstr>
      <vt:lpstr>2012 Bond Design</vt:lpstr>
      <vt:lpstr>Sustainability</vt:lpstr>
      <vt:lpstr>2012 Bond Construction</vt:lpstr>
      <vt:lpstr>2012 Bond Construction</vt:lpstr>
      <vt:lpstr>Districtwide Upgrades</vt:lpstr>
      <vt:lpstr>Doing Business</vt:lpstr>
      <vt:lpstr>M/WBE Networking Events</vt:lpstr>
      <vt:lpstr>M/WBE Outreach Events</vt:lpstr>
      <vt:lpstr>M/WBE Outreach Events</vt:lpstr>
      <vt:lpstr>2007 Bond M/WBE Participation</vt:lpstr>
      <vt:lpstr>2012 Bond M/WBE Commitment</vt:lpstr>
      <vt:lpstr>2007 Bond Financial Report</vt:lpstr>
      <vt:lpstr>2012 Bond Financial Report</vt:lpstr>
      <vt:lpstr>Communications</vt:lpstr>
      <vt:lpstr>Looking Ahead</vt:lpstr>
      <vt:lpstr>Looking Ahead</vt:lpstr>
      <vt:lpstr>Thank you</vt:lpstr>
    </vt:vector>
  </TitlesOfParts>
  <Company>HISD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54</cp:revision>
  <dcterms:created xsi:type="dcterms:W3CDTF">2014-07-21T15:20:27Z</dcterms:created>
  <dcterms:modified xsi:type="dcterms:W3CDTF">2014-07-24T18:26:33Z</dcterms:modified>
</cp:coreProperties>
</file>