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06" r:id="rId3"/>
    <p:sldId id="289" r:id="rId4"/>
    <p:sldId id="314" r:id="rId5"/>
    <p:sldId id="300" r:id="rId6"/>
    <p:sldId id="285" r:id="rId7"/>
    <p:sldId id="294" r:id="rId8"/>
    <p:sldId id="287" r:id="rId9"/>
    <p:sldId id="286" r:id="rId10"/>
    <p:sldId id="303" r:id="rId11"/>
    <p:sldId id="313" r:id="rId12"/>
    <p:sldId id="297" r:id="rId13"/>
    <p:sldId id="298" r:id="rId14"/>
    <p:sldId id="283" r:id="rId1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B5C6"/>
    <a:srgbClr val="67A2B9"/>
    <a:srgbClr val="EAF0F3"/>
    <a:srgbClr val="FF00FF"/>
    <a:srgbClr val="FF0000"/>
    <a:srgbClr val="61A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440" y="-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 Bond Referendum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$1.89 billion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1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(issuance sales </a:t>
            </a:r>
            <a:r>
              <a:rPr lang="en-US" sz="11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millions)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>
        <c:manualLayout>
          <c:xMode val="edge"/>
          <c:yMode val="edge"/>
          <c:x val="0.30099480771425341"/>
          <c:y val="2.7288183715245672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0"/>
                  <c:y val="8.3333333333333419E-3"/>
                </c:manualLayout>
              </c:layout>
              <c:numFmt formatCode="&quot;$&quot;#,##0" sourceLinked="0"/>
              <c:spPr/>
              <c:txPr>
                <a:bodyPr/>
                <a:lstStyle/>
                <a:p>
                  <a:pPr>
                    <a:defRPr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dirty="0" smtClean="0"/>
                      <a:t>$350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4984875834748971E-3"/>
                  <c:y val="1.6824819974426272E-7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TBD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881188601549786E-2"/>
                      <c:h val="3.2051282051282048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5.7813674581292974E-3"/>
                  <c:y val="1.217948717948702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TBD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Sheet1!$A$1:$A$4</c:f>
              <c:numCache>
                <c:formatCode>General</c:formatCode>
                <c:ptCount val="4"/>
                <c:pt idx="0">
                  <c:v>340</c:v>
                </c:pt>
                <c:pt idx="1">
                  <c:v>350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3150080"/>
        <c:axId val="33152000"/>
      </c:barChart>
      <c:catAx>
        <c:axId val="331500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3152000"/>
        <c:crosses val="autoZero"/>
        <c:auto val="0"/>
        <c:lblAlgn val="ctr"/>
        <c:lblOffset val="100"/>
        <c:tickLblSkip val="1"/>
        <c:noMultiLvlLbl val="0"/>
      </c:catAx>
      <c:valAx>
        <c:axId val="331520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Dollars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</c:spPr>
        <c:crossAx val="33150080"/>
        <c:crossesAt val="1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0.02099</cdr:x>
      <cdr:y>0.87572</cdr:y>
    </cdr:from>
    <cdr:to>
      <cdr:x>0.52475</cdr:x>
      <cdr:y>0.9534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200" y="2602468"/>
          <a:ext cx="1828791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i="1" dirty="0" smtClean="0">
              <a:latin typeface="+mj-lt"/>
            </a:rPr>
            <a:t>As of June 30, 2015</a:t>
          </a:r>
          <a:endParaRPr lang="en-US" sz="900" i="1" dirty="0">
            <a:latin typeface="+mj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454170-9E8F-2B48-BD7A-2276E75E0DE2}" type="datetimeFigureOut">
              <a:rPr lang="en-US" smtClean="0"/>
              <a:t>7/22/2015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E0680E-5D13-7D4E-9B36-78930D05C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345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D285E3-15E3-EE4C-9208-5C8B40A94859}" type="datetimeFigureOut">
              <a:rPr lang="en-US" smtClean="0"/>
              <a:t>7/22/2015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CEFA3AB-C505-2249-9268-634B5AAFE1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494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83002"/>
            <a:ext cx="7772400" cy="17147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200"/>
              </a:lnSpc>
              <a:defRPr sz="7200" b="1" i="0" kern="0" spc="20" baseline="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818597"/>
            <a:ext cx="7677431" cy="175260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6909EE-8428-ED45-A84E-918F1C872BF6}" type="datetime1">
              <a:rPr lang="en-US" smtClean="0"/>
              <a:t>7/22/2015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2C1F8-3BA5-F24E-8618-E52498D87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4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B24E-F8C6-E948-995E-7B638AE26B4A}" type="datetime1">
              <a:rPr lang="en-US" smtClean="0"/>
              <a:t>7/22/2015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35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826D-2BDC-0A4B-A6EF-0D3953E01A94}" type="datetime1">
              <a:rPr lang="en-US" smtClean="0"/>
              <a:t>7/22/2015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629400" y="274638"/>
            <a:ext cx="0" cy="585152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42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BF24-1FCF-C340-8CFB-DB3C3349ACCC}" type="datetime1">
              <a:rPr lang="en-US" smtClean="0"/>
              <a:t>7/22/2015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85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185A-E6FE-D249-9FD8-BF84FBA422D9}" type="datetime1">
              <a:rPr lang="en-US" smtClean="0"/>
              <a:t>7/22/2015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2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416F-5F90-1146-8268-C05824483EC8}" type="datetime1">
              <a:rPr lang="en-US" smtClean="0"/>
              <a:t>7/22/2015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05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90895-1BE0-C341-AE02-508256686F36}" type="datetime1">
              <a:rPr lang="en-US" smtClean="0"/>
              <a:t>7/22/2015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83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0CF93-691A-3249-B89D-4943F64778C6}" type="datetime1">
              <a:rPr lang="en-US" smtClean="0"/>
              <a:t>7/22/2015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50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BE8-524C-E64D-90EC-268C93D4DCFF}" type="datetime1">
              <a:rPr lang="en-US" smtClean="0"/>
              <a:t>7/22/2015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0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B5BF-743E-C14B-BDF6-81B515F68EDE}" type="datetime1">
              <a:rPr lang="en-US" smtClean="0"/>
              <a:t>7/22/2015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5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A215-819D-5E41-BB55-78274DDDE598}" type="datetime1">
              <a:rPr lang="en-US" smtClean="0"/>
              <a:t>7/22/2015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643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2315"/>
            <a:ext cx="9144000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FF89F5D-5B0E-104B-8FD1-AB910823D8A9}" type="datetime1">
              <a:rPr lang="en-US" smtClean="0"/>
              <a:t>7/22/2015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D52C1F8-3BA5-F24E-8618-E52498D87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8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67A2B9"/>
          </a:solidFill>
          <a:latin typeface="Rockwell"/>
          <a:ea typeface="+mj-ea"/>
          <a:cs typeface="Rockwel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A2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6800"/>
              </a:lnSpc>
            </a:pPr>
            <a:r>
              <a:rPr lang="en-US" sz="5800" kern="0" spc="110" dirty="0" smtClean="0"/>
              <a:t>Bond Oversight Committee Meeting</a:t>
            </a:r>
            <a:endParaRPr lang="en-US" sz="5800" kern="0" spc="110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xfrm>
            <a:off x="457200" y="2630376"/>
            <a:ext cx="7677431" cy="1752600"/>
          </a:xfrm>
        </p:spPr>
        <p:txBody>
          <a:bodyPr/>
          <a:lstStyle/>
          <a:p>
            <a:r>
              <a:rPr lang="en-US" dirty="0" smtClean="0"/>
              <a:t>Second Quarter 2015</a:t>
            </a:r>
            <a:endParaRPr lang="en-US" dirty="0"/>
          </a:p>
        </p:txBody>
      </p:sp>
      <p:sp>
        <p:nvSpPr>
          <p:cNvPr id="21" name="Text Placeholder 20"/>
          <p:cNvSpPr txBox="1">
            <a:spLocks/>
          </p:cNvSpPr>
          <p:nvPr/>
        </p:nvSpPr>
        <p:spPr>
          <a:xfrm>
            <a:off x="457200" y="4535488"/>
            <a:ext cx="4830763" cy="14636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FFFFFF"/>
                </a:solidFill>
              </a:rPr>
              <a:t>July 29, 2015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3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 smtClean="0"/>
              <a:t>M/WBE commitment</a:t>
            </a:r>
            <a:endParaRPr lang="en-US" sz="4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26972"/>
            <a:ext cx="8229600" cy="4593198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300" b="1" dirty="0" smtClean="0">
                <a:latin typeface="+mj-lt"/>
                <a:ea typeface="ＭＳ Ｐゴシック" pitchFamily="34" charset="-128"/>
                <a:cs typeface="Arial" charset="0"/>
              </a:rPr>
              <a:t>Certified Minority/Women Owned Businesses Breakdown</a:t>
            </a:r>
            <a:endParaRPr lang="en-US" sz="23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48" y="2738154"/>
            <a:ext cx="5819775" cy="3190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3253" y="2269707"/>
            <a:ext cx="40320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2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2012 Professional Service Projects*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9647" y="5118936"/>
            <a:ext cx="1538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Design and Program Management Firms, as of </a:t>
            </a:r>
            <a:r>
              <a:rPr lang="en-US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June 30, 2015</a:t>
            </a:r>
            <a:endParaRPr lang="en-US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83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Bond financial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9515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/>
              <a:t>The total for the 2012 Bond Program is $1.89 billion, and the issuance of the bonds has been planned in four </a:t>
            </a:r>
            <a:r>
              <a:rPr lang="en-US" sz="2000" dirty="0" smtClean="0"/>
              <a:t>sales.</a:t>
            </a:r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Commitments of </a:t>
            </a:r>
            <a:r>
              <a:rPr lang="en-US" sz="2000" dirty="0" smtClean="0"/>
              <a:t>$459,626,853 </a:t>
            </a:r>
            <a:r>
              <a:rPr lang="en-US" sz="2000" dirty="0"/>
              <a:t>(including encumbrances of </a:t>
            </a:r>
            <a:r>
              <a:rPr lang="en-US" sz="2000" dirty="0" smtClean="0"/>
              <a:t>$296,647,422 </a:t>
            </a:r>
            <a:r>
              <a:rPr lang="en-US" sz="2000" dirty="0"/>
              <a:t>and actual expenditures of </a:t>
            </a:r>
            <a:r>
              <a:rPr lang="en-US" sz="2000" dirty="0" smtClean="0"/>
              <a:t>$162,979,431) </a:t>
            </a:r>
            <a:r>
              <a:rPr lang="en-US" sz="2000" dirty="0"/>
              <a:t>leaving $</a:t>
            </a:r>
            <a:r>
              <a:rPr lang="en-US" sz="2000" dirty="0" smtClean="0"/>
              <a:t>1,430,373,147 of </a:t>
            </a:r>
            <a:r>
              <a:rPr lang="en-US" sz="2000" dirty="0"/>
              <a:t>available </a:t>
            </a:r>
            <a:r>
              <a:rPr lang="en-US" sz="2000" dirty="0" smtClean="0"/>
              <a:t>funding.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15436" y="3343835"/>
            <a:ext cx="0" cy="2819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63388" y="3343835"/>
            <a:ext cx="8023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54170984"/>
              </p:ext>
            </p:extLst>
          </p:nvPr>
        </p:nvGraphicFramePr>
        <p:xfrm>
          <a:off x="5024929" y="3384550"/>
          <a:ext cx="3630283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43" y="4348236"/>
            <a:ext cx="3384135" cy="19041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7237" y="3418733"/>
            <a:ext cx="3724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Total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Budget, Commitments &amp; Available Funding to Date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Total Budget: $1.89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billion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 defTabSz="914400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(issuance sales in millions)</a:t>
            </a:r>
          </a:p>
        </p:txBody>
      </p:sp>
    </p:spTree>
    <p:extLst>
      <p:ext uri="{BB962C8B-B14F-4D97-AF65-F5344CB8AC3E}">
        <p14:creationId xmlns:p14="http://schemas.microsoft.com/office/powerpoint/2010/main" val="360696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958" y="1497648"/>
            <a:ext cx="8507668" cy="4525963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2700" dirty="0"/>
              <a:t>Created handbook for project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managers </a:t>
            </a:r>
            <a:r>
              <a:rPr lang="en-US" sz="2700" dirty="0"/>
              <a:t>on community relations</a:t>
            </a:r>
          </a:p>
          <a:p>
            <a:pPr>
              <a:spcBef>
                <a:spcPts val="800"/>
              </a:spcBef>
            </a:pPr>
            <a:r>
              <a:rPr lang="en-US" sz="2700" dirty="0"/>
              <a:t>Held brown bag lunch for bond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staff </a:t>
            </a:r>
            <a:r>
              <a:rPr lang="en-US" sz="2700" dirty="0"/>
              <a:t>on effective social </a:t>
            </a:r>
            <a:r>
              <a:rPr lang="en-US" sz="2700" dirty="0" smtClean="0"/>
              <a:t>media</a:t>
            </a:r>
            <a:endParaRPr lang="en-US" sz="2700" dirty="0"/>
          </a:p>
          <a:p>
            <a:pPr>
              <a:spcBef>
                <a:spcPts val="800"/>
              </a:spcBef>
            </a:pPr>
            <a:r>
              <a:rPr lang="en-US" sz="2700" dirty="0"/>
              <a:t>Working with PATs to proactively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address </a:t>
            </a:r>
            <a:r>
              <a:rPr lang="en-US" sz="2700" dirty="0"/>
              <a:t>communications needs</a:t>
            </a:r>
          </a:p>
          <a:p>
            <a:pPr>
              <a:spcBef>
                <a:spcPts val="800"/>
              </a:spcBef>
            </a:pPr>
            <a:r>
              <a:rPr lang="en-US" sz="2700" dirty="0"/>
              <a:t>Provided communications support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for </a:t>
            </a:r>
            <a:r>
              <a:rPr lang="en-US" sz="2700" dirty="0"/>
              <a:t>Mickey Leland groundbreaking</a:t>
            </a:r>
          </a:p>
          <a:p>
            <a:pPr>
              <a:spcBef>
                <a:spcPts val="800"/>
              </a:spcBef>
            </a:pPr>
            <a:r>
              <a:rPr lang="en-US" sz="2700" dirty="0"/>
              <a:t>Coordinated 4 community meetings</a:t>
            </a:r>
          </a:p>
          <a:p>
            <a:pPr>
              <a:spcBef>
                <a:spcPts val="800"/>
              </a:spcBef>
            </a:pPr>
            <a:r>
              <a:rPr lang="en-US" sz="2700" dirty="0"/>
              <a:t>Regular social media, blog, and Facebook updates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1" t="13219" r="33590" b="10622"/>
          <a:stretch/>
        </p:blipFill>
        <p:spPr>
          <a:xfrm rot="645766">
            <a:off x="6341000" y="1903198"/>
            <a:ext cx="2481180" cy="330024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98855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7092"/>
            <a:ext cx="3995159" cy="452596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700" dirty="0" smtClean="0"/>
              <a:t>Community </a:t>
            </a:r>
            <a:br>
              <a:rPr lang="en-US" sz="2700" dirty="0" smtClean="0"/>
            </a:br>
            <a:r>
              <a:rPr lang="en-US" sz="2700" dirty="0" smtClean="0"/>
              <a:t>meetings for </a:t>
            </a:r>
            <a:br>
              <a:rPr lang="en-US" sz="2700" dirty="0" smtClean="0"/>
            </a:br>
            <a:r>
              <a:rPr lang="en-US" sz="2700" dirty="0" smtClean="0"/>
              <a:t>Groups 2, 3 &amp; 4 schools</a:t>
            </a:r>
          </a:p>
          <a:p>
            <a:pPr>
              <a:spcAft>
                <a:spcPts val="600"/>
              </a:spcAft>
            </a:pPr>
            <a:r>
              <a:rPr lang="en-US" sz="2700" dirty="0" smtClean="0"/>
              <a:t>Groundbreaking ceremonies for </a:t>
            </a:r>
            <a:br>
              <a:rPr lang="en-US" sz="2700" dirty="0" smtClean="0"/>
            </a:br>
            <a:r>
              <a:rPr lang="en-US" sz="2700" dirty="0" err="1" smtClean="0"/>
              <a:t>Furr</a:t>
            </a:r>
            <a:r>
              <a:rPr lang="en-US" sz="2700" dirty="0" smtClean="0"/>
              <a:t> HS and </a:t>
            </a:r>
            <a:br>
              <a:rPr lang="en-US" sz="2700" dirty="0" smtClean="0"/>
            </a:br>
            <a:r>
              <a:rPr lang="en-US" sz="2700" dirty="0" smtClean="0"/>
              <a:t>HSLECJ</a:t>
            </a:r>
          </a:p>
          <a:p>
            <a:pPr>
              <a:spcAft>
                <a:spcPts val="600"/>
              </a:spcAft>
            </a:pPr>
            <a:r>
              <a:rPr lang="en-US" sz="2700" dirty="0" smtClean="0"/>
              <a:t>Additional contracts to be awarded/approved</a:t>
            </a:r>
          </a:p>
          <a:p>
            <a:pPr marL="0" indent="0">
              <a:spcAft>
                <a:spcPts val="600"/>
              </a:spcAft>
              <a:buNone/>
            </a:pP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93" y="1776045"/>
            <a:ext cx="4821002" cy="325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7200" y="883001"/>
            <a:ext cx="7772400" cy="3390235"/>
          </a:xfrm>
        </p:spPr>
        <p:txBody>
          <a:bodyPr anchor="ctr"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7" name="Text Placeholder 20"/>
          <p:cNvSpPr txBox="1">
            <a:spLocks/>
          </p:cNvSpPr>
          <p:nvPr/>
        </p:nvSpPr>
        <p:spPr>
          <a:xfrm>
            <a:off x="457200" y="4535488"/>
            <a:ext cx="4830763" cy="14636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0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3016" y="1600200"/>
            <a:ext cx="5046292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/>
              <a:t>Group 1</a:t>
            </a:r>
            <a:r>
              <a:rPr lang="en-US" dirty="0" smtClean="0"/>
              <a:t> construction progressing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/>
              <a:t>Group 2</a:t>
            </a:r>
            <a:r>
              <a:rPr lang="en-US" dirty="0" smtClean="0"/>
              <a:t> projects moving into construction documents phase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CMAR contracts approved for 7 projects in </a:t>
            </a:r>
            <a:r>
              <a:rPr lang="en-US" b="1" dirty="0" smtClean="0"/>
              <a:t>Groups 3 &amp; 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" r="11238"/>
          <a:stretch/>
        </p:blipFill>
        <p:spPr>
          <a:xfrm>
            <a:off x="5662357" y="1734796"/>
            <a:ext cx="3004563" cy="393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2"/>
          <a:stretch/>
        </p:blipFill>
        <p:spPr>
          <a:xfrm>
            <a:off x="1199749" y="1435675"/>
            <a:ext cx="6696565" cy="319082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199749" y="4777098"/>
            <a:ext cx="6696564" cy="1297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700"/>
              </a:spcAft>
              <a:buFont typeface="Arial"/>
              <a:buNone/>
              <a:defRPr/>
            </a:pPr>
            <a:r>
              <a:rPr lang="en-US" sz="2600" b="1" dirty="0" smtClean="0">
                <a:latin typeface="+mj-lt"/>
              </a:rPr>
              <a:t>Sterling HS</a:t>
            </a: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latin typeface="+mj-lt"/>
              </a:rPr>
              <a:t>First concrete tilt wall raised at site</a:t>
            </a:r>
          </a:p>
          <a:p>
            <a:endParaRPr lang="en-US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9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3201" y="2227227"/>
            <a:ext cx="2474000" cy="3942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700"/>
              </a:spcAft>
              <a:buFont typeface="Arial"/>
              <a:buNone/>
              <a:defRPr/>
            </a:pPr>
            <a:r>
              <a:rPr lang="en-US" sz="2600" b="1" dirty="0" err="1" smtClean="0"/>
              <a:t>DeBakey</a:t>
            </a:r>
            <a:r>
              <a:rPr lang="en-US" sz="2600" b="1" dirty="0" smtClean="0"/>
              <a:t> HS</a:t>
            </a: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Site cleared and drilling of piers is underway</a:t>
            </a:r>
          </a:p>
          <a:p>
            <a:endParaRPr lang="en-US" sz="25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4"/>
          <a:stretch/>
        </p:blipFill>
        <p:spPr>
          <a:xfrm>
            <a:off x="2819529" y="1586276"/>
            <a:ext cx="5734814" cy="40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83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80" y="1555375"/>
            <a:ext cx="4572000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500" b="1" dirty="0" smtClean="0"/>
              <a:t>Mickey Leland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500" dirty="0" smtClean="0"/>
              <a:t>Groundbreaking held </a:t>
            </a:r>
            <a:br>
              <a:rPr lang="en-US" sz="2500" dirty="0" smtClean="0"/>
            </a:br>
            <a:r>
              <a:rPr lang="en-US" sz="2500" dirty="0" smtClean="0"/>
              <a:t>for new school</a:t>
            </a:r>
            <a:endParaRPr lang="en-US" sz="25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500" b="1" dirty="0" smtClean="0"/>
              <a:t>Grady MS</a:t>
            </a:r>
            <a:endParaRPr lang="en-US" sz="2500" b="1" dirty="0"/>
          </a:p>
          <a:p>
            <a:pPr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500" dirty="0" smtClean="0"/>
              <a:t>Vertical construction celebrated with </a:t>
            </a:r>
            <a:br>
              <a:rPr lang="en-US" sz="2500" dirty="0" smtClean="0"/>
            </a:br>
            <a:r>
              <a:rPr lang="en-US" sz="2500" dirty="0" smtClean="0"/>
              <a:t>beam-signing</a:t>
            </a:r>
            <a:endParaRPr lang="en-US" sz="25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500" b="1" dirty="0" err="1" smtClean="0"/>
              <a:t>Worthing</a:t>
            </a:r>
            <a:r>
              <a:rPr lang="en-US" sz="2500" b="1" dirty="0" smtClean="0"/>
              <a:t> HS</a:t>
            </a:r>
            <a:endParaRPr lang="en-US" sz="2500" b="1" dirty="0"/>
          </a:p>
          <a:p>
            <a:pPr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500" dirty="0" smtClean="0"/>
              <a:t>Brick facade added </a:t>
            </a:r>
            <a:br>
              <a:rPr lang="en-US" sz="2500" dirty="0" smtClean="0"/>
            </a:br>
            <a:r>
              <a:rPr lang="en-US" sz="2500" dirty="0" smtClean="0"/>
              <a:t>to classroom wing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80" y="1553108"/>
            <a:ext cx="3729320" cy="2103957"/>
          </a:xfrm>
          <a:prstGeom prst="rect">
            <a:avLst/>
          </a:prstGeom>
          <a:ln w="635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80" y="3810815"/>
            <a:ext cx="3729320" cy="2408519"/>
          </a:xfrm>
          <a:prstGeom prst="rect">
            <a:avLst/>
          </a:prstGeom>
          <a:ln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12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Bond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278" y="1569637"/>
            <a:ext cx="8256782" cy="4525963"/>
          </a:xfrm>
        </p:spPr>
        <p:txBody>
          <a:bodyPr>
            <a:noAutofit/>
          </a:bodyPr>
          <a:lstStyle/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All projects are now </a:t>
            </a:r>
            <a:br>
              <a:rPr lang="en-US" sz="2600" dirty="0" smtClean="0"/>
            </a:br>
            <a:r>
              <a:rPr lang="en-US" sz="2600" dirty="0" smtClean="0"/>
              <a:t>out of planning and </a:t>
            </a:r>
            <a:br>
              <a:rPr lang="en-US" sz="2600" dirty="0" smtClean="0"/>
            </a:br>
            <a:r>
              <a:rPr lang="en-US" sz="2600" dirty="0" smtClean="0"/>
              <a:t>into design</a:t>
            </a:r>
          </a:p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Group 2 projects are</a:t>
            </a:r>
            <a:br>
              <a:rPr lang="en-US" sz="2600" dirty="0" smtClean="0"/>
            </a:br>
            <a:r>
              <a:rPr lang="en-US" sz="2600" dirty="0" smtClean="0"/>
              <a:t>finishing DD phase and </a:t>
            </a:r>
            <a:br>
              <a:rPr lang="en-US" sz="2600" dirty="0" smtClean="0"/>
            </a:br>
            <a:r>
              <a:rPr lang="en-US" sz="2600" dirty="0" smtClean="0"/>
              <a:t>moving into CD phase</a:t>
            </a:r>
          </a:p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Design </a:t>
            </a:r>
            <a:r>
              <a:rPr lang="en-US" sz="2600" dirty="0" err="1" smtClean="0"/>
              <a:t>charrettes</a:t>
            </a:r>
            <a:r>
              <a:rPr lang="en-US" sz="2600" dirty="0" smtClean="0"/>
              <a:t> </a:t>
            </a:r>
            <a:br>
              <a:rPr lang="en-US" sz="2600" dirty="0" smtClean="0"/>
            </a:br>
            <a:r>
              <a:rPr lang="en-US" sz="2600" dirty="0" smtClean="0"/>
              <a:t>were held for 13 schools: </a:t>
            </a:r>
            <a:br>
              <a:rPr lang="en-US" sz="2600" dirty="0" smtClean="0"/>
            </a:br>
            <a:r>
              <a:rPr lang="en-US" sz="2600" b="1" dirty="0" err="1" smtClean="0"/>
              <a:t>Kashmere</a:t>
            </a:r>
            <a:r>
              <a:rPr lang="en-US" sz="2600" b="1" dirty="0" smtClean="0"/>
              <a:t>, </a:t>
            </a:r>
            <a:r>
              <a:rPr lang="en-US" sz="2600" b="1" dirty="0" smtClean="0"/>
              <a:t>Scarborough, Westbury</a:t>
            </a:r>
            <a:r>
              <a:rPr lang="en-US" sz="2600" b="1" dirty="0" smtClean="0"/>
              <a:t>, Austin, Askew, </a:t>
            </a:r>
            <a:r>
              <a:rPr lang="en-US" sz="2600" b="1" dirty="0" smtClean="0"/>
              <a:t>Wharton</a:t>
            </a:r>
            <a:r>
              <a:rPr lang="en-US" sz="2600" b="1" dirty="0" smtClean="0"/>
              <a:t>, YWCPA, Garden Oaks, Pilgrim, Wilson, </a:t>
            </a:r>
            <a:r>
              <a:rPr lang="en-US" sz="2600" b="1" dirty="0"/>
              <a:t>Sam Houston, </a:t>
            </a:r>
            <a:r>
              <a:rPr lang="en-US" sz="2600" b="1" dirty="0" smtClean="0"/>
              <a:t>Madison, and Jordan</a:t>
            </a:r>
            <a:r>
              <a:rPr lang="en-US" sz="260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/>
          <a:stretch/>
        </p:blipFill>
        <p:spPr>
          <a:xfrm>
            <a:off x="4725823" y="1745482"/>
            <a:ext cx="3817237" cy="283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4948" y="1618131"/>
            <a:ext cx="4027707" cy="228151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Doing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5394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500" dirty="0" smtClean="0"/>
              <a:t>Office </a:t>
            </a:r>
            <a:r>
              <a:rPr lang="en-US" sz="2500" dirty="0"/>
              <a:t>of Business Assistance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held </a:t>
            </a:r>
            <a:r>
              <a:rPr lang="en-US" sz="2500" dirty="0"/>
              <a:t>and </a:t>
            </a:r>
            <a:r>
              <a:rPr lang="en-US" sz="2500" dirty="0" smtClean="0"/>
              <a:t>participated </a:t>
            </a:r>
            <a:r>
              <a:rPr lang="en-US" sz="2500" dirty="0"/>
              <a:t>in multiple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programs to promote </a:t>
            </a:r>
            <a:br>
              <a:rPr lang="en-US" sz="2500" dirty="0" smtClean="0"/>
            </a:br>
            <a:r>
              <a:rPr lang="en-US" sz="2500" dirty="0" smtClean="0"/>
              <a:t>HISD business opportunities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500" dirty="0"/>
              <a:t>M/WBE commitments for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contracts awarded </a:t>
            </a:r>
            <a:r>
              <a:rPr lang="en-US" sz="2500" dirty="0"/>
              <a:t>to date:</a:t>
            </a:r>
          </a:p>
          <a:p>
            <a:pPr marL="457200" lvl="1" indent="-288925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500" i="1" dirty="0">
                <a:solidFill>
                  <a:schemeClr val="tx2"/>
                </a:solidFill>
              </a:rPr>
              <a:t>Professional Services represent 51%</a:t>
            </a:r>
          </a:p>
          <a:p>
            <a:pPr marL="457200" lvl="1" indent="-288925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sz="2500" i="1" dirty="0">
                <a:solidFill>
                  <a:schemeClr val="tx2"/>
                </a:solidFill>
              </a:rPr>
              <a:t>CMARs represent 20% to 40</a:t>
            </a:r>
            <a:r>
              <a:rPr lang="en-US" sz="2500" i="1" dirty="0" smtClean="0">
                <a:solidFill>
                  <a:schemeClr val="tx2"/>
                </a:solidFill>
              </a:rPr>
              <a:t>%</a:t>
            </a:r>
            <a:endParaRPr lang="en-US" sz="2500" i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3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M/WBE networking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3990"/>
            <a:ext cx="7915835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500" dirty="0" smtClean="0"/>
              <a:t>Interagency Mentor </a:t>
            </a:r>
            <a:br>
              <a:rPr lang="en-US" sz="2500" dirty="0" smtClean="0"/>
            </a:br>
            <a:r>
              <a:rPr lang="en-US" sz="2500" dirty="0" smtClean="0"/>
              <a:t>Protégé Program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25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500" dirty="0" smtClean="0"/>
              <a:t>Workshop Wednesdays:</a:t>
            </a:r>
            <a:endParaRPr lang="en-US" sz="2500" dirty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  <a:t>April</a:t>
            </a: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 – “Meet the Experts, </a:t>
            </a:r>
            <a:b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Ask Procurement”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  <a:t>May </a:t>
            </a: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– “Let’s Talk Construction: RFP/CSP/RFQ”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  <a:t>June </a:t>
            </a:r>
            <a:r>
              <a:rPr lang="en-US" sz="2500" i="1" dirty="0" smtClean="0">
                <a:solidFill>
                  <a:schemeClr val="accent2">
                    <a:lumMod val="75000"/>
                  </a:schemeClr>
                </a:solidFill>
              </a:rPr>
              <a:t>– “M/WBE Documentation Conversation”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3"/>
          <a:stretch/>
        </p:blipFill>
        <p:spPr>
          <a:xfrm>
            <a:off x="4913833" y="1625416"/>
            <a:ext cx="3457982" cy="223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9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M/WBE outreach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450" dirty="0" smtClean="0">
                <a:latin typeface="+mj-lt"/>
              </a:rPr>
              <a:t>Greater Houston Business </a:t>
            </a:r>
            <a:br>
              <a:rPr lang="en-US" sz="2450" dirty="0" smtClean="0">
                <a:latin typeface="+mj-lt"/>
              </a:rPr>
            </a:br>
            <a:r>
              <a:rPr lang="en-US" sz="2450" dirty="0" smtClean="0">
                <a:latin typeface="+mj-lt"/>
              </a:rPr>
              <a:t>Procurement Forum</a:t>
            </a:r>
            <a:endParaRPr lang="en-US" sz="2450" dirty="0">
              <a:latin typeface="+mj-lt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2450" dirty="0" smtClean="0">
                <a:latin typeface="+mj-lt"/>
              </a:rPr>
              <a:t>Houston Hispanic Chamber </a:t>
            </a:r>
            <a:br>
              <a:rPr lang="en-US" sz="2450" dirty="0" smtClean="0">
                <a:latin typeface="+mj-lt"/>
              </a:rPr>
            </a:br>
            <a:r>
              <a:rPr lang="en-US" sz="2450" dirty="0" smtClean="0">
                <a:latin typeface="+mj-lt"/>
              </a:rPr>
              <a:t>of Commerce: </a:t>
            </a:r>
            <a:r>
              <a:rPr lang="en-US" sz="245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22</a:t>
            </a:r>
            <a:r>
              <a:rPr lang="en-US" sz="2450" i="1" baseline="300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nd</a:t>
            </a:r>
            <a:r>
              <a:rPr lang="en-US" sz="245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Annual </a:t>
            </a:r>
            <a:br>
              <a:rPr lang="en-US" sz="245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en-US" sz="245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Luncheon &amp; Business Expo</a:t>
            </a:r>
          </a:p>
          <a:p>
            <a:pPr>
              <a:spcAft>
                <a:spcPts val="400"/>
              </a:spcAft>
            </a:pPr>
            <a:r>
              <a:rPr lang="en-US" sz="2450" dirty="0" smtClean="0"/>
              <a:t>Houston Minority Supplier </a:t>
            </a:r>
            <a:br>
              <a:rPr lang="en-US" sz="2450" dirty="0" smtClean="0"/>
            </a:br>
            <a:r>
              <a:rPr lang="en-US" sz="2450" dirty="0" smtClean="0"/>
              <a:t>Development Council: </a:t>
            </a:r>
            <a:r>
              <a:rPr lang="en-US" sz="2450" i="1" dirty="0" smtClean="0">
                <a:solidFill>
                  <a:schemeClr val="tx2"/>
                </a:solidFill>
              </a:rPr>
              <a:t>HMSDC</a:t>
            </a:r>
            <a:br>
              <a:rPr lang="en-US" sz="2450" i="1" dirty="0" smtClean="0">
                <a:solidFill>
                  <a:schemeClr val="tx2"/>
                </a:solidFill>
              </a:rPr>
            </a:br>
            <a:r>
              <a:rPr lang="en-US" sz="2450" i="1" dirty="0" smtClean="0">
                <a:solidFill>
                  <a:schemeClr val="tx2"/>
                </a:solidFill>
              </a:rPr>
              <a:t>Ignite Your Success, Procurement Roundtable</a:t>
            </a:r>
          </a:p>
          <a:p>
            <a:pPr>
              <a:spcAft>
                <a:spcPts val="400"/>
              </a:spcAft>
              <a:buFont typeface="Arial" pitchFamily="34" charset="0"/>
              <a:buChar char="•"/>
            </a:pPr>
            <a:r>
              <a:rPr lang="en-US" sz="2450" dirty="0" err="1" smtClean="0"/>
              <a:t>Goodwille</a:t>
            </a:r>
            <a:r>
              <a:rPr lang="en-US" sz="2450" dirty="0" smtClean="0"/>
              <a:t> Pierre, LLC – The Pierre Firm: </a:t>
            </a:r>
            <a:r>
              <a:rPr lang="en-US" sz="2450" i="1" dirty="0" smtClean="0">
                <a:solidFill>
                  <a:schemeClr val="tx2"/>
                </a:solidFill>
              </a:rPr>
              <a:t>Success </a:t>
            </a:r>
            <a:br>
              <a:rPr lang="en-US" sz="2450" i="1" dirty="0" smtClean="0">
                <a:solidFill>
                  <a:schemeClr val="tx2"/>
                </a:solidFill>
              </a:rPr>
            </a:br>
            <a:r>
              <a:rPr lang="en-US" sz="2450" i="1" dirty="0" smtClean="0">
                <a:solidFill>
                  <a:schemeClr val="tx2"/>
                </a:solidFill>
              </a:rPr>
              <a:t>in Business: HISD Bond Program</a:t>
            </a:r>
            <a:endParaRPr lang="en-US" sz="2450" i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50" i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2450" i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5"/>
          <a:stretch/>
        </p:blipFill>
        <p:spPr bwMode="auto">
          <a:xfrm>
            <a:off x="5286375" y="1595421"/>
            <a:ext cx="3434609" cy="258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63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SD-Template-2014-Standard-DRAFT">
  <a:themeElements>
    <a:clrScheme name="2014 HISD Color Theme">
      <a:dk1>
        <a:sysClr val="windowText" lastClr="000000"/>
      </a:dk1>
      <a:lt1>
        <a:sysClr val="window" lastClr="FFFFFF"/>
      </a:lt1>
      <a:dk2>
        <a:srgbClr val="67A2B9"/>
      </a:dk2>
      <a:lt2>
        <a:srgbClr val="F1F5F6"/>
      </a:lt2>
      <a:accent1>
        <a:srgbClr val="DCA900"/>
      </a:accent1>
      <a:accent2>
        <a:srgbClr val="B5CFDB"/>
      </a:accent2>
      <a:accent3>
        <a:srgbClr val="88B5C6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D2D2D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HISD-Template-2014-Standard-DRAFT</Template>
  <TotalTime>3479</TotalTime>
  <Words>209</Words>
  <Application>Microsoft Office PowerPoint</Application>
  <PresentationFormat>On-screen Show (4:3)</PresentationFormat>
  <Paragraphs>83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HISD-Template-2014-Standard-DRAFT</vt:lpstr>
      <vt:lpstr>Bond Oversight Committee Meeting</vt:lpstr>
      <vt:lpstr>Construction update</vt:lpstr>
      <vt:lpstr>Project highlights</vt:lpstr>
      <vt:lpstr>Project highlights</vt:lpstr>
      <vt:lpstr>Project highlights</vt:lpstr>
      <vt:lpstr>Bond design</vt:lpstr>
      <vt:lpstr>Doing Business</vt:lpstr>
      <vt:lpstr>M/WBE networking events</vt:lpstr>
      <vt:lpstr>M/WBE outreach events</vt:lpstr>
      <vt:lpstr>M/WBE commitment</vt:lpstr>
      <vt:lpstr>Bond financial report</vt:lpstr>
      <vt:lpstr>Communications</vt:lpstr>
      <vt:lpstr>Looking ahead</vt:lpstr>
      <vt:lpstr>Thank you</vt:lpstr>
    </vt:vector>
  </TitlesOfParts>
  <Company>HISD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165</cp:revision>
  <cp:lastPrinted>2014-10-22T21:34:57Z</cp:lastPrinted>
  <dcterms:created xsi:type="dcterms:W3CDTF">2014-07-21T15:20:27Z</dcterms:created>
  <dcterms:modified xsi:type="dcterms:W3CDTF">2015-07-22T19:12:03Z</dcterms:modified>
</cp:coreProperties>
</file>