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5.xml" ContentType="application/vnd.openxmlformats-officedocument.presentationml.notesSl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286" r:id="rId3"/>
    <p:sldId id="334" r:id="rId4"/>
    <p:sldId id="335" r:id="rId5"/>
    <p:sldId id="342" r:id="rId6"/>
    <p:sldId id="341" r:id="rId7"/>
    <p:sldId id="343" r:id="rId8"/>
    <p:sldId id="336" r:id="rId9"/>
    <p:sldId id="338" r:id="rId10"/>
    <p:sldId id="339" r:id="rId11"/>
    <p:sldId id="332" r:id="rId12"/>
    <p:sldId id="287" r:id="rId13"/>
    <p:sldId id="333" r:id="rId14"/>
    <p:sldId id="303" r:id="rId15"/>
    <p:sldId id="313" r:id="rId16"/>
    <p:sldId id="297" r:id="rId17"/>
    <p:sldId id="340" r:id="rId18"/>
    <p:sldId id="298" r:id="rId19"/>
    <p:sldId id="283" r:id="rId20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73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1A60E"/>
    <a:srgbClr val="88B5C6"/>
    <a:srgbClr val="67A2B9"/>
    <a:srgbClr val="EAF0F3"/>
    <a:srgbClr val="FF00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1" d="100"/>
          <a:sy n="71" d="100"/>
        </p:scale>
        <p:origin x="1080" y="60"/>
      </p:cViewPr>
      <p:guideLst>
        <p:guide orient="horz" pos="2160"/>
        <p:guide pos="2880"/>
        <p:guide orient="horz" pos="2734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  <c:perspective val="5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2012 Total Combined Projects</c:v>
                </c:pt>
              </c:strCache>
            </c:strRef>
          </c:tx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4"/>
              </a:soli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gradFill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-0.19759830222988528"/>
                  <c:y val="0.11842117859386785"/>
                </c:manualLayout>
              </c:layout>
              <c:tx>
                <c:rich>
                  <a:bodyPr/>
                  <a:lstStyle/>
                  <a:p>
                    <a:fld id="{0C01BE17-D17E-46B2-8702-0AAB74A04720}" type="CATEGORYNAME">
                      <a:rPr lang="en-US" b="1" smtClean="0"/>
                      <a:pPr/>
                      <a:t>[CATEGORY NAME]</a:t>
                    </a:fld>
                    <a:endParaRPr lang="en-US" b="1" smtClean="0"/>
                  </a:p>
                  <a:p>
                    <a:r>
                      <a:rPr lang="en-US" b="1" baseline="0" smtClean="0"/>
                      <a:t>$228,983,529</a:t>
                    </a:r>
                    <a:r>
                      <a:rPr lang="en-US" b="1" baseline="0"/>
                      <a:t>
</a:t>
                    </a:r>
                    <a:r>
                      <a:rPr lang="en-US" b="1" baseline="0" smtClean="0"/>
                      <a:t>25.73%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463672895753776"/>
                      <c:h val="0.18569562170199236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5373663771045568"/>
                  <c:y val="-0.27599496352384045"/>
                </c:manualLayout>
              </c:layout>
              <c:tx>
                <c:rich>
                  <a:bodyPr/>
                  <a:lstStyle/>
                  <a:p>
                    <a:fld id="{B06725C3-8A9C-4750-A490-E05912F2D892}" type="CATEGORYNAME">
                      <a:rPr lang="en-US" b="1" smtClean="0"/>
                      <a:pPr/>
                      <a:t>[CATEGORY NAME]</a:t>
                    </a:fld>
                    <a:r>
                      <a:rPr lang="en-US" b="1" baseline="0" dirty="0"/>
                      <a:t>
</a:t>
                    </a:r>
                    <a:r>
                      <a:rPr lang="en-US" b="1" baseline="0" dirty="0" smtClean="0"/>
                      <a:t>$632,818563</a:t>
                    </a:r>
                  </a:p>
                  <a:p>
                    <a:r>
                      <a:rPr lang="en-US" b="1" baseline="0" dirty="0" smtClean="0"/>
                      <a:t>71.11%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3"/>
                <c:pt idx="0">
                  <c:v>Committed MBE</c:v>
                </c:pt>
                <c:pt idx="1">
                  <c:v>Committed WBE</c:v>
                </c:pt>
                <c:pt idx="2">
                  <c:v>Non-M/WBE</c:v>
                </c:pt>
              </c:strCache>
            </c:strRef>
          </c:cat>
          <c:val>
            <c:numRef>
              <c:f>Sheet1!$B$2:$B$5</c:f>
              <c:numCache>
                <c:formatCode>"$"#,##0_);[Red]\("$"#,##0\)</c:formatCode>
                <c:ptCount val="4"/>
                <c:pt idx="0">
                  <c:v>228983529</c:v>
                </c:pt>
                <c:pt idx="1">
                  <c:v>28055886</c:v>
                </c:pt>
                <c:pt idx="2">
                  <c:v>632818563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2013 Total Combined Projects</c:v>
                </c:pt>
              </c:strCache>
            </c:strRef>
          </c:tx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gradFill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3"/>
                <c:pt idx="0">
                  <c:v>Committed MBE</c:v>
                </c:pt>
                <c:pt idx="1">
                  <c:v>Committed WBE</c:v>
                </c:pt>
                <c:pt idx="2">
                  <c:v>Non-M/WBE</c:v>
                </c:pt>
              </c:strCache>
            </c:strRef>
          </c:cat>
          <c:val>
            <c:numRef>
              <c:f>Sheet1!$C$2:$C$5</c:f>
              <c:numCache>
                <c:formatCode>0.00%</c:formatCode>
                <c:ptCount val="4"/>
                <c:pt idx="0">
                  <c:v>0.25729999999999997</c:v>
                </c:pt>
                <c:pt idx="1">
                  <c:v>3.15E-2</c:v>
                </c:pt>
                <c:pt idx="2">
                  <c:v>0.71109999999999995</c:v>
                </c:pt>
              </c:numCache>
            </c:numRef>
          </c:val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solidFill>
          <a:schemeClr val="bg1"/>
        </a:solidFill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Bond Referendum $1.89 Billion</a:t>
            </a:r>
            <a:b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050" i="1" baseline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(issuance sales </a:t>
            </a:r>
            <a:r>
              <a:rPr lang="en-US" sz="1050" i="1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 millions)</a:t>
            </a:r>
            <a:endParaRPr lang="en-US" sz="11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c:rich>
      </c:tx>
      <c:layout>
        <c:manualLayout>
          <c:xMode val="edge"/>
          <c:yMode val="edge"/>
          <c:x val="0.16942177786139501"/>
          <c:y val="3.5835184063530499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Lbls>
            <c:dLbl>
              <c:idx val="0"/>
              <c:layout>
                <c:manualLayout>
                  <c:x val="0"/>
                  <c:y val="8.3333333333333506E-3"/>
                </c:manualLayout>
              </c:layout>
              <c:numFmt formatCode="&quot;$&quot;#,##0" sourceLinked="0"/>
              <c:spPr/>
              <c:txPr>
                <a:bodyPr/>
                <a:lstStyle/>
                <a:p>
                  <a:pPr>
                    <a:defRPr b="1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b="1" dirty="0" smtClean="0"/>
                      <a:t>$350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4984875834749001E-3"/>
                  <c:y val="1.6824819974426299E-7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/>
                      <a:t>$0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2881188601549786E-2"/>
                      <c:h val="3.2051282051282048E-2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-5.7813674581293001E-3"/>
                  <c:y val="1.2179487179486999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/>
                      <a:t>$560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Sheet1!$A$1:$A$4</c:f>
              <c:numCache>
                <c:formatCode>General</c:formatCode>
                <c:ptCount val="4"/>
                <c:pt idx="0">
                  <c:v>340</c:v>
                </c:pt>
                <c:pt idx="1">
                  <c:v>350</c:v>
                </c:pt>
                <c:pt idx="2">
                  <c:v>0</c:v>
                </c:pt>
                <c:pt idx="3">
                  <c:v>560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393681960"/>
        <c:axId val="393682352"/>
      </c:barChart>
      <c:catAx>
        <c:axId val="3936819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Year</a:t>
                </a:r>
              </a:p>
            </c:rich>
          </c:tx>
          <c:layout>
            <c:manualLayout>
              <c:xMode val="edge"/>
              <c:yMode val="edge"/>
              <c:x val="0.53132910023819102"/>
              <c:y val="0.91239316239316204"/>
            </c:manualLayout>
          </c:layout>
          <c:overlay val="0"/>
        </c:title>
        <c:numFmt formatCode="General" sourceLinked="0"/>
        <c:majorTickMark val="none"/>
        <c:minorTickMark val="none"/>
        <c:tickLblPos val="nextTo"/>
        <c:crossAx val="393682352"/>
        <c:crosses val="autoZero"/>
        <c:auto val="0"/>
        <c:lblAlgn val="ctr"/>
        <c:lblOffset val="100"/>
        <c:tickLblSkip val="1"/>
        <c:noMultiLvlLbl val="0"/>
      </c:catAx>
      <c:valAx>
        <c:axId val="39368235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Dollars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</c:spPr>
        <c:crossAx val="393681960"/>
        <c:crossesAt val="1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explosion val="3"/>
            <c:spPr>
              <a:solidFill>
                <a:schemeClr val="tx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0"/>
              <c:layout>
                <c:manualLayout>
                  <c:x val="-0.16323145284436472"/>
                  <c:y val="6.8729080247965868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5061472-5CBC-45F1-9914-C2463BEF2834}" type="CATEGORYNAME">
                      <a:rPr lang="en-US" sz="1200" smtClean="0">
                        <a:solidFill>
                          <a:schemeClr val="bg2"/>
                        </a:solidFill>
                      </a:rPr>
                      <a:pPr>
                        <a:defRPr/>
                      </a:pPr>
                      <a:t>[CATEGORY NAME]</a:t>
                    </a:fld>
                    <a:r>
                      <a:rPr lang="en-US" sz="1200" baseline="0" dirty="0" smtClean="0">
                        <a:solidFill>
                          <a:schemeClr val="bg2"/>
                        </a:solidFill>
                      </a:rPr>
                      <a:t> </a:t>
                    </a:r>
                    <a:fld id="{6196559A-5133-40B5-8D2D-F8B7C5FFABEB}" type="VALUE">
                      <a:rPr lang="en-US" sz="1200" baseline="0" smtClean="0">
                        <a:solidFill>
                          <a:schemeClr val="bg2"/>
                        </a:solidFill>
                      </a:rPr>
                      <a:pPr>
                        <a:defRPr/>
                      </a:pPr>
                      <a:t>[VALUE]</a:t>
                    </a:fld>
                    <a:r>
                      <a:rPr lang="en-US" sz="1200" baseline="0" dirty="0" smtClean="0">
                        <a:solidFill>
                          <a:schemeClr val="bg2"/>
                        </a:solidFill>
                      </a:rPr>
                      <a:t> </a:t>
                    </a:r>
                    <a:fld id="{34E04CE7-E9E9-44C4-83EB-0331348D5DD3}" type="PERCENTAGE">
                      <a:rPr lang="en-US" sz="1200" baseline="0" dirty="0">
                        <a:solidFill>
                          <a:schemeClr val="bg2"/>
                        </a:solidFill>
                      </a:rPr>
                      <a:pPr>
                        <a:defRPr/>
                      </a:pPr>
                      <a:t>[PERCENTAGE]</a:t>
                    </a:fld>
                    <a:endParaRPr lang="en-US" sz="1200" baseline="0" dirty="0" smtClean="0">
                      <a:solidFill>
                        <a:schemeClr val="bg2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0924500834760676"/>
                      <c:h val="0.27838186309924856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0.15034486304242534"/>
                  <c:y val="-0.128867025464936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D7CB909-EF46-4879-900B-1A3B0A18B33B}" type="CATEGORYNAME">
                      <a:rPr lang="en-US" sz="1200" smtClean="0">
                        <a:solidFill>
                          <a:schemeClr val="bg2"/>
                        </a:solidFill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r>
                      <a:rPr lang="en-US" sz="1200" baseline="0" dirty="0" smtClean="0">
                        <a:solidFill>
                          <a:schemeClr val="bg2"/>
                        </a:solidFill>
                      </a:rPr>
                      <a:t> </a:t>
                    </a:r>
                    <a:fld id="{CEF61C81-F28F-442D-9DA3-06944AE62BE4}" type="VALUE">
                      <a:rPr lang="en-US" sz="1200" baseline="0" smtClean="0">
                        <a:solidFill>
                          <a:schemeClr val="bg2"/>
                        </a:solidFill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[VALUE]</a:t>
                    </a:fld>
                    <a:endParaRPr lang="en-US" sz="1200" baseline="0" dirty="0" smtClean="0">
                      <a:solidFill>
                        <a:schemeClr val="bg2"/>
                      </a:solidFill>
                    </a:endParaRPr>
                  </a:p>
                  <a:p>
                    <a:pPr>
                      <a:defRPr>
                        <a:solidFill>
                          <a:schemeClr val="accent1"/>
                        </a:solidFill>
                      </a:defRPr>
                    </a:pPr>
                    <a:fld id="{75E14DA8-FCE8-4E9E-A28A-3A5DA148D784}" type="PERCENTAGE">
                      <a:rPr lang="en-US" sz="1200" baseline="0" smtClean="0">
                        <a:solidFill>
                          <a:schemeClr val="bg2"/>
                        </a:solidFill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[PERCENTAGE]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6965579538577126"/>
                      <c:h val="0.37228905719395944"/>
                    </c:manualLayout>
                  </c15:layout>
                  <c15:dlblFieldTable/>
                  <c15:showDataLabelsRange val="0"/>
                </c:ext>
              </c:extLst>
            </c:dLbl>
            <c:spPr>
              <a:solidFill>
                <a:prstClr val="white"/>
              </a:solidFill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extLst>
                <c:ext xmlns:c15="http://schemas.microsoft.com/office/drawing/2012/chart" uri="{02D57815-91ED-43cb-92C2-25804820EDAC}">
                  <c15:fullRef>
                    <c15:sqref>Sheet1!$A$2:$A$5</c15:sqref>
                  </c15:fullRef>
                </c:ext>
              </c:extLst>
              <c:f>Sheet1!$A$2:$A$3</c:f>
              <c:strCache>
                <c:ptCount val="2"/>
                <c:pt idx="0">
                  <c:v>Commitments</c:v>
                </c:pt>
                <c:pt idx="1">
                  <c:v>Available to Complete Projects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Sheet1!$B$2:$B$5</c15:sqref>
                  </c15:fullRef>
                </c:ext>
              </c:extLst>
              <c:f>Sheet1!$B$2:$B$3</c:f>
              <c:numCache>
                <c:formatCode>"$"#,##0_);[Red]\("$"#,##0\)</c:formatCode>
                <c:ptCount val="2"/>
                <c:pt idx="0">
                  <c:v>889857978</c:v>
                </c:pt>
                <c:pt idx="1">
                  <c:v>1212591985</c:v>
                </c:pt>
              </c:numCache>
            </c:numRef>
          </c:val>
          <c:extLst>
            <c:ext xmlns:c15="http://schemas.microsoft.com/office/drawing/2012/chart" uri="{02D57815-91ED-43cb-92C2-25804820EDAC}">
              <c15:categoryFilterExceptions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7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0.49624</cdr:x>
      <cdr:y>0.92444</cdr:y>
    </cdr:from>
    <cdr:to>
      <cdr:x>1</cdr:x>
      <cdr:y>0.99694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801492" y="2747250"/>
          <a:ext cx="1828791" cy="21544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800" i="1" dirty="0" smtClean="0">
              <a:latin typeface="+mj-lt"/>
            </a:rPr>
            <a:t>As of June 30, 2016</a:t>
          </a:r>
          <a:endParaRPr lang="en-US" sz="800" i="1" dirty="0">
            <a:latin typeface="+mj-lt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5454170-9E8F-2B48-BD7A-2276E75E0DE2}" type="datetimeFigureOut">
              <a:rPr lang="en-US" smtClean="0"/>
              <a:t>7/25/2016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3E0680E-5D13-7D4E-9B36-78930D05C6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8345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DD285E3-15E3-EE4C-9208-5C8B40A94859}" type="datetimeFigureOut">
              <a:rPr lang="en-US" smtClean="0"/>
              <a:t>7/25/2016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CEFA3AB-C505-2249-9268-634B5AAFE1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49463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Welcome – Derrick Sanders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FA3AB-C505-2249-9268-634B5AAFE17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5270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Construction Highlights</a:t>
            </a:r>
            <a:r>
              <a:rPr lang="en-US" baseline="0" dirty="0" smtClean="0"/>
              <a:t> – Middle School Restrooms – Andreas Peeples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FA3AB-C505-2249-9268-634B5AAFE17B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241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M/WBE</a:t>
            </a:r>
            <a:r>
              <a:rPr lang="en-US" baseline="0" dirty="0" smtClean="0"/>
              <a:t> – Alexis Licata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FA3AB-C505-2249-9268-634B5AAFE17B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4442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M/WBE</a:t>
            </a:r>
            <a:r>
              <a:rPr lang="en-US" baseline="0" dirty="0" smtClean="0"/>
              <a:t> – Alexis Licata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FA3AB-C505-2249-9268-634B5AAFE17B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081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M/WBE – Alexis Licata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FA3AB-C505-2249-9268-634B5AAFE17B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5533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M/WBE – Alexis Licata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FA3AB-C505-2249-9268-634B5AAFE17B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6022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Finances – Sherrie</a:t>
            </a:r>
            <a:r>
              <a:rPr lang="en-US" baseline="0" dirty="0" smtClean="0"/>
              <a:t> Robinson and Tonya Savoie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FA3AB-C505-2249-9268-634B5AAFE17B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1793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Communications</a:t>
            </a:r>
            <a:r>
              <a:rPr lang="en-US" baseline="0" dirty="0" smtClean="0"/>
              <a:t> – Sylvia Wood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FA3AB-C505-2249-9268-634B5AAFE17B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6903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Communications</a:t>
            </a:r>
            <a:r>
              <a:rPr lang="en-US" baseline="0" dirty="0" smtClean="0"/>
              <a:t> – Sylvia Wood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FA3AB-C505-2249-9268-634B5AAFE17B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0280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Looking Ahead – </a:t>
            </a:r>
            <a:r>
              <a:rPr lang="en-US" smtClean="0"/>
              <a:t>Derrick Sanders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FA3AB-C505-2249-9268-634B5AAFE17B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202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Second Quarter Progress –</a:t>
            </a:r>
            <a:r>
              <a:rPr lang="en-US" baseline="0" dirty="0" smtClean="0"/>
              <a:t> Derrick Sanders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FA3AB-C505-2249-9268-634B5AAFE17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5382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Construction Highlights</a:t>
            </a:r>
            <a:r>
              <a:rPr lang="en-US" baseline="0" dirty="0" smtClean="0"/>
              <a:t> – Derrick Sanders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FA3AB-C505-2249-9268-634B5AAFE17B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920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Construction Highlights</a:t>
            </a:r>
            <a:r>
              <a:rPr lang="en-US" baseline="0" dirty="0" smtClean="0"/>
              <a:t> – Derrick Sanders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FA3AB-C505-2249-9268-634B5AAFE17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5308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Construction Highlights</a:t>
            </a:r>
            <a:r>
              <a:rPr lang="en-US" baseline="0" dirty="0" smtClean="0"/>
              <a:t> – Derrick Sanders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FA3AB-C505-2249-9268-634B5AAFE17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5922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Construction Highlights</a:t>
            </a:r>
            <a:r>
              <a:rPr lang="en-US" baseline="0" dirty="0" smtClean="0"/>
              <a:t> – Derrick Sanders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FA3AB-C505-2249-9268-634B5AAFE17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7029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Construction Highlights</a:t>
            </a:r>
            <a:r>
              <a:rPr lang="en-US" baseline="0" dirty="0" smtClean="0"/>
              <a:t> – Derrick Sanders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FA3AB-C505-2249-9268-634B5AAFE17B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8810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Construction Highlights</a:t>
            </a:r>
            <a:r>
              <a:rPr lang="en-US" baseline="0" dirty="0" smtClean="0"/>
              <a:t> – Derrick Sanders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FA3AB-C505-2249-9268-634B5AAFE17B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7006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Construction Highlights</a:t>
            </a:r>
            <a:r>
              <a:rPr lang="en-US" baseline="0" dirty="0" smtClean="0"/>
              <a:t> – Middle School Restrooms – Andreas Peeples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FA3AB-C505-2249-9268-634B5AAFE17B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263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Background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8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883002"/>
            <a:ext cx="7772400" cy="1714725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ts val="7200"/>
              </a:lnSpc>
              <a:defRPr sz="7200" b="1" i="0" kern="0" spc="20" baseline="0">
                <a:solidFill>
                  <a:srgbClr val="FFFFFF"/>
                </a:solidFill>
                <a:latin typeface="Rockwell"/>
                <a:cs typeface="Rockwel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818597"/>
            <a:ext cx="7677431" cy="1752600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2800" b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D6909EE-8428-ED45-A84E-918F1C872BF6}" type="datetime1">
              <a:rPr lang="en-US" smtClean="0"/>
              <a:t>7/25/2016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2C1F8-3BA5-F24E-8618-E52498D8718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242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5B24E-F8C6-E948-995E-7B638AE26B4A}" type="datetime1">
              <a:rPr lang="en-US" smtClean="0"/>
              <a:t>7/25/2016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57200" y="1417638"/>
            <a:ext cx="82296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2354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6826D-2BDC-0A4B-A6EF-0D3953E01A94}" type="datetime1">
              <a:rPr lang="en-US" smtClean="0"/>
              <a:t>7/25/2016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629400" y="274638"/>
            <a:ext cx="0" cy="5851525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0422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8BF24-1FCF-C340-8CFB-DB3C3349ACCC}" type="datetime1">
              <a:rPr lang="en-US" smtClean="0"/>
              <a:t>7/25/2016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7200" y="1417638"/>
            <a:ext cx="82296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6855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4185A-E6FE-D249-9FD8-BF84FBA422D9}" type="datetime1">
              <a:rPr lang="en-US" smtClean="0"/>
              <a:t>7/25/2016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028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5416F-5F90-1146-8268-C05824483EC8}" type="datetime1">
              <a:rPr lang="en-US" smtClean="0"/>
              <a:t>7/25/2016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1417638"/>
            <a:ext cx="82296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5058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90895-1BE0-C341-AE02-508256686F36}" type="datetime1">
              <a:rPr lang="en-US" smtClean="0"/>
              <a:t>7/25/2016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57200" y="1417638"/>
            <a:ext cx="82296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9832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0CF93-691A-3249-B89D-4943F64778C6}" type="datetime1">
              <a:rPr lang="en-US" smtClean="0"/>
              <a:t>7/25/2016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7200" y="1417638"/>
            <a:ext cx="82296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1506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98BE8-524C-E64D-90EC-268C93D4DCFF}" type="datetime1">
              <a:rPr lang="en-US" smtClean="0"/>
              <a:t>7/25/2016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306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8B5BF-743E-C14B-BDF6-81B515F68EDE}" type="datetime1">
              <a:rPr lang="en-US" smtClean="0"/>
              <a:t>7/25/2016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850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FA215-819D-5E41-BB55-78274DDDE598}" type="datetime1">
              <a:rPr lang="en-US" smtClean="0"/>
              <a:t>7/25/2016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643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2315"/>
            <a:ext cx="9144000" cy="4572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9FF89F5D-5B0E-104B-8FD1-AB910823D8A9}" type="datetime1">
              <a:rPr lang="en-US" smtClean="0"/>
              <a:t>7/25/2016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D52C1F8-3BA5-F24E-8618-E52498D8718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180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rgbClr val="67A2B9"/>
          </a:solidFill>
          <a:latin typeface="Rockwell"/>
          <a:ea typeface="+mj-ea"/>
          <a:cs typeface="Rockwel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A2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lnSpc>
                <a:spcPts val="6800"/>
              </a:lnSpc>
            </a:pPr>
            <a:r>
              <a:rPr lang="en-US" sz="5800" kern="0" spc="110" dirty="0" smtClean="0"/>
              <a:t>Bond Oversight Committee Meeting</a:t>
            </a:r>
            <a:endParaRPr lang="en-US" sz="5800" kern="0" spc="110" dirty="0"/>
          </a:p>
        </p:txBody>
      </p:sp>
      <p:sp>
        <p:nvSpPr>
          <p:cNvPr id="19" name="Subtitle 18"/>
          <p:cNvSpPr>
            <a:spLocks noGrp="1"/>
          </p:cNvSpPr>
          <p:nvPr>
            <p:ph type="subTitle" idx="1"/>
          </p:nvPr>
        </p:nvSpPr>
        <p:spPr>
          <a:xfrm>
            <a:off x="457200" y="2630376"/>
            <a:ext cx="7677431" cy="1752600"/>
          </a:xfrm>
        </p:spPr>
        <p:txBody>
          <a:bodyPr/>
          <a:lstStyle/>
          <a:p>
            <a:r>
              <a:rPr lang="en-US" dirty="0" smtClean="0"/>
              <a:t>Second Quarter 2016</a:t>
            </a:r>
            <a:endParaRPr lang="en-US" dirty="0"/>
          </a:p>
        </p:txBody>
      </p:sp>
      <p:sp>
        <p:nvSpPr>
          <p:cNvPr id="21" name="Text Placeholder 20"/>
          <p:cNvSpPr txBox="1">
            <a:spLocks/>
          </p:cNvSpPr>
          <p:nvPr/>
        </p:nvSpPr>
        <p:spPr>
          <a:xfrm>
            <a:off x="457200" y="4535488"/>
            <a:ext cx="4830763" cy="146367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spcBef>
                <a:spcPts val="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smtClean="0">
                <a:solidFill>
                  <a:srgbClr val="FFFFFF"/>
                </a:solidFill>
              </a:rPr>
              <a:t>July 26, 2016</a:t>
            </a:r>
            <a:endParaRPr lang="en-US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730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Construction Highlights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10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3120656" y="2156592"/>
            <a:ext cx="0" cy="3931177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1547036"/>
            <a:ext cx="8229600" cy="5171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sz="2500" b="1" dirty="0" smtClean="0"/>
              <a:t>Middle School Restroom Renovations</a:t>
            </a:r>
            <a:endParaRPr lang="en-US" sz="2500" b="1" i="1" dirty="0">
              <a:solidFill>
                <a:schemeClr val="tx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156592"/>
            <a:ext cx="2538885" cy="39311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227" y="2156592"/>
            <a:ext cx="2571645" cy="39311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015" y="2156592"/>
            <a:ext cx="2620785" cy="393117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5941443" y="2156592"/>
            <a:ext cx="0" cy="3931177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135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02028" y="1618131"/>
            <a:ext cx="3073547" cy="2281518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Doing Business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47035"/>
            <a:ext cx="8229600" cy="452596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500" dirty="0" smtClean="0"/>
              <a:t>Office </a:t>
            </a:r>
            <a:r>
              <a:rPr lang="en-US" sz="2500" dirty="0"/>
              <a:t>of Business Assistance </a:t>
            </a:r>
            <a:r>
              <a:rPr lang="en-US" sz="2500" dirty="0" smtClean="0"/>
              <a:t/>
            </a:r>
            <a:br>
              <a:rPr lang="en-US" sz="2500" dirty="0" smtClean="0"/>
            </a:br>
            <a:r>
              <a:rPr lang="en-US" sz="2500" dirty="0" smtClean="0"/>
              <a:t>held </a:t>
            </a:r>
            <a:r>
              <a:rPr lang="en-US" sz="2500" dirty="0"/>
              <a:t>and </a:t>
            </a:r>
            <a:r>
              <a:rPr lang="en-US" sz="2500" dirty="0" smtClean="0"/>
              <a:t>participated </a:t>
            </a:r>
            <a:r>
              <a:rPr lang="en-US" sz="2500" dirty="0"/>
              <a:t>in multiple </a:t>
            </a:r>
            <a:r>
              <a:rPr lang="en-US" sz="2500" dirty="0" smtClean="0"/>
              <a:t/>
            </a:r>
            <a:br>
              <a:rPr lang="en-US" sz="2500" dirty="0" smtClean="0"/>
            </a:br>
            <a:r>
              <a:rPr lang="en-US" sz="2500" dirty="0" smtClean="0"/>
              <a:t>programs to promote </a:t>
            </a:r>
            <a:br>
              <a:rPr lang="en-US" sz="2500" dirty="0" smtClean="0"/>
            </a:br>
            <a:r>
              <a:rPr lang="en-US" sz="2500" dirty="0" smtClean="0"/>
              <a:t>HISD business opportunities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500" dirty="0"/>
              <a:t>M/WBE commitments for </a:t>
            </a:r>
            <a:r>
              <a:rPr lang="en-US" sz="2500" dirty="0" smtClean="0"/>
              <a:t/>
            </a:r>
            <a:br>
              <a:rPr lang="en-US" sz="2500" dirty="0" smtClean="0"/>
            </a:br>
            <a:r>
              <a:rPr lang="en-US" sz="2500" dirty="0" smtClean="0"/>
              <a:t>contracts awarded </a:t>
            </a:r>
            <a:r>
              <a:rPr lang="en-US" sz="2500" dirty="0"/>
              <a:t>to date:</a:t>
            </a:r>
          </a:p>
          <a:p>
            <a:pPr marL="457200" lvl="1" indent="-288925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ü"/>
              <a:defRPr/>
            </a:pPr>
            <a:r>
              <a:rPr lang="en-US" sz="2500" i="1" dirty="0" smtClean="0">
                <a:solidFill>
                  <a:schemeClr val="tx2"/>
                </a:solidFill>
              </a:rPr>
              <a:t>Architect projects represent 54%</a:t>
            </a:r>
            <a:endParaRPr lang="en-US" sz="2500" i="1" dirty="0">
              <a:solidFill>
                <a:schemeClr val="tx2"/>
              </a:solidFill>
            </a:endParaRPr>
          </a:p>
          <a:p>
            <a:pPr marL="457200" lvl="1" indent="-288925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ü"/>
              <a:defRPr/>
            </a:pPr>
            <a:r>
              <a:rPr lang="en-US" sz="2500" i="1" dirty="0" smtClean="0">
                <a:solidFill>
                  <a:schemeClr val="tx2"/>
                </a:solidFill>
              </a:rPr>
              <a:t>Construction firm projects represent 23%</a:t>
            </a:r>
          </a:p>
          <a:p>
            <a:pPr marL="457200" lvl="1" indent="-288925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ü"/>
              <a:defRPr/>
            </a:pPr>
            <a:r>
              <a:rPr lang="en-US" sz="2500" i="1" dirty="0" smtClean="0">
                <a:solidFill>
                  <a:schemeClr val="tx2"/>
                </a:solidFill>
              </a:rPr>
              <a:t>Program management firm projects represent 48%</a:t>
            </a:r>
          </a:p>
          <a:p>
            <a:pPr marL="457200" lvl="1" indent="-288925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ü"/>
              <a:defRPr/>
            </a:pPr>
            <a:r>
              <a:rPr lang="en-US" sz="2500" i="1" dirty="0" smtClean="0">
                <a:solidFill>
                  <a:schemeClr val="tx2"/>
                </a:solidFill>
              </a:rPr>
              <a:t>Other projects represent 39%</a:t>
            </a:r>
            <a:endParaRPr lang="en-US" sz="2500" i="1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16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53990"/>
            <a:ext cx="8107378" cy="4525963"/>
          </a:xfrm>
        </p:spPr>
        <p:txBody>
          <a:bodyPr wrap="square">
            <a:noAutofit/>
          </a:bodyPr>
          <a:lstStyle/>
          <a:p>
            <a:pPr marL="0" indent="0">
              <a:spcBef>
                <a:spcPts val="0"/>
              </a:spcBef>
              <a:buNone/>
              <a:defRPr/>
            </a:pPr>
            <a:r>
              <a:rPr lang="en-US" sz="2500" b="1" dirty="0" smtClean="0"/>
              <a:t>Workshop Wednesdays</a:t>
            </a:r>
            <a:endParaRPr lang="en-US" sz="2500" b="1" dirty="0"/>
          </a:p>
          <a:p>
            <a:pPr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  <a:defRPr/>
            </a:pPr>
            <a:r>
              <a:rPr lang="en-US" sz="2500" b="1" i="1" dirty="0" smtClean="0">
                <a:solidFill>
                  <a:schemeClr val="accent2">
                    <a:lumMod val="75000"/>
                  </a:schemeClr>
                </a:solidFill>
              </a:rPr>
              <a:t>April</a:t>
            </a:r>
            <a:br>
              <a:rPr lang="en-US" sz="2500" b="1" i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2500" i="1" dirty="0" smtClean="0">
                <a:solidFill>
                  <a:schemeClr val="accent2">
                    <a:lumMod val="75000"/>
                  </a:schemeClr>
                </a:solidFill>
              </a:rPr>
              <a:t>Delivering Excellent</a:t>
            </a:r>
            <a:br>
              <a:rPr lang="en-US" sz="2500" i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2500" i="1" dirty="0" smtClean="0">
                <a:solidFill>
                  <a:schemeClr val="accent2">
                    <a:lumMod val="75000"/>
                  </a:schemeClr>
                </a:solidFill>
              </a:rPr>
              <a:t>Customer Service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  <a:defRPr/>
            </a:pPr>
            <a:r>
              <a:rPr lang="en-US" sz="2500" b="1" i="1" dirty="0" smtClean="0">
                <a:solidFill>
                  <a:schemeClr val="accent2">
                    <a:lumMod val="75000"/>
                  </a:schemeClr>
                </a:solidFill>
              </a:rPr>
              <a:t>May</a:t>
            </a:r>
            <a:br>
              <a:rPr lang="en-US" sz="2500" b="1" i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2500" i="1" dirty="0" smtClean="0">
                <a:solidFill>
                  <a:schemeClr val="accent2">
                    <a:lumMod val="75000"/>
                  </a:schemeClr>
                </a:solidFill>
              </a:rPr>
              <a:t>Achieving Your </a:t>
            </a:r>
            <a:br>
              <a:rPr lang="en-US" sz="2500" i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2500" i="1" dirty="0" smtClean="0">
                <a:solidFill>
                  <a:schemeClr val="accent2">
                    <a:lumMod val="75000"/>
                  </a:schemeClr>
                </a:solidFill>
              </a:rPr>
              <a:t>Desired Results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  <a:defRPr/>
            </a:pPr>
            <a:r>
              <a:rPr lang="en-US" sz="2500" b="1" i="1" dirty="0" smtClean="0">
                <a:solidFill>
                  <a:schemeClr val="accent2">
                    <a:lumMod val="75000"/>
                  </a:schemeClr>
                </a:solidFill>
              </a:rPr>
              <a:t>June: </a:t>
            </a:r>
            <a:r>
              <a:rPr lang="en-US" sz="2500" i="1" dirty="0" smtClean="0">
                <a:solidFill>
                  <a:schemeClr val="accent2">
                    <a:lumMod val="75000"/>
                  </a:schemeClr>
                </a:solidFill>
              </a:rPr>
              <a:t>Building Cyber Resilience – Being Proactive in a Reactive Cyber World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M/WBE networking events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12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269" y="1752616"/>
            <a:ext cx="4344531" cy="289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89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400"/>
              </a:spcAft>
              <a:buFont typeface="Arial" pitchFamily="34" charset="0"/>
              <a:buChar char="•"/>
              <a:defRPr/>
            </a:pPr>
            <a:r>
              <a:rPr lang="en-US" sz="2200" dirty="0"/>
              <a:t>Greater Houston Black Chamber</a:t>
            </a:r>
            <a:endParaRPr lang="en-US" sz="2200" dirty="0">
              <a:solidFill>
                <a:schemeClr val="tx2"/>
              </a:solidFill>
            </a:endParaRPr>
          </a:p>
          <a:p>
            <a:pPr>
              <a:spcBef>
                <a:spcPts val="0"/>
              </a:spcBef>
              <a:spcAft>
                <a:spcPts val="400"/>
              </a:spcAft>
              <a:buFont typeface="Arial" pitchFamily="34" charset="0"/>
              <a:buChar char="•"/>
              <a:defRPr/>
            </a:pPr>
            <a:r>
              <a:rPr lang="en-US" sz="2200" dirty="0" smtClean="0">
                <a:latin typeface="+mj-lt"/>
              </a:rPr>
              <a:t>U of Houston/</a:t>
            </a:r>
            <a:r>
              <a:rPr lang="en-US" sz="2200" dirty="0" err="1" smtClean="0">
                <a:latin typeface="+mj-lt"/>
              </a:rPr>
              <a:t>TxDOT</a:t>
            </a:r>
            <a:r>
              <a:rPr lang="en-US" sz="2200" dirty="0" smtClean="0">
                <a:latin typeface="+mj-lt"/>
              </a:rPr>
              <a:t> </a:t>
            </a:r>
            <a:r>
              <a:rPr lang="en-US" sz="2200" dirty="0">
                <a:latin typeface="+mj-lt"/>
              </a:rPr>
              <a:t>Forum</a:t>
            </a:r>
          </a:p>
          <a:p>
            <a:pPr>
              <a:spcBef>
                <a:spcPts val="0"/>
              </a:spcBef>
              <a:spcAft>
                <a:spcPts val="400"/>
              </a:spcAft>
              <a:buFont typeface="Arial" pitchFamily="34" charset="0"/>
              <a:buChar char="•"/>
              <a:defRPr/>
            </a:pPr>
            <a:r>
              <a:rPr lang="en-US" sz="2200" dirty="0" smtClean="0">
                <a:latin typeface="+mj-lt"/>
              </a:rPr>
              <a:t>Southeast </a:t>
            </a:r>
            <a:r>
              <a:rPr lang="en-US" sz="2200" dirty="0">
                <a:latin typeface="+mj-lt"/>
              </a:rPr>
              <a:t>Texas Association of </a:t>
            </a:r>
            <a:br>
              <a:rPr lang="en-US" sz="2200" dirty="0">
                <a:latin typeface="+mj-lt"/>
              </a:rPr>
            </a:br>
            <a:r>
              <a:rPr lang="en-US" sz="2200" dirty="0">
                <a:latin typeface="+mj-lt"/>
              </a:rPr>
              <a:t>Public </a:t>
            </a:r>
            <a:r>
              <a:rPr lang="en-US" sz="2200" dirty="0" smtClean="0">
                <a:latin typeface="+mj-lt"/>
              </a:rPr>
              <a:t>Purchasing: </a:t>
            </a:r>
            <a:r>
              <a:rPr lang="en-US" sz="2200" dirty="0">
                <a:solidFill>
                  <a:schemeClr val="tx2"/>
                </a:solidFill>
                <a:latin typeface="+mj-lt"/>
              </a:rPr>
              <a:t>Expo/Forum</a:t>
            </a:r>
          </a:p>
          <a:p>
            <a:pPr>
              <a:spcBef>
                <a:spcPts val="0"/>
              </a:spcBef>
              <a:spcAft>
                <a:spcPts val="400"/>
              </a:spcAft>
              <a:buFont typeface="Arial" pitchFamily="34" charset="0"/>
              <a:buChar char="•"/>
              <a:defRPr/>
            </a:pPr>
            <a:r>
              <a:rPr lang="en-US" sz="2200" dirty="0" smtClean="0"/>
              <a:t>Women’s </a:t>
            </a:r>
            <a:r>
              <a:rPr lang="en-US" sz="2200" dirty="0"/>
              <a:t>Business Enterprise 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>Alliance</a:t>
            </a:r>
            <a:r>
              <a:rPr lang="en-US" sz="2200" dirty="0"/>
              <a:t>: </a:t>
            </a:r>
            <a:r>
              <a:rPr lang="en-US" sz="2200" dirty="0" smtClean="0">
                <a:solidFill>
                  <a:schemeClr val="tx2"/>
                </a:solidFill>
              </a:rPr>
              <a:t>Expo/Luncheon </a:t>
            </a:r>
            <a:endParaRPr lang="en-US" sz="2200" dirty="0">
              <a:solidFill>
                <a:schemeClr val="tx2"/>
              </a:solidFill>
            </a:endParaRPr>
          </a:p>
          <a:p>
            <a:pPr>
              <a:spcBef>
                <a:spcPts val="0"/>
              </a:spcBef>
              <a:spcAft>
                <a:spcPts val="400"/>
              </a:spcAft>
              <a:buFont typeface="Arial" pitchFamily="34" charset="0"/>
              <a:buChar char="•"/>
              <a:defRPr/>
            </a:pPr>
            <a:r>
              <a:rPr lang="en-US" sz="2200" dirty="0"/>
              <a:t>Houston Minority &amp; Supplier </a:t>
            </a:r>
            <a:br>
              <a:rPr lang="en-US" sz="2200" dirty="0"/>
            </a:br>
            <a:r>
              <a:rPr lang="en-US" sz="2200" dirty="0"/>
              <a:t>Diversity Council</a:t>
            </a:r>
          </a:p>
          <a:p>
            <a:pPr>
              <a:spcBef>
                <a:spcPts val="0"/>
              </a:spcBef>
              <a:spcAft>
                <a:spcPts val="400"/>
              </a:spcAft>
              <a:buFont typeface="Arial" pitchFamily="34" charset="0"/>
              <a:buChar char="•"/>
              <a:defRPr/>
            </a:pPr>
            <a:r>
              <a:rPr lang="en-US" sz="2200" dirty="0" smtClean="0"/>
              <a:t>Greater </a:t>
            </a:r>
            <a:r>
              <a:rPr lang="en-US" sz="2200" dirty="0"/>
              <a:t>Houston Business </a:t>
            </a:r>
            <a:r>
              <a:rPr lang="en-US" sz="2200" dirty="0" smtClean="0"/>
              <a:t>Procurement </a:t>
            </a:r>
            <a:r>
              <a:rPr lang="en-US" sz="2200" dirty="0"/>
              <a:t>Forum</a:t>
            </a:r>
          </a:p>
          <a:p>
            <a:pPr>
              <a:spcBef>
                <a:spcPts val="0"/>
              </a:spcBef>
              <a:spcAft>
                <a:spcPts val="400"/>
              </a:spcAft>
              <a:buFont typeface="Arial" pitchFamily="34" charset="0"/>
              <a:buChar char="•"/>
              <a:defRPr/>
            </a:pPr>
            <a:r>
              <a:rPr lang="en-US" sz="2200" dirty="0" smtClean="0">
                <a:latin typeface="+mj-lt"/>
              </a:rPr>
              <a:t>Women’s </a:t>
            </a:r>
            <a:r>
              <a:rPr lang="en-US" sz="2200" dirty="0">
                <a:latin typeface="+mj-lt"/>
              </a:rPr>
              <a:t>Contractor Association: </a:t>
            </a:r>
            <a:r>
              <a:rPr lang="en-US" sz="2200" i="1" dirty="0">
                <a:solidFill>
                  <a:schemeClr val="tx2"/>
                </a:solidFill>
              </a:rPr>
              <a:t>Luncheon/Expo</a:t>
            </a:r>
          </a:p>
          <a:p>
            <a:pPr>
              <a:spcBef>
                <a:spcPts val="0"/>
              </a:spcBef>
              <a:spcAft>
                <a:spcPts val="400"/>
              </a:spcAft>
              <a:buFont typeface="Arial" pitchFamily="34" charset="0"/>
              <a:buChar char="•"/>
              <a:defRPr/>
            </a:pPr>
            <a:r>
              <a:rPr lang="en-US" sz="2200" dirty="0" smtClean="0"/>
              <a:t>East </a:t>
            </a:r>
            <a:r>
              <a:rPr lang="en-US" sz="2200" dirty="0"/>
              <a:t>End Chamber of Commerce</a:t>
            </a:r>
            <a:r>
              <a:rPr lang="en-US" sz="2200" dirty="0" smtClean="0"/>
              <a:t>: </a:t>
            </a:r>
            <a:r>
              <a:rPr lang="en-US" sz="2200" dirty="0" smtClean="0">
                <a:solidFill>
                  <a:schemeClr val="tx2"/>
                </a:solidFill>
              </a:rPr>
              <a:t>Expo/Luncheon; Small Business Development</a:t>
            </a:r>
          </a:p>
          <a:p>
            <a:pPr>
              <a:spcBef>
                <a:spcPts val="0"/>
              </a:spcBef>
              <a:spcAft>
                <a:spcPts val="400"/>
              </a:spcAft>
              <a:buFont typeface="Arial" pitchFamily="34" charset="0"/>
              <a:buChar char="•"/>
              <a:defRPr/>
            </a:pPr>
            <a:endParaRPr lang="en-US" sz="2000" dirty="0" smtClean="0"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M/WBE outreach events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13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36"/>
          <a:stretch/>
        </p:blipFill>
        <p:spPr>
          <a:xfrm>
            <a:off x="5051834" y="1647825"/>
            <a:ext cx="3634966" cy="283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44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200" dirty="0" smtClean="0"/>
              <a:t>M/WBE commitment</a:t>
            </a:r>
            <a:endParaRPr lang="en-US" sz="4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14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531275"/>
            <a:ext cx="8229600" cy="4593198"/>
          </a:xfrm>
        </p:spPr>
        <p:txBody>
          <a:bodyPr>
            <a:normAutofit/>
          </a:bodyPr>
          <a:lstStyle/>
          <a:p>
            <a:pPr marL="0" indent="0" algn="ctr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en-US" sz="2300" b="1" dirty="0" smtClean="0">
                <a:latin typeface="+mj-lt"/>
                <a:ea typeface="ＭＳ Ｐゴシック" pitchFamily="34" charset="-128"/>
                <a:cs typeface="Arial" charset="0"/>
              </a:rPr>
              <a:t>Certified Minority/Women Owned Businesses Breakdown</a:t>
            </a:r>
            <a:endParaRPr lang="en-US" sz="2300" b="1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6043" y="1971983"/>
            <a:ext cx="808075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12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2012 </a:t>
            </a:r>
            <a:r>
              <a:rPr lang="en-US" sz="15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Total Combined Projects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17" name="Chart 16"/>
          <p:cNvGraphicFramePr/>
          <p:nvPr>
            <p:extLst>
              <p:ext uri="{D42A27DB-BD31-4B8C-83A1-F6EECF244321}">
                <p14:modId xmlns:p14="http://schemas.microsoft.com/office/powerpoint/2010/main" val="220060802"/>
              </p:ext>
            </p:extLst>
          </p:nvPr>
        </p:nvGraphicFramePr>
        <p:xfrm>
          <a:off x="1424411" y="2322277"/>
          <a:ext cx="5954163" cy="39694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Rectangle 17"/>
          <p:cNvSpPr/>
          <p:nvPr/>
        </p:nvSpPr>
        <p:spPr>
          <a:xfrm>
            <a:off x="7111497" y="3577288"/>
            <a:ext cx="1380653" cy="644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197" b="0" i="0" u="none" strike="noStrike" kern="1200" baseline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  <a:ea typeface="+mn-ea"/>
                <a:cs typeface="+mn-cs"/>
              </a:defRPr>
            </a:pPr>
            <a:fld id="{6196DF78-2355-4C2B-A5D0-58238165641C}" type="CATEGORYNAME">
              <a:rPr lang="en-US" b="1"/>
              <a:pPr algn="ctr">
                <a:defRPr sz="1197" b="0" i="0" u="none" strike="noStrike" kern="1200" baseline="0">
                  <a:solidFill>
                    <a:prstClr val="black">
                      <a:lumMod val="75000"/>
                      <a:lumOff val="25000"/>
                    </a:prstClr>
                  </a:solidFill>
                  <a:latin typeface="+mn-lt"/>
                  <a:ea typeface="+mn-ea"/>
                  <a:cs typeface="+mn-cs"/>
                </a:defRPr>
              </a:pPr>
              <a:t>Committed WBE</a:t>
            </a:fld>
            <a:endParaRPr lang="en-US" b="1" dirty="0"/>
          </a:p>
          <a:p>
            <a:pPr algn="ctr">
              <a:defRPr sz="1197" b="0" i="0" u="none" strike="noStrike" kern="1200" baseline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$28,055,886</a:t>
            </a:r>
            <a:r>
              <a:rPr lang="en-US" dirty="0"/>
              <a:t>
</a:t>
            </a:r>
            <a:r>
              <a:rPr lang="en-US" b="1" dirty="0"/>
              <a:t>3.15%</a:t>
            </a:r>
          </a:p>
        </p:txBody>
      </p:sp>
    </p:spTree>
    <p:extLst>
      <p:ext uri="{BB962C8B-B14F-4D97-AF65-F5344CB8AC3E}">
        <p14:creationId xmlns:p14="http://schemas.microsoft.com/office/powerpoint/2010/main" val="12832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Bond financial report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9"/>
            <a:ext cx="8229600" cy="4627840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/>
              <a:t>The </a:t>
            </a:r>
            <a:r>
              <a:rPr lang="en-US" sz="2000" dirty="0" smtClean="0"/>
              <a:t>2012 </a:t>
            </a:r>
            <a:r>
              <a:rPr lang="en-US" sz="2000" dirty="0"/>
              <a:t>Bond Program is $1.89 billion, and the issuance of </a:t>
            </a:r>
            <a:r>
              <a:rPr lang="en-US" sz="2000" dirty="0" smtClean="0"/>
              <a:t>bonds is planned </a:t>
            </a:r>
            <a:r>
              <a:rPr lang="en-US" sz="2000" dirty="0"/>
              <a:t>in four </a:t>
            </a:r>
            <a:r>
              <a:rPr lang="en-US" sz="2000" dirty="0" smtClean="0"/>
              <a:t>sales. Additionally, the Board of Education in 2015 approved an additional $212.4 million. Total budget is $2.1 billion.</a:t>
            </a:r>
            <a:endParaRPr lang="en-US" sz="2000" dirty="0"/>
          </a:p>
          <a:p>
            <a:pPr>
              <a:buFont typeface="Arial" pitchFamily="34" charset="0"/>
              <a:buChar char="•"/>
            </a:pPr>
            <a:r>
              <a:rPr lang="en-US" sz="2000" dirty="0"/>
              <a:t>Commitments of </a:t>
            </a:r>
            <a:r>
              <a:rPr lang="en-US" sz="2000" b="1" dirty="0" smtClean="0"/>
              <a:t>$889,857,978</a:t>
            </a:r>
            <a:r>
              <a:rPr lang="en-US" sz="2000" dirty="0" smtClean="0"/>
              <a:t> </a:t>
            </a:r>
            <a:r>
              <a:rPr lang="en-US" sz="2000" i="1" dirty="0"/>
              <a:t>(including </a:t>
            </a:r>
            <a:r>
              <a:rPr lang="en-US" sz="2000" i="1" dirty="0" smtClean="0"/>
              <a:t>encumbrances </a:t>
            </a:r>
            <a:r>
              <a:rPr lang="en-US" sz="2000" i="1" dirty="0"/>
              <a:t>of </a:t>
            </a:r>
            <a:r>
              <a:rPr lang="en-US" sz="2000" b="1" i="1" dirty="0" smtClean="0"/>
              <a:t>$435,479,381</a:t>
            </a:r>
            <a:r>
              <a:rPr lang="en-US" sz="2000" i="1" dirty="0" smtClean="0"/>
              <a:t> and </a:t>
            </a:r>
            <a:r>
              <a:rPr lang="en-US" sz="2000" i="1" dirty="0"/>
              <a:t>actual expenditures of </a:t>
            </a:r>
            <a:r>
              <a:rPr lang="en-US" sz="2000" b="1" i="1" smtClean="0"/>
              <a:t>$454,378,597</a:t>
            </a:r>
            <a:r>
              <a:rPr lang="en-US" sz="2000" i="1" smtClean="0"/>
              <a:t>) </a:t>
            </a:r>
            <a:r>
              <a:rPr lang="en-US" sz="2000" dirty="0"/>
              <a:t>leaving </a:t>
            </a:r>
            <a:r>
              <a:rPr lang="en-US" sz="2000" b="1" dirty="0" smtClean="0"/>
              <a:t>$1,212,591,985 </a:t>
            </a:r>
            <a:r>
              <a:rPr lang="en-US" sz="2000" dirty="0" smtClean="0"/>
              <a:t>of </a:t>
            </a:r>
            <a:r>
              <a:rPr lang="en-US" sz="2000" dirty="0"/>
              <a:t>available </a:t>
            </a:r>
            <a:r>
              <a:rPr lang="en-US" sz="2000" dirty="0" smtClean="0"/>
              <a:t>funding.</a:t>
            </a:r>
            <a:endParaRPr lang="en-US" sz="2000" dirty="0"/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15</a:t>
            </a:fld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715436" y="3408487"/>
            <a:ext cx="0" cy="2819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63388" y="3408487"/>
            <a:ext cx="80234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1153822473"/>
              </p:ext>
            </p:extLst>
          </p:nvPr>
        </p:nvGraphicFramePr>
        <p:xfrm>
          <a:off x="5024929" y="3384550"/>
          <a:ext cx="3630283" cy="2971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734049" y="5810528"/>
            <a:ext cx="2768601" cy="1841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511799" y="5753362"/>
            <a:ext cx="1098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2013 </a:t>
            </a:r>
          </a:p>
          <a:p>
            <a:pPr algn="ctr"/>
            <a:r>
              <a:rPr lang="en-US" sz="900" dirty="0" smtClean="0"/>
              <a:t>(Sold Feb)</a:t>
            </a:r>
            <a:endParaRPr lang="en-US" sz="900" dirty="0"/>
          </a:p>
        </p:txBody>
      </p:sp>
      <p:sp>
        <p:nvSpPr>
          <p:cNvPr id="12" name="TextBox 11"/>
          <p:cNvSpPr txBox="1"/>
          <p:nvPr/>
        </p:nvSpPr>
        <p:spPr>
          <a:xfrm>
            <a:off x="6216650" y="5753362"/>
            <a:ext cx="1098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2014 </a:t>
            </a:r>
          </a:p>
          <a:p>
            <a:pPr algn="ctr"/>
            <a:r>
              <a:rPr lang="en-US" sz="900" dirty="0" smtClean="0"/>
              <a:t>(Sold Sept)</a:t>
            </a:r>
            <a:endParaRPr lang="en-US" sz="900" dirty="0"/>
          </a:p>
        </p:txBody>
      </p:sp>
      <p:sp>
        <p:nvSpPr>
          <p:cNvPr id="13" name="TextBox 12"/>
          <p:cNvSpPr txBox="1"/>
          <p:nvPr/>
        </p:nvSpPr>
        <p:spPr>
          <a:xfrm>
            <a:off x="6908800" y="5748414"/>
            <a:ext cx="10985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2015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13650" y="5753362"/>
            <a:ext cx="1098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2016</a:t>
            </a:r>
          </a:p>
          <a:p>
            <a:pPr algn="ctr"/>
            <a:r>
              <a:rPr lang="en-US" sz="900" dirty="0" smtClean="0"/>
              <a:t>(Sold April)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7237" y="3474149"/>
            <a:ext cx="3724275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Total 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Budget, Commitments &amp; Available Funding to Date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Total Budget: $2.1 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billion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 defTabSz="914400"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05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(issuance sales in millions)</a:t>
            </a:r>
          </a:p>
        </p:txBody>
      </p:sp>
      <p:graphicFrame>
        <p:nvGraphicFramePr>
          <p:cNvPr id="19" name="Chart 18"/>
          <p:cNvGraphicFramePr/>
          <p:nvPr>
            <p:extLst>
              <p:ext uri="{D42A27DB-BD31-4B8C-83A1-F6EECF244321}">
                <p14:modId xmlns:p14="http://schemas.microsoft.com/office/powerpoint/2010/main" val="1220387003"/>
              </p:ext>
            </p:extLst>
          </p:nvPr>
        </p:nvGraphicFramePr>
        <p:xfrm>
          <a:off x="280632" y="3925263"/>
          <a:ext cx="4434804" cy="2956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606961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9958" y="1497648"/>
            <a:ext cx="8507668" cy="4525963"/>
          </a:xfrm>
        </p:spPr>
        <p:txBody>
          <a:bodyPr>
            <a:noAutofit/>
          </a:bodyPr>
          <a:lstStyle/>
          <a:p>
            <a:pPr>
              <a:spcBef>
                <a:spcPts val="800"/>
              </a:spcBef>
            </a:pPr>
            <a:r>
              <a:rPr lang="en-US" sz="2500" dirty="0"/>
              <a:t>Finalizing surveys to assess </a:t>
            </a:r>
            <a:br>
              <a:rPr lang="en-US" sz="2500" dirty="0"/>
            </a:br>
            <a:r>
              <a:rPr lang="en-US" sz="2500" dirty="0"/>
              <a:t>community engagement efforts</a:t>
            </a:r>
          </a:p>
          <a:p>
            <a:pPr>
              <a:spcBef>
                <a:spcPts val="800"/>
              </a:spcBef>
            </a:pPr>
            <a:r>
              <a:rPr lang="en-US" sz="2500" dirty="0" smtClean="0"/>
              <a:t>Developing communications</a:t>
            </a:r>
            <a:br>
              <a:rPr lang="en-US" sz="2500" dirty="0" smtClean="0"/>
            </a:br>
            <a:r>
              <a:rPr lang="en-US" sz="2500" dirty="0" smtClean="0"/>
              <a:t>plan for transitioning schools</a:t>
            </a:r>
          </a:p>
          <a:p>
            <a:pPr>
              <a:spcBef>
                <a:spcPts val="800"/>
              </a:spcBef>
            </a:pPr>
            <a:r>
              <a:rPr lang="en-US" sz="2500" dirty="0" smtClean="0"/>
              <a:t>Created guide for bond </a:t>
            </a:r>
            <a:br>
              <a:rPr lang="en-US" sz="2500" dirty="0" smtClean="0"/>
            </a:br>
            <a:r>
              <a:rPr lang="en-US" sz="2500" dirty="0" smtClean="0"/>
              <a:t>principals planning celebrations</a:t>
            </a:r>
            <a:br>
              <a:rPr lang="en-US" sz="2500" dirty="0" smtClean="0"/>
            </a:br>
            <a:r>
              <a:rPr lang="en-US" sz="2500" dirty="0" smtClean="0"/>
              <a:t>for project milestones</a:t>
            </a:r>
          </a:p>
          <a:p>
            <a:pPr>
              <a:spcBef>
                <a:spcPts val="800"/>
              </a:spcBef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16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241" y="1570183"/>
            <a:ext cx="3254559" cy="421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55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9958" y="1497648"/>
            <a:ext cx="8507668" cy="4525963"/>
          </a:xfrm>
        </p:spPr>
        <p:txBody>
          <a:bodyPr>
            <a:noAutofit/>
          </a:bodyPr>
          <a:lstStyle/>
          <a:p>
            <a:pPr>
              <a:spcBef>
                <a:spcPts val="800"/>
              </a:spcBef>
            </a:pPr>
            <a:r>
              <a:rPr lang="en-US" sz="2500" dirty="0" smtClean="0"/>
              <a:t>Coordinated 8 community </a:t>
            </a:r>
            <a:br>
              <a:rPr lang="en-US" sz="2500" dirty="0" smtClean="0"/>
            </a:br>
            <a:r>
              <a:rPr lang="en-US" sz="2500" dirty="0" smtClean="0"/>
              <a:t>meetings, 3 groundbreakings</a:t>
            </a:r>
          </a:p>
          <a:p>
            <a:pPr>
              <a:spcBef>
                <a:spcPts val="800"/>
              </a:spcBef>
            </a:pPr>
            <a:r>
              <a:rPr lang="en-US" sz="2500" dirty="0" smtClean="0"/>
              <a:t>Provided </a:t>
            </a:r>
            <a:r>
              <a:rPr lang="en-US" sz="2500" dirty="0"/>
              <a:t>frequent construction </a:t>
            </a:r>
            <a:br>
              <a:rPr lang="en-US" sz="2500" dirty="0"/>
            </a:br>
            <a:r>
              <a:rPr lang="en-US" sz="2500" dirty="0"/>
              <a:t>updates to highlight progress</a:t>
            </a:r>
          </a:p>
          <a:p>
            <a:pPr>
              <a:spcBef>
                <a:spcPts val="800"/>
              </a:spcBef>
            </a:pPr>
            <a:r>
              <a:rPr lang="en-US" sz="2500" dirty="0" smtClean="0"/>
              <a:t>Posted </a:t>
            </a:r>
            <a:r>
              <a:rPr lang="en-US" sz="2500" dirty="0"/>
              <a:t>regular updates to </a:t>
            </a:r>
            <a:r>
              <a:rPr lang="en-US" sz="2500" dirty="0" smtClean="0"/>
              <a:t/>
            </a:r>
            <a:br>
              <a:rPr lang="en-US" sz="2500" dirty="0" smtClean="0"/>
            </a:br>
            <a:r>
              <a:rPr lang="en-US" sz="2500" dirty="0" smtClean="0"/>
              <a:t>social media</a:t>
            </a:r>
            <a:r>
              <a:rPr lang="en-US" sz="2500" dirty="0"/>
              <a:t>, blog, </a:t>
            </a:r>
            <a:r>
              <a:rPr lang="en-US" sz="2500" dirty="0" smtClean="0"/>
              <a:t>Facebook</a:t>
            </a:r>
            <a:endParaRPr lang="en-US" sz="2500" dirty="0"/>
          </a:p>
          <a:p>
            <a:pPr>
              <a:spcBef>
                <a:spcPts val="800"/>
              </a:spcBef>
            </a:pPr>
            <a:r>
              <a:rPr lang="en-US" sz="2500" dirty="0" smtClean="0"/>
              <a:t>Strategically pitched stories </a:t>
            </a:r>
            <a:br>
              <a:rPr lang="en-US" sz="2500" dirty="0" smtClean="0"/>
            </a:br>
            <a:r>
              <a:rPr lang="en-US" sz="2500" dirty="0" smtClean="0"/>
              <a:t>to media outlets</a:t>
            </a:r>
          </a:p>
          <a:p>
            <a:pPr>
              <a:spcBef>
                <a:spcPts val="800"/>
              </a:spcBef>
            </a:pPr>
            <a:endParaRPr lang="en-US" sz="2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17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9700" t="28647" r="32535" b="16113"/>
          <a:stretch/>
        </p:blipFill>
        <p:spPr>
          <a:xfrm>
            <a:off x="5298186" y="1497648"/>
            <a:ext cx="3388614" cy="369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230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Looking ahead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8" y="1540762"/>
            <a:ext cx="8229602" cy="4525963"/>
          </a:xfrm>
        </p:spPr>
        <p:txBody>
          <a:bodyPr numCol="1">
            <a:noAutofit/>
          </a:bodyPr>
          <a:lstStyle/>
          <a:p>
            <a:pPr>
              <a:spcAft>
                <a:spcPts val="600"/>
              </a:spcAft>
            </a:pPr>
            <a:r>
              <a:rPr lang="en-US" sz="2500" dirty="0" smtClean="0"/>
              <a:t>By end of September:</a:t>
            </a:r>
            <a:endParaRPr lang="en-US" sz="2500" dirty="0"/>
          </a:p>
          <a:p>
            <a:pPr lvl="1">
              <a:spcAft>
                <a:spcPts val="600"/>
              </a:spcAft>
            </a:pPr>
            <a:r>
              <a:rPr lang="en-US" sz="2100" dirty="0"/>
              <a:t>6 new schools open </a:t>
            </a:r>
          </a:p>
          <a:p>
            <a:pPr lvl="1">
              <a:spcAft>
                <a:spcPts val="600"/>
              </a:spcAft>
            </a:pPr>
            <a:r>
              <a:rPr lang="en-US" sz="2100" dirty="0" smtClean="0">
                <a:solidFill>
                  <a:schemeClr val="accent5"/>
                </a:solidFill>
              </a:rPr>
              <a:t>10 </a:t>
            </a:r>
            <a:r>
              <a:rPr lang="en-US" sz="2100" dirty="0">
                <a:solidFill>
                  <a:schemeClr val="accent5"/>
                </a:solidFill>
              </a:rPr>
              <a:t>more contracts executed</a:t>
            </a:r>
          </a:p>
          <a:p>
            <a:pPr lvl="1">
              <a:spcAft>
                <a:spcPts val="600"/>
              </a:spcAft>
            </a:pPr>
            <a:r>
              <a:rPr lang="en-US" sz="2100" dirty="0" smtClean="0">
                <a:solidFill>
                  <a:schemeClr val="accent5"/>
                </a:solidFill>
              </a:rPr>
              <a:t>7 </a:t>
            </a:r>
            <a:r>
              <a:rPr lang="en-US" sz="2100" dirty="0">
                <a:solidFill>
                  <a:schemeClr val="accent5"/>
                </a:solidFill>
              </a:rPr>
              <a:t>more </a:t>
            </a:r>
            <a:r>
              <a:rPr lang="en-US" sz="2100" dirty="0" smtClean="0"/>
              <a:t>projects </a:t>
            </a:r>
            <a:br>
              <a:rPr lang="en-US" sz="2100" dirty="0" smtClean="0"/>
            </a:br>
            <a:r>
              <a:rPr lang="en-US" sz="2100" dirty="0" smtClean="0"/>
              <a:t>under construction</a:t>
            </a:r>
            <a:endParaRPr lang="en-US" sz="2100" dirty="0"/>
          </a:p>
          <a:p>
            <a:pPr>
              <a:spcAft>
                <a:spcPts val="600"/>
              </a:spcAft>
            </a:pPr>
            <a:r>
              <a:rPr lang="en-US" sz="2500" dirty="0" smtClean="0"/>
              <a:t>Projects nearing completion: </a:t>
            </a:r>
          </a:p>
          <a:p>
            <a:pPr lvl="1">
              <a:spcAft>
                <a:spcPts val="600"/>
              </a:spcAft>
            </a:pPr>
            <a:r>
              <a:rPr lang="en-US" sz="2100" b="1" dirty="0" smtClean="0"/>
              <a:t>Sterling Aviation HS</a:t>
            </a:r>
          </a:p>
          <a:p>
            <a:pPr lvl="1">
              <a:spcAft>
                <a:spcPts val="600"/>
              </a:spcAft>
            </a:pPr>
            <a:r>
              <a:rPr lang="en-US" sz="2100" b="1" smtClean="0"/>
              <a:t>Delmar Fieldhouse</a:t>
            </a:r>
            <a:endParaRPr lang="en-US" sz="2100" b="1" dirty="0" smtClean="0"/>
          </a:p>
          <a:p>
            <a:pPr lvl="1">
              <a:spcAft>
                <a:spcPts val="600"/>
              </a:spcAft>
            </a:pPr>
            <a:r>
              <a:rPr lang="en-US" sz="2100" b="1" dirty="0" err="1" smtClean="0"/>
              <a:t>Waltrip</a:t>
            </a:r>
            <a:r>
              <a:rPr lang="en-US" sz="2100" b="1" dirty="0" smtClean="0"/>
              <a:t> HS</a:t>
            </a:r>
            <a:br>
              <a:rPr lang="en-US" sz="2100" b="1" dirty="0" smtClean="0"/>
            </a:br>
            <a:r>
              <a:rPr lang="en-US" sz="2100" b="1" dirty="0" smtClean="0"/>
              <a:t>Renovations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18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" t="5073" r="10235" b="20880"/>
          <a:stretch/>
        </p:blipFill>
        <p:spPr>
          <a:xfrm>
            <a:off x="5104595" y="1546669"/>
            <a:ext cx="3582205" cy="2286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1" t="5636" b="17503"/>
          <a:stretch/>
        </p:blipFill>
        <p:spPr>
          <a:xfrm>
            <a:off x="5104595" y="3933342"/>
            <a:ext cx="3586081" cy="2286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04595" y="5901570"/>
            <a:ext cx="3582204" cy="30777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2"/>
                </a:solidFill>
              </a:rPr>
              <a:t>Waltrip HS</a:t>
            </a:r>
            <a:endParaRPr lang="en-US" sz="1400" b="1" dirty="0">
              <a:solidFill>
                <a:schemeClr val="bg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04594" y="3514897"/>
            <a:ext cx="3582205" cy="30777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2"/>
                </a:solidFill>
              </a:rPr>
              <a:t>Sterling HS</a:t>
            </a:r>
            <a:endParaRPr lang="en-US" sz="14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0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457200" y="883001"/>
            <a:ext cx="7772400" cy="3390235"/>
          </a:xfrm>
        </p:spPr>
        <p:txBody>
          <a:bodyPr anchor="ctr"/>
          <a:lstStyle/>
          <a:p>
            <a:pPr algn="ctr"/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7" name="Text Placeholder 20"/>
          <p:cNvSpPr txBox="1">
            <a:spLocks/>
          </p:cNvSpPr>
          <p:nvPr/>
        </p:nvSpPr>
        <p:spPr>
          <a:xfrm>
            <a:off x="457200" y="4535488"/>
            <a:ext cx="4830763" cy="146367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spcBef>
                <a:spcPts val="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40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8667" y="1600200"/>
            <a:ext cx="5604933" cy="452596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300" dirty="0" smtClean="0"/>
              <a:t>Construction underway at 22 campuses – more than any other time in HISD history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300" dirty="0"/>
              <a:t>Construction contracts executed: 7, including 1 districtwide project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300" dirty="0" smtClean="0"/>
              <a:t>6 schools to open in August; move-in preparation/furniture delivery underway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300" dirty="0" smtClean="0"/>
              <a:t>Groundbreaking at Yates HS; Topping Out at Wisdom HS 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300" dirty="0" smtClean="0"/>
              <a:t>All projects, except Bellaire, to be bid by end of the year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endParaRPr lang="en-US" sz="2400" dirty="0" smtClean="0"/>
          </a:p>
          <a:p>
            <a:pPr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endParaRPr lang="en-US" sz="24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>
            <a:normAutofit/>
          </a:bodyPr>
          <a:lstStyle/>
          <a:p>
            <a:r>
              <a:rPr lang="en-US" dirty="0" smtClean="0"/>
              <a:t>Second Quarter Progress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2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032963" y="1600200"/>
            <a:ext cx="2653837" cy="4572000"/>
          </a:xfrm>
          <a:prstGeom prst="rect">
            <a:avLst/>
          </a:prstGeom>
          <a:solidFill>
            <a:schemeClr val="accent3"/>
          </a:solidFill>
          <a:effectLst/>
        </p:spPr>
        <p:txBody>
          <a:bodyPr wrap="square" lIns="91440" tIns="91440" rIns="91440" bIns="91440" rtlCol="0">
            <a:sp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000" b="1" dirty="0" smtClean="0">
                <a:solidFill>
                  <a:schemeClr val="bg2"/>
                </a:solidFill>
                <a:latin typeface="Rockwell" panose="02060603020205020403" pitchFamily="18" charset="0"/>
              </a:rPr>
              <a:t>Six </a:t>
            </a:r>
            <a:r>
              <a:rPr lang="en-US" sz="2000" b="1" dirty="0">
                <a:solidFill>
                  <a:schemeClr val="bg2"/>
                </a:solidFill>
                <a:latin typeface="Rockwell" panose="02060603020205020403" pitchFamily="18" charset="0"/>
              </a:rPr>
              <a:t>new </a:t>
            </a:r>
            <a:r>
              <a:rPr lang="en-US" sz="2000" b="1" dirty="0" smtClean="0">
                <a:solidFill>
                  <a:schemeClr val="bg2"/>
                </a:solidFill>
                <a:latin typeface="Rockwell" panose="02060603020205020403" pitchFamily="18" charset="0"/>
              </a:rPr>
              <a:t>schools to open </a:t>
            </a:r>
            <a:r>
              <a:rPr lang="en-US" sz="2000" b="1" dirty="0">
                <a:solidFill>
                  <a:schemeClr val="bg2"/>
                </a:solidFill>
                <a:latin typeface="Rockwell" panose="02060603020205020403" pitchFamily="18" charset="0"/>
              </a:rPr>
              <a:t>for </a:t>
            </a:r>
            <a:r>
              <a:rPr lang="en-US" sz="2000" b="1" dirty="0" smtClean="0">
                <a:solidFill>
                  <a:schemeClr val="bg2"/>
                </a:solidFill>
                <a:latin typeface="Rockwell" panose="02060603020205020403" pitchFamily="18" charset="0"/>
              </a:rPr>
              <a:t>2016-2017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1700" dirty="0" smtClean="0">
                <a:solidFill>
                  <a:schemeClr val="bg2"/>
                </a:solidFill>
              </a:rPr>
              <a:t>Condit Elementary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1700" dirty="0" smtClean="0">
                <a:solidFill>
                  <a:schemeClr val="bg2"/>
                </a:solidFill>
              </a:rPr>
              <a:t>Mark White Elementary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1700" dirty="0" smtClean="0">
                <a:solidFill>
                  <a:schemeClr val="bg2"/>
                </a:solidFill>
              </a:rPr>
              <a:t>North </a:t>
            </a:r>
            <a:r>
              <a:rPr lang="en-US" sz="1700" dirty="0">
                <a:solidFill>
                  <a:schemeClr val="bg2"/>
                </a:solidFill>
              </a:rPr>
              <a:t>Houston Early </a:t>
            </a:r>
            <a:r>
              <a:rPr lang="en-US" sz="1700" dirty="0" smtClean="0">
                <a:solidFill>
                  <a:schemeClr val="bg2"/>
                </a:solidFill>
              </a:rPr>
              <a:t>College High School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1700" dirty="0" smtClean="0">
                <a:solidFill>
                  <a:schemeClr val="bg2"/>
                </a:solidFill>
              </a:rPr>
              <a:t>South </a:t>
            </a:r>
            <a:r>
              <a:rPr lang="en-US" sz="1700" dirty="0">
                <a:solidFill>
                  <a:schemeClr val="bg2"/>
                </a:solidFill>
              </a:rPr>
              <a:t>Early </a:t>
            </a:r>
            <a:r>
              <a:rPr lang="en-US" sz="1700" dirty="0" smtClean="0">
                <a:solidFill>
                  <a:schemeClr val="bg2"/>
                </a:solidFill>
              </a:rPr>
              <a:t>College High School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1700" dirty="0">
                <a:solidFill>
                  <a:schemeClr val="bg2"/>
                </a:solidFill>
              </a:rPr>
              <a:t>Mandarin Immersion </a:t>
            </a:r>
            <a:r>
              <a:rPr lang="en-US" sz="1700" dirty="0" smtClean="0">
                <a:solidFill>
                  <a:schemeClr val="bg2"/>
                </a:solidFill>
              </a:rPr>
              <a:t>Magnet School</a:t>
            </a:r>
            <a:endParaRPr lang="en-US" sz="1700" dirty="0">
              <a:solidFill>
                <a:schemeClr val="bg2"/>
              </a:solidFill>
            </a:endParaRP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1700" dirty="0">
                <a:solidFill>
                  <a:schemeClr val="bg2"/>
                </a:solidFill>
              </a:rPr>
              <a:t>North Forest Early </a:t>
            </a:r>
            <a:r>
              <a:rPr lang="en-US" sz="1700" dirty="0" smtClean="0">
                <a:solidFill>
                  <a:schemeClr val="bg2"/>
                </a:solidFill>
              </a:rPr>
              <a:t>Childhood Center</a:t>
            </a:r>
            <a:endParaRPr lang="en-US" sz="17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63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Construction Highlights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3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4556951" y="2290523"/>
            <a:ext cx="0" cy="2462542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1547036"/>
            <a:ext cx="8229600" cy="5171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sz="2500" b="1" dirty="0" err="1" smtClean="0"/>
              <a:t>DeBakey</a:t>
            </a:r>
            <a:r>
              <a:rPr lang="en-US" sz="2500" b="1" dirty="0" smtClean="0"/>
              <a:t> High School for Health Professions</a:t>
            </a:r>
            <a:endParaRPr lang="en-US" sz="2500" b="1" i="1" dirty="0">
              <a:solidFill>
                <a:schemeClr val="tx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7200" y="5077024"/>
            <a:ext cx="822960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600" dirty="0" smtClean="0">
                <a:solidFill>
                  <a:schemeClr val="accent5"/>
                </a:solidFill>
              </a:rPr>
              <a:t>New school for 900 – 1,000 students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600" dirty="0" smtClean="0">
                <a:solidFill>
                  <a:schemeClr val="accent5"/>
                </a:solidFill>
              </a:rPr>
              <a:t>Located in Texas Medical Center</a:t>
            </a:r>
            <a:endParaRPr lang="en-US" sz="2600" dirty="0">
              <a:solidFill>
                <a:schemeClr val="accent5"/>
              </a:solidFill>
            </a:endParaRPr>
          </a:p>
        </p:txBody>
      </p:sp>
      <p:pic>
        <p:nvPicPr>
          <p:cNvPr id="11" name="Picture 10" descr="20160422_DeBakey_26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275065"/>
            <a:ext cx="4019657" cy="2478000"/>
          </a:xfrm>
          <a:prstGeom prst="rect">
            <a:avLst/>
          </a:prstGeom>
          <a:ln w="38100" cmpd="sng">
            <a:solidFill>
              <a:schemeClr val="bg1"/>
            </a:solidFill>
          </a:ln>
        </p:spPr>
      </p:pic>
      <p:pic>
        <p:nvPicPr>
          <p:cNvPr id="12" name="Picture 11" descr="DeBakey High School 1605246176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936"/>
          <a:stretch/>
        </p:blipFill>
        <p:spPr>
          <a:xfrm>
            <a:off x="4637046" y="2262873"/>
            <a:ext cx="4049754" cy="2490192"/>
          </a:xfrm>
          <a:prstGeom prst="rect">
            <a:avLst/>
          </a:prstGeom>
          <a:ln w="38100" cmpd="sng">
            <a:noFill/>
          </a:ln>
        </p:spPr>
      </p:pic>
    </p:spTree>
    <p:extLst>
      <p:ext uri="{BB962C8B-B14F-4D97-AF65-F5344CB8AC3E}">
        <p14:creationId xmlns:p14="http://schemas.microsoft.com/office/powerpoint/2010/main" val="222653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Construction Highlights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6508" y="5205742"/>
            <a:ext cx="378460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600" dirty="0" smtClean="0">
                <a:solidFill>
                  <a:schemeClr val="accent5"/>
                </a:solidFill>
              </a:rPr>
              <a:t>New school for 1,000 – 1,300 students</a:t>
            </a:r>
            <a:endParaRPr lang="en-US" sz="2600" dirty="0">
              <a:solidFill>
                <a:schemeClr val="accent5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321563" y="2165794"/>
            <a:ext cx="0" cy="393825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1547036"/>
            <a:ext cx="3783917" cy="5171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sz="2500" b="1" dirty="0" err="1" smtClean="0"/>
              <a:t>Furr</a:t>
            </a:r>
            <a:r>
              <a:rPr lang="en-US" sz="2500" b="1" dirty="0" smtClean="0"/>
              <a:t> High School</a:t>
            </a:r>
            <a:endParaRPr lang="en-US" sz="2500" b="1" i="1" dirty="0">
              <a:solidFill>
                <a:schemeClr val="tx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99017" y="5205742"/>
            <a:ext cx="465444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600" dirty="0" smtClean="0">
                <a:solidFill>
                  <a:schemeClr val="accent5"/>
                </a:solidFill>
              </a:rPr>
              <a:t>New performing &amp; visual arts school for 750 students</a:t>
            </a:r>
            <a:endParaRPr lang="en-US" sz="2600" dirty="0">
              <a:solidFill>
                <a:schemeClr val="accent5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399017" y="1547036"/>
            <a:ext cx="4319469" cy="5171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sz="2500" b="1" dirty="0" smtClean="0"/>
              <a:t>HSPVA</a:t>
            </a:r>
            <a:endParaRPr lang="en-US" sz="2500" b="1" i="1" dirty="0">
              <a:solidFill>
                <a:schemeClr val="tx2"/>
              </a:solidFill>
            </a:endParaRPr>
          </a:p>
        </p:txBody>
      </p:sp>
      <p:pic>
        <p:nvPicPr>
          <p:cNvPr id="12" name="Picture 11" descr="Furr Aerials - May 2016 (5)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508" y="2165794"/>
            <a:ext cx="3784609" cy="2838457"/>
          </a:xfrm>
          <a:prstGeom prst="rect">
            <a:avLst/>
          </a:prstGeom>
          <a:ln w="38100" cmpd="sng">
            <a:noFill/>
          </a:ln>
        </p:spPr>
      </p:pic>
      <p:pic>
        <p:nvPicPr>
          <p:cNvPr id="13" name="Picture 12" descr="20160714_HSPVA_020-Edit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012"/>
          <a:stretch/>
        </p:blipFill>
        <p:spPr>
          <a:xfrm>
            <a:off x="4399018" y="2165803"/>
            <a:ext cx="4319469" cy="2838448"/>
          </a:xfrm>
          <a:prstGeom prst="rect">
            <a:avLst/>
          </a:prstGeom>
          <a:ln w="38100" cmpd="sng">
            <a:noFill/>
          </a:ln>
        </p:spPr>
      </p:pic>
    </p:spTree>
    <p:extLst>
      <p:ext uri="{BB962C8B-B14F-4D97-AF65-F5344CB8AC3E}">
        <p14:creationId xmlns:p14="http://schemas.microsoft.com/office/powerpoint/2010/main" val="116196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Construction Highlights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5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5058532"/>
            <a:ext cx="402426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600" dirty="0" smtClean="0">
                <a:solidFill>
                  <a:schemeClr val="accent5"/>
                </a:solidFill>
              </a:rPr>
              <a:t>New school for 1,700 – 1,900 students</a:t>
            </a:r>
            <a:endParaRPr lang="en-US" sz="2600" dirty="0">
              <a:solidFill>
                <a:schemeClr val="accent5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556951" y="2154728"/>
            <a:ext cx="0" cy="4101217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1547036"/>
            <a:ext cx="4024265" cy="5171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sz="2500" b="1" dirty="0" smtClean="0"/>
              <a:t>Wisdom High School</a:t>
            </a:r>
            <a:endParaRPr lang="en-US" sz="2500" b="1" i="1" dirty="0">
              <a:solidFill>
                <a:schemeClr val="tx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32438" y="5058532"/>
            <a:ext cx="430836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600" dirty="0" smtClean="0">
                <a:solidFill>
                  <a:schemeClr val="accent5"/>
                </a:solidFill>
              </a:rPr>
              <a:t>New school preserving significant architecture for 1,800 – 2,000 students</a:t>
            </a:r>
            <a:endParaRPr lang="en-US" sz="2600" dirty="0">
              <a:solidFill>
                <a:schemeClr val="accent5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632438" y="1547036"/>
            <a:ext cx="4017253" cy="5171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sz="2500" b="1" dirty="0" err="1" smtClean="0"/>
              <a:t>Milby</a:t>
            </a:r>
            <a:r>
              <a:rPr lang="en-US" sz="2500" b="1" dirty="0" smtClean="0"/>
              <a:t> High School</a:t>
            </a:r>
            <a:endParaRPr lang="en-US" sz="2500" b="1" i="1" dirty="0">
              <a:solidFill>
                <a:schemeClr val="tx2"/>
              </a:solidFill>
            </a:endParaRPr>
          </a:p>
        </p:txBody>
      </p:sp>
      <p:pic>
        <p:nvPicPr>
          <p:cNvPr id="12" name="Picture 11" descr="Milby - Aerial (16-06-08) - B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95" b="1427"/>
          <a:stretch/>
        </p:blipFill>
        <p:spPr>
          <a:xfrm>
            <a:off x="4632438" y="2161422"/>
            <a:ext cx="4017253" cy="2770360"/>
          </a:xfrm>
          <a:prstGeom prst="rect">
            <a:avLst/>
          </a:prstGeom>
          <a:ln w="38100" cmpd="sng">
            <a:noFill/>
          </a:ln>
        </p:spPr>
      </p:pic>
      <p:pic>
        <p:nvPicPr>
          <p:cNvPr id="13" name="Picture 12" descr="HISD Lee High 1605206230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9609"/>
          <a:stretch/>
        </p:blipFill>
        <p:spPr>
          <a:xfrm>
            <a:off x="457200" y="2154728"/>
            <a:ext cx="4024265" cy="2777054"/>
          </a:xfrm>
          <a:prstGeom prst="rect">
            <a:avLst/>
          </a:prstGeom>
          <a:ln w="38100" cmpd="sng">
            <a:noFill/>
          </a:ln>
        </p:spPr>
      </p:pic>
    </p:spTree>
    <p:extLst>
      <p:ext uri="{BB962C8B-B14F-4D97-AF65-F5344CB8AC3E}">
        <p14:creationId xmlns:p14="http://schemas.microsoft.com/office/powerpoint/2010/main" val="209304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Construction Highlights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6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24714" y="5092362"/>
            <a:ext cx="430945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600" dirty="0" smtClean="0">
                <a:solidFill>
                  <a:schemeClr val="accent5"/>
                </a:solidFill>
              </a:rPr>
              <a:t>New school for 400 students</a:t>
            </a:r>
            <a:endParaRPr lang="en-US" sz="2600" dirty="0">
              <a:solidFill>
                <a:schemeClr val="accent5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719911" y="2109463"/>
            <a:ext cx="0" cy="3875451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 txBox="1">
            <a:spLocks/>
          </p:cNvSpPr>
          <p:nvPr/>
        </p:nvSpPr>
        <p:spPr>
          <a:xfrm>
            <a:off x="324714" y="1547036"/>
            <a:ext cx="4309450" cy="5171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sz="2500" b="1" dirty="0" smtClean="0"/>
              <a:t>North Houston ECHS</a:t>
            </a:r>
            <a:endParaRPr lang="en-US" sz="2500" b="1" i="1" dirty="0">
              <a:solidFill>
                <a:schemeClr val="tx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05659" y="5092362"/>
            <a:ext cx="402844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600" dirty="0" smtClean="0">
                <a:solidFill>
                  <a:schemeClr val="accent5"/>
                </a:solidFill>
              </a:rPr>
              <a:t>Phase 1 complete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600" dirty="0" smtClean="0">
                <a:solidFill>
                  <a:schemeClr val="accent5"/>
                </a:solidFill>
              </a:rPr>
              <a:t>Phases </a:t>
            </a:r>
            <a:r>
              <a:rPr lang="en-US" sz="2600" smtClean="0">
                <a:solidFill>
                  <a:schemeClr val="accent5"/>
                </a:solidFill>
              </a:rPr>
              <a:t>2 ongoing</a:t>
            </a:r>
            <a:endParaRPr lang="en-US" sz="2600" dirty="0">
              <a:solidFill>
                <a:schemeClr val="accent5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805659" y="1547036"/>
            <a:ext cx="4028440" cy="5171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sz="2500" b="1" dirty="0" err="1" smtClean="0"/>
              <a:t>Worthing</a:t>
            </a:r>
            <a:r>
              <a:rPr lang="en-US" sz="2500" b="1" dirty="0" smtClean="0"/>
              <a:t> High School</a:t>
            </a:r>
            <a:endParaRPr lang="en-US" sz="2500" b="1" i="1" dirty="0">
              <a:solidFill>
                <a:schemeClr val="tx2"/>
              </a:solidFill>
            </a:endParaRPr>
          </a:p>
        </p:txBody>
      </p:sp>
      <p:pic>
        <p:nvPicPr>
          <p:cNvPr id="12" name="Picture 11" descr="20160524_NHECHS_013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53" r="4541"/>
          <a:stretch/>
        </p:blipFill>
        <p:spPr>
          <a:xfrm>
            <a:off x="324714" y="2109463"/>
            <a:ext cx="4309450" cy="2843162"/>
          </a:xfrm>
          <a:prstGeom prst="rect">
            <a:avLst/>
          </a:prstGeom>
          <a:ln w="38100" cmpd="sng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67"/>
          <a:stretch/>
        </p:blipFill>
        <p:spPr>
          <a:xfrm>
            <a:off x="4831418" y="2109463"/>
            <a:ext cx="3855382" cy="284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20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Construction Highlights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7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60713" y="5298269"/>
            <a:ext cx="364906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600" dirty="0" smtClean="0">
                <a:solidFill>
                  <a:schemeClr val="accent5"/>
                </a:solidFill>
              </a:rPr>
              <a:t>New school for 750 students 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4206119" y="2064190"/>
            <a:ext cx="0" cy="4087228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 txBox="1">
            <a:spLocks/>
          </p:cNvSpPr>
          <p:nvPr/>
        </p:nvSpPr>
        <p:spPr>
          <a:xfrm>
            <a:off x="457201" y="1547036"/>
            <a:ext cx="3748918" cy="5171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sz="2500" b="1" dirty="0" smtClean="0"/>
              <a:t>Mark White Elementary</a:t>
            </a:r>
            <a:endParaRPr lang="en-US" sz="2500" b="1" i="1" dirty="0">
              <a:solidFill>
                <a:schemeClr val="tx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04144" y="5298269"/>
            <a:ext cx="438265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600" dirty="0" smtClean="0">
                <a:solidFill>
                  <a:schemeClr val="accent5"/>
                </a:solidFill>
              </a:rPr>
              <a:t>New school for 750 – 900 students</a:t>
            </a:r>
            <a:endParaRPr lang="en-US" sz="2600" dirty="0">
              <a:solidFill>
                <a:schemeClr val="accent5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299054" y="1547036"/>
            <a:ext cx="4387746" cy="5171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sz="2500" b="1" dirty="0" smtClean="0"/>
              <a:t>Mandarin Immersion</a:t>
            </a:r>
            <a:endParaRPr lang="en-US" sz="2500" b="1" i="1" dirty="0">
              <a:solidFill>
                <a:schemeClr val="tx2"/>
              </a:solidFill>
            </a:endParaRPr>
          </a:p>
        </p:txBody>
      </p:sp>
      <p:pic>
        <p:nvPicPr>
          <p:cNvPr id="12" name="Picture 11" descr="Mandarin Chinese Language 1605206226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015" t="14326" r="15585" b="10774"/>
          <a:stretch/>
        </p:blipFill>
        <p:spPr>
          <a:xfrm>
            <a:off x="4299054" y="2064190"/>
            <a:ext cx="4387746" cy="3131506"/>
          </a:xfrm>
          <a:prstGeom prst="rect">
            <a:avLst/>
          </a:prstGeom>
          <a:ln w="38100" cmpd="sng">
            <a:noFill/>
          </a:ln>
        </p:spPr>
      </p:pic>
      <p:pic>
        <p:nvPicPr>
          <p:cNvPr id="13" name="Picture 12" descr="Mark White Elementary 1606072188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226" t="18590" r="16985" b="8689"/>
          <a:stretch/>
        </p:blipFill>
        <p:spPr>
          <a:xfrm>
            <a:off x="460713" y="2064190"/>
            <a:ext cx="3649065" cy="3131506"/>
          </a:xfrm>
          <a:prstGeom prst="rect">
            <a:avLst/>
          </a:prstGeom>
          <a:ln w="38100" cmpd="sng">
            <a:noFill/>
          </a:ln>
        </p:spPr>
      </p:pic>
    </p:spTree>
    <p:extLst>
      <p:ext uri="{BB962C8B-B14F-4D97-AF65-F5344CB8AC3E}">
        <p14:creationId xmlns:p14="http://schemas.microsoft.com/office/powerpoint/2010/main" val="282645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Construction Highlights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8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4895362"/>
            <a:ext cx="414012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600" dirty="0" smtClean="0">
                <a:solidFill>
                  <a:schemeClr val="accent5"/>
                </a:solidFill>
              </a:rPr>
              <a:t>New school for 750 students</a:t>
            </a:r>
            <a:endParaRPr lang="en-US" sz="2600" dirty="0">
              <a:solidFill>
                <a:schemeClr val="accent5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597320" y="2193588"/>
            <a:ext cx="0" cy="3976303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1547036"/>
            <a:ext cx="4140120" cy="5171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sz="2500" b="1" dirty="0" smtClean="0"/>
              <a:t>Condit Elementary</a:t>
            </a:r>
            <a:endParaRPr lang="en-US" sz="2500" b="1" i="1" dirty="0">
              <a:solidFill>
                <a:schemeClr val="tx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14920" y="4895362"/>
            <a:ext cx="3971880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600" dirty="0" smtClean="0">
                <a:solidFill>
                  <a:schemeClr val="accent5"/>
                </a:solidFill>
              </a:rPr>
              <a:t>New center for 500 – 600 students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600" dirty="0" smtClean="0">
                <a:solidFill>
                  <a:schemeClr val="accent5"/>
                </a:solidFill>
              </a:rPr>
              <a:t>Non bond school</a:t>
            </a:r>
            <a:endParaRPr lang="en-US" sz="2600" dirty="0">
              <a:solidFill>
                <a:schemeClr val="accent5"/>
              </a:solidFill>
            </a:endParaRPr>
          </a:p>
        </p:txBody>
      </p:sp>
      <p:pic>
        <p:nvPicPr>
          <p:cNvPr id="11" name="Picture 10" descr="20160518_NFECC_02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4920" y="2193588"/>
            <a:ext cx="3971880" cy="2572376"/>
          </a:xfrm>
          <a:prstGeom prst="rect">
            <a:avLst/>
          </a:prstGeom>
          <a:ln w="38100" cmpd="sng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3" r="1837"/>
          <a:stretch/>
        </p:blipFill>
        <p:spPr>
          <a:xfrm>
            <a:off x="457200" y="2193588"/>
            <a:ext cx="4050145" cy="2572376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4714920" y="1547036"/>
            <a:ext cx="3971880" cy="5171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sz="2500" b="1" dirty="0" smtClean="0"/>
              <a:t>North Forest ECC</a:t>
            </a:r>
            <a:endParaRPr lang="en-US" sz="2500" b="1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09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Construction Highlights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9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1967255"/>
            <a:ext cx="82296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500" dirty="0">
                <a:solidFill>
                  <a:schemeClr val="accent5"/>
                </a:solidFill>
              </a:rPr>
              <a:t>All but 1 </a:t>
            </a:r>
            <a:r>
              <a:rPr lang="en-US" sz="2500" dirty="0" smtClean="0">
                <a:solidFill>
                  <a:schemeClr val="accent5"/>
                </a:solidFill>
              </a:rPr>
              <a:t>package currently </a:t>
            </a:r>
            <a:r>
              <a:rPr lang="en-US" sz="2500" dirty="0">
                <a:solidFill>
                  <a:schemeClr val="accent5"/>
                </a:solidFill>
              </a:rPr>
              <a:t>under contract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500" dirty="0" smtClean="0">
                <a:solidFill>
                  <a:schemeClr val="accent5"/>
                </a:solidFill>
              </a:rPr>
              <a:t>All packages to be under construction by end of 2016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055714" y="3212295"/>
            <a:ext cx="0" cy="266456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1547036"/>
            <a:ext cx="8229600" cy="5171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sz="2500" b="1" dirty="0" smtClean="0"/>
              <a:t>Middle School Restroom Renovations</a:t>
            </a:r>
            <a:endParaRPr lang="en-US" sz="2500" b="1" i="1" dirty="0">
              <a:solidFill>
                <a:schemeClr val="tx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55"/>
          <a:stretch/>
        </p:blipFill>
        <p:spPr>
          <a:xfrm>
            <a:off x="5148823" y="3212295"/>
            <a:ext cx="3537977" cy="26645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212295"/>
            <a:ext cx="4509833" cy="266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6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ISD-Template-2014-Standard-DRAFT">
  <a:themeElements>
    <a:clrScheme name="2014 HISD Color Theme">
      <a:dk1>
        <a:sysClr val="windowText" lastClr="000000"/>
      </a:dk1>
      <a:lt1>
        <a:sysClr val="window" lastClr="FFFFFF"/>
      </a:lt1>
      <a:dk2>
        <a:srgbClr val="67A2B9"/>
      </a:dk2>
      <a:lt2>
        <a:srgbClr val="F1F5F6"/>
      </a:lt2>
      <a:accent1>
        <a:srgbClr val="DCA900"/>
      </a:accent1>
      <a:accent2>
        <a:srgbClr val="B5CFDB"/>
      </a:accent2>
      <a:accent3>
        <a:srgbClr val="88B5C6"/>
      </a:accent3>
      <a:accent4>
        <a:srgbClr val="949494"/>
      </a:accent4>
      <a:accent5>
        <a:srgbClr val="58595B"/>
      </a:accent5>
      <a:accent6>
        <a:srgbClr val="EAF0F3"/>
      </a:accent6>
      <a:hlink>
        <a:srgbClr val="58595B"/>
      </a:hlink>
      <a:folHlink>
        <a:srgbClr val="D2D2D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HISD-Template-2014-Standard-DRAFT</Template>
  <TotalTime>6581</TotalTime>
  <Words>589</Words>
  <Application>Microsoft Office PowerPoint</Application>
  <PresentationFormat>On-screen Show (4:3)</PresentationFormat>
  <Paragraphs>179</Paragraphs>
  <Slides>19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ＭＳ Ｐゴシック</vt:lpstr>
      <vt:lpstr>Arial</vt:lpstr>
      <vt:lpstr>Calibri</vt:lpstr>
      <vt:lpstr>Rockwell</vt:lpstr>
      <vt:lpstr>Wingdings</vt:lpstr>
      <vt:lpstr>HISD-Template-2014-Standard-DRAFT</vt:lpstr>
      <vt:lpstr>Bond Oversight Committee Meeting</vt:lpstr>
      <vt:lpstr>Second Quarter Progress</vt:lpstr>
      <vt:lpstr>Construction Highlights</vt:lpstr>
      <vt:lpstr>Construction Highlights</vt:lpstr>
      <vt:lpstr>Construction Highlights</vt:lpstr>
      <vt:lpstr>Construction Highlights</vt:lpstr>
      <vt:lpstr>Construction Highlights</vt:lpstr>
      <vt:lpstr>Construction Highlights</vt:lpstr>
      <vt:lpstr>Construction Highlights</vt:lpstr>
      <vt:lpstr>Construction Highlights</vt:lpstr>
      <vt:lpstr>Doing Business</vt:lpstr>
      <vt:lpstr>M/WBE networking events</vt:lpstr>
      <vt:lpstr>M/WBE outreach events</vt:lpstr>
      <vt:lpstr>M/WBE commitment</vt:lpstr>
      <vt:lpstr>Bond financial report</vt:lpstr>
      <vt:lpstr>Communications</vt:lpstr>
      <vt:lpstr>Communications</vt:lpstr>
      <vt:lpstr>Looking ahead</vt:lpstr>
      <vt:lpstr>Thank you</vt:lpstr>
    </vt:vector>
  </TitlesOfParts>
  <Company>HISD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Wood, Sylvia M</cp:lastModifiedBy>
  <cp:revision>330</cp:revision>
  <cp:lastPrinted>2014-10-22T21:34:57Z</cp:lastPrinted>
  <dcterms:created xsi:type="dcterms:W3CDTF">2014-07-21T15:20:27Z</dcterms:created>
  <dcterms:modified xsi:type="dcterms:W3CDTF">2016-07-25T18:19:59Z</dcterms:modified>
</cp:coreProperties>
</file>