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  <p:sldMasterId id="2147483879" r:id="rId2"/>
    <p:sldMasterId id="2147483881" r:id="rId3"/>
    <p:sldMasterId id="2147484039" r:id="rId4"/>
  </p:sldMasterIdLst>
  <p:notesMasterIdLst>
    <p:notesMasterId r:id="rId21"/>
  </p:notesMasterIdLst>
  <p:handoutMasterIdLst>
    <p:handoutMasterId r:id="rId22"/>
  </p:handoutMasterIdLst>
  <p:sldIdLst>
    <p:sldId id="408" r:id="rId5"/>
    <p:sldId id="439" r:id="rId6"/>
    <p:sldId id="437" r:id="rId7"/>
    <p:sldId id="441" r:id="rId8"/>
    <p:sldId id="411" r:id="rId9"/>
    <p:sldId id="419" r:id="rId10"/>
    <p:sldId id="442" r:id="rId11"/>
    <p:sldId id="440" r:id="rId12"/>
    <p:sldId id="434" r:id="rId13"/>
    <p:sldId id="450" r:id="rId14"/>
    <p:sldId id="444" r:id="rId15"/>
    <p:sldId id="431" r:id="rId16"/>
    <p:sldId id="451" r:id="rId17"/>
    <p:sldId id="432" r:id="rId18"/>
    <p:sldId id="435" r:id="rId19"/>
    <p:sldId id="433" r:id="rId20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88B"/>
    <a:srgbClr val="3366CC"/>
    <a:srgbClr val="4D4D4D"/>
    <a:srgbClr val="F8F8F8"/>
    <a:srgbClr val="5F5F5F"/>
    <a:srgbClr val="777777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3873" autoAdjust="0"/>
  </p:normalViewPr>
  <p:slideViewPr>
    <p:cSldViewPr>
      <p:cViewPr>
        <p:scale>
          <a:sx n="120" d="100"/>
          <a:sy n="120" d="100"/>
        </p:scale>
        <p:origin x="-1368" y="144"/>
      </p:cViewPr>
      <p:guideLst>
        <p:guide orient="horz" pos="384"/>
        <p:guide orient="horz" pos="1872"/>
        <p:guide pos="2880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69"/>
    </p:cViewPr>
  </p:sorterViewPr>
  <p:notesViewPr>
    <p:cSldViewPr>
      <p:cViewPr varScale="1">
        <p:scale>
          <a:sx n="96" d="100"/>
          <a:sy n="96" d="100"/>
        </p:scale>
        <p:origin x="-1434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butler2\AppData\Local\Microsoft\Windows\Temporary%20Internet%20Files\Content.Outlook\1MGKUX5M\Exec%20Summary%202007%20-%20September%2030%202013%20Oversight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butler2\AppData\Local\Microsoft\Windows\Temporary%20Internet%20Files\Content.Outlook\1MGKUX5M\Exec%20Summary%202012%20-%20September%2030%202013%20Oversight%20(2)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hmw80-rs01\supplierdiversity\Bond\BE%20Reports\Monthly\MWBE%20REPORT%20-MAIN%20041112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hmw80-rs01\supplierdiversity\Bond\BE%20Reports\Monthly\MWBE%20REPORT%20-MAIN%200411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'[Exec Summary 2007 - September 30 2013 Oversight.xls]Sheet1'!$C$12:$E$12</c:f>
              <c:strCache>
                <c:ptCount val="1"/>
                <c:pt idx="0">
                  <c:v>Budget Commitments Available to complete Projects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2.0919925992857451E-2"/>
                  <c:y val="-5.837659619796833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$1,176,130,676  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770345538490858E-2"/>
                  <c:y val="-1.078169576629008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$1,043,994,979 / 89% 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39934533551555E-2"/>
                  <c:y val="-1.4375561545372867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/>
                      <a:t> $132,135,697 /11% 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'[Exec Summary 2007 - September 30 2013 Oversight.xls]Sheet1'!$C$12:$E$12</c:f>
              <c:strCache>
                <c:ptCount val="3"/>
                <c:pt idx="0">
                  <c:v>Budget</c:v>
                </c:pt>
                <c:pt idx="1">
                  <c:v>Commitments</c:v>
                </c:pt>
                <c:pt idx="2">
                  <c:v>Available to complete Projects</c:v>
                </c:pt>
              </c:strCache>
            </c:strRef>
          </c:cat>
          <c:val>
            <c:numRef>
              <c:f>'[Exec Summary 2007 - September 30 2013 Oversight.xls]Sheet1'!$C$18:$E$18</c:f>
              <c:numCache>
                <c:formatCode>_("$"* #,##0_);_("$"* \(#,##0\);_("$"* "-"??_);_(@_)</c:formatCode>
                <c:ptCount val="3"/>
                <c:pt idx="0">
                  <c:v>1176130676</c:v>
                </c:pt>
                <c:pt idx="1">
                  <c:v>1043994978.85</c:v>
                </c:pt>
                <c:pt idx="2" formatCode="_(&quot;$&quot;* #,##0_);_(&quot;$&quot;* \(#,##0\);_(&quot;$&quot;* &quot;-&quot;_);_(@_)">
                  <c:v>132135697.15000001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pyramid"/>
        <c:axId val="117494528"/>
        <c:axId val="117496064"/>
        <c:axId val="0"/>
      </c:bar3DChart>
      <c:catAx>
        <c:axId val="11749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7496064"/>
        <c:crosses val="autoZero"/>
        <c:auto val="1"/>
        <c:lblAlgn val="ctr"/>
        <c:lblOffset val="100"/>
        <c:noMultiLvlLbl val="0"/>
      </c:catAx>
      <c:valAx>
        <c:axId val="117496064"/>
        <c:scaling>
          <c:orientation val="minMax"/>
        </c:scaling>
        <c:delete val="0"/>
        <c:axPos val="l"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74945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Total Bond Referendum = $</a:t>
            </a:r>
            <a:r>
              <a:rPr lang="en-US" sz="1400" b="1" dirty="0" smtClean="0"/>
              <a:t>1,890,000,000</a:t>
            </a:r>
            <a:endParaRPr lang="en-US" sz="1400" dirty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100" baseline="0" dirty="0"/>
              <a:t>(sales in millions)</a:t>
            </a:r>
            <a:endParaRPr lang="en-US" sz="1100" dirty="0"/>
          </a:p>
        </c:rich>
      </c:tx>
      <c:layout>
        <c:manualLayout>
          <c:xMode val="edge"/>
          <c:yMode val="edge"/>
          <c:x val="0.22853102496803288"/>
          <c:y val="1.677570877369569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18445952"/>
        <c:axId val="118468608"/>
      </c:barChart>
      <c:catAx>
        <c:axId val="118445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8468608"/>
        <c:crosses val="autoZero"/>
        <c:auto val="0"/>
        <c:lblAlgn val="ctr"/>
        <c:lblOffset val="100"/>
        <c:tickLblSkip val="1"/>
        <c:noMultiLvlLbl val="0"/>
      </c:catAx>
      <c:valAx>
        <c:axId val="1184686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Dollars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18445952"/>
        <c:crossesAt val="1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'[Exec Summary 2012 - September 30 2013 Oversight (2).xls]Sheet1'!$C$11:$E$11</c:f>
              <c:strCache>
                <c:ptCount val="1"/>
                <c:pt idx="0">
                  <c:v>Budget Commitments Available to complete Projects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2.0919925992857451E-2"/>
                  <c:y val="-5.837659619796833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$340,000,000  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368794326241134E-2"/>
                  <c:y val="-1.0781671159029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$41,061,736/12% 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39934533551555E-2"/>
                  <c:y val="-1.4375561545372867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/>
                      <a:t> $298,938,264 /88% 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'[Exec Summary 2012 - September 30 2013 Oversight (2).xls]Sheet1'!$C$11:$E$11</c:f>
              <c:strCache>
                <c:ptCount val="3"/>
                <c:pt idx="0">
                  <c:v>Budget</c:v>
                </c:pt>
                <c:pt idx="1">
                  <c:v>Commitments</c:v>
                </c:pt>
                <c:pt idx="2">
                  <c:v>Available to complete Projects</c:v>
                </c:pt>
              </c:strCache>
            </c:strRef>
          </c:cat>
          <c:val>
            <c:numRef>
              <c:f>'[Exec Summary 2012 - September 30 2013 Oversight (2).xls]Sheet1'!$C$12:$E$12</c:f>
              <c:numCache>
                <c:formatCode>_("$"* #,##0_);_("$"* \(#,##0\);_("$"* "-"??_);_(@_)</c:formatCode>
                <c:ptCount val="3"/>
                <c:pt idx="0">
                  <c:v>340000000</c:v>
                </c:pt>
                <c:pt idx="1">
                  <c:v>41061736</c:v>
                </c:pt>
                <c:pt idx="2">
                  <c:v>298938264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pyramid"/>
        <c:axId val="118507008"/>
        <c:axId val="118508544"/>
        <c:axId val="0"/>
      </c:bar3DChart>
      <c:catAx>
        <c:axId val="11850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8508544"/>
        <c:crosses val="autoZero"/>
        <c:auto val="1"/>
        <c:lblAlgn val="ctr"/>
        <c:lblOffset val="100"/>
        <c:noMultiLvlLbl val="0"/>
      </c:catAx>
      <c:valAx>
        <c:axId val="118508544"/>
        <c:scaling>
          <c:orientation val="minMax"/>
        </c:scaling>
        <c:delete val="0"/>
        <c:axPos val="l"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85070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200"/>
            </a:pPr>
            <a:r>
              <a:rPr lang="en-US" sz="1600" dirty="0"/>
              <a:t>Total Combined</a:t>
            </a:r>
            <a:r>
              <a:rPr lang="en-US" sz="1600" baseline="0" dirty="0"/>
              <a:t> </a:t>
            </a:r>
            <a:r>
              <a:rPr lang="en-US" sz="1600" dirty="0" smtClean="0"/>
              <a:t>Projects*</a:t>
            </a:r>
            <a:r>
              <a:rPr lang="en-US" sz="1200" dirty="0"/>
              <a:t>
Total Awarded: $983,541,861</a:t>
            </a:r>
          </a:p>
          <a:p>
            <a:pPr algn="ctr">
              <a:defRPr sz="1200"/>
            </a:pPr>
            <a:r>
              <a:rPr lang="en-US" sz="1200" dirty="0"/>
              <a:t>Total Committed: $338,040,860</a:t>
            </a:r>
          </a:p>
        </c:rich>
      </c:tx>
      <c:layout>
        <c:manualLayout>
          <c:xMode val="edge"/>
          <c:yMode val="edge"/>
          <c:x val="0.30474207550979232"/>
          <c:y val="0"/>
        </c:manualLayout>
      </c:layout>
      <c:overlay val="0"/>
    </c:title>
    <c:autoTitleDeleted val="0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0001014419713525"/>
          <c:w val="1"/>
          <c:h val="0.79300384629254561"/>
        </c:manualLayout>
      </c:layout>
      <c:pie3DChart>
        <c:varyColors val="1"/>
        <c:ser>
          <c:idx val="0"/>
          <c:order val="0"/>
          <c:tx>
            <c:strRef>
              <c:f>'MWBE Spend Graphs'!$A$8</c:f>
              <c:strCache>
                <c:ptCount val="1"/>
                <c:pt idx="0">
                  <c:v>Sub Total</c:v>
                </c:pt>
              </c:strCache>
            </c:strRef>
          </c:tx>
          <c:explosion val="21"/>
          <c:dPt>
            <c:idx val="0"/>
            <c:bubble3D val="0"/>
            <c:explosion val="13"/>
          </c:dPt>
          <c:dPt>
            <c:idx val="1"/>
            <c:bubble3D val="0"/>
            <c:explosion val="2"/>
          </c:dPt>
          <c:dLbls>
            <c:dLbl>
              <c:idx val="0"/>
              <c:layout>
                <c:manualLayout>
                  <c:x val="-0.16563782892523038"/>
                  <c:y val="4.8417844752783712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0.13651625277609575"/>
                  <c:y val="-0.19459467320330082"/>
                </c:manualLayout>
              </c:layout>
              <c:numFmt formatCode="0.00%" sourceLinked="0"/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22169181364792273"/>
                  <c:y val="-0.12470478758275601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Non-M/WBE
 $645,501,001 
65.63%</a:t>
                    </a:r>
                  </a:p>
                </c:rich>
              </c:tx>
              <c:numFmt formatCode="0.0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('MWBE Spend Graphs'!$B$1:$C$1,'MWBE Spend Graphs'!$F$1)</c:f>
              <c:strCache>
                <c:ptCount val="3"/>
                <c:pt idx="0">
                  <c:v>MBE</c:v>
                </c:pt>
                <c:pt idx="1">
                  <c:v>WBE</c:v>
                </c:pt>
                <c:pt idx="2">
                  <c:v>Non-M/WBE</c:v>
                </c:pt>
              </c:strCache>
            </c:strRef>
          </c:cat>
          <c:val>
            <c:numRef>
              <c:f>('MWBE Spend Graphs'!$B$9:$C$9,'MWBE Spend Graphs'!$F$9)</c:f>
              <c:numCache>
                <c:formatCode>_("$"* #,##0_);_("$"* \(#,##0\);_("$"* "-"??_);_(@_)</c:formatCode>
                <c:ptCount val="3"/>
                <c:pt idx="0">
                  <c:v>234455878.74999988</c:v>
                </c:pt>
                <c:pt idx="1">
                  <c:v>103584980.83000001</c:v>
                </c:pt>
                <c:pt idx="2">
                  <c:v>645501001.76999998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200"/>
            </a:pPr>
            <a:r>
              <a:rPr lang="en-US" sz="1600" b="1" i="0" baseline="0" dirty="0"/>
              <a:t>2012 Professional Service Projects*</a:t>
            </a:r>
            <a:endParaRPr lang="en-US" sz="1600" dirty="0"/>
          </a:p>
          <a:p>
            <a:pPr algn="ctr">
              <a:defRPr sz="1200"/>
            </a:pPr>
            <a:endParaRPr lang="en-US" sz="1200" dirty="0"/>
          </a:p>
        </c:rich>
      </c:tx>
      <c:layout>
        <c:manualLayout>
          <c:xMode val="edge"/>
          <c:yMode val="edge"/>
          <c:x val="0.28080739180858211"/>
          <c:y val="0"/>
        </c:manualLayout>
      </c:layout>
      <c:overlay val="0"/>
    </c:title>
    <c:autoTitleDeleted val="0"/>
    <c:view3D>
      <c:rotX val="3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0001014419713536"/>
          <c:w val="1"/>
          <c:h val="0.79300384629254561"/>
        </c:manualLayout>
      </c:layout>
      <c:pie3DChart>
        <c:varyColors val="1"/>
        <c:ser>
          <c:idx val="0"/>
          <c:order val="0"/>
          <c:explosion val="21"/>
          <c:dPt>
            <c:idx val="0"/>
            <c:bubble3D val="0"/>
            <c:explosion val="6"/>
          </c:dPt>
          <c:dPt>
            <c:idx val="1"/>
            <c:bubble3D val="0"/>
            <c:explosion val="0"/>
          </c:dPt>
          <c:dPt>
            <c:idx val="2"/>
            <c:bubble3D val="0"/>
            <c:explosion val="10"/>
          </c:dPt>
          <c:dLbls>
            <c:dLbl>
              <c:idx val="0"/>
              <c:layout>
                <c:manualLayout>
                  <c:x val="-0.16071077211586321"/>
                  <c:y val="3.8876294384738511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MBE
36.11%</a:t>
                    </a:r>
                  </a:p>
                </c:rich>
              </c:tx>
              <c:numFmt formatCode="0.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7.6575765104599749E-2"/>
                  <c:y val="-0.28043478260869581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WBE
14.90%</a:t>
                    </a:r>
                  </a:p>
                </c:rich>
              </c:tx>
              <c:numFmt formatCode="0.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18993711320848849"/>
                  <c:y val="6.9882698711731597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Non-MWBE
48.99%</a:t>
                    </a:r>
                  </a:p>
                </c:rich>
              </c:tx>
              <c:numFmt formatCode="0.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val>
            <c:numRef>
              <c:f>'MWBE Spend Graphs'!$B$10:$D$10</c:f>
              <c:numCache>
                <c:formatCode>0.00%</c:formatCode>
                <c:ptCount val="3"/>
                <c:pt idx="0">
                  <c:v>0.36110000000000031</c:v>
                </c:pt>
                <c:pt idx="1">
                  <c:v>0.14900000000000022</c:v>
                </c:pt>
                <c:pt idx="2">
                  <c:v>0.5101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0.64103</cdr:x>
      <cdr:y>0.91114</cdr:y>
    </cdr:from>
    <cdr:to>
      <cdr:x>0.97436</cdr:x>
      <cdr:y>0.98502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2819391"/>
          <a:ext cx="1981206" cy="228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b="1" i="1" dirty="0" smtClean="0"/>
            <a:t>*As of September 30, 2013</a:t>
          </a:r>
          <a:endParaRPr lang="en-US" b="1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0.62188</cdr:x>
      <cdr:y>0.86047</cdr:y>
    </cdr:from>
    <cdr:to>
      <cdr:x>0.98893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75304" y="2819400"/>
          <a:ext cx="2405352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b="1" i="1" dirty="0" smtClean="0"/>
            <a:t>*Design </a:t>
          </a:r>
          <a:r>
            <a:rPr lang="en-US" b="1" i="1" dirty="0"/>
            <a:t>and Program</a:t>
          </a:r>
          <a:r>
            <a:rPr lang="en-US" b="1" i="1" baseline="0" dirty="0"/>
            <a:t> Management </a:t>
          </a:r>
          <a:r>
            <a:rPr lang="en-US" b="1" i="1" baseline="0" dirty="0" smtClean="0"/>
            <a:t>Firms, </a:t>
          </a:r>
          <a:r>
            <a:rPr lang="en-US" b="1" i="1" dirty="0" smtClean="0"/>
            <a:t>as of September 30, 2013</a:t>
          </a:r>
        </a:p>
        <a:p xmlns:a="http://schemas.openxmlformats.org/drawingml/2006/main">
          <a:pPr algn="r"/>
          <a:endParaRPr lang="en-US" b="1" i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00C2B2-1158-42F2-B2CF-04412423D904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0E4348D-D174-491D-8AC4-256FB3ED8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38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FDAA6C4-408B-440F-843E-F01F262CBC1E}" type="datetimeFigureOut">
              <a:rPr lang="en-US"/>
              <a:pPr>
                <a:defRPr/>
              </a:pPr>
              <a:t>10/24/2013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6788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2775"/>
          </a:xfrm>
          <a:prstGeom prst="rect">
            <a:avLst/>
          </a:prstGeom>
        </p:spPr>
        <p:txBody>
          <a:bodyPr vert="horz" lIns="92302" tIns="46151" rIns="92302" bIns="4615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4925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4925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6A389C0-7480-4554-95E1-A8BB5E32A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217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389C0-7480-4554-95E1-A8BB5E32A57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6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85800" y="3733800"/>
            <a:ext cx="6477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23825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1600200" y="5715000"/>
            <a:ext cx="4800600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638800" y="1447800"/>
            <a:ext cx="3048000" cy="2667000"/>
          </a:xfrm>
          <a:prstGeom prst="rect">
            <a:avLst/>
          </a:prstGeom>
          <a:solidFill>
            <a:srgbClr val="788BBC"/>
          </a:solidFill>
          <a:ln>
            <a:noFill/>
          </a:ln>
          <a:effectLst>
            <a:outerShdw dist="101600" dir="2700000" algn="tl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447800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715000" y="1524000"/>
            <a:ext cx="2895600" cy="2514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4419600"/>
            <a:ext cx="7848600" cy="698959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905000"/>
            <a:ext cx="7086600" cy="40386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0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600200" y="1371600"/>
            <a:ext cx="70866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4990"/>
                </a:solidFill>
              </a:defRPr>
            </a:lvl2pPr>
            <a:lvl3pPr>
              <a:defRPr>
                <a:solidFill>
                  <a:srgbClr val="004990"/>
                </a:solidFill>
              </a:defRPr>
            </a:lvl3pPr>
            <a:lvl4pPr>
              <a:defRPr>
                <a:solidFill>
                  <a:srgbClr val="004990"/>
                </a:solidFill>
              </a:defRPr>
            </a:lvl4pPr>
            <a:lvl5pPr>
              <a:defRPr>
                <a:solidFill>
                  <a:srgbClr val="00499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447800"/>
            <a:ext cx="72390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638800" y="1447800"/>
            <a:ext cx="3048000" cy="3886200"/>
          </a:xfrm>
          <a:prstGeom prst="rect">
            <a:avLst/>
          </a:prstGeom>
          <a:solidFill>
            <a:srgbClr val="4466A4"/>
          </a:solidFill>
          <a:ln>
            <a:noFill/>
          </a:ln>
          <a:effectLst>
            <a:outerShdw dist="101600" dir="2700000" algn="tl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447800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715000" y="1524000"/>
            <a:ext cx="2895600" cy="3733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638800" y="1447800"/>
            <a:ext cx="3048000" cy="2667000"/>
          </a:xfrm>
          <a:prstGeom prst="rect">
            <a:avLst/>
          </a:prstGeom>
          <a:solidFill>
            <a:srgbClr val="788BBC"/>
          </a:solidFill>
          <a:ln>
            <a:noFill/>
          </a:ln>
          <a:effectLst>
            <a:outerShdw dist="101600" dir="2700000" algn="tl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447800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715000" y="1524000"/>
            <a:ext cx="2895600" cy="2514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905000"/>
            <a:ext cx="7086600" cy="40386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0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600200" y="1371600"/>
            <a:ext cx="70866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4990"/>
                </a:solidFill>
              </a:defRPr>
            </a:lvl2pPr>
            <a:lvl3pPr>
              <a:defRPr>
                <a:solidFill>
                  <a:srgbClr val="004990"/>
                </a:solidFill>
              </a:defRPr>
            </a:lvl3pPr>
            <a:lvl4pPr>
              <a:defRPr>
                <a:solidFill>
                  <a:srgbClr val="004990"/>
                </a:solidFill>
              </a:defRPr>
            </a:lvl4pPr>
            <a:lvl5pPr>
              <a:defRPr>
                <a:solidFill>
                  <a:srgbClr val="00499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447800"/>
            <a:ext cx="72390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638800" y="1447800"/>
            <a:ext cx="3048000" cy="3886200"/>
          </a:xfrm>
          <a:prstGeom prst="rect">
            <a:avLst/>
          </a:prstGeom>
          <a:solidFill>
            <a:srgbClr val="4466A4"/>
          </a:solidFill>
          <a:ln>
            <a:noFill/>
          </a:ln>
          <a:effectLst>
            <a:outerShdw dist="101600" dir="2700000" algn="tl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447800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715000" y="1524000"/>
            <a:ext cx="2895600" cy="3733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86400"/>
            <a:ext cx="1600200" cy="1221740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400" kern="1200" dirty="0">
          <a:solidFill>
            <a:srgbClr val="F8F8F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10"/>
          <p:cNvSpPr txBox="1">
            <a:spLocks noChangeArrowheads="1"/>
          </p:cNvSpPr>
          <p:nvPr/>
        </p:nvSpPr>
        <p:spPr bwMode="auto">
          <a:xfrm>
            <a:off x="381000" y="5902325"/>
            <a:ext cx="969963" cy="574675"/>
          </a:xfrm>
          <a:prstGeom prst="rect">
            <a:avLst/>
          </a:prstGeom>
          <a:noFill/>
          <a:ln>
            <a:noFill/>
          </a:ln>
          <a:extLst/>
        </p:spPr>
        <p:txBody>
          <a:bodyPr lIns="82058" tIns="41029" rIns="82058" bIns="410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30802444-C368-4AEC-BFD5-E757C057FFFE}" type="slidenum">
              <a:rPr lang="en-US" sz="3200" b="1" smtClean="0">
                <a:solidFill>
                  <a:srgbClr val="777777"/>
                </a:solidFill>
              </a:rPr>
              <a:pPr algn="ctr" eaLnBrk="1" hangingPunct="1">
                <a:defRPr/>
              </a:pPr>
              <a:t>‹#›</a:t>
            </a:fld>
            <a:endParaRPr lang="en-US" sz="3200" b="1" dirty="0" smtClean="0">
              <a:solidFill>
                <a:srgbClr val="777777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24000" y="6019800"/>
            <a:ext cx="6096000" cy="0"/>
          </a:xfrm>
          <a:prstGeom prst="line">
            <a:avLst/>
          </a:prstGeom>
          <a:ln w="25400">
            <a:solidFill>
              <a:srgbClr val="00499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Placeholder 8"/>
          <p:cNvSpPr txBox="1">
            <a:spLocks/>
          </p:cNvSpPr>
          <p:nvPr userDrawn="1"/>
        </p:nvSpPr>
        <p:spPr>
          <a:xfrm>
            <a:off x="1371600" y="6096000"/>
            <a:ext cx="6324600" cy="500063"/>
          </a:xfrm>
          <a:prstGeom prst="rect">
            <a:avLst/>
          </a:prstGeom>
        </p:spPr>
        <p:txBody>
          <a:bodyPr/>
          <a:lstStyle>
            <a:lvl1pPr marL="0" indent="0" algn="ctr" defTabSz="455613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 baseline="0">
                <a:solidFill>
                  <a:srgbClr val="4D4D4D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BOND OVERSIGHT COMMITTEE</a:t>
            </a:r>
            <a:r>
              <a:rPr lang="en-US" baseline="0" dirty="0" smtClean="0"/>
              <a:t>: OCTOBER 29, 2013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www.houstonisd.org/bond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5562600"/>
            <a:ext cx="11366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5" r:id="rId3"/>
    <p:sldLayoutId id="2147484116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5pPr>
      <a:lvl6pPr marL="410291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820583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230874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641165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10"/>
          <p:cNvSpPr txBox="1">
            <a:spLocks noChangeArrowheads="1"/>
          </p:cNvSpPr>
          <p:nvPr/>
        </p:nvSpPr>
        <p:spPr bwMode="auto">
          <a:xfrm>
            <a:off x="381000" y="5902325"/>
            <a:ext cx="969963" cy="574675"/>
          </a:xfrm>
          <a:prstGeom prst="rect">
            <a:avLst/>
          </a:prstGeom>
          <a:noFill/>
          <a:ln>
            <a:noFill/>
          </a:ln>
          <a:extLst/>
        </p:spPr>
        <p:txBody>
          <a:bodyPr lIns="82058" tIns="41029" rIns="82058" bIns="410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D6D1843B-F931-4314-8964-9741192476DA}" type="slidenum">
              <a:rPr lang="en-US" sz="3200" b="1" smtClean="0">
                <a:solidFill>
                  <a:srgbClr val="777777"/>
                </a:solidFill>
              </a:rPr>
              <a:pPr algn="ctr" eaLnBrk="1" hangingPunct="1">
                <a:defRPr/>
              </a:pPr>
              <a:t>‹#›</a:t>
            </a:fld>
            <a:endParaRPr lang="en-US" sz="3200" b="1" dirty="0" smtClean="0">
              <a:solidFill>
                <a:srgbClr val="777777"/>
              </a:solidFill>
            </a:endParaRPr>
          </a:p>
        </p:txBody>
      </p:sp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9863" y="5562600"/>
            <a:ext cx="11366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1524000" y="6019800"/>
            <a:ext cx="6096000" cy="0"/>
          </a:xfrm>
          <a:prstGeom prst="line">
            <a:avLst/>
          </a:prstGeom>
          <a:ln w="25400">
            <a:solidFill>
              <a:srgbClr val="00499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Placeholder 8"/>
          <p:cNvSpPr txBox="1">
            <a:spLocks/>
          </p:cNvSpPr>
          <p:nvPr userDrawn="1"/>
        </p:nvSpPr>
        <p:spPr>
          <a:xfrm>
            <a:off x="1371600" y="6096000"/>
            <a:ext cx="6324600" cy="500063"/>
          </a:xfrm>
          <a:prstGeom prst="rect">
            <a:avLst/>
          </a:prstGeom>
        </p:spPr>
        <p:txBody>
          <a:bodyPr/>
          <a:lstStyle>
            <a:lvl1pPr marL="0" indent="0" algn="ctr" defTabSz="455613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 baseline="0">
                <a:solidFill>
                  <a:srgbClr val="4D4D4D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aseline="0" dirty="0" smtClean="0"/>
              <a:t>BOND OVERSIGHT COMMITTEE</a:t>
            </a:r>
            <a:r>
              <a:rPr lang="en-US" dirty="0" smtClean="0"/>
              <a:t>: OCTOBER </a:t>
            </a:r>
            <a:r>
              <a:rPr lang="en-US" baseline="0" dirty="0" smtClean="0"/>
              <a:t>29</a:t>
            </a:r>
            <a:r>
              <a:rPr lang="en-US" dirty="0" smtClean="0"/>
              <a:t>, 2013</a:t>
            </a:r>
          </a:p>
          <a:p>
            <a:pPr>
              <a:defRPr/>
            </a:pPr>
            <a:r>
              <a:rPr lang="en-US" dirty="0" smtClean="0"/>
              <a:t>www.houstonisd.org/bond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7" r:id="rId3"/>
    <p:sldLayoutId id="2147484118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5pPr>
      <a:lvl6pPr marL="410291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820583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230874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641165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ustonisd.org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bondinfo@houstonisd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 bwMode="auto">
          <a:xfrm>
            <a:off x="609600" y="2209800"/>
            <a:ext cx="7772400" cy="2819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4750" dirty="0" smtClean="0">
                <a:latin typeface="Calibri" pitchFamily="34" charset="0"/>
                <a:cs typeface="Arial" charset="0"/>
              </a:rPr>
              <a:t>Bond Oversight </a:t>
            </a:r>
            <a:br>
              <a:rPr sz="4750" dirty="0" smtClean="0">
                <a:latin typeface="Calibri" pitchFamily="34" charset="0"/>
                <a:cs typeface="Arial" charset="0"/>
              </a:rPr>
            </a:br>
            <a:r>
              <a:rPr sz="4750" dirty="0" smtClean="0">
                <a:latin typeface="Calibri" pitchFamily="34" charset="0"/>
                <a:cs typeface="Arial" charset="0"/>
              </a:rPr>
              <a:t>Committee Meeting </a:t>
            </a:r>
            <a:br>
              <a:rPr sz="4750" dirty="0" smtClean="0">
                <a:latin typeface="Calibri" pitchFamily="34" charset="0"/>
                <a:cs typeface="Arial" charset="0"/>
              </a:rPr>
            </a:br>
            <a:r>
              <a:rPr sz="4750" dirty="0" smtClean="0">
                <a:latin typeface="Calibri" pitchFamily="34" charset="0"/>
                <a:cs typeface="Arial" charset="0"/>
              </a:rPr>
              <a:t>Third Quarter</a:t>
            </a:r>
          </a:p>
        </p:txBody>
      </p:sp>
      <p:sp>
        <p:nvSpPr>
          <p:cNvPr id="10243" name="Subtitle 3"/>
          <p:cNvSpPr>
            <a:spLocks noGrp="1"/>
          </p:cNvSpPr>
          <p:nvPr>
            <p:ph type="subTitle" idx="1"/>
          </p:nvPr>
        </p:nvSpPr>
        <p:spPr bwMode="auto">
          <a:xfrm>
            <a:off x="1905000" y="6096000"/>
            <a:ext cx="7772400" cy="533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+mj-lt"/>
                <a:cs typeface="Arial" charset="0"/>
              </a:rPr>
              <a:t>October 29, 2013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0" y="152400"/>
            <a:ext cx="7315200" cy="1143000"/>
          </a:xfrm>
        </p:spPr>
        <p:txBody>
          <a:bodyPr anchor="ctr"/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21</a:t>
            </a:r>
            <a:r>
              <a:rPr lang="en-US" sz="4100" baseline="300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st</a:t>
            </a: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 Century Learning Spaces</a:t>
            </a:r>
            <a:endParaRPr lang="en-US" sz="4100" dirty="0">
              <a:solidFill>
                <a:schemeClr val="tx1"/>
              </a:solidFill>
              <a:latin typeface="+mj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00200" y="1219200"/>
            <a:ext cx="7239000" cy="1371600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HISD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is building modern facilities to support </a:t>
            </a:r>
            <a:br>
              <a:rPr lang="en-US" sz="2400" b="1" dirty="0" smtClean="0">
                <a:solidFill>
                  <a:schemeClr val="tx1"/>
                </a:solidFill>
                <a:latin typeface="+mj-lt"/>
              </a:rPr>
            </a:b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students in becoming college and career ready in </a:t>
            </a:r>
            <a:br>
              <a:rPr lang="en-US" sz="2400" b="1" dirty="0" smtClean="0">
                <a:solidFill>
                  <a:schemeClr val="tx1"/>
                </a:solidFill>
                <a:latin typeface="+mj-lt"/>
              </a:rPr>
            </a:b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the 21</a:t>
            </a:r>
            <a:r>
              <a:rPr lang="en-US" sz="2400" b="1" baseline="30000" dirty="0" smtClean="0">
                <a:solidFill>
                  <a:schemeClr val="tx1"/>
                </a:solidFill>
                <a:latin typeface="+mj-lt"/>
              </a:rPr>
              <a:t>st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 century.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600200" y="2362200"/>
            <a:ext cx="6870700" cy="3429000"/>
          </a:xfrm>
          <a:prstGeom prst="rect">
            <a:avLst/>
          </a:prstGeom>
        </p:spPr>
        <p:txBody>
          <a:bodyPr/>
          <a:lstStyle>
            <a:lvl1pPr marL="0" indent="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200" b="0" kern="1200">
                <a:solidFill>
                  <a:srgbClr val="4D4D4D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000" b="1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Flexible learning spaces 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Ergonomic furniture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Visual connections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Linked learning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100" dirty="0">
                <a:solidFill>
                  <a:schemeClr val="tx1"/>
                </a:solidFill>
                <a:latin typeface="+mj-lt"/>
              </a:rPr>
              <a:t>N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atural light</a:t>
            </a:r>
            <a:endParaRPr lang="en-US" sz="21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100" dirty="0">
                <a:solidFill>
                  <a:schemeClr val="tx1"/>
                </a:solidFill>
                <a:latin typeface="+mj-lt"/>
              </a:rPr>
              <a:t>Sustainable design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Technology to support a variety of teaching and learning styles 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More info at </a:t>
            </a:r>
            <a:r>
              <a:rPr lang="en-US" sz="2100" b="1" dirty="0" smtClean="0">
                <a:solidFill>
                  <a:srgbClr val="3366CC"/>
                </a:solidFill>
                <a:latin typeface="+mj-lt"/>
              </a:rPr>
              <a:t>houstonisd.org/21stCentury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2057400"/>
            <a:ext cx="4038600" cy="2692400"/>
          </a:xfrm>
          <a:prstGeom prst="rect">
            <a:avLst/>
          </a:prstGeom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546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0" y="152400"/>
            <a:ext cx="7315200" cy="1143000"/>
          </a:xfrm>
        </p:spPr>
        <p:txBody>
          <a:bodyPr anchor="ctr"/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2012 Bond Schedule</a:t>
            </a:r>
            <a:endParaRPr lang="en-US" sz="4100" dirty="0">
              <a:solidFill>
                <a:schemeClr val="tx1"/>
              </a:solidFill>
              <a:latin typeface="+mj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1752600" y="1143000"/>
            <a:ext cx="6934200" cy="4800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r>
              <a:rPr lang="en-US" sz="2200" b="1" dirty="0" smtClean="0">
                <a:latin typeface="+mj-lt"/>
              </a:rPr>
              <a:t>Group 1 Status: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j-lt"/>
              </a:rPr>
              <a:t>All schools currently in Planning and Design phase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j-lt"/>
              </a:rPr>
              <a:t>All construction to begin in Mid/Late 2014</a:t>
            </a:r>
          </a:p>
          <a:p>
            <a:pPr>
              <a:spcBef>
                <a:spcPts val="600"/>
              </a:spcBef>
              <a:defRPr/>
            </a:pPr>
            <a:r>
              <a:rPr lang="en-US" sz="2200" b="1" dirty="0">
                <a:latin typeface="+mj-lt"/>
              </a:rPr>
              <a:t>Group 2 Status: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All ahead of schedule in Planning and Design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Construction to begin in </a:t>
            </a:r>
            <a:r>
              <a:rPr lang="en-US" sz="2000" dirty="0" smtClean="0">
                <a:latin typeface="+mj-lt"/>
              </a:rPr>
              <a:t>Mid/Late </a:t>
            </a:r>
            <a:r>
              <a:rPr lang="en-US" sz="2000" dirty="0">
                <a:latin typeface="+mj-lt"/>
              </a:rPr>
              <a:t>2015</a:t>
            </a:r>
          </a:p>
          <a:p>
            <a:pPr>
              <a:spcBef>
                <a:spcPts val="600"/>
              </a:spcBef>
              <a:defRPr/>
            </a:pPr>
            <a:r>
              <a:rPr lang="en-US" sz="2200" b="1" dirty="0">
                <a:latin typeface="+mj-lt"/>
              </a:rPr>
              <a:t>Group 3 Status: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District-Wide Educational Specifications complete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Planning and Design to begin Early/Mid 2015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Anticipated Construction to begin Mid/Late 2016</a:t>
            </a:r>
          </a:p>
          <a:p>
            <a:pPr>
              <a:spcBef>
                <a:spcPts val="600"/>
              </a:spcBef>
              <a:defRPr/>
            </a:pPr>
            <a:r>
              <a:rPr lang="en-US" sz="2200" b="1" dirty="0">
                <a:latin typeface="+mj-lt"/>
              </a:rPr>
              <a:t>Group 4 Status: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District-Wide Educational Specifications complete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Planning and Design to begin Late 2015/Early 2016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Anticipated Construction to Begin in Mid 2017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100" dirty="0"/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100" dirty="0"/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100" b="1" dirty="0" smtClean="0">
              <a:latin typeface="+mj-lt"/>
            </a:endParaRPr>
          </a:p>
          <a:p>
            <a:pPr>
              <a:defRPr/>
            </a:pPr>
            <a:endParaRPr lang="en-US" sz="2100" b="1" dirty="0" smtClean="0">
              <a:latin typeface="+mj-lt"/>
            </a:endParaRPr>
          </a:p>
          <a:p>
            <a:pPr>
              <a:defRPr/>
            </a:pPr>
            <a:endParaRPr lang="en-US" sz="2100" b="1" dirty="0" smtClean="0">
              <a:latin typeface="+mj-lt"/>
            </a:endParaRPr>
          </a:p>
          <a:p>
            <a:pPr>
              <a:defRPr/>
            </a:pPr>
            <a:endParaRPr lang="en-US" sz="2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4978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39" y="1895027"/>
            <a:ext cx="3672561" cy="244837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6" name="Title 7"/>
          <p:cNvSpPr txBox="1">
            <a:spLocks/>
          </p:cNvSpPr>
          <p:nvPr/>
        </p:nvSpPr>
        <p:spPr bwMode="auto">
          <a:xfrm>
            <a:off x="1524000" y="1524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4100" b="1" dirty="0">
                <a:latin typeface="+mj-lt"/>
                <a:ea typeface="+mj-ea"/>
                <a:cs typeface="+mj-cs"/>
              </a:rPr>
              <a:t>Making Progress</a:t>
            </a: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5181600" y="1828800"/>
            <a:ext cx="3749040" cy="342093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latin typeface="+mj-lt"/>
              </a:rPr>
              <a:t>HISD is committed to completing all bond work within budget by the end of 2020.</a:t>
            </a:r>
          </a:p>
          <a:p>
            <a:pPr marL="285750" indent="-285750">
              <a:lnSpc>
                <a:spcPct val="10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latin typeface="+mj-lt"/>
              </a:rPr>
              <a:t>First schools in 2012 program break ground</a:t>
            </a:r>
          </a:p>
          <a:p>
            <a:pPr marL="285750" indent="-285750">
              <a:lnSpc>
                <a:spcPct val="10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latin typeface="+mj-lt"/>
              </a:rPr>
              <a:t>Delmar-</a:t>
            </a:r>
            <a:r>
              <a:rPr lang="en-US" sz="2100" dirty="0" err="1" smtClean="0">
                <a:latin typeface="+mj-lt"/>
              </a:rPr>
              <a:t>Tusa</a:t>
            </a:r>
            <a:r>
              <a:rPr lang="en-US" sz="2100" dirty="0" smtClean="0">
                <a:latin typeface="+mj-lt"/>
              </a:rPr>
              <a:t> Fieldhouse demolition approved</a:t>
            </a:r>
          </a:p>
          <a:p>
            <a:pPr marL="285750" indent="-285750">
              <a:lnSpc>
                <a:spcPct val="10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latin typeface="+mj-lt"/>
              </a:rPr>
              <a:t>Design </a:t>
            </a:r>
            <a:r>
              <a:rPr lang="en-US" sz="2100" dirty="0" err="1" smtClean="0">
                <a:latin typeface="+mj-lt"/>
              </a:rPr>
              <a:t>charrettes</a:t>
            </a:r>
            <a:r>
              <a:rPr lang="en-US" sz="2100" dirty="0" smtClean="0">
                <a:latin typeface="+mj-lt"/>
              </a:rPr>
              <a:t> held for four campuses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/>
          <p:cNvSpPr txBox="1">
            <a:spLocks/>
          </p:cNvSpPr>
          <p:nvPr/>
        </p:nvSpPr>
        <p:spPr bwMode="auto">
          <a:xfrm>
            <a:off x="1524000" y="1524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4100" b="1" dirty="0">
                <a:latin typeface="+mj-lt"/>
                <a:ea typeface="+mj-ea"/>
                <a:cs typeface="+mj-cs"/>
              </a:rPr>
              <a:t>Making Progress</a:t>
            </a: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5181600" y="1676400"/>
            <a:ext cx="3733800" cy="409958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>
                <a:latin typeface="+mj-lt"/>
              </a:rPr>
              <a:t>HISD is committed to completing all bond work within budget by the end of 2020.</a:t>
            </a:r>
          </a:p>
          <a:p>
            <a:pPr marL="285750" indent="-285750">
              <a:lnSpc>
                <a:spcPct val="10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latin typeface="+mj-lt"/>
              </a:rPr>
              <a:t>Construction Manager at Risk (CMAR) selections underway</a:t>
            </a:r>
          </a:p>
          <a:p>
            <a:pPr marL="285750" indent="-285750">
              <a:lnSpc>
                <a:spcPct val="10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latin typeface="+mj-lt"/>
              </a:rPr>
              <a:t>Planning, design and community meetings ongoing</a:t>
            </a:r>
          </a:p>
          <a:p>
            <a:pPr marL="285750" indent="-285750">
              <a:lnSpc>
                <a:spcPct val="10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latin typeface="+mj-lt"/>
              </a:rPr>
              <a:t>Real </a:t>
            </a:r>
            <a:r>
              <a:rPr lang="en-US" sz="2100" dirty="0">
                <a:latin typeface="+mj-lt"/>
              </a:rPr>
              <a:t>estate acquisitions </a:t>
            </a:r>
            <a:r>
              <a:rPr lang="en-US" sz="2100" dirty="0" smtClean="0">
                <a:latin typeface="+mj-lt"/>
              </a:rPr>
              <a:t>underway</a:t>
            </a:r>
          </a:p>
          <a:p>
            <a:pPr marL="285750" indent="-285750">
              <a:lnSpc>
                <a:spcPct val="10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latin typeface="+mj-lt"/>
              </a:rPr>
              <a:t>District-Wide Design Guidelines complete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98" y="1752600"/>
            <a:ext cx="3783402" cy="245208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50966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33600"/>
            <a:ext cx="3657600" cy="24384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6" name="Title 7"/>
          <p:cNvSpPr txBox="1">
            <a:spLocks/>
          </p:cNvSpPr>
          <p:nvPr/>
        </p:nvSpPr>
        <p:spPr bwMode="auto">
          <a:xfrm>
            <a:off x="1600200" y="152400"/>
            <a:ext cx="73152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4100" b="1" dirty="0">
                <a:latin typeface="+mj-lt"/>
                <a:ea typeface="+mj-ea"/>
                <a:cs typeface="+mj-cs"/>
              </a:rPr>
              <a:t>Maintaining Accountability </a:t>
            </a:r>
          </a:p>
        </p:txBody>
      </p:sp>
      <p:sp>
        <p:nvSpPr>
          <p:cNvPr id="10243" name="Rectangle 25"/>
          <p:cNvSpPr>
            <a:spLocks noChangeArrowheads="1"/>
          </p:cNvSpPr>
          <p:nvPr/>
        </p:nvSpPr>
        <p:spPr bwMode="auto">
          <a:xfrm>
            <a:off x="1524000" y="1143000"/>
            <a:ext cx="716280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HISD is committed to a quality bond program </a:t>
            </a:r>
          </a:p>
          <a:p>
            <a:pPr>
              <a:defRPr/>
            </a:pPr>
            <a:r>
              <a:rPr lang="en-US" sz="2400" b="1" dirty="0">
                <a:latin typeface="+mn-lt"/>
              </a:rPr>
              <a:t>that is transparent, accountable and responsive.</a:t>
            </a:r>
          </a:p>
          <a:p>
            <a:pPr>
              <a:defRPr/>
            </a:pPr>
            <a:endParaRPr lang="en-US" sz="1600" dirty="0"/>
          </a:p>
          <a:p>
            <a:pPr marL="285750" lvl="1" indent="-285750"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100" b="1" dirty="0">
                <a:solidFill>
                  <a:srgbClr val="11488B"/>
                </a:solidFill>
                <a:latin typeface="+mj-lt"/>
              </a:rPr>
              <a:t>Bond Oversight Committee </a:t>
            </a:r>
            <a:r>
              <a:rPr lang="en-US" sz="2100" b="1" dirty="0" smtClean="0">
                <a:solidFill>
                  <a:srgbClr val="11488B"/>
                </a:solidFill>
                <a:latin typeface="+mj-lt"/>
              </a:rPr>
              <a:t/>
            </a:r>
            <a:br>
              <a:rPr lang="en-US" sz="2100" b="1" dirty="0" smtClean="0">
                <a:solidFill>
                  <a:srgbClr val="11488B"/>
                </a:solidFill>
                <a:latin typeface="+mj-lt"/>
              </a:rPr>
            </a:br>
            <a:r>
              <a:rPr lang="en-US" sz="2100" dirty="0" smtClean="0">
                <a:latin typeface="+mj-lt"/>
              </a:rPr>
              <a:t>meets </a:t>
            </a:r>
            <a:r>
              <a:rPr lang="en-US" sz="2100" dirty="0">
                <a:latin typeface="+mj-lt"/>
              </a:rPr>
              <a:t>quarterly to monitor </a:t>
            </a:r>
            <a:r>
              <a:rPr lang="en-US" sz="2100" dirty="0" smtClean="0">
                <a:latin typeface="+mj-lt"/>
              </a:rPr>
              <a:t/>
            </a:r>
            <a:br>
              <a:rPr lang="en-US" sz="2100" dirty="0" smtClean="0">
                <a:latin typeface="+mj-lt"/>
              </a:rPr>
            </a:br>
            <a:r>
              <a:rPr lang="en-US" sz="2100" dirty="0" smtClean="0">
                <a:latin typeface="+mj-lt"/>
              </a:rPr>
              <a:t>progress </a:t>
            </a:r>
            <a:r>
              <a:rPr lang="en-US" sz="2100" dirty="0">
                <a:latin typeface="+mj-lt"/>
              </a:rPr>
              <a:t>of district’s bond </a:t>
            </a:r>
            <a:r>
              <a:rPr lang="en-US" sz="2100" dirty="0" smtClean="0">
                <a:latin typeface="+mj-lt"/>
              </a:rPr>
              <a:t/>
            </a:r>
            <a:br>
              <a:rPr lang="en-US" sz="2100" dirty="0" smtClean="0">
                <a:latin typeface="+mj-lt"/>
              </a:rPr>
            </a:br>
            <a:r>
              <a:rPr lang="en-US" sz="2100" dirty="0" smtClean="0">
                <a:latin typeface="+mj-lt"/>
              </a:rPr>
              <a:t>programs</a:t>
            </a:r>
            <a:endParaRPr lang="en-US" sz="2100" dirty="0">
              <a:latin typeface="+mj-lt"/>
            </a:endParaRPr>
          </a:p>
          <a:p>
            <a:pPr marL="285750" lvl="1" indent="-285750"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100" b="1" dirty="0">
                <a:solidFill>
                  <a:srgbClr val="11488B"/>
                </a:solidFill>
                <a:latin typeface="+mj-lt"/>
              </a:rPr>
              <a:t>Project Advisory Teams</a:t>
            </a:r>
            <a:r>
              <a:rPr lang="en-US" sz="2100" dirty="0">
                <a:solidFill>
                  <a:srgbClr val="11488B"/>
                </a:solidFill>
                <a:latin typeface="+mj-lt"/>
              </a:rPr>
              <a:t> </a:t>
            </a:r>
            <a:r>
              <a:rPr lang="en-US" sz="2100" dirty="0">
                <a:latin typeface="+mj-lt"/>
              </a:rPr>
              <a:t>meet                                             monthly at each bond campus </a:t>
            </a:r>
            <a:r>
              <a:rPr lang="en-US" sz="2100" dirty="0" smtClean="0">
                <a:latin typeface="+mj-lt"/>
              </a:rPr>
              <a:t/>
            </a:r>
            <a:br>
              <a:rPr lang="en-US" sz="2100" dirty="0" smtClean="0">
                <a:latin typeface="+mj-lt"/>
              </a:rPr>
            </a:br>
            <a:r>
              <a:rPr lang="en-US" sz="2100" dirty="0" smtClean="0">
                <a:latin typeface="+mj-lt"/>
              </a:rPr>
              <a:t>to take part </a:t>
            </a:r>
            <a:r>
              <a:rPr lang="en-US" sz="2100" dirty="0">
                <a:latin typeface="+mj-lt"/>
              </a:rPr>
              <a:t>in the school </a:t>
            </a:r>
            <a:r>
              <a:rPr lang="en-US" sz="2100" dirty="0" smtClean="0">
                <a:latin typeface="+mj-lt"/>
              </a:rPr>
              <a:t/>
            </a:r>
            <a:br>
              <a:rPr lang="en-US" sz="2100" dirty="0" smtClean="0">
                <a:latin typeface="+mj-lt"/>
              </a:rPr>
            </a:br>
            <a:r>
              <a:rPr lang="en-US" sz="2100" dirty="0" smtClean="0">
                <a:latin typeface="+mj-lt"/>
              </a:rPr>
              <a:t>planning </a:t>
            </a:r>
            <a:r>
              <a:rPr lang="en-US" sz="2100" dirty="0">
                <a:latin typeface="+mj-lt"/>
              </a:rPr>
              <a:t>and design</a:t>
            </a:r>
          </a:p>
          <a:p>
            <a:pPr marL="285750" lvl="1" indent="-285750"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100" b="1" dirty="0">
                <a:solidFill>
                  <a:srgbClr val="11488B"/>
                </a:solidFill>
                <a:latin typeface="+mj-lt"/>
              </a:rPr>
              <a:t>21</a:t>
            </a:r>
            <a:r>
              <a:rPr lang="en-US" sz="2100" b="1" baseline="30000" dirty="0">
                <a:solidFill>
                  <a:srgbClr val="11488B"/>
                </a:solidFill>
                <a:latin typeface="+mj-lt"/>
              </a:rPr>
              <a:t>st</a:t>
            </a:r>
            <a:r>
              <a:rPr lang="en-US" sz="2100" b="1" dirty="0">
                <a:solidFill>
                  <a:srgbClr val="11488B"/>
                </a:solidFill>
                <a:latin typeface="+mj-lt"/>
              </a:rPr>
              <a:t> Century Schools </a:t>
            </a:r>
            <a:r>
              <a:rPr lang="en-US" sz="2100" b="1" dirty="0" smtClean="0">
                <a:solidFill>
                  <a:srgbClr val="11488B"/>
                </a:solidFill>
                <a:latin typeface="+mj-lt"/>
              </a:rPr>
              <a:t>Advisory Committee </a:t>
            </a:r>
            <a:r>
              <a:rPr lang="en-US" sz="2100" dirty="0" smtClean="0">
                <a:latin typeface="+mj-lt"/>
              </a:rPr>
              <a:t>meets </a:t>
            </a:r>
            <a:br>
              <a:rPr lang="en-US" sz="2100" dirty="0" smtClean="0">
                <a:latin typeface="+mj-lt"/>
              </a:rPr>
            </a:br>
            <a:r>
              <a:rPr lang="en-US" sz="2100" dirty="0" smtClean="0">
                <a:latin typeface="+mj-lt"/>
              </a:rPr>
              <a:t>monthly to help guide </a:t>
            </a:r>
            <a:r>
              <a:rPr lang="en-US" sz="2100" dirty="0">
                <a:latin typeface="+mj-lt"/>
              </a:rPr>
              <a:t>the district’s approach </a:t>
            </a:r>
            <a:r>
              <a:rPr lang="en-US" sz="2100" dirty="0" smtClean="0">
                <a:latin typeface="+mj-lt"/>
              </a:rPr>
              <a:t>in </a:t>
            </a:r>
            <a:br>
              <a:rPr lang="en-US" sz="2100" dirty="0" smtClean="0">
                <a:latin typeface="+mj-lt"/>
              </a:rPr>
            </a:br>
            <a:r>
              <a:rPr lang="en-US" sz="2100" dirty="0" smtClean="0">
                <a:latin typeface="+mj-lt"/>
              </a:rPr>
              <a:t>designing </a:t>
            </a:r>
            <a:r>
              <a:rPr lang="en-US" sz="2100" dirty="0">
                <a:latin typeface="+mj-lt"/>
              </a:rPr>
              <a:t>21</a:t>
            </a:r>
            <a:r>
              <a:rPr lang="en-US" sz="2100" baseline="30000" dirty="0">
                <a:latin typeface="+mj-lt"/>
              </a:rPr>
              <a:t>st</a:t>
            </a:r>
            <a:r>
              <a:rPr lang="en-US" sz="2100" dirty="0">
                <a:latin typeface="+mj-lt"/>
              </a:rPr>
              <a:t> </a:t>
            </a:r>
            <a:r>
              <a:rPr lang="en-US" sz="2100" dirty="0" smtClean="0">
                <a:latin typeface="+mj-lt"/>
              </a:rPr>
              <a:t>century </a:t>
            </a:r>
            <a:r>
              <a:rPr lang="en-US" sz="2100" dirty="0">
                <a:latin typeface="+mj-lt"/>
              </a:rPr>
              <a:t>learning environments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198922"/>
            <a:ext cx="3276600" cy="235587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31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447800" y="152400"/>
            <a:ext cx="7315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Next Steps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600200" y="1219200"/>
            <a:ext cx="7086600" cy="533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HISD is committed to sustaining momentum. Here are next steps through the end of the year: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600200" y="2133600"/>
            <a:ext cx="7010400" cy="1676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More CMAR recommendations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will be </a:t>
            </a:r>
            <a:r>
              <a:rPr lang="en-US" sz="2100" dirty="0">
                <a:solidFill>
                  <a:schemeClr val="tx1"/>
                </a:solidFill>
                <a:latin typeface="+mj-lt"/>
              </a:rPr>
              <a:t>brought to the Board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Design workshops and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community meetings are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being held</a:t>
            </a:r>
            <a:endParaRPr lang="en-US" sz="21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Furniture fair will be held on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November 5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Job fairs being planned for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err="1" smtClean="0">
                <a:solidFill>
                  <a:schemeClr val="tx1"/>
                </a:solidFill>
                <a:latin typeface="+mj-lt"/>
              </a:rPr>
              <a:t>Waltrip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100" dirty="0" err="1" smtClean="0">
                <a:solidFill>
                  <a:schemeClr val="tx1"/>
                </a:solidFill>
                <a:latin typeface="+mj-lt"/>
              </a:rPr>
              <a:t>Worthing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, and North and South Early colleges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Educational facility tours for PATs are ongoing</a:t>
            </a:r>
            <a:endParaRPr lang="en-US" sz="21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100" dirty="0">
              <a:solidFill>
                <a:schemeClr val="tx1"/>
              </a:solidFill>
              <a:latin typeface="+mj-lt"/>
            </a:endParaRPr>
          </a:p>
          <a:p>
            <a:pPr>
              <a:buFont typeface="Arial" charset="0"/>
              <a:buNone/>
              <a:defRPr/>
            </a:pPr>
            <a:endParaRPr lang="en-US" sz="2400" b="1" dirty="0" smtClean="0">
              <a:solidFill>
                <a:schemeClr val="tx1"/>
              </a:solidFill>
              <a:latin typeface="+mj-lt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5766">
            <a:off x="6146721" y="2107198"/>
            <a:ext cx="2469223" cy="322410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2290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447800" y="228600"/>
            <a:ext cx="7315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Staying Informed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00199" y="1447800"/>
            <a:ext cx="6705601" cy="449580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HISD is committed to engaging the public with timely and accurate information.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1200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Award-winning monthly newsletter                                         sent to nearly 3,000 subscribers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Bond update sent to 140,000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district households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Regular updates to bond website at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rgbClr val="11488B"/>
                </a:solidFill>
                <a:latin typeface="+mj-lt"/>
                <a:hlinkClick r:id="rId3"/>
              </a:rPr>
              <a:t>houstonisd.org/bond</a:t>
            </a:r>
            <a:endParaRPr lang="en-US" sz="2100" dirty="0" smtClean="0">
              <a:solidFill>
                <a:srgbClr val="11488B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Dedicated email for questions at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rgbClr val="11488B"/>
                </a:solidFill>
                <a:latin typeface="+mj-lt"/>
                <a:hlinkClick r:id="rId4"/>
              </a:rPr>
              <a:t>bondinfo@houstonisd.org</a:t>
            </a:r>
            <a:endParaRPr lang="en-US" sz="2100" dirty="0">
              <a:solidFill>
                <a:srgbClr val="11488B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600200" y="152400"/>
            <a:ext cx="7315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2007 Bond Accomplishments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0" y="1371600"/>
            <a:ext cx="7239000" cy="4648200"/>
          </a:xfrm>
        </p:spPr>
        <p:txBody>
          <a:bodyPr numCol="1"/>
          <a:lstStyle/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Promise Made: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Build 23 new </a:t>
            </a:r>
            <a:br>
              <a:rPr lang="en-US" sz="2000" dirty="0" smtClean="0">
                <a:solidFill>
                  <a:schemeClr val="tx1"/>
                </a:solidFill>
                <a:latin typeface="+mj-lt"/>
              </a:rPr>
            </a:b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schools 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en-US" sz="2000" b="1" i="1" dirty="0" smtClean="0">
                <a:solidFill>
                  <a:srgbClr val="3366CC"/>
                </a:solidFill>
                <a:latin typeface="+mj-lt"/>
              </a:rPr>
              <a:t>Promise Kept: </a:t>
            </a:r>
            <a:r>
              <a:rPr lang="en-US" sz="2000" i="1" dirty="0" smtClean="0">
                <a:solidFill>
                  <a:srgbClr val="3366CC"/>
                </a:solidFill>
                <a:latin typeface="+mj-lt"/>
              </a:rPr>
              <a:t>22 new </a:t>
            </a:r>
            <a:br>
              <a:rPr lang="en-US" sz="2000" i="1" dirty="0" smtClean="0">
                <a:solidFill>
                  <a:srgbClr val="3366CC"/>
                </a:solidFill>
                <a:latin typeface="+mj-lt"/>
              </a:rPr>
            </a:br>
            <a:r>
              <a:rPr lang="en-US" sz="2000" i="1" dirty="0" smtClean="0">
                <a:solidFill>
                  <a:srgbClr val="3366CC"/>
                </a:solidFill>
                <a:latin typeface="+mj-lt"/>
              </a:rPr>
              <a:t>schools</a:t>
            </a:r>
            <a:r>
              <a:rPr lang="en-US" sz="2000" i="1" dirty="0">
                <a:solidFill>
                  <a:srgbClr val="3366CC"/>
                </a:solidFill>
                <a:latin typeface="+mj-lt"/>
              </a:rPr>
              <a:t> </a:t>
            </a:r>
            <a:r>
              <a:rPr lang="en-US" sz="2000" i="1" dirty="0" smtClean="0">
                <a:solidFill>
                  <a:srgbClr val="3366CC"/>
                </a:solidFill>
                <a:latin typeface="+mj-lt"/>
              </a:rPr>
              <a:t>open, including </a:t>
            </a:r>
            <a:br>
              <a:rPr lang="en-US" sz="2000" i="1" dirty="0" smtClean="0">
                <a:solidFill>
                  <a:srgbClr val="3366CC"/>
                </a:solidFill>
                <a:latin typeface="+mj-lt"/>
              </a:rPr>
            </a:br>
            <a:r>
              <a:rPr lang="en-US" sz="2000" i="1" dirty="0" smtClean="0">
                <a:solidFill>
                  <a:srgbClr val="3366CC"/>
                </a:solidFill>
                <a:latin typeface="+mj-lt"/>
              </a:rPr>
              <a:t>Atherton and </a:t>
            </a:r>
            <a:r>
              <a:rPr lang="en-US" sz="2000" i="1" dirty="0" err="1" smtClean="0">
                <a:solidFill>
                  <a:srgbClr val="3366CC"/>
                </a:solidFill>
                <a:latin typeface="+mj-lt"/>
              </a:rPr>
              <a:t>Dogan</a:t>
            </a:r>
            <a:r>
              <a:rPr lang="en-US" sz="2000" i="1" dirty="0" smtClean="0">
                <a:solidFill>
                  <a:srgbClr val="3366CC"/>
                </a:solidFill>
                <a:latin typeface="+mj-lt"/>
              </a:rPr>
              <a:t>; </a:t>
            </a:r>
            <a:br>
              <a:rPr lang="en-US" sz="2000" i="1" dirty="0" smtClean="0">
                <a:solidFill>
                  <a:srgbClr val="3366CC"/>
                </a:solidFill>
                <a:latin typeface="+mj-lt"/>
              </a:rPr>
            </a:br>
            <a:r>
              <a:rPr lang="en-US" sz="2000" i="1" dirty="0" smtClean="0">
                <a:solidFill>
                  <a:srgbClr val="3366CC"/>
                </a:solidFill>
                <a:latin typeface="+mj-lt"/>
              </a:rPr>
              <a:t>Sherman opening </a:t>
            </a:r>
            <a:br>
              <a:rPr lang="en-US" sz="2000" i="1" dirty="0" smtClean="0">
                <a:solidFill>
                  <a:srgbClr val="3366CC"/>
                </a:solidFill>
                <a:latin typeface="+mj-lt"/>
              </a:rPr>
            </a:br>
            <a:r>
              <a:rPr lang="en-US" sz="2000" i="1" dirty="0" smtClean="0">
                <a:solidFill>
                  <a:srgbClr val="3366CC"/>
                </a:solidFill>
                <a:latin typeface="+mj-lt"/>
              </a:rPr>
              <a:t>this fall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Promise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Made: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Expand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schools 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en-US" sz="2000" b="1" i="1" dirty="0" smtClean="0">
                <a:solidFill>
                  <a:srgbClr val="3366CC"/>
                </a:solidFill>
                <a:latin typeface="+mj-lt"/>
              </a:rPr>
              <a:t>Promise </a:t>
            </a:r>
            <a:r>
              <a:rPr lang="en-US" sz="2000" b="1" i="1" dirty="0">
                <a:solidFill>
                  <a:srgbClr val="3366CC"/>
                </a:solidFill>
                <a:latin typeface="+mj-lt"/>
              </a:rPr>
              <a:t>Kept: </a:t>
            </a:r>
            <a:r>
              <a:rPr lang="en-US" sz="2000" i="1" dirty="0">
                <a:solidFill>
                  <a:srgbClr val="3366CC"/>
                </a:solidFill>
                <a:latin typeface="+mj-lt"/>
              </a:rPr>
              <a:t>2 </a:t>
            </a:r>
            <a:r>
              <a:rPr lang="en-US" sz="2000" i="1" dirty="0" smtClean="0">
                <a:solidFill>
                  <a:srgbClr val="3366CC"/>
                </a:solidFill>
                <a:latin typeface="+mj-lt"/>
              </a:rPr>
              <a:t>schools renovated </a:t>
            </a:r>
            <a:r>
              <a:rPr lang="en-US" sz="2000" i="1" dirty="0">
                <a:solidFill>
                  <a:srgbClr val="3366CC"/>
                </a:solidFill>
                <a:latin typeface="+mj-lt"/>
              </a:rPr>
              <a:t>and expanded: </a:t>
            </a:r>
            <a:r>
              <a:rPr lang="en-US" sz="2000" i="1" dirty="0" smtClean="0">
                <a:solidFill>
                  <a:srgbClr val="3366CC"/>
                </a:solidFill>
                <a:latin typeface="+mj-lt"/>
              </a:rPr>
              <a:t>Crockett </a:t>
            </a:r>
            <a:r>
              <a:rPr lang="en-US" sz="2000" i="1" dirty="0">
                <a:solidFill>
                  <a:srgbClr val="3366CC"/>
                </a:solidFill>
                <a:latin typeface="+mj-lt"/>
              </a:rPr>
              <a:t>and Valley </a:t>
            </a:r>
            <a:r>
              <a:rPr lang="en-US" sz="2000" i="1" dirty="0" smtClean="0">
                <a:solidFill>
                  <a:srgbClr val="3366CC"/>
                </a:solidFill>
                <a:latin typeface="+mj-lt"/>
              </a:rPr>
              <a:t>West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Promise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Made: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Renovate and repair schools 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b="1" i="1" dirty="0">
                <a:solidFill>
                  <a:srgbClr val="3366CC"/>
                </a:solidFill>
                <a:latin typeface="+mj-lt"/>
              </a:rPr>
              <a:t>Promise </a:t>
            </a:r>
            <a:r>
              <a:rPr lang="en-US" sz="2000" b="1" i="1" dirty="0" smtClean="0">
                <a:solidFill>
                  <a:srgbClr val="3366CC"/>
                </a:solidFill>
                <a:latin typeface="+mj-lt"/>
              </a:rPr>
              <a:t>Kept and Exceeded: </a:t>
            </a:r>
            <a:r>
              <a:rPr lang="en-US" sz="2000" i="1" dirty="0" smtClean="0">
                <a:solidFill>
                  <a:srgbClr val="3366CC"/>
                </a:solidFill>
                <a:latin typeface="+mj-lt"/>
              </a:rPr>
              <a:t>More than 180 projects     underway or completed; all bond work to be done by the          end of 2014</a:t>
            </a:r>
            <a:br>
              <a:rPr lang="en-US" sz="2000" i="1" dirty="0" smtClean="0">
                <a:solidFill>
                  <a:srgbClr val="3366CC"/>
                </a:solidFill>
                <a:latin typeface="+mj-lt"/>
              </a:rPr>
            </a:br>
            <a:r>
              <a:rPr lang="en-US" sz="2000" i="1" dirty="0" smtClean="0">
                <a:solidFill>
                  <a:srgbClr val="3366CC"/>
                </a:solidFill>
                <a:latin typeface="+mj-lt"/>
              </a:rPr>
              <a:t/>
            </a:r>
            <a:br>
              <a:rPr lang="en-US" sz="2000" i="1" dirty="0" smtClean="0">
                <a:solidFill>
                  <a:srgbClr val="3366CC"/>
                </a:solidFill>
                <a:latin typeface="+mj-lt"/>
              </a:rPr>
            </a:br>
            <a:r>
              <a:rPr lang="en-US" sz="2000" i="1" dirty="0" smtClean="0">
                <a:solidFill>
                  <a:srgbClr val="3366CC"/>
                </a:solidFill>
                <a:latin typeface="+mj-lt"/>
              </a:rPr>
              <a:t/>
            </a:r>
            <a:br>
              <a:rPr lang="en-US" sz="2000" i="1" dirty="0" smtClean="0">
                <a:solidFill>
                  <a:srgbClr val="3366CC"/>
                </a:solidFill>
                <a:latin typeface="+mj-lt"/>
              </a:rPr>
            </a:br>
            <a:r>
              <a:rPr lang="en-US" sz="2000" i="1" dirty="0" smtClean="0">
                <a:solidFill>
                  <a:srgbClr val="3366CC"/>
                </a:solidFill>
                <a:latin typeface="+mj-lt"/>
              </a:rPr>
              <a:t/>
            </a:r>
            <a:br>
              <a:rPr lang="en-US" sz="2000" i="1" dirty="0" smtClean="0">
                <a:solidFill>
                  <a:srgbClr val="3366CC"/>
                </a:solidFill>
                <a:latin typeface="+mj-lt"/>
              </a:rPr>
            </a:br>
            <a:r>
              <a:rPr lang="en-US" sz="2000" i="1" dirty="0" smtClean="0">
                <a:solidFill>
                  <a:srgbClr val="3366CC"/>
                </a:solidFill>
                <a:latin typeface="+mj-lt"/>
              </a:rPr>
              <a:t/>
            </a:r>
            <a:br>
              <a:rPr lang="en-US" sz="2000" i="1" dirty="0" smtClean="0">
                <a:solidFill>
                  <a:srgbClr val="3366CC"/>
                </a:solidFill>
                <a:latin typeface="+mj-lt"/>
              </a:rPr>
            </a:br>
            <a:r>
              <a:rPr lang="en-US" sz="2000" i="1" dirty="0" smtClean="0">
                <a:solidFill>
                  <a:srgbClr val="3366CC"/>
                </a:solidFill>
                <a:latin typeface="+mj-lt"/>
              </a:rPr>
              <a:t/>
            </a:r>
            <a:br>
              <a:rPr lang="en-US" sz="2000" i="1" dirty="0" smtClean="0">
                <a:solidFill>
                  <a:srgbClr val="3366CC"/>
                </a:solidFill>
                <a:latin typeface="+mj-lt"/>
              </a:rPr>
            </a:br>
            <a:r>
              <a:rPr lang="en-US" sz="2000" i="1" dirty="0" smtClean="0">
                <a:solidFill>
                  <a:srgbClr val="3366CC"/>
                </a:solidFill>
                <a:latin typeface="+mj-lt"/>
              </a:rPr>
              <a:t/>
            </a:r>
            <a:br>
              <a:rPr lang="en-US" sz="2000" i="1" dirty="0" smtClean="0">
                <a:solidFill>
                  <a:srgbClr val="3366CC"/>
                </a:solidFill>
                <a:latin typeface="+mj-lt"/>
              </a:rPr>
            </a:br>
            <a:r>
              <a:rPr lang="en-US" sz="2000" i="1" dirty="0" smtClean="0">
                <a:solidFill>
                  <a:srgbClr val="3366CC"/>
                </a:solidFill>
                <a:latin typeface="+mj-lt"/>
              </a:rPr>
              <a:t/>
            </a:r>
            <a:br>
              <a:rPr lang="en-US" sz="2000" i="1" dirty="0" smtClean="0">
                <a:solidFill>
                  <a:srgbClr val="3366CC"/>
                </a:solidFill>
                <a:latin typeface="+mj-lt"/>
              </a:rPr>
            </a:br>
            <a:r>
              <a:rPr lang="en-US" sz="2000" i="1" dirty="0" smtClean="0">
                <a:solidFill>
                  <a:srgbClr val="3366CC"/>
                </a:solidFill>
                <a:latin typeface="+mj-lt"/>
              </a:rPr>
              <a:t/>
            </a:r>
            <a:br>
              <a:rPr lang="en-US" sz="2000" i="1" dirty="0" smtClean="0">
                <a:solidFill>
                  <a:srgbClr val="3366CC"/>
                </a:solidFill>
                <a:latin typeface="+mj-lt"/>
              </a:rPr>
            </a:br>
            <a:endParaRPr lang="en-US" sz="2000" dirty="0">
              <a:solidFill>
                <a:srgbClr val="3366CC"/>
              </a:solidFill>
              <a:latin typeface="+mj-lt"/>
            </a:endParaRP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1295401"/>
            <a:ext cx="3886200" cy="259079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524000" y="152400"/>
            <a:ext cx="7315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1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2007 Bond Accomplishments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Promise Made: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Improve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+mj-lt"/>
              </a:rPr>
            </a:b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campus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safety and security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en-US" sz="2000" b="1" i="1" dirty="0">
                <a:solidFill>
                  <a:srgbClr val="3366CC"/>
                </a:solidFill>
                <a:latin typeface="+mj-lt"/>
              </a:rPr>
              <a:t>Promise Kept: </a:t>
            </a:r>
            <a:r>
              <a:rPr lang="en-US" sz="2000" i="1" dirty="0">
                <a:solidFill>
                  <a:srgbClr val="3366CC"/>
                </a:solidFill>
                <a:latin typeface="+mj-lt"/>
              </a:rPr>
              <a:t>More than </a:t>
            </a:r>
            <a:r>
              <a:rPr lang="en-US" sz="2000" i="1" dirty="0" smtClean="0">
                <a:solidFill>
                  <a:srgbClr val="3366CC"/>
                </a:solidFill>
                <a:latin typeface="+mj-lt"/>
              </a:rPr>
              <a:t/>
            </a:r>
            <a:br>
              <a:rPr lang="en-US" sz="2000" i="1" dirty="0" smtClean="0">
                <a:solidFill>
                  <a:srgbClr val="3366CC"/>
                </a:solidFill>
                <a:latin typeface="+mj-lt"/>
              </a:rPr>
            </a:br>
            <a:r>
              <a:rPr lang="en-US" sz="2000" i="1" dirty="0" smtClean="0">
                <a:solidFill>
                  <a:srgbClr val="3366CC"/>
                </a:solidFill>
                <a:latin typeface="+mj-lt"/>
              </a:rPr>
              <a:t>8,800 </a:t>
            </a:r>
            <a:r>
              <a:rPr lang="en-US" sz="2000" i="1" dirty="0">
                <a:solidFill>
                  <a:srgbClr val="3366CC"/>
                </a:solidFill>
                <a:latin typeface="+mj-lt"/>
              </a:rPr>
              <a:t>security cameras </a:t>
            </a:r>
            <a:r>
              <a:rPr lang="en-US" sz="2000" i="1" dirty="0" smtClean="0">
                <a:solidFill>
                  <a:srgbClr val="3366CC"/>
                </a:solidFill>
                <a:latin typeface="+mj-lt"/>
              </a:rPr>
              <a:t/>
            </a:r>
            <a:br>
              <a:rPr lang="en-US" sz="2000" i="1" dirty="0" smtClean="0">
                <a:solidFill>
                  <a:srgbClr val="3366CC"/>
                </a:solidFill>
                <a:latin typeface="+mj-lt"/>
              </a:rPr>
            </a:br>
            <a:r>
              <a:rPr lang="en-US" sz="2000" i="1" dirty="0" smtClean="0">
                <a:solidFill>
                  <a:srgbClr val="3366CC"/>
                </a:solidFill>
                <a:latin typeface="+mj-lt"/>
              </a:rPr>
              <a:t>installed</a:t>
            </a:r>
            <a:r>
              <a:rPr lang="en-US" sz="2000" i="1" dirty="0">
                <a:solidFill>
                  <a:srgbClr val="3366CC"/>
                </a:solidFill>
                <a:latin typeface="+mj-lt"/>
              </a:rPr>
              <a:t>; new fencing </a:t>
            </a:r>
            <a:r>
              <a:rPr lang="en-US" sz="2000" i="1" dirty="0" smtClean="0">
                <a:solidFill>
                  <a:srgbClr val="3366CC"/>
                </a:solidFill>
                <a:latin typeface="+mj-lt"/>
              </a:rPr>
              <a:t/>
            </a:r>
            <a:br>
              <a:rPr lang="en-US" sz="2000" i="1" dirty="0" smtClean="0">
                <a:solidFill>
                  <a:srgbClr val="3366CC"/>
                </a:solidFill>
                <a:latin typeface="+mj-lt"/>
              </a:rPr>
            </a:br>
            <a:r>
              <a:rPr lang="en-US" sz="2000" i="1" dirty="0" smtClean="0">
                <a:solidFill>
                  <a:srgbClr val="3366CC"/>
                </a:solidFill>
                <a:latin typeface="+mj-lt"/>
              </a:rPr>
              <a:t>installed </a:t>
            </a:r>
            <a:r>
              <a:rPr lang="en-US" sz="2000" i="1" dirty="0">
                <a:solidFill>
                  <a:srgbClr val="3366CC"/>
                </a:solidFill>
                <a:latin typeface="+mj-lt"/>
              </a:rPr>
              <a:t>at </a:t>
            </a:r>
            <a:r>
              <a:rPr lang="en-US" sz="2000" i="1" dirty="0" smtClean="0">
                <a:solidFill>
                  <a:srgbClr val="3366CC"/>
                </a:solidFill>
                <a:latin typeface="+mj-lt"/>
              </a:rPr>
              <a:t>92 schools</a:t>
            </a:r>
            <a:endParaRPr lang="en-US" sz="2000" i="1" dirty="0">
              <a:solidFill>
                <a:srgbClr val="3366CC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Promise Made: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Update and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+mj-lt"/>
              </a:rPr>
            </a:b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improve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middle and high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+mj-lt"/>
              </a:rPr>
            </a:b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school science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labs 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en-US" sz="2000" b="1" i="1" dirty="0">
                <a:solidFill>
                  <a:srgbClr val="3366CC"/>
                </a:solidFill>
                <a:latin typeface="+mj-lt"/>
              </a:rPr>
              <a:t>Promise Kept: </a:t>
            </a:r>
            <a:r>
              <a:rPr lang="en-US" sz="2000" i="1" dirty="0" smtClean="0">
                <a:solidFill>
                  <a:srgbClr val="3366CC"/>
                </a:solidFill>
                <a:latin typeface="+mj-lt"/>
              </a:rPr>
              <a:t>New science lab equipment and materials have been delivered to all middle and high schools; science lab renovations are ongoing at middle and high school campuses across the district</a:t>
            </a:r>
            <a:endParaRPr lang="en-US" sz="2000" i="1" dirty="0">
              <a:solidFill>
                <a:srgbClr val="3366CC"/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524000"/>
            <a:ext cx="4104539" cy="27432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600200" y="457200"/>
            <a:ext cx="7315200" cy="1066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2007 Bond Financial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47800" y="1143000"/>
            <a:ext cx="7467600" cy="4800600"/>
          </a:xfrm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Total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funding of $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1,176,130,676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Actual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committed of $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1,043,994,979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(including encumbrances of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$101,516,502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and actual expenditures of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$942,478,477)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Uncommitted funding balance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of $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132,135,697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or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11%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of total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funding 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5552743"/>
            <a:ext cx="182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j-lt"/>
              </a:rPr>
              <a:t>As of September 30, 2013</a:t>
            </a:r>
            <a:endParaRPr lang="en-US" sz="900" dirty="0">
              <a:latin typeface="+mj-l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170792"/>
              </p:ext>
            </p:extLst>
          </p:nvPr>
        </p:nvGraphicFramePr>
        <p:xfrm>
          <a:off x="2362200" y="2895600"/>
          <a:ext cx="5324475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524000" y="152400"/>
            <a:ext cx="7315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2012 Bond Financial Report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447800" y="1219200"/>
            <a:ext cx="7391400" cy="4724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$</a:t>
            </a:r>
            <a:r>
              <a:rPr lang="en-US" sz="21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340,000,000 of the total $1.89 billion approved by voters in November </a:t>
            </a:r>
            <a: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2012 has been issued.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Actual committed of $41,061,736 (</a:t>
            </a:r>
            <a:r>
              <a:rPr lang="en-US" sz="21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including encumbrances of $40,120,070 and actual expenditures of $941,666) and </a:t>
            </a:r>
            <a: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$</a:t>
            </a:r>
            <a:r>
              <a:rPr lang="en-US" sz="21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298,938,264 </a:t>
            </a:r>
            <a: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uncommitted.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642050209"/>
              </p:ext>
            </p:extLst>
          </p:nvPr>
        </p:nvGraphicFramePr>
        <p:xfrm>
          <a:off x="2133600" y="2644775"/>
          <a:ext cx="5562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2057400" y="5560368"/>
            <a:ext cx="182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 smtClean="0">
                <a:latin typeface="+mj-lt"/>
              </a:rPr>
              <a:t>As of September 30, 2013</a:t>
            </a:r>
            <a:endParaRPr lang="en-US" sz="900" dirty="0">
              <a:latin typeface="+mj-lt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710560"/>
              </p:ext>
            </p:extLst>
          </p:nvPr>
        </p:nvGraphicFramePr>
        <p:xfrm>
          <a:off x="2362200" y="2994207"/>
          <a:ext cx="5257800" cy="2940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5282" y="1512943"/>
            <a:ext cx="3531518" cy="283045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600200" y="152400"/>
            <a:ext cx="7315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M/WBE Outreach Events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524000" y="1295400"/>
            <a:ext cx="3810000" cy="1905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b="1" dirty="0">
                <a:solidFill>
                  <a:schemeClr val="tx1"/>
                </a:solidFill>
                <a:latin typeface="+mj-lt"/>
              </a:rPr>
              <a:t>Workshop Wednesday </a:t>
            </a:r>
          </a:p>
          <a:p>
            <a:pPr marL="754063" lvl="1" indent="-34290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1900" b="1" dirty="0" smtClean="0">
                <a:solidFill>
                  <a:srgbClr val="11488B"/>
                </a:solidFill>
                <a:latin typeface="+mj-lt"/>
              </a:rPr>
              <a:t>August: </a:t>
            </a:r>
            <a:r>
              <a:rPr lang="en-US" sz="1900" i="1" dirty="0" smtClean="0">
                <a:solidFill>
                  <a:srgbClr val="11488B"/>
                </a:solidFill>
                <a:latin typeface="+mj-lt"/>
              </a:rPr>
              <a:t>Bonding Workshop</a:t>
            </a:r>
            <a:endParaRPr lang="en-US" sz="1900" i="1" dirty="0">
              <a:solidFill>
                <a:srgbClr val="11488B"/>
              </a:solidFill>
              <a:latin typeface="+mj-lt"/>
            </a:endParaRPr>
          </a:p>
          <a:p>
            <a:pPr marL="754063" lvl="1" indent="-34290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1900" b="1" dirty="0" smtClean="0">
                <a:solidFill>
                  <a:srgbClr val="11488B"/>
                </a:solidFill>
                <a:latin typeface="+mj-lt"/>
              </a:rPr>
              <a:t>September: </a:t>
            </a:r>
            <a:r>
              <a:rPr lang="en-US" sz="1900" i="1" dirty="0" smtClean="0">
                <a:solidFill>
                  <a:srgbClr val="11488B"/>
                </a:solidFill>
                <a:latin typeface="+mj-lt"/>
              </a:rPr>
              <a:t>Effectively Acquire &amp; Manage Capital Resources for Your Small Business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1600200" y="3200400"/>
            <a:ext cx="3429000" cy="26860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200" b="0" kern="1200">
                <a:solidFill>
                  <a:srgbClr val="4D4D4D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100" b="1" dirty="0" smtClean="0">
                <a:solidFill>
                  <a:schemeClr val="tx1"/>
                </a:solidFill>
                <a:latin typeface="+mj-lt"/>
              </a:rPr>
              <a:t>Interagency </a:t>
            </a:r>
            <a:r>
              <a:rPr lang="en-US" sz="2100" b="1" dirty="0" smtClean="0">
                <a:solidFill>
                  <a:schemeClr val="tx1"/>
                </a:solidFill>
                <a:latin typeface="+mj-lt"/>
              </a:rPr>
              <a:t>Mentor Protégé Program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100" b="1" dirty="0" smtClean="0">
                <a:solidFill>
                  <a:schemeClr val="tx1"/>
                </a:solidFill>
                <a:latin typeface="+mj-lt"/>
              </a:rPr>
              <a:t>Participated in nearly a dozen M/WBE business outreach events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676400" y="152400"/>
            <a:ext cx="7315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2007 Bond M/WBE Participation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00200" y="1219200"/>
            <a:ext cx="7239000" cy="4495800"/>
          </a:xfrm>
        </p:spPr>
        <p:txBody>
          <a:bodyPr/>
          <a:lstStyle/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1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E</a:t>
            </a:r>
            <a: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xceeded </a:t>
            </a:r>
            <a:r>
              <a:rPr lang="en-US" sz="21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minimum M/WBE goal levels of 20% </a:t>
            </a:r>
            <a: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/>
            </a:r>
            <a:b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for </a:t>
            </a:r>
            <a:r>
              <a:rPr lang="en-US" sz="21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2007 bond </a:t>
            </a:r>
            <a: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program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M/WBE </a:t>
            </a:r>
            <a:r>
              <a:rPr lang="en-US" sz="21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participation </a:t>
            </a:r>
            <a: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has reached </a:t>
            </a:r>
            <a:r>
              <a:rPr lang="en-US" sz="21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nearly </a:t>
            </a:r>
            <a: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35% </a:t>
            </a:r>
            <a:b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in </a:t>
            </a:r>
            <a:r>
              <a:rPr lang="en-US" sz="21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2007 bond program</a:t>
            </a:r>
          </a:p>
          <a:p>
            <a:pPr>
              <a:defRPr/>
            </a:pPr>
            <a:endParaRPr lang="en-US" sz="20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156040350"/>
              </p:ext>
            </p:extLst>
          </p:nvPr>
        </p:nvGraphicFramePr>
        <p:xfrm>
          <a:off x="1828800" y="2743200"/>
          <a:ext cx="5943600" cy="3094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752600" y="0"/>
            <a:ext cx="6934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2012 Bond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M/WBE Commitment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00200" y="1524000"/>
            <a:ext cx="7239000" cy="4114800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en-US" sz="2100" b="1" dirty="0">
                <a:solidFill>
                  <a:schemeClr val="tx1"/>
                </a:solidFill>
                <a:latin typeface="+mj-lt"/>
              </a:rPr>
              <a:t>Certified Minority/Women Owned Businesses Breakdown </a:t>
            </a:r>
            <a:endParaRPr lang="en-US" sz="21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09349423"/>
              </p:ext>
            </p:extLst>
          </p:nvPr>
        </p:nvGraphicFramePr>
        <p:xfrm>
          <a:off x="1981200" y="1981200"/>
          <a:ext cx="6553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28800"/>
            <a:ext cx="2895600" cy="284362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266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447800" y="152400"/>
            <a:ext cx="7391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Doing Business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0" y="1447800"/>
            <a:ext cx="6781800" cy="449580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HISD is committed to supplier diversity.</a:t>
            </a:r>
          </a:p>
          <a:p>
            <a:pPr>
              <a:spcBef>
                <a:spcPts val="0"/>
              </a:spcBef>
              <a:defRPr/>
            </a:pPr>
            <a:endParaRPr lang="en-US" sz="900" b="1" dirty="0" smtClean="0">
              <a:latin typeface="+mj-lt"/>
            </a:endParaRP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Monthly outreach events are                                                         being held for minority and                                                     women-owned businesses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Contracts awarded to date                                                            represent a 51 percent                                                            commitment rate by M/WBE                                                    firms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Local job fairs will be held at each bond campus to encourage neighborhood participation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SD Bond Programs - 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ISD Bond Programs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HISD Bond Programs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8454</TotalTime>
  <Words>568</Words>
  <Application>Microsoft Office PowerPoint</Application>
  <PresentationFormat>On-screen Show (4:3)</PresentationFormat>
  <Paragraphs>125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HISD Bond Programs - Cover</vt:lpstr>
      <vt:lpstr>Custom Design</vt:lpstr>
      <vt:lpstr>HISD Bond Programs - Content</vt:lpstr>
      <vt:lpstr>1_HISD Bond Programs - Content</vt:lpstr>
      <vt:lpstr>Bond Oversight  Committee Meeting  Third Quarter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SBUTLER2@houstonisd.org</dc:creator>
  <cp:lastModifiedBy>Administrator</cp:lastModifiedBy>
  <cp:revision>764</cp:revision>
  <cp:lastPrinted>2013-07-18T15:45:11Z</cp:lastPrinted>
  <dcterms:created xsi:type="dcterms:W3CDTF">2011-07-28T12:50:36Z</dcterms:created>
  <dcterms:modified xsi:type="dcterms:W3CDTF">2013-10-24T19:24:20Z</dcterms:modified>
</cp:coreProperties>
</file>