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4" r:id="rId3"/>
    <p:sldId id="350" r:id="rId4"/>
    <p:sldId id="348" r:id="rId5"/>
    <p:sldId id="349" r:id="rId6"/>
    <p:sldId id="347" r:id="rId7"/>
    <p:sldId id="334" r:id="rId8"/>
    <p:sldId id="351" r:id="rId9"/>
    <p:sldId id="355" r:id="rId10"/>
    <p:sldId id="356" r:id="rId11"/>
    <p:sldId id="357" r:id="rId12"/>
    <p:sldId id="358" r:id="rId13"/>
    <p:sldId id="359" r:id="rId14"/>
    <p:sldId id="332" r:id="rId15"/>
    <p:sldId id="287" r:id="rId16"/>
    <p:sldId id="333" r:id="rId17"/>
    <p:sldId id="303" r:id="rId18"/>
    <p:sldId id="313" r:id="rId19"/>
    <p:sldId id="340" r:id="rId20"/>
    <p:sldId id="297" r:id="rId21"/>
    <p:sldId id="298" r:id="rId22"/>
    <p:sldId id="283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A60E"/>
    <a:srgbClr val="88B5C6"/>
    <a:srgbClr val="67A2B9"/>
    <a:srgbClr val="EAF0F3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  <p:guide orient="horz" pos="27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2012 Total Combined Projects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9759830222988528"/>
                  <c:y val="0.11842117859386785"/>
                </c:manualLayout>
              </c:layout>
              <c:tx>
                <c:rich>
                  <a:bodyPr/>
                  <a:lstStyle/>
                  <a:p>
                    <a:fld id="{0C01BE17-D17E-46B2-8702-0AAB74A04720}" type="CATEGORYNAME">
                      <a:rPr lang="en-US" b="1" smtClean="0"/>
                      <a:pPr/>
                      <a:t>[CATEGORY NAME]</a:t>
                    </a:fld>
                    <a:endParaRPr lang="en-US" b="1" dirty="0" smtClean="0"/>
                  </a:p>
                  <a:p>
                    <a:r>
                      <a:rPr lang="en-US" b="1" baseline="0" dirty="0" smtClean="0"/>
                      <a:t>$255,202,580</a:t>
                    </a:r>
                    <a:r>
                      <a:rPr lang="en-US" b="1" baseline="0" dirty="0"/>
                      <a:t>
</a:t>
                    </a:r>
                    <a:r>
                      <a:rPr lang="en-US" b="1" baseline="0" dirty="0" smtClean="0"/>
                      <a:t>24.64%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63672895753776"/>
                      <c:h val="0.1856956217019923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373663771045568"/>
                  <c:y val="-0.27599496352384045"/>
                </c:manualLayout>
              </c:layout>
              <c:tx>
                <c:rich>
                  <a:bodyPr/>
                  <a:lstStyle/>
                  <a:p>
                    <a:fld id="{B06725C3-8A9C-4750-A490-E05912F2D892}" type="CATEGORYNAME">
                      <a:rPr lang="en-US" b="1" smtClean="0"/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r>
                      <a:rPr lang="en-US" b="1" baseline="0" dirty="0" smtClean="0"/>
                      <a:t>$742,494,359</a:t>
                    </a:r>
                  </a:p>
                  <a:p>
                    <a:r>
                      <a:rPr lang="en-US" b="1" baseline="0" dirty="0" smtClean="0"/>
                      <a:t>71.69%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Committed MBE</c:v>
                </c:pt>
                <c:pt idx="1">
                  <c:v>Committed WBE</c:v>
                </c:pt>
                <c:pt idx="2">
                  <c:v>Non-M/WBE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Sheet1!$B$2:$B$4</c:f>
              <c:numCache>
                <c:formatCode>"$"#,##0_);[Red]\("$"#,##0\)</c:formatCode>
                <c:ptCount val="3"/>
                <c:pt idx="0">
                  <c:v>255202580</c:v>
                </c:pt>
                <c:pt idx="1">
                  <c:v>38050899</c:v>
                </c:pt>
                <c:pt idx="2">
                  <c:v>742494359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Sheet1!$B$5</c15:sqref>
                  <c15:spPr xmlns:c15="http://schemas.microsoft.com/office/drawing/2012/chart"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15:spPr>
                  <c15:bubble3D val="0"/>
                </c15:categoryFilterException>
              </c15:categoryFilterExceptions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2013 Total Combined Projects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:spPr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:spPr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0"/>
                  <c:showCatName val="1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ullRef>
                          <c15:sqref>Sheet1!$A$2:$A$5</c15:sqref>
                        </c15:fullRef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Committed MBE</c:v>
                      </c:pt>
                      <c:pt idx="1">
                        <c:v>Committed WBE</c:v>
                      </c:pt>
                      <c:pt idx="2">
                        <c:v>Non-M/WBE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Sheet1!$C$2:$C$5</c15:sqref>
                        </c15:fullRef>
                        <c15:formulaRef>
                          <c15:sqref>Sheet1!$C$2:$C$4</c15:sqref>
                        </c15:formulaRef>
                      </c:ext>
                    </c:extLst>
                    <c:numCache>
                      <c:formatCode>0.00%</c:formatCode>
                      <c:ptCount val="3"/>
                      <c:pt idx="0">
                        <c:v>0.24640000000000001</c:v>
                      </c:pt>
                      <c:pt idx="1">
                        <c:v>3.6700000000000003E-2</c:v>
                      </c:pt>
                      <c:pt idx="2">
                        <c:v>0.71689999999999998</c:v>
                      </c:pt>
                    </c:numCache>
                  </c:numRef>
                </c:val>
                <c:extLst>
                  <c:ext uri="{02D57815-91ED-43cb-92C2-25804820EDAC}">
                    <c15:categoryFilterExceptions>
                      <c15:categoryFilterException>
                        <c15:sqref>Sheet1!$C$5</c15:sqref>
                        <c15:spPr xmlns:c15="http://schemas.microsoft.com/office/drawing/2012/chart">
                          <a:gradFill>
                            <a:gsLst>
                              <a:gs pos="100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0">
                                <a:schemeClr val="accent4"/>
                              </a:gs>
                            </a:gsLst>
                            <a:lin ang="5400000" scaled="0"/>
                          </a:gradFill>
                          <a:ln w="50800">
                            <a:solidFill>
                              <a:schemeClr val="lt1"/>
                            </a:solidFill>
                          </a:ln>
                          <a:effectLst/>
                          <a:sp3d contourW="50800">
                            <a:contourClr>
                              <a:schemeClr val="lt1"/>
                            </a:contourClr>
                          </a:sp3d>
                        </c15:spPr>
                        <c15:bubble3D val="0"/>
                      </c15:categoryFilterException>
                    </c15:categoryFilterExceptions>
                  </c:ext>
                </c:extLst>
              </c15:ser>
            </c15:filteredPieSeries>
          </c:ext>
        </c:extLst>
      </c:pie3D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Bond Referendum $1.89 Billion</a:t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5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</a:t>
            </a:r>
            <a:r>
              <a:rPr lang="en-US" sz="105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millions)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6942177786139501"/>
          <c:y val="3.583518406353049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8.3333333333333506E-3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 smtClean="0"/>
                      <a:t>$350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984875834749001E-3"/>
                  <c:y val="1.6824819974426299E-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$0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81188601549786E-2"/>
                      <c:h val="3.205128205128204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7813674581293001E-3"/>
                  <c:y val="1.217948717948699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$560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340</c:v>
                </c:pt>
                <c:pt idx="1">
                  <c:v>350</c:v>
                </c:pt>
                <c:pt idx="2">
                  <c:v>0</c:v>
                </c:pt>
                <c:pt idx="3">
                  <c:v>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6037576"/>
        <c:axId val="216037968"/>
      </c:barChart>
      <c:catAx>
        <c:axId val="216037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53132910023819102"/>
              <c:y val="0.9123931623931620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216037968"/>
        <c:crosses val="autoZero"/>
        <c:auto val="0"/>
        <c:lblAlgn val="ctr"/>
        <c:lblOffset val="100"/>
        <c:tickLblSkip val="1"/>
        <c:noMultiLvlLbl val="0"/>
      </c:catAx>
      <c:valAx>
        <c:axId val="216037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crossAx val="216037576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3"/>
            <c:spPr>
              <a:solidFill>
                <a:schemeClr val="tx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6323145284436472"/>
                  <c:y val="6.872908024796586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061472-5CBC-45F1-9914-C2463BEF2834}" type="CATEGORYNAME">
                      <a:rPr lang="en-US" sz="1200" smtClean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6196559A-5133-40B5-8D2D-F8B7C5FFABEB}" type="VALU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[VALUE]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34E04CE7-E9E9-44C4-83EB-0331348D5DD3}" type="PERCENTAGE">
                      <a:rPr lang="en-US" sz="1200" baseline="0" dirty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200" baseline="0" dirty="0" smtClean="0">
                      <a:solidFill>
                        <a:schemeClr val="bg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924500834760676"/>
                      <c:h val="0.278381863099248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5034486304242534"/>
                  <c:y val="-0.12886702546493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7CB909-EF46-4879-900B-1A3B0A18B33B}" type="CATEGORYNAME">
                      <a:rPr lang="en-US" sz="120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CEF61C81-F28F-442D-9DA3-06944AE62BE4}" type="VALU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 sz="1200" baseline="0" dirty="0" smtClean="0">
                      <a:solidFill>
                        <a:schemeClr val="bg2"/>
                      </a:solidFill>
                    </a:endParaRP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75E14DA8-FCE8-4E9E-A28A-3A5DA148D784}" type="PERCENTAG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965579538577126"/>
                      <c:h val="0.37228905719395944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Sheet1!$A$2:$A$3</c:f>
              <c:strCache>
                <c:ptCount val="2"/>
                <c:pt idx="0">
                  <c:v>Commitments</c:v>
                </c:pt>
                <c:pt idx="1">
                  <c:v>Available to Complete Projects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Sheet1!$B$2:$B$3</c:f>
              <c:numCache>
                <c:formatCode>"$"#,##0_);[Red]\("$"#,##0\)</c:formatCode>
                <c:ptCount val="2"/>
                <c:pt idx="0">
                  <c:v>1035747838</c:v>
                </c:pt>
                <c:pt idx="1">
                  <c:v>1066702125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0.49624</cdr:x>
      <cdr:y>0.92444</cdr:y>
    </cdr:from>
    <cdr:to>
      <cdr:x>1</cdr:x>
      <cdr:y>0.99694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1492" y="2747250"/>
          <a:ext cx="1828791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800" i="1" dirty="0" smtClean="0">
              <a:latin typeface="+mj-lt"/>
            </a:rPr>
            <a:t>As of Sept. 30, 2016</a:t>
          </a:r>
          <a:endParaRPr lang="en-US" sz="800" i="1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0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69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91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7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M/WBE</a:t>
            </a:r>
            <a:r>
              <a:rPr lang="en-US" baseline="0" dirty="0" smtClean="0"/>
              <a:t> – Alexis Licata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44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M/WBE</a:t>
            </a:r>
            <a:r>
              <a:rPr lang="en-US" baseline="0" dirty="0" smtClean="0"/>
              <a:t> – Alexis Licata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8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M/WBE – Alexis Licata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53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M/WBE – Alexis Licata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02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Finance – Sherrie</a:t>
            </a:r>
            <a:r>
              <a:rPr lang="en-US" baseline="0" dirty="0" smtClean="0"/>
              <a:t> Robinson and Tonya Savoie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79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Communications</a:t>
            </a:r>
            <a:r>
              <a:rPr lang="en-US" baseline="0" dirty="0" smtClean="0"/>
              <a:t> – Sylvia Wood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2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Third</a:t>
            </a:r>
            <a:r>
              <a:rPr lang="en-US" baseline="0" dirty="0" smtClean="0"/>
              <a:t> </a:t>
            </a:r>
            <a:r>
              <a:rPr lang="en-US" dirty="0" smtClean="0"/>
              <a:t>Quarter Progress –</a:t>
            </a:r>
            <a:r>
              <a:rPr lang="en-US" baseline="0" dirty="0" smtClean="0"/>
              <a:t>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44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r>
              <a:rPr lang="en-US" baseline="0" dirty="0" smtClean="0"/>
              <a:t> – Sylvia 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90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Ahead – </a:t>
            </a:r>
            <a:r>
              <a:rPr lang="en-US" smtClean="0"/>
              <a:t>Derrick Sanders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0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Third</a:t>
            </a:r>
            <a:r>
              <a:rPr lang="en-US" baseline="0" dirty="0" smtClean="0"/>
              <a:t> </a:t>
            </a:r>
            <a:r>
              <a:rPr lang="en-US" dirty="0" smtClean="0"/>
              <a:t>Quarter Progress –</a:t>
            </a:r>
            <a:r>
              <a:rPr lang="en-US" baseline="0" dirty="0" smtClean="0"/>
              <a:t>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4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New School Project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8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New School </a:t>
            </a:r>
            <a:r>
              <a:rPr lang="en-US" dirty="0" err="1" smtClean="0"/>
              <a:t>ProjectHighlights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1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School </a:t>
            </a:r>
            <a:r>
              <a:rPr lang="en-US" dirty="0" err="1" smtClean="0"/>
              <a:t>ProjectHighlights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39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School Project Highlights:</a:t>
            </a:r>
            <a:r>
              <a:rPr lang="en-US" baseline="0" dirty="0" smtClean="0"/>
              <a:t> Cue to play first day of school compilation video showcasing new buildings and 21</a:t>
            </a:r>
            <a:r>
              <a:rPr lang="en-US" baseline="30000" dirty="0" smtClean="0"/>
              <a:t>st</a:t>
            </a:r>
            <a:r>
              <a:rPr lang="en-US" baseline="0" dirty="0" smtClean="0"/>
              <a:t> century learning --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20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32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4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Oversight Committee Meeting</a:t>
            </a:r>
            <a:endParaRPr lang="en-US" sz="58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n-US" dirty="0" smtClean="0"/>
              <a:t>Third Quarter 2016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Oct. 25, 2016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488518" y="2186008"/>
            <a:ext cx="0" cy="247302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19460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Furr</a:t>
            </a:r>
            <a:r>
              <a:rPr lang="en-US" sz="2500" b="1" dirty="0" smtClean="0"/>
              <a:t> High School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2186008"/>
            <a:ext cx="3906570" cy="2481099"/>
            <a:chOff x="457200" y="2186008"/>
            <a:chExt cx="3906570" cy="2481099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32"/>
            <a:stretch/>
          </p:blipFill>
          <p:spPr bwMode="auto">
            <a:xfrm>
              <a:off x="457200" y="2186008"/>
              <a:ext cx="3906570" cy="2481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7200" y="4390108"/>
              <a:ext cx="3905632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Outside corner of face brick installed in place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015967" y="3954790"/>
            <a:ext cx="2663196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2"/>
                </a:solidFill>
              </a:rPr>
              <a:t>Roof flooring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5005511"/>
            <a:ext cx="82219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1,000 – 1,300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Target Completion Date: Q2 2017</a:t>
            </a:r>
            <a:endParaRPr lang="en-US" sz="2600" b="1" dirty="0">
              <a:solidFill>
                <a:schemeClr val="accent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13265" y="2186008"/>
            <a:ext cx="4078518" cy="2481099"/>
            <a:chOff x="4613265" y="2186008"/>
            <a:chExt cx="4078518" cy="2481099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4"/>
            <a:stretch/>
          </p:blipFill>
          <p:spPr bwMode="auto">
            <a:xfrm>
              <a:off x="4613265" y="2186008"/>
              <a:ext cx="4078518" cy="2481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622317" y="4390108"/>
              <a:ext cx="4056845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Face brick installed in place on first floor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1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19460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Wisdom High School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2266879"/>
            <a:ext cx="3987478" cy="2745373"/>
            <a:chOff x="457200" y="2417355"/>
            <a:chExt cx="2656215" cy="1828800"/>
          </a:xfrm>
        </p:grpSpPr>
        <p:pic>
          <p:nvPicPr>
            <p:cNvPr id="14" name="Picture 13" descr="E:\HISD Program Files\Lee High School\S600_Drawings_Photographs\S620_Photographs\New Construction\160929\IMG_144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417355"/>
              <a:ext cx="2656214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7201" y="4061635"/>
              <a:ext cx="2656214" cy="1845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YMCA daycare is framed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9552" y="2266880"/>
            <a:ext cx="4029611" cy="2745372"/>
            <a:chOff x="6008832" y="2417355"/>
            <a:chExt cx="2684282" cy="1828800"/>
          </a:xfrm>
        </p:grpSpPr>
        <p:pic>
          <p:nvPicPr>
            <p:cNvPr id="13" name="Picture 12" descr="C:\Users\steven_redmond\Desktop\IMG_144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832" y="2417355"/>
              <a:ext cx="268428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015966" y="4061635"/>
              <a:ext cx="2677147" cy="1845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Metal siding proceeding on East Neighborhood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7200" y="5218669"/>
            <a:ext cx="82219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1,700 – 1,900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Target Completion Date: Q2 2017</a:t>
            </a:r>
            <a:endParaRPr lang="en-US" sz="2600" b="1" dirty="0">
              <a:solidFill>
                <a:schemeClr val="accent5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554148" y="2258752"/>
            <a:ext cx="0" cy="27535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27752"/>
            <a:ext cx="3981881" cy="2657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75" y="2227752"/>
            <a:ext cx="3981883" cy="2657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14797" y="2227752"/>
            <a:ext cx="0" cy="265790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19460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Mickey Leland College Prep Academy for Young Men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1305" y="4608658"/>
            <a:ext cx="3967053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2"/>
                </a:solidFill>
              </a:rPr>
              <a:t>Rear view of courtyard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198" y="4608659"/>
            <a:ext cx="3981881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2"/>
                </a:solidFill>
              </a:rPr>
              <a:t>Main school artery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5062304"/>
            <a:ext cx="83211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900 – 1,000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Target Completion Date: Q2 2017</a:t>
            </a:r>
            <a:endParaRPr lang="en-US" sz="2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305" y="2099831"/>
            <a:ext cx="3983023" cy="2618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97901"/>
            <a:ext cx="3975920" cy="2620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14797" y="2071638"/>
            <a:ext cx="0" cy="265790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52554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Milby</a:t>
            </a:r>
            <a:r>
              <a:rPr lang="en-US" sz="2500" b="1" dirty="0" smtClean="0"/>
              <a:t> High School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1305" y="4441394"/>
            <a:ext cx="3967053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2"/>
                </a:solidFill>
              </a:rPr>
              <a:t>Area A: LMI is texturing tilt wall.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198" y="4441394"/>
            <a:ext cx="3981881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2"/>
                </a:solidFill>
              </a:rPr>
              <a:t>Area E &amp; F: Metal R panels being installed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4895039"/>
            <a:ext cx="832115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1,800 – 2,000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Target Completion Date: Q3 2017, but expected</a:t>
            </a:r>
            <a:br>
              <a:rPr lang="en-US" sz="2600" dirty="0" smtClean="0">
                <a:solidFill>
                  <a:schemeClr val="accent5"/>
                </a:solidFill>
              </a:rPr>
            </a:br>
            <a:r>
              <a:rPr lang="en-US" sz="2600" dirty="0" smtClean="0">
                <a:solidFill>
                  <a:schemeClr val="accent5"/>
                </a:solidFill>
              </a:rPr>
              <a:t>to be ready for summer school</a:t>
            </a:r>
            <a:endParaRPr lang="en-US" sz="2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2028" y="1618131"/>
            <a:ext cx="3073547" cy="22815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Doing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7035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Office </a:t>
            </a:r>
            <a:r>
              <a:rPr lang="en-US" sz="2500" dirty="0"/>
              <a:t>of Business Assistance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held </a:t>
            </a:r>
            <a:r>
              <a:rPr lang="en-US" sz="2500" dirty="0"/>
              <a:t>and </a:t>
            </a:r>
            <a:r>
              <a:rPr lang="en-US" sz="2500" dirty="0" smtClean="0"/>
              <a:t>participated </a:t>
            </a:r>
            <a:r>
              <a:rPr lang="en-US" sz="2500" dirty="0"/>
              <a:t>in multiple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programs to promote </a:t>
            </a:r>
            <a:br>
              <a:rPr lang="en-US" sz="2500" dirty="0" smtClean="0"/>
            </a:br>
            <a:r>
              <a:rPr lang="en-US" sz="2500" dirty="0" smtClean="0"/>
              <a:t>HISD business opportunities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M/WBE commitments for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contracts awarded </a:t>
            </a:r>
            <a:r>
              <a:rPr lang="en-US" sz="2500" dirty="0"/>
              <a:t>to date: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Architect projects represent 53.38%</a:t>
            </a:r>
            <a:endParaRPr lang="en-US" sz="2500" i="1" dirty="0">
              <a:solidFill>
                <a:schemeClr val="tx2"/>
              </a:solidFill>
            </a:endParaRP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Construction firm projects represent 22.67%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Program management firm projects represent 46.91%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Other projects represent 39.5%</a:t>
            </a:r>
            <a:endParaRPr lang="en-US" sz="2500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3990"/>
            <a:ext cx="8107378" cy="4525963"/>
          </a:xfrm>
        </p:spPr>
        <p:txBody>
          <a:bodyPr wrap="square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500" b="1" dirty="0" smtClean="0"/>
              <a:t>Workshop Wednesdays</a:t>
            </a:r>
            <a:endParaRPr lang="en-US" sz="2500" b="1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July</a:t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Achieving your Desired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Results</a:t>
            </a:r>
            <a:endParaRPr lang="en-US" sz="250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August</a:t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Overcoming Small 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Business Obstacles</a:t>
            </a:r>
            <a:endParaRPr lang="en-US" sz="250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September</a:t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Business Strategies &amp; Tax Updates for Small Businesses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networking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21" y="1653990"/>
            <a:ext cx="4085325" cy="34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784"/>
            <a:ext cx="8229600" cy="4525963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Greater Houston Black Chamber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East End Chambers of Commerce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Port of Houston: </a:t>
            </a:r>
            <a:r>
              <a:rPr lang="en-US" sz="2200" i="1" dirty="0" smtClean="0">
                <a:solidFill>
                  <a:schemeClr val="tx2"/>
                </a:solidFill>
              </a:rPr>
              <a:t>Appreciation Day</a:t>
            </a:r>
            <a:br>
              <a:rPr lang="en-US" sz="2200" i="1" dirty="0" smtClean="0">
                <a:solidFill>
                  <a:schemeClr val="tx2"/>
                </a:solidFill>
              </a:rPr>
            </a:br>
            <a:r>
              <a:rPr lang="en-US" sz="2200" i="1" dirty="0" smtClean="0">
                <a:solidFill>
                  <a:schemeClr val="tx2"/>
                </a:solidFill>
              </a:rPr>
              <a:t>Business Expo &amp; Lunch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Construction Contractor’s College:</a:t>
            </a:r>
            <a:br>
              <a:rPr lang="en-US" sz="2200" dirty="0"/>
            </a:br>
            <a:r>
              <a:rPr lang="en-US" sz="2200" i="1" dirty="0">
                <a:solidFill>
                  <a:schemeClr val="tx2"/>
                </a:solidFill>
              </a:rPr>
              <a:t>How to Do Business with HISD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Houston </a:t>
            </a:r>
            <a:r>
              <a:rPr lang="en-US" sz="2200" dirty="0"/>
              <a:t>Minority Supplier Diversity</a:t>
            </a:r>
            <a:br>
              <a:rPr lang="en-US" sz="2200" dirty="0"/>
            </a:br>
            <a:r>
              <a:rPr lang="en-US" sz="2200" dirty="0" smtClean="0"/>
              <a:t>Council</a:t>
            </a:r>
            <a:r>
              <a:rPr lang="en-US" sz="2200" dirty="0"/>
              <a:t>: </a:t>
            </a:r>
            <a:r>
              <a:rPr lang="en-US" sz="2200" i="1" dirty="0">
                <a:solidFill>
                  <a:schemeClr val="tx2"/>
                </a:solidFill>
              </a:rPr>
              <a:t>Certification Compliance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Greater Houston Business Procurement Forum &amp; Breakfast</a:t>
            </a:r>
            <a:endParaRPr lang="en-US" sz="2200" i="1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City of Houston Office of Business Opportunity: </a:t>
            </a:r>
            <a:r>
              <a:rPr lang="en-US" sz="2200" i="1" dirty="0" smtClean="0">
                <a:solidFill>
                  <a:schemeClr val="tx2"/>
                </a:solidFill>
              </a:rPr>
              <a:t>“I’m Certified, What’s Next?”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Women’s Business Enterprise Alliance</a:t>
            </a:r>
            <a:endParaRPr lang="en-US" sz="22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endParaRPr lang="en-US" sz="2200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56" y="1524784"/>
            <a:ext cx="3267544" cy="254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sz="4200" dirty="0" smtClean="0"/>
              <a:t>M/WBE commitment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31275"/>
            <a:ext cx="8229600" cy="4593198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300" b="1" dirty="0" smtClean="0">
                <a:latin typeface="+mj-lt"/>
                <a:ea typeface="ＭＳ Ｐゴシック" pitchFamily="34" charset="-128"/>
                <a:cs typeface="Arial" charset="0"/>
              </a:rPr>
              <a:t>Certified Minority/Women Owned Businesses Breakdown</a:t>
            </a:r>
            <a:endParaRPr lang="en-US" sz="23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043" y="1971983"/>
            <a:ext cx="8080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</a:t>
            </a:r>
            <a:r>
              <a:rPr 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Combined Projects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240574517"/>
              </p:ext>
            </p:extLst>
          </p:nvPr>
        </p:nvGraphicFramePr>
        <p:xfrm>
          <a:off x="1424411" y="2322277"/>
          <a:ext cx="5954163" cy="396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/>
          <p:cNvSpPr/>
          <p:nvPr/>
        </p:nvSpPr>
        <p:spPr>
          <a:xfrm>
            <a:off x="7111497" y="3577288"/>
            <a:ext cx="1380653" cy="64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97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fld id="{6196DF78-2355-4C2B-A5D0-58238165641C}" type="CATEGORYNAME">
              <a:rPr lang="en-US" b="1"/>
              <a:pPr algn="ctr">
                <a:defRPr sz="1197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Committed WBE</a:t>
            </a:fld>
            <a:endParaRPr lang="en-US" b="1" dirty="0"/>
          </a:p>
          <a:p>
            <a:pPr algn="ctr">
              <a:defRPr sz="1197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$38,050,899</a:t>
            </a:r>
            <a:r>
              <a:rPr lang="en-US" dirty="0"/>
              <a:t>
</a:t>
            </a:r>
            <a:r>
              <a:rPr lang="en-US" b="1" dirty="0" smtClean="0"/>
              <a:t>3.67%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3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62784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Original 2012 </a:t>
            </a:r>
            <a:r>
              <a:rPr lang="en-US" sz="2000" dirty="0"/>
              <a:t>Bond Program is $1.89 billion, </a:t>
            </a:r>
            <a:r>
              <a:rPr lang="en-US" sz="2000" dirty="0" smtClean="0"/>
              <a:t>with issuance </a:t>
            </a:r>
            <a:r>
              <a:rPr lang="en-US" sz="2000" dirty="0"/>
              <a:t>of </a:t>
            </a:r>
            <a:r>
              <a:rPr lang="en-US" sz="2000" dirty="0" smtClean="0"/>
              <a:t>bonds planned </a:t>
            </a:r>
            <a:r>
              <a:rPr lang="en-US" sz="2000" dirty="0"/>
              <a:t>in four </a:t>
            </a:r>
            <a:r>
              <a:rPr lang="en-US" sz="2000" dirty="0" smtClean="0"/>
              <a:t>sales. In 2015, Board of Education approved an additional $212.4 million. The total budget now is $2.1 billion.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Commitments of </a:t>
            </a:r>
            <a:r>
              <a:rPr lang="en-US" sz="2000" b="1" dirty="0" smtClean="0"/>
              <a:t>$1,035,747,838</a:t>
            </a:r>
            <a:r>
              <a:rPr lang="en-US" sz="2000" dirty="0" smtClean="0"/>
              <a:t> </a:t>
            </a:r>
            <a:r>
              <a:rPr lang="en-US" sz="2000" i="1" dirty="0"/>
              <a:t>(including </a:t>
            </a:r>
            <a:r>
              <a:rPr lang="en-US" sz="2000" i="1" dirty="0" smtClean="0"/>
              <a:t>encumbrances </a:t>
            </a:r>
            <a:r>
              <a:rPr lang="en-US" sz="2000" i="1" dirty="0"/>
              <a:t>of </a:t>
            </a:r>
            <a:r>
              <a:rPr lang="en-US" sz="2000" b="1" i="1" smtClean="0"/>
              <a:t>$477,650,454</a:t>
            </a:r>
            <a:r>
              <a:rPr lang="en-US" sz="2000" i="1" smtClean="0"/>
              <a:t> </a:t>
            </a:r>
            <a:r>
              <a:rPr lang="en-US" sz="2000" i="1" dirty="0" smtClean="0"/>
              <a:t>and </a:t>
            </a:r>
            <a:r>
              <a:rPr lang="en-US" sz="2000" i="1" dirty="0"/>
              <a:t>actual expenditures of </a:t>
            </a:r>
            <a:r>
              <a:rPr lang="en-US" sz="2000" b="1" i="1" dirty="0" smtClean="0"/>
              <a:t>$558,097,384</a:t>
            </a:r>
            <a:r>
              <a:rPr lang="en-US" sz="2000" i="1" dirty="0" smtClean="0"/>
              <a:t>) </a:t>
            </a:r>
            <a:r>
              <a:rPr lang="en-US" sz="2000" dirty="0"/>
              <a:t>leaving </a:t>
            </a:r>
            <a:r>
              <a:rPr lang="en-US" sz="2000" b="1" dirty="0" smtClean="0"/>
              <a:t>$1,066,702,125 </a:t>
            </a:r>
            <a:r>
              <a:rPr lang="en-US" sz="2000" dirty="0" smtClean="0"/>
              <a:t>of </a:t>
            </a:r>
            <a:r>
              <a:rPr lang="en-US" sz="2000" dirty="0"/>
              <a:t>available </a:t>
            </a:r>
            <a:r>
              <a:rPr lang="en-US" sz="2000" dirty="0" smtClean="0"/>
              <a:t>funding.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5436" y="3408487"/>
            <a:ext cx="0" cy="281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88" y="3408487"/>
            <a:ext cx="8023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825006160"/>
              </p:ext>
            </p:extLst>
          </p:nvPr>
        </p:nvGraphicFramePr>
        <p:xfrm>
          <a:off x="5024929" y="3384550"/>
          <a:ext cx="3630283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34049" y="5810528"/>
            <a:ext cx="2768601" cy="184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1799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2013 </a:t>
            </a:r>
          </a:p>
          <a:p>
            <a:pPr algn="ctr"/>
            <a:r>
              <a:rPr lang="en-US" sz="900" dirty="0" smtClean="0"/>
              <a:t>(Sold Feb)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6216650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2014 </a:t>
            </a:r>
          </a:p>
          <a:p>
            <a:pPr algn="ctr"/>
            <a:r>
              <a:rPr lang="en-US" sz="900" dirty="0" smtClean="0"/>
              <a:t>(Sold Sept)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6908800" y="5748414"/>
            <a:ext cx="1098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3650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2016</a:t>
            </a:r>
          </a:p>
          <a:p>
            <a:pPr algn="ctr"/>
            <a:r>
              <a:rPr lang="en-US" sz="900" dirty="0" smtClean="0"/>
              <a:t>(Sold April)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237" y="3474149"/>
            <a:ext cx="37242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Budget, Commitments &amp; Available Funding to Date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Budget: $2.1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billion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in millions)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58028613"/>
              </p:ext>
            </p:extLst>
          </p:nvPr>
        </p:nvGraphicFramePr>
        <p:xfrm>
          <a:off x="280632" y="3925263"/>
          <a:ext cx="4434804" cy="295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69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58" y="1497648"/>
            <a:ext cx="6826600" cy="4525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500" dirty="0" smtClean="0"/>
              <a:t>Developed communication </a:t>
            </a:r>
            <a:br>
              <a:rPr lang="en-US" sz="2500" dirty="0" smtClean="0"/>
            </a:br>
            <a:r>
              <a:rPr lang="en-US" sz="2500" dirty="0" smtClean="0"/>
              <a:t>plans for schools transitioning</a:t>
            </a:r>
            <a:br>
              <a:rPr lang="en-US" sz="2500" dirty="0" smtClean="0"/>
            </a:br>
            <a:r>
              <a:rPr lang="en-US" sz="2500" dirty="0" smtClean="0"/>
              <a:t>into new buildings 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Coordinated 3 grand openings,</a:t>
            </a:r>
            <a:br>
              <a:rPr lang="en-US" sz="2500" dirty="0" smtClean="0"/>
            </a:br>
            <a:r>
              <a:rPr lang="en-US" sz="2500" dirty="0" smtClean="0"/>
              <a:t>3 groundbreaking in Q3 and </a:t>
            </a:r>
            <a:br>
              <a:rPr lang="en-US" sz="2500" dirty="0" smtClean="0"/>
            </a:br>
            <a:r>
              <a:rPr lang="en-US" sz="2500" dirty="0" smtClean="0"/>
              <a:t>first week of Q4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Coordinating 8 more milestone</a:t>
            </a:r>
            <a:br>
              <a:rPr lang="en-US" sz="2500" dirty="0" smtClean="0"/>
            </a:br>
            <a:r>
              <a:rPr lang="en-US" sz="2500" dirty="0" smtClean="0"/>
              <a:t>celebrations to be held this fall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Posted </a:t>
            </a:r>
            <a:r>
              <a:rPr lang="en-US" sz="2500" dirty="0"/>
              <a:t>regular updates to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social media</a:t>
            </a:r>
            <a:r>
              <a:rPr lang="en-US" sz="2500" dirty="0"/>
              <a:t>, </a:t>
            </a:r>
            <a:r>
              <a:rPr lang="en-US" sz="2500" dirty="0" smtClean="0"/>
              <a:t>blog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Strategically pitched stories to media outlets</a:t>
            </a:r>
          </a:p>
          <a:p>
            <a:pPr>
              <a:spcBef>
                <a:spcPts val="800"/>
              </a:spcBef>
            </a:pP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31048" t="26028" r="32299" b="9023"/>
          <a:stretch/>
        </p:blipFill>
        <p:spPr bwMode="auto">
          <a:xfrm>
            <a:off x="5287222" y="1604478"/>
            <a:ext cx="3479605" cy="3834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82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600201"/>
            <a:ext cx="5500818" cy="44309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 smtClean="0"/>
              <a:t>Six new schools and one classroom addition opened in time for start of 2016-2017 school year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 smtClean="0"/>
              <a:t>Crews continuing to complete punch lists for new schools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/>
              <a:t>Three construction contracts </a:t>
            </a:r>
            <a:r>
              <a:rPr lang="en-US" sz="2300" dirty="0" smtClean="0"/>
              <a:t>executed: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900" dirty="0" smtClean="0"/>
              <a:t>Lawson MS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900" dirty="0" smtClean="0"/>
              <a:t>YWCPA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900" dirty="0" smtClean="0"/>
              <a:t>Final Restroom Renovation Package</a:t>
            </a:r>
            <a:endParaRPr lang="en-US" sz="1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 smtClean="0"/>
              <a:t>Third Quarter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02860" y="1583730"/>
            <a:ext cx="2783940" cy="4447371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lIns="91440" tIns="91440" rIns="91440" bIns="91440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Rockwell" panose="02060603020205020403" pitchFamily="18" charset="0"/>
              </a:rPr>
              <a:t>2016-2017 Openings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Condit Elementary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Mark White Elementary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North </a:t>
            </a:r>
            <a:r>
              <a:rPr lang="en-US" sz="1700" dirty="0">
                <a:solidFill>
                  <a:schemeClr val="bg2"/>
                </a:solidFill>
              </a:rPr>
              <a:t>Houston </a:t>
            </a:r>
            <a:r>
              <a:rPr lang="en-US" sz="1700" dirty="0" smtClean="0">
                <a:solidFill>
                  <a:schemeClr val="bg2"/>
                </a:solidFill>
              </a:rPr>
              <a:t>Early College HS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South Early College HS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Mandarin </a:t>
            </a:r>
            <a:r>
              <a:rPr lang="en-US" sz="1700" dirty="0">
                <a:solidFill>
                  <a:schemeClr val="bg2"/>
                </a:solidFill>
              </a:rPr>
              <a:t>Immersion </a:t>
            </a:r>
            <a:r>
              <a:rPr lang="en-US" sz="1700" dirty="0" smtClean="0">
                <a:solidFill>
                  <a:schemeClr val="bg2"/>
                </a:solidFill>
              </a:rPr>
              <a:t>Magnet School</a:t>
            </a:r>
            <a:endParaRPr lang="en-US" sz="1700" dirty="0">
              <a:solidFill>
                <a:schemeClr val="bg2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err="1" smtClean="0">
                <a:solidFill>
                  <a:schemeClr val="bg2"/>
                </a:solidFill>
              </a:rPr>
              <a:t>Fonwood</a:t>
            </a:r>
            <a:r>
              <a:rPr lang="en-US" sz="1700" dirty="0" smtClean="0">
                <a:solidFill>
                  <a:schemeClr val="bg2"/>
                </a:solidFill>
              </a:rPr>
              <a:t> ECC (non bond)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err="1" smtClean="0">
                <a:solidFill>
                  <a:schemeClr val="bg2"/>
                </a:solidFill>
              </a:rPr>
              <a:t>Worthing</a:t>
            </a:r>
            <a:r>
              <a:rPr lang="en-US" sz="1700" dirty="0" smtClean="0">
                <a:solidFill>
                  <a:schemeClr val="bg2"/>
                </a:solidFill>
              </a:rPr>
              <a:t> HS (Phase 1) Classroom Addition</a:t>
            </a:r>
            <a:endParaRPr lang="en-US" sz="1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59" y="1497648"/>
            <a:ext cx="4637592" cy="4525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500" dirty="0" smtClean="0"/>
              <a:t>Conducting survey to assess community engagement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Distributed by principals, as</a:t>
            </a:r>
            <a:br>
              <a:rPr lang="en-US" sz="2500" dirty="0" smtClean="0"/>
            </a:br>
            <a:r>
              <a:rPr lang="en-US" sz="2500" dirty="0" smtClean="0"/>
              <a:t>well as the bond website</a:t>
            </a:r>
            <a:r>
              <a:rPr lang="en-US" sz="2500" dirty="0"/>
              <a:t>, </a:t>
            </a:r>
            <a:r>
              <a:rPr lang="en-US" sz="2500" dirty="0" smtClean="0"/>
              <a:t>bond newsletter, and social </a:t>
            </a:r>
            <a:r>
              <a:rPr lang="en-US" sz="2500" dirty="0"/>
              <a:t>media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Open through October</a:t>
            </a:r>
          </a:p>
          <a:p>
            <a:pPr>
              <a:spcBef>
                <a:spcPts val="800"/>
              </a:spcBef>
            </a:pPr>
            <a:r>
              <a:rPr lang="en-US" sz="2500" dirty="0"/>
              <a:t>R</a:t>
            </a:r>
            <a:r>
              <a:rPr lang="en-US" sz="2500" dirty="0" smtClean="0"/>
              <a:t>esults </a:t>
            </a:r>
            <a:r>
              <a:rPr lang="en-US" sz="2500" dirty="0"/>
              <a:t>to be analyzed </a:t>
            </a:r>
            <a:r>
              <a:rPr lang="en-US" sz="2500" dirty="0" smtClean="0"/>
              <a:t>in Q4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Roughly 650 replies by mid October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20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877" t="8603" r="22392" b="6192"/>
          <a:stretch/>
        </p:blipFill>
        <p:spPr bwMode="auto">
          <a:xfrm>
            <a:off x="5017550" y="2179168"/>
            <a:ext cx="3669250" cy="3427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35455" t="39232" r="18089" b="29289"/>
          <a:stretch/>
        </p:blipFill>
        <p:spPr bwMode="auto">
          <a:xfrm>
            <a:off x="5020146" y="1541890"/>
            <a:ext cx="3666654" cy="1729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30768"/>
            <a:ext cx="3657600" cy="1944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540762"/>
            <a:ext cx="4572003" cy="4525963"/>
          </a:xfrm>
        </p:spPr>
        <p:txBody>
          <a:bodyPr numCol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/>
              <a:t>By end of December: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olidFill>
                  <a:schemeClr val="accent5"/>
                </a:solidFill>
              </a:rPr>
              <a:t>11 more contracts </a:t>
            </a:r>
            <a:r>
              <a:rPr lang="en-US" sz="2100" dirty="0">
                <a:solidFill>
                  <a:schemeClr val="accent5"/>
                </a:solidFill>
              </a:rPr>
              <a:t>executed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olidFill>
                  <a:schemeClr val="accent5"/>
                </a:solidFill>
              </a:rPr>
              <a:t>35 </a:t>
            </a:r>
            <a:r>
              <a:rPr lang="en-US" sz="2100" dirty="0" smtClean="0"/>
              <a:t>projects under construction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/>
              <a:t>Delmar Stadium, </a:t>
            </a:r>
            <a:r>
              <a:rPr lang="en-US" sz="2100" dirty="0" err="1" smtClean="0"/>
              <a:t>Waltrip</a:t>
            </a:r>
            <a:r>
              <a:rPr lang="en-US" sz="2100" dirty="0" smtClean="0"/>
              <a:t> HS, Jones Futures Academy to be completed</a:t>
            </a:r>
          </a:p>
          <a:p>
            <a:pPr>
              <a:spcAft>
                <a:spcPts val="600"/>
              </a:spcAft>
            </a:pPr>
            <a:r>
              <a:rPr lang="en-US" sz="2500" dirty="0" smtClean="0"/>
              <a:t>Completion in 2017 Q1: </a:t>
            </a:r>
            <a:endParaRPr lang="en-US" sz="2500" dirty="0"/>
          </a:p>
          <a:p>
            <a:pPr lvl="1">
              <a:spcAft>
                <a:spcPts val="600"/>
              </a:spcAft>
            </a:pPr>
            <a:r>
              <a:rPr lang="en-US" sz="2100" dirty="0" smtClean="0"/>
              <a:t>Sterling HS</a:t>
            </a:r>
          </a:p>
          <a:p>
            <a:pPr lvl="1">
              <a:spcAft>
                <a:spcPts val="600"/>
              </a:spcAft>
            </a:pPr>
            <a:r>
              <a:rPr lang="en-US" sz="2100" dirty="0" err="1" smtClean="0"/>
              <a:t>DeBakey</a:t>
            </a:r>
            <a:r>
              <a:rPr lang="en-US" sz="2100" dirty="0" smtClean="0"/>
              <a:t> HS for Health Professions</a:t>
            </a:r>
          </a:p>
          <a:p>
            <a:pPr>
              <a:spcAft>
                <a:spcPts val="600"/>
              </a:spcAft>
            </a:pPr>
            <a:endParaRPr lang="en-US" sz="21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63811"/>
            <a:ext cx="36576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1769466"/>
            <a:ext cx="365760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Delmar Stadium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241063"/>
            <a:ext cx="365760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2"/>
                </a:solidFill>
              </a:rPr>
              <a:t>Waltrip</a:t>
            </a:r>
            <a:r>
              <a:rPr lang="en-US" sz="1400" b="1" dirty="0" smtClean="0">
                <a:solidFill>
                  <a:schemeClr val="bg2"/>
                </a:solidFill>
              </a:rPr>
              <a:t> HS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190"/>
            <a:ext cx="8229600" cy="22292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/>
              <a:t>Grand </a:t>
            </a:r>
            <a:r>
              <a:rPr lang="en-US" sz="2300" dirty="0" smtClean="0"/>
              <a:t>Openings held for North Houston Early College High School and </a:t>
            </a:r>
            <a:r>
              <a:rPr lang="en-US" sz="2300" dirty="0" err="1" smtClean="0"/>
              <a:t>Worthing</a:t>
            </a:r>
            <a:r>
              <a:rPr lang="en-US" sz="2300" dirty="0" smtClean="0"/>
              <a:t> </a:t>
            </a:r>
            <a:r>
              <a:rPr lang="en-US" sz="2300" dirty="0"/>
              <a:t>HS </a:t>
            </a:r>
            <a:r>
              <a:rPr lang="en-US" sz="2300" dirty="0" smtClean="0"/>
              <a:t>(Phase 1) Classroom </a:t>
            </a:r>
            <a:r>
              <a:rPr lang="en-US" sz="2300" dirty="0"/>
              <a:t>Addition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/>
              <a:t>Groundbreaking </a:t>
            </a:r>
            <a:r>
              <a:rPr lang="en-US" sz="2300" dirty="0" smtClean="0"/>
              <a:t>held for </a:t>
            </a:r>
            <a:r>
              <a:rPr lang="en-US" sz="2300" dirty="0"/>
              <a:t>Lawson MS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 smtClean="0"/>
              <a:t>Almost </a:t>
            </a:r>
            <a:r>
              <a:rPr lang="en-US" sz="2300" dirty="0"/>
              <a:t>a dozen </a:t>
            </a:r>
            <a:r>
              <a:rPr lang="en-US" sz="2300" dirty="0" smtClean="0"/>
              <a:t>more project milestone celebrations scheduled throughout Q4</a:t>
            </a:r>
            <a:endParaRPr lang="en-US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 smtClean="0"/>
              <a:t>Third Quarter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4118748"/>
            <a:ext cx="2472268" cy="1648179"/>
            <a:chOff x="457200" y="4118748"/>
            <a:chExt cx="2472268" cy="16481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118748"/>
              <a:ext cx="2472268" cy="1648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457200" y="5459150"/>
              <a:ext cx="2472268" cy="3077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err="1" smtClean="0">
                  <a:solidFill>
                    <a:schemeClr val="bg2"/>
                  </a:solidFill>
                </a:rPr>
                <a:t>Worthing</a:t>
              </a:r>
              <a:r>
                <a:rPr lang="en-US" sz="1400" b="1" dirty="0" smtClean="0">
                  <a:solidFill>
                    <a:schemeClr val="bg2"/>
                  </a:solidFill>
                </a:rPr>
                <a:t> HS</a:t>
              </a:r>
              <a:endParaRPr lang="en-US" sz="14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59188" y="4102374"/>
            <a:ext cx="2797568" cy="1664553"/>
            <a:chOff x="3059188" y="4102374"/>
            <a:chExt cx="2797568" cy="16645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189" y="4102374"/>
              <a:ext cx="2797567" cy="16645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3059188" y="5459150"/>
              <a:ext cx="2797567" cy="3077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chemeClr val="bg2"/>
                  </a:solidFill>
                </a:rPr>
                <a:t>Lawson MS</a:t>
              </a:r>
              <a:endParaRPr lang="en-US" sz="14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56528" y="4114655"/>
            <a:ext cx="2730272" cy="1656365"/>
            <a:chOff x="5956528" y="4110562"/>
            <a:chExt cx="2730272" cy="16563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529" y="4110562"/>
              <a:ext cx="2730271" cy="16563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5956528" y="5459150"/>
              <a:ext cx="2730272" cy="3077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chemeClr val="bg2"/>
                  </a:solidFill>
                </a:rPr>
                <a:t>North Houston ECHS</a:t>
              </a:r>
              <a:endParaRPr lang="en-US" sz="14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7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4891443"/>
            <a:ext cx="403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750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07313" y="2165794"/>
            <a:ext cx="0" cy="40864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3783917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Condit Elementary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1563" y="4891443"/>
            <a:ext cx="39969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750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21562" y="1547036"/>
            <a:ext cx="3996924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Mark White Elementary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"/>
          <a:stretch/>
        </p:blipFill>
        <p:spPr>
          <a:xfrm>
            <a:off x="457199" y="2161877"/>
            <a:ext cx="4043325" cy="2397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62" y="2161877"/>
            <a:ext cx="3996924" cy="23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5024242"/>
            <a:ext cx="40173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400 students at HCC-Northline</a:t>
            </a:r>
            <a:endParaRPr lang="en-US" sz="26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91241" y="2154728"/>
            <a:ext cx="0" cy="410121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547036"/>
            <a:ext cx="4024264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North Houston ECHS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7925" y="5024242"/>
            <a:ext cx="40122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400 students at HCC-South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07925" y="1547036"/>
            <a:ext cx="3941766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South ECHS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0269"/>
            <a:ext cx="4024265" cy="2649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/>
          <a:stretch/>
        </p:blipFill>
        <p:spPr>
          <a:xfrm>
            <a:off x="4707925" y="2156272"/>
            <a:ext cx="4012213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27620" y="2199083"/>
            <a:ext cx="0" cy="39694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3977927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Fonwood</a:t>
            </a:r>
            <a:r>
              <a:rPr lang="en-US" sz="2500" b="1" dirty="0" smtClean="0"/>
              <a:t> ECC </a:t>
            </a:r>
            <a:r>
              <a:rPr lang="en-US" sz="2300" b="1" dirty="0" smtClean="0"/>
              <a:t>(non-bond)</a:t>
            </a:r>
            <a:endParaRPr lang="en-US" sz="23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284" y="4875909"/>
            <a:ext cx="39779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chemeClr val="accent5"/>
                </a:solidFill>
              </a:rPr>
              <a:t>New early childhood center for 500 - 600 </a:t>
            </a:r>
            <a:r>
              <a:rPr lang="en-US" sz="2600" dirty="0" smtClean="0">
                <a:solidFill>
                  <a:schemeClr val="accent5"/>
                </a:solidFill>
              </a:rPr>
              <a:t>students</a:t>
            </a:r>
            <a:endParaRPr lang="en-US" sz="2600" b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37047" y="1547036"/>
            <a:ext cx="4049754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Mandarin IMS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0112" y="4875909"/>
            <a:ext cx="40666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chemeClr val="accent5"/>
                </a:solidFill>
              </a:rPr>
              <a:t>New school for 750 -900 students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/>
          <a:stretch/>
        </p:blipFill>
        <p:spPr>
          <a:xfrm>
            <a:off x="4620112" y="2192156"/>
            <a:ext cx="4066690" cy="2462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5" y="2192156"/>
            <a:ext cx="3984212" cy="24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822960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First Day of School: 21</a:t>
            </a:r>
            <a:r>
              <a:rPr lang="en-US" sz="2500" b="1" baseline="30000" dirty="0" smtClean="0"/>
              <a:t>st</a:t>
            </a:r>
            <a:r>
              <a:rPr lang="en-US" sz="2500" b="1" dirty="0" smtClean="0"/>
              <a:t> Century Learning in Action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534" t="19343" r="14717" b="22881"/>
          <a:stretch/>
        </p:blipFill>
        <p:spPr>
          <a:xfrm>
            <a:off x="1074656" y="2218585"/>
            <a:ext cx="6990799" cy="38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96574" y="2296983"/>
            <a:ext cx="0" cy="224002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Sterling Aviation High School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4902837"/>
            <a:ext cx="823458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1,600 – 1,800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Target Completion Date: Q1 2017</a:t>
            </a:r>
            <a:endParaRPr lang="en-US" sz="2600" b="1" dirty="0">
              <a:solidFill>
                <a:schemeClr val="accent5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199" y="2276509"/>
            <a:ext cx="4019273" cy="2260498"/>
            <a:chOff x="1240412" y="2285933"/>
            <a:chExt cx="3195782" cy="17973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412" y="2285933"/>
              <a:ext cx="3195782" cy="179735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40412" y="3865172"/>
              <a:ext cx="3195782" cy="2181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2"/>
                  </a:solidFill>
                </a:rPr>
                <a:t>Revised east patio at bus drop off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08870" y="2296983"/>
            <a:ext cx="3983346" cy="2240293"/>
            <a:chOff x="4722976" y="2321267"/>
            <a:chExt cx="3132955" cy="17620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2976" y="2321267"/>
              <a:ext cx="3132955" cy="17620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722976" y="3867532"/>
              <a:ext cx="3132955" cy="21575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Gym wood floor ready for installation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3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19460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DeBakey</a:t>
            </a:r>
            <a:r>
              <a:rPr lang="en-US" sz="2500" b="1" dirty="0" smtClean="0"/>
              <a:t> High School for Health Professions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2358447"/>
            <a:ext cx="3954780" cy="2683212"/>
            <a:chOff x="457200" y="2416322"/>
            <a:chExt cx="2675813" cy="18154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2416322"/>
              <a:ext cx="2675813" cy="181546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7200" y="4046183"/>
              <a:ext cx="2675813" cy="18560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Exterior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16404" y="2358447"/>
            <a:ext cx="3962759" cy="2683212"/>
            <a:chOff x="3240171" y="2416322"/>
            <a:chExt cx="2681211" cy="181546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171" y="2416322"/>
              <a:ext cx="2681211" cy="181546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8186" y="4046183"/>
              <a:ext cx="2663196" cy="18560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2"/>
                  </a:solidFill>
                </a:rPr>
                <a:t>Atrium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4501" y="5243194"/>
            <a:ext cx="82219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900 – 1,000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Target Completion Date: Q1 2017</a:t>
            </a:r>
            <a:endParaRPr lang="en-US" sz="2600" b="1" dirty="0">
              <a:solidFill>
                <a:schemeClr val="accent5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65483" y="2351352"/>
            <a:ext cx="0" cy="269030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8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8477</TotalTime>
  <Words>788</Words>
  <Application>Microsoft Office PowerPoint</Application>
  <PresentationFormat>On-screen Show (4:3)</PresentationFormat>
  <Paragraphs>216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Rockwell</vt:lpstr>
      <vt:lpstr>Wingdings</vt:lpstr>
      <vt:lpstr>HISD-Template-2014-Standard-DRAFT</vt:lpstr>
      <vt:lpstr>Bond Oversight Committee Meeting</vt:lpstr>
      <vt:lpstr>Third Quarter Progress</vt:lpstr>
      <vt:lpstr>Third Quarter Progress</vt:lpstr>
      <vt:lpstr>Project Highlights</vt:lpstr>
      <vt:lpstr>Project Highlights</vt:lpstr>
      <vt:lpstr>Project Highlights</vt:lpstr>
      <vt:lpstr>Project Highlights</vt:lpstr>
      <vt:lpstr>Construction Highlights</vt:lpstr>
      <vt:lpstr>Construction Highlights</vt:lpstr>
      <vt:lpstr>Construction Highlights</vt:lpstr>
      <vt:lpstr>Construction Highlights</vt:lpstr>
      <vt:lpstr>Construction Highlights</vt:lpstr>
      <vt:lpstr>Construction Highlights</vt:lpstr>
      <vt:lpstr>Doing Business</vt:lpstr>
      <vt:lpstr>M/WBE networking events</vt:lpstr>
      <vt:lpstr>M/WBE outreach events</vt:lpstr>
      <vt:lpstr>M/WBE commitment</vt:lpstr>
      <vt:lpstr>Bond financial report</vt:lpstr>
      <vt:lpstr>Communications</vt:lpstr>
      <vt:lpstr>Communications</vt:lpstr>
      <vt:lpstr>Looking ahead</vt:lpstr>
      <vt:lpstr>Thank you</vt:lpstr>
    </vt:vector>
  </TitlesOfParts>
  <Company>HISD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Wood, Sylvia M</cp:lastModifiedBy>
  <cp:revision>418</cp:revision>
  <cp:lastPrinted>2014-10-22T21:34:57Z</cp:lastPrinted>
  <dcterms:created xsi:type="dcterms:W3CDTF">2014-07-21T15:20:27Z</dcterms:created>
  <dcterms:modified xsi:type="dcterms:W3CDTF">2016-10-24T20:09:53Z</dcterms:modified>
</cp:coreProperties>
</file>