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6" r:id="rId3"/>
    <p:sldMasterId id="2147483730" r:id="rId4"/>
  </p:sldMasterIdLst>
  <p:notesMasterIdLst>
    <p:notesMasterId r:id="rId46"/>
  </p:notesMasterIdLst>
  <p:sldIdLst>
    <p:sldId id="258" r:id="rId5"/>
    <p:sldId id="297" r:id="rId6"/>
    <p:sldId id="314" r:id="rId7"/>
    <p:sldId id="332" r:id="rId8"/>
    <p:sldId id="320" r:id="rId9"/>
    <p:sldId id="321" r:id="rId10"/>
    <p:sldId id="322" r:id="rId11"/>
    <p:sldId id="339" r:id="rId12"/>
    <p:sldId id="347" r:id="rId13"/>
    <p:sldId id="348" r:id="rId14"/>
    <p:sldId id="325" r:id="rId15"/>
    <p:sldId id="337" r:id="rId16"/>
    <p:sldId id="353" r:id="rId17"/>
    <p:sldId id="326" r:id="rId18"/>
    <p:sldId id="352" r:id="rId19"/>
    <p:sldId id="327" r:id="rId20"/>
    <p:sldId id="328" r:id="rId21"/>
    <p:sldId id="340" r:id="rId22"/>
    <p:sldId id="343" r:id="rId23"/>
    <p:sldId id="344" r:id="rId24"/>
    <p:sldId id="345" r:id="rId25"/>
    <p:sldId id="346" r:id="rId26"/>
    <p:sldId id="341" r:id="rId27"/>
    <p:sldId id="349" r:id="rId28"/>
    <p:sldId id="342" r:id="rId29"/>
    <p:sldId id="350" r:id="rId30"/>
    <p:sldId id="351" r:id="rId31"/>
    <p:sldId id="358" r:id="rId32"/>
    <p:sldId id="356" r:id="rId33"/>
    <p:sldId id="357" r:id="rId34"/>
    <p:sldId id="354" r:id="rId35"/>
    <p:sldId id="355" r:id="rId36"/>
    <p:sldId id="291" r:id="rId37"/>
    <p:sldId id="292" r:id="rId38"/>
    <p:sldId id="359" r:id="rId39"/>
    <p:sldId id="360" r:id="rId40"/>
    <p:sldId id="294" r:id="rId41"/>
    <p:sldId id="295" r:id="rId42"/>
    <p:sldId id="329" r:id="rId43"/>
    <p:sldId id="330" r:id="rId44"/>
    <p:sldId id="33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27" autoAdjust="0"/>
  </p:normalViewPr>
  <p:slideViewPr>
    <p:cSldViewPr>
      <p:cViewPr>
        <p:scale>
          <a:sx n="125" d="100"/>
          <a:sy n="125" d="100"/>
        </p:scale>
        <p:origin x="-636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F792-2FFB-4483-A6E0-FF80B49F8873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8A0B-9ACC-40DA-A98F-1779B3559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81E65-86EA-4E52-8505-FA8B946B4F9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Objectives: </a:t>
            </a:r>
          </a:p>
          <a:p>
            <a:pPr eaLnBrk="1" hangingPunct="1"/>
            <a:r>
              <a:rPr lang="en-US" smtClean="0"/>
              <a:t>	To state the value of Avogadro’s number:  6.02 x10</a:t>
            </a:r>
            <a:r>
              <a:rPr lang="en-US" baseline="30000" smtClean="0"/>
              <a:t>23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	To state the mass of Avogadro’s number of atoms for any element by referring to the periodic table.</a:t>
            </a:r>
          </a:p>
          <a:p>
            <a:pPr eaLnBrk="1" hangingPunct="1"/>
            <a:r>
              <a:rPr lang="en-US" smtClean="0"/>
              <a:t>	To relate the moles of a substance to the number of particles.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http://www.birdxcanada.com/sonic/mole_400.jpg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BC05455-CFF7-4931-905A-6FE4E9136491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B08584D-A4BE-4D67-B8D7-5CBE590C3CB1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696D57-3BD0-4289-8209-952DBC2FF149}" type="slidenum">
              <a:rPr lang="en-US" sz="1000">
                <a:latin typeface="Times New Roman" pitchFamily="18" charset="0"/>
              </a:rPr>
              <a:pPr/>
              <a:t>2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C8F3804-9EE7-493B-9AE1-F5C00E268E0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513FA8-6713-458C-A218-6FCE49C25A2E}" type="slidenum">
              <a:rPr lang="en-US" sz="1000">
                <a:latin typeface="Times New Roman" pitchFamily="18" charset="0"/>
              </a:rPr>
              <a:pPr/>
              <a:t>8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520"/>
            <a:ext cx="5486400" cy="41142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019D2128-9B4E-4A63-A571-769C4714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AF5B-40B0-4164-AFAC-5A07EAFB5D56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279A-3C96-418F-A919-336CB63B6A5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003E-5BAE-414E-8A79-9C825FE64B7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6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40646-7A87-4903-8D82-70FC2F8E6FC9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0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BB95-7E5A-421E-A577-6BAAE02C868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6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B281-0383-4A91-933C-261E53A9C1A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8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0097-2DC7-4BB3-8DF2-B87A89E4C8E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7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DBF9-2FDC-4327-A698-C766A100266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2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F19C-A87D-473F-A676-6789AA202778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77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AB16-D0A3-4CA1-A8C9-60C03EF00C3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9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8F07-70B3-435B-AA00-C0B6676C43CA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23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C5AC-4CA9-4586-BD63-F8ADAC07FA3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78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838200" y="62484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5200" algn="r"/>
              </a:tabLst>
              <a:defRPr/>
            </a:pPr>
            <a:r>
              <a:rPr lang="en-US" sz="1000">
                <a:solidFill>
                  <a:srgbClr val="000000"/>
                </a:solidFill>
              </a:rPr>
              <a:t>General, Organic, and Biological Chemistry	Copyright © 2010 Pearson Education, Inc.</a:t>
            </a:r>
            <a:endParaRPr lang="en-US" sz="10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5200" algn="r"/>
              </a:tabLst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E58B-CB2A-4235-B88F-9DCA3848C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2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A2BD-622A-41AC-8D47-17007E5C8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8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BBEB-C6C0-4D9F-8947-D94E6BE3A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3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BE004-BD2D-4312-AD20-E1A085BA81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7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B083-08FD-4D1F-88AD-B25ACFFAC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8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3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AD3F5-D15C-4CE2-ADB7-6D1C05025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B139-7DD6-4FE0-9C93-164EF6D41F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9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6037-33BD-481D-81D0-04E5F425F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45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AE596-3A45-4854-B182-A05C8676F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35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7349A-FFE0-4C1A-84D1-FFEAA28F3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54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863F-979D-4F7B-8588-97DD015A7A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36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B0E3-B990-453B-B158-BB0AD7E0A6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4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E6DC-B23D-49D7-8FA3-DB2948F88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34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838200" y="62484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5200" algn="r"/>
              </a:tabLst>
              <a:defRPr/>
            </a:pPr>
            <a:r>
              <a:rPr lang="en-US" sz="1000">
                <a:solidFill>
                  <a:srgbClr val="000000"/>
                </a:solidFill>
              </a:rPr>
              <a:t>General, Organic, and Biological Chemistry	Copyright © 2010 Pearson Education, Inc.</a:t>
            </a:r>
            <a:endParaRPr lang="en-US" sz="10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315200" algn="r"/>
              </a:tabLst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E58B-CB2A-4235-B88F-9DCA3848C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0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A2BD-622A-41AC-8D47-17007E5C8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8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9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8BBEB-C6C0-4D9F-8947-D94E6BE3A9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5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BE004-BD2D-4312-AD20-E1A085BA81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10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B083-08FD-4D1F-88AD-B25ACFFAC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78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AD3F5-D15C-4CE2-ADB7-6D1C05025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57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B139-7DD6-4FE0-9C93-164EF6D41F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69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6037-33BD-481D-81D0-04E5F425F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2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AE596-3A45-4854-B182-A05C8676F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92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7349A-FFE0-4C1A-84D1-FFEAA28F3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78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863F-979D-4F7B-8588-97DD015A7A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45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B0E3-B990-453B-B158-BB0AD7E0A6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6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E6DC-B23D-49D7-8FA3-DB2948F88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64915-DEA7-4ECE-B9C6-7AB67B6981F8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289A-CA99-474A-8267-794898ED00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7E95CD9-F64B-4CDD-A2DF-84832F436E64}" type="slidenum">
              <a:rPr lang="en-US">
                <a:solidFill>
                  <a:srgbClr val="5E574E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7415" name="Picture 1031" descr="pai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4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A1145-6D9D-4FE0-AF5C-0965AC366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86" name="Rectangle 7"/>
          <p:cNvSpPr>
            <a:spLocks noChangeArrowheads="1"/>
          </p:cNvSpPr>
          <p:nvPr userDrawn="1"/>
        </p:nvSpPr>
        <p:spPr bwMode="auto">
          <a:xfrm>
            <a:off x="1143000" y="6248400"/>
            <a:ext cx="685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General, Organic, and Biological Chemistry                                            Copyright © 2010 Pearson Education, Inc.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Timberlake LecturePLUS</a:t>
            </a:r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A1145-6D9D-4FE0-AF5C-0965AC366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86" name="Rectangle 7"/>
          <p:cNvSpPr>
            <a:spLocks noChangeArrowheads="1"/>
          </p:cNvSpPr>
          <p:nvPr userDrawn="1"/>
        </p:nvSpPr>
        <p:spPr bwMode="auto">
          <a:xfrm>
            <a:off x="1143000" y="6248400"/>
            <a:ext cx="685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General, Organic, and Biological Chemistry                                            Copyright © 2010 Pearson Education, Inc.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The Mole Concept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38200" y="5338763"/>
            <a:ext cx="6760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Avogadro’s Number  =  6.022 x 10</a:t>
            </a:r>
            <a:r>
              <a:rPr lang="en-US" sz="3600" baseline="30000" dirty="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6262" name="Picture 6" descr="mole_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3300" y="16002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1582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324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49064"/>
            <a:ext cx="2057400" cy="21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3276600"/>
            <a:ext cx="2743200" cy="259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6.02 x10</a:t>
            </a:r>
            <a:r>
              <a:rPr lang="en-US" sz="3200" baseline="30000" dirty="0" smtClean="0"/>
              <a:t>23</a:t>
            </a:r>
          </a:p>
          <a:p>
            <a:pPr algn="ctr"/>
            <a:r>
              <a:rPr lang="en-US" sz="3200" dirty="0" smtClean="0"/>
              <a:t>particles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9107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3790A6-48A5-48A5-BB44-5254F44935EF}" type="slidenum">
              <a:rPr lang="en-US" sz="1000" smtClean="0">
                <a:solidFill>
                  <a:srgbClr val="000000"/>
                </a:solidFill>
              </a:rPr>
              <a:pPr/>
              <a:t>11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Converting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733800"/>
            <a:ext cx="8153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Conversion factor :   </a:t>
            </a:r>
            <a:r>
              <a:rPr lang="en-US" sz="2700" u="sng" dirty="0" smtClean="0">
                <a:solidFill>
                  <a:schemeClr val="bg1"/>
                </a:solidFill>
                <a:latin typeface="+mj-lt"/>
              </a:rPr>
              <a:t>		1 mole		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                                                         			6.02 </a:t>
            </a:r>
            <a:r>
              <a:rPr lang="en-US" sz="2700" dirty="0">
                <a:solidFill>
                  <a:schemeClr val="bg1"/>
                </a:solidFill>
                <a:latin typeface="+mj-lt"/>
              </a:rPr>
              <a:t>x 10</a:t>
            </a:r>
            <a:r>
              <a:rPr lang="en-US" sz="2700" baseline="30000" dirty="0">
                <a:solidFill>
                  <a:schemeClr val="bg1"/>
                </a:solidFill>
                <a:latin typeface="+mj-lt"/>
              </a:rPr>
              <a:t>23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 representative particles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686" y="2362200"/>
            <a:ext cx="816791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Conversion factor :   </a:t>
            </a:r>
            <a:r>
              <a:rPr lang="en-US" sz="2700" u="sng" dirty="0" smtClean="0">
                <a:solidFill>
                  <a:schemeClr val="bg1"/>
                </a:solidFill>
                <a:latin typeface="+mj-lt"/>
              </a:rPr>
              <a:t>6.02 </a:t>
            </a:r>
            <a:r>
              <a:rPr lang="en-US" sz="2700" u="sng" dirty="0">
                <a:solidFill>
                  <a:schemeClr val="bg1"/>
                </a:solidFill>
                <a:latin typeface="+mj-lt"/>
              </a:rPr>
              <a:t>x 10</a:t>
            </a:r>
            <a:r>
              <a:rPr lang="en-US" sz="2700" u="sng" baseline="30000" dirty="0">
                <a:solidFill>
                  <a:schemeClr val="bg1"/>
                </a:solidFill>
                <a:latin typeface="+mj-lt"/>
              </a:rPr>
              <a:t>23</a:t>
            </a:r>
            <a:r>
              <a:rPr lang="en-US" sz="2700" u="sng" dirty="0">
                <a:solidFill>
                  <a:schemeClr val="bg1"/>
                </a:solidFill>
                <a:latin typeface="+mj-lt"/>
              </a:rPr>
              <a:t>  representative particles 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		                   1 mole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3790A6-48A5-48A5-BB44-5254F44935EF}" type="slidenum">
              <a:rPr lang="en-US" sz="1000" smtClean="0">
                <a:solidFill>
                  <a:srgbClr val="000000"/>
                </a:solidFill>
              </a:rPr>
              <a:pPr/>
              <a:t>12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Converting Moles to Particles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5791200" cy="300672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Avogadro’s number is used to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convert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/>
              <a:t>moles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of a substance to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i="1" dirty="0" smtClean="0"/>
              <a:t>p</a:t>
            </a:r>
            <a:r>
              <a:rPr lang="en-US" i="1" dirty="0" smtClean="0">
                <a:cs typeface="Arial" pitchFamily="34" charset="0"/>
              </a:rPr>
              <a:t>articles.</a:t>
            </a:r>
            <a:r>
              <a:rPr lang="en-US" dirty="0" smtClean="0">
                <a:solidFill>
                  <a:srgbClr val="FF3300"/>
                </a:solidFill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rgbClr val="FF3300"/>
              </a:solidFill>
              <a:cs typeface="Arial" pitchFamily="34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en-US" dirty="0" smtClean="0">
              <a:solidFill>
                <a:srgbClr val="FF3300"/>
              </a:solidFill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dirty="0" smtClean="0"/>
              <a:t>How many Cu atoms are in 0.50 mole of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Cu? 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434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981200"/>
            <a:ext cx="1985963" cy="2514600"/>
          </a:xfr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3622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Particle Example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857" y="4495800"/>
            <a:ext cx="1948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0.50 mole Cu x </a:t>
            </a:r>
            <a:r>
              <a:rPr lang="en-US" sz="2000" dirty="0"/>
              <a:t>		</a:t>
            </a:r>
          </a:p>
          <a:p>
            <a:r>
              <a:rPr lang="en-US" sz="2000" dirty="0"/>
              <a:t>		</a:t>
            </a:r>
            <a:endParaRPr lang="en-US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057400" y="44958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3810000" y="4911725"/>
            <a:ext cx="114300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0143" y="5410200"/>
            <a:ext cx="248978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=  3.0 x 10</a:t>
            </a:r>
            <a:r>
              <a:rPr lang="en-US" baseline="30000" dirty="0"/>
              <a:t>23</a:t>
            </a:r>
            <a:r>
              <a:rPr lang="en-US" dirty="0"/>
              <a:t> Cu atoms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4563070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6.02 x 10</a:t>
            </a:r>
            <a:r>
              <a:rPr lang="en-US" u="sng" baseline="30000" dirty="0"/>
              <a:t>23</a:t>
            </a:r>
            <a:r>
              <a:rPr lang="en-US" u="sng" dirty="0"/>
              <a:t> Cu atoms</a:t>
            </a:r>
            <a:r>
              <a:rPr lang="en-US" dirty="0"/>
              <a:t> </a:t>
            </a:r>
          </a:p>
          <a:p>
            <a:r>
              <a:rPr lang="en-US" dirty="0" smtClean="0"/>
              <a:t>         1 </a:t>
            </a:r>
            <a:r>
              <a:rPr lang="en-US" dirty="0"/>
              <a:t>mole 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867400" cy="1143000"/>
          </a:xfrm>
        </p:spPr>
        <p:txBody>
          <a:bodyPr/>
          <a:lstStyle/>
          <a:p>
            <a:pPr algn="ctr"/>
            <a:r>
              <a:rPr lang="en-US" b="1" dirty="0" smtClean="0"/>
              <a:t>Particle Example 2: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11200" y="1828800"/>
            <a:ext cx="7823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/>
              <a:t>Determine </a:t>
            </a:r>
            <a:r>
              <a:rPr lang="en-US" sz="3600" dirty="0"/>
              <a:t>the number of </a:t>
            </a:r>
            <a:r>
              <a:rPr lang="en-US" sz="3600" dirty="0" smtClean="0"/>
              <a:t>formula units in 3.25 </a:t>
            </a:r>
            <a:r>
              <a:rPr lang="en-US" sz="3600" dirty="0" err="1" smtClean="0"/>
              <a:t>mol</a:t>
            </a:r>
            <a:r>
              <a:rPr lang="en-US" sz="3600" dirty="0" smtClean="0"/>
              <a:t> of </a:t>
            </a:r>
            <a:r>
              <a:rPr lang="en-US" sz="3600" dirty="0" smtClean="0">
                <a:effectLst/>
              </a:rPr>
              <a:t>AgNO</a:t>
            </a:r>
            <a:r>
              <a:rPr lang="en-US" sz="3600" baseline="-25000" dirty="0" smtClean="0">
                <a:effectLst/>
              </a:rPr>
              <a:t>3.</a:t>
            </a:r>
            <a:endParaRPr lang="en-US" sz="3600" dirty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40879"/>
              </p:ext>
            </p:extLst>
          </p:nvPr>
        </p:nvGraphicFramePr>
        <p:xfrm>
          <a:off x="2514600" y="4876800"/>
          <a:ext cx="525389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3" imgW="1587240" imgH="203040" progId="Equation.3">
                  <p:embed/>
                </p:oleObj>
              </mc:Choice>
              <mc:Fallback>
                <p:oleObj name="Equation" r:id="rId3" imgW="1587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76800"/>
                        <a:ext cx="5253894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3606800"/>
            <a:ext cx="209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3.25 </a:t>
            </a:r>
            <a:r>
              <a:rPr lang="en-US" dirty="0" err="1"/>
              <a:t>mol</a:t>
            </a:r>
            <a:r>
              <a:rPr lang="en-US" dirty="0"/>
              <a:t> of AgNO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1371" y="3635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99" y="3542713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6.02 x 10 </a:t>
            </a:r>
            <a:r>
              <a:rPr lang="en-US" u="sng" baseline="30000" dirty="0" smtClean="0"/>
              <a:t>23</a:t>
            </a:r>
            <a:r>
              <a:rPr lang="en-US" u="sng" dirty="0" smtClean="0"/>
              <a:t> formula units</a:t>
            </a:r>
            <a:r>
              <a:rPr lang="en-US" dirty="0" smtClean="0"/>
              <a:t>  </a:t>
            </a:r>
            <a:endParaRPr lang="en-US" u="sng" dirty="0" smtClean="0"/>
          </a:p>
          <a:p>
            <a:r>
              <a:rPr lang="en-US" dirty="0" smtClean="0"/>
              <a:t>    1 mole of AgNO</a:t>
            </a:r>
            <a:r>
              <a:rPr lang="en-US" baseline="-25000" dirty="0" smtClean="0"/>
              <a:t>3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828800" y="3542713"/>
            <a:ext cx="1066800" cy="5333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696218" y="3859343"/>
            <a:ext cx="1066800" cy="43341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8100" y="5410200"/>
            <a:ext cx="3200400" cy="457200"/>
          </a:xfr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/>
              <a:t>=  4.15 moles of CO</a:t>
            </a:r>
            <a:r>
              <a:rPr lang="en-US" sz="2000" baseline="-25000" dirty="0"/>
              <a:t>2</a:t>
            </a:r>
            <a:endParaRPr lang="en-US" sz="2000" dirty="0"/>
          </a:p>
          <a:p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41475"/>
            <a:ext cx="8991600" cy="3708354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Avogadro’s number is used to convert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/>
              <a:t>particles</a:t>
            </a:r>
            <a:r>
              <a:rPr lang="en-US" dirty="0" smtClean="0"/>
              <a:t> of a substance to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i="1" dirty="0" smtClean="0">
                <a:cs typeface="Arial" pitchFamily="34" charset="0"/>
              </a:rPr>
              <a:t>moles.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b="1" u="sng" dirty="0" smtClean="0"/>
              <a:t>Example </a:t>
            </a:r>
            <a:r>
              <a:rPr lang="en-US" b="1" u="sng" dirty="0" smtClean="0"/>
              <a:t>3</a:t>
            </a: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How many moles of CO</a:t>
            </a:r>
            <a:r>
              <a:rPr lang="en-US" baseline="-25000" dirty="0" smtClean="0"/>
              <a:t>2</a:t>
            </a:r>
            <a:r>
              <a:rPr lang="en-US" dirty="0" smtClean="0"/>
              <a:t> are in </a:t>
            </a:r>
            <a:r>
              <a:rPr lang="en-US" dirty="0" smtClean="0"/>
              <a:t> 2.50 </a:t>
            </a:r>
            <a:r>
              <a:rPr lang="en-US" dirty="0" smtClean="0"/>
              <a:t>x 10</a:t>
            </a:r>
            <a:r>
              <a:rPr lang="en-US" baseline="30000" dirty="0" smtClean="0"/>
              <a:t>24</a:t>
            </a:r>
            <a:r>
              <a:rPr lang="en-US" dirty="0" smtClean="0"/>
              <a:t> molecules of CO</a:t>
            </a:r>
            <a:r>
              <a:rPr lang="en-US" baseline="-25000" dirty="0" smtClean="0"/>
              <a:t>2</a:t>
            </a:r>
            <a:r>
              <a:rPr lang="en-US" dirty="0" smtClean="0"/>
              <a:t>?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	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2171700" y="4601162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H="1">
            <a:off x="5459186" y="4792569"/>
            <a:ext cx="205740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15367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6480" y="1752600"/>
            <a:ext cx="1836893" cy="1371600"/>
          </a:xfrm>
          <a:noFill/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Converting Particles to Moles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440962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15000"/>
              </a:spcAft>
            </a:pPr>
            <a:r>
              <a:rPr lang="en-US" dirty="0"/>
              <a:t>2.50 x 10</a:t>
            </a:r>
            <a:r>
              <a:rPr lang="en-US" baseline="30000" dirty="0"/>
              <a:t>24</a:t>
            </a:r>
            <a:r>
              <a:rPr lang="en-US" dirty="0"/>
              <a:t> molecules CO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52900" y="4343400"/>
            <a:ext cx="293985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15000"/>
              </a:spcAft>
            </a:pPr>
            <a:r>
              <a:rPr lang="en-US" u="sng" dirty="0"/>
              <a:t>1 mole CO</a:t>
            </a:r>
            <a:r>
              <a:rPr lang="en-US" u="sng" baseline="-25000" dirty="0"/>
              <a:t>2</a:t>
            </a:r>
            <a:r>
              <a:rPr lang="en-US" u="sng" baseline="30000" dirty="0"/>
              <a:t>    </a:t>
            </a:r>
            <a:r>
              <a:rPr lang="en-US" u="sng" dirty="0"/>
              <a:t>	</a:t>
            </a:r>
            <a:r>
              <a:rPr lang="en-US" u="sng" baseline="-25000" dirty="0"/>
              <a:t>       </a:t>
            </a:r>
            <a:endParaRPr lang="en-US" u="sng" baseline="-25000" dirty="0" smtClean="0"/>
          </a:p>
          <a:p>
            <a:pPr>
              <a:spcAft>
                <a:spcPct val="15000"/>
              </a:spcAft>
            </a:pPr>
            <a:r>
              <a:rPr lang="en-US" dirty="0" smtClean="0"/>
              <a:t>6.02 </a:t>
            </a:r>
            <a:r>
              <a:rPr lang="en-US" dirty="0"/>
              <a:t>x 10</a:t>
            </a:r>
            <a:r>
              <a:rPr lang="en-US" baseline="30000" dirty="0"/>
              <a:t>23</a:t>
            </a:r>
            <a:r>
              <a:rPr lang="en-US" dirty="0"/>
              <a:t> molecules CO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  <p:bldP spid="15366" grpId="0" animBg="1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11200" y="1828800"/>
            <a:ext cx="828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/>
              <a:t>Example </a:t>
            </a:r>
            <a:r>
              <a:rPr lang="en-US" sz="3200" b="1" u="sng" dirty="0" smtClean="0"/>
              <a:t>4 </a:t>
            </a:r>
            <a:r>
              <a:rPr lang="en-US" sz="3200" dirty="0" smtClean="0"/>
              <a:t>Determine how many moles are in </a:t>
            </a:r>
            <a:r>
              <a:rPr lang="en-US" sz="3200" b="1" dirty="0" smtClean="0"/>
              <a:t>1.204 X 10</a:t>
            </a:r>
            <a:r>
              <a:rPr lang="en-US" sz="3200" b="1" baseline="30000" dirty="0" smtClean="0"/>
              <a:t>25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hlink"/>
                </a:solidFill>
              </a:rPr>
              <a:t>atoms</a:t>
            </a:r>
            <a:r>
              <a:rPr lang="en-US" sz="3200" b="1" dirty="0" smtClean="0"/>
              <a:t> of Phosphorus</a:t>
            </a:r>
            <a:endParaRPr lang="en-US" sz="3200" dirty="0" smtClean="0"/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1099"/>
              </p:ext>
            </p:extLst>
          </p:nvPr>
        </p:nvGraphicFramePr>
        <p:xfrm>
          <a:off x="5003800" y="5562600"/>
          <a:ext cx="3213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Equation" r:id="rId4" imgW="965160" imgH="177480" progId="Equation.3">
                  <p:embed/>
                </p:oleObj>
              </mc:Choice>
              <mc:Fallback>
                <p:oleObj name="Equation" r:id="rId4" imgW="965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562600"/>
                        <a:ext cx="32131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Converting Particles to Moles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3606800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1.204 X 10</a:t>
            </a:r>
            <a:r>
              <a:rPr lang="en-US" b="1" baseline="30000" dirty="0"/>
              <a:t>25</a:t>
            </a:r>
            <a:r>
              <a:rPr lang="en-US" b="1" dirty="0"/>
              <a:t> </a:t>
            </a:r>
            <a:r>
              <a:rPr lang="en-US" dirty="0" smtClean="0"/>
              <a:t>atoms of 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6118" y="3635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9999" y="3542713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           I mole of P</a:t>
            </a:r>
          </a:p>
          <a:p>
            <a:r>
              <a:rPr lang="en-US" dirty="0" smtClean="0"/>
              <a:t> </a:t>
            </a:r>
            <a:r>
              <a:rPr lang="en-US" dirty="0"/>
              <a:t>6.02 x 10 </a:t>
            </a:r>
            <a:r>
              <a:rPr lang="en-US" baseline="30000" dirty="0"/>
              <a:t>23</a:t>
            </a:r>
            <a:r>
              <a:rPr lang="en-US" dirty="0" smtClean="0"/>
              <a:t> atoms of P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781629" y="3553042"/>
            <a:ext cx="1066800" cy="5333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696218" y="3859343"/>
            <a:ext cx="1066800" cy="43341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1299EB-F843-4C7F-9A7B-46FF16739876}" type="slidenum">
              <a:rPr lang="en-US" sz="1000" smtClean="0">
                <a:solidFill>
                  <a:srgbClr val="000000"/>
                </a:solidFill>
              </a:rPr>
              <a:pPr/>
              <a:t>16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1. The number of atoms in 2.0 moles of Al is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 A.  2.0 Al atoms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   	 B.  3.0 x 10</a:t>
            </a:r>
            <a:r>
              <a:rPr lang="en-US" baseline="30000" dirty="0" smtClean="0"/>
              <a:t>23 </a:t>
            </a:r>
            <a:r>
              <a:rPr lang="en-US" dirty="0" smtClean="0"/>
              <a:t>Al</a:t>
            </a:r>
            <a:r>
              <a:rPr lang="en-US" baseline="30000" dirty="0" smtClean="0"/>
              <a:t> </a:t>
            </a:r>
            <a:r>
              <a:rPr lang="en-US" dirty="0" smtClean="0"/>
              <a:t>atoms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 C.  1.2 x 10</a:t>
            </a:r>
            <a:r>
              <a:rPr lang="en-US" baseline="30000" dirty="0" smtClean="0"/>
              <a:t>24</a:t>
            </a:r>
            <a:r>
              <a:rPr lang="en-US" dirty="0" smtClean="0"/>
              <a:t> Al atoms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2. The number of moles of S in 1.8 x 10</a:t>
            </a:r>
            <a:r>
              <a:rPr lang="en-US" baseline="30000" dirty="0" smtClean="0"/>
              <a:t>24 </a:t>
            </a:r>
            <a:r>
              <a:rPr lang="en-US" dirty="0" smtClean="0"/>
              <a:t>atoms of S is  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 A.  1.0 mole of S atoms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 B.  3.0 moles of S atoms</a:t>
            </a:r>
          </a:p>
          <a:p>
            <a:pPr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/>
              <a:t>	 C.  1.1 x 10</a:t>
            </a:r>
            <a:r>
              <a:rPr lang="en-US" baseline="30000" dirty="0" smtClean="0"/>
              <a:t>48</a:t>
            </a:r>
            <a:r>
              <a:rPr lang="en-US" dirty="0" smtClean="0"/>
              <a:t> moles of S atoms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Learning Check</a:t>
            </a:r>
          </a:p>
        </p:txBody>
      </p:sp>
    </p:spTree>
    <p:extLst>
      <p:ext uri="{BB962C8B-B14F-4D97-AF65-F5344CB8AC3E}">
        <p14:creationId xmlns:p14="http://schemas.microsoft.com/office/powerpoint/2010/main" val="304853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2973A76-2DA2-40F6-A9E9-7AF6E43098DF}" type="slidenum">
              <a:rPr lang="en-US" sz="1000" smtClean="0">
                <a:solidFill>
                  <a:srgbClr val="000000"/>
                </a:solidFill>
              </a:rPr>
              <a:pPr/>
              <a:t>17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1. The number of atoms in 2.0 moles of Al is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	C.  1.2 x 10</a:t>
            </a:r>
            <a:r>
              <a:rPr lang="en-US" baseline="30000" smtClean="0"/>
              <a:t>24</a:t>
            </a:r>
            <a:r>
              <a:rPr lang="en-US" smtClean="0"/>
              <a:t> Al atoms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		2.0 moles Al x </a:t>
            </a:r>
            <a:r>
              <a:rPr lang="en-US" u="sng" smtClean="0"/>
              <a:t>6.02 x 10</a:t>
            </a:r>
            <a:r>
              <a:rPr lang="en-US" u="sng" baseline="30000" smtClean="0"/>
              <a:t>23</a:t>
            </a:r>
            <a:r>
              <a:rPr lang="en-US" u="sng" smtClean="0"/>
              <a:t> Al atoms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	        1 mole 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2. The number of moles of S in 1.8 x 10</a:t>
            </a:r>
            <a:r>
              <a:rPr lang="en-US" baseline="30000" smtClean="0"/>
              <a:t>24  </a:t>
            </a:r>
            <a:r>
              <a:rPr lang="en-US" smtClean="0"/>
              <a:t>atoms of S is 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	B.  3.0 moles of S atoms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		1.8 x 10</a:t>
            </a:r>
            <a:r>
              <a:rPr lang="en-US" baseline="30000" smtClean="0"/>
              <a:t>24</a:t>
            </a:r>
            <a:r>
              <a:rPr lang="en-US" smtClean="0"/>
              <a:t> S atoms   x </a:t>
            </a:r>
            <a:r>
              <a:rPr lang="en-US" u="sng" smtClean="0"/>
              <a:t>        1 mole S       	</a:t>
            </a:r>
            <a:r>
              <a:rPr lang="en-US" smtClean="0"/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		    6.02 x 10</a:t>
            </a:r>
            <a:r>
              <a:rPr lang="en-US" baseline="30000" smtClean="0"/>
              <a:t>23</a:t>
            </a:r>
            <a:r>
              <a:rPr lang="en-US" smtClean="0"/>
              <a:t> S atoms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Solution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514600" y="26670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4800600" y="30480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276600" y="5105400"/>
            <a:ext cx="129540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6477000" y="5486400"/>
            <a:ext cx="129540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Mass and the Mole</a:t>
            </a:r>
            <a:endParaRPr lang="en-US" b="1" u="sng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2087184"/>
            <a:ext cx="8382000" cy="10895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3600" dirty="0"/>
              <a:t>The mass in grams of one mole of any pure substance is called its </a:t>
            </a:r>
            <a:r>
              <a:rPr lang="en-US" sz="3600" b="1" dirty="0"/>
              <a:t>molar mass</a:t>
            </a:r>
            <a:r>
              <a:rPr lang="en-US" sz="3600" dirty="0"/>
              <a:t>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9343" y="3657600"/>
            <a:ext cx="8077200" cy="1630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3600" dirty="0"/>
              <a:t>The </a:t>
            </a:r>
            <a:r>
              <a:rPr lang="en-US" sz="3600" b="1" dirty="0">
                <a:solidFill>
                  <a:schemeClr val="bg2"/>
                </a:solidFill>
              </a:rPr>
              <a:t>molar mass </a:t>
            </a:r>
            <a:r>
              <a:rPr lang="en-US" sz="3600" dirty="0"/>
              <a:t>of any element is numerically equal to its </a:t>
            </a:r>
            <a:r>
              <a:rPr lang="en-US" sz="3600" b="1" dirty="0">
                <a:solidFill>
                  <a:schemeClr val="bg2"/>
                </a:solidFill>
              </a:rPr>
              <a:t>atomic mass </a:t>
            </a:r>
            <a:r>
              <a:rPr lang="en-US" sz="3600" dirty="0"/>
              <a:t>and has the units </a:t>
            </a:r>
            <a:r>
              <a:rPr lang="en-US" sz="3600" b="1" dirty="0">
                <a:solidFill>
                  <a:schemeClr val="bg2"/>
                </a:solidFill>
              </a:rPr>
              <a:t>g/mol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6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Molar Mass (MM)</a:t>
            </a:r>
            <a:endParaRPr lang="en-US" sz="3200" b="1" dirty="0" smtClean="0">
              <a:solidFill>
                <a:srgbClr val="CC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05800" cy="4171950"/>
          </a:xfrm>
        </p:spPr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molar mass</a:t>
            </a:r>
            <a:r>
              <a:rPr lang="en-US" dirty="0" smtClean="0"/>
              <a:t> = mass of 1 mole of substance</a:t>
            </a:r>
          </a:p>
          <a:p>
            <a:endParaRPr lang="en-US" dirty="0" smtClean="0"/>
          </a:p>
          <a:p>
            <a:r>
              <a:rPr lang="en-US" dirty="0" smtClean="0"/>
              <a:t>Molar mass can be determined by adding up the atomic masses from the periodic table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(atomic mass goes to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decimal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place).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 How do you measure how much?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 can measure mass, </a:t>
            </a:r>
          </a:p>
          <a:p>
            <a:pPr>
              <a:defRPr/>
            </a:pPr>
            <a:r>
              <a:rPr lang="en-US" dirty="0" smtClean="0"/>
              <a:t>or volume,</a:t>
            </a:r>
          </a:p>
          <a:p>
            <a:pPr>
              <a:defRPr/>
            </a:pPr>
            <a:r>
              <a:rPr lang="en-US" dirty="0" smtClean="0"/>
              <a:t>or you can count pieces.</a:t>
            </a:r>
          </a:p>
          <a:p>
            <a:pPr>
              <a:defRPr/>
            </a:pPr>
            <a:r>
              <a:rPr lang="en-US" dirty="0" smtClean="0"/>
              <a:t>We measure mass in grams.</a:t>
            </a:r>
          </a:p>
          <a:p>
            <a:pPr>
              <a:defRPr/>
            </a:pPr>
            <a:r>
              <a:rPr lang="en-US" dirty="0" smtClean="0"/>
              <a:t>We measure volume in liters.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4724400"/>
            <a:ext cx="6429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We count pieces in </a:t>
            </a:r>
            <a:r>
              <a:rPr lang="en-US" sz="4800" dirty="0">
                <a:solidFill>
                  <a:schemeClr val="tx2"/>
                </a:solidFill>
              </a:rPr>
              <a:t>MOLES.</a:t>
            </a:r>
            <a:r>
              <a:rPr lang="en-US" sz="3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5874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Example 1: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645400" cy="3771900"/>
          </a:xfrm>
        </p:spPr>
        <p:txBody>
          <a:bodyPr/>
          <a:lstStyle/>
          <a:p>
            <a:r>
              <a:rPr lang="en-US" dirty="0" smtClean="0"/>
              <a:t>Find the MM of </a:t>
            </a:r>
            <a:r>
              <a:rPr lang="en-US" dirty="0" smtClean="0">
                <a:solidFill>
                  <a:srgbClr val="CC0000"/>
                </a:solidFill>
              </a:rPr>
              <a:t>CH</a:t>
            </a:r>
            <a:r>
              <a:rPr lang="en-US" baseline="-25000" dirty="0" smtClean="0">
                <a:solidFill>
                  <a:srgbClr val="CC0000"/>
                </a:solidFill>
              </a:rPr>
              <a:t>4.</a:t>
            </a:r>
          </a:p>
          <a:p>
            <a:pPr>
              <a:buFont typeface="Monotype Sorts" pitchFamily="2" charset="2"/>
              <a:buNone/>
            </a:pPr>
            <a:r>
              <a:rPr lang="en-US" baseline="-25000" dirty="0" smtClean="0"/>
              <a:t> </a:t>
            </a:r>
          </a:p>
          <a:p>
            <a:pPr lvl="1">
              <a:buFont typeface="Monotype Sorts" pitchFamily="2" charset="2"/>
              <a:buNone/>
            </a:pPr>
            <a:r>
              <a:rPr lang="en-US" sz="3600" dirty="0" smtClean="0"/>
              <a:t>= 1C + 4H </a:t>
            </a:r>
          </a:p>
          <a:p>
            <a:pPr lvl="1">
              <a:buFont typeface="Monotype Sorts" pitchFamily="2" charset="2"/>
              <a:buNone/>
            </a:pPr>
            <a:r>
              <a:rPr lang="en-US" sz="3600" dirty="0" smtClean="0"/>
              <a:t>= </a:t>
            </a:r>
            <a:r>
              <a:rPr lang="en-US" sz="3600" dirty="0" smtClean="0"/>
              <a:t>12.0 </a:t>
            </a:r>
            <a:r>
              <a:rPr lang="en-US" sz="3600" dirty="0" smtClean="0"/>
              <a:t>+ </a:t>
            </a:r>
            <a:r>
              <a:rPr lang="en-US" sz="3600" dirty="0" smtClean="0"/>
              <a:t>4(1.0) </a:t>
            </a:r>
            <a:endParaRPr lang="en-US" sz="3600" dirty="0" smtClean="0"/>
          </a:p>
          <a:p>
            <a:pPr lvl="1">
              <a:buFont typeface="Monotype Sorts" pitchFamily="2" charset="2"/>
              <a:buNone/>
            </a:pPr>
            <a:r>
              <a:rPr lang="en-US" sz="3600" dirty="0" smtClean="0"/>
              <a:t>= </a:t>
            </a:r>
            <a:r>
              <a:rPr lang="en-US" sz="3600" dirty="0" smtClean="0">
                <a:solidFill>
                  <a:srgbClr val="CC0000"/>
                </a:solidFill>
              </a:rPr>
              <a:t>16.0 </a:t>
            </a:r>
            <a:r>
              <a:rPr lang="en-US" sz="3600" dirty="0" smtClean="0">
                <a:solidFill>
                  <a:srgbClr val="CC0000"/>
                </a:solidFill>
              </a:rPr>
              <a:t>g/</a:t>
            </a:r>
            <a:r>
              <a:rPr lang="en-US" sz="3600" dirty="0" err="1" smtClean="0">
                <a:solidFill>
                  <a:srgbClr val="CC0000"/>
                </a:solidFill>
              </a:rPr>
              <a:t>mol</a:t>
            </a:r>
            <a:endParaRPr lang="en-US" sz="3600" dirty="0" smtClean="0">
              <a:solidFill>
                <a:srgbClr val="CC0000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905000" y="4419600"/>
            <a:ext cx="2438400" cy="6858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  <p:bldP spid="327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Example 2: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667250"/>
          </a:xfrm>
        </p:spPr>
        <p:txBody>
          <a:bodyPr/>
          <a:lstStyle/>
          <a:p>
            <a:r>
              <a:rPr lang="en-US" dirty="0" smtClean="0"/>
              <a:t>Find the MM of </a:t>
            </a:r>
            <a:r>
              <a:rPr lang="en-US" dirty="0" smtClean="0">
                <a:solidFill>
                  <a:srgbClr val="CC0000"/>
                </a:solidFill>
              </a:rPr>
              <a:t>Mg(OH)</a:t>
            </a:r>
            <a:r>
              <a:rPr lang="en-US" baseline="-25000" dirty="0" smtClean="0">
                <a:solidFill>
                  <a:srgbClr val="CC0000"/>
                </a:solidFill>
              </a:rPr>
              <a:t>2.</a:t>
            </a:r>
          </a:p>
          <a:p>
            <a:endParaRPr lang="en-US" baseline="-25000" dirty="0" smtClean="0">
              <a:solidFill>
                <a:srgbClr val="CC0000"/>
              </a:solidFill>
            </a:endParaRPr>
          </a:p>
          <a:p>
            <a:pPr lvl="1">
              <a:buFont typeface="Monotype Sorts" pitchFamily="2" charset="2"/>
              <a:buNone/>
            </a:pPr>
            <a:r>
              <a:rPr lang="en-US" sz="3600" dirty="0" smtClean="0"/>
              <a:t>=Mg + 2O + 2H</a:t>
            </a:r>
          </a:p>
          <a:p>
            <a:pPr lvl="1">
              <a:buFont typeface="Monotype Sorts" pitchFamily="2" charset="2"/>
              <a:buNone/>
            </a:pPr>
            <a:r>
              <a:rPr lang="en-US" sz="3600" dirty="0" smtClean="0"/>
              <a:t>=</a:t>
            </a:r>
            <a:r>
              <a:rPr lang="en-US" sz="3600" dirty="0" smtClean="0"/>
              <a:t>24.3 </a:t>
            </a:r>
            <a:r>
              <a:rPr lang="en-US" sz="3600" dirty="0" smtClean="0"/>
              <a:t>+ 2(16.00) + </a:t>
            </a:r>
            <a:r>
              <a:rPr lang="en-US" sz="3600" dirty="0" smtClean="0"/>
              <a:t>2(1.0)</a:t>
            </a:r>
            <a:endParaRPr lang="en-US" sz="3600" dirty="0" smtClean="0"/>
          </a:p>
          <a:p>
            <a:pPr lvl="1">
              <a:buFont typeface="Monotype Sorts" pitchFamily="2" charset="2"/>
              <a:buNone/>
            </a:pPr>
            <a:r>
              <a:rPr lang="en-US" sz="3600" dirty="0" smtClean="0"/>
              <a:t>=</a:t>
            </a:r>
            <a:r>
              <a:rPr lang="en-US" sz="3600" dirty="0" smtClean="0">
                <a:solidFill>
                  <a:srgbClr val="CC0000"/>
                </a:solidFill>
              </a:rPr>
              <a:t>58.3 </a:t>
            </a:r>
            <a:r>
              <a:rPr lang="en-US" sz="3600" dirty="0" smtClean="0">
                <a:solidFill>
                  <a:srgbClr val="CC0000"/>
                </a:solidFill>
              </a:rPr>
              <a:t>g/</a:t>
            </a:r>
            <a:r>
              <a:rPr lang="en-US" sz="3600" dirty="0" err="1" smtClean="0">
                <a:solidFill>
                  <a:srgbClr val="CC0000"/>
                </a:solidFill>
              </a:rPr>
              <a:t>mol</a:t>
            </a:r>
            <a:r>
              <a:rPr lang="en-US" sz="3600" dirty="0" smtClean="0"/>
              <a:t>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90600" y="3962400"/>
            <a:ext cx="2667000" cy="6858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6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charRg st="64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 Example 3: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5950"/>
            <a:ext cx="8763000" cy="4171950"/>
          </a:xfrm>
        </p:spPr>
        <p:txBody>
          <a:bodyPr/>
          <a:lstStyle/>
          <a:p>
            <a:r>
              <a:rPr lang="en-US" dirty="0" smtClean="0"/>
              <a:t>Find the MM of </a:t>
            </a:r>
            <a:r>
              <a:rPr lang="en-US" dirty="0" smtClean="0">
                <a:solidFill>
                  <a:srgbClr val="CC0000"/>
                </a:solidFill>
              </a:rPr>
              <a:t>MgSO</a:t>
            </a:r>
            <a:r>
              <a:rPr lang="en-US" baseline="-25000" dirty="0" smtClean="0">
                <a:solidFill>
                  <a:srgbClr val="CC0000"/>
                </a:solidFill>
              </a:rPr>
              <a:t>4</a:t>
            </a:r>
            <a:r>
              <a:rPr lang="en-US" dirty="0" smtClean="0">
                <a:solidFill>
                  <a:srgbClr val="CC0000"/>
                </a:solidFill>
              </a:rPr>
              <a:t>•7H</a:t>
            </a:r>
            <a:r>
              <a:rPr lang="en-US" baseline="-25000" dirty="0" smtClean="0">
                <a:solidFill>
                  <a:srgbClr val="CC0000"/>
                </a:solidFill>
              </a:rPr>
              <a:t>2</a:t>
            </a:r>
            <a:r>
              <a:rPr lang="en-US" dirty="0" smtClean="0">
                <a:solidFill>
                  <a:srgbClr val="CC0000"/>
                </a:solidFill>
              </a:rPr>
              <a:t>O.</a:t>
            </a:r>
          </a:p>
          <a:p>
            <a:pPr lvl="1"/>
            <a:endParaRPr lang="en-US" dirty="0" smtClean="0"/>
          </a:p>
          <a:p>
            <a:pPr lvl="1">
              <a:buFont typeface="Monotype Sorts" pitchFamily="2" charset="2"/>
              <a:buNone/>
            </a:pPr>
            <a:r>
              <a:rPr lang="en-US" sz="3200" dirty="0" smtClean="0"/>
              <a:t>=Mg + S + 4O + 7(H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O)</a:t>
            </a:r>
          </a:p>
          <a:p>
            <a:pPr lvl="1">
              <a:buFont typeface="Monotype Sorts" pitchFamily="2" charset="2"/>
              <a:buNone/>
            </a:pPr>
            <a:r>
              <a:rPr lang="en-US" sz="3200" dirty="0" smtClean="0"/>
              <a:t>=</a:t>
            </a:r>
            <a:r>
              <a:rPr lang="en-US" sz="3200" dirty="0" smtClean="0"/>
              <a:t>24.3 </a:t>
            </a:r>
            <a:r>
              <a:rPr lang="en-US" sz="3200" dirty="0" smtClean="0"/>
              <a:t>+ </a:t>
            </a:r>
            <a:r>
              <a:rPr lang="en-US" sz="3200" dirty="0" smtClean="0"/>
              <a:t>32.1 </a:t>
            </a:r>
            <a:r>
              <a:rPr lang="en-US" sz="3200" dirty="0" smtClean="0"/>
              <a:t>+ 4(16.00) + </a:t>
            </a:r>
            <a:r>
              <a:rPr lang="en-US" sz="3200" dirty="0" smtClean="0"/>
              <a:t>7(1.0+1.0+16.00</a:t>
            </a:r>
            <a:r>
              <a:rPr lang="en-US" sz="32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3200" dirty="0" smtClean="0"/>
              <a:t>=</a:t>
            </a:r>
            <a:r>
              <a:rPr lang="en-US" sz="3200" dirty="0" smtClean="0"/>
              <a:t>246.4 </a:t>
            </a:r>
            <a:r>
              <a:rPr lang="en-US" sz="3200" dirty="0" smtClean="0"/>
              <a:t>g/</a:t>
            </a:r>
            <a:r>
              <a:rPr lang="en-US" sz="3200" dirty="0" err="1" smtClean="0"/>
              <a:t>mol</a:t>
            </a:r>
            <a:endParaRPr lang="en-US" sz="3200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4038600"/>
            <a:ext cx="2895600" cy="6858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  <p:bldP spid="348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Atomic Mass Units (</a:t>
            </a:r>
            <a:r>
              <a:rPr lang="en-US" sz="4000" b="1" dirty="0" err="1" smtClean="0"/>
              <a:t>amu</a:t>
            </a:r>
            <a:r>
              <a:rPr lang="en-US" sz="4000" b="1" dirty="0" smtClean="0"/>
              <a:t>) versus </a:t>
            </a:r>
            <a:br>
              <a:rPr lang="en-US" sz="4000" b="1" dirty="0" smtClean="0"/>
            </a:br>
            <a:r>
              <a:rPr lang="en-US" sz="4000" b="1" dirty="0" smtClean="0"/>
              <a:t>Molar Mass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mass in grams of 1 </a:t>
            </a:r>
            <a:r>
              <a:rPr lang="en-US" dirty="0" err="1" smtClean="0"/>
              <a:t>mol</a:t>
            </a:r>
            <a:r>
              <a:rPr lang="en-US" dirty="0" smtClean="0"/>
              <a:t> of an element is </a:t>
            </a:r>
            <a:r>
              <a:rPr lang="en-US" u="sng" dirty="0" smtClean="0"/>
              <a:t>numerically</a:t>
            </a:r>
            <a:r>
              <a:rPr lang="en-US" dirty="0" smtClean="0"/>
              <a:t> </a:t>
            </a:r>
            <a:r>
              <a:rPr lang="en-US" u="sng" dirty="0" smtClean="0"/>
              <a:t>equal</a:t>
            </a:r>
            <a:r>
              <a:rPr lang="en-US" dirty="0" smtClean="0"/>
              <a:t> to the element’s atomic mass from the periodic table in atomic mass units.</a:t>
            </a:r>
          </a:p>
          <a:p>
            <a:pPr eaLnBrk="1" hangingPunct="1">
              <a:defRPr/>
            </a:pPr>
            <a:r>
              <a:rPr lang="en-US" dirty="0" smtClean="0"/>
              <a:t>In other words, </a:t>
            </a:r>
            <a:r>
              <a:rPr lang="en-US" u="sng" dirty="0" smtClean="0"/>
              <a:t>1</a:t>
            </a:r>
            <a:r>
              <a:rPr lang="en-US" dirty="0" smtClean="0"/>
              <a:t> g/</a:t>
            </a:r>
            <a:r>
              <a:rPr lang="en-US" dirty="0" err="1" smtClean="0"/>
              <a:t>mol</a:t>
            </a:r>
            <a:r>
              <a:rPr lang="en-US" dirty="0" smtClean="0"/>
              <a:t> = </a:t>
            </a:r>
            <a:r>
              <a:rPr lang="en-US" u="sng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amu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They are </a:t>
            </a:r>
            <a:r>
              <a:rPr lang="en-US" u="sng" dirty="0" smtClean="0"/>
              <a:t>interchangeable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70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324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49064"/>
            <a:ext cx="2057400" cy="21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609600"/>
            <a:ext cx="1371600" cy="1447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Molar Mass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124200" y="3276600"/>
            <a:ext cx="2743200" cy="259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6.02 x10</a:t>
            </a:r>
            <a:r>
              <a:rPr lang="en-US" sz="3200" baseline="30000" dirty="0" smtClean="0"/>
              <a:t>23</a:t>
            </a:r>
          </a:p>
          <a:p>
            <a:pPr algn="ctr"/>
            <a:r>
              <a:rPr lang="en-US" sz="3200" dirty="0" smtClean="0"/>
              <a:t>particles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9072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3790A6-48A5-48A5-BB44-5254F44935EF}" type="slidenum">
              <a:rPr lang="en-US" sz="1000" smtClean="0">
                <a:solidFill>
                  <a:srgbClr val="000000"/>
                </a:solidFill>
              </a:rPr>
              <a:pPr/>
              <a:t>25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Converting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733800"/>
            <a:ext cx="803148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Conversion factor :  </a:t>
            </a:r>
            <a:r>
              <a:rPr lang="en-US" sz="2700" u="sng" dirty="0" smtClean="0">
                <a:solidFill>
                  <a:schemeClr val="bg1"/>
                </a:solidFill>
                <a:latin typeface="+mj-lt"/>
              </a:rPr>
              <a:t>molar mass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                                                      			     1 </a:t>
            </a:r>
            <a:r>
              <a:rPr lang="en-US" sz="2700" dirty="0">
                <a:solidFill>
                  <a:schemeClr val="bg1"/>
                </a:solidFill>
                <a:latin typeface="+mj-lt"/>
              </a:rPr>
              <a:t>mole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362200"/>
            <a:ext cx="803148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Conversion factor :   </a:t>
            </a:r>
            <a:r>
              <a:rPr lang="en-US" sz="2700" u="sng" dirty="0" smtClean="0">
                <a:solidFill>
                  <a:schemeClr val="bg1"/>
                </a:solidFill>
                <a:latin typeface="+mj-lt"/>
              </a:rPr>
              <a:t>1 mole   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                                                         			molar mass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8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9"/>
          <p:cNvSpPr>
            <a:spLocks noChangeArrowheads="1"/>
          </p:cNvSpPr>
          <p:nvPr/>
        </p:nvSpPr>
        <p:spPr bwMode="auto">
          <a:xfrm>
            <a:off x="762000" y="1524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How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many grams are in 7.20 moles of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dinitrogen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trioxide?</a:t>
            </a:r>
          </a:p>
        </p:txBody>
      </p:sp>
      <p:graphicFrame>
        <p:nvGraphicFramePr>
          <p:cNvPr id="7170" name="Object 20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4" imgW="152268" imgH="317225" progId="Equation.3">
                  <p:embed/>
                </p:oleObj>
              </mc:Choice>
              <mc:Fallback>
                <p:oleObj name="Equation" r:id="rId4" imgW="152268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0250"/>
                        <a:ext cx="152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28600" y="2133600"/>
            <a:ext cx="868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6600"/>
                </a:solidFill>
              </a:rPr>
              <a:t>MM </a:t>
            </a:r>
            <a:r>
              <a:rPr lang="en-US" dirty="0">
                <a:solidFill>
                  <a:srgbClr val="FF6600"/>
                </a:solidFill>
              </a:rPr>
              <a:t>of N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baseline="-25000" dirty="0">
                <a:solidFill>
                  <a:srgbClr val="FF6600"/>
                </a:solidFill>
              </a:rPr>
              <a:t>3</a:t>
            </a:r>
            <a:r>
              <a:rPr lang="en-US" dirty="0">
                <a:solidFill>
                  <a:srgbClr val="FF6600"/>
                </a:solidFill>
              </a:rPr>
              <a:t> = 2N + 3O = 2(14.01) + 3(16.00) = 76.02 </a:t>
            </a:r>
            <a:endParaRPr lang="en-US" dirty="0" smtClean="0">
              <a:solidFill>
                <a:srgbClr val="FF66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6600"/>
                </a:solidFill>
              </a:rPr>
              <a:t>1 </a:t>
            </a:r>
            <a:r>
              <a:rPr lang="en-US" dirty="0">
                <a:solidFill>
                  <a:srgbClr val="FF6600"/>
                </a:solidFill>
              </a:rPr>
              <a:t>mole = 76.02 g N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baseline="-25000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577283" y="2331242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808000"/>
                </a:solidFill>
              </a:rPr>
              <a:t>Dinitrogen</a:t>
            </a:r>
            <a:r>
              <a:rPr lang="en-US" dirty="0">
                <a:solidFill>
                  <a:srgbClr val="808000"/>
                </a:solidFill>
              </a:rPr>
              <a:t> trioxide = N</a:t>
            </a:r>
            <a:r>
              <a:rPr lang="en-US" baseline="-25000" dirty="0">
                <a:solidFill>
                  <a:srgbClr val="808000"/>
                </a:solidFill>
              </a:rPr>
              <a:t>2</a:t>
            </a:r>
            <a:r>
              <a:rPr lang="en-US" dirty="0">
                <a:solidFill>
                  <a:srgbClr val="808000"/>
                </a:solidFill>
              </a:rPr>
              <a:t>O</a:t>
            </a:r>
            <a:r>
              <a:rPr lang="en-US" baseline="-25000" dirty="0">
                <a:solidFill>
                  <a:srgbClr val="808000"/>
                </a:solidFill>
              </a:rPr>
              <a:t>3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6235211" y="4009647"/>
            <a:ext cx="1752600" cy="83820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Converting Moles to grams (mass)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4169957"/>
            <a:ext cx="281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7.20 </a:t>
            </a:r>
            <a:r>
              <a:rPr lang="en-US" sz="2400" dirty="0" err="1"/>
              <a:t>mol</a:t>
            </a:r>
            <a:r>
              <a:rPr lang="en-US" sz="2400" dirty="0"/>
              <a:t> of 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8123" y="4198203"/>
            <a:ext cx="3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9999" y="4105870"/>
            <a:ext cx="2514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76.02 g N</a:t>
            </a:r>
            <a:r>
              <a:rPr lang="en-US" sz="2400" u="sng" baseline="-25000" dirty="0" smtClean="0"/>
              <a:t>2</a:t>
            </a:r>
            <a:r>
              <a:rPr lang="en-US" sz="2400" u="sng" dirty="0" smtClean="0"/>
              <a:t>O</a:t>
            </a:r>
            <a:r>
              <a:rPr lang="en-US" sz="2400" u="sng" baseline="-25000" dirty="0" smtClean="0"/>
              <a:t>3</a:t>
            </a:r>
          </a:p>
          <a:p>
            <a:r>
              <a:rPr lang="en-US" sz="2400" dirty="0" smtClean="0"/>
              <a:t>1 </a:t>
            </a:r>
            <a:r>
              <a:rPr lang="en-US" sz="2400" dirty="0" err="1" smtClean="0"/>
              <a:t>mol</a:t>
            </a:r>
            <a:r>
              <a:rPr lang="en-US" sz="2400" dirty="0" smtClean="0"/>
              <a:t> of 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577283" y="4002074"/>
            <a:ext cx="1232716" cy="7974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714512" y="4567535"/>
            <a:ext cx="1232716" cy="6480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59355" y="4170739"/>
            <a:ext cx="17043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547 g </a:t>
            </a:r>
            <a:r>
              <a:rPr lang="en-US" sz="2000" b="1" dirty="0"/>
              <a:t>N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 autoUpdateAnimBg="0"/>
      <p:bldP spid="36886" grpId="0" autoUpdateAnimBg="0"/>
      <p:bldP spid="36889" grpId="0" animBg="1"/>
      <p:bldP spid="11" grpId="0"/>
      <p:bldP spid="12" grpId="0"/>
      <p:bldP spid="1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671286" y="1524000"/>
            <a:ext cx="847271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Find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the number of moles in 92.2 g of iron(III)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oxide.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194" name="Rectangl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212900"/>
              </p:ext>
            </p:extLst>
          </p:nvPr>
        </p:nvGraphicFramePr>
        <p:xfrm>
          <a:off x="4238625" y="3238500"/>
          <a:ext cx="665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3238500"/>
                        <a:ext cx="6651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" y="2348805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en-US" dirty="0" smtClean="0">
                <a:solidFill>
                  <a:srgbClr val="FF6600"/>
                </a:solidFill>
              </a:rPr>
              <a:t>MM </a:t>
            </a:r>
            <a:r>
              <a:rPr lang="en-US" dirty="0">
                <a:solidFill>
                  <a:srgbClr val="FF6600"/>
                </a:solidFill>
              </a:rPr>
              <a:t>of Fe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baseline="-25000" dirty="0">
                <a:solidFill>
                  <a:srgbClr val="FF6600"/>
                </a:solidFill>
              </a:rPr>
              <a:t>3</a:t>
            </a:r>
            <a:r>
              <a:rPr lang="en-US" dirty="0">
                <a:solidFill>
                  <a:srgbClr val="FF6600"/>
                </a:solidFill>
              </a:rPr>
              <a:t> = 2Fe + 3O = 2(55.85) + 3(16.00) = 159.70 </a:t>
            </a:r>
            <a:endParaRPr lang="en-US" dirty="0" smtClean="0">
              <a:solidFill>
                <a:srgbClr val="FF6600"/>
              </a:solidFill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en-US" dirty="0" smtClean="0">
                <a:solidFill>
                  <a:srgbClr val="FF6600"/>
                </a:solidFill>
              </a:rPr>
              <a:t>1 mole </a:t>
            </a:r>
            <a:r>
              <a:rPr lang="en-US" dirty="0">
                <a:solidFill>
                  <a:srgbClr val="FF6600"/>
                </a:solidFill>
              </a:rPr>
              <a:t>= 159.70 g Fe</a:t>
            </a:r>
            <a:r>
              <a:rPr lang="en-US" baseline="-25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baseline="-25000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200469" y="20574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808000"/>
                </a:solidFill>
              </a:rPr>
              <a:t>Iron (III) oxide = Fe</a:t>
            </a:r>
            <a:r>
              <a:rPr lang="en-US" baseline="-25000" dirty="0">
                <a:solidFill>
                  <a:srgbClr val="808000"/>
                </a:solidFill>
              </a:rPr>
              <a:t>2</a:t>
            </a:r>
            <a:r>
              <a:rPr lang="en-US" dirty="0">
                <a:solidFill>
                  <a:srgbClr val="808000"/>
                </a:solidFill>
              </a:rPr>
              <a:t>O</a:t>
            </a:r>
            <a:r>
              <a:rPr lang="en-US" baseline="-25000" dirty="0">
                <a:solidFill>
                  <a:srgbClr val="808000"/>
                </a:solidFill>
              </a:rPr>
              <a:t>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Converting grams (mass) to Moles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159010" y="4264560"/>
            <a:ext cx="2055469" cy="789856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4424870"/>
            <a:ext cx="281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92.2 g </a:t>
            </a:r>
            <a:r>
              <a:rPr lang="en-US" sz="2400" dirty="0"/>
              <a:t>of 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923" y="4453116"/>
            <a:ext cx="3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799" y="4360783"/>
            <a:ext cx="25146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1 </a:t>
            </a:r>
            <a:r>
              <a:rPr lang="en-US" sz="2400" u="sng" dirty="0" err="1" smtClean="0"/>
              <a:t>mol</a:t>
            </a:r>
            <a:r>
              <a:rPr lang="en-US" sz="2400" u="sng" dirty="0" smtClean="0"/>
              <a:t> </a:t>
            </a:r>
            <a:r>
              <a:rPr lang="en-US" sz="2400" u="sng" dirty="0"/>
              <a:t>Fe</a:t>
            </a:r>
            <a:r>
              <a:rPr lang="en-US" sz="2400" u="sng" baseline="-25000" dirty="0"/>
              <a:t>2</a:t>
            </a:r>
            <a:r>
              <a:rPr lang="en-US" sz="2400" u="sng" dirty="0"/>
              <a:t>O</a:t>
            </a:r>
            <a:r>
              <a:rPr lang="en-US" sz="2400" u="sng" baseline="-25000" dirty="0"/>
              <a:t>3</a:t>
            </a:r>
            <a:endParaRPr lang="en-US" sz="2400" u="sng" baseline="-25000" dirty="0" smtClean="0"/>
          </a:p>
          <a:p>
            <a:r>
              <a:rPr lang="en-US" sz="2400" dirty="0" smtClean="0"/>
              <a:t>159.70 g </a:t>
            </a: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  <a:p>
            <a:endParaRPr lang="en-US" sz="24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501083" y="4256987"/>
            <a:ext cx="1232716" cy="7974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638312" y="4822448"/>
            <a:ext cx="1232716" cy="6480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83155" y="4425652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0.577 g </a:t>
            </a:r>
            <a:r>
              <a:rPr lang="en-US" sz="2000" dirty="0"/>
              <a:t>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  <p:bldP spid="37894" grpId="0" autoUpdateAnimBg="0"/>
      <p:bldP spid="11" grpId="0" animBg="1"/>
      <p:bldP spid="12" grpId="0"/>
      <p:bldP spid="13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85812" y="1676399"/>
            <a:ext cx="8510588" cy="1368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dirty="0"/>
              <a:t>Calculate the mass of 6.89 </a:t>
            </a:r>
            <a:r>
              <a:rPr lang="en-US" sz="4000" dirty="0" err="1"/>
              <a:t>mol</a:t>
            </a:r>
            <a:r>
              <a:rPr lang="en-US" sz="4000" dirty="0"/>
              <a:t> antimony. 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886200" y="2690881"/>
            <a:ext cx="2819400" cy="70788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dirty="0"/>
              <a:t>839g </a:t>
            </a:r>
            <a:r>
              <a:rPr lang="en-US" sz="4000" dirty="0" err="1"/>
              <a:t>Sb</a:t>
            </a:r>
            <a:r>
              <a:rPr lang="en-US" sz="3200" dirty="0"/>
              <a:t>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Learning Check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8305800" cy="19780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dirty="0"/>
              <a:t>A chemist needs 0.0700 </a:t>
            </a:r>
            <a:r>
              <a:rPr lang="en-US" sz="4000" dirty="0" err="1"/>
              <a:t>mol</a:t>
            </a:r>
            <a:r>
              <a:rPr lang="en-US" sz="4000" dirty="0"/>
              <a:t> selenium for a reaction. What mass of selenium should the chemist </a:t>
            </a:r>
            <a:r>
              <a:rPr lang="en-US" sz="4000" dirty="0" smtClean="0"/>
              <a:t>use?</a:t>
            </a:r>
            <a:r>
              <a:rPr lang="en-US" sz="4000" dirty="0" smtClean="0">
                <a:solidFill>
                  <a:schemeClr val="bg1"/>
                </a:solidFill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43600" y="5129282"/>
            <a:ext cx="2286000" cy="707886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 dirty="0"/>
              <a:t>5.53g Se </a:t>
            </a:r>
          </a:p>
        </p:txBody>
      </p:sp>
    </p:spTree>
    <p:extLst>
      <p:ext uri="{BB962C8B-B14F-4D97-AF65-F5344CB8AC3E}">
        <p14:creationId xmlns:p14="http://schemas.microsoft.com/office/powerpoint/2010/main" val="294275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1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324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49064"/>
            <a:ext cx="2057400" cy="21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609600"/>
            <a:ext cx="1371600" cy="1447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Molar Mass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4343400" y="152400"/>
            <a:ext cx="13716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22.4 </a:t>
            </a:r>
            <a:r>
              <a:rPr lang="en-US" sz="2400" dirty="0" smtClean="0"/>
              <a:t>Liters*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124200" y="3276600"/>
            <a:ext cx="2743200" cy="259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6.02 x10</a:t>
            </a:r>
            <a:r>
              <a:rPr lang="en-US" sz="3200" baseline="30000" dirty="0" smtClean="0"/>
              <a:t>23</a:t>
            </a:r>
          </a:p>
          <a:p>
            <a:pPr algn="ctr"/>
            <a:r>
              <a:rPr lang="en-US" sz="3200" dirty="0" smtClean="0"/>
              <a:t>particles</a:t>
            </a:r>
            <a:endParaRPr lang="en-US" sz="32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590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At STP</a:t>
            </a:r>
          </a:p>
          <a:p>
            <a:r>
              <a:rPr lang="en-US" dirty="0" smtClean="0"/>
              <a:t>Standard </a:t>
            </a:r>
          </a:p>
          <a:p>
            <a:r>
              <a:rPr lang="en-US" dirty="0" smtClean="0"/>
              <a:t>       Temperature: 0 °C</a:t>
            </a:r>
          </a:p>
          <a:p>
            <a:r>
              <a:rPr lang="en-US" dirty="0" smtClean="0"/>
              <a:t>        Pressure: I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Counting</a:t>
            </a:r>
            <a:r>
              <a:rPr lang="en-US" dirty="0" smtClean="0"/>
              <a:t>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782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Counting words are used to simplify a description of a number of items.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1 dozen = 12 eggs</a:t>
            </a:r>
          </a:p>
          <a:p>
            <a:pPr>
              <a:buNone/>
              <a:defRPr/>
            </a:pPr>
            <a:r>
              <a:rPr lang="en-US" sz="2800" dirty="0" smtClean="0"/>
              <a:t>		</a:t>
            </a:r>
            <a:r>
              <a:rPr lang="en-US" sz="2800" dirty="0"/>
              <a:t>1 case = </a:t>
            </a:r>
            <a:r>
              <a:rPr lang="en-US" sz="2800" dirty="0" smtClean="0"/>
              <a:t>24 cans</a:t>
            </a:r>
            <a:endParaRPr lang="en-US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1 gross = 144 pencils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1 </a:t>
            </a:r>
            <a:r>
              <a:rPr lang="en-US" sz="2800" dirty="0"/>
              <a:t>pair = 2 shoes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aseline="30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aseline="30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aseline="30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aseline="30000" dirty="0" smtClean="0"/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aseline="30000" dirty="0" smtClean="0"/>
              <a:t>								</a:t>
            </a:r>
          </a:p>
        </p:txBody>
      </p:sp>
      <p:pic>
        <p:nvPicPr>
          <p:cNvPr id="6" name="Picture 6" descr="a gross of pencils"/>
          <p:cNvPicPr>
            <a:picLocks noChangeAspect="1" noChangeArrowheads="1"/>
          </p:cNvPicPr>
          <p:nvPr/>
        </p:nvPicPr>
        <p:blipFill>
          <a:blip r:embed="rId2" cstate="print">
            <a:lum bright="2000" contrast="12000"/>
          </a:blip>
          <a:srcRect l="63185" b="55235"/>
          <a:stretch>
            <a:fillRect/>
          </a:stretch>
        </p:blipFill>
        <p:spPr bwMode="auto">
          <a:xfrm>
            <a:off x="6858000" y="2141538"/>
            <a:ext cx="18142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usnews.com/pubdbimages/image/48290/FE_DA130508sneakers620x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98" y="4546550"/>
            <a:ext cx="2124502" cy="14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5042" y="531306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4" name="Picture 4" descr="a dozen eggs"/>
          <p:cNvPicPr>
            <a:picLocks noChangeAspect="1" noChangeArrowheads="1"/>
          </p:cNvPicPr>
          <p:nvPr/>
        </p:nvPicPr>
        <p:blipFill>
          <a:blip r:embed="rId2" cstate="print">
            <a:lum bright="2000" contrast="12000"/>
          </a:blip>
          <a:srcRect t="12529" r="72357" b="58412"/>
          <a:stretch>
            <a:fillRect/>
          </a:stretch>
        </p:blipFill>
        <p:spPr bwMode="auto">
          <a:xfrm>
            <a:off x="5181600" y="2435656"/>
            <a:ext cx="1788658" cy="12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77200" y="598714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18" name="Picture 5" descr="a case of pop"/>
          <p:cNvPicPr>
            <a:picLocks noChangeAspect="1" noChangeArrowheads="1"/>
          </p:cNvPicPr>
          <p:nvPr/>
        </p:nvPicPr>
        <p:blipFill>
          <a:blip r:embed="rId2" cstate="print">
            <a:lum bright="2000" contrast="12000"/>
          </a:blip>
          <a:srcRect l="28790" t="12529" r="33504" b="49059"/>
          <a:stretch>
            <a:fillRect/>
          </a:stretch>
        </p:blipFill>
        <p:spPr bwMode="auto">
          <a:xfrm>
            <a:off x="4227286" y="4056743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2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3790A6-48A5-48A5-BB44-5254F44935EF}" type="slidenum">
              <a:rPr lang="en-US" sz="1000" smtClean="0">
                <a:solidFill>
                  <a:srgbClr val="000000"/>
                </a:solidFill>
              </a:rPr>
              <a:pPr/>
              <a:t>30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Converting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733800"/>
            <a:ext cx="803148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Conversion factor :    </a:t>
            </a:r>
            <a:r>
              <a:rPr lang="en-US" sz="2700" u="sng" dirty="0" smtClean="0">
                <a:solidFill>
                  <a:schemeClr val="bg1"/>
                </a:solidFill>
                <a:latin typeface="+mj-lt"/>
              </a:rPr>
              <a:t>     22.4 L   </a:t>
            </a:r>
          </a:p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			 1 mole of gas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62200"/>
            <a:ext cx="803148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+mj-lt"/>
              </a:rPr>
              <a:t>Conversion factor :   </a:t>
            </a:r>
            <a:r>
              <a:rPr lang="en-US" sz="2700" u="sng" dirty="0" smtClean="0">
                <a:solidFill>
                  <a:schemeClr val="bg1"/>
                </a:solidFill>
                <a:latin typeface="+mj-lt"/>
              </a:rPr>
              <a:t>1 mole of gas   </a:t>
            </a:r>
            <a:r>
              <a:rPr lang="en-US" sz="2700" dirty="0" smtClean="0">
                <a:solidFill>
                  <a:schemeClr val="bg1"/>
                </a:solidFill>
                <a:latin typeface="+mj-lt"/>
              </a:rPr>
              <a:t>                                                          			        22.4 L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953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At STP</a:t>
            </a:r>
          </a:p>
          <a:p>
            <a:r>
              <a:rPr lang="en-US" dirty="0" smtClean="0"/>
              <a:t>Standard </a:t>
            </a:r>
          </a:p>
          <a:p>
            <a:r>
              <a:rPr lang="en-US" dirty="0" smtClean="0"/>
              <a:t>       Temperature: 0 °C</a:t>
            </a:r>
          </a:p>
          <a:p>
            <a:r>
              <a:rPr lang="en-US" dirty="0" smtClean="0"/>
              <a:t>        Pressure: I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11200" y="1828800"/>
            <a:ext cx="7823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/>
              <a:t>Volume Example 1:</a:t>
            </a:r>
            <a:r>
              <a:rPr lang="en-US" sz="3200" dirty="0"/>
              <a:t> Determine the volume, in liters, of 0.600 </a:t>
            </a:r>
            <a:r>
              <a:rPr lang="en-US" sz="3200" dirty="0" err="1"/>
              <a:t>mol</a:t>
            </a:r>
            <a:r>
              <a:rPr lang="en-US" sz="3200" dirty="0"/>
              <a:t> of SO</a:t>
            </a:r>
            <a:r>
              <a:rPr lang="en-US" sz="3200" baseline="-25000" dirty="0"/>
              <a:t>2</a:t>
            </a:r>
            <a:r>
              <a:rPr lang="en-US" sz="3200" dirty="0"/>
              <a:t> gas at STP.</a:t>
            </a:r>
          </a:p>
          <a:p>
            <a:pPr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Converting Moles to liters (volume)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159010" y="3360373"/>
            <a:ext cx="2055469" cy="789856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520683"/>
            <a:ext cx="281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0.600 </a:t>
            </a:r>
            <a:r>
              <a:rPr lang="en-US" sz="2400" dirty="0" err="1" smtClean="0"/>
              <a:t>mol</a:t>
            </a:r>
            <a:r>
              <a:rPr lang="en-US" sz="2400" dirty="0" smtClean="0"/>
              <a:t> of SO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441923" y="3548929"/>
            <a:ext cx="3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456596"/>
            <a:ext cx="25146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u="sng" dirty="0" smtClean="0"/>
              <a:t>22.4 L of 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I </a:t>
            </a:r>
            <a:r>
              <a:rPr lang="en-US" sz="2400" dirty="0" err="1" smtClean="0"/>
              <a:t>mol</a:t>
            </a:r>
            <a:r>
              <a:rPr lang="en-US" sz="2400" dirty="0" smtClean="0"/>
              <a:t> </a:t>
            </a:r>
            <a:r>
              <a:rPr lang="en-US" sz="2400" dirty="0"/>
              <a:t>SO</a:t>
            </a:r>
            <a:r>
              <a:rPr lang="en-US" sz="2400" baseline="-25000" dirty="0"/>
              <a:t>2</a:t>
            </a:r>
          </a:p>
          <a:p>
            <a:endParaRPr lang="en-US" sz="24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216464" y="3548929"/>
            <a:ext cx="1232716" cy="7974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4336642" y="4150229"/>
            <a:ext cx="1232716" cy="6480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68204" y="3521465"/>
            <a:ext cx="1661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/>
              <a:t>= 13.4 L 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5824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8" grpId="0" animBg="1"/>
      <p:bldP spid="9" grpId="0"/>
      <p:bldP spid="10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11200" y="1676400"/>
            <a:ext cx="7823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3600" b="1" u="sng" dirty="0">
                <a:solidFill>
                  <a:schemeClr val="tx2"/>
                </a:solidFill>
              </a:rPr>
              <a:t>Volume Example 2:</a:t>
            </a:r>
            <a:r>
              <a:rPr lang="en-US" sz="3600" b="1" u="sng" dirty="0"/>
              <a:t> </a:t>
            </a:r>
            <a:r>
              <a:rPr lang="en-US" sz="3600" dirty="0"/>
              <a:t>Determine the number of moles in 33.6 L of He gas at STP.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Converting liters (volume) to</a:t>
            </a:r>
          </a:p>
          <a:p>
            <a:pPr eaLnBrk="1" hangingPunct="1"/>
            <a:r>
              <a:rPr lang="en-US" b="1" dirty="0"/>
              <a:t>Moles </a:t>
            </a:r>
            <a:endParaRPr lang="en-US" b="1" dirty="0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159010" y="3654960"/>
            <a:ext cx="2055469" cy="789856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815270"/>
            <a:ext cx="281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/>
              <a:t>33.6g L of He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441923" y="3843516"/>
            <a:ext cx="34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799" y="3751183"/>
            <a:ext cx="25146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1 </a:t>
            </a:r>
            <a:r>
              <a:rPr lang="en-US" sz="2400" u="sng" dirty="0" err="1" smtClean="0"/>
              <a:t>mol</a:t>
            </a:r>
            <a:r>
              <a:rPr lang="en-US" sz="2400" u="sng" dirty="0" smtClean="0"/>
              <a:t> He</a:t>
            </a:r>
            <a:endParaRPr lang="en-US" sz="2400" u="sng" baseline="-25000" dirty="0" smtClean="0"/>
          </a:p>
          <a:p>
            <a:r>
              <a:rPr lang="en-US" sz="2400" dirty="0" smtClean="0"/>
              <a:t>22.4 L He</a:t>
            </a:r>
            <a:endParaRPr lang="en-US" sz="2400" baseline="-25000" dirty="0"/>
          </a:p>
          <a:p>
            <a:endParaRPr lang="en-US" sz="2400" baseline="-25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01083" y="3647387"/>
            <a:ext cx="1232716" cy="7974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4336642" y="4234106"/>
            <a:ext cx="1232716" cy="6480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3155" y="3816052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 1.50 </a:t>
            </a:r>
            <a:r>
              <a:rPr lang="en-US" sz="2000" b="1" dirty="0" err="1" smtClean="0"/>
              <a:t>mol</a:t>
            </a:r>
            <a:r>
              <a:rPr lang="en-US" sz="2000" b="1" dirty="0" smtClean="0"/>
              <a:t> 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8" grpId="0" animBg="1"/>
      <p:bldP spid="9" grpId="0"/>
      <p:bldP spid="10" grpId="0"/>
      <p:bldP spid="11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Putting it ALL together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move from mass to moles to particles and vice-versa!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Review: What are the conversion factors?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mole = 6.02 x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mole = molar mass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6.02 x 10</a:t>
            </a:r>
            <a:r>
              <a:rPr lang="en-US" baseline="300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= molar mass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286" y="4724400"/>
            <a:ext cx="8305800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3200" baseline="30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And if it is a gas at STP, 1 mole = 22.4 </a:t>
            </a:r>
            <a:r>
              <a:rPr lang="en-US" sz="3200" baseline="300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lvl="1" algn="ctr"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mole = 6.02 </a:t>
            </a:r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sz="3200" b="1" baseline="30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= molar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mass= 22.4 L</a:t>
            </a:r>
            <a:endParaRPr lang="en-US" sz="3200" b="1" baseline="30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sz="3200" baseline="300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uiExpand="1" build="p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7" y="25908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5864"/>
            <a:ext cx="2057400" cy="21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3657600" y="1676400"/>
            <a:ext cx="1371600" cy="1447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Molar Mass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5334000" y="1219200"/>
            <a:ext cx="15240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22.4 Liters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4114800" y="4343400"/>
            <a:ext cx="27432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6.02 x10</a:t>
            </a:r>
            <a:r>
              <a:rPr lang="en-US" sz="3200" baseline="30000" dirty="0" smtClean="0"/>
              <a:t>23</a:t>
            </a:r>
          </a:p>
          <a:p>
            <a:pPr algn="ctr"/>
            <a:r>
              <a:rPr lang="en-US" sz="3200" dirty="0" smtClean="0"/>
              <a:t>particles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7826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686800" cy="144779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How many atoms are in a pure gold nugget having a mass of 25.0 grams?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95400" y="3012256"/>
            <a:ext cx="61722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200" dirty="0">
                <a:latin typeface="Arial Rounded MT Bold" pitchFamily="34" charset="0"/>
              </a:rPr>
              <a:t>mass </a:t>
            </a:r>
            <a:r>
              <a:rPr lang="en-US" sz="3200" dirty="0" smtClean="0">
                <a:latin typeface="Arial Rounded MT Bold" pitchFamily="34" charset="0"/>
              </a:rPr>
              <a:t>           mole            atoms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5317671" y="4995881"/>
            <a:ext cx="2743200" cy="10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200" dirty="0" smtClean="0"/>
              <a:t>= 7.64 </a:t>
            </a:r>
            <a:r>
              <a:rPr lang="en-US" sz="3200" dirty="0"/>
              <a:t>x 10</a:t>
            </a:r>
            <a:r>
              <a:rPr lang="en-US" sz="3200" baseline="30000" dirty="0"/>
              <a:t>22</a:t>
            </a:r>
            <a:r>
              <a:rPr lang="en-US" sz="3200" dirty="0"/>
              <a:t> atoms Au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486400" y="4995881"/>
            <a:ext cx="2743200" cy="106362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743200" y="3303361"/>
            <a:ext cx="838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876800" y="3303361"/>
            <a:ext cx="838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3889213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25.0 g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74198" y="38723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91313" y="3733800"/>
            <a:ext cx="2104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 </a:t>
            </a:r>
            <a:r>
              <a:rPr lang="en-US" sz="2800" u="sng" dirty="0" err="1"/>
              <a:t>mol</a:t>
            </a:r>
            <a:r>
              <a:rPr lang="en-US" sz="2800" u="sng" dirty="0"/>
              <a:t> </a:t>
            </a:r>
            <a:r>
              <a:rPr lang="en-US" sz="2800" u="sng" dirty="0" smtClean="0"/>
              <a:t>Au</a:t>
            </a:r>
          </a:p>
          <a:p>
            <a:r>
              <a:rPr lang="en-US" sz="2800" dirty="0"/>
              <a:t>197.00 g Au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85092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2662" y="3846118"/>
            <a:ext cx="3627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6.02 x 10 </a:t>
            </a:r>
            <a:r>
              <a:rPr lang="en-US" sz="2800" u="sng" baseline="30000" dirty="0" smtClean="0"/>
              <a:t>23</a:t>
            </a:r>
            <a:r>
              <a:rPr lang="en-US" sz="2800" u="sng" dirty="0" smtClean="0"/>
              <a:t> atoms Au</a:t>
            </a:r>
          </a:p>
          <a:p>
            <a:r>
              <a:rPr lang="en-US" sz="2800" dirty="0" smtClean="0"/>
              <a:t>  1 </a:t>
            </a:r>
            <a:r>
              <a:rPr lang="en-US" sz="2800" dirty="0" err="1" smtClean="0"/>
              <a:t>mol</a:t>
            </a:r>
            <a:r>
              <a:rPr lang="en-US" sz="2800" dirty="0" smtClean="0"/>
              <a:t> Au</a:t>
            </a:r>
            <a:endParaRPr lang="en-US" sz="28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066800" y="430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Putting it ALL together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62214" y="4197697"/>
            <a:ext cx="762684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1650805" y="4038600"/>
            <a:ext cx="762684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5715000" y="4343025"/>
            <a:ext cx="762684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3162300" y="3810000"/>
            <a:ext cx="762684" cy="457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3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122891" grpId="0"/>
      <p:bldP spid="3" grpId="0" animBg="1"/>
      <p:bldP spid="6" grpId="0"/>
      <p:bldP spid="7" grpId="0"/>
      <p:bldP spid="8" grpId="0"/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458200" cy="10895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3600" dirty="0"/>
              <a:t>Calculate the number of atoms in 4.77 g lead.</a:t>
            </a:r>
            <a:r>
              <a:rPr lang="en-US" sz="3200" dirty="0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Learning Check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95400" y="2514600"/>
            <a:ext cx="61722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200" dirty="0">
                <a:latin typeface="Arial Rounded MT Bold" pitchFamily="34" charset="0"/>
              </a:rPr>
              <a:t>mass </a:t>
            </a:r>
            <a:r>
              <a:rPr lang="en-US" sz="3200" dirty="0" smtClean="0">
                <a:latin typeface="Arial Rounded MT Bold" pitchFamily="34" charset="0"/>
              </a:rPr>
              <a:t>           mole            atoms </a:t>
            </a:r>
            <a:endParaRPr lang="en-US" sz="3200" dirty="0">
              <a:latin typeface="Arial Rounded MT Bol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43200" y="2805705"/>
            <a:ext cx="838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876800" y="2805705"/>
            <a:ext cx="838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3400" y="3657600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4.77 g </a:t>
            </a:r>
            <a:r>
              <a:rPr lang="en-US" sz="3200" dirty="0" err="1"/>
              <a:t>Pb</a:t>
            </a:r>
            <a:endParaRPr lang="en-US" sz="32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14600" y="38862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00" y="35814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 mole Pb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971800" y="41910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207.2 g </a:t>
            </a:r>
            <a:r>
              <a:rPr lang="en-US" sz="3200" dirty="0" err="1"/>
              <a:t>Pb</a:t>
            </a:r>
            <a:endParaRPr lang="en-US" sz="3200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971800" y="41910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1447800" y="3733800"/>
            <a:ext cx="10668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810000" y="4343400"/>
            <a:ext cx="10668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029200" y="3810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562600" y="358140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6.02x10</a:t>
            </a:r>
            <a:r>
              <a:rPr lang="en-US" sz="3200" baseline="30000"/>
              <a:t>23</a:t>
            </a:r>
            <a:r>
              <a:rPr lang="en-US" sz="3200"/>
              <a:t> </a:t>
            </a:r>
            <a:r>
              <a:rPr lang="en-US" sz="2800"/>
              <a:t>atoms</a:t>
            </a:r>
            <a:r>
              <a:rPr lang="en-US" sz="3200"/>
              <a:t> Pb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562600" y="41910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019800" y="4267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 mol Pb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3810000" y="3429000"/>
            <a:ext cx="10668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6629400" y="4267200"/>
            <a:ext cx="1066800" cy="685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667000" y="54864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505200" y="5486400"/>
            <a:ext cx="4419600" cy="646331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1.39x10</a:t>
            </a:r>
            <a:r>
              <a:rPr lang="en-US" sz="3600" baseline="30000"/>
              <a:t>22</a:t>
            </a:r>
            <a:r>
              <a:rPr lang="en-US" sz="3600"/>
              <a:t> atom Pb</a:t>
            </a:r>
          </a:p>
        </p:txBody>
      </p:sp>
    </p:spTree>
    <p:extLst>
      <p:ext uri="{BB962C8B-B14F-4D97-AF65-F5344CB8AC3E}">
        <p14:creationId xmlns:p14="http://schemas.microsoft.com/office/powerpoint/2010/main" val="18200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  <p:bldP spid="8" grpId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nimBg="1"/>
      <p:bldP spid="18" grpId="0" animBg="1"/>
      <p:bldP spid="19" grpId="0" autoUpdateAnimBg="0"/>
      <p:bldP spid="20" grpId="0" autoUpdateAnimBg="0"/>
      <p:bldP spid="21" grpId="0" animBg="1"/>
      <p:bldP spid="22" grpId="0" autoUpdateAnimBg="0"/>
      <p:bldP spid="23" grpId="0" animBg="1"/>
      <p:bldP spid="24" grpId="0" animBg="1"/>
      <p:bldP spid="25" grpId="0" autoUpdateAnimBg="0"/>
      <p:bldP spid="2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7620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Practice!!</a:t>
            </a:r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77989"/>
              </p:ext>
            </p:extLst>
          </p:nvPr>
        </p:nvGraphicFramePr>
        <p:xfrm>
          <a:off x="381000" y="1981200"/>
          <a:ext cx="8458200" cy="4114801"/>
        </p:xfrm>
        <a:graphic>
          <a:graphicData uri="http://schemas.openxmlformats.org/drawingml/2006/table">
            <a:tbl>
              <a:tblPr/>
              <a:tblGrid>
                <a:gridCol w="1524000"/>
                <a:gridCol w="2133600"/>
                <a:gridCol w="2286000"/>
                <a:gridCol w="25146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Elem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Moles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# of particles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4.95 mol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3.95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12.5 mol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8.75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4.93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9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800">
                <a:solidFill>
                  <a:schemeClr val="tx2"/>
                </a:solidFill>
                <a:latin typeface="Arial" charset="0"/>
              </a:rPr>
              <a:t>Good Practice!!</a:t>
            </a: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01737"/>
              </p:ext>
            </p:extLst>
          </p:nvPr>
        </p:nvGraphicFramePr>
        <p:xfrm>
          <a:off x="381000" y="1752600"/>
          <a:ext cx="8458200" cy="4514850"/>
        </p:xfrm>
        <a:graphic>
          <a:graphicData uri="http://schemas.openxmlformats.org/drawingml/2006/table">
            <a:tbl>
              <a:tblPr/>
              <a:tblGrid>
                <a:gridCol w="1524000"/>
                <a:gridCol w="2133600"/>
                <a:gridCol w="2286000"/>
                <a:gridCol w="2514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Elem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Moles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# of particles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0.0127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7.64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4.95 mol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2.98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7.88g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3.95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794g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12.5 mol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7.53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0.654g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0.0145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8.75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11200g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81.9 mol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4.93 x10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F9A4FD-85F5-48AF-8709-7380CE188CE0}" type="slidenum">
              <a:rPr lang="en-US" sz="1000" smtClean="0">
                <a:solidFill>
                  <a:srgbClr val="000000"/>
                </a:solidFill>
              </a:rPr>
              <a:pPr/>
              <a:t>39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Subscripts and Moles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248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The </a:t>
            </a:r>
            <a:r>
              <a:rPr lang="en-US" i="1" smtClean="0"/>
              <a:t>subscripts</a:t>
            </a:r>
            <a:r>
              <a:rPr lang="en-US" smtClean="0">
                <a:solidFill>
                  <a:srgbClr val="FF3300"/>
                </a:solidFill>
              </a:rPr>
              <a:t> </a:t>
            </a:r>
            <a:r>
              <a:rPr lang="en-US" smtClean="0"/>
              <a:t>in a formula give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the relationship of atoms in the formula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the moles of each element in 1 mole of a compound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Glucose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		C</a:t>
            </a:r>
            <a:r>
              <a:rPr lang="en-US" b="1" baseline="-25000" smtClean="0"/>
              <a:t>6</a:t>
            </a:r>
            <a:r>
              <a:rPr lang="en-US" smtClean="0"/>
              <a:t>H</a:t>
            </a:r>
            <a:r>
              <a:rPr lang="en-US" b="1" baseline="-25000" smtClean="0"/>
              <a:t>12</a:t>
            </a:r>
            <a:r>
              <a:rPr lang="en-US" smtClean="0"/>
              <a:t>O</a:t>
            </a:r>
            <a:r>
              <a:rPr lang="en-US" b="1" baseline="-25000" smtClean="0"/>
              <a:t>6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In 1 molecule:  6 atoms of C   12 atoms of H	    6 atoms of 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b="1" smtClean="0"/>
              <a:t>In 1 mole:	 6 moles of C 	 12 moles of H     6 moles of O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5029200" y="43434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 rot="8157849">
            <a:off x="3581400" y="4267200"/>
            <a:ext cx="762000" cy="366713"/>
          </a:xfrm>
          <a:prstGeom prst="rightArrow">
            <a:avLst>
              <a:gd name="adj1" fmla="val 50000"/>
              <a:gd name="adj2" fmla="val 519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 rot="2408220">
            <a:off x="6019800" y="4240213"/>
            <a:ext cx="771525" cy="365125"/>
          </a:xfrm>
          <a:prstGeom prst="rightArrow">
            <a:avLst>
              <a:gd name="adj1" fmla="val 50000"/>
              <a:gd name="adj2" fmla="val 469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" y="1371600"/>
            <a:ext cx="8763000" cy="20867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600" dirty="0"/>
              <a:t>As you know, atoms and molecules are extremely small. There are so many of them in even the smallest sample that it’s impossible to actually count them.</a:t>
            </a:r>
            <a:r>
              <a:rPr lang="en-US" sz="3200" dirty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Counting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3923" y="5500914"/>
            <a:ext cx="6429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We count pieces in </a:t>
            </a:r>
            <a:r>
              <a:rPr lang="en-US" sz="4800" dirty="0">
                <a:solidFill>
                  <a:schemeClr val="tx2"/>
                </a:solidFill>
              </a:rPr>
              <a:t>MOLES.</a:t>
            </a:r>
            <a:r>
              <a:rPr lang="en-US" sz="3600" dirty="0"/>
              <a:t> </a:t>
            </a:r>
          </a:p>
        </p:txBody>
      </p:sp>
      <p:pic>
        <p:nvPicPr>
          <p:cNvPr id="7" name="Picture 7" descr="New%20Cou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2408" y="3276600"/>
            <a:ext cx="1256192" cy="187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4500" y="3474754"/>
            <a:ext cx="6718300" cy="17543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4000" dirty="0"/>
              <a:t>That’s why chemists created their own counting unit called the mole.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16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37E6A1D-9825-4872-83FB-14BD796B2CBA}" type="slidenum">
              <a:rPr lang="en-US" sz="1000" smtClean="0">
                <a:solidFill>
                  <a:srgbClr val="000000"/>
                </a:solidFill>
              </a:rPr>
              <a:pPr/>
              <a:t>40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Subscripts State Atoms and Moles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5715000"/>
            <a:ext cx="7924800" cy="53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smtClean="0"/>
              <a:t>1 mole of C</a:t>
            </a:r>
            <a:r>
              <a:rPr lang="en-US" sz="2000" b="1" baseline="-25000" smtClean="0"/>
              <a:t>9</a:t>
            </a:r>
            <a:r>
              <a:rPr lang="en-US" sz="2000" b="1" smtClean="0"/>
              <a:t>H</a:t>
            </a:r>
            <a:r>
              <a:rPr lang="en-US" sz="2000" b="1" baseline="-25000" smtClean="0"/>
              <a:t>8</a:t>
            </a:r>
            <a:r>
              <a:rPr lang="en-US" sz="2000" b="1" smtClean="0"/>
              <a:t>O</a:t>
            </a:r>
            <a:r>
              <a:rPr lang="en-US" sz="2000" b="1" baseline="-25000" smtClean="0"/>
              <a:t>4</a:t>
            </a:r>
            <a:r>
              <a:rPr lang="en-US" sz="2000" b="1" smtClean="0"/>
              <a:t>   = 9 moles of C</a:t>
            </a:r>
            <a:r>
              <a:rPr lang="en-US" sz="2000" smtClean="0"/>
              <a:t>  </a:t>
            </a:r>
            <a:r>
              <a:rPr lang="en-US" sz="2000" b="1" smtClean="0"/>
              <a:t>8 moles of H</a:t>
            </a:r>
            <a:r>
              <a:rPr lang="en-US" sz="2000" smtClean="0"/>
              <a:t>  </a:t>
            </a:r>
            <a:r>
              <a:rPr lang="en-US" sz="2000" b="1" smtClean="0"/>
              <a:t>4 moles of O</a:t>
            </a:r>
            <a:endParaRPr lang="en-US" smtClean="0"/>
          </a:p>
        </p:txBody>
      </p:sp>
      <p:sp>
        <p:nvSpPr>
          <p:cNvPr id="19461" name="AutoShape 21"/>
          <p:cNvSpPr>
            <a:spLocks noChangeArrowheads="1"/>
          </p:cNvSpPr>
          <p:nvPr/>
        </p:nvSpPr>
        <p:spPr bwMode="auto">
          <a:xfrm>
            <a:off x="4648200" y="5334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62" name="AutoShape 22"/>
          <p:cNvSpPr>
            <a:spLocks noChangeArrowheads="1"/>
          </p:cNvSpPr>
          <p:nvPr/>
        </p:nvSpPr>
        <p:spPr bwMode="auto">
          <a:xfrm>
            <a:off x="6096000" y="5334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D1E0F0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63" name="AutoShape 23"/>
          <p:cNvSpPr>
            <a:spLocks noChangeArrowheads="1"/>
          </p:cNvSpPr>
          <p:nvPr/>
        </p:nvSpPr>
        <p:spPr bwMode="auto">
          <a:xfrm>
            <a:off x="7467600" y="53340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0066"/>
              </a:solidFill>
            </a:endParaRPr>
          </a:p>
        </p:txBody>
      </p:sp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191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5814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7667FD3-8637-4828-A871-4E909484B935}" type="slidenum">
              <a:rPr lang="en-US" sz="1000" smtClean="0">
                <a:solidFill>
                  <a:srgbClr val="000000"/>
                </a:solidFill>
              </a:rPr>
              <a:pPr/>
              <a:t>41</a:t>
            </a:fld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Factors from Subscripts</a:t>
            </a:r>
            <a:r>
              <a:rPr lang="en-US" smtClean="0"/>
              <a:t>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Subscripts used for conversion factors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relate moles of each element in 1 mole compound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for aspirin, C</a:t>
            </a:r>
            <a:r>
              <a:rPr lang="en-US" baseline="-25000" smtClean="0"/>
              <a:t>9</a:t>
            </a:r>
            <a:r>
              <a:rPr lang="en-US" smtClean="0"/>
              <a:t>H</a:t>
            </a:r>
            <a:r>
              <a:rPr lang="en-US" baseline="-25000" smtClean="0"/>
              <a:t>8</a:t>
            </a:r>
            <a:r>
              <a:rPr lang="en-US" smtClean="0"/>
              <a:t>O</a:t>
            </a:r>
            <a:r>
              <a:rPr lang="en-US" baseline="-25000" smtClean="0"/>
              <a:t>4</a:t>
            </a:r>
            <a:r>
              <a:rPr lang="en-US" smtClean="0"/>
              <a:t> ,</a:t>
            </a:r>
            <a:r>
              <a:rPr lang="en-US" baseline="-25000" smtClean="0"/>
              <a:t> </a:t>
            </a:r>
            <a:r>
              <a:rPr lang="en-US" smtClean="0"/>
              <a:t>can be written as: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9 moles C              	   8 moles H 		    4 moles O </a:t>
            </a:r>
            <a:r>
              <a:rPr lang="en-US" sz="2000" smtClean="0">
                <a:solidFill>
                  <a:srgbClr val="FF3300"/>
                </a:solidFill>
              </a:rPr>
              <a:t>	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1 mole C</a:t>
            </a:r>
            <a:r>
              <a:rPr lang="en-US" sz="2000" baseline="-25000" smtClean="0"/>
              <a:t>9</a:t>
            </a:r>
            <a:r>
              <a:rPr lang="en-US" sz="2000" smtClean="0"/>
              <a:t>H</a:t>
            </a:r>
            <a:r>
              <a:rPr lang="en-US" sz="2000" baseline="-25000" smtClean="0"/>
              <a:t>8</a:t>
            </a:r>
            <a:r>
              <a:rPr lang="en-US" sz="2000" smtClean="0"/>
              <a:t>O</a:t>
            </a:r>
            <a:r>
              <a:rPr lang="en-US" sz="2000" baseline="-25000" smtClean="0"/>
              <a:t>4             </a:t>
            </a:r>
            <a:r>
              <a:rPr lang="en-US" sz="2000" smtClean="0"/>
              <a:t> 	1 mole C</a:t>
            </a:r>
            <a:r>
              <a:rPr lang="en-US" sz="2000" baseline="-25000" smtClean="0"/>
              <a:t>9</a:t>
            </a:r>
            <a:r>
              <a:rPr lang="en-US" sz="2000" smtClean="0"/>
              <a:t>H</a:t>
            </a:r>
            <a:r>
              <a:rPr lang="en-US" sz="2000" baseline="-25000" smtClean="0"/>
              <a:t>8</a:t>
            </a:r>
            <a:r>
              <a:rPr lang="en-US" sz="2000" smtClean="0"/>
              <a:t>O</a:t>
            </a:r>
            <a:r>
              <a:rPr lang="en-US" sz="2000" baseline="-25000" smtClean="0"/>
              <a:t>4</a:t>
            </a:r>
            <a:r>
              <a:rPr lang="en-US" sz="2000" smtClean="0"/>
              <a:t> 		1 mole C</a:t>
            </a:r>
            <a:r>
              <a:rPr lang="en-US" sz="2000" baseline="-25000" smtClean="0"/>
              <a:t>9</a:t>
            </a:r>
            <a:r>
              <a:rPr lang="en-US" sz="2000" smtClean="0"/>
              <a:t>H</a:t>
            </a:r>
            <a:r>
              <a:rPr lang="en-US" sz="2000" baseline="-25000" smtClean="0"/>
              <a:t>8</a:t>
            </a:r>
            <a:r>
              <a:rPr lang="en-US" sz="2000" smtClean="0"/>
              <a:t>O</a:t>
            </a:r>
            <a:r>
              <a:rPr lang="en-US" sz="2000" baseline="-25000" smtClean="0"/>
              <a:t>4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sz="2000" smtClean="0"/>
              <a:t>and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sz="2000" u="sng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1 mole C</a:t>
            </a:r>
            <a:r>
              <a:rPr lang="en-US" sz="2000" baseline="-25000" smtClean="0"/>
              <a:t>9</a:t>
            </a:r>
            <a:r>
              <a:rPr lang="en-US" sz="2000" smtClean="0"/>
              <a:t>H</a:t>
            </a:r>
            <a:r>
              <a:rPr lang="en-US" sz="2000" baseline="-25000" smtClean="0"/>
              <a:t>8</a:t>
            </a:r>
            <a:r>
              <a:rPr lang="en-US" sz="2000" smtClean="0"/>
              <a:t>O</a:t>
            </a:r>
            <a:r>
              <a:rPr lang="en-US" sz="2000" baseline="-25000" smtClean="0"/>
              <a:t>4</a:t>
            </a:r>
            <a:r>
              <a:rPr lang="en-US" sz="2000" smtClean="0"/>
              <a:t>       	 1 mole C</a:t>
            </a:r>
            <a:r>
              <a:rPr lang="en-US" sz="2000" baseline="-25000" smtClean="0"/>
              <a:t>9</a:t>
            </a:r>
            <a:r>
              <a:rPr lang="en-US" sz="2000" smtClean="0"/>
              <a:t>H</a:t>
            </a:r>
            <a:r>
              <a:rPr lang="en-US" sz="2000" baseline="-25000" smtClean="0"/>
              <a:t>8</a:t>
            </a:r>
            <a:r>
              <a:rPr lang="en-US" sz="2000" smtClean="0"/>
              <a:t>O</a:t>
            </a:r>
            <a:r>
              <a:rPr lang="en-US" sz="2000" baseline="-25000" smtClean="0"/>
              <a:t>4</a:t>
            </a:r>
            <a:r>
              <a:rPr lang="en-US" sz="2000" smtClean="0"/>
              <a:t>   	 1 mole C</a:t>
            </a:r>
            <a:r>
              <a:rPr lang="en-US" sz="2000" baseline="-25000" smtClean="0"/>
              <a:t>9</a:t>
            </a:r>
            <a:r>
              <a:rPr lang="en-US" sz="2000" smtClean="0"/>
              <a:t>H</a:t>
            </a:r>
            <a:r>
              <a:rPr lang="en-US" sz="2000" baseline="-25000" smtClean="0"/>
              <a:t>8</a:t>
            </a:r>
            <a:r>
              <a:rPr lang="en-US" sz="2000" smtClean="0"/>
              <a:t>O</a:t>
            </a:r>
            <a:r>
              <a:rPr lang="en-US" sz="2000" baseline="-25000" smtClean="0"/>
              <a:t>4</a:t>
            </a:r>
            <a:r>
              <a:rPr lang="en-US" sz="2000" u="sng" smtClean="0">
                <a:solidFill>
                  <a:srgbClr val="FF3300"/>
                </a:solidFill>
              </a:rPr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9 moles C </a:t>
            </a:r>
            <a:r>
              <a:rPr lang="en-US" sz="2000" smtClean="0">
                <a:solidFill>
                  <a:schemeClr val="tx2"/>
                </a:solidFill>
              </a:rPr>
              <a:t>	       	</a:t>
            </a:r>
            <a:r>
              <a:rPr lang="en-US" sz="2000" smtClean="0">
                <a:solidFill>
                  <a:srgbClr val="0099FF"/>
                </a:solidFill>
              </a:rPr>
              <a:t>    </a:t>
            </a:r>
            <a:r>
              <a:rPr lang="en-US" sz="2000" smtClean="0"/>
              <a:t>8 moles H 	     	    4 moles O    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aseline="-25000" smtClean="0">
              <a:solidFill>
                <a:srgbClr val="FF3300"/>
              </a:solidFill>
            </a:endParaRPr>
          </a:p>
        </p:txBody>
      </p:sp>
      <p:cxnSp>
        <p:nvCxnSpPr>
          <p:cNvPr id="20485" name="Straight Connector 5"/>
          <p:cNvCxnSpPr>
            <a:cxnSpLocks noChangeShapeType="1"/>
          </p:cNvCxnSpPr>
          <p:nvPr/>
        </p:nvCxnSpPr>
        <p:spPr bwMode="auto">
          <a:xfrm>
            <a:off x="914400" y="3733800"/>
            <a:ext cx="1905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Connector 8"/>
          <p:cNvCxnSpPr>
            <a:cxnSpLocks noChangeShapeType="1"/>
          </p:cNvCxnSpPr>
          <p:nvPr/>
        </p:nvCxnSpPr>
        <p:spPr bwMode="auto">
          <a:xfrm>
            <a:off x="3657600" y="3733800"/>
            <a:ext cx="1905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Straight Connector 9"/>
          <p:cNvCxnSpPr>
            <a:cxnSpLocks noChangeShapeType="1"/>
          </p:cNvCxnSpPr>
          <p:nvPr/>
        </p:nvCxnSpPr>
        <p:spPr bwMode="auto">
          <a:xfrm>
            <a:off x="6324600" y="3733800"/>
            <a:ext cx="1905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Straight Connector 10"/>
          <p:cNvCxnSpPr>
            <a:cxnSpLocks noChangeShapeType="1"/>
          </p:cNvCxnSpPr>
          <p:nvPr/>
        </p:nvCxnSpPr>
        <p:spPr bwMode="auto">
          <a:xfrm>
            <a:off x="914400" y="5334000"/>
            <a:ext cx="1905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11"/>
          <p:cNvCxnSpPr>
            <a:cxnSpLocks noChangeShapeType="1"/>
          </p:cNvCxnSpPr>
          <p:nvPr/>
        </p:nvCxnSpPr>
        <p:spPr bwMode="auto">
          <a:xfrm>
            <a:off x="3657600" y="5334000"/>
            <a:ext cx="1905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Connector 12"/>
          <p:cNvCxnSpPr>
            <a:cxnSpLocks noChangeShapeType="1"/>
          </p:cNvCxnSpPr>
          <p:nvPr/>
        </p:nvCxnSpPr>
        <p:spPr bwMode="auto">
          <a:xfrm>
            <a:off x="6400800" y="5334000"/>
            <a:ext cx="1905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62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90600" y="3886200"/>
            <a:ext cx="7385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/>
              <a:t>This quantity is called a </a:t>
            </a:r>
            <a:r>
              <a:rPr lang="en-US" sz="4400" dirty="0">
                <a:solidFill>
                  <a:srgbClr val="FF0000"/>
                </a:solidFill>
              </a:rPr>
              <a:t>MOLE.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81200" y="1905000"/>
            <a:ext cx="479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????? =  6.0 x 10</a:t>
            </a:r>
            <a:r>
              <a:rPr lang="en-US" sz="3600" baseline="30000"/>
              <a:t>23</a:t>
            </a:r>
            <a:r>
              <a:rPr lang="en-US" sz="3600"/>
              <a:t> atoms</a:t>
            </a:r>
          </a:p>
        </p:txBody>
      </p:sp>
    </p:spTree>
    <p:extLst>
      <p:ext uri="{BB962C8B-B14F-4D97-AF65-F5344CB8AC3E}">
        <p14:creationId xmlns:p14="http://schemas.microsoft.com/office/powerpoint/2010/main" val="14182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50925" y="533400"/>
            <a:ext cx="7762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A MOLE (mol) is just a word representing a quantity.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98525" y="1676400"/>
            <a:ext cx="37896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What does dozen mean?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860925" y="1676400"/>
            <a:ext cx="27429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Yep, it means 12. </a:t>
            </a:r>
          </a:p>
          <a:p>
            <a:r>
              <a:rPr lang="en-US" sz="2800"/>
              <a:t>But 12 what?</a:t>
            </a: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898525" y="3082925"/>
            <a:ext cx="3101975" cy="1039813"/>
            <a:chOff x="566" y="2352"/>
            <a:chExt cx="1954" cy="655"/>
          </a:xfrm>
        </p:grpSpPr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566" y="2570"/>
              <a:ext cx="94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12 steers</a:t>
              </a:r>
            </a:p>
          </p:txBody>
        </p:sp>
        <p:pic>
          <p:nvPicPr>
            <p:cNvPr id="43014" name="Picture 6" descr="ag00044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52"/>
              <a:ext cx="1080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4876800" y="2549525"/>
            <a:ext cx="3105150" cy="1714500"/>
            <a:chOff x="3072" y="2016"/>
            <a:chExt cx="1956" cy="1080"/>
          </a:xfrm>
        </p:grpSpPr>
        <p:pic>
          <p:nvPicPr>
            <p:cNvPr id="43015" name="Picture 7" descr="ag00043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16"/>
              <a:ext cx="612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3072" y="2592"/>
              <a:ext cx="128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12 dinosaurs</a:t>
              </a:r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2193925" y="4454525"/>
            <a:ext cx="3098800" cy="1257300"/>
            <a:chOff x="1382" y="3216"/>
            <a:chExt cx="1952" cy="792"/>
          </a:xfrm>
        </p:grpSpPr>
        <p:pic>
          <p:nvPicPr>
            <p:cNvPr id="43016" name="Picture 8" descr="ag00344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216"/>
              <a:ext cx="886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1382" y="3578"/>
              <a:ext cx="8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12 flags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4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67056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dirty="0"/>
              <a:t>Just like the word dozen can stand for 12 things, the mole stands for        6.02 x 10</a:t>
            </a:r>
            <a:r>
              <a:rPr lang="en-US" sz="3600" baseline="30000" dirty="0"/>
              <a:t>23</a:t>
            </a:r>
            <a:r>
              <a:rPr lang="en-US" sz="3600" dirty="0"/>
              <a:t> things.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i="1" dirty="0"/>
              <a:t>Things</a:t>
            </a:r>
            <a:r>
              <a:rPr lang="en-US" sz="3600" dirty="0"/>
              <a:t>, however, are limited to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Representative Particles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50862" y="4720650"/>
            <a:ext cx="1250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Atoms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483644" y="4720650"/>
            <a:ext cx="1898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Molecules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876800" y="4720650"/>
            <a:ext cx="8819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0" y="4749225"/>
            <a:ext cx="2482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Formula units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0" autoUpdateAnimBg="0"/>
      <p:bldP spid="44038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Representative particles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099" y="1537493"/>
            <a:ext cx="8229600" cy="532050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smallest pieces of a substance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For an </a:t>
            </a:r>
            <a:r>
              <a:rPr lang="en-US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 it is an </a:t>
            </a:r>
            <a:r>
              <a:rPr lang="en-US" dirty="0" smtClean="0">
                <a:solidFill>
                  <a:srgbClr val="FF0000"/>
                </a:solidFill>
              </a:rPr>
              <a:t>atom</a:t>
            </a:r>
            <a:r>
              <a:rPr lang="en-US" dirty="0" smtClean="0"/>
              <a:t>.</a:t>
            </a:r>
          </a:p>
          <a:p>
            <a:pPr lvl="2">
              <a:defRPr/>
            </a:pPr>
            <a:r>
              <a:rPr lang="en-US" dirty="0" smtClean="0"/>
              <a:t>Fe</a:t>
            </a:r>
          </a:p>
          <a:p>
            <a:pPr lvl="1">
              <a:defRPr/>
            </a:pPr>
            <a:r>
              <a:rPr lang="en-US" dirty="0" smtClean="0"/>
              <a:t>Unless it is diatomic</a:t>
            </a:r>
          </a:p>
          <a:p>
            <a:pPr lvl="2"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H</a:t>
            </a:r>
            <a:r>
              <a:rPr lang="en-US" sz="3000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dirty="0" smtClean="0">
                <a:solidFill>
                  <a:srgbClr val="FF0000"/>
                </a:solidFill>
              </a:rPr>
              <a:t>, N</a:t>
            </a:r>
            <a:r>
              <a:rPr lang="en-US" sz="3000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dirty="0" smtClean="0">
                <a:solidFill>
                  <a:srgbClr val="FF0000"/>
                </a:solidFill>
              </a:rPr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O</a:t>
            </a:r>
            <a:r>
              <a:rPr lang="en-US" sz="3000" baseline="-25000" dirty="0" smtClean="0">
                <a:solidFill>
                  <a:srgbClr val="FF0000"/>
                </a:solidFill>
              </a:rPr>
              <a:t>2, </a:t>
            </a:r>
            <a:r>
              <a:rPr lang="en-US" sz="3000" dirty="0" smtClean="0">
                <a:solidFill>
                  <a:srgbClr val="FF0000"/>
                </a:solidFill>
              </a:rPr>
              <a:t>F</a:t>
            </a:r>
            <a:r>
              <a:rPr lang="en-US" sz="3000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dirty="0">
                <a:solidFill>
                  <a:srgbClr val="FF0000"/>
                </a:solidFill>
              </a:rPr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Cl</a:t>
            </a:r>
            <a:r>
              <a:rPr lang="en-US" sz="3000" baseline="-25000" dirty="0" smtClean="0">
                <a:solidFill>
                  <a:srgbClr val="FF0000"/>
                </a:solidFill>
              </a:rPr>
              <a:t>2</a:t>
            </a:r>
            <a:r>
              <a:rPr lang="en-US" sz="3000" dirty="0">
                <a:solidFill>
                  <a:srgbClr val="FF0000"/>
                </a:solidFill>
              </a:rPr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Br</a:t>
            </a:r>
            <a:r>
              <a:rPr lang="en-US" sz="3000" baseline="-25000" dirty="0" smtClean="0">
                <a:solidFill>
                  <a:srgbClr val="FF0000"/>
                </a:solidFill>
              </a:rPr>
              <a:t>2,</a:t>
            </a:r>
            <a:r>
              <a:rPr lang="en-US" sz="3000" dirty="0" smtClean="0">
                <a:solidFill>
                  <a:srgbClr val="FF0000"/>
                </a:solidFill>
              </a:rPr>
              <a:t> I</a:t>
            </a:r>
            <a:r>
              <a:rPr lang="en-US" sz="3000" baseline="-25000" dirty="0" smtClean="0">
                <a:solidFill>
                  <a:srgbClr val="FF0000"/>
                </a:solidFill>
              </a:rPr>
              <a:t>2</a:t>
            </a:r>
            <a:endParaRPr lang="en-US" sz="30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a molecular compound it is a </a:t>
            </a:r>
            <a:r>
              <a:rPr lang="en-US" dirty="0" smtClean="0">
                <a:solidFill>
                  <a:srgbClr val="FF0000"/>
                </a:solidFill>
              </a:rPr>
              <a:t>molecule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</a:p>
          <a:p>
            <a:pPr>
              <a:defRPr/>
            </a:pPr>
            <a:r>
              <a:rPr lang="en-US" dirty="0" smtClean="0"/>
              <a:t>For an ionic compound it is a </a:t>
            </a:r>
            <a:r>
              <a:rPr lang="en-US" dirty="0" smtClean="0">
                <a:solidFill>
                  <a:srgbClr val="FF0000"/>
                </a:solidFill>
              </a:rPr>
              <a:t>formula unit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NaCl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505200"/>
            <a:ext cx="489531" cy="341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11479" y="2133600"/>
            <a:ext cx="3581400" cy="2457450"/>
            <a:chOff x="1066800" y="1943100"/>
            <a:chExt cx="6553200" cy="4914900"/>
          </a:xfrm>
        </p:grpSpPr>
        <p:pic>
          <p:nvPicPr>
            <p:cNvPr id="6" name="Picture 4" descr="periodic-tab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66800" y="1943100"/>
              <a:ext cx="6553200" cy="49149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47800" y="2514600"/>
              <a:ext cx="304800" cy="381000"/>
            </a:xfrm>
            <a:prstGeom prst="rect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096000" y="2971800"/>
              <a:ext cx="1066800" cy="457200"/>
            </a:xfrm>
            <a:prstGeom prst="rect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781800" y="3429000"/>
              <a:ext cx="381000" cy="1295400"/>
            </a:xfrm>
            <a:prstGeom prst="rect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77751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Calculations with Moles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Mickey Mouse Mole Graphing Chart to help you calculate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2895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yers">
  <a:themeElements>
    <a:clrScheme name="Layers 12">
      <a:dk1>
        <a:srgbClr val="000000"/>
      </a:dk1>
      <a:lt1>
        <a:srgbClr val="FFFFFF"/>
      </a:lt1>
      <a:dk2>
        <a:srgbClr val="336699"/>
      </a:dk2>
      <a:lt2>
        <a:srgbClr val="FF6600"/>
      </a:lt2>
      <a:accent1>
        <a:srgbClr val="008080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C0C0"/>
      </a:accent5>
      <a:accent6>
        <a:srgbClr val="E75C00"/>
      </a:accent6>
      <a:hlink>
        <a:srgbClr val="FF6600"/>
      </a:hlink>
      <a:folHlink>
        <a:srgbClr val="A50021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99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5C00"/>
        </a:accent6>
        <a:hlink>
          <a:srgbClr val="FF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ayers">
  <a:themeElements>
    <a:clrScheme name="Layers 12">
      <a:dk1>
        <a:srgbClr val="000000"/>
      </a:dk1>
      <a:lt1>
        <a:srgbClr val="FFFFFF"/>
      </a:lt1>
      <a:dk2>
        <a:srgbClr val="336699"/>
      </a:dk2>
      <a:lt2>
        <a:srgbClr val="FF6600"/>
      </a:lt2>
      <a:accent1>
        <a:srgbClr val="008080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C0C0"/>
      </a:accent5>
      <a:accent6>
        <a:srgbClr val="E75C00"/>
      </a:accent6>
      <a:hlink>
        <a:srgbClr val="FF6600"/>
      </a:hlink>
      <a:folHlink>
        <a:srgbClr val="A50021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99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E75C00"/>
        </a:accent6>
        <a:hlink>
          <a:srgbClr val="FF66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FF"/>
        </a:lt1>
        <a:dk2>
          <a:srgbClr val="336699"/>
        </a:dk2>
        <a:lt2>
          <a:srgbClr val="FF6600"/>
        </a:lt2>
        <a:accent1>
          <a:srgbClr val="0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5C00"/>
        </a:accent6>
        <a:hlink>
          <a:srgbClr val="FF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1318</Words>
  <Application>Microsoft Office PowerPoint</Application>
  <PresentationFormat>On-screen Show (4:3)</PresentationFormat>
  <Paragraphs>349</Paragraphs>
  <Slides>41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Office Theme</vt:lpstr>
      <vt:lpstr>Contemporary Portrait</vt:lpstr>
      <vt:lpstr>1_Layers</vt:lpstr>
      <vt:lpstr>2_Layers</vt:lpstr>
      <vt:lpstr>Equation</vt:lpstr>
      <vt:lpstr>The Mole Concept</vt:lpstr>
      <vt:lpstr> How do you measure how much?</vt:lpstr>
      <vt:lpstr>Counting </vt:lpstr>
      <vt:lpstr>PowerPoint Presentation</vt:lpstr>
      <vt:lpstr>PowerPoint Presentation</vt:lpstr>
      <vt:lpstr>PowerPoint Presentation</vt:lpstr>
      <vt:lpstr>PowerPoint Presentation</vt:lpstr>
      <vt:lpstr>Representative particles</vt:lpstr>
      <vt:lpstr>Calculations with Moles</vt:lpstr>
      <vt:lpstr>PowerPoint Presentation</vt:lpstr>
      <vt:lpstr>Converting factors</vt:lpstr>
      <vt:lpstr>Converting Moles to Particles</vt:lpstr>
      <vt:lpstr>Particle Example 2:</vt:lpstr>
      <vt:lpstr>Converting Particles to Moles</vt:lpstr>
      <vt:lpstr>Converting Particles to Moles</vt:lpstr>
      <vt:lpstr>Learning Check</vt:lpstr>
      <vt:lpstr>Solution</vt:lpstr>
      <vt:lpstr>Mass and the Mole</vt:lpstr>
      <vt:lpstr>Molar Mass (MM)</vt:lpstr>
      <vt:lpstr>MM Example 1:</vt:lpstr>
      <vt:lpstr>MM Example 2:</vt:lpstr>
      <vt:lpstr>MM Example 3:</vt:lpstr>
      <vt:lpstr>Atomic Mass Units (amu) versus  Molar Mass</vt:lpstr>
      <vt:lpstr>PowerPoint Presentation</vt:lpstr>
      <vt:lpstr>Converting Factors</vt:lpstr>
      <vt:lpstr>Converting Moles to grams (mass)</vt:lpstr>
      <vt:lpstr>PowerPoint Presentation</vt:lpstr>
      <vt:lpstr>Learning Check</vt:lpstr>
      <vt:lpstr>PowerPoint Presentation</vt:lpstr>
      <vt:lpstr>Converting Factors</vt:lpstr>
      <vt:lpstr>PowerPoint Presentation</vt:lpstr>
      <vt:lpstr>PowerPoint Presentation</vt:lpstr>
      <vt:lpstr>Putting it ALL together</vt:lpstr>
      <vt:lpstr>PowerPoint Presentation</vt:lpstr>
      <vt:lpstr>PowerPoint Presentation</vt:lpstr>
      <vt:lpstr>Learning Check</vt:lpstr>
      <vt:lpstr>PowerPoint Presentation</vt:lpstr>
      <vt:lpstr>PowerPoint Presentation</vt:lpstr>
      <vt:lpstr>Subscripts and Moles</vt:lpstr>
      <vt:lpstr>Subscripts State Atoms and Moles</vt:lpstr>
      <vt:lpstr>Factors from Subscripts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137</cp:revision>
  <dcterms:created xsi:type="dcterms:W3CDTF">2013-01-04T18:09:59Z</dcterms:created>
  <dcterms:modified xsi:type="dcterms:W3CDTF">2014-01-12T19:21:06Z</dcterms:modified>
</cp:coreProperties>
</file>