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84" r:id="rId6"/>
    <p:sldId id="319" r:id="rId7"/>
    <p:sldId id="285" r:id="rId8"/>
    <p:sldId id="286" r:id="rId9"/>
    <p:sldId id="287" r:id="rId10"/>
    <p:sldId id="288" r:id="rId11"/>
    <p:sldId id="312" r:id="rId12"/>
    <p:sldId id="313" r:id="rId13"/>
    <p:sldId id="314" r:id="rId14"/>
    <p:sldId id="290" r:id="rId15"/>
    <p:sldId id="315" r:id="rId16"/>
    <p:sldId id="316" r:id="rId17"/>
    <p:sldId id="317" r:id="rId18"/>
    <p:sldId id="318" r:id="rId19"/>
    <p:sldId id="283" r:id="rId20"/>
  </p:sldIdLst>
  <p:sldSz cx="9144000" cy="6858000" type="screen4x3"/>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6" autoAdjust="0"/>
    <p:restoredTop sz="88370" autoAdjust="0"/>
  </p:normalViewPr>
  <p:slideViewPr>
    <p:cSldViewPr snapToGrid="0" snapToObjects="1">
      <p:cViewPr varScale="1">
        <p:scale>
          <a:sx n="75" d="100"/>
          <a:sy n="75" d="100"/>
        </p:scale>
        <p:origin x="1416" y="6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3097" tIns="46549" rIns="93097" bIns="46549" rtlCol="0"/>
          <a:lstStyle>
            <a:lvl1pPr algn="l">
              <a:defRPr sz="1300"/>
            </a:lvl1pPr>
          </a:lstStyle>
          <a:p>
            <a:endParaRPr lang="en-US" dirty="0"/>
          </a:p>
        </p:txBody>
      </p:sp>
      <p:sp>
        <p:nvSpPr>
          <p:cNvPr id="3" name="Date Placeholder 2"/>
          <p:cNvSpPr>
            <a:spLocks noGrp="1"/>
          </p:cNvSpPr>
          <p:nvPr>
            <p:ph type="dt" sz="quarter" idx="1"/>
          </p:nvPr>
        </p:nvSpPr>
        <p:spPr>
          <a:xfrm>
            <a:off x="3967341" y="0"/>
            <a:ext cx="3035088" cy="464503"/>
          </a:xfrm>
          <a:prstGeom prst="rect">
            <a:avLst/>
          </a:prstGeom>
        </p:spPr>
        <p:txBody>
          <a:bodyPr vert="horz" lIns="93097" tIns="46549" rIns="93097" bIns="46549" rtlCol="0"/>
          <a:lstStyle>
            <a:lvl1pPr algn="r">
              <a:defRPr sz="1300"/>
            </a:lvl1pPr>
          </a:lstStyle>
          <a:p>
            <a:fld id="{A5454170-9E8F-2B48-BD7A-2276E75E0DE2}" type="datetimeFigureOut">
              <a:rPr lang="en-US" smtClean="0"/>
              <a:t>9/21/2020</a:t>
            </a:fld>
            <a:endParaRPr lang="en-US" dirty="0"/>
          </a:p>
        </p:txBody>
      </p:sp>
      <p:sp>
        <p:nvSpPr>
          <p:cNvPr id="4" name="Footer Placeholder 3"/>
          <p:cNvSpPr>
            <a:spLocks noGrp="1"/>
          </p:cNvSpPr>
          <p:nvPr>
            <p:ph type="ftr" sz="quarter" idx="2"/>
          </p:nvPr>
        </p:nvSpPr>
        <p:spPr>
          <a:xfrm>
            <a:off x="0" y="8823935"/>
            <a:ext cx="3035088" cy="464503"/>
          </a:xfrm>
          <a:prstGeom prst="rect">
            <a:avLst/>
          </a:prstGeom>
        </p:spPr>
        <p:txBody>
          <a:bodyPr vert="horz" lIns="93097" tIns="46549" rIns="93097" bIns="46549"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67341" y="8823935"/>
            <a:ext cx="3035088" cy="464503"/>
          </a:xfrm>
          <a:prstGeom prst="rect">
            <a:avLst/>
          </a:prstGeom>
        </p:spPr>
        <p:txBody>
          <a:bodyPr vert="horz" lIns="93097" tIns="46549" rIns="93097" bIns="46549"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3097" tIns="46549" rIns="93097" bIns="46549" rtlCol="0"/>
          <a:lstStyle>
            <a:lvl1pPr algn="l">
              <a:defRPr sz="1300"/>
            </a:lvl1pPr>
          </a:lstStyle>
          <a:p>
            <a:endParaRPr lang="en-US" dirty="0"/>
          </a:p>
        </p:txBody>
      </p:sp>
      <p:sp>
        <p:nvSpPr>
          <p:cNvPr id="3" name="Date Placeholder 2"/>
          <p:cNvSpPr>
            <a:spLocks noGrp="1"/>
          </p:cNvSpPr>
          <p:nvPr>
            <p:ph type="dt" idx="1"/>
          </p:nvPr>
        </p:nvSpPr>
        <p:spPr>
          <a:xfrm>
            <a:off x="3967341" y="0"/>
            <a:ext cx="3035088" cy="464503"/>
          </a:xfrm>
          <a:prstGeom prst="rect">
            <a:avLst/>
          </a:prstGeom>
        </p:spPr>
        <p:txBody>
          <a:bodyPr vert="horz" lIns="93097" tIns="46549" rIns="93097" bIns="46549" rtlCol="0"/>
          <a:lstStyle>
            <a:lvl1pPr algn="r">
              <a:defRPr sz="1300"/>
            </a:lvl1pPr>
          </a:lstStyle>
          <a:p>
            <a:fld id="{6DD285E3-15E3-EE4C-9208-5C8B40A94859}" type="datetimeFigureOut">
              <a:rPr lang="en-US" smtClean="0"/>
              <a:t>9/21/2020</a:t>
            </a:fld>
            <a:endParaRPr lang="en-US" dirty="0"/>
          </a:p>
        </p:txBody>
      </p:sp>
      <p:sp>
        <p:nvSpPr>
          <p:cNvPr id="4" name="Slide Image Placeholder 3"/>
          <p:cNvSpPr>
            <a:spLocks noGrp="1" noRot="1" noChangeAspect="1"/>
          </p:cNvSpPr>
          <p:nvPr>
            <p:ph type="sldImg" idx="2"/>
          </p:nvPr>
        </p:nvSpPr>
        <p:spPr>
          <a:xfrm>
            <a:off x="1179513" y="698500"/>
            <a:ext cx="4645025" cy="3482975"/>
          </a:xfrm>
          <a:prstGeom prst="rect">
            <a:avLst/>
          </a:prstGeom>
          <a:noFill/>
          <a:ln w="12700">
            <a:solidFill>
              <a:prstClr val="black"/>
            </a:solidFill>
          </a:ln>
        </p:spPr>
        <p:txBody>
          <a:bodyPr vert="horz" lIns="93097" tIns="46549" rIns="93097" bIns="46549" rtlCol="0" anchor="ctr"/>
          <a:lstStyle/>
          <a:p>
            <a:endParaRPr lang="en-US" dirty="0"/>
          </a:p>
        </p:txBody>
      </p:sp>
      <p:sp>
        <p:nvSpPr>
          <p:cNvPr id="5" name="Notes Placeholder 4"/>
          <p:cNvSpPr>
            <a:spLocks noGrp="1"/>
          </p:cNvSpPr>
          <p:nvPr>
            <p:ph type="body" sz="quarter" idx="3"/>
          </p:nvPr>
        </p:nvSpPr>
        <p:spPr>
          <a:xfrm>
            <a:off x="700405" y="4412774"/>
            <a:ext cx="5603240" cy="4180523"/>
          </a:xfrm>
          <a:prstGeom prst="rect">
            <a:avLst/>
          </a:prstGeom>
        </p:spPr>
        <p:txBody>
          <a:bodyPr vert="horz" lIns="93097" tIns="46549" rIns="93097" bIns="465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5"/>
            <a:ext cx="3035088" cy="464503"/>
          </a:xfrm>
          <a:prstGeom prst="rect">
            <a:avLst/>
          </a:prstGeom>
        </p:spPr>
        <p:txBody>
          <a:bodyPr vert="horz" lIns="93097" tIns="46549" rIns="93097" bIns="46549"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67341" y="8823935"/>
            <a:ext cx="3035088" cy="464503"/>
          </a:xfrm>
          <a:prstGeom prst="rect">
            <a:avLst/>
          </a:prstGeom>
        </p:spPr>
        <p:txBody>
          <a:bodyPr vert="horz" lIns="93097" tIns="46549" rIns="93097" bIns="46549"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486">
              <a:defRPr/>
            </a:pPr>
            <a:r>
              <a:rPr lang="en-US" dirty="0"/>
              <a:t>Please add your school name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1058931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14</a:t>
            </a:fld>
            <a:endParaRPr lang="en-US" dirty="0"/>
          </a:p>
        </p:txBody>
      </p:sp>
    </p:spTree>
    <p:extLst>
      <p:ext uri="{BB962C8B-B14F-4D97-AF65-F5344CB8AC3E}">
        <p14:creationId xmlns:p14="http://schemas.microsoft.com/office/powerpoint/2010/main" val="2181238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486">
              <a:defRPr/>
            </a:pPr>
            <a:r>
              <a:rPr lang="en-US" dirty="0"/>
              <a:t>Please add your personal contact information on this page.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411064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486">
              <a:defRPr/>
            </a:pPr>
            <a:r>
              <a:rPr lang="en-US" dirty="0"/>
              <a:t>Let the parents know if your campus is school-wide or targeted assistance.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4</a:t>
            </a:fld>
            <a:endParaRPr lang="en-US" dirty="0"/>
          </a:p>
        </p:txBody>
      </p:sp>
    </p:spTree>
    <p:extLst>
      <p:ext uri="{BB962C8B-B14F-4D97-AF65-F5344CB8AC3E}">
        <p14:creationId xmlns:p14="http://schemas.microsoft.com/office/powerpoint/2010/main" val="97294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486">
              <a:defRPr/>
            </a:pPr>
            <a:r>
              <a:rPr lang="en-US" dirty="0"/>
              <a:t>Examples: purchasing text books that are required, paying for school furniture, playground equipment-these items are NOT supplemental and may not be purchased with Title I funds. </a:t>
            </a:r>
          </a:p>
          <a:p>
            <a:endParaRPr lang="en-US" b="1" dirty="0"/>
          </a:p>
        </p:txBody>
      </p:sp>
      <p:sp>
        <p:nvSpPr>
          <p:cNvPr id="4" name="Slide Number Placeholder 3"/>
          <p:cNvSpPr>
            <a:spLocks noGrp="1"/>
          </p:cNvSpPr>
          <p:nvPr>
            <p:ph type="sldNum" sz="quarter" idx="10"/>
          </p:nvPr>
        </p:nvSpPr>
        <p:spPr/>
        <p:txBody>
          <a:bodyPr/>
          <a:lstStyle/>
          <a:p>
            <a:fld id="{DCEFA3AB-C505-2249-9268-634B5AAFE17B}" type="slidenum">
              <a:rPr lang="en-US" smtClean="0"/>
              <a:t>6</a:t>
            </a:fld>
            <a:endParaRPr lang="en-US" dirty="0"/>
          </a:p>
        </p:txBody>
      </p:sp>
    </p:spTree>
    <p:extLst>
      <p:ext uri="{BB962C8B-B14F-4D97-AF65-F5344CB8AC3E}">
        <p14:creationId xmlns:p14="http://schemas.microsoft.com/office/powerpoint/2010/main" val="131911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486">
              <a:defRPr/>
            </a:pPr>
            <a:r>
              <a:rPr lang="en-US" dirty="0"/>
              <a:t>On this slide you must insert the name of your school and how you spend your Title I dollars.  This can be very generic.  Ex: we spend our Title I dollars on a classroom reduction teacher in third grade, we pay for a counselor, we pay for extra duty pay for tutorials so our students can master the states objectives.</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7</a:t>
            </a:fld>
            <a:endParaRPr lang="en-US" dirty="0"/>
          </a:p>
        </p:txBody>
      </p:sp>
    </p:spTree>
    <p:extLst>
      <p:ext uri="{BB962C8B-B14F-4D97-AF65-F5344CB8AC3E}">
        <p14:creationId xmlns:p14="http://schemas.microsoft.com/office/powerpoint/2010/main" val="35702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486">
              <a:defRPr/>
            </a:pPr>
            <a:r>
              <a:rPr lang="en-US" dirty="0"/>
              <a:t>At this point you want to encourage parental participation in their child's education. Ex: carefully reviewing the weekly folders, checking grade speed weekly, making appointments to talk to teachers and reading to their children every day, etc.</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8</a:t>
            </a:fld>
            <a:endParaRPr lang="en-US" dirty="0"/>
          </a:p>
        </p:txBody>
      </p:sp>
    </p:spTree>
    <p:extLst>
      <p:ext uri="{BB962C8B-B14F-4D97-AF65-F5344CB8AC3E}">
        <p14:creationId xmlns:p14="http://schemas.microsoft.com/office/powerpoint/2010/main" val="834363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and Family Engagement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9</a:t>
            </a:fld>
            <a:endParaRPr lang="en-US" dirty="0"/>
          </a:p>
        </p:txBody>
      </p:sp>
    </p:spTree>
    <p:extLst>
      <p:ext uri="{BB962C8B-B14F-4D97-AF65-F5344CB8AC3E}">
        <p14:creationId xmlns:p14="http://schemas.microsoft.com/office/powerpoint/2010/main" val="203574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486">
              <a:defRPr/>
            </a:pPr>
            <a:r>
              <a:rPr lang="en-US" dirty="0"/>
              <a:t>It would be a good idea to have a calendar of dates and times that your Title I Parent meetings will be conducted so you can hand it out to parents at this meeting. Let parents know that in April/May 2019 they will have the opportunity to give their input in the Title I, Parent</a:t>
            </a:r>
            <a:r>
              <a:rPr lang="en-US" baseline="0" dirty="0"/>
              <a:t> Involvement Parent S</a:t>
            </a:r>
            <a:r>
              <a:rPr lang="en-US" dirty="0"/>
              <a:t>urvey. Let parents know that while this survey is completed on line, they are welcome to come on campus and a computer will be made available to them so they may complete the survey.</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10</a:t>
            </a:fld>
            <a:endParaRPr lang="en-US" dirty="0"/>
          </a:p>
        </p:txBody>
      </p:sp>
    </p:spTree>
    <p:extLst>
      <p:ext uri="{BB962C8B-B14F-4D97-AF65-F5344CB8AC3E}">
        <p14:creationId xmlns:p14="http://schemas.microsoft.com/office/powerpoint/2010/main" val="3106732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486">
              <a:defRPr/>
            </a:pPr>
            <a:r>
              <a:rPr lang="en-US" dirty="0"/>
              <a:t>Please add your school name to this slide and list ways that the parents can become involved in your school this year.</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64205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486">
              <a:defRPr/>
            </a:pPr>
            <a:r>
              <a:rPr lang="en-US" dirty="0"/>
              <a:t>Please add your school information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1516742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9/21/2020</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9/21/2020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9/21/2020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slide" Target="slide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pPr>
              <a:lnSpc>
                <a:spcPts val="6800"/>
              </a:lnSpc>
            </a:pPr>
            <a:r>
              <a:rPr lang="en-US" sz="5400" kern="0" spc="110" dirty="0"/>
              <a:t>Every Student Succeeds Act (ESSA)</a:t>
            </a:r>
          </a:p>
        </p:txBody>
      </p:sp>
      <p:sp>
        <p:nvSpPr>
          <p:cNvPr id="19" name="Subtitle 18"/>
          <p:cNvSpPr>
            <a:spLocks noGrp="1"/>
          </p:cNvSpPr>
          <p:nvPr>
            <p:ph type="subTitle" idx="1"/>
          </p:nvPr>
        </p:nvSpPr>
        <p:spPr>
          <a:xfrm>
            <a:off x="457200" y="2630376"/>
            <a:ext cx="7677431" cy="1752600"/>
          </a:xfrm>
        </p:spPr>
        <p:txBody>
          <a:bodyPr/>
          <a:lstStyle/>
          <a:p>
            <a:r>
              <a:rPr lang="en-US" dirty="0"/>
              <a:t>Title I, Part A Program Annual Parent Meeting</a:t>
            </a:r>
          </a:p>
          <a:p>
            <a:r>
              <a:rPr lang="en-US" dirty="0"/>
              <a:t>Waltrip High School</a:t>
            </a:r>
          </a:p>
        </p:txBody>
      </p:sp>
      <p:sp>
        <p:nvSpPr>
          <p:cNvPr id="21"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 09/22/2020</a:t>
            </a:r>
          </a:p>
          <a:p>
            <a:r>
              <a:rPr lang="en-US" sz="1800" i="1" dirty="0">
                <a:solidFill>
                  <a:srgbClr val="FFFFFF"/>
                </a:solidFill>
              </a:rPr>
              <a:t>Presenter:  Nita Velarde</a:t>
            </a:r>
          </a:p>
          <a:p>
            <a:r>
              <a:rPr lang="en-US" sz="1800" i="1" dirty="0">
                <a:solidFill>
                  <a:srgbClr val="FFFFFF"/>
                </a:solidFill>
              </a:rPr>
              <a:t>Title One Coordinator</a:t>
            </a:r>
          </a:p>
        </p:txBody>
      </p:sp>
      <mc:AlternateContent xmlns:mc="http://schemas.openxmlformats.org/markup-compatibility/2006" xmlns:pslz="http://schemas.microsoft.com/office/powerpoint/2016/slidezoom">
        <mc:Choice Requires="pslz">
          <p:graphicFrame>
            <p:nvGraphicFramePr>
              <p:cNvPr id="3" name="Slide Zoom 2">
                <a:extLst>
                  <a:ext uri="{FF2B5EF4-FFF2-40B4-BE49-F238E27FC236}">
                    <a16:creationId xmlns:a16="http://schemas.microsoft.com/office/drawing/2014/main" id="{D575B9DD-35F0-4437-8871-78F30D046B3A}"/>
                  </a:ext>
                </a:extLst>
              </p:cNvPr>
              <p:cNvGraphicFramePr>
                <a:graphicFrameLocks noChangeAspect="1"/>
              </p:cNvGraphicFramePr>
              <p:nvPr>
                <p:extLst>
                  <p:ext uri="{D42A27DB-BD31-4B8C-83A1-F6EECF244321}">
                    <p14:modId xmlns:p14="http://schemas.microsoft.com/office/powerpoint/2010/main" val="1369082703"/>
                  </p:ext>
                </p:extLst>
              </p:nvPr>
            </p:nvGraphicFramePr>
            <p:xfrm>
              <a:off x="-3149600" y="5937250"/>
              <a:ext cx="2286000" cy="1714500"/>
            </p:xfrm>
            <a:graphic>
              <a:graphicData uri="http://schemas.microsoft.com/office/powerpoint/2016/slidezoom">
                <pslz:sldZm>
                  <pslz:sldZmObj sldId="319" cId="343111251">
                    <pslz:zmPr id="{7F5FAFDE-5915-4273-833D-ED214934F778}"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3" name="Slide Zoom 2">
                <a:hlinkClick r:id="rId4" action="ppaction://hlinksldjump"/>
                <a:extLst>
                  <a:ext uri="{FF2B5EF4-FFF2-40B4-BE49-F238E27FC236}">
                    <a16:creationId xmlns:a16="http://schemas.microsoft.com/office/drawing/2014/main" id="{D575B9DD-35F0-4437-8871-78F30D046B3A}"/>
                  </a:ext>
                </a:extLst>
              </p:cNvPr>
              <p:cNvPicPr>
                <a:picLocks noGrp="1" noRot="1" noChangeAspect="1" noMove="1" noResize="1" noEditPoints="1" noAdjustHandles="1" noChangeArrowheads="1" noChangeShapeType="1"/>
              </p:cNvPicPr>
              <p:nvPr/>
            </p:nvPicPr>
            <p:blipFill>
              <a:blip r:embed="rId5"/>
              <a:stretch>
                <a:fillRect/>
              </a:stretch>
            </p:blipFill>
            <p:spPr>
              <a:xfrm>
                <a:off x="-3149600" y="5937250"/>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Parental Involvement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10</a:t>
            </a:fld>
            <a:endParaRPr lang="en-US" dirty="0"/>
          </a:p>
        </p:txBody>
      </p:sp>
      <p:sp>
        <p:nvSpPr>
          <p:cNvPr id="3" name="Content Placeholder 2"/>
          <p:cNvSpPr>
            <a:spLocks noGrp="1"/>
          </p:cNvSpPr>
          <p:nvPr>
            <p:ph sz="half" idx="1"/>
          </p:nvPr>
        </p:nvSpPr>
        <p:spPr>
          <a:xfrm>
            <a:off x="457200" y="1600200"/>
            <a:ext cx="8229600" cy="4525963"/>
          </a:xfrm>
        </p:spPr>
        <p:txBody>
          <a:bodyPr>
            <a:normAutofit fontScale="85000" lnSpcReduction="10000"/>
          </a:bodyPr>
          <a:lstStyle/>
          <a:p>
            <a:r>
              <a:rPr lang="en-US" b="1" dirty="0"/>
              <a:t>Title I Parent Meetings </a:t>
            </a:r>
            <a:r>
              <a:rPr lang="en-US" dirty="0"/>
              <a:t>– </a:t>
            </a:r>
            <a:r>
              <a:rPr lang="en-US" dirty="0">
                <a:solidFill>
                  <a:schemeClr val="tx1"/>
                </a:solidFill>
              </a:rPr>
              <a:t>These are regular face-to-face or virtual meetings to provide trainings to parents as well as collaborate with them about the progress of their child’s education. We will conduct at least 4 meetings each year. Each meeting will be conducted twice; once in the morning and once in the evening and on different days.  A total of 8 meetings will be conducted to accommodate parents.</a:t>
            </a:r>
          </a:p>
          <a:p>
            <a:r>
              <a:rPr lang="en-US" b="1" dirty="0"/>
              <a:t>Parent and Family Engagement Surveys </a:t>
            </a:r>
            <a:r>
              <a:rPr lang="en-US" dirty="0"/>
              <a:t>– </a:t>
            </a:r>
            <a:r>
              <a:rPr lang="en-US" dirty="0">
                <a:solidFill>
                  <a:schemeClr val="tx1"/>
                </a:solidFill>
              </a:rPr>
              <a:t>The External Funding Department </a:t>
            </a:r>
            <a:r>
              <a:rPr lang="en-US" dirty="0"/>
              <a:t>will provide a parent survey at the end of the school year to evaluate the campus’ Title I, Part A Parent and Family Engagement Program. </a:t>
            </a:r>
            <a:endParaRPr lang="en-US" b="1" dirty="0"/>
          </a:p>
        </p:txBody>
      </p:sp>
    </p:spTree>
    <p:extLst>
      <p:ext uri="{BB962C8B-B14F-4D97-AF65-F5344CB8AC3E}">
        <p14:creationId xmlns:p14="http://schemas.microsoft.com/office/powerpoint/2010/main" val="341116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Waltrip High School</a:t>
            </a:r>
          </a:p>
        </p:txBody>
      </p:sp>
      <p:sp>
        <p:nvSpPr>
          <p:cNvPr id="3" name="Content Placeholder 2"/>
          <p:cNvSpPr>
            <a:spLocks noGrp="1"/>
          </p:cNvSpPr>
          <p:nvPr>
            <p:ph idx="1"/>
          </p:nvPr>
        </p:nvSpPr>
        <p:spPr/>
        <p:txBody>
          <a:bodyPr>
            <a:normAutofit/>
          </a:bodyPr>
          <a:lstStyle/>
          <a:p>
            <a:r>
              <a:rPr lang="en-US" dirty="0"/>
              <a:t>At Waltrip High School we want you to be involved. Here are some ways that you can be involved in your child's school:</a:t>
            </a:r>
          </a:p>
          <a:p>
            <a:pPr marL="457200" lvl="1" indent="0">
              <a:buNone/>
            </a:pPr>
            <a:r>
              <a:rPr lang="en-US" dirty="0"/>
              <a:t>1. Participate in revising or developing the School-Parent Compact.</a:t>
            </a:r>
          </a:p>
          <a:p>
            <a:pPr marL="457200" lvl="1" indent="0">
              <a:buNone/>
            </a:pPr>
            <a:r>
              <a:rPr lang="en-US" dirty="0"/>
              <a:t>2. Participate in revising or developing the  Parent and Family Engagement Policy.</a:t>
            </a:r>
          </a:p>
          <a:p>
            <a:pPr marL="971550" lvl="1" indent="-514350">
              <a:buAutoNum type="arabicPeriod" startAt="3"/>
            </a:pPr>
            <a:r>
              <a:rPr lang="en-US" dirty="0"/>
              <a:t>Attend Title One Meetings</a:t>
            </a:r>
          </a:p>
          <a:p>
            <a:pPr marL="971550" lvl="1" indent="-514350">
              <a:buAutoNum type="arabicPeriod" startAt="3"/>
            </a:pPr>
            <a:r>
              <a:rPr lang="en-US" dirty="0"/>
              <a:t>Attend SDMC Meetings</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11</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Other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12</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b="1" dirty="0"/>
              <a:t>The Federal Report Card</a:t>
            </a:r>
            <a:r>
              <a:rPr lang="en-US" dirty="0"/>
              <a:t> This report card informs parents of the performance of the campus.</a:t>
            </a:r>
          </a:p>
          <a:p>
            <a:pPr lvl="1"/>
            <a:r>
              <a:rPr lang="en-US" dirty="0"/>
              <a:t>At Waltrip High School we send a letter home with an internet link to the report card for our school.</a:t>
            </a:r>
          </a:p>
          <a:p>
            <a:pPr lvl="1"/>
            <a:r>
              <a:rPr lang="en-US" dirty="0"/>
              <a:t>We also make a copy available on our website and paper copies are available at our front entrance desk.</a:t>
            </a:r>
            <a:endParaRPr lang="en-US" b="1" dirty="0"/>
          </a:p>
        </p:txBody>
      </p:sp>
    </p:spTree>
    <p:extLst>
      <p:ext uri="{BB962C8B-B14F-4D97-AF65-F5344CB8AC3E}">
        <p14:creationId xmlns:p14="http://schemas.microsoft.com/office/powerpoint/2010/main" val="829585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           Waltrip High School</a:t>
            </a:r>
          </a:p>
        </p:txBody>
      </p:sp>
      <p:sp>
        <p:nvSpPr>
          <p:cNvPr id="4" name="Slide Number Placeholder 3"/>
          <p:cNvSpPr>
            <a:spLocks noGrp="1"/>
          </p:cNvSpPr>
          <p:nvPr>
            <p:ph type="sldNum" sz="quarter" idx="12"/>
          </p:nvPr>
        </p:nvSpPr>
        <p:spPr/>
        <p:txBody>
          <a:bodyPr/>
          <a:lstStyle/>
          <a:p>
            <a:fld id="{FD52C1F8-3BA5-F24E-8618-E52498D87186}" type="slidenum">
              <a:rPr lang="en-US" smtClean="0"/>
              <a:t>13</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dirty="0"/>
              <a:t>At </a:t>
            </a:r>
            <a:r>
              <a:rPr lang="en-US" b="1" dirty="0"/>
              <a:t>Waltrip High School </a:t>
            </a:r>
            <a:r>
              <a:rPr lang="en-US" dirty="0"/>
              <a:t>we are committed to utilizing our Title I funds to maximize student achievement and impact student learning.</a:t>
            </a:r>
          </a:p>
        </p:txBody>
      </p:sp>
    </p:spTree>
    <p:extLst>
      <p:ext uri="{BB962C8B-B14F-4D97-AF65-F5344CB8AC3E}">
        <p14:creationId xmlns:p14="http://schemas.microsoft.com/office/powerpoint/2010/main" val="3761453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52C1F8-3BA5-F24E-8618-E52498D87186}" type="slidenum">
              <a:rPr lang="en-US" smtClean="0"/>
              <a:t>14</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pPr marL="0" indent="0" algn="ctr">
              <a:buNone/>
            </a:pPr>
            <a:r>
              <a:rPr lang="en-US" dirty="0"/>
              <a:t>The External Funding Department (Title I) is </a:t>
            </a:r>
            <a:r>
              <a:rPr lang="en-US" sz="3600" dirty="0">
                <a:solidFill>
                  <a:srgbClr val="FFC000"/>
                </a:solidFill>
              </a:rPr>
              <a:t>fundamentally focused </a:t>
            </a:r>
            <a:r>
              <a:rPr lang="en-US" dirty="0"/>
              <a:t>to providing quality support to all Title I campuses and central office staff to ensure that </a:t>
            </a:r>
            <a:r>
              <a:rPr lang="en-US" sz="3600" dirty="0">
                <a:solidFill>
                  <a:srgbClr val="FFC000"/>
                </a:solidFill>
              </a:rPr>
              <a:t>all students achieve academic success.</a:t>
            </a:r>
          </a:p>
          <a:p>
            <a:pPr marL="0" indent="0" algn="ctr">
              <a:buNone/>
            </a:pPr>
            <a:endParaRPr lang="en-US" sz="3600" dirty="0">
              <a:solidFill>
                <a:srgbClr val="FFC000"/>
              </a:solidFill>
            </a:endParaRPr>
          </a:p>
          <a:p>
            <a:pPr marL="0" indent="0">
              <a:buNone/>
            </a:pPr>
            <a:r>
              <a:rPr lang="en-US" sz="2200" dirty="0">
                <a:solidFill>
                  <a:schemeClr val="tx1"/>
                </a:solidFill>
              </a:rPr>
              <a:t>Pamela Evans, Director</a:t>
            </a:r>
          </a:p>
          <a:p>
            <a:pPr marL="0" indent="0">
              <a:buNone/>
            </a:pPr>
            <a:r>
              <a:rPr lang="en-US" sz="2000" dirty="0">
                <a:solidFill>
                  <a:schemeClr val="tx1"/>
                </a:solidFill>
              </a:rPr>
              <a:t>External Funding Department (Titles I, II &amp; IV)</a:t>
            </a:r>
          </a:p>
        </p:txBody>
      </p:sp>
      <p:sp>
        <p:nvSpPr>
          <p:cNvPr id="6" name="Title 4"/>
          <p:cNvSpPr>
            <a:spLocks noGrp="1"/>
          </p:cNvSpPr>
          <p:nvPr>
            <p:ph type="title"/>
          </p:nvPr>
        </p:nvSpPr>
        <p:spPr>
          <a:xfrm>
            <a:off x="457200" y="274638"/>
            <a:ext cx="8229600" cy="1143000"/>
          </a:xfrm>
        </p:spPr>
        <p:txBody>
          <a:bodyPr>
            <a:normAutofit/>
          </a:bodyPr>
          <a:lstStyle/>
          <a:p>
            <a:r>
              <a:rPr lang="en-US" dirty="0"/>
              <a:t>Remember that…</a:t>
            </a:r>
          </a:p>
        </p:txBody>
      </p:sp>
    </p:spTree>
    <p:extLst>
      <p:ext uri="{BB962C8B-B14F-4D97-AF65-F5344CB8AC3E}">
        <p14:creationId xmlns:p14="http://schemas.microsoft.com/office/powerpoint/2010/main" val="320219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half" idx="1"/>
          </p:nvPr>
        </p:nvSpPr>
        <p:spPr>
          <a:xfrm>
            <a:off x="457200" y="1600200"/>
            <a:ext cx="8229600" cy="4525963"/>
          </a:xfrm>
        </p:spPr>
        <p:txBody>
          <a:bodyPr/>
          <a:lstStyle/>
          <a:p>
            <a:pPr marL="0" indent="0" algn="ctr">
              <a:buNone/>
            </a:pPr>
            <a:r>
              <a:rPr lang="en-US" dirty="0"/>
              <a:t>Nita Velarde</a:t>
            </a:r>
          </a:p>
          <a:p>
            <a:pPr marL="0" indent="0" algn="ctr">
              <a:buNone/>
            </a:pPr>
            <a:r>
              <a:rPr lang="en-US" b="1" dirty="0"/>
              <a:t>Name of Title I Campus Contact, </a:t>
            </a:r>
            <a:r>
              <a:rPr lang="en-US" dirty="0"/>
              <a:t>Title I Contact</a:t>
            </a:r>
          </a:p>
          <a:p>
            <a:pPr marL="0" indent="0" algn="ctr">
              <a:buNone/>
            </a:pPr>
            <a:r>
              <a:rPr lang="en-US" dirty="0"/>
              <a:t>nvelarde@houstonisd.org713-688-1368</a:t>
            </a:r>
          </a:p>
        </p:txBody>
      </p:sp>
      <p:sp>
        <p:nvSpPr>
          <p:cNvPr id="5" name="Slide Number Placeholder 4"/>
          <p:cNvSpPr>
            <a:spLocks noGrp="1"/>
          </p:cNvSpPr>
          <p:nvPr>
            <p:ph type="sldNum" sz="quarter" idx="12"/>
          </p:nvPr>
        </p:nvSpPr>
        <p:spPr/>
        <p:txBody>
          <a:bodyPr/>
          <a:lstStyle/>
          <a:p>
            <a:fld id="{FD52C1F8-3BA5-F24E-8618-E52498D87186}" type="slidenum">
              <a:rPr lang="en-US" smtClean="0"/>
              <a:t>15</a:t>
            </a:fld>
            <a:endParaRPr lang="en-US" dirty="0"/>
          </a:p>
        </p:txBody>
      </p:sp>
    </p:spTree>
    <p:extLst>
      <p:ext uri="{BB962C8B-B14F-4D97-AF65-F5344CB8AC3E}">
        <p14:creationId xmlns:p14="http://schemas.microsoft.com/office/powerpoint/2010/main" val="568663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dirty="0"/>
              <a:t>Thank you</a:t>
            </a:r>
          </a:p>
        </p:txBody>
      </p:sp>
      <p:sp>
        <p:nvSpPr>
          <p:cNvPr id="7"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a:t>
            </a:r>
            <a:r>
              <a:rPr lang="en-US" sz="1800" i="1">
                <a:solidFill>
                  <a:srgbClr val="FFFFFF"/>
                </a:solidFill>
              </a:rPr>
              <a:t>: 00/00/2020</a:t>
            </a:r>
            <a:endParaRPr lang="en-US" sz="1800" i="1" dirty="0">
              <a:solidFill>
                <a:srgbClr val="FFFFFF"/>
              </a:solidFill>
            </a:endParaRPr>
          </a:p>
          <a:p>
            <a:r>
              <a:rPr lang="en-US" sz="1800" i="1" dirty="0">
                <a:solidFill>
                  <a:srgbClr val="FFFFFF"/>
                </a:solidFill>
              </a:rPr>
              <a:t>Presenter:</a:t>
            </a:r>
            <a:br>
              <a:rPr lang="en-US" sz="1800" i="1" dirty="0">
                <a:solidFill>
                  <a:srgbClr val="FFFFFF"/>
                </a:solidFill>
              </a:rPr>
            </a:br>
            <a:r>
              <a:rPr lang="en-US" sz="1800" i="1" dirty="0">
                <a:solidFill>
                  <a:srgbClr val="FFFFFF"/>
                </a:solidFill>
              </a:rPr>
              <a:t>First and last name</a:t>
            </a:r>
          </a:p>
          <a:p>
            <a:r>
              <a:rPr lang="en-US" sz="1800" i="1" dirty="0">
                <a:solidFill>
                  <a:srgbClr val="FFFFFF"/>
                </a:solidFill>
              </a:rPr>
              <a:t>Title</a:t>
            </a: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Program-Definition</a:t>
            </a:r>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pPr marL="0" indent="0">
              <a:buNone/>
            </a:pPr>
            <a:r>
              <a:rPr lang="en-US" b="1" u="sng" dirty="0"/>
              <a:t>Definition</a:t>
            </a:r>
          </a:p>
          <a:p>
            <a:pPr marL="0" indent="0">
              <a:buNone/>
            </a:pPr>
            <a:endParaRPr lang="en-US" b="1" u="sng" dirty="0"/>
          </a:p>
          <a:p>
            <a:pPr marL="0" indent="0">
              <a:buNone/>
            </a:pPr>
            <a:r>
              <a:rPr lang="en-US" dirty="0"/>
              <a:t>Title I, Part A is a formula grant program that provides financial assistance to local educational agencies (LEAs) and schools with high numbers or high percentages of children from low-income families .  Formula grant programs are noncompetitive awards based on a predetermined formula . Title I is the largest program supporting elementary and secondary education in the Every Student Succeeds Act (ESSA) . </a:t>
            </a:r>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 Purpose</a:t>
            </a:r>
          </a:p>
        </p:txBody>
      </p:sp>
      <p:sp>
        <p:nvSpPr>
          <p:cNvPr id="3" name="Content Placeholder 2"/>
          <p:cNvSpPr>
            <a:spLocks noGrp="1"/>
          </p:cNvSpPr>
          <p:nvPr>
            <p:ph idx="1"/>
          </p:nvPr>
        </p:nvSpPr>
        <p:spPr/>
        <p:txBody>
          <a:bodyPr>
            <a:normAutofit fontScale="92500"/>
          </a:bodyPr>
          <a:lstStyle/>
          <a:p>
            <a:pPr marL="0" indent="0">
              <a:buNone/>
            </a:pPr>
            <a:r>
              <a:rPr lang="en-US" b="1" u="sng" dirty="0"/>
              <a:t>Purpose</a:t>
            </a:r>
          </a:p>
          <a:p>
            <a:pPr marL="0" indent="0">
              <a:buNone/>
            </a:pPr>
            <a:r>
              <a:rPr lang="en-US" dirty="0"/>
              <a:t>The Title I, Part A program is intended to help ensure that all children meet challenging state academic standards, regardless of economic status . Title I is the government’s attempt to provide all children with the opportunity to </a:t>
            </a:r>
          </a:p>
          <a:p>
            <a:pPr marL="0" indent="0">
              <a:buNone/>
            </a:pPr>
            <a:r>
              <a:rPr lang="en-US" dirty="0"/>
              <a:t>receive a fair, equitable and high-quality education, and to close the achievement gap . </a:t>
            </a:r>
          </a:p>
        </p:txBody>
      </p:sp>
      <p:sp>
        <p:nvSpPr>
          <p:cNvPr id="4" name="Slide Number Placeholder 3"/>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34311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How Schools Qualify</a:t>
            </a:r>
          </a:p>
        </p:txBody>
      </p:sp>
      <p:sp>
        <p:nvSpPr>
          <p:cNvPr id="3" name="Content Placeholder 2"/>
          <p:cNvSpPr>
            <a:spLocks noGrp="1"/>
          </p:cNvSpPr>
          <p:nvPr>
            <p:ph idx="1"/>
          </p:nvPr>
        </p:nvSpPr>
        <p:spPr/>
        <p:txBody>
          <a:bodyPr>
            <a:normAutofit fontScale="92500" lnSpcReduction="10000"/>
          </a:bodyPr>
          <a:lstStyle/>
          <a:p>
            <a:r>
              <a:rPr lang="en-US" sz="2600" dirty="0"/>
              <a:t>Campuses with an economically disadvantaged </a:t>
            </a:r>
            <a:r>
              <a:rPr lang="en-US" sz="2600" dirty="0">
                <a:solidFill>
                  <a:srgbClr val="FF0000"/>
                </a:solidFill>
              </a:rPr>
              <a:t>enrollment </a:t>
            </a:r>
            <a:r>
              <a:rPr lang="en-US" sz="2600" dirty="0"/>
              <a:t>percentage of 40%-100% are considered “school-wide” campuses.</a:t>
            </a:r>
          </a:p>
          <a:p>
            <a:r>
              <a:rPr lang="en-US" sz="2600" dirty="0"/>
              <a:t>Campuses with an economically disadvantaged </a:t>
            </a:r>
            <a:r>
              <a:rPr lang="en-US" sz="2600" dirty="0">
                <a:solidFill>
                  <a:srgbClr val="FF0000"/>
                </a:solidFill>
              </a:rPr>
              <a:t>enrollment </a:t>
            </a:r>
            <a:r>
              <a:rPr lang="en-US" sz="2600" dirty="0"/>
              <a:t>percentage of 35-39% are considered a “targeted assistance” campus.</a:t>
            </a:r>
          </a:p>
          <a:p>
            <a:r>
              <a:rPr lang="en-US" sz="2600" dirty="0"/>
              <a:t>Campuses with an economically disadvantaged </a:t>
            </a:r>
            <a:r>
              <a:rPr lang="en-US" sz="2600" dirty="0">
                <a:solidFill>
                  <a:srgbClr val="FF0000"/>
                </a:solidFill>
              </a:rPr>
              <a:t>enrollment </a:t>
            </a:r>
            <a:r>
              <a:rPr lang="en-US" sz="2600" dirty="0"/>
              <a:t>percentage below 35% are not eligible for Title I funds.</a:t>
            </a:r>
          </a:p>
          <a:p>
            <a:pPr marL="0" indent="0">
              <a:buNone/>
            </a:pPr>
            <a:endParaRPr lang="en-US" sz="2600" dirty="0"/>
          </a:p>
          <a:p>
            <a:pPr marL="0" indent="0">
              <a:buNone/>
            </a:pPr>
            <a:r>
              <a:rPr lang="en-US" sz="2600" dirty="0">
                <a:solidFill>
                  <a:schemeClr val="tx1"/>
                </a:solidFill>
              </a:rPr>
              <a:t>This school year, our campus Waltrip High School is identified as a Title I Campus .</a:t>
            </a:r>
          </a:p>
          <a:p>
            <a:endParaRPr lang="en-US" sz="2600" dirty="0"/>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Annual Meeting</a:t>
            </a:r>
          </a:p>
        </p:txBody>
      </p:sp>
      <p:sp>
        <p:nvSpPr>
          <p:cNvPr id="3" name="Content Placeholder 2"/>
          <p:cNvSpPr>
            <a:spLocks noGrp="1"/>
          </p:cNvSpPr>
          <p:nvPr>
            <p:ph idx="1"/>
          </p:nvPr>
        </p:nvSpPr>
        <p:spPr/>
        <p:txBody>
          <a:bodyPr>
            <a:normAutofit fontScale="92500" lnSpcReduction="10000"/>
          </a:bodyPr>
          <a:lstStyle/>
          <a:p>
            <a:pPr>
              <a:lnSpc>
                <a:spcPct val="80000"/>
              </a:lnSpc>
              <a:buNone/>
            </a:pPr>
            <a:r>
              <a:rPr lang="en-US" dirty="0"/>
              <a:t>These “supplemental” federal funds are used to:</a:t>
            </a:r>
          </a:p>
          <a:p>
            <a:pPr>
              <a:lnSpc>
                <a:spcPct val="80000"/>
              </a:lnSpc>
            </a:pPr>
            <a:r>
              <a:rPr lang="en-US" dirty="0"/>
              <a:t>Accelerate instruction for struggling students,</a:t>
            </a:r>
          </a:p>
          <a:p>
            <a:pPr>
              <a:lnSpc>
                <a:spcPct val="80000"/>
              </a:lnSpc>
            </a:pPr>
            <a:r>
              <a:rPr lang="en-US" dirty="0"/>
              <a:t>Provide professional-development for teachers, paraprofessionals, and administrators</a:t>
            </a:r>
          </a:p>
          <a:p>
            <a:pPr>
              <a:lnSpc>
                <a:spcPct val="80000"/>
              </a:lnSpc>
            </a:pPr>
            <a:r>
              <a:rPr lang="en-US" dirty="0"/>
              <a:t>Hire </a:t>
            </a:r>
            <a:r>
              <a:rPr lang="en-US" dirty="0">
                <a:solidFill>
                  <a:schemeClr val="tx1"/>
                </a:solidFill>
              </a:rPr>
              <a:t>certified</a:t>
            </a:r>
            <a:r>
              <a:rPr lang="en-US" dirty="0"/>
              <a:t> personnel, </a:t>
            </a:r>
            <a:r>
              <a:rPr lang="en-US" dirty="0">
                <a:solidFill>
                  <a:schemeClr val="tx1"/>
                </a:solidFill>
              </a:rPr>
              <a:t>and highly qualified instructional assisting staff.</a:t>
            </a:r>
          </a:p>
          <a:p>
            <a:pPr>
              <a:lnSpc>
                <a:spcPct val="80000"/>
              </a:lnSpc>
            </a:pPr>
            <a:r>
              <a:rPr lang="en-US" dirty="0"/>
              <a:t>Provide additional resources – technology, personnel, materials, instructional programs, software, and</a:t>
            </a:r>
          </a:p>
          <a:p>
            <a:pPr>
              <a:lnSpc>
                <a:spcPct val="80000"/>
              </a:lnSpc>
            </a:pPr>
            <a:r>
              <a:rPr lang="en-US" dirty="0"/>
              <a:t>Encourage parent and family involvement.</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Dollars?</a:t>
            </a:r>
          </a:p>
        </p:txBody>
      </p:sp>
      <p:sp>
        <p:nvSpPr>
          <p:cNvPr id="3" name="Content Placeholder 2"/>
          <p:cNvSpPr>
            <a:spLocks noGrp="1"/>
          </p:cNvSpPr>
          <p:nvPr>
            <p:ph idx="1"/>
          </p:nvPr>
        </p:nvSpPr>
        <p:spPr/>
        <p:txBody>
          <a:bodyPr/>
          <a:lstStyle/>
          <a:p>
            <a:pPr>
              <a:buNone/>
            </a:pPr>
            <a:r>
              <a:rPr lang="en-US" dirty="0">
                <a:latin typeface="Albertus Medium" pitchFamily="34" charset="0"/>
              </a:rPr>
              <a:t>This means that Title I, Part A funds cannot be used to provide services that are </a:t>
            </a:r>
            <a:r>
              <a:rPr lang="en-US" u="sng" dirty="0">
                <a:latin typeface="Albertus Medium" pitchFamily="34" charset="0"/>
              </a:rPr>
              <a:t>required</a:t>
            </a:r>
            <a:r>
              <a:rPr lang="en-US" dirty="0">
                <a:latin typeface="Albertus Medium" pitchFamily="34" charset="0"/>
              </a:rPr>
              <a:t> by:</a:t>
            </a:r>
          </a:p>
          <a:p>
            <a:pPr lvl="1"/>
            <a:r>
              <a:rPr lang="en-US" dirty="0">
                <a:latin typeface="Albertus Medium" pitchFamily="34" charset="0"/>
              </a:rPr>
              <a:t>State Law</a:t>
            </a:r>
          </a:p>
          <a:p>
            <a:pPr lvl="1"/>
            <a:r>
              <a:rPr lang="en-US" dirty="0">
                <a:latin typeface="Albertus Medium" pitchFamily="34" charset="0"/>
              </a:rPr>
              <a:t>State Board of Education Rule</a:t>
            </a:r>
          </a:p>
          <a:p>
            <a:pPr lvl="1"/>
            <a:r>
              <a:rPr lang="en-US" dirty="0">
                <a:latin typeface="Albertus Medium" pitchFamily="34" charset="0"/>
              </a:rPr>
              <a:t>Local Policy</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6</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Waltrip High School </a:t>
            </a:r>
          </a:p>
        </p:txBody>
      </p:sp>
      <p:sp>
        <p:nvSpPr>
          <p:cNvPr id="3" name="Content Placeholder 2"/>
          <p:cNvSpPr>
            <a:spLocks noGrp="1"/>
          </p:cNvSpPr>
          <p:nvPr>
            <p:ph idx="1"/>
          </p:nvPr>
        </p:nvSpPr>
        <p:spPr/>
        <p:txBody>
          <a:bodyPr>
            <a:normAutofit lnSpcReduction="10000"/>
          </a:bodyPr>
          <a:lstStyle/>
          <a:p>
            <a:r>
              <a:rPr lang="en-US" dirty="0"/>
              <a:t>At Waltrip High School we spend our Title I dollars on:</a:t>
            </a:r>
          </a:p>
          <a:p>
            <a:pPr lvl="1"/>
            <a:r>
              <a:rPr lang="en-US" dirty="0"/>
              <a:t>1.  Enriching the students’ education</a:t>
            </a:r>
          </a:p>
          <a:p>
            <a:pPr lvl="1"/>
            <a:r>
              <a:rPr lang="en-US" dirty="0"/>
              <a:t>2.  Reducing the size of classes</a:t>
            </a:r>
          </a:p>
          <a:p>
            <a:pPr lvl="1"/>
            <a:r>
              <a:rPr lang="en-US" dirty="0"/>
              <a:t>3.  Providing materials and supplies as needed</a:t>
            </a:r>
          </a:p>
          <a:p>
            <a:pPr lvl="1"/>
            <a:r>
              <a:rPr lang="en-US" dirty="0"/>
              <a:t>4. Providing SEL staff</a:t>
            </a:r>
          </a:p>
          <a:p>
            <a:pPr lvl="1"/>
            <a:r>
              <a:rPr lang="en-US" dirty="0"/>
              <a:t>5. Staff Professional Development</a:t>
            </a:r>
          </a:p>
          <a:p>
            <a:pPr lvl="1"/>
            <a:r>
              <a:rPr lang="en-US" dirty="0"/>
              <a:t> 6.Programs to enhance core subjects</a:t>
            </a:r>
          </a:p>
        </p:txBody>
      </p:sp>
      <p:sp>
        <p:nvSpPr>
          <p:cNvPr id="4" name="Slide Number Placeholder 3"/>
          <p:cNvSpPr>
            <a:spLocks noGrp="1"/>
          </p:cNvSpPr>
          <p:nvPr>
            <p:ph type="sldNum" sz="quarter" idx="12"/>
          </p:nvPr>
        </p:nvSpPr>
        <p:spPr/>
        <p:txBody>
          <a:bodyPr/>
          <a:lstStyle/>
          <a:p>
            <a:fld id="{FD52C1F8-3BA5-F24E-8618-E52498D87186}" type="slidenum">
              <a:rPr lang="en-US" smtClean="0"/>
              <a:pPr/>
              <a:t>7</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Parent and Family Engagement</a:t>
            </a:r>
          </a:p>
        </p:txBody>
      </p:sp>
      <p:sp>
        <p:nvSpPr>
          <p:cNvPr id="6" name="Content Placeholder 5"/>
          <p:cNvSpPr>
            <a:spLocks noGrp="1"/>
          </p:cNvSpPr>
          <p:nvPr>
            <p:ph sz="half" idx="1"/>
          </p:nvPr>
        </p:nvSpPr>
        <p:spPr>
          <a:xfrm>
            <a:off x="457200" y="1600200"/>
            <a:ext cx="8229600" cy="4525963"/>
          </a:xfrm>
        </p:spPr>
        <p:txBody>
          <a:bodyPr>
            <a:noAutofit/>
          </a:bodyPr>
          <a:lstStyle/>
          <a:p>
            <a:pPr marL="0" indent="0">
              <a:lnSpc>
                <a:spcPct val="90000"/>
              </a:lnSpc>
              <a:buNone/>
            </a:pPr>
            <a:r>
              <a:rPr lang="en-US" sz="2400" dirty="0"/>
              <a:t>Research has </a:t>
            </a:r>
            <a:r>
              <a:rPr lang="en-US" sz="2400" b="1" dirty="0"/>
              <a:t>proven</a:t>
            </a:r>
            <a:r>
              <a:rPr lang="en-US" sz="2400" b="1" i="1" dirty="0"/>
              <a:t> </a:t>
            </a:r>
            <a:r>
              <a:rPr lang="en-US" sz="2400" dirty="0"/>
              <a:t>that students whose parents are involved in their child’s education have greater success in school. </a:t>
            </a:r>
          </a:p>
          <a:p>
            <a:pPr marL="0" indent="0">
              <a:lnSpc>
                <a:spcPct val="90000"/>
              </a:lnSpc>
              <a:buNone/>
            </a:pPr>
            <a:endParaRPr lang="en-US" sz="2400" dirty="0"/>
          </a:p>
          <a:p>
            <a:pPr marL="0" indent="0">
              <a:lnSpc>
                <a:spcPct val="90000"/>
              </a:lnSpc>
              <a:buNone/>
            </a:pPr>
            <a:r>
              <a:rPr lang="en-US" sz="2400" dirty="0"/>
              <a:t>So, the Title I Grant supports activities that focus on parental and family involvement.</a:t>
            </a:r>
          </a:p>
          <a:p>
            <a:pPr marL="0" indent="0">
              <a:lnSpc>
                <a:spcPct val="90000"/>
              </a:lnSpc>
              <a:buNone/>
            </a:pPr>
            <a:endParaRPr lang="en-US" sz="2400" dirty="0"/>
          </a:p>
          <a:p>
            <a:pPr marL="0" indent="0">
              <a:lnSpc>
                <a:spcPct val="90000"/>
              </a:lnSpc>
              <a:buNone/>
            </a:pPr>
            <a:endParaRPr lang="en-US" sz="2400" dirty="0"/>
          </a:p>
        </p:txBody>
      </p:sp>
      <p:sp>
        <p:nvSpPr>
          <p:cNvPr id="4" name="Slide Number Placeholder 3"/>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5544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Parental Involvement Requirements</a:t>
            </a:r>
          </a:p>
        </p:txBody>
      </p:sp>
      <p:sp>
        <p:nvSpPr>
          <p:cNvPr id="4" name="Slide Number Placeholder 3"/>
          <p:cNvSpPr>
            <a:spLocks noGrp="1"/>
          </p:cNvSpPr>
          <p:nvPr>
            <p:ph type="sldNum" sz="quarter" idx="12"/>
          </p:nvPr>
        </p:nvSpPr>
        <p:spPr/>
        <p:txBody>
          <a:bodyPr/>
          <a:lstStyle/>
          <a:p>
            <a:fld id="{FD52C1F8-3BA5-F24E-8618-E52498D87186}" type="slidenum">
              <a:rPr lang="en-US" smtClean="0"/>
              <a:t>9</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n-US" b="1" dirty="0"/>
              <a:t>Parent Notifications </a:t>
            </a:r>
            <a:r>
              <a:rPr lang="en-US" dirty="0"/>
              <a:t>(These are regular written communications to inform parents).</a:t>
            </a:r>
          </a:p>
          <a:p>
            <a:pPr marL="0" indent="0">
              <a:buNone/>
            </a:pPr>
            <a:endParaRPr lang="en-US" sz="500" dirty="0"/>
          </a:p>
          <a:p>
            <a:r>
              <a:rPr lang="en-US" dirty="0"/>
              <a:t>Examples of parent notifications are:</a:t>
            </a:r>
          </a:p>
          <a:p>
            <a:pPr lvl="1"/>
            <a:r>
              <a:rPr lang="en-US" sz="2800" b="1" dirty="0"/>
              <a:t>School-Parent Compact </a:t>
            </a:r>
            <a:r>
              <a:rPr lang="en-US" sz="2800" dirty="0"/>
              <a:t>(These are statements of shared responsibilities).</a:t>
            </a:r>
          </a:p>
          <a:p>
            <a:pPr lvl="1"/>
            <a:r>
              <a:rPr lang="en-US" sz="2800" b="1" dirty="0"/>
              <a:t>Parent and </a:t>
            </a:r>
            <a:r>
              <a:rPr lang="en-US" sz="2800" b="1"/>
              <a:t>Family Engagement </a:t>
            </a:r>
            <a:r>
              <a:rPr lang="en-US" sz="2800" b="1" dirty="0"/>
              <a:t>Policy </a:t>
            </a:r>
            <a:r>
              <a:rPr lang="en-US" sz="2800" dirty="0"/>
              <a:t>(This is a plan to involve parents).</a:t>
            </a:r>
          </a:p>
        </p:txBody>
      </p:sp>
    </p:spTree>
    <p:extLst>
      <p:ext uri="{BB962C8B-B14F-4D97-AF65-F5344CB8AC3E}">
        <p14:creationId xmlns:p14="http://schemas.microsoft.com/office/powerpoint/2010/main" val="3388685763"/>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2BC1A8BE18A14184032A37DA3C2858" ma:contentTypeVersion="8" ma:contentTypeDescription="Create a new document." ma:contentTypeScope="" ma:versionID="981a8dbb5548df86ee379ad02785adf6">
  <xsd:schema xmlns:xsd="http://www.w3.org/2001/XMLSchema" xmlns:xs="http://www.w3.org/2001/XMLSchema" xmlns:p="http://schemas.microsoft.com/office/2006/metadata/properties" xmlns:ns2="4a7df032-6a0e-4167-b33b-52407178ec56" xmlns:ns3="107fa061-bf16-4a71-85ae-142c7874d8f1" targetNamespace="http://schemas.microsoft.com/office/2006/metadata/properties" ma:root="true" ma:fieldsID="bc74ffae03e5480e64198de88ba299d3" ns2:_="" ns3:_="">
    <xsd:import namespace="4a7df032-6a0e-4167-b33b-52407178ec56"/>
    <xsd:import namespace="107fa061-bf16-4a71-85ae-142c7874d8f1"/>
    <xsd:element name="properties">
      <xsd:complexType>
        <xsd:sequence>
          <xsd:element name="documentManagement">
            <xsd:complexType>
              <xsd:all>
                <xsd:element ref="ns2:Category" minOccurs="0"/>
                <xsd:element ref="ns2:Document_x0020_Category"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df032-6a0e-4167-b33b-52407178ec56"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ocument_x0020_Category" ma:index="9" nillable="true" ma:displayName="Document Category" ma:default="Form" ma:description="&#10;"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7fa061-bf16-4a71-85ae-142c7874d8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4a7df032-6a0e-4167-b33b-52407178ec56">Compliance Training</Category>
    <Document_x0020_Category xmlns="4a7df032-6a0e-4167-b33b-52407178ec56">Presentations</Document_x0020_Category>
    <SharedWithUsers xmlns="107fa061-bf16-4a71-85ae-142c7874d8f1">
      <UserInfo>
        <DisplayName>Dews, Anitra D</DisplayName>
        <AccountId>3116</AccountId>
        <AccountType/>
      </UserInfo>
      <UserInfo>
        <DisplayName>Dailey, Kesha L</DisplayName>
        <AccountId>3658</AccountId>
        <AccountType/>
      </UserInfo>
    </SharedWithUsers>
  </documentManagement>
</p:properties>
</file>

<file path=customXml/itemProps1.xml><?xml version="1.0" encoding="utf-8"?>
<ds:datastoreItem xmlns:ds="http://schemas.openxmlformats.org/officeDocument/2006/customXml" ds:itemID="{2C22B949-1B63-44B7-A870-9BAB9069E3D2}">
  <ds:schemaRefs>
    <ds:schemaRef ds:uri="http://schemas.microsoft.com/sharepoint/v3/contenttype/forms"/>
  </ds:schemaRefs>
</ds:datastoreItem>
</file>

<file path=customXml/itemProps2.xml><?xml version="1.0" encoding="utf-8"?>
<ds:datastoreItem xmlns:ds="http://schemas.openxmlformats.org/officeDocument/2006/customXml" ds:itemID="{CC4BB6C6-AA27-4B87-AA7E-118AD4EB24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7df032-6a0e-4167-b33b-52407178ec56"/>
    <ds:schemaRef ds:uri="107fa061-bf16-4a71-85ae-142c7874d8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6EAF6E-2ACD-483E-BA32-0A1767EB337C}">
  <ds:schemaRefs>
    <ds:schemaRef ds:uri="http://purl.org/dc/terms/"/>
    <ds:schemaRef ds:uri="http://purl.org/dc/dcmitype/"/>
    <ds:schemaRef ds:uri="http://www.w3.org/XML/1998/namespace"/>
    <ds:schemaRef ds:uri="4a7df032-6a0e-4167-b33b-52407178ec56"/>
    <ds:schemaRef ds:uri="http://schemas.microsoft.com/office/2006/documentManagement/types"/>
    <ds:schemaRef ds:uri="http://purl.org/dc/elements/1.1/"/>
    <ds:schemaRef ds:uri="http://schemas.microsoft.com/office/infopath/2007/PartnerControls"/>
    <ds:schemaRef ds:uri="http://schemas.microsoft.com/office/2006/metadata/properties"/>
    <ds:schemaRef ds:uri="107fa061-bf16-4a71-85ae-142c7874d8f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Title I Annual Meeting PP</Template>
  <TotalTime>2101</TotalTime>
  <Words>1323</Words>
  <Application>Microsoft Office PowerPoint</Application>
  <PresentationFormat>On-screen Show (4:3)</PresentationFormat>
  <Paragraphs>118</Paragraphs>
  <Slides>16</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Albertus Medium</vt:lpstr>
      <vt:lpstr>Arial</vt:lpstr>
      <vt:lpstr>Calibri</vt:lpstr>
      <vt:lpstr>Rockwell</vt:lpstr>
      <vt:lpstr>Title I Annual Meeting PP</vt:lpstr>
      <vt:lpstr>Every Student Succeeds Act (ESSA)</vt:lpstr>
      <vt:lpstr>Title I, Part A Program-Definition</vt:lpstr>
      <vt:lpstr>Title I, Part A Program- Purpose</vt:lpstr>
      <vt:lpstr>How Schools Qualify</vt:lpstr>
      <vt:lpstr>Title I Annual Meeting</vt:lpstr>
      <vt:lpstr>Supplemental Dollars?</vt:lpstr>
      <vt:lpstr>            Waltrip High School </vt:lpstr>
      <vt:lpstr>Parent and Family Engagement</vt:lpstr>
      <vt:lpstr>Parental Involvement Requirements</vt:lpstr>
      <vt:lpstr>Parental Involvement Requirements</vt:lpstr>
      <vt:lpstr>           Waltrip High School</vt:lpstr>
      <vt:lpstr>Other Requirements</vt:lpstr>
      <vt:lpstr>           Waltrip High School</vt:lpstr>
      <vt:lpstr>Remember that…</vt:lpstr>
      <vt:lpstr>Questions?</vt:lpstr>
      <vt:lpstr>Thank you</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Part A Program Annual Meeting - English</dc:title>
  <dc:creator>Administrator</dc:creator>
  <cp:lastModifiedBy>Velarde, Nita E</cp:lastModifiedBy>
  <cp:revision>35</cp:revision>
  <cp:lastPrinted>2020-09-13T19:19:11Z</cp:lastPrinted>
  <dcterms:created xsi:type="dcterms:W3CDTF">2014-08-18T19:32:40Z</dcterms:created>
  <dcterms:modified xsi:type="dcterms:W3CDTF">2020-09-21T21:21:29Z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0x0101007B2BC1A8BE18A14184032A37DA3C2858</vt:lpwstr>
  </property>
</Properties>
</file>