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19"/>
  </p:notesMasterIdLst>
  <p:sldIdLst>
    <p:sldId id="256" r:id="rId3"/>
    <p:sldId id="275" r:id="rId4"/>
    <p:sldId id="276" r:id="rId5"/>
    <p:sldId id="270" r:id="rId6"/>
    <p:sldId id="272" r:id="rId7"/>
    <p:sldId id="273" r:id="rId8"/>
    <p:sldId id="274" r:id="rId9"/>
    <p:sldId id="271" r:id="rId10"/>
    <p:sldId id="264" r:id="rId11"/>
    <p:sldId id="261" r:id="rId12"/>
    <p:sldId id="267" r:id="rId13"/>
    <p:sldId id="268" r:id="rId14"/>
    <p:sldId id="278" r:id="rId15"/>
    <p:sldId id="277" r:id="rId16"/>
    <p:sldId id="258" r:id="rId17"/>
    <p:sldId id="25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3" autoAdjust="0"/>
    <p:restoredTop sz="94660"/>
  </p:normalViewPr>
  <p:slideViewPr>
    <p:cSldViewPr snapToGrid="0">
      <p:cViewPr varScale="1">
        <p:scale>
          <a:sx n="52" d="100"/>
          <a:sy n="52" d="100"/>
        </p:scale>
        <p:origin x="737"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908B48-CAE3-4748-83CE-BA7CFFFA486C}" type="datetimeFigureOut">
              <a:rPr lang="en-US" smtClean="0"/>
              <a:t>9/23/2020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929166-B947-499B-BDE7-F0D13054E347}" type="slidenum">
              <a:rPr lang="en-US" smtClean="0"/>
              <a:t>‹#›</a:t>
            </a:fld>
            <a:endParaRPr lang="en-US" dirty="0"/>
          </a:p>
        </p:txBody>
      </p:sp>
    </p:spTree>
    <p:extLst>
      <p:ext uri="{BB962C8B-B14F-4D97-AF65-F5344CB8AC3E}">
        <p14:creationId xmlns:p14="http://schemas.microsoft.com/office/powerpoint/2010/main" val="3659539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84" name="Google Shape;284;p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13</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70" name="Google Shape;270;p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14</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26F6AB-108F-472F-8ADC-107B7C2B6909}" type="datetimeFigureOut">
              <a:rPr lang="en-US" smtClean="0"/>
              <a:t>9/23/2020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11970FDC-2BE5-427A-A151-A90FE0EC6B7E}"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67505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26F6AB-108F-472F-8ADC-107B7C2B6909}" type="datetimeFigureOut">
              <a:rPr lang="en-US" smtClean="0"/>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970FDC-2BE5-427A-A151-A90FE0EC6B7E}"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43911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26F6AB-108F-472F-8ADC-107B7C2B6909}" type="datetimeFigureOut">
              <a:rPr lang="en-US" smtClean="0"/>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970FDC-2BE5-427A-A151-A90FE0EC6B7E}"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31839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
        <p:cNvGrpSpPr/>
        <p:nvPr/>
      </p:nvGrpSpPr>
      <p:grpSpPr>
        <a:xfrm>
          <a:off x="0" y="0"/>
          <a:ext cx="0" cy="0"/>
          <a:chOff x="0" y="0"/>
          <a:chExt cx="0" cy="0"/>
        </a:xfrm>
      </p:grpSpPr>
      <p:sp>
        <p:nvSpPr>
          <p:cNvPr id="69" name="Google Shape;69;p7"/>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7"/>
          <p:cNvSpPr txBox="1">
            <a:spLocks noGrp="1"/>
          </p:cNvSpPr>
          <p:nvPr>
            <p:ph type="body" idx="1"/>
          </p:nvPr>
        </p:nvSpPr>
        <p:spPr>
          <a:xfrm>
            <a:off x="1066800" y="2103120"/>
            <a:ext cx="4663440" cy="374904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71" name="Google Shape;71;p7"/>
          <p:cNvSpPr txBox="1">
            <a:spLocks noGrp="1"/>
          </p:cNvSpPr>
          <p:nvPr>
            <p:ph type="body" idx="2"/>
          </p:nvPr>
        </p:nvSpPr>
        <p:spPr>
          <a:xfrm>
            <a:off x="6461760" y="2103120"/>
            <a:ext cx="4663440" cy="374904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72" name="Google Shape;72;p7"/>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3" name="Google Shape;73;p7"/>
          <p:cNvSpPr txBox="1">
            <a:spLocks noGrp="1"/>
          </p:cNvSpPr>
          <p:nvPr>
            <p:ph type="ftr" idx="11"/>
          </p:nvPr>
        </p:nvSpPr>
        <p:spPr>
          <a:xfrm>
            <a:off x="1066800" y="6035040"/>
            <a:ext cx="5816600" cy="3657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4" name="Google Shape;74;p7"/>
          <p:cNvSpPr txBox="1">
            <a:spLocks noGrp="1"/>
          </p:cNvSpPr>
          <p:nvPr>
            <p:ph type="sldNum" idx="12"/>
          </p:nvPr>
        </p:nvSpPr>
        <p:spPr>
          <a:xfrm>
            <a:off x="10287000" y="6035040"/>
            <a:ext cx="838200" cy="36576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26F6AB-108F-472F-8ADC-107B7C2B6909}" type="datetimeFigureOut">
              <a:rPr lang="en-US" smtClean="0"/>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970FDC-2BE5-427A-A151-A90FE0EC6B7E}"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0215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26F6AB-108F-472F-8ADC-107B7C2B6909}" type="datetimeFigureOut">
              <a:rPr lang="en-US" smtClean="0"/>
              <a:t>9/23/2020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970FDC-2BE5-427A-A151-A90FE0EC6B7E}"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93322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26F6AB-108F-472F-8ADC-107B7C2B6909}" type="datetimeFigureOut">
              <a:rPr lang="en-US" smtClean="0"/>
              <a:t>9/23/2020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970FDC-2BE5-427A-A151-A90FE0EC6B7E}"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90650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26F6AB-108F-472F-8ADC-107B7C2B6909}" type="datetimeFigureOut">
              <a:rPr lang="en-US" smtClean="0"/>
              <a:t>9/23/2020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1970FDC-2BE5-427A-A151-A90FE0EC6B7E}"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38140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26F6AB-108F-472F-8ADC-107B7C2B6909}" type="datetimeFigureOut">
              <a:rPr lang="en-US" smtClean="0"/>
              <a:t>9/23/2020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1970FDC-2BE5-427A-A151-A90FE0EC6B7E}"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00166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26F6AB-108F-472F-8ADC-107B7C2B6909}" type="datetimeFigureOut">
              <a:rPr lang="en-US" smtClean="0"/>
              <a:t>9/23/2020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970FDC-2BE5-427A-A151-A90FE0EC6B7E}" type="slidenum">
              <a:rPr lang="en-US" smtClean="0"/>
              <a:t>‹#›</a:t>
            </a:fld>
            <a:endParaRPr lang="en-US" dirty="0"/>
          </a:p>
        </p:txBody>
      </p:sp>
    </p:spTree>
    <p:extLst>
      <p:ext uri="{BB962C8B-B14F-4D97-AF65-F5344CB8AC3E}">
        <p14:creationId xmlns:p14="http://schemas.microsoft.com/office/powerpoint/2010/main" val="1557643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26F6AB-108F-472F-8ADC-107B7C2B6909}" type="datetimeFigureOut">
              <a:rPr lang="en-US" smtClean="0"/>
              <a:t>9/23/2020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970FDC-2BE5-427A-A151-A90FE0EC6B7E}"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5477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626F6AB-108F-472F-8ADC-107B7C2B6909}" type="datetimeFigureOut">
              <a:rPr lang="en-US" smtClean="0"/>
              <a:t>9/23/2020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11970FDC-2BE5-427A-A151-A90FE0EC6B7E}"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51163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626F6AB-108F-472F-8ADC-107B7C2B6909}" type="datetimeFigureOut">
              <a:rPr lang="en-US" smtClean="0"/>
              <a:t>9/23/2020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11970FDC-2BE5-427A-A151-A90FE0EC6B7E}" type="slidenum">
              <a:rPr lang="en-US" smtClean="0"/>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8762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2"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9"/>
        <p:cNvGrpSpPr/>
        <p:nvPr/>
      </p:nvGrpSpPr>
      <p:grpSpPr>
        <a:xfrm>
          <a:off x="0" y="0"/>
          <a:ext cx="0" cy="0"/>
          <a:chOff x="0" y="0"/>
          <a:chExt cx="0" cy="0"/>
        </a:xfrm>
      </p:grpSpPr>
      <p:sp>
        <p:nvSpPr>
          <p:cNvPr id="60" name="Google Shape;60;p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Garamond"/>
              <a:ea typeface="Garamond"/>
              <a:cs typeface="Garamond"/>
              <a:sym typeface="Garamond"/>
            </a:endParaRPr>
          </a:p>
        </p:txBody>
      </p:sp>
      <p:sp>
        <p:nvSpPr>
          <p:cNvPr id="61" name="Google Shape;61;p6"/>
          <p:cNvSpPr/>
          <p:nvPr/>
        </p:nvSpPr>
        <p:spPr>
          <a:xfrm>
            <a:off x="234696" y="237744"/>
            <a:ext cx="11722608" cy="6382512"/>
          </a:xfrm>
          <a:prstGeom prst="rect">
            <a:avLst/>
          </a:prstGeom>
          <a:solidFill>
            <a:srgbClr val="BFBFBF">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62;p6"/>
          <p:cNvSpPr/>
          <p:nvPr/>
        </p:nvSpPr>
        <p:spPr>
          <a:xfrm>
            <a:off x="371856" y="374904"/>
            <a:ext cx="11448288" cy="6108192"/>
          </a:xfrm>
          <a:prstGeom prst="rect">
            <a:avLst/>
          </a:prstGeom>
          <a:noFill/>
          <a:ln w="9525" cap="sq" cmpd="sng">
            <a:solidFill>
              <a:srgbClr val="26262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63;p6"/>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262626"/>
              </a:buClr>
              <a:buSzPts val="4800"/>
              <a:buFont typeface="Garamond"/>
              <a:buNone/>
              <a:defRPr sz="4800" b="0" i="0" u="none" strike="noStrike" cap="none">
                <a:solidFill>
                  <a:srgbClr val="262626"/>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 name="Google Shape;64;p6"/>
          <p:cNvSpPr txBox="1">
            <a:spLocks noGrp="1"/>
          </p:cNvSpPr>
          <p:nvPr>
            <p:ph type="body" idx="1"/>
          </p:nvPr>
        </p:nvSpPr>
        <p:spPr>
          <a:xfrm>
            <a:off x="1066800" y="2103120"/>
            <a:ext cx="10058400" cy="3849624"/>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900"/>
              </a:spcBef>
              <a:spcAft>
                <a:spcPts val="0"/>
              </a:spcAft>
              <a:buClr>
                <a:srgbClr val="262626"/>
              </a:buClr>
              <a:buSzPts val="1800"/>
              <a:buFont typeface="Garamond"/>
              <a:buChar char="◦"/>
              <a:defRPr sz="1800" b="0" i="0" u="none" strike="noStrike" cap="none">
                <a:solidFill>
                  <a:schemeClr val="dk1"/>
                </a:solidFill>
                <a:latin typeface="Garamond"/>
                <a:ea typeface="Garamond"/>
                <a:cs typeface="Garamond"/>
                <a:sym typeface="Garamond"/>
              </a:defRPr>
            </a:lvl1pPr>
            <a:lvl2pPr marL="914400" marR="0" lvl="1" indent="-330200" algn="l" rtl="0">
              <a:lnSpc>
                <a:spcPct val="100000"/>
              </a:lnSpc>
              <a:spcBef>
                <a:spcPts val="500"/>
              </a:spcBef>
              <a:spcAft>
                <a:spcPts val="0"/>
              </a:spcAft>
              <a:buClr>
                <a:srgbClr val="262626"/>
              </a:buClr>
              <a:buSzPts val="1600"/>
              <a:buFont typeface="Garamond"/>
              <a:buChar char="◦"/>
              <a:defRPr sz="1600" b="0" i="0" u="none" strike="noStrike" cap="none">
                <a:solidFill>
                  <a:schemeClr val="dk1"/>
                </a:solidFill>
                <a:latin typeface="Garamond"/>
                <a:ea typeface="Garamond"/>
                <a:cs typeface="Garamond"/>
                <a:sym typeface="Garamond"/>
              </a:defRPr>
            </a:lvl2pPr>
            <a:lvl3pPr marL="1371600" marR="0" lvl="2"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Garamond"/>
                <a:ea typeface="Garamond"/>
                <a:cs typeface="Garamond"/>
                <a:sym typeface="Garamond"/>
              </a:defRPr>
            </a:lvl3pPr>
            <a:lvl4pPr marL="1828800" marR="0" lvl="3"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Garamond"/>
                <a:ea typeface="Garamond"/>
                <a:cs typeface="Garamond"/>
                <a:sym typeface="Garamond"/>
              </a:defRPr>
            </a:lvl4pPr>
            <a:lvl5pPr marL="2286000" marR="0" lvl="4"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Garamond"/>
                <a:ea typeface="Garamond"/>
                <a:cs typeface="Garamond"/>
                <a:sym typeface="Garamond"/>
              </a:defRPr>
            </a:lvl5pPr>
            <a:lvl6pPr marL="2743200" marR="0" lvl="5"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Garamond"/>
                <a:ea typeface="Garamond"/>
                <a:cs typeface="Garamond"/>
                <a:sym typeface="Garamond"/>
              </a:defRPr>
            </a:lvl6pPr>
            <a:lvl7pPr marL="3200400" marR="0" lvl="6"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Garamond"/>
                <a:ea typeface="Garamond"/>
                <a:cs typeface="Garamond"/>
                <a:sym typeface="Garamond"/>
              </a:defRPr>
            </a:lvl7pPr>
            <a:lvl8pPr marL="3657600" marR="0" lvl="7"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Garamond"/>
                <a:ea typeface="Garamond"/>
                <a:cs typeface="Garamond"/>
                <a:sym typeface="Garamond"/>
              </a:defRPr>
            </a:lvl8pPr>
            <a:lvl9pPr marL="4114800" marR="0" lvl="8"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Garamond"/>
                <a:ea typeface="Garamond"/>
                <a:cs typeface="Garamond"/>
                <a:sym typeface="Garamond"/>
              </a:defRPr>
            </a:lvl9pPr>
          </a:lstStyle>
          <a:p>
            <a:endParaRPr/>
          </a:p>
        </p:txBody>
      </p:sp>
      <p:sp>
        <p:nvSpPr>
          <p:cNvPr id="65" name="Google Shape;65;p6"/>
          <p:cNvSpPr txBox="1">
            <a:spLocks noGrp="1"/>
          </p:cNvSpPr>
          <p:nvPr>
            <p:ph type="dt" idx="10"/>
          </p:nvPr>
        </p:nvSpPr>
        <p:spPr>
          <a:xfrm>
            <a:off x="7256794" y="6035040"/>
            <a:ext cx="2893045" cy="365760"/>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000" b="0" i="0" u="none" strike="noStrike" cap="none">
                <a:solidFill>
                  <a:srgbClr val="3F3F3F"/>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dirty="0"/>
          </a:p>
        </p:txBody>
      </p:sp>
      <p:sp>
        <p:nvSpPr>
          <p:cNvPr id="66" name="Google Shape;66;p6"/>
          <p:cNvSpPr txBox="1">
            <a:spLocks noGrp="1"/>
          </p:cNvSpPr>
          <p:nvPr>
            <p:ph type="ftr" idx="11"/>
          </p:nvPr>
        </p:nvSpPr>
        <p:spPr>
          <a:xfrm>
            <a:off x="1066800" y="6035040"/>
            <a:ext cx="5816600" cy="3657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dirty="0"/>
          </a:p>
        </p:txBody>
      </p:sp>
      <p:sp>
        <p:nvSpPr>
          <p:cNvPr id="67" name="Google Shape;67;p6"/>
          <p:cNvSpPr txBox="1">
            <a:spLocks noGrp="1"/>
          </p:cNvSpPr>
          <p:nvPr>
            <p:ph type="sldNum" idx="12"/>
          </p:nvPr>
        </p:nvSpPr>
        <p:spPr>
          <a:xfrm>
            <a:off x="10287000" y="6035040"/>
            <a:ext cx="838200" cy="36576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i="0" u="none" strike="noStrike" cap="none">
                <a:solidFill>
                  <a:srgbClr val="3F3F3F"/>
                </a:solidFill>
                <a:latin typeface="Garamond"/>
                <a:ea typeface="Garamond"/>
                <a:cs typeface="Garamond"/>
                <a:sym typeface="Garamond"/>
              </a:defRPr>
            </a:lvl1pPr>
            <a:lvl2pPr marL="0" marR="0" lvl="1" indent="0" algn="r" rtl="0">
              <a:spcBef>
                <a:spcPts val="0"/>
              </a:spcBef>
              <a:buNone/>
              <a:defRPr sz="1000" b="0" i="0" u="none" strike="noStrike" cap="none">
                <a:solidFill>
                  <a:srgbClr val="3F3F3F"/>
                </a:solidFill>
                <a:latin typeface="Garamond"/>
                <a:ea typeface="Garamond"/>
                <a:cs typeface="Garamond"/>
                <a:sym typeface="Garamond"/>
              </a:defRPr>
            </a:lvl2pPr>
            <a:lvl3pPr marL="0" marR="0" lvl="2" indent="0" algn="r" rtl="0">
              <a:spcBef>
                <a:spcPts val="0"/>
              </a:spcBef>
              <a:buNone/>
              <a:defRPr sz="1000" b="0" i="0" u="none" strike="noStrike" cap="none">
                <a:solidFill>
                  <a:srgbClr val="3F3F3F"/>
                </a:solidFill>
                <a:latin typeface="Garamond"/>
                <a:ea typeface="Garamond"/>
                <a:cs typeface="Garamond"/>
                <a:sym typeface="Garamond"/>
              </a:defRPr>
            </a:lvl3pPr>
            <a:lvl4pPr marL="0" marR="0" lvl="3" indent="0" algn="r" rtl="0">
              <a:spcBef>
                <a:spcPts val="0"/>
              </a:spcBef>
              <a:buNone/>
              <a:defRPr sz="1000" b="0" i="0" u="none" strike="noStrike" cap="none">
                <a:solidFill>
                  <a:srgbClr val="3F3F3F"/>
                </a:solidFill>
                <a:latin typeface="Garamond"/>
                <a:ea typeface="Garamond"/>
                <a:cs typeface="Garamond"/>
                <a:sym typeface="Garamond"/>
              </a:defRPr>
            </a:lvl4pPr>
            <a:lvl5pPr marL="0" marR="0" lvl="4" indent="0" algn="r" rtl="0">
              <a:spcBef>
                <a:spcPts val="0"/>
              </a:spcBef>
              <a:buNone/>
              <a:defRPr sz="1000" b="0" i="0" u="none" strike="noStrike" cap="none">
                <a:solidFill>
                  <a:srgbClr val="3F3F3F"/>
                </a:solidFill>
                <a:latin typeface="Garamond"/>
                <a:ea typeface="Garamond"/>
                <a:cs typeface="Garamond"/>
                <a:sym typeface="Garamond"/>
              </a:defRPr>
            </a:lvl5pPr>
            <a:lvl6pPr marL="0" marR="0" lvl="5" indent="0" algn="r" rtl="0">
              <a:spcBef>
                <a:spcPts val="0"/>
              </a:spcBef>
              <a:buNone/>
              <a:defRPr sz="1000" b="0" i="0" u="none" strike="noStrike" cap="none">
                <a:solidFill>
                  <a:srgbClr val="3F3F3F"/>
                </a:solidFill>
                <a:latin typeface="Garamond"/>
                <a:ea typeface="Garamond"/>
                <a:cs typeface="Garamond"/>
                <a:sym typeface="Garamond"/>
              </a:defRPr>
            </a:lvl6pPr>
            <a:lvl7pPr marL="0" marR="0" lvl="6" indent="0" algn="r" rtl="0">
              <a:spcBef>
                <a:spcPts val="0"/>
              </a:spcBef>
              <a:buNone/>
              <a:defRPr sz="1000" b="0" i="0" u="none" strike="noStrike" cap="none">
                <a:solidFill>
                  <a:srgbClr val="3F3F3F"/>
                </a:solidFill>
                <a:latin typeface="Garamond"/>
                <a:ea typeface="Garamond"/>
                <a:cs typeface="Garamond"/>
                <a:sym typeface="Garamond"/>
              </a:defRPr>
            </a:lvl7pPr>
            <a:lvl8pPr marL="0" marR="0" lvl="7" indent="0" algn="r" rtl="0">
              <a:spcBef>
                <a:spcPts val="0"/>
              </a:spcBef>
              <a:buNone/>
              <a:defRPr sz="1000" b="0" i="0" u="none" strike="noStrike" cap="none">
                <a:solidFill>
                  <a:srgbClr val="3F3F3F"/>
                </a:solidFill>
                <a:latin typeface="Garamond"/>
                <a:ea typeface="Garamond"/>
                <a:cs typeface="Garamond"/>
                <a:sym typeface="Garamond"/>
              </a:defRPr>
            </a:lvl8pPr>
            <a:lvl9pPr marL="0" marR="0" lvl="8" indent="0" algn="r" rtl="0">
              <a:spcBef>
                <a:spcPts val="0"/>
              </a:spcBef>
              <a:buNone/>
              <a:defRPr sz="1000" b="0" i="0" u="none" strike="noStrike" cap="none">
                <a:solidFill>
                  <a:srgbClr val="3F3F3F"/>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5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hyperlink" Target="https://teams.microsoft.com/l/meetup-join/19%3ameeting_MzJjMzZiNzktNDBkOS00OTZjLTk0ZGYtZTY2NGVkMjBiMGIy%40thread.v2/0?context=%7b%22Tid%22%3a%22f5eb9966-9336-4b33-8895-9982425b13ed%22%2c%22Oid%22%3a%222c7930f0-3674-4069-b3cd-d31e283db33c%22%2c%22IsBroadcastMeeting%22%3atrue%7d" TargetMode="External"/><Relationship Id="rId3" Type="http://schemas.openxmlformats.org/officeDocument/2006/relationships/hyperlink" Target="https://teams.microsoft.com/l/meetup-join/19%3ameeting_ZGNmYTExNGEtOWM2Ny00NGFhLWE3NGQtZDg0NWQyYjA0OGU4%40thread.v2/0?context=%7b%22Tid%22%3a%22f5eb9966-9336-4b33-8895-9982425b13ed%22%2c%22Oid%22%3a%222c7930f0-3674-4069-b3cd-d31e283db33c%22%2c%22IsBroadcastMeeting%22%3atrue%7d" TargetMode="External"/><Relationship Id="rId7" Type="http://schemas.openxmlformats.org/officeDocument/2006/relationships/hyperlink" Target="https://teams.microsoft.com/l/meetup-join/19%3ameeting_ZmUyMmNjNjQtNWQxYi00YTAyLTgzYTAtMjkzN2Q3ZjdjYjEy%40thread.v2/0?context=%7b%22Tid%22%3a%22f5eb9966-9336-4b33-8895-9982425b13ed%22%2c%22Oid%22%3a%222c7930f0-3674-4069-b3cd-d31e283db33c%22%2c%22IsBroadcastMeeting%22%3atrue%7d" TargetMode="External"/><Relationship Id="rId2" Type="http://schemas.openxmlformats.org/officeDocument/2006/relationships/image" Target="../media/image1.jpg"/><Relationship Id="rId1" Type="http://schemas.openxmlformats.org/officeDocument/2006/relationships/slideLayout" Target="../slideLayouts/slideLayout9.xml"/><Relationship Id="rId6" Type="http://schemas.openxmlformats.org/officeDocument/2006/relationships/hyperlink" Target="https://teams.microsoft.com/l/meetup-join/19%3ameeting_MWE3MjZiYTItOTI3Yi00ODY3LThmZTMtNmQ5NDdkYjVlZmUz%40thread.v2/0?context=%7b%22Tid%22%3a%22f5eb9966-9336-4b33-8895-9982425b13ed%22%2c%22Oid%22%3a%222c7930f0-3674-4069-b3cd-d31e283db33c%22%2c%22IsBroadcastMeeting%22%3atrue%7d" TargetMode="External"/><Relationship Id="rId5" Type="http://schemas.openxmlformats.org/officeDocument/2006/relationships/hyperlink" Target="https://teams.microsoft.com/l/meetup-join/19%3ameeting_ZjZlNzBmNDMtZTQ3MC00NDk4LWI4NmQtM2RiM2IzY2VlZTI4%40thread.v2/0?context=%7b%22Tid%22%3a%22f5eb9966-9336-4b33-8895-9982425b13ed%22%2c%22Oid%22%3a%222c7930f0-3674-4069-b3cd-d31e283db33c%22%2c%22IsBroadcastMeeting%22%3atrue%7d" TargetMode="External"/><Relationship Id="rId4" Type="http://schemas.openxmlformats.org/officeDocument/2006/relationships/hyperlink" Target="https://teams.microsoft.com/l/meetup-join/19%3ameeting_ZjFmNzUxY2QtZTc1Yy00ZjUyLWIyMjAtMDcxOGU1ZjhiZDVh%40thread.v2/0?context=%7b%22Tid%22%3a%22f5eb9966-9336-4b33-8895-9982425b13ed%22%2c%22Oid%22%3a%222c7930f0-3674-4069-b3cd-d31e283db33c%22%2c%22IsBroadcastMeeting%22%3atrue%7d"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teams.microsoft.com/l/meetup-join/19%3ameeting_ZDI1Y2M1N2UtY2Q5Yi00YTQzLTljNjMtM2Q1OWExY2M4OGE3%40thread.v2/0?context=%7b%22Tid%22%3a%22f5eb9966-9336-4b33-8895-9982425b13ed%22%2c%22Oid%22%3a%22408c2c07-04d7-475a-a327-65400ed8aaee%22%2c%22IsBroadcastMeeting%22%3atrue%7d" TargetMode="External"/><Relationship Id="rId3" Type="http://schemas.openxmlformats.org/officeDocument/2006/relationships/hyperlink" Target="https://teams.microsoft.com/l/meetup-join/19%3ameeting_Mjk1ZjIyMDYtZGFlMy00NTMwLTk3YjctOTBhOGI5NmE2Mjcz%40thread.v2/0?context=%7b%22Tid%22%3a%22f5eb9966-9336-4b33-8895-9982425b13ed%22%2c%22Oid%22%3a%22408c2c07-04d7-475a-a327-65400ed8aaee%22%2c%22IsBroadcastMeeting%22%3atrue%7d" TargetMode="External"/><Relationship Id="rId7" Type="http://schemas.openxmlformats.org/officeDocument/2006/relationships/hyperlink" Target="https://teams.microsoft.com/l/meetup-join/19%3ameeting_NDdkNWI1YTktN2JhZi00YWZlLTg4OWYtM2Y1N2E4NDcwMWI4%40thread.v2/0?context=%7b%22Tid%22%3a%22f5eb9966-9336-4b33-8895-9982425b13ed%22%2c%22Oid%22%3a%22408c2c07-04d7-475a-a327-65400ed8aaee%22%2c%22IsBroadcastMeeting%22%3atrue%7d" TargetMode="External"/><Relationship Id="rId2" Type="http://schemas.openxmlformats.org/officeDocument/2006/relationships/image" Target="../media/image1.jpg"/><Relationship Id="rId1" Type="http://schemas.openxmlformats.org/officeDocument/2006/relationships/slideLayout" Target="../slideLayouts/slideLayout9.xml"/><Relationship Id="rId6" Type="http://schemas.openxmlformats.org/officeDocument/2006/relationships/hyperlink" Target="https://teams.microsoft.com/l/meetup-join/19%3ameeting_ZGI2YzcwMDctNDdlNS00MjM4LWIyNWEtNjdjMmQ4OGQzMGRk%40thread.v2/0?context=%7b%22Tid%22%3a%22f5eb9966-9336-4b33-8895-9982425b13ed%22%2c%22Oid%22%3a%22408c2c07-04d7-475a-a327-65400ed8aaee%22%2c%22IsBroadcastMeeting%22%3atrue%7d" TargetMode="External"/><Relationship Id="rId5" Type="http://schemas.openxmlformats.org/officeDocument/2006/relationships/hyperlink" Target="https://teams.microsoft.com/l/meetup-join/19%3ameeting_NDhiNmYxM2QtODQ2Ny00N2RiLTg5ZDktYzhjZDY2YTlhNWY3%40thread.v2/0?context=%7b%22Tid%22%3a%22f5eb9966-9336-4b33-8895-9982425b13ed%22%2c%22Oid%22%3a%22408c2c07-04d7-475a-a327-65400ed8aaee%22%2c%22IsBroadcastMeeting%22%3atrue%7d" TargetMode="External"/><Relationship Id="rId4" Type="http://schemas.openxmlformats.org/officeDocument/2006/relationships/hyperlink" Target="https://teams.microsoft.com/l/meetup-join/19%3ameeting_NGFkOTI4ZWItMzAwZi00MzdmLWJlZDItNjg3Mzk5YTRjODM4%40thread.v2/0?context=%7b%22Tid%22%3a%22f5eb9966-9336-4b33-8895-9982425b13ed%22%2c%22Oid%22%3a%22408c2c07-04d7-475a-a327-65400ed8aaee%22%2c%22IsBroadcastMeeting%22%3atrue%7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9.xml"/><Relationship Id="rId6" Type="http://schemas.openxmlformats.org/officeDocument/2006/relationships/hyperlink" Target="http://houstonisd.org/" TargetMode="External"/><Relationship Id="rId5" Type="http://schemas.openxmlformats.org/officeDocument/2006/relationships/hyperlink" Target="https://www.houstonisd.org/" TargetMode="External"/><Relationship Id="rId4" Type="http://schemas.openxmlformats.org/officeDocument/2006/relationships/hyperlink" Target="https://youtu.be/-O2PMINo6w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BtL7zzIlB6M" TargetMode="External"/><Relationship Id="rId2" Type="http://schemas.openxmlformats.org/officeDocument/2006/relationships/image" Target="../media/image9.jpg"/><Relationship Id="rId1" Type="http://schemas.openxmlformats.org/officeDocument/2006/relationships/slideLayout" Target="../slideLayouts/slideLayout9.xml"/><Relationship Id="rId4" Type="http://schemas.openxmlformats.org/officeDocument/2006/relationships/hyperlink" Target="https://youtu.be/O8YaQHWdEi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41" name="Rectangle 33">
            <a:extLst>
              <a:ext uri="{FF2B5EF4-FFF2-40B4-BE49-F238E27FC236}">
                <a16:creationId xmlns:a16="http://schemas.microsoft.com/office/drawing/2014/main" id="{1BF0792A-0F2B-4A2E-AB38-0A4F18A3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35">
            <a:extLst>
              <a:ext uri="{FF2B5EF4-FFF2-40B4-BE49-F238E27FC236}">
                <a16:creationId xmlns:a16="http://schemas.microsoft.com/office/drawing/2014/main" id="{F57DB18D-C2F1-4C8C-8808-9C01ECE68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nvGrpSpPr>
          <p:cNvPr id="38" name="Group 37">
            <a:extLst>
              <a:ext uri="{FF2B5EF4-FFF2-40B4-BE49-F238E27FC236}">
                <a16:creationId xmlns:a16="http://schemas.microsoft.com/office/drawing/2014/main" id="{E5D935FA-3336-4941-9214-E250A5727F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45671" y="644327"/>
            <a:ext cx="9299965" cy="4811366"/>
            <a:chOff x="7639235" y="600024"/>
            <a:chExt cx="3898557" cy="6878929"/>
          </a:xfrm>
        </p:grpSpPr>
        <p:sp>
          <p:nvSpPr>
            <p:cNvPr id="39" name="Rectangle 38">
              <a:extLst>
                <a:ext uri="{FF2B5EF4-FFF2-40B4-BE49-F238E27FC236}">
                  <a16:creationId xmlns:a16="http://schemas.microsoft.com/office/drawing/2014/main" id="{45D9E2ED-FF90-4200-A7EE-6D41D6526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9235" y="600024"/>
              <a:ext cx="3898557" cy="687892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3A4BEB8D-68AD-4314-8A2B-F8DC85A53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0263" y="1062693"/>
              <a:ext cx="3635738" cy="59547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D3630324-20F6-4D8D-88C9-A160CED2566B}"/>
              </a:ext>
            </a:extLst>
          </p:cNvPr>
          <p:cNvSpPr>
            <a:spLocks noGrp="1"/>
          </p:cNvSpPr>
          <p:nvPr>
            <p:ph type="ctrTitle"/>
          </p:nvPr>
        </p:nvSpPr>
        <p:spPr>
          <a:xfrm>
            <a:off x="2391408" y="1590734"/>
            <a:ext cx="7405874" cy="2520012"/>
          </a:xfrm>
          <a:solidFill>
            <a:schemeClr val="bg2"/>
          </a:solidFill>
        </p:spPr>
        <p:txBody>
          <a:bodyPr anchor="ctr">
            <a:normAutofit/>
          </a:bodyPr>
          <a:lstStyle/>
          <a:p>
            <a:pPr algn="ctr"/>
            <a:r>
              <a:rPr lang="en-US" sz="6000" dirty="0">
                <a:solidFill>
                  <a:schemeClr val="tx2"/>
                </a:solidFill>
              </a:rPr>
              <a:t>Open House</a:t>
            </a:r>
          </a:p>
        </p:txBody>
      </p:sp>
      <p:sp>
        <p:nvSpPr>
          <p:cNvPr id="3" name="Subtitle 2">
            <a:extLst>
              <a:ext uri="{FF2B5EF4-FFF2-40B4-BE49-F238E27FC236}">
                <a16:creationId xmlns:a16="http://schemas.microsoft.com/office/drawing/2014/main" id="{7DCECBF6-C263-423B-863F-CECB13985341}"/>
              </a:ext>
            </a:extLst>
          </p:cNvPr>
          <p:cNvSpPr>
            <a:spLocks noGrp="1"/>
          </p:cNvSpPr>
          <p:nvPr>
            <p:ph type="subTitle" idx="1"/>
          </p:nvPr>
        </p:nvSpPr>
        <p:spPr>
          <a:xfrm>
            <a:off x="2391407" y="4447656"/>
            <a:ext cx="7379502" cy="522928"/>
          </a:xfrm>
        </p:spPr>
        <p:txBody>
          <a:bodyPr>
            <a:normAutofit/>
          </a:bodyPr>
          <a:lstStyle/>
          <a:p>
            <a:pPr algn="ctr">
              <a:lnSpc>
                <a:spcPct val="110000"/>
              </a:lnSpc>
            </a:pPr>
            <a:r>
              <a:rPr lang="en-US" sz="600" dirty="0">
                <a:solidFill>
                  <a:srgbClr val="000000"/>
                </a:solidFill>
              </a:rPr>
              <a:t>Dana Darden, Principal</a:t>
            </a:r>
          </a:p>
          <a:p>
            <a:pPr algn="ctr">
              <a:lnSpc>
                <a:spcPct val="110000"/>
              </a:lnSpc>
            </a:pPr>
            <a:r>
              <a:rPr lang="en-US" sz="600" dirty="0">
                <a:solidFill>
                  <a:srgbClr val="000000"/>
                </a:solidFill>
              </a:rPr>
              <a:t>September 23-24, 2020</a:t>
            </a:r>
          </a:p>
        </p:txBody>
      </p:sp>
      <p:cxnSp>
        <p:nvCxnSpPr>
          <p:cNvPr id="42" name="Straight Connector 41">
            <a:extLst>
              <a:ext uri="{FF2B5EF4-FFF2-40B4-BE49-F238E27FC236}">
                <a16:creationId xmlns:a16="http://schemas.microsoft.com/office/drawing/2014/main" id="{87F797D1-251E-41FE-9FF8-AD487DEF28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1407" y="1416139"/>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44" name="Straight Connector 43">
            <a:extLst>
              <a:ext uri="{FF2B5EF4-FFF2-40B4-BE49-F238E27FC236}">
                <a16:creationId xmlns:a16="http://schemas.microsoft.com/office/drawing/2014/main" id="{09A0CE28-0E59-4F4D-9855-8A8DCE9A8E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1407" y="4285341"/>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6" name="Picture 45">
            <a:extLst>
              <a:ext uri="{FF2B5EF4-FFF2-40B4-BE49-F238E27FC236}">
                <a16:creationId xmlns:a16="http://schemas.microsoft.com/office/drawing/2014/main" id="{75CC23F7-9F20-4C4B-8608-BD4DE9728F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Tree>
    <p:extLst>
      <p:ext uri="{BB962C8B-B14F-4D97-AF65-F5344CB8AC3E}">
        <p14:creationId xmlns:p14="http://schemas.microsoft.com/office/powerpoint/2010/main" val="1481051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7CEB68-E1F6-4161-82A6-F65312A73456}"/>
              </a:ext>
            </a:extLst>
          </p:cNvPr>
          <p:cNvSpPr/>
          <p:nvPr/>
        </p:nvSpPr>
        <p:spPr>
          <a:xfrm>
            <a:off x="97972" y="701041"/>
            <a:ext cx="12452506" cy="2585323"/>
          </a:xfrm>
          <a:prstGeom prst="rect">
            <a:avLst/>
          </a:prstGeom>
        </p:spPr>
        <p:txBody>
          <a:bodyPr wrap="square">
            <a:spAutoFit/>
          </a:bodyPr>
          <a:lstStyle/>
          <a:p>
            <a:pPr marL="285750" indent="-285750">
              <a:buFont typeface="Arial" panose="020B0604020202020204" pitchFamily="34" charset="0"/>
              <a:buChar char="•"/>
            </a:pPr>
            <a:r>
              <a:rPr lang="en-US" b="1" i="0" dirty="0">
                <a:solidFill>
                  <a:srgbClr val="57595B"/>
                </a:solidFill>
                <a:effectLst/>
                <a:latin typeface="Arial" panose="020B0604020202020204" pitchFamily="34" charset="0"/>
              </a:rPr>
              <a:t>Learning Space</a:t>
            </a:r>
          </a:p>
          <a:p>
            <a:pPr marL="285750" indent="-285750">
              <a:buFont typeface="Arial" panose="020B0604020202020204" pitchFamily="34" charset="0"/>
              <a:buChar char="•"/>
            </a:pPr>
            <a:r>
              <a:rPr lang="en-US" b="0" i="0" dirty="0">
                <a:solidFill>
                  <a:srgbClr val="57595B"/>
                </a:solidFill>
                <a:effectLst/>
                <a:latin typeface="Arial" panose="020B0604020202020204" pitchFamily="34" charset="0"/>
              </a:rPr>
              <a:t>Learning at home can be a balancing act. </a:t>
            </a:r>
          </a:p>
          <a:p>
            <a:pPr marL="285750" indent="-285750">
              <a:buFont typeface="Arial" panose="020B0604020202020204" pitchFamily="34" charset="0"/>
              <a:buChar char="•"/>
            </a:pPr>
            <a:r>
              <a:rPr lang="en-US" dirty="0">
                <a:solidFill>
                  <a:srgbClr val="57595B"/>
                </a:solidFill>
                <a:latin typeface="Arial" panose="020B0604020202020204" pitchFamily="34" charset="0"/>
              </a:rPr>
              <a:t>R</a:t>
            </a:r>
            <a:r>
              <a:rPr lang="en-US" b="0" i="0" dirty="0">
                <a:solidFill>
                  <a:srgbClr val="57595B"/>
                </a:solidFill>
                <a:effectLst/>
                <a:latin typeface="Arial" panose="020B0604020202020204" pitchFamily="34" charset="0"/>
              </a:rPr>
              <a:t>outine to follow and a space in which to work and learn</a:t>
            </a:r>
            <a:endParaRPr lang="en-US" dirty="0">
              <a:solidFill>
                <a:srgbClr val="57595B"/>
              </a:solidFill>
              <a:latin typeface="Arial" panose="020B0604020202020204" pitchFamily="34" charset="0"/>
            </a:endParaRPr>
          </a:p>
          <a:p>
            <a:pPr marL="285750" indent="-285750">
              <a:buFont typeface="Arial" panose="020B0604020202020204" pitchFamily="34" charset="0"/>
              <a:buChar char="•"/>
            </a:pPr>
            <a:r>
              <a:rPr lang="en-US" b="0" i="0" dirty="0">
                <a:solidFill>
                  <a:srgbClr val="57595B"/>
                </a:solidFill>
                <a:effectLst/>
                <a:latin typeface="Arial" panose="020B0604020202020204" pitchFamily="34" charset="0"/>
              </a:rPr>
              <a:t>Provide an appropriate learning space for the students when possible</a:t>
            </a:r>
          </a:p>
          <a:p>
            <a:pPr>
              <a:buFont typeface="Arial" panose="020B0604020202020204" pitchFamily="34" charset="0"/>
              <a:buChar char="•"/>
            </a:pPr>
            <a:r>
              <a:rPr lang="en-US" b="0" i="0" dirty="0">
                <a:solidFill>
                  <a:srgbClr val="57595B"/>
                </a:solidFill>
                <a:effectLst/>
                <a:latin typeface="Arial" panose="020B0604020202020204" pitchFamily="34" charset="0"/>
              </a:rPr>
              <a:t>Help your child keep track of deadlines and what time any online video sessions are held for your child’s class.</a:t>
            </a:r>
          </a:p>
          <a:p>
            <a:pPr>
              <a:buFont typeface="Arial" panose="020B0604020202020204" pitchFamily="34" charset="0"/>
              <a:buChar char="•"/>
            </a:pPr>
            <a:r>
              <a:rPr lang="en-US" b="0" i="0" dirty="0">
                <a:solidFill>
                  <a:srgbClr val="57595B"/>
                </a:solidFill>
                <a:effectLst/>
                <a:latin typeface="Arial" panose="020B0604020202020204" pitchFamily="34" charset="0"/>
              </a:rPr>
              <a:t>Plan a daily schedule for your child to follow.</a:t>
            </a:r>
          </a:p>
          <a:p>
            <a:pPr>
              <a:buFont typeface="Arial" panose="020B0604020202020204" pitchFamily="34" charset="0"/>
              <a:buChar char="•"/>
            </a:pPr>
            <a:r>
              <a:rPr lang="en-US" b="0" i="0" dirty="0">
                <a:solidFill>
                  <a:srgbClr val="57595B"/>
                </a:solidFill>
                <a:effectLst/>
                <a:latin typeface="Arial" panose="020B0604020202020204" pitchFamily="34" charset="0"/>
              </a:rPr>
              <a:t>Communicate any instructional needs to the campus such as a lack of device or internet connection as defined in the campus communication plan</a:t>
            </a:r>
          </a:p>
          <a:p>
            <a:endParaRPr lang="en-US" b="0" i="0" dirty="0">
              <a:solidFill>
                <a:srgbClr val="57595B"/>
              </a:solidFill>
              <a:effectLst/>
              <a:latin typeface="Arial" panose="020B0604020202020204" pitchFamily="34" charset="0"/>
            </a:endParaRPr>
          </a:p>
        </p:txBody>
      </p:sp>
      <p:sp>
        <p:nvSpPr>
          <p:cNvPr id="3" name="Rectangle 2">
            <a:extLst>
              <a:ext uri="{FF2B5EF4-FFF2-40B4-BE49-F238E27FC236}">
                <a16:creationId xmlns:a16="http://schemas.microsoft.com/office/drawing/2014/main" id="{FF7670DB-A9BB-4B6C-813E-96135EDEB5B0}"/>
              </a:ext>
            </a:extLst>
          </p:cNvPr>
          <p:cNvSpPr/>
          <p:nvPr/>
        </p:nvSpPr>
        <p:spPr>
          <a:xfrm>
            <a:off x="97972" y="3061330"/>
            <a:ext cx="11119945" cy="2585323"/>
          </a:xfrm>
          <a:prstGeom prst="rect">
            <a:avLst/>
          </a:prstGeom>
        </p:spPr>
        <p:txBody>
          <a:bodyPr wrap="square">
            <a:spAutoFit/>
          </a:bodyPr>
          <a:lstStyle/>
          <a:p>
            <a:r>
              <a:rPr lang="en-US" b="1" dirty="0">
                <a:solidFill>
                  <a:srgbClr val="57595B"/>
                </a:solidFill>
                <a:latin typeface="Arial" panose="020B0604020202020204" pitchFamily="34" charset="0"/>
              </a:rPr>
              <a:t>Learning Space</a:t>
            </a:r>
          </a:p>
          <a:p>
            <a:pPr>
              <a:buFont typeface="Arial" panose="020B0604020202020204" pitchFamily="34" charset="0"/>
              <a:buChar char="•"/>
            </a:pPr>
            <a:r>
              <a:rPr lang="en-US" b="0" i="0" dirty="0">
                <a:solidFill>
                  <a:srgbClr val="57595B"/>
                </a:solidFill>
                <a:effectLst/>
                <a:latin typeface="Arial" panose="020B0604020202020204" pitchFamily="34" charset="0"/>
              </a:rPr>
              <a:t>Maintain communication with teachers as needed</a:t>
            </a:r>
          </a:p>
          <a:p>
            <a:pPr>
              <a:buFont typeface="Arial" panose="020B0604020202020204" pitchFamily="34" charset="0"/>
              <a:buChar char="•"/>
            </a:pPr>
            <a:r>
              <a:rPr lang="en-US" b="0" i="0" dirty="0">
                <a:solidFill>
                  <a:srgbClr val="57595B"/>
                </a:solidFill>
                <a:effectLst/>
                <a:latin typeface="Arial" panose="020B0604020202020204" pitchFamily="34" charset="0"/>
              </a:rPr>
              <a:t>Connect with your student every day at a time that works well for your household. This might be a quick check-in a few times a day or a longer check-in in the morning or evening.</a:t>
            </a:r>
          </a:p>
          <a:p>
            <a:pPr marL="742950" lvl="1" indent="-285750">
              <a:buFont typeface="Arial" panose="020B0604020202020204" pitchFamily="34" charset="0"/>
              <a:buChar char="•"/>
            </a:pPr>
            <a:r>
              <a:rPr lang="en-US" b="0" i="0" dirty="0">
                <a:solidFill>
                  <a:srgbClr val="57595B"/>
                </a:solidFill>
                <a:effectLst/>
                <a:latin typeface="Arial" panose="020B0604020202020204" pitchFamily="34" charset="0"/>
              </a:rPr>
              <a:t>Some questions that might help spark a conversation include:▪</a:t>
            </a:r>
          </a:p>
          <a:p>
            <a:pPr marL="1143000" lvl="2" indent="-228600">
              <a:buFont typeface="Arial" panose="020B0604020202020204" pitchFamily="34" charset="0"/>
              <a:buChar char="•"/>
            </a:pPr>
            <a:r>
              <a:rPr lang="en-US" b="0" i="0" dirty="0">
                <a:solidFill>
                  <a:srgbClr val="57595B"/>
                </a:solidFill>
                <a:effectLst/>
                <a:latin typeface="Arial" panose="020B0604020202020204" pitchFamily="34" charset="0"/>
              </a:rPr>
              <a:t>Were you able to complete all the assigned activities?</a:t>
            </a:r>
          </a:p>
          <a:p>
            <a:pPr marL="1143000" lvl="2" indent="-228600">
              <a:buFont typeface="Arial" panose="020B0604020202020204" pitchFamily="34" charset="0"/>
              <a:buChar char="•"/>
            </a:pPr>
            <a:r>
              <a:rPr lang="en-US" b="0" i="0" dirty="0">
                <a:solidFill>
                  <a:srgbClr val="57595B"/>
                </a:solidFill>
                <a:effectLst/>
                <a:latin typeface="Arial" panose="020B0604020202020204" pitchFamily="34" charset="0"/>
              </a:rPr>
              <a:t>What did you learn/practice/read today?</a:t>
            </a:r>
          </a:p>
          <a:p>
            <a:pPr marL="1143000" lvl="2" indent="-228600">
              <a:buFont typeface="Arial" panose="020B0604020202020204" pitchFamily="34" charset="0"/>
              <a:buChar char="•"/>
            </a:pPr>
            <a:r>
              <a:rPr lang="en-US" b="0" i="0" dirty="0">
                <a:solidFill>
                  <a:srgbClr val="57595B"/>
                </a:solidFill>
                <a:effectLst/>
                <a:latin typeface="Arial" panose="020B0604020202020204" pitchFamily="34" charset="0"/>
              </a:rPr>
              <a:t>What was easy or challenging for you?</a:t>
            </a:r>
          </a:p>
          <a:p>
            <a:pPr marL="1143000" lvl="2" indent="-228600">
              <a:buFont typeface="Arial" panose="020B0604020202020204" pitchFamily="34" charset="0"/>
              <a:buChar char="•"/>
            </a:pPr>
            <a:r>
              <a:rPr lang="en-US" b="0" i="0" dirty="0">
                <a:solidFill>
                  <a:srgbClr val="57595B"/>
                </a:solidFill>
                <a:effectLst/>
                <a:latin typeface="Arial" panose="020B0604020202020204" pitchFamily="34" charset="0"/>
              </a:rPr>
              <a:t>Do you have any questions for your teacher?</a:t>
            </a:r>
          </a:p>
        </p:txBody>
      </p:sp>
    </p:spTree>
    <p:extLst>
      <p:ext uri="{BB962C8B-B14F-4D97-AF65-F5344CB8AC3E}">
        <p14:creationId xmlns:p14="http://schemas.microsoft.com/office/powerpoint/2010/main" val="2311265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EB827-6DCD-4F23-B23C-A95E2671BEDF}"/>
              </a:ext>
            </a:extLst>
          </p:cNvPr>
          <p:cNvSpPr>
            <a:spLocks noGrp="1"/>
          </p:cNvSpPr>
          <p:nvPr>
            <p:ph type="title"/>
          </p:nvPr>
        </p:nvSpPr>
        <p:spPr>
          <a:xfrm>
            <a:off x="1188821" y="746231"/>
            <a:ext cx="9603275" cy="415057"/>
          </a:xfrm>
        </p:spPr>
        <p:txBody>
          <a:bodyPr>
            <a:noAutofit/>
          </a:bodyPr>
          <a:lstStyle/>
          <a:p>
            <a:r>
              <a:rPr lang="en-US" sz="1800" b="1" dirty="0"/>
              <a:t>face-to-face instruction</a:t>
            </a:r>
            <a:br>
              <a:rPr lang="en-US" sz="1800" dirty="0"/>
            </a:br>
            <a:br>
              <a:rPr lang="en-US" sz="1800" dirty="0"/>
            </a:br>
            <a:br>
              <a:rPr lang="en-US" sz="1800" dirty="0"/>
            </a:br>
            <a:br>
              <a:rPr lang="en-US" sz="1800" dirty="0"/>
            </a:br>
            <a:br>
              <a:rPr lang="en-US" sz="1800" dirty="0"/>
            </a:br>
            <a:br>
              <a:rPr lang="en-US" sz="1800" dirty="0"/>
            </a:br>
            <a:r>
              <a:rPr lang="en-US" sz="2000" dirty="0"/>
              <a:t>1.	</a:t>
            </a:r>
            <a:r>
              <a:rPr lang="en-US" sz="1600" b="1" dirty="0"/>
              <a:t>Certified teachers </a:t>
            </a:r>
            <a:r>
              <a:rPr lang="en-US" sz="1600" dirty="0"/>
              <a:t>will provide instruction in the classroom.</a:t>
            </a:r>
            <a:br>
              <a:rPr lang="en-US" sz="1600" dirty="0"/>
            </a:br>
            <a:br>
              <a:rPr lang="en-US" sz="1600" dirty="0"/>
            </a:br>
            <a:r>
              <a:rPr lang="en-US" sz="1600" dirty="0"/>
              <a:t>2.	</a:t>
            </a:r>
            <a:r>
              <a:rPr lang="en-US" sz="1600" b="1" dirty="0"/>
              <a:t>Physical distancing </a:t>
            </a:r>
            <a:r>
              <a:rPr lang="en-US" sz="1600" dirty="0"/>
              <a:t>will be enforced with reduced class sizes.</a:t>
            </a:r>
            <a:br>
              <a:rPr lang="en-US" sz="1600" dirty="0"/>
            </a:br>
            <a:br>
              <a:rPr lang="en-US" sz="1600" dirty="0"/>
            </a:br>
            <a:r>
              <a:rPr lang="en-US" sz="1600" dirty="0"/>
              <a:t>3.	</a:t>
            </a:r>
            <a:r>
              <a:rPr lang="en-US" sz="1600" b="1" dirty="0"/>
              <a:t>Physical distancing signage </a:t>
            </a:r>
            <a:r>
              <a:rPr lang="en-US" sz="1600" dirty="0"/>
              <a:t>will be placed around the campus. </a:t>
            </a:r>
            <a:br>
              <a:rPr lang="en-US" sz="1600" dirty="0"/>
            </a:br>
            <a:br>
              <a:rPr lang="en-US" sz="1600" dirty="0"/>
            </a:br>
            <a:r>
              <a:rPr lang="en-US" sz="1600" dirty="0"/>
              <a:t>4. 	Facilities, Maintenance, and Operations will distribute personal </a:t>
            </a:r>
            <a:r>
              <a:rPr lang="en-US" sz="1600" b="1" dirty="0"/>
              <a:t>protective 	equipment (PPE)  to each campus on a weekly and monthly basis.</a:t>
            </a:r>
            <a:br>
              <a:rPr lang="en-US" sz="1600" dirty="0"/>
            </a:br>
            <a:br>
              <a:rPr lang="en-US" sz="1600" dirty="0"/>
            </a:br>
            <a:r>
              <a:rPr lang="en-US" sz="1600" dirty="0"/>
              <a:t>5.	 </a:t>
            </a:r>
            <a:r>
              <a:rPr lang="en-US" sz="1600" b="1" dirty="0"/>
              <a:t>PPE will include thermometers </a:t>
            </a:r>
            <a:r>
              <a:rPr lang="en-US" sz="1600" dirty="0"/>
              <a:t>based on the number of students.</a:t>
            </a:r>
            <a:br>
              <a:rPr lang="en-US" sz="1600" dirty="0"/>
            </a:br>
            <a:br>
              <a:rPr lang="en-US" sz="1600" dirty="0"/>
            </a:br>
            <a:r>
              <a:rPr lang="en-US" sz="1600" dirty="0"/>
              <a:t>6. 	</a:t>
            </a:r>
            <a:r>
              <a:rPr lang="en-US" sz="1600" b="1" dirty="0"/>
              <a:t>Each week</a:t>
            </a:r>
            <a:r>
              <a:rPr lang="en-US" sz="1600" dirty="0"/>
              <a:t>, schools will receive disposable masks (one per staff member and</a:t>
            </a:r>
            <a:br>
              <a:rPr lang="en-US" sz="1600" dirty="0"/>
            </a:br>
            <a:br>
              <a:rPr lang="en-US" sz="1600" dirty="0"/>
            </a:br>
            <a:r>
              <a:rPr lang="en-US" sz="1600" dirty="0"/>
              <a:t> 	one per student), and wipes will be provided for classrooms and campuses.</a:t>
            </a:r>
            <a:br>
              <a:rPr lang="en-US" sz="1600" dirty="0"/>
            </a:br>
            <a:br>
              <a:rPr lang="en-US" sz="1600" dirty="0"/>
            </a:br>
            <a:r>
              <a:rPr lang="en-US" sz="1600" dirty="0"/>
              <a:t>7. 	Each month, gloves will be provided for classrooms and campuses.</a:t>
            </a:r>
            <a:br>
              <a:rPr lang="en-US" sz="1600" dirty="0"/>
            </a:br>
            <a:br>
              <a:rPr lang="en-US" sz="1600" dirty="0"/>
            </a:br>
            <a:endParaRPr lang="en-US" sz="1800" dirty="0"/>
          </a:p>
        </p:txBody>
      </p:sp>
    </p:spTree>
    <p:extLst>
      <p:ext uri="{BB962C8B-B14F-4D97-AF65-F5344CB8AC3E}">
        <p14:creationId xmlns:p14="http://schemas.microsoft.com/office/powerpoint/2010/main" val="196357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9E790-4F95-4B03-9212-E4A0BC0D34C5}"/>
              </a:ext>
            </a:extLst>
          </p:cNvPr>
          <p:cNvSpPr>
            <a:spLocks noGrp="1"/>
          </p:cNvSpPr>
          <p:nvPr>
            <p:ph type="title"/>
          </p:nvPr>
        </p:nvSpPr>
        <p:spPr>
          <a:xfrm>
            <a:off x="1451579" y="804520"/>
            <a:ext cx="9603275" cy="509274"/>
          </a:xfrm>
        </p:spPr>
        <p:txBody>
          <a:bodyPr>
            <a:normAutofit fontScale="90000"/>
          </a:bodyPr>
          <a:lstStyle/>
          <a:p>
            <a:pPr algn="ctr"/>
            <a:r>
              <a:rPr lang="en-US" dirty="0"/>
              <a:t>Who will teacher Virtual:</a:t>
            </a:r>
            <a:br>
              <a:rPr lang="en-US" dirty="0"/>
            </a:br>
            <a:endParaRPr lang="en-US" dirty="0"/>
          </a:p>
        </p:txBody>
      </p:sp>
      <p:sp>
        <p:nvSpPr>
          <p:cNvPr id="3" name="TextBox 2">
            <a:extLst>
              <a:ext uri="{FF2B5EF4-FFF2-40B4-BE49-F238E27FC236}">
                <a16:creationId xmlns:a16="http://schemas.microsoft.com/office/drawing/2014/main" id="{D9FD03AE-C91C-41D3-8A0A-9FB626C9565C}"/>
              </a:ext>
            </a:extLst>
          </p:cNvPr>
          <p:cNvSpPr txBox="1"/>
          <p:nvPr/>
        </p:nvSpPr>
        <p:spPr>
          <a:xfrm>
            <a:off x="1681655" y="2203865"/>
            <a:ext cx="8828690" cy="3139321"/>
          </a:xfrm>
          <a:prstGeom prst="rect">
            <a:avLst/>
          </a:prstGeom>
          <a:noFill/>
        </p:spPr>
        <p:txBody>
          <a:bodyPr wrap="square" rtlCol="0">
            <a:spAutoFit/>
          </a:bodyPr>
          <a:lstStyle/>
          <a:p>
            <a:pPr marL="285750" indent="-285750">
              <a:buFont typeface="Arial" panose="020B0604020202020204" pitchFamily="34" charset="0"/>
              <a:buChar char="•"/>
            </a:pPr>
            <a:r>
              <a:rPr lang="en-US" b="1" dirty="0"/>
              <a:t>Certified in-district teachers </a:t>
            </a:r>
            <a:r>
              <a:rPr lang="en-US" dirty="0"/>
              <a:t>will teach students whose parents have chosen to continue online instruction. </a:t>
            </a:r>
          </a:p>
          <a:p>
            <a:pPr marL="285750" indent="-285750">
              <a:buFont typeface="Arial" panose="020B0604020202020204" pitchFamily="34" charset="0"/>
              <a:buChar char="•"/>
            </a:pPr>
            <a:r>
              <a:rPr lang="en-US" dirty="0"/>
              <a:t>If a parent has selected virtual learning but the student reports to school on October 19, the student should be assigned to a classroom, and the campus should confirm the choice with the parent. </a:t>
            </a:r>
          </a:p>
          <a:p>
            <a:pPr marL="285750" indent="-285750">
              <a:buFont typeface="Arial" panose="020B0604020202020204" pitchFamily="34" charset="0"/>
              <a:buChar char="•"/>
            </a:pPr>
            <a:r>
              <a:rPr lang="en-US" dirty="0"/>
              <a:t>If a parent has selected face-to-face instruction but the student does not report to school on October 19, the campus should check whether the student is logged in virtually. </a:t>
            </a:r>
          </a:p>
          <a:p>
            <a:endParaRPr lang="en-US" dirty="0"/>
          </a:p>
          <a:p>
            <a:pPr marL="285750" indent="-285750">
              <a:buFont typeface="Arial" panose="020B0604020202020204" pitchFamily="34" charset="0"/>
              <a:buChar char="•"/>
            </a:pPr>
            <a:r>
              <a:rPr lang="en-US" dirty="0"/>
              <a:t>If the student is not logged in, the campus should follow up with the parent and ask them to select their preferred option.</a:t>
            </a:r>
            <a:br>
              <a:rPr lang="en-US" dirty="0"/>
            </a:br>
            <a:endParaRPr lang="en-US" dirty="0"/>
          </a:p>
        </p:txBody>
      </p:sp>
    </p:spTree>
    <p:extLst>
      <p:ext uri="{BB962C8B-B14F-4D97-AF65-F5344CB8AC3E}">
        <p14:creationId xmlns:p14="http://schemas.microsoft.com/office/powerpoint/2010/main" val="2693128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28"/>
          <p:cNvPicPr preferRelativeResize="0">
            <a:picLocks noGrp="1"/>
          </p:cNvPicPr>
          <p:nvPr>
            <p:ph type="body" idx="1"/>
          </p:nvPr>
        </p:nvPicPr>
        <p:blipFill rotWithShape="1">
          <a:blip r:embed="rId3">
            <a:alphaModFix/>
          </a:blip>
          <a:srcRect t="7776" b="7785"/>
          <a:stretch/>
        </p:blipFill>
        <p:spPr>
          <a:xfrm>
            <a:off x="0" y="1"/>
            <a:ext cx="12192000" cy="6858000"/>
          </a:xfrm>
          <a:prstGeom prst="rect">
            <a:avLst/>
          </a:prstGeom>
          <a:noFill/>
          <a:ln>
            <a:noFill/>
          </a:ln>
        </p:spPr>
      </p:pic>
      <p:sp>
        <p:nvSpPr>
          <p:cNvPr id="287" name="Google Shape;287;p28"/>
          <p:cNvSpPr txBox="1">
            <a:spLocks noGrp="1"/>
          </p:cNvSpPr>
          <p:nvPr>
            <p:ph type="title"/>
          </p:nvPr>
        </p:nvSpPr>
        <p:spPr>
          <a:xfrm>
            <a:off x="5985163" y="0"/>
            <a:ext cx="5802146" cy="699392"/>
          </a:xfrm>
          <a:prstGeom prst="rect">
            <a:avLst/>
          </a:prstGeom>
          <a:solidFill>
            <a:srgbClr val="F2F2F2"/>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Garamond"/>
              <a:buNone/>
            </a:pPr>
            <a:r>
              <a:rPr lang="en-US" sz="4000" dirty="0">
                <a:solidFill>
                  <a:schemeClr val="dk1"/>
                </a:solidFill>
              </a:rPr>
              <a:t>Student Attendance</a:t>
            </a:r>
            <a:endParaRPr dirty="0"/>
          </a:p>
        </p:txBody>
      </p:sp>
      <p:sp>
        <p:nvSpPr>
          <p:cNvPr id="288" name="Google Shape;288;p28"/>
          <p:cNvSpPr txBox="1">
            <a:spLocks noGrp="1"/>
          </p:cNvSpPr>
          <p:nvPr>
            <p:ph type="body" idx="2"/>
          </p:nvPr>
        </p:nvSpPr>
        <p:spPr>
          <a:xfrm>
            <a:off x="5985163" y="909266"/>
            <a:ext cx="5802146" cy="5768626"/>
          </a:xfrm>
          <a:prstGeom prst="rect">
            <a:avLst/>
          </a:prstGeom>
          <a:solidFill>
            <a:srgbClr val="F2F2F2"/>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216000" lvl="0" indent="-216000" algn="l" rtl="0">
              <a:lnSpc>
                <a:spcPct val="90000"/>
              </a:lnSpc>
              <a:spcBef>
                <a:spcPts val="0"/>
              </a:spcBef>
              <a:spcAft>
                <a:spcPts val="0"/>
              </a:spcAft>
              <a:buClr>
                <a:schemeClr val="accent1"/>
              </a:buClr>
              <a:buSzPts val="1800"/>
              <a:buFont typeface="Arial"/>
              <a:buChar char="•"/>
            </a:pPr>
            <a:r>
              <a:rPr lang="en-US" dirty="0"/>
              <a:t>Students required to log in and participate daily. </a:t>
            </a:r>
            <a:endParaRPr dirty="0"/>
          </a:p>
          <a:p>
            <a:pPr marL="216000" lvl="0" indent="-216000" algn="l" rtl="0">
              <a:lnSpc>
                <a:spcPct val="90000"/>
              </a:lnSpc>
              <a:spcBef>
                <a:spcPts val="900"/>
              </a:spcBef>
              <a:spcAft>
                <a:spcPts val="0"/>
              </a:spcAft>
              <a:buClr>
                <a:schemeClr val="accent1"/>
              </a:buClr>
              <a:buSzPts val="1800"/>
              <a:buFont typeface="Arial"/>
              <a:buChar char="•"/>
            </a:pPr>
            <a:r>
              <a:rPr lang="en-US" dirty="0"/>
              <a:t>To be marked “present” students must….</a:t>
            </a:r>
            <a:endParaRPr dirty="0"/>
          </a:p>
          <a:p>
            <a:pPr marL="274320" lvl="1" indent="0" algn="l" rtl="0">
              <a:lnSpc>
                <a:spcPct val="90000"/>
              </a:lnSpc>
              <a:spcBef>
                <a:spcPts val="500"/>
              </a:spcBef>
              <a:spcAft>
                <a:spcPts val="0"/>
              </a:spcAft>
              <a:buClr>
                <a:schemeClr val="accent1"/>
              </a:buClr>
              <a:buSzPts val="1600"/>
              <a:buNone/>
            </a:pPr>
            <a:r>
              <a:rPr lang="en-US" dirty="0"/>
              <a:t>1.  Participate in the HUB and complete independent reading or work assignments</a:t>
            </a:r>
            <a:endParaRPr dirty="0"/>
          </a:p>
          <a:p>
            <a:pPr marL="274320" lvl="1" indent="0" algn="l" rtl="0">
              <a:lnSpc>
                <a:spcPct val="90000"/>
              </a:lnSpc>
              <a:spcBef>
                <a:spcPts val="500"/>
              </a:spcBef>
              <a:spcAft>
                <a:spcPts val="0"/>
              </a:spcAft>
              <a:buClr>
                <a:schemeClr val="accent1"/>
              </a:buClr>
              <a:buSzPts val="1600"/>
              <a:buNone/>
            </a:pPr>
            <a:r>
              <a:rPr lang="en-US" dirty="0"/>
              <a:t>2. Interact with teacher virtually via TEAMS as part of live or small group instruction</a:t>
            </a:r>
            <a:endParaRPr dirty="0"/>
          </a:p>
          <a:p>
            <a:pPr marL="274320" lvl="1" indent="0" algn="l" rtl="0">
              <a:lnSpc>
                <a:spcPct val="90000"/>
              </a:lnSpc>
              <a:spcBef>
                <a:spcPts val="500"/>
              </a:spcBef>
              <a:spcAft>
                <a:spcPts val="0"/>
              </a:spcAft>
              <a:buClr>
                <a:schemeClr val="accent1"/>
              </a:buClr>
              <a:buSzPts val="1600"/>
              <a:buNone/>
            </a:pPr>
            <a:r>
              <a:rPr lang="en-US" dirty="0"/>
              <a:t>3. Complete &amp; submit assignments via the HUB </a:t>
            </a:r>
            <a:r>
              <a:rPr lang="en-US" u="sng" dirty="0"/>
              <a:t>by 2:30pm </a:t>
            </a:r>
            <a:r>
              <a:rPr lang="en-US" dirty="0"/>
              <a:t>(when unable to submit via HUB, students can submit via email, photos, phone conference, or forms of documentation) OR the student will be marked ABSENT.</a:t>
            </a:r>
            <a:endParaRPr dirty="0"/>
          </a:p>
          <a:p>
            <a:pPr marL="274320" lvl="1" indent="0" algn="l" rtl="0">
              <a:lnSpc>
                <a:spcPct val="90000"/>
              </a:lnSpc>
              <a:spcBef>
                <a:spcPts val="500"/>
              </a:spcBef>
              <a:spcAft>
                <a:spcPts val="0"/>
              </a:spcAft>
              <a:buClr>
                <a:schemeClr val="accent1"/>
              </a:buClr>
              <a:buSzPts val="1600"/>
              <a:buNone/>
            </a:pPr>
            <a:r>
              <a:rPr lang="en-US" dirty="0">
                <a:solidFill>
                  <a:srgbClr val="C00000"/>
                </a:solidFill>
              </a:rPr>
              <a:t>*Absences can be resolved if the student completes one of the three requirements by </a:t>
            </a:r>
            <a:r>
              <a:rPr lang="en-US" u="sng" dirty="0">
                <a:solidFill>
                  <a:srgbClr val="C00000"/>
                </a:solidFill>
              </a:rPr>
              <a:t>11:59pm on that same day</a:t>
            </a:r>
            <a:r>
              <a:rPr lang="en-US" dirty="0">
                <a:solidFill>
                  <a:srgbClr val="C00000"/>
                </a:solidFill>
              </a:rPr>
              <a:t>. </a:t>
            </a:r>
            <a:endParaRPr dirty="0"/>
          </a:p>
          <a:p>
            <a:pPr marL="274320" lvl="1" indent="0" algn="l" rtl="0">
              <a:lnSpc>
                <a:spcPct val="90000"/>
              </a:lnSpc>
              <a:spcBef>
                <a:spcPts val="500"/>
              </a:spcBef>
              <a:spcAft>
                <a:spcPts val="0"/>
              </a:spcAft>
              <a:buClr>
                <a:schemeClr val="accent1"/>
              </a:buClr>
              <a:buSzPts val="1600"/>
              <a:buNone/>
            </a:pPr>
            <a:r>
              <a:rPr lang="en-US" dirty="0"/>
              <a:t>*State law and HISD policy still require students to attend 90% of their classes to receive credit and be promoted. </a:t>
            </a:r>
            <a:endParaRPr dirty="0"/>
          </a:p>
          <a:p>
            <a:pPr marL="274320" lvl="1" indent="0" algn="l" rtl="0">
              <a:lnSpc>
                <a:spcPct val="90000"/>
              </a:lnSpc>
              <a:spcBef>
                <a:spcPts val="500"/>
              </a:spcBef>
              <a:spcAft>
                <a:spcPts val="0"/>
              </a:spcAft>
              <a:buClr>
                <a:schemeClr val="accent1"/>
              </a:buClr>
              <a:buSzPts val="1600"/>
              <a:buNone/>
            </a:pPr>
            <a:r>
              <a:rPr lang="en-US" dirty="0"/>
              <a:t>*Parents and students will receive absence notifications via School Messenger </a:t>
            </a:r>
            <a:r>
              <a:rPr lang="en-US" u="sng" dirty="0"/>
              <a:t>after 6pm </a:t>
            </a:r>
            <a:r>
              <a:rPr lang="en-US" dirty="0"/>
              <a:t>each day and will be reminded of the opportunity to resolve that day’s absence. </a:t>
            </a:r>
            <a:endParaRPr dirty="0"/>
          </a:p>
          <a:p>
            <a:pPr marL="274320" lvl="1" indent="0" algn="l" rtl="0">
              <a:lnSpc>
                <a:spcPct val="90000"/>
              </a:lnSpc>
              <a:spcBef>
                <a:spcPts val="500"/>
              </a:spcBef>
              <a:spcAft>
                <a:spcPts val="0"/>
              </a:spcAft>
              <a:buClr>
                <a:schemeClr val="accent1"/>
              </a:buClr>
              <a:buSzPts val="1600"/>
              <a:buNone/>
            </a:pPr>
            <a:endParaRPr dirty="0"/>
          </a:p>
          <a:p>
            <a:pPr marL="274320" lvl="1" indent="0" algn="l" rtl="0">
              <a:lnSpc>
                <a:spcPct val="90000"/>
              </a:lnSpc>
              <a:spcBef>
                <a:spcPts val="500"/>
              </a:spcBef>
              <a:spcAft>
                <a:spcPts val="0"/>
              </a:spcAft>
              <a:buClr>
                <a:schemeClr val="accent1"/>
              </a:buClr>
              <a:buSzPts val="1600"/>
              <a:buNone/>
            </a:pPr>
            <a:r>
              <a:rPr lang="en-US" dirty="0"/>
              <a:t>*Note: If a student is engaged in remote learning and completes the entire week’s work of learning activities on Monday and does not log into the HUB Tues – Friday, the student will be marked absent Tues – Friday.</a:t>
            </a:r>
            <a:endParaRPr dirty="0"/>
          </a:p>
          <a:p>
            <a:pPr marL="274320" lvl="1" indent="0" algn="l" rtl="0">
              <a:lnSpc>
                <a:spcPct val="90000"/>
              </a:lnSpc>
              <a:spcBef>
                <a:spcPts val="500"/>
              </a:spcBef>
              <a:spcAft>
                <a:spcPts val="0"/>
              </a:spcAft>
              <a:buClr>
                <a:schemeClr val="accent1"/>
              </a:buClr>
              <a:buSzPts val="1600"/>
              <a:buNone/>
            </a:pPr>
            <a:endParaRPr dirty="0">
              <a:solidFill>
                <a:srgbClr val="65657F"/>
              </a:solidFill>
            </a:endParaRPr>
          </a:p>
          <a:p>
            <a:pPr marL="490320" lvl="1" indent="-114400" algn="l" rtl="0">
              <a:lnSpc>
                <a:spcPct val="90000"/>
              </a:lnSpc>
              <a:spcBef>
                <a:spcPts val="500"/>
              </a:spcBef>
              <a:spcAft>
                <a:spcPts val="0"/>
              </a:spcAft>
              <a:buClr>
                <a:schemeClr val="accent1"/>
              </a:buClr>
              <a:buSzPts val="1600"/>
              <a:buFont typeface="Arial"/>
              <a:buNone/>
            </a:pPr>
            <a:endParaRPr dirty="0">
              <a:solidFill>
                <a:srgbClr val="65657F"/>
              </a:solidFill>
            </a:endParaRPr>
          </a:p>
          <a:p>
            <a:pPr marL="490320" lvl="1" indent="-114400" algn="l" rtl="0">
              <a:lnSpc>
                <a:spcPct val="90000"/>
              </a:lnSpc>
              <a:spcBef>
                <a:spcPts val="500"/>
              </a:spcBef>
              <a:spcAft>
                <a:spcPts val="0"/>
              </a:spcAft>
              <a:buClr>
                <a:schemeClr val="accent1"/>
              </a:buClr>
              <a:buSzPts val="1600"/>
              <a:buFont typeface="Arial"/>
              <a:buNone/>
            </a:pPr>
            <a:endParaRPr dirty="0">
              <a:solidFill>
                <a:srgbClr val="65657F"/>
              </a:solidFill>
            </a:endParaRPr>
          </a:p>
          <a:p>
            <a:pPr marL="274320" lvl="1" indent="0" algn="l" rtl="0">
              <a:lnSpc>
                <a:spcPct val="90000"/>
              </a:lnSpc>
              <a:spcBef>
                <a:spcPts val="500"/>
              </a:spcBef>
              <a:spcAft>
                <a:spcPts val="0"/>
              </a:spcAft>
              <a:buClr>
                <a:schemeClr val="accent1"/>
              </a:buClr>
              <a:buSzPts val="1600"/>
              <a:buNone/>
            </a:pPr>
            <a:endParaRPr dirty="0">
              <a:solidFill>
                <a:srgbClr val="65657F"/>
              </a:solidFill>
            </a:endParaRPr>
          </a:p>
          <a:p>
            <a:pPr marL="490320" lvl="1" indent="-114400" algn="l" rtl="0">
              <a:lnSpc>
                <a:spcPct val="90000"/>
              </a:lnSpc>
              <a:spcBef>
                <a:spcPts val="500"/>
              </a:spcBef>
              <a:spcAft>
                <a:spcPts val="0"/>
              </a:spcAft>
              <a:buClr>
                <a:schemeClr val="accent1"/>
              </a:buClr>
              <a:buSzPts val="1600"/>
              <a:buFont typeface="Arial"/>
              <a:buNone/>
            </a:pPr>
            <a:endParaRPr dirty="0">
              <a:solidFill>
                <a:srgbClr val="65657F"/>
              </a:solidFill>
            </a:endParaRPr>
          </a:p>
          <a:p>
            <a:pPr marL="490320" lvl="1" indent="-114400" algn="l" rtl="0">
              <a:lnSpc>
                <a:spcPct val="90000"/>
              </a:lnSpc>
              <a:spcBef>
                <a:spcPts val="500"/>
              </a:spcBef>
              <a:spcAft>
                <a:spcPts val="0"/>
              </a:spcAft>
              <a:buClr>
                <a:schemeClr val="accent1"/>
              </a:buClr>
              <a:buSzPts val="1600"/>
              <a:buFont typeface="Arial"/>
              <a:buNone/>
            </a:pPr>
            <a:endParaRPr dirty="0">
              <a:solidFill>
                <a:srgbClr val="65657F"/>
              </a:solidFill>
            </a:endParaRPr>
          </a:p>
          <a:p>
            <a:pPr marL="216000" lvl="0" indent="-101699" algn="l" rtl="0">
              <a:lnSpc>
                <a:spcPct val="90000"/>
              </a:lnSpc>
              <a:spcBef>
                <a:spcPts val="900"/>
              </a:spcBef>
              <a:spcAft>
                <a:spcPts val="0"/>
              </a:spcAft>
              <a:buClr>
                <a:schemeClr val="accent1"/>
              </a:buClr>
              <a:buSzPts val="1800"/>
              <a:buFont typeface="Arial"/>
              <a:buNone/>
            </a:pPr>
            <a:endParaRPr dirty="0">
              <a:solidFill>
                <a:srgbClr val="65657F"/>
              </a:solidFill>
            </a:endParaRPr>
          </a:p>
          <a:p>
            <a:pPr marL="216000" lvl="0" indent="-101699" algn="l" rtl="0">
              <a:lnSpc>
                <a:spcPct val="90000"/>
              </a:lnSpc>
              <a:spcBef>
                <a:spcPts val="900"/>
              </a:spcBef>
              <a:spcAft>
                <a:spcPts val="0"/>
              </a:spcAft>
              <a:buClr>
                <a:schemeClr val="accent1"/>
              </a:buClr>
              <a:buSzPts val="1800"/>
              <a:buFont typeface="Arial"/>
              <a:buNone/>
            </a:pPr>
            <a:endParaRPr dirty="0">
              <a:solidFill>
                <a:srgbClr val="65657F"/>
              </a:solidFill>
            </a:endParaRPr>
          </a:p>
          <a:p>
            <a:pPr marL="216000" lvl="0" indent="-101699" algn="l" rtl="0">
              <a:lnSpc>
                <a:spcPct val="90000"/>
              </a:lnSpc>
              <a:spcBef>
                <a:spcPts val="900"/>
              </a:spcBef>
              <a:spcAft>
                <a:spcPts val="0"/>
              </a:spcAft>
              <a:buClr>
                <a:schemeClr val="accent1"/>
              </a:buClr>
              <a:buSzPts val="1800"/>
              <a:buFont typeface="Arial"/>
              <a:buNone/>
            </a:pPr>
            <a:endParaRPr dirty="0">
              <a:solidFill>
                <a:srgbClr val="65657F"/>
              </a:solidFill>
            </a:endParaRPr>
          </a:p>
        </p:txBody>
      </p:sp>
      <p:sp>
        <p:nvSpPr>
          <p:cNvPr id="289" name="Google Shape;289;p28"/>
          <p:cNvSpPr txBox="1"/>
          <p:nvPr/>
        </p:nvSpPr>
        <p:spPr>
          <a:xfrm>
            <a:off x="-12" y="5626810"/>
            <a:ext cx="5058600" cy="1231200"/>
          </a:xfrm>
          <a:prstGeom prst="rect">
            <a:avLst/>
          </a:prstGeom>
          <a:solidFill>
            <a:srgbClr val="595959"/>
          </a:solidFill>
          <a:ln w="57150" cap="flat" cmpd="sng">
            <a:solidFill>
              <a:srgbClr val="404040"/>
            </a:solidFill>
            <a:prstDash val="solid"/>
            <a:round/>
            <a:headEnd type="none" w="sm" len="sm"/>
            <a:tailEnd type="none" w="sm" len="sm"/>
          </a:ln>
        </p:spPr>
        <p:txBody>
          <a:bodyPr spcFirstLastPara="1" wrap="square" lIns="91425" tIns="45700" rIns="91425" bIns="45700" anchor="t" anchorCtr="0">
            <a:noAutofit/>
          </a:bodyPr>
          <a:lstStyle/>
          <a:p>
            <a:pPr marL="0" marR="0" lvl="0" indent="0" algn="r" rtl="0">
              <a:spcBef>
                <a:spcPts val="0"/>
              </a:spcBef>
              <a:spcAft>
                <a:spcPts val="0"/>
              </a:spcAft>
              <a:buNone/>
            </a:pPr>
            <a:r>
              <a:rPr lang="en-US" sz="2000" b="1" dirty="0">
                <a:solidFill>
                  <a:schemeClr val="lt1"/>
                </a:solidFill>
                <a:latin typeface="Garamond"/>
                <a:ea typeface="Garamond"/>
                <a:cs typeface="Garamond"/>
                <a:sym typeface="Garamond"/>
              </a:rPr>
              <a:t>BENBROOK ELEMENTARY</a:t>
            </a:r>
            <a:endParaRPr dirty="0"/>
          </a:p>
          <a:p>
            <a:pPr marL="0" marR="0" lvl="0" indent="0" algn="ctr" rtl="0">
              <a:spcBef>
                <a:spcPts val="0"/>
              </a:spcBef>
              <a:spcAft>
                <a:spcPts val="0"/>
              </a:spcAft>
              <a:buNone/>
            </a:pPr>
            <a:endParaRPr sz="1800" b="1" dirty="0">
              <a:solidFill>
                <a:schemeClr val="lt1"/>
              </a:solidFill>
              <a:latin typeface="Garamond"/>
              <a:ea typeface="Garamond"/>
              <a:cs typeface="Garamond"/>
              <a:sym typeface="Garamond"/>
            </a:endParaRPr>
          </a:p>
          <a:p>
            <a:pPr marL="0" marR="0" lvl="0" indent="0" algn="r" rtl="0">
              <a:spcBef>
                <a:spcPts val="0"/>
              </a:spcBef>
              <a:spcAft>
                <a:spcPts val="0"/>
              </a:spcAft>
              <a:buNone/>
            </a:pPr>
            <a:r>
              <a:rPr lang="en-US" sz="1800" b="1" dirty="0">
                <a:solidFill>
                  <a:schemeClr val="lt1"/>
                </a:solidFill>
                <a:latin typeface="Garamond"/>
                <a:ea typeface="Garamond"/>
                <a:cs typeface="Garamond"/>
                <a:sym typeface="Garamond"/>
              </a:rPr>
              <a:t>PREPARE LEADERS TO AIM HIGH, HOLD THE VISION, AND ACHIEVE GREATNESS </a:t>
            </a:r>
            <a:endParaRPr dirty="0"/>
          </a:p>
        </p:txBody>
      </p:sp>
      <p:pic>
        <p:nvPicPr>
          <p:cNvPr id="290" name="Google Shape;290;p28" descr="A picture containing drawing, device, clock&#10;&#10;Description automatically generated"/>
          <p:cNvPicPr preferRelativeResize="0"/>
          <p:nvPr/>
        </p:nvPicPr>
        <p:blipFill rotWithShape="1">
          <a:blip r:embed="rId4">
            <a:alphaModFix/>
          </a:blip>
          <a:srcRect/>
          <a:stretch/>
        </p:blipFill>
        <p:spPr>
          <a:xfrm>
            <a:off x="0" y="5626793"/>
            <a:ext cx="1104900" cy="685800"/>
          </a:xfrm>
          <a:prstGeom prst="rect">
            <a:avLst/>
          </a:prstGeom>
          <a:noFill/>
          <a:ln>
            <a:noFill/>
          </a:ln>
        </p:spPr>
      </p:pic>
      <p:sp>
        <p:nvSpPr>
          <p:cNvPr id="2" name="Slide Number Placeholder 1">
            <a:extLst>
              <a:ext uri="{FF2B5EF4-FFF2-40B4-BE49-F238E27FC236}">
                <a16:creationId xmlns:a16="http://schemas.microsoft.com/office/drawing/2014/main" id="{BCE48564-7C7F-4FF7-91A6-19CFAD7D775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dirty="0"/>
          </a:p>
        </p:txBody>
      </p:sp>
    </p:spTree>
    <p:extLst>
      <p:ext uri="{BB962C8B-B14F-4D97-AF65-F5344CB8AC3E}">
        <p14:creationId xmlns:p14="http://schemas.microsoft.com/office/powerpoint/2010/main" val="2031570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Garamond"/>
              <a:ea typeface="Garamond"/>
              <a:cs typeface="Garamond"/>
              <a:sym typeface="Garamond"/>
            </a:endParaRPr>
          </a:p>
        </p:txBody>
      </p:sp>
      <p:sp>
        <p:nvSpPr>
          <p:cNvPr id="273" name="Google Shape;273;p27"/>
          <p:cNvSpPr/>
          <p:nvPr/>
        </p:nvSpPr>
        <p:spPr>
          <a:xfrm>
            <a:off x="234696" y="237744"/>
            <a:ext cx="11722608" cy="6382512"/>
          </a:xfrm>
          <a:prstGeom prst="rect">
            <a:avLst/>
          </a:prstGeom>
          <a:solidFill>
            <a:srgbClr val="BFBFBF">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274;p27"/>
          <p:cNvSpPr/>
          <p:nvPr/>
        </p:nvSpPr>
        <p:spPr>
          <a:xfrm>
            <a:off x="371856" y="374904"/>
            <a:ext cx="11448288" cy="6108192"/>
          </a:xfrm>
          <a:prstGeom prst="rect">
            <a:avLst/>
          </a:prstGeom>
          <a:noFill/>
          <a:ln w="9525" cap="sq" cmpd="sng">
            <a:solidFill>
              <a:srgbClr val="26262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275;p27"/>
          <p:cNvSpPr/>
          <p:nvPr/>
        </p:nvSpPr>
        <p:spPr>
          <a:xfrm>
            <a:off x="-1866" y="0"/>
            <a:ext cx="12193866"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Garamond"/>
              <a:ea typeface="Garamond"/>
              <a:cs typeface="Garamond"/>
              <a:sym typeface="Garamond"/>
            </a:endParaRPr>
          </a:p>
        </p:txBody>
      </p:sp>
      <p:sp>
        <p:nvSpPr>
          <p:cNvPr id="276" name="Google Shape;276;p27"/>
          <p:cNvSpPr/>
          <p:nvPr/>
        </p:nvSpPr>
        <p:spPr>
          <a:xfrm>
            <a:off x="6339709" y="253548"/>
            <a:ext cx="5612193" cy="6361598"/>
          </a:xfrm>
          <a:prstGeom prst="rect">
            <a:avLst/>
          </a:prstGeom>
          <a:solidFill>
            <a:schemeClr val="lt1">
              <a:alpha val="9372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Garamond"/>
              <a:ea typeface="Garamond"/>
              <a:cs typeface="Garamond"/>
              <a:sym typeface="Garamond"/>
            </a:endParaRPr>
          </a:p>
        </p:txBody>
      </p:sp>
      <p:sp>
        <p:nvSpPr>
          <p:cNvPr id="277" name="Google Shape;277;p27"/>
          <p:cNvSpPr/>
          <p:nvPr/>
        </p:nvSpPr>
        <p:spPr>
          <a:xfrm>
            <a:off x="6487550" y="47975"/>
            <a:ext cx="5704500" cy="6858000"/>
          </a:xfrm>
          <a:prstGeom prst="rect">
            <a:avLst/>
          </a:prstGeom>
          <a:noFill/>
          <a:ln w="9525"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Garamond"/>
              <a:ea typeface="Garamond"/>
              <a:cs typeface="Garamond"/>
              <a:sym typeface="Garamond"/>
            </a:endParaRPr>
          </a:p>
        </p:txBody>
      </p:sp>
      <p:sp>
        <p:nvSpPr>
          <p:cNvPr id="278" name="Google Shape;278;p27"/>
          <p:cNvSpPr txBox="1">
            <a:spLocks noGrp="1"/>
          </p:cNvSpPr>
          <p:nvPr>
            <p:ph type="title"/>
          </p:nvPr>
        </p:nvSpPr>
        <p:spPr>
          <a:xfrm>
            <a:off x="6614678" y="523943"/>
            <a:ext cx="4602152" cy="69939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Garamond"/>
              <a:buNone/>
            </a:pPr>
            <a:r>
              <a:rPr lang="en-US" sz="4000" dirty="0">
                <a:solidFill>
                  <a:schemeClr val="dk1"/>
                </a:solidFill>
              </a:rPr>
              <a:t>Grades</a:t>
            </a:r>
            <a:endParaRPr dirty="0"/>
          </a:p>
        </p:txBody>
      </p:sp>
      <p:sp>
        <p:nvSpPr>
          <p:cNvPr id="279" name="Google Shape;279;p27"/>
          <p:cNvSpPr txBox="1">
            <a:spLocks noGrp="1"/>
          </p:cNvSpPr>
          <p:nvPr>
            <p:ph type="body" idx="2"/>
          </p:nvPr>
        </p:nvSpPr>
        <p:spPr>
          <a:xfrm>
            <a:off x="6491927" y="1158137"/>
            <a:ext cx="5295383" cy="5035418"/>
          </a:xfrm>
          <a:prstGeom prst="rect">
            <a:avLst/>
          </a:prstGeom>
          <a:noFill/>
          <a:ln>
            <a:noFill/>
          </a:ln>
        </p:spPr>
        <p:txBody>
          <a:bodyPr spcFirstLastPara="1" wrap="square" lIns="91425" tIns="45700" rIns="91425" bIns="45700" anchor="t" anchorCtr="0">
            <a:noAutofit/>
          </a:bodyPr>
          <a:lstStyle/>
          <a:p>
            <a:pPr marL="216000" lvl="0" indent="-241400" algn="l" rtl="0">
              <a:lnSpc>
                <a:spcPct val="90000"/>
              </a:lnSpc>
              <a:spcBef>
                <a:spcPts val="0"/>
              </a:spcBef>
              <a:spcAft>
                <a:spcPts val="0"/>
              </a:spcAft>
              <a:buClr>
                <a:schemeClr val="accent1"/>
              </a:buClr>
              <a:buSzPts val="2200"/>
              <a:buFont typeface="Arial"/>
              <a:buChar char="•"/>
            </a:pPr>
            <a:r>
              <a:rPr lang="en-US" sz="2200" dirty="0"/>
              <a:t>Students required to log in and participate daily. </a:t>
            </a:r>
            <a:endParaRPr sz="2200" dirty="0"/>
          </a:p>
          <a:p>
            <a:pPr marL="216000" lvl="0" indent="-241400" algn="l" rtl="0">
              <a:lnSpc>
                <a:spcPct val="90000"/>
              </a:lnSpc>
              <a:spcBef>
                <a:spcPts val="900"/>
              </a:spcBef>
              <a:spcAft>
                <a:spcPts val="0"/>
              </a:spcAft>
              <a:buClr>
                <a:schemeClr val="accent1"/>
              </a:buClr>
              <a:buSzPts val="2200"/>
              <a:buFont typeface="Arial"/>
              <a:buChar char="•"/>
            </a:pPr>
            <a:r>
              <a:rPr lang="en-US" sz="2200" dirty="0"/>
              <a:t>Students are expected to complete daily assignments on time in the HUB. </a:t>
            </a:r>
            <a:endParaRPr sz="2200" dirty="0"/>
          </a:p>
          <a:p>
            <a:pPr marL="216000" lvl="0" indent="-241400" algn="l" rtl="0">
              <a:lnSpc>
                <a:spcPct val="90000"/>
              </a:lnSpc>
              <a:spcBef>
                <a:spcPts val="900"/>
              </a:spcBef>
              <a:spcAft>
                <a:spcPts val="0"/>
              </a:spcAft>
              <a:buClr>
                <a:schemeClr val="accent1"/>
              </a:buClr>
              <a:buSzPts val="2200"/>
              <a:buFont typeface="Arial"/>
              <a:buChar char="•"/>
            </a:pPr>
            <a:r>
              <a:rPr lang="en-US" sz="2200" dirty="0"/>
              <a:t>Grades will be taken during each grading cycle (2 grades minimum per week/content area)</a:t>
            </a:r>
            <a:endParaRPr sz="2200" dirty="0"/>
          </a:p>
          <a:p>
            <a:pPr marL="216000" lvl="0" indent="-241400" algn="l" rtl="0">
              <a:lnSpc>
                <a:spcPct val="90000"/>
              </a:lnSpc>
              <a:spcBef>
                <a:spcPts val="900"/>
              </a:spcBef>
              <a:spcAft>
                <a:spcPts val="0"/>
              </a:spcAft>
              <a:buClr>
                <a:schemeClr val="accent1"/>
              </a:buClr>
              <a:buSzPts val="2200"/>
              <a:buFont typeface="Arial"/>
              <a:buChar char="•"/>
            </a:pPr>
            <a:r>
              <a:rPr lang="en-US" sz="2200" dirty="0"/>
              <a:t>All cycle grades will be used to calculate final averages for each class. </a:t>
            </a:r>
            <a:endParaRPr sz="2200" dirty="0"/>
          </a:p>
          <a:p>
            <a:pPr marL="216000" lvl="0" indent="-241400" algn="l" rtl="0">
              <a:lnSpc>
                <a:spcPct val="90000"/>
              </a:lnSpc>
              <a:spcBef>
                <a:spcPts val="900"/>
              </a:spcBef>
              <a:spcAft>
                <a:spcPts val="0"/>
              </a:spcAft>
              <a:buClr>
                <a:schemeClr val="accent1"/>
              </a:buClr>
              <a:buSzPts val="2200"/>
              <a:buFont typeface="Arial"/>
              <a:buChar char="•"/>
            </a:pPr>
            <a:r>
              <a:rPr lang="en-US" sz="2200" dirty="0"/>
              <a:t>Teachers will enter grades </a:t>
            </a:r>
            <a:r>
              <a:rPr lang="en-US" sz="2200" u="sng" dirty="0"/>
              <a:t>every week </a:t>
            </a:r>
            <a:r>
              <a:rPr lang="en-US" sz="2200" dirty="0"/>
              <a:t>to monitor student progress. </a:t>
            </a:r>
            <a:endParaRPr sz="2200" dirty="0"/>
          </a:p>
          <a:p>
            <a:pPr marL="216000" lvl="0" indent="-241400" algn="l" rtl="0">
              <a:lnSpc>
                <a:spcPct val="90000"/>
              </a:lnSpc>
              <a:spcBef>
                <a:spcPts val="900"/>
              </a:spcBef>
              <a:spcAft>
                <a:spcPts val="0"/>
              </a:spcAft>
              <a:buClr>
                <a:schemeClr val="accent1"/>
              </a:buClr>
              <a:buSzPts val="2200"/>
              <a:buFont typeface="Arial"/>
              <a:buChar char="•"/>
            </a:pPr>
            <a:r>
              <a:rPr lang="en-US" sz="2200" dirty="0"/>
              <a:t>Assessments will be given online to track students progress </a:t>
            </a:r>
            <a:endParaRPr sz="2200" dirty="0"/>
          </a:p>
          <a:p>
            <a:pPr marL="182880" lvl="0" indent="-182880" algn="l" rtl="0">
              <a:lnSpc>
                <a:spcPct val="90000"/>
              </a:lnSpc>
              <a:spcBef>
                <a:spcPts val="0"/>
              </a:spcBef>
              <a:spcAft>
                <a:spcPts val="0"/>
              </a:spcAft>
              <a:buSzPts val="1800"/>
              <a:buChar char="•"/>
            </a:pPr>
            <a:r>
              <a:rPr lang="en-US" sz="2400" dirty="0"/>
              <a:t>Key:  Communication!</a:t>
            </a:r>
            <a:r>
              <a:rPr lang="en-US" sz="2200" dirty="0"/>
              <a:t>  </a:t>
            </a:r>
            <a:endParaRPr sz="2200" dirty="0"/>
          </a:p>
          <a:p>
            <a:pPr marL="490320" lvl="1" indent="-114400" algn="l" rtl="0">
              <a:lnSpc>
                <a:spcPct val="90000"/>
              </a:lnSpc>
              <a:spcBef>
                <a:spcPts val="500"/>
              </a:spcBef>
              <a:spcAft>
                <a:spcPts val="0"/>
              </a:spcAft>
              <a:buClr>
                <a:schemeClr val="accent1"/>
              </a:buClr>
              <a:buSzPts val="1600"/>
              <a:buFont typeface="Arial"/>
              <a:buNone/>
            </a:pPr>
            <a:endParaRPr dirty="0">
              <a:solidFill>
                <a:srgbClr val="65657F"/>
              </a:solidFill>
            </a:endParaRPr>
          </a:p>
          <a:p>
            <a:pPr marL="490320" lvl="1" indent="-114400" algn="l" rtl="0">
              <a:lnSpc>
                <a:spcPct val="90000"/>
              </a:lnSpc>
              <a:spcBef>
                <a:spcPts val="500"/>
              </a:spcBef>
              <a:spcAft>
                <a:spcPts val="0"/>
              </a:spcAft>
              <a:buClr>
                <a:schemeClr val="accent1"/>
              </a:buClr>
              <a:buSzPts val="1600"/>
              <a:buFont typeface="Arial"/>
              <a:buNone/>
            </a:pPr>
            <a:endParaRPr dirty="0">
              <a:solidFill>
                <a:srgbClr val="65657F"/>
              </a:solidFill>
            </a:endParaRPr>
          </a:p>
          <a:p>
            <a:pPr marL="216000" lvl="0" indent="-101699" algn="l" rtl="0">
              <a:lnSpc>
                <a:spcPct val="90000"/>
              </a:lnSpc>
              <a:spcBef>
                <a:spcPts val="900"/>
              </a:spcBef>
              <a:spcAft>
                <a:spcPts val="0"/>
              </a:spcAft>
              <a:buClr>
                <a:schemeClr val="accent1"/>
              </a:buClr>
              <a:buSzPts val="1800"/>
              <a:buFont typeface="Arial"/>
              <a:buNone/>
            </a:pPr>
            <a:endParaRPr dirty="0">
              <a:solidFill>
                <a:srgbClr val="65657F"/>
              </a:solidFill>
            </a:endParaRPr>
          </a:p>
          <a:p>
            <a:pPr marL="216000" lvl="0" indent="-101699" algn="l" rtl="0">
              <a:lnSpc>
                <a:spcPct val="90000"/>
              </a:lnSpc>
              <a:spcBef>
                <a:spcPts val="900"/>
              </a:spcBef>
              <a:spcAft>
                <a:spcPts val="0"/>
              </a:spcAft>
              <a:buClr>
                <a:schemeClr val="accent1"/>
              </a:buClr>
              <a:buSzPts val="1800"/>
              <a:buFont typeface="Arial"/>
              <a:buNone/>
            </a:pPr>
            <a:endParaRPr dirty="0">
              <a:solidFill>
                <a:srgbClr val="65657F"/>
              </a:solidFill>
            </a:endParaRPr>
          </a:p>
          <a:p>
            <a:pPr marL="216000" lvl="0" indent="-101699" algn="l" rtl="0">
              <a:lnSpc>
                <a:spcPct val="90000"/>
              </a:lnSpc>
              <a:spcBef>
                <a:spcPts val="900"/>
              </a:spcBef>
              <a:spcAft>
                <a:spcPts val="0"/>
              </a:spcAft>
              <a:buClr>
                <a:schemeClr val="accent1"/>
              </a:buClr>
              <a:buSzPts val="1800"/>
              <a:buFont typeface="Arial"/>
              <a:buNone/>
            </a:pPr>
            <a:endParaRPr dirty="0">
              <a:solidFill>
                <a:srgbClr val="65657F"/>
              </a:solidFill>
            </a:endParaRPr>
          </a:p>
        </p:txBody>
      </p:sp>
      <p:pic>
        <p:nvPicPr>
          <p:cNvPr id="280" name="Google Shape;280;p27"/>
          <p:cNvPicPr preferRelativeResize="0"/>
          <p:nvPr/>
        </p:nvPicPr>
        <p:blipFill>
          <a:blip r:embed="rId3">
            <a:alphaModFix/>
          </a:blip>
          <a:stretch>
            <a:fillRect/>
          </a:stretch>
        </p:blipFill>
        <p:spPr>
          <a:xfrm>
            <a:off x="0" y="5350"/>
            <a:ext cx="6487549" cy="6857998"/>
          </a:xfrm>
          <a:prstGeom prst="rect">
            <a:avLst/>
          </a:prstGeom>
          <a:noFill/>
          <a:ln>
            <a:noFill/>
          </a:ln>
        </p:spPr>
      </p:pic>
      <p:sp>
        <p:nvSpPr>
          <p:cNvPr id="2" name="Slide Number Placeholder 1">
            <a:extLst>
              <a:ext uri="{FF2B5EF4-FFF2-40B4-BE49-F238E27FC236}">
                <a16:creationId xmlns:a16="http://schemas.microsoft.com/office/drawing/2014/main" id="{CF7CF3B6-9164-412A-9A94-42E15DDEB1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dirty="0"/>
          </a:p>
        </p:txBody>
      </p:sp>
    </p:spTree>
    <p:extLst>
      <p:ext uri="{BB962C8B-B14F-4D97-AF65-F5344CB8AC3E}">
        <p14:creationId xmlns:p14="http://schemas.microsoft.com/office/powerpoint/2010/main" val="3237198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0" name="Rectangle 19">
            <a:extLst>
              <a:ext uri="{FF2B5EF4-FFF2-40B4-BE49-F238E27FC236}">
                <a16:creationId xmlns:a16="http://schemas.microsoft.com/office/drawing/2014/main" id="{3193BA5C-B8F3-4972-BA54-014C48FAF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D7162BAB-C25E-4CE9-B87C-F118DC7E7C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E60DC1DF-4701-4935-AED9-50863FD08850}"/>
              </a:ext>
            </a:extLst>
          </p:cNvPr>
          <p:cNvSpPr>
            <a:spLocks noGrp="1"/>
          </p:cNvSpPr>
          <p:nvPr>
            <p:ph type="title"/>
          </p:nvPr>
        </p:nvSpPr>
        <p:spPr>
          <a:xfrm>
            <a:off x="1451580" y="804520"/>
            <a:ext cx="3530157" cy="1049235"/>
          </a:xfrm>
        </p:spPr>
        <p:txBody>
          <a:bodyPr vert="horz" lIns="91440" tIns="45720" rIns="91440" bIns="45720" rtlCol="0" anchor="t">
            <a:normAutofit/>
          </a:bodyPr>
          <a:lstStyle/>
          <a:p>
            <a:r>
              <a:rPr lang="en-US" dirty="0"/>
              <a:t>Spanish HUB Webinars </a:t>
            </a:r>
          </a:p>
        </p:txBody>
      </p:sp>
      <p:sp>
        <p:nvSpPr>
          <p:cNvPr id="24" name="Rectangle 23">
            <a:extLst>
              <a:ext uri="{FF2B5EF4-FFF2-40B4-BE49-F238E27FC236}">
                <a16:creationId xmlns:a16="http://schemas.microsoft.com/office/drawing/2014/main" id="{05B93327-222A-4DAC-9163-371BF44CD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 name="Text Placeholder 3">
            <a:extLst>
              <a:ext uri="{FF2B5EF4-FFF2-40B4-BE49-F238E27FC236}">
                <a16:creationId xmlns:a16="http://schemas.microsoft.com/office/drawing/2014/main" id="{10214FE2-D6D9-4E0E-8F5A-57A9135C4992}"/>
              </a:ext>
            </a:extLst>
          </p:cNvPr>
          <p:cNvSpPr>
            <a:spLocks noGrp="1"/>
          </p:cNvSpPr>
          <p:nvPr>
            <p:ph type="body" sz="half" idx="2"/>
          </p:nvPr>
        </p:nvSpPr>
        <p:spPr>
          <a:xfrm>
            <a:off x="1451581" y="2015732"/>
            <a:ext cx="3526523" cy="3450613"/>
          </a:xfrm>
        </p:spPr>
        <p:txBody>
          <a:bodyPr vert="horz" lIns="91440" tIns="45720" rIns="91440" bIns="45720" rtlCol="0" anchor="t">
            <a:normAutofit/>
          </a:bodyPr>
          <a:lstStyle/>
          <a:p>
            <a:pPr indent="-228600">
              <a:lnSpc>
                <a:spcPct val="110000"/>
              </a:lnSpc>
              <a:buFont typeface="Arial" panose="020B0604020202020204" pitchFamily="34" charset="0"/>
              <a:buChar char="•"/>
            </a:pPr>
            <a:r>
              <a:rPr lang="en-US" dirty="0"/>
              <a:t>The Academic Instructional Technology team has organized parent workshops to help parents understand how to access the HUB and support their student.  The workshop will take place in a virtual live session with opportunities for question and answers.  The </a:t>
            </a:r>
            <a:r>
              <a:rPr lang="en-US" b="1" dirty="0"/>
              <a:t>“Getting to Know the HUB for Parents”</a:t>
            </a:r>
            <a:r>
              <a:rPr lang="en-US" dirty="0"/>
              <a:t> training can be access through HISD@Home.   </a:t>
            </a:r>
          </a:p>
        </p:txBody>
      </p:sp>
      <p:grpSp>
        <p:nvGrpSpPr>
          <p:cNvPr id="26" name="Group 25">
            <a:extLst>
              <a:ext uri="{FF2B5EF4-FFF2-40B4-BE49-F238E27FC236}">
                <a16:creationId xmlns:a16="http://schemas.microsoft.com/office/drawing/2014/main" id="{14EE34E3-F117-4487-8ACF-33DA65FA11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27" name="Rectangle 26">
              <a:extLst>
                <a:ext uri="{FF2B5EF4-FFF2-40B4-BE49-F238E27FC236}">
                  <a16:creationId xmlns:a16="http://schemas.microsoft.com/office/drawing/2014/main" id="{39ACC02C-6424-4165-93C4-E83C8E81D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182CB9C-C978-4C9B-9AAD-8B1341897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0" name="Rectangle 29">
            <a:extLst>
              <a:ext uri="{FF2B5EF4-FFF2-40B4-BE49-F238E27FC236}">
                <a16:creationId xmlns:a16="http://schemas.microsoft.com/office/drawing/2014/main" id="{56388820-A63D-463C-9DBC-060A5ABE3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379" y="977965"/>
            <a:ext cx="5134631"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a:extLst>
              <a:ext uri="{FF2B5EF4-FFF2-40B4-BE49-F238E27FC236}">
                <a16:creationId xmlns:a16="http://schemas.microsoft.com/office/drawing/2014/main" id="{C04ED70F-D6FD-4EB1-A171-D30F885FE7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4" name="Straight Connector 33">
            <a:extLst>
              <a:ext uri="{FF2B5EF4-FFF2-40B4-BE49-F238E27FC236}">
                <a16:creationId xmlns:a16="http://schemas.microsoft.com/office/drawing/2014/main" id="{DA26CAE9-74C4-4EDD-8A80-77F79EAA86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7" name="Rectangle 1">
            <a:extLst>
              <a:ext uri="{FF2B5EF4-FFF2-40B4-BE49-F238E27FC236}">
                <a16:creationId xmlns:a16="http://schemas.microsoft.com/office/drawing/2014/main" id="{EAD95498-D0AC-4346-B85D-F671321C038A}"/>
              </a:ext>
            </a:extLst>
          </p:cNvPr>
          <p:cNvSpPr>
            <a:spLocks noChangeArrowheads="1"/>
          </p:cNvSpPr>
          <p:nvPr/>
        </p:nvSpPr>
        <p:spPr bwMode="auto">
          <a:xfrm>
            <a:off x="-76200" y="-238105"/>
            <a:ext cx="2618005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Academic Instructional Technology team has organized parent workshops to help parents understand how to access the HUB and support their student.  The workshop will take place in a virtual live session with opportunities for question and answers.  The </a:t>
            </a:r>
            <a:r>
              <a:rPr kumimoji="0" lang="en-US" altLang="en-US" sz="1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“Getting to Know the HUB for Parents”</a:t>
            </a:r>
            <a:r>
              <a:rPr kumimoji="0" lang="en-US" altLang="en-US"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training can be access through HISD@Home.    Below you will find the links to the trainings in English and Spanish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spcBef>
                <a:spcPct val="0"/>
              </a:spcBef>
              <a:spcAft>
                <a:spcPts val="600"/>
              </a:spcAft>
              <a:buClrTx/>
              <a:buSzTx/>
              <a:buFontTx/>
              <a:buNone/>
              <a:tabLst/>
            </a:pPr>
            <a:r>
              <a:rPr kumimoji="0" lang="en-US" altLang="en-US" sz="13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Spanish Webinars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4AFF8585-087C-476E-9691-87EBBA9223E3}"/>
              </a:ext>
            </a:extLst>
          </p:cNvPr>
          <p:cNvGraphicFramePr>
            <a:graphicFrameLocks noGrp="1"/>
          </p:cNvGraphicFramePr>
          <p:nvPr>
            <p:extLst>
              <p:ext uri="{D42A27DB-BD31-4B8C-83A1-F6EECF244321}">
                <p14:modId xmlns:p14="http://schemas.microsoft.com/office/powerpoint/2010/main" val="1543648915"/>
              </p:ext>
            </p:extLst>
          </p:nvPr>
        </p:nvGraphicFramePr>
        <p:xfrm>
          <a:off x="6093926" y="1374314"/>
          <a:ext cx="4821552" cy="3350235"/>
        </p:xfrm>
        <a:graphic>
          <a:graphicData uri="http://schemas.openxmlformats.org/drawingml/2006/table">
            <a:tbl>
              <a:tblPr firstRow="1" firstCol="1" bandRow="1">
                <a:tableStyleId>{8799B23B-EC83-4686-B30A-512413B5E67A}</a:tableStyleId>
              </a:tblPr>
              <a:tblGrid>
                <a:gridCol w="1835582">
                  <a:extLst>
                    <a:ext uri="{9D8B030D-6E8A-4147-A177-3AD203B41FA5}">
                      <a16:colId xmlns:a16="http://schemas.microsoft.com/office/drawing/2014/main" val="3091762921"/>
                    </a:ext>
                  </a:extLst>
                </a:gridCol>
                <a:gridCol w="566918">
                  <a:extLst>
                    <a:ext uri="{9D8B030D-6E8A-4147-A177-3AD203B41FA5}">
                      <a16:colId xmlns:a16="http://schemas.microsoft.com/office/drawing/2014/main" val="3706980010"/>
                    </a:ext>
                  </a:extLst>
                </a:gridCol>
                <a:gridCol w="2419052">
                  <a:extLst>
                    <a:ext uri="{9D8B030D-6E8A-4147-A177-3AD203B41FA5}">
                      <a16:colId xmlns:a16="http://schemas.microsoft.com/office/drawing/2014/main" val="3844793598"/>
                    </a:ext>
                  </a:extLst>
                </a:gridCol>
              </a:tblGrid>
              <a:tr h="478605">
                <a:tc>
                  <a:txBody>
                    <a:bodyPr/>
                    <a:lstStyle/>
                    <a:p>
                      <a:pPr marL="0" marR="0" algn="ctr">
                        <a:spcBef>
                          <a:spcPts val="0"/>
                        </a:spcBef>
                        <a:spcAft>
                          <a:spcPts val="0"/>
                        </a:spcAft>
                      </a:pPr>
                      <a:r>
                        <a:rPr lang="en-US" sz="1400" dirty="0">
                          <a:effectLst/>
                        </a:rPr>
                        <a:t>Parent HUB Training Dates</a:t>
                      </a:r>
                      <a:endParaRPr lang="en-US" sz="1500" dirty="0">
                        <a:effectLst/>
                        <a:latin typeface="Calibri" panose="020F0502020204030204" pitchFamily="34" charset="0"/>
                        <a:ea typeface="Calibri" panose="020F0502020204030204" pitchFamily="34" charset="0"/>
                      </a:endParaRPr>
                    </a:p>
                  </a:txBody>
                  <a:tcPr marL="10653" marR="10653" marT="10653" marB="10653" anchor="ctr"/>
                </a:tc>
                <a:tc>
                  <a:txBody>
                    <a:bodyPr/>
                    <a:lstStyle/>
                    <a:p>
                      <a:pPr marL="0" marR="0" algn="ctr">
                        <a:spcBef>
                          <a:spcPts val="0"/>
                        </a:spcBef>
                        <a:spcAft>
                          <a:spcPts val="0"/>
                        </a:spcAft>
                      </a:pPr>
                      <a:r>
                        <a:rPr lang="en-US" sz="1400" dirty="0">
                          <a:effectLst/>
                        </a:rPr>
                        <a:t>Time</a:t>
                      </a:r>
                      <a:endParaRPr lang="en-US" sz="1500" dirty="0">
                        <a:effectLst/>
                        <a:latin typeface="Calibri" panose="020F0502020204030204" pitchFamily="34" charset="0"/>
                        <a:ea typeface="Calibri" panose="020F0502020204030204" pitchFamily="34" charset="0"/>
                      </a:endParaRPr>
                    </a:p>
                  </a:txBody>
                  <a:tcPr marL="10653" marR="10653" marT="10653" marB="10653" anchor="ctr"/>
                </a:tc>
                <a:tc>
                  <a:txBody>
                    <a:bodyPr/>
                    <a:lstStyle/>
                    <a:p>
                      <a:pPr marL="0" marR="0" algn="ctr">
                        <a:spcBef>
                          <a:spcPts val="0"/>
                        </a:spcBef>
                        <a:spcAft>
                          <a:spcPts val="0"/>
                        </a:spcAft>
                      </a:pPr>
                      <a:r>
                        <a:rPr lang="en-US" sz="1400" dirty="0">
                          <a:effectLst/>
                        </a:rPr>
                        <a:t>Links Webinar</a:t>
                      </a:r>
                      <a:endParaRPr lang="en-US" sz="1500" dirty="0">
                        <a:effectLst/>
                        <a:latin typeface="Calibri" panose="020F0502020204030204" pitchFamily="34" charset="0"/>
                        <a:ea typeface="Calibri" panose="020F0502020204030204" pitchFamily="34" charset="0"/>
                      </a:endParaRPr>
                    </a:p>
                  </a:txBody>
                  <a:tcPr marL="10653" marR="10653" marT="10653" marB="10653" anchor="ctr"/>
                </a:tc>
                <a:extLst>
                  <a:ext uri="{0D108BD9-81ED-4DB2-BD59-A6C34878D82A}">
                    <a16:rowId xmlns:a16="http://schemas.microsoft.com/office/drawing/2014/main" val="2422270744"/>
                  </a:ext>
                </a:extLst>
              </a:tr>
              <a:tr h="478605">
                <a:tc>
                  <a:txBody>
                    <a:bodyPr/>
                    <a:lstStyle/>
                    <a:p>
                      <a:pPr marL="0" marR="0">
                        <a:spcBef>
                          <a:spcPts val="0"/>
                        </a:spcBef>
                        <a:spcAft>
                          <a:spcPts val="1500"/>
                        </a:spcAft>
                      </a:pPr>
                      <a:r>
                        <a:rPr lang="en-US" sz="1400" dirty="0">
                          <a:effectLst/>
                        </a:rPr>
                        <a:t>Martes, Septiembre 22, 2020</a:t>
                      </a:r>
                      <a:endParaRPr lang="en-US" sz="1500" dirty="0">
                        <a:effectLst/>
                        <a:latin typeface="Calibri" panose="020F0502020204030204" pitchFamily="34" charset="0"/>
                        <a:ea typeface="Calibri" panose="020F0502020204030204" pitchFamily="34" charset="0"/>
                      </a:endParaRPr>
                    </a:p>
                  </a:txBody>
                  <a:tcPr marL="10653" marR="10653" marT="10653" marB="10653" anchor="ctr"/>
                </a:tc>
                <a:tc>
                  <a:txBody>
                    <a:bodyPr/>
                    <a:lstStyle/>
                    <a:p>
                      <a:pPr marL="0" marR="0">
                        <a:spcBef>
                          <a:spcPts val="0"/>
                        </a:spcBef>
                        <a:spcAft>
                          <a:spcPts val="0"/>
                        </a:spcAft>
                      </a:pPr>
                      <a:r>
                        <a:rPr lang="en-US" sz="1400" dirty="0">
                          <a:effectLst/>
                        </a:rPr>
                        <a:t>5 PM</a:t>
                      </a:r>
                      <a:endParaRPr lang="en-US" sz="1500" dirty="0">
                        <a:effectLst/>
                        <a:latin typeface="Calibri" panose="020F0502020204030204" pitchFamily="34" charset="0"/>
                        <a:ea typeface="Calibri" panose="020F0502020204030204" pitchFamily="34" charset="0"/>
                      </a:endParaRPr>
                    </a:p>
                  </a:txBody>
                  <a:tcPr marL="10653" marR="10653" marT="10653" marB="10653" anchor="ctr"/>
                </a:tc>
                <a:tc>
                  <a:txBody>
                    <a:bodyPr/>
                    <a:lstStyle/>
                    <a:p>
                      <a:pPr marL="0" marR="0">
                        <a:spcBef>
                          <a:spcPts val="0"/>
                        </a:spcBef>
                        <a:spcAft>
                          <a:spcPts val="0"/>
                        </a:spcAft>
                      </a:pPr>
                      <a:r>
                        <a:rPr lang="en-US" sz="1400" u="sng" dirty="0">
                          <a:effectLst/>
                          <a:hlinkClick r:id="rId3"/>
                        </a:rPr>
                        <a:t>Familiarización con el HUB para padres</a:t>
                      </a:r>
                      <a:endParaRPr lang="en-US" sz="1500" dirty="0">
                        <a:effectLst/>
                        <a:latin typeface="Calibri" panose="020F0502020204030204" pitchFamily="34" charset="0"/>
                        <a:ea typeface="Calibri" panose="020F0502020204030204" pitchFamily="34" charset="0"/>
                      </a:endParaRPr>
                    </a:p>
                  </a:txBody>
                  <a:tcPr marL="10653" marR="10653" marT="10653" marB="10653" anchor="ctr"/>
                </a:tc>
                <a:extLst>
                  <a:ext uri="{0D108BD9-81ED-4DB2-BD59-A6C34878D82A}">
                    <a16:rowId xmlns:a16="http://schemas.microsoft.com/office/drawing/2014/main" val="1144198454"/>
                  </a:ext>
                </a:extLst>
              </a:tr>
              <a:tr h="478605">
                <a:tc>
                  <a:txBody>
                    <a:bodyPr/>
                    <a:lstStyle/>
                    <a:p>
                      <a:pPr marL="0" marR="0">
                        <a:spcBef>
                          <a:spcPts val="0"/>
                        </a:spcBef>
                        <a:spcAft>
                          <a:spcPts val="0"/>
                        </a:spcAft>
                      </a:pPr>
                      <a:r>
                        <a:rPr lang="en-US" sz="1400" dirty="0">
                          <a:effectLst/>
                        </a:rPr>
                        <a:t>Jueves, Septiembre 24, 2020</a:t>
                      </a:r>
                      <a:endParaRPr lang="en-US" sz="1500" dirty="0">
                        <a:effectLst/>
                        <a:latin typeface="Calibri" panose="020F0502020204030204" pitchFamily="34" charset="0"/>
                        <a:ea typeface="Calibri" panose="020F0502020204030204" pitchFamily="34" charset="0"/>
                      </a:endParaRPr>
                    </a:p>
                  </a:txBody>
                  <a:tcPr marL="10653" marR="10653" marT="10653" marB="10653" anchor="ctr"/>
                </a:tc>
                <a:tc>
                  <a:txBody>
                    <a:bodyPr/>
                    <a:lstStyle/>
                    <a:p>
                      <a:pPr marL="0" marR="0">
                        <a:spcBef>
                          <a:spcPts val="0"/>
                        </a:spcBef>
                        <a:spcAft>
                          <a:spcPts val="0"/>
                        </a:spcAft>
                      </a:pPr>
                      <a:r>
                        <a:rPr lang="en-US" sz="1400" dirty="0">
                          <a:effectLst/>
                        </a:rPr>
                        <a:t>5 PM</a:t>
                      </a:r>
                      <a:endParaRPr lang="en-US" sz="1500" dirty="0">
                        <a:effectLst/>
                        <a:latin typeface="Calibri" panose="020F0502020204030204" pitchFamily="34" charset="0"/>
                        <a:ea typeface="Calibri" panose="020F0502020204030204" pitchFamily="34" charset="0"/>
                      </a:endParaRPr>
                    </a:p>
                  </a:txBody>
                  <a:tcPr marL="10653" marR="10653" marT="10653" marB="10653" anchor="ctr"/>
                </a:tc>
                <a:tc>
                  <a:txBody>
                    <a:bodyPr/>
                    <a:lstStyle/>
                    <a:p>
                      <a:pPr marL="0" marR="0">
                        <a:spcBef>
                          <a:spcPts val="0"/>
                        </a:spcBef>
                        <a:spcAft>
                          <a:spcPts val="0"/>
                        </a:spcAft>
                      </a:pPr>
                      <a:r>
                        <a:rPr lang="en-US" sz="1400" u="sng" dirty="0">
                          <a:effectLst/>
                          <a:hlinkClick r:id="rId4"/>
                        </a:rPr>
                        <a:t>Familiarización con el HUB para padres</a:t>
                      </a:r>
                      <a:endParaRPr lang="en-US" sz="1500" dirty="0">
                        <a:effectLst/>
                        <a:latin typeface="Calibri" panose="020F0502020204030204" pitchFamily="34" charset="0"/>
                        <a:ea typeface="Calibri" panose="020F0502020204030204" pitchFamily="34" charset="0"/>
                      </a:endParaRPr>
                    </a:p>
                  </a:txBody>
                  <a:tcPr marL="10653" marR="10653" marT="10653" marB="10653" anchor="ctr"/>
                </a:tc>
                <a:extLst>
                  <a:ext uri="{0D108BD9-81ED-4DB2-BD59-A6C34878D82A}">
                    <a16:rowId xmlns:a16="http://schemas.microsoft.com/office/drawing/2014/main" val="3035474947"/>
                  </a:ext>
                </a:extLst>
              </a:tr>
              <a:tr h="478605">
                <a:tc>
                  <a:txBody>
                    <a:bodyPr/>
                    <a:lstStyle/>
                    <a:p>
                      <a:pPr marL="0" marR="0">
                        <a:spcBef>
                          <a:spcPts val="0"/>
                        </a:spcBef>
                        <a:spcAft>
                          <a:spcPts val="0"/>
                        </a:spcAft>
                      </a:pPr>
                      <a:r>
                        <a:rPr lang="en-US" sz="1400" dirty="0">
                          <a:effectLst/>
                        </a:rPr>
                        <a:t>Martes, Septiembre 29, 2020</a:t>
                      </a:r>
                      <a:endParaRPr lang="en-US" sz="1500" dirty="0">
                        <a:effectLst/>
                        <a:latin typeface="Calibri" panose="020F0502020204030204" pitchFamily="34" charset="0"/>
                        <a:ea typeface="Calibri" panose="020F0502020204030204" pitchFamily="34" charset="0"/>
                      </a:endParaRPr>
                    </a:p>
                  </a:txBody>
                  <a:tcPr marL="10653" marR="10653" marT="10653" marB="10653" anchor="ctr"/>
                </a:tc>
                <a:tc>
                  <a:txBody>
                    <a:bodyPr/>
                    <a:lstStyle/>
                    <a:p>
                      <a:pPr marL="0" marR="0">
                        <a:spcBef>
                          <a:spcPts val="0"/>
                        </a:spcBef>
                        <a:spcAft>
                          <a:spcPts val="0"/>
                        </a:spcAft>
                      </a:pPr>
                      <a:r>
                        <a:rPr lang="en-US" sz="1400" dirty="0">
                          <a:effectLst/>
                        </a:rPr>
                        <a:t>5 PM</a:t>
                      </a:r>
                      <a:endParaRPr lang="en-US" sz="1500" dirty="0">
                        <a:effectLst/>
                        <a:latin typeface="Calibri" panose="020F0502020204030204" pitchFamily="34" charset="0"/>
                        <a:ea typeface="Calibri" panose="020F0502020204030204" pitchFamily="34" charset="0"/>
                      </a:endParaRPr>
                    </a:p>
                  </a:txBody>
                  <a:tcPr marL="10653" marR="10653" marT="10653" marB="10653" anchor="ctr"/>
                </a:tc>
                <a:tc>
                  <a:txBody>
                    <a:bodyPr/>
                    <a:lstStyle/>
                    <a:p>
                      <a:pPr marL="0" marR="0">
                        <a:spcBef>
                          <a:spcPts val="0"/>
                        </a:spcBef>
                        <a:spcAft>
                          <a:spcPts val="0"/>
                        </a:spcAft>
                      </a:pPr>
                      <a:r>
                        <a:rPr lang="en-US" sz="1400" u="sng" dirty="0">
                          <a:effectLst/>
                          <a:hlinkClick r:id="rId5"/>
                        </a:rPr>
                        <a:t>Familiarización con el HUB para padres</a:t>
                      </a:r>
                      <a:endParaRPr lang="en-US" sz="1500" dirty="0">
                        <a:effectLst/>
                        <a:latin typeface="Calibri" panose="020F0502020204030204" pitchFamily="34" charset="0"/>
                        <a:ea typeface="Calibri" panose="020F0502020204030204" pitchFamily="34" charset="0"/>
                      </a:endParaRPr>
                    </a:p>
                  </a:txBody>
                  <a:tcPr marL="10653" marR="10653" marT="10653" marB="10653" anchor="ctr"/>
                </a:tc>
                <a:extLst>
                  <a:ext uri="{0D108BD9-81ED-4DB2-BD59-A6C34878D82A}">
                    <a16:rowId xmlns:a16="http://schemas.microsoft.com/office/drawing/2014/main" val="364909956"/>
                  </a:ext>
                </a:extLst>
              </a:tr>
              <a:tr h="478605">
                <a:tc>
                  <a:txBody>
                    <a:bodyPr/>
                    <a:lstStyle/>
                    <a:p>
                      <a:pPr marL="0" marR="0">
                        <a:spcBef>
                          <a:spcPts val="0"/>
                        </a:spcBef>
                        <a:spcAft>
                          <a:spcPts val="0"/>
                        </a:spcAft>
                      </a:pPr>
                      <a:r>
                        <a:rPr lang="en-US" sz="1400" dirty="0">
                          <a:effectLst/>
                        </a:rPr>
                        <a:t>Jueves, Octubre 1, 2020</a:t>
                      </a:r>
                      <a:endParaRPr lang="en-US" sz="1500" dirty="0">
                        <a:effectLst/>
                        <a:latin typeface="Calibri" panose="020F0502020204030204" pitchFamily="34" charset="0"/>
                        <a:ea typeface="Calibri" panose="020F0502020204030204" pitchFamily="34" charset="0"/>
                      </a:endParaRPr>
                    </a:p>
                  </a:txBody>
                  <a:tcPr marL="10653" marR="10653" marT="10653" marB="10653" anchor="ctr"/>
                </a:tc>
                <a:tc>
                  <a:txBody>
                    <a:bodyPr/>
                    <a:lstStyle/>
                    <a:p>
                      <a:pPr marL="0" marR="0">
                        <a:spcBef>
                          <a:spcPts val="0"/>
                        </a:spcBef>
                        <a:spcAft>
                          <a:spcPts val="0"/>
                        </a:spcAft>
                      </a:pPr>
                      <a:r>
                        <a:rPr lang="en-US" sz="1400" dirty="0">
                          <a:effectLst/>
                        </a:rPr>
                        <a:t>5 PM</a:t>
                      </a:r>
                      <a:endParaRPr lang="en-US" sz="1500" dirty="0">
                        <a:effectLst/>
                        <a:latin typeface="Calibri" panose="020F0502020204030204" pitchFamily="34" charset="0"/>
                        <a:ea typeface="Calibri" panose="020F0502020204030204" pitchFamily="34" charset="0"/>
                      </a:endParaRPr>
                    </a:p>
                  </a:txBody>
                  <a:tcPr marL="10653" marR="10653" marT="10653" marB="10653" anchor="ctr"/>
                </a:tc>
                <a:tc>
                  <a:txBody>
                    <a:bodyPr/>
                    <a:lstStyle/>
                    <a:p>
                      <a:pPr marL="0" marR="0">
                        <a:spcBef>
                          <a:spcPts val="0"/>
                        </a:spcBef>
                        <a:spcAft>
                          <a:spcPts val="0"/>
                        </a:spcAft>
                      </a:pPr>
                      <a:r>
                        <a:rPr lang="en-US" sz="1400" u="sng" dirty="0">
                          <a:effectLst/>
                          <a:hlinkClick r:id="rId6"/>
                        </a:rPr>
                        <a:t>Familiarización con el HUB para padres</a:t>
                      </a:r>
                      <a:endParaRPr lang="en-US" sz="1500" dirty="0">
                        <a:effectLst/>
                        <a:latin typeface="Calibri" panose="020F0502020204030204" pitchFamily="34" charset="0"/>
                        <a:ea typeface="Calibri" panose="020F0502020204030204" pitchFamily="34" charset="0"/>
                      </a:endParaRPr>
                    </a:p>
                  </a:txBody>
                  <a:tcPr marL="10653" marR="10653" marT="10653" marB="10653" anchor="ctr"/>
                </a:tc>
                <a:extLst>
                  <a:ext uri="{0D108BD9-81ED-4DB2-BD59-A6C34878D82A}">
                    <a16:rowId xmlns:a16="http://schemas.microsoft.com/office/drawing/2014/main" val="1755070141"/>
                  </a:ext>
                </a:extLst>
              </a:tr>
              <a:tr h="478605">
                <a:tc>
                  <a:txBody>
                    <a:bodyPr/>
                    <a:lstStyle/>
                    <a:p>
                      <a:pPr marL="0" marR="0">
                        <a:spcBef>
                          <a:spcPts val="0"/>
                        </a:spcBef>
                        <a:spcAft>
                          <a:spcPts val="0"/>
                        </a:spcAft>
                      </a:pPr>
                      <a:r>
                        <a:rPr lang="en-US" sz="1400" dirty="0">
                          <a:effectLst/>
                        </a:rPr>
                        <a:t>Martes, Octubre 6, 2020</a:t>
                      </a:r>
                      <a:endParaRPr lang="en-US" sz="1500" dirty="0">
                        <a:effectLst/>
                        <a:latin typeface="Calibri" panose="020F0502020204030204" pitchFamily="34" charset="0"/>
                        <a:ea typeface="Calibri" panose="020F0502020204030204" pitchFamily="34" charset="0"/>
                      </a:endParaRPr>
                    </a:p>
                  </a:txBody>
                  <a:tcPr marL="10653" marR="10653" marT="10653" marB="10653" anchor="ctr"/>
                </a:tc>
                <a:tc>
                  <a:txBody>
                    <a:bodyPr/>
                    <a:lstStyle/>
                    <a:p>
                      <a:pPr marL="0" marR="0">
                        <a:spcBef>
                          <a:spcPts val="0"/>
                        </a:spcBef>
                        <a:spcAft>
                          <a:spcPts val="0"/>
                        </a:spcAft>
                      </a:pPr>
                      <a:r>
                        <a:rPr lang="en-US" sz="1400" dirty="0">
                          <a:effectLst/>
                        </a:rPr>
                        <a:t>5 PM</a:t>
                      </a:r>
                      <a:endParaRPr lang="en-US" sz="1500" dirty="0">
                        <a:effectLst/>
                        <a:latin typeface="Calibri" panose="020F0502020204030204" pitchFamily="34" charset="0"/>
                        <a:ea typeface="Calibri" panose="020F0502020204030204" pitchFamily="34" charset="0"/>
                      </a:endParaRPr>
                    </a:p>
                  </a:txBody>
                  <a:tcPr marL="10653" marR="10653" marT="10653" marB="10653" anchor="ctr"/>
                </a:tc>
                <a:tc>
                  <a:txBody>
                    <a:bodyPr/>
                    <a:lstStyle/>
                    <a:p>
                      <a:pPr marL="0" marR="0">
                        <a:spcBef>
                          <a:spcPts val="0"/>
                        </a:spcBef>
                        <a:spcAft>
                          <a:spcPts val="0"/>
                        </a:spcAft>
                      </a:pPr>
                      <a:r>
                        <a:rPr lang="en-US" sz="1400" u="sng" dirty="0">
                          <a:effectLst/>
                          <a:hlinkClick r:id="rId7"/>
                        </a:rPr>
                        <a:t>Familiarización con el HUB para padres</a:t>
                      </a:r>
                      <a:endParaRPr lang="en-US" sz="1500" dirty="0">
                        <a:effectLst/>
                        <a:latin typeface="Calibri" panose="020F0502020204030204" pitchFamily="34" charset="0"/>
                        <a:ea typeface="Calibri" panose="020F0502020204030204" pitchFamily="34" charset="0"/>
                      </a:endParaRPr>
                    </a:p>
                  </a:txBody>
                  <a:tcPr marL="10653" marR="10653" marT="10653" marB="10653" anchor="ctr"/>
                </a:tc>
                <a:extLst>
                  <a:ext uri="{0D108BD9-81ED-4DB2-BD59-A6C34878D82A}">
                    <a16:rowId xmlns:a16="http://schemas.microsoft.com/office/drawing/2014/main" val="3616030724"/>
                  </a:ext>
                </a:extLst>
              </a:tr>
              <a:tr h="478605">
                <a:tc>
                  <a:txBody>
                    <a:bodyPr/>
                    <a:lstStyle/>
                    <a:p>
                      <a:pPr marL="0" marR="0">
                        <a:spcBef>
                          <a:spcPts val="0"/>
                        </a:spcBef>
                        <a:spcAft>
                          <a:spcPts val="0"/>
                        </a:spcAft>
                      </a:pPr>
                      <a:r>
                        <a:rPr lang="en-US" sz="1400" dirty="0">
                          <a:effectLst/>
                        </a:rPr>
                        <a:t>Jueves, Octubre 8, 2020</a:t>
                      </a:r>
                      <a:endParaRPr lang="en-US" sz="1500" dirty="0">
                        <a:effectLst/>
                        <a:latin typeface="Calibri" panose="020F0502020204030204" pitchFamily="34" charset="0"/>
                        <a:ea typeface="Calibri" panose="020F0502020204030204" pitchFamily="34" charset="0"/>
                      </a:endParaRPr>
                    </a:p>
                  </a:txBody>
                  <a:tcPr marL="10653" marR="10653" marT="10653" marB="10653" anchor="ctr"/>
                </a:tc>
                <a:tc>
                  <a:txBody>
                    <a:bodyPr/>
                    <a:lstStyle/>
                    <a:p>
                      <a:pPr marL="0" marR="0">
                        <a:spcBef>
                          <a:spcPts val="0"/>
                        </a:spcBef>
                        <a:spcAft>
                          <a:spcPts val="0"/>
                        </a:spcAft>
                      </a:pPr>
                      <a:r>
                        <a:rPr lang="en-US" sz="1400" dirty="0">
                          <a:effectLst/>
                        </a:rPr>
                        <a:t>5 PM</a:t>
                      </a:r>
                      <a:endParaRPr lang="en-US" sz="1500" dirty="0">
                        <a:effectLst/>
                        <a:latin typeface="Calibri" panose="020F0502020204030204" pitchFamily="34" charset="0"/>
                        <a:ea typeface="Calibri" panose="020F0502020204030204" pitchFamily="34" charset="0"/>
                      </a:endParaRPr>
                    </a:p>
                  </a:txBody>
                  <a:tcPr marL="10653" marR="10653" marT="10653" marB="10653" anchor="ctr"/>
                </a:tc>
                <a:tc>
                  <a:txBody>
                    <a:bodyPr/>
                    <a:lstStyle/>
                    <a:p>
                      <a:pPr marL="0" marR="0">
                        <a:spcBef>
                          <a:spcPts val="0"/>
                        </a:spcBef>
                        <a:spcAft>
                          <a:spcPts val="0"/>
                        </a:spcAft>
                      </a:pPr>
                      <a:r>
                        <a:rPr lang="en-US" sz="1400" u="sng" dirty="0">
                          <a:effectLst/>
                          <a:hlinkClick r:id="rId8"/>
                        </a:rPr>
                        <a:t>Familiarización con el HUB para padres</a:t>
                      </a:r>
                      <a:endParaRPr lang="en-US" sz="1500" dirty="0">
                        <a:effectLst/>
                        <a:latin typeface="Calibri" panose="020F0502020204030204" pitchFamily="34" charset="0"/>
                        <a:ea typeface="Calibri" panose="020F0502020204030204" pitchFamily="34" charset="0"/>
                      </a:endParaRPr>
                    </a:p>
                  </a:txBody>
                  <a:tcPr marL="10653" marR="10653" marT="10653" marB="10653" anchor="ctr"/>
                </a:tc>
                <a:extLst>
                  <a:ext uri="{0D108BD9-81ED-4DB2-BD59-A6C34878D82A}">
                    <a16:rowId xmlns:a16="http://schemas.microsoft.com/office/drawing/2014/main" val="2259353465"/>
                  </a:ext>
                </a:extLst>
              </a:tr>
            </a:tbl>
          </a:graphicData>
        </a:graphic>
      </p:graphicFrame>
    </p:spTree>
    <p:extLst>
      <p:ext uri="{BB962C8B-B14F-4D97-AF65-F5344CB8AC3E}">
        <p14:creationId xmlns:p14="http://schemas.microsoft.com/office/powerpoint/2010/main" val="2931341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1" name="Rectangle 11">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3" name="Picture 13">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5" name="Straight Connector 15">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17">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7" name="Rectangle 19">
            <a:extLst>
              <a:ext uri="{FF2B5EF4-FFF2-40B4-BE49-F238E27FC236}">
                <a16:creationId xmlns:a16="http://schemas.microsoft.com/office/drawing/2014/main" id="{3193BA5C-B8F3-4972-BA54-014C48FAF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21">
            <a:extLst>
              <a:ext uri="{FF2B5EF4-FFF2-40B4-BE49-F238E27FC236}">
                <a16:creationId xmlns:a16="http://schemas.microsoft.com/office/drawing/2014/main" id="{D7162BAB-C25E-4CE9-B87C-F118DC7E7C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7E9700AA-0E5C-4F20-8A6D-A35F89AE3639}"/>
              </a:ext>
            </a:extLst>
          </p:cNvPr>
          <p:cNvSpPr>
            <a:spLocks noGrp="1"/>
          </p:cNvSpPr>
          <p:nvPr>
            <p:ph type="title"/>
          </p:nvPr>
        </p:nvSpPr>
        <p:spPr>
          <a:xfrm>
            <a:off x="1451580" y="804520"/>
            <a:ext cx="3530157" cy="1049235"/>
          </a:xfrm>
        </p:spPr>
        <p:txBody>
          <a:bodyPr vert="horz" lIns="91440" tIns="45720" rIns="91440" bIns="45720" rtlCol="0" anchor="t">
            <a:normAutofit/>
          </a:bodyPr>
          <a:lstStyle/>
          <a:p>
            <a:r>
              <a:rPr lang="en-US" dirty="0"/>
              <a:t>English HUB Webinars</a:t>
            </a:r>
          </a:p>
        </p:txBody>
      </p:sp>
      <p:sp>
        <p:nvSpPr>
          <p:cNvPr id="39" name="Rectangle 23">
            <a:extLst>
              <a:ext uri="{FF2B5EF4-FFF2-40B4-BE49-F238E27FC236}">
                <a16:creationId xmlns:a16="http://schemas.microsoft.com/office/drawing/2014/main" id="{05B93327-222A-4DAC-9163-371BF44CD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 name="Text Placeholder 3">
            <a:extLst>
              <a:ext uri="{FF2B5EF4-FFF2-40B4-BE49-F238E27FC236}">
                <a16:creationId xmlns:a16="http://schemas.microsoft.com/office/drawing/2014/main" id="{D7502474-A33D-417E-B7F7-58314ECC8265}"/>
              </a:ext>
            </a:extLst>
          </p:cNvPr>
          <p:cNvSpPr>
            <a:spLocks noGrp="1"/>
          </p:cNvSpPr>
          <p:nvPr>
            <p:ph type="body" sz="half" idx="2"/>
          </p:nvPr>
        </p:nvSpPr>
        <p:spPr>
          <a:xfrm>
            <a:off x="1451581" y="2015732"/>
            <a:ext cx="3526523" cy="3450613"/>
          </a:xfrm>
        </p:spPr>
        <p:txBody>
          <a:bodyPr vert="horz" lIns="91440" tIns="45720" rIns="91440" bIns="45720" rtlCol="0" anchor="t">
            <a:normAutofit/>
          </a:bodyPr>
          <a:lstStyle/>
          <a:p>
            <a:pPr indent="-228600">
              <a:lnSpc>
                <a:spcPct val="110000"/>
              </a:lnSpc>
              <a:buFont typeface="Arial" panose="020B0604020202020204" pitchFamily="34" charset="0"/>
              <a:buChar char="•"/>
            </a:pPr>
            <a:r>
              <a:rPr lang="en-US" dirty="0"/>
              <a:t>The Academic Instructional Technology team has organized parent workshops to help parents understand how to access the HUB and support their student.  The workshop will take place in a virtual live session with opportunities for question and answers.  The </a:t>
            </a:r>
            <a:r>
              <a:rPr lang="en-US" b="1" dirty="0"/>
              <a:t>“Getting to Know the HUB for Parents”</a:t>
            </a:r>
            <a:r>
              <a:rPr lang="en-US" dirty="0"/>
              <a:t> training can be access through HISD@Home.   </a:t>
            </a:r>
          </a:p>
          <a:p>
            <a:pPr indent="-228600">
              <a:lnSpc>
                <a:spcPct val="110000"/>
              </a:lnSpc>
              <a:buFont typeface="Arial" panose="020B0604020202020204" pitchFamily="34" charset="0"/>
              <a:buChar char="•"/>
            </a:pPr>
            <a:endParaRPr lang="en-US" dirty="0"/>
          </a:p>
        </p:txBody>
      </p:sp>
      <p:grpSp>
        <p:nvGrpSpPr>
          <p:cNvPr id="40" name="Group 25">
            <a:extLst>
              <a:ext uri="{FF2B5EF4-FFF2-40B4-BE49-F238E27FC236}">
                <a16:creationId xmlns:a16="http://schemas.microsoft.com/office/drawing/2014/main" id="{14EE34E3-F117-4487-8ACF-33DA65FA11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27" name="Rectangle 26">
              <a:extLst>
                <a:ext uri="{FF2B5EF4-FFF2-40B4-BE49-F238E27FC236}">
                  <a16:creationId xmlns:a16="http://schemas.microsoft.com/office/drawing/2014/main" id="{39ACC02C-6424-4165-93C4-E83C8E81D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Rectangle 27">
              <a:extLst>
                <a:ext uri="{FF2B5EF4-FFF2-40B4-BE49-F238E27FC236}">
                  <a16:creationId xmlns:a16="http://schemas.microsoft.com/office/drawing/2014/main" id="{C182CB9C-C978-4C9B-9AAD-8B1341897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0" name="Rectangle 29">
            <a:extLst>
              <a:ext uri="{FF2B5EF4-FFF2-40B4-BE49-F238E27FC236}">
                <a16:creationId xmlns:a16="http://schemas.microsoft.com/office/drawing/2014/main" id="{56388820-A63D-463C-9DBC-060A5ABE3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379" y="977965"/>
            <a:ext cx="5134631"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a:extLst>
              <a:ext uri="{FF2B5EF4-FFF2-40B4-BE49-F238E27FC236}">
                <a16:creationId xmlns:a16="http://schemas.microsoft.com/office/drawing/2014/main" id="{C04ED70F-D6FD-4EB1-A171-D30F885FE7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4" name="Straight Connector 33">
            <a:extLst>
              <a:ext uri="{FF2B5EF4-FFF2-40B4-BE49-F238E27FC236}">
                <a16:creationId xmlns:a16="http://schemas.microsoft.com/office/drawing/2014/main" id="{DA26CAE9-74C4-4EDD-8A80-77F79EAA86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916AB570-71EF-4CE4-ABF9-529FFB6FE7A6}"/>
              </a:ext>
            </a:extLst>
          </p:cNvPr>
          <p:cNvGraphicFramePr>
            <a:graphicFrameLocks noGrp="1"/>
          </p:cNvGraphicFramePr>
          <p:nvPr>
            <p:extLst>
              <p:ext uri="{D42A27DB-BD31-4B8C-83A1-F6EECF244321}">
                <p14:modId xmlns:p14="http://schemas.microsoft.com/office/powerpoint/2010/main" val="367206504"/>
              </p:ext>
            </p:extLst>
          </p:nvPr>
        </p:nvGraphicFramePr>
        <p:xfrm>
          <a:off x="6093926" y="1373028"/>
          <a:ext cx="4821552" cy="3352809"/>
        </p:xfrm>
        <a:graphic>
          <a:graphicData uri="http://schemas.openxmlformats.org/drawingml/2006/table">
            <a:tbl>
              <a:tblPr firstRow="1" firstCol="1" bandRow="1">
                <a:tableStyleId>{5C22544A-7EE6-4342-B048-85BDC9FD1C3A}</a:tableStyleId>
              </a:tblPr>
              <a:tblGrid>
                <a:gridCol w="1913901">
                  <a:extLst>
                    <a:ext uri="{9D8B030D-6E8A-4147-A177-3AD203B41FA5}">
                      <a16:colId xmlns:a16="http://schemas.microsoft.com/office/drawing/2014/main" val="430015025"/>
                    </a:ext>
                  </a:extLst>
                </a:gridCol>
                <a:gridCol w="564885">
                  <a:extLst>
                    <a:ext uri="{9D8B030D-6E8A-4147-A177-3AD203B41FA5}">
                      <a16:colId xmlns:a16="http://schemas.microsoft.com/office/drawing/2014/main" val="2451827565"/>
                    </a:ext>
                  </a:extLst>
                </a:gridCol>
                <a:gridCol w="2342766">
                  <a:extLst>
                    <a:ext uri="{9D8B030D-6E8A-4147-A177-3AD203B41FA5}">
                      <a16:colId xmlns:a16="http://schemas.microsoft.com/office/drawing/2014/main" val="2111435070"/>
                    </a:ext>
                  </a:extLst>
                </a:gridCol>
              </a:tblGrid>
              <a:tr h="491829">
                <a:tc>
                  <a:txBody>
                    <a:bodyPr/>
                    <a:lstStyle/>
                    <a:p>
                      <a:pPr marL="0" marR="0" algn="ctr">
                        <a:spcBef>
                          <a:spcPts val="0"/>
                        </a:spcBef>
                        <a:spcAft>
                          <a:spcPts val="0"/>
                        </a:spcAft>
                      </a:pPr>
                      <a:r>
                        <a:rPr lang="en-US" sz="1500" dirty="0">
                          <a:effectLst/>
                        </a:rPr>
                        <a:t>               </a:t>
                      </a:r>
                      <a:r>
                        <a:rPr lang="en-US" sz="1400" dirty="0">
                          <a:effectLst/>
                        </a:rPr>
                        <a:t>Parent HUB Training Dates</a:t>
                      </a:r>
                      <a:endParaRPr lang="en-US" sz="1500" dirty="0">
                        <a:effectLst/>
                        <a:latin typeface="Calibri" panose="020F0502020204030204" pitchFamily="34" charset="0"/>
                        <a:ea typeface="Calibri" panose="020F0502020204030204" pitchFamily="34" charset="0"/>
                      </a:endParaRPr>
                    </a:p>
                  </a:txBody>
                  <a:tcPr marL="10433" marR="10433" marT="10433" marB="10433" anchor="ctr"/>
                </a:tc>
                <a:tc>
                  <a:txBody>
                    <a:bodyPr/>
                    <a:lstStyle/>
                    <a:p>
                      <a:pPr marL="0" marR="0" algn="ctr">
                        <a:spcBef>
                          <a:spcPts val="0"/>
                        </a:spcBef>
                        <a:spcAft>
                          <a:spcPts val="0"/>
                        </a:spcAft>
                      </a:pPr>
                      <a:r>
                        <a:rPr lang="en-US" sz="1400" dirty="0">
                          <a:effectLst/>
                        </a:rPr>
                        <a:t>Time</a:t>
                      </a:r>
                      <a:endParaRPr lang="en-US" sz="1500" dirty="0">
                        <a:effectLst/>
                        <a:latin typeface="Calibri" panose="020F0502020204030204" pitchFamily="34" charset="0"/>
                        <a:ea typeface="Calibri" panose="020F0502020204030204" pitchFamily="34" charset="0"/>
                      </a:endParaRPr>
                    </a:p>
                  </a:txBody>
                  <a:tcPr marL="10433" marR="10433" marT="10433" marB="10433" anchor="ctr"/>
                </a:tc>
                <a:tc>
                  <a:txBody>
                    <a:bodyPr/>
                    <a:lstStyle/>
                    <a:p>
                      <a:pPr marL="0" marR="0" algn="ctr">
                        <a:spcBef>
                          <a:spcPts val="0"/>
                        </a:spcBef>
                        <a:spcAft>
                          <a:spcPts val="0"/>
                        </a:spcAft>
                      </a:pPr>
                      <a:r>
                        <a:rPr lang="en-US" sz="1400" dirty="0">
                          <a:effectLst/>
                        </a:rPr>
                        <a:t>Links to Webinar</a:t>
                      </a:r>
                      <a:endParaRPr lang="en-US" sz="1500" dirty="0">
                        <a:effectLst/>
                        <a:latin typeface="Calibri" panose="020F0502020204030204" pitchFamily="34" charset="0"/>
                        <a:ea typeface="Calibri" panose="020F0502020204030204" pitchFamily="34" charset="0"/>
                      </a:endParaRPr>
                    </a:p>
                  </a:txBody>
                  <a:tcPr marL="10433" marR="10433" marT="10433" marB="10433" anchor="ctr"/>
                </a:tc>
                <a:extLst>
                  <a:ext uri="{0D108BD9-81ED-4DB2-BD59-A6C34878D82A}">
                    <a16:rowId xmlns:a16="http://schemas.microsoft.com/office/drawing/2014/main" val="2430106511"/>
                  </a:ext>
                </a:extLst>
              </a:tr>
              <a:tr h="476830">
                <a:tc>
                  <a:txBody>
                    <a:bodyPr/>
                    <a:lstStyle/>
                    <a:p>
                      <a:pPr marL="0" marR="0">
                        <a:spcBef>
                          <a:spcPts val="0"/>
                        </a:spcBef>
                        <a:spcAft>
                          <a:spcPts val="1500"/>
                        </a:spcAft>
                      </a:pPr>
                      <a:r>
                        <a:rPr lang="en-US" sz="1400" dirty="0">
                          <a:effectLst/>
                        </a:rPr>
                        <a:t>Tuesday, September 22, 2020</a:t>
                      </a:r>
                      <a:endParaRPr lang="en-US" sz="1400" dirty="0">
                        <a:effectLst/>
                        <a:latin typeface="Times New Roman" panose="02020603050405020304" pitchFamily="18" charset="0"/>
                        <a:ea typeface="Calibri" panose="020F0502020204030204" pitchFamily="34" charset="0"/>
                      </a:endParaRPr>
                    </a:p>
                  </a:txBody>
                  <a:tcPr marL="10433" marR="10433" marT="10433" marB="10433" anchor="ctr"/>
                </a:tc>
                <a:tc>
                  <a:txBody>
                    <a:bodyPr/>
                    <a:lstStyle/>
                    <a:p>
                      <a:pPr marL="0" marR="0">
                        <a:spcBef>
                          <a:spcPts val="0"/>
                        </a:spcBef>
                        <a:spcAft>
                          <a:spcPts val="0"/>
                        </a:spcAft>
                      </a:pPr>
                      <a:r>
                        <a:rPr lang="en-US" sz="1400" dirty="0">
                          <a:effectLst/>
                        </a:rPr>
                        <a:t>5 PM</a:t>
                      </a:r>
                      <a:endParaRPr lang="en-US" sz="1500" dirty="0">
                        <a:effectLst/>
                        <a:latin typeface="Calibri" panose="020F0502020204030204" pitchFamily="34" charset="0"/>
                        <a:ea typeface="Calibri" panose="020F0502020204030204" pitchFamily="34" charset="0"/>
                      </a:endParaRPr>
                    </a:p>
                  </a:txBody>
                  <a:tcPr marL="10433" marR="10433" marT="10433" marB="10433" anchor="ctr"/>
                </a:tc>
                <a:tc>
                  <a:txBody>
                    <a:bodyPr/>
                    <a:lstStyle/>
                    <a:p>
                      <a:pPr marL="0" marR="0">
                        <a:spcBef>
                          <a:spcPts val="0"/>
                        </a:spcBef>
                        <a:spcAft>
                          <a:spcPts val="0"/>
                        </a:spcAft>
                      </a:pPr>
                      <a:r>
                        <a:rPr lang="en-US" sz="1400" u="none" strike="noStrike" dirty="0">
                          <a:effectLst/>
                          <a:hlinkClick r:id="rId3"/>
                        </a:rPr>
                        <a:t>Getting to Know the HUB for Parents</a:t>
                      </a:r>
                      <a:endParaRPr lang="en-US" sz="1500" dirty="0">
                        <a:effectLst/>
                        <a:latin typeface="Calibri" panose="020F0502020204030204" pitchFamily="34" charset="0"/>
                        <a:ea typeface="Calibri" panose="020F0502020204030204" pitchFamily="34" charset="0"/>
                      </a:endParaRPr>
                    </a:p>
                  </a:txBody>
                  <a:tcPr marL="10433" marR="10433" marT="10433" marB="10433" anchor="ctr"/>
                </a:tc>
                <a:extLst>
                  <a:ext uri="{0D108BD9-81ED-4DB2-BD59-A6C34878D82A}">
                    <a16:rowId xmlns:a16="http://schemas.microsoft.com/office/drawing/2014/main" val="595533322"/>
                  </a:ext>
                </a:extLst>
              </a:tr>
              <a:tr h="476830">
                <a:tc>
                  <a:txBody>
                    <a:bodyPr/>
                    <a:lstStyle/>
                    <a:p>
                      <a:pPr marL="0" marR="0">
                        <a:spcBef>
                          <a:spcPts val="0"/>
                        </a:spcBef>
                        <a:spcAft>
                          <a:spcPts val="0"/>
                        </a:spcAft>
                      </a:pPr>
                      <a:r>
                        <a:rPr lang="en-US" sz="1400" dirty="0">
                          <a:effectLst/>
                        </a:rPr>
                        <a:t>Thursday, September 24, 2020</a:t>
                      </a:r>
                      <a:endParaRPr lang="en-US" sz="1500" dirty="0">
                        <a:effectLst/>
                        <a:latin typeface="Calibri" panose="020F0502020204030204" pitchFamily="34" charset="0"/>
                        <a:ea typeface="Calibri" panose="020F0502020204030204" pitchFamily="34" charset="0"/>
                      </a:endParaRPr>
                    </a:p>
                  </a:txBody>
                  <a:tcPr marL="10433" marR="10433" marT="10433" marB="10433" anchor="ctr"/>
                </a:tc>
                <a:tc>
                  <a:txBody>
                    <a:bodyPr/>
                    <a:lstStyle/>
                    <a:p>
                      <a:pPr marL="0" marR="0">
                        <a:spcBef>
                          <a:spcPts val="0"/>
                        </a:spcBef>
                        <a:spcAft>
                          <a:spcPts val="0"/>
                        </a:spcAft>
                      </a:pPr>
                      <a:r>
                        <a:rPr lang="en-US" sz="1400" dirty="0">
                          <a:effectLst/>
                        </a:rPr>
                        <a:t>5 PM</a:t>
                      </a:r>
                      <a:endParaRPr lang="en-US" sz="1500" dirty="0">
                        <a:effectLst/>
                        <a:latin typeface="Calibri" panose="020F0502020204030204" pitchFamily="34" charset="0"/>
                        <a:ea typeface="Calibri" panose="020F0502020204030204" pitchFamily="34" charset="0"/>
                      </a:endParaRPr>
                    </a:p>
                  </a:txBody>
                  <a:tcPr marL="10433" marR="10433" marT="10433" marB="10433" anchor="ctr"/>
                </a:tc>
                <a:tc>
                  <a:txBody>
                    <a:bodyPr/>
                    <a:lstStyle/>
                    <a:p>
                      <a:pPr marL="0" marR="0">
                        <a:spcBef>
                          <a:spcPts val="0"/>
                        </a:spcBef>
                        <a:spcAft>
                          <a:spcPts val="0"/>
                        </a:spcAft>
                      </a:pPr>
                      <a:r>
                        <a:rPr lang="en-US" sz="1400" u="none" strike="noStrike" dirty="0">
                          <a:effectLst/>
                          <a:hlinkClick r:id="rId4"/>
                        </a:rPr>
                        <a:t>Getting to Know the HUB for Parents</a:t>
                      </a:r>
                      <a:endParaRPr lang="en-US" sz="1500" dirty="0">
                        <a:effectLst/>
                        <a:latin typeface="Calibri" panose="020F0502020204030204" pitchFamily="34" charset="0"/>
                        <a:ea typeface="Calibri" panose="020F0502020204030204" pitchFamily="34" charset="0"/>
                      </a:endParaRPr>
                    </a:p>
                  </a:txBody>
                  <a:tcPr marL="10433" marR="10433" marT="10433" marB="10433" anchor="ctr"/>
                </a:tc>
                <a:extLst>
                  <a:ext uri="{0D108BD9-81ED-4DB2-BD59-A6C34878D82A}">
                    <a16:rowId xmlns:a16="http://schemas.microsoft.com/office/drawing/2014/main" val="920258333"/>
                  </a:ext>
                </a:extLst>
              </a:tr>
              <a:tr h="476830">
                <a:tc>
                  <a:txBody>
                    <a:bodyPr/>
                    <a:lstStyle/>
                    <a:p>
                      <a:pPr marL="0" marR="0">
                        <a:spcBef>
                          <a:spcPts val="0"/>
                        </a:spcBef>
                        <a:spcAft>
                          <a:spcPts val="0"/>
                        </a:spcAft>
                      </a:pPr>
                      <a:r>
                        <a:rPr lang="en-US" sz="1400" dirty="0">
                          <a:effectLst/>
                        </a:rPr>
                        <a:t>Tuesday, September 29, 2020</a:t>
                      </a:r>
                      <a:endParaRPr lang="en-US" sz="1500" dirty="0">
                        <a:effectLst/>
                        <a:latin typeface="Calibri" panose="020F0502020204030204" pitchFamily="34" charset="0"/>
                        <a:ea typeface="Calibri" panose="020F0502020204030204" pitchFamily="34" charset="0"/>
                      </a:endParaRPr>
                    </a:p>
                  </a:txBody>
                  <a:tcPr marL="10433" marR="10433" marT="10433" marB="10433" anchor="ctr"/>
                </a:tc>
                <a:tc>
                  <a:txBody>
                    <a:bodyPr/>
                    <a:lstStyle/>
                    <a:p>
                      <a:pPr marL="0" marR="0">
                        <a:spcBef>
                          <a:spcPts val="0"/>
                        </a:spcBef>
                        <a:spcAft>
                          <a:spcPts val="0"/>
                        </a:spcAft>
                      </a:pPr>
                      <a:r>
                        <a:rPr lang="en-US" sz="1400" dirty="0">
                          <a:effectLst/>
                        </a:rPr>
                        <a:t>5 PM</a:t>
                      </a:r>
                      <a:endParaRPr lang="en-US" sz="1500" dirty="0">
                        <a:effectLst/>
                        <a:latin typeface="Calibri" panose="020F0502020204030204" pitchFamily="34" charset="0"/>
                        <a:ea typeface="Calibri" panose="020F0502020204030204" pitchFamily="34" charset="0"/>
                      </a:endParaRPr>
                    </a:p>
                  </a:txBody>
                  <a:tcPr marL="10433" marR="10433" marT="10433" marB="10433" anchor="ctr"/>
                </a:tc>
                <a:tc>
                  <a:txBody>
                    <a:bodyPr/>
                    <a:lstStyle/>
                    <a:p>
                      <a:pPr marL="0" marR="0">
                        <a:spcBef>
                          <a:spcPts val="0"/>
                        </a:spcBef>
                        <a:spcAft>
                          <a:spcPts val="0"/>
                        </a:spcAft>
                      </a:pPr>
                      <a:r>
                        <a:rPr lang="en-US" sz="1400" u="none" strike="noStrike" dirty="0">
                          <a:effectLst/>
                          <a:hlinkClick r:id="rId5"/>
                        </a:rPr>
                        <a:t>Getting to Know the HUB for Parents</a:t>
                      </a:r>
                      <a:endParaRPr lang="en-US" sz="1500" dirty="0">
                        <a:effectLst/>
                        <a:latin typeface="Calibri" panose="020F0502020204030204" pitchFamily="34" charset="0"/>
                        <a:ea typeface="Calibri" panose="020F0502020204030204" pitchFamily="34" charset="0"/>
                      </a:endParaRPr>
                    </a:p>
                  </a:txBody>
                  <a:tcPr marL="10433" marR="10433" marT="10433" marB="10433" anchor="ctr"/>
                </a:tc>
                <a:extLst>
                  <a:ext uri="{0D108BD9-81ED-4DB2-BD59-A6C34878D82A}">
                    <a16:rowId xmlns:a16="http://schemas.microsoft.com/office/drawing/2014/main" val="1908880777"/>
                  </a:ext>
                </a:extLst>
              </a:tr>
              <a:tr h="476830">
                <a:tc>
                  <a:txBody>
                    <a:bodyPr/>
                    <a:lstStyle/>
                    <a:p>
                      <a:pPr marL="0" marR="0">
                        <a:spcBef>
                          <a:spcPts val="0"/>
                        </a:spcBef>
                        <a:spcAft>
                          <a:spcPts val="0"/>
                        </a:spcAft>
                      </a:pPr>
                      <a:r>
                        <a:rPr lang="en-US" sz="1400" dirty="0">
                          <a:effectLst/>
                        </a:rPr>
                        <a:t>Thursday, October 1, 2020</a:t>
                      </a:r>
                      <a:endParaRPr lang="en-US" sz="1500" dirty="0">
                        <a:effectLst/>
                        <a:latin typeface="Calibri" panose="020F0502020204030204" pitchFamily="34" charset="0"/>
                        <a:ea typeface="Calibri" panose="020F0502020204030204" pitchFamily="34" charset="0"/>
                      </a:endParaRPr>
                    </a:p>
                  </a:txBody>
                  <a:tcPr marL="10433" marR="10433" marT="10433" marB="10433" anchor="ctr"/>
                </a:tc>
                <a:tc>
                  <a:txBody>
                    <a:bodyPr/>
                    <a:lstStyle/>
                    <a:p>
                      <a:pPr marL="0" marR="0">
                        <a:spcBef>
                          <a:spcPts val="0"/>
                        </a:spcBef>
                        <a:spcAft>
                          <a:spcPts val="0"/>
                        </a:spcAft>
                      </a:pPr>
                      <a:r>
                        <a:rPr lang="en-US" sz="1400" dirty="0">
                          <a:effectLst/>
                        </a:rPr>
                        <a:t>5 PM</a:t>
                      </a:r>
                      <a:endParaRPr lang="en-US" sz="1500" dirty="0">
                        <a:effectLst/>
                        <a:latin typeface="Calibri" panose="020F0502020204030204" pitchFamily="34" charset="0"/>
                        <a:ea typeface="Calibri" panose="020F0502020204030204" pitchFamily="34" charset="0"/>
                      </a:endParaRPr>
                    </a:p>
                  </a:txBody>
                  <a:tcPr marL="10433" marR="10433" marT="10433" marB="10433" anchor="ctr"/>
                </a:tc>
                <a:tc>
                  <a:txBody>
                    <a:bodyPr/>
                    <a:lstStyle/>
                    <a:p>
                      <a:pPr marL="0" marR="0">
                        <a:spcBef>
                          <a:spcPts val="0"/>
                        </a:spcBef>
                        <a:spcAft>
                          <a:spcPts val="0"/>
                        </a:spcAft>
                      </a:pPr>
                      <a:r>
                        <a:rPr lang="en-US" sz="1400" u="none" strike="noStrike" dirty="0">
                          <a:effectLst/>
                          <a:hlinkClick r:id="rId6"/>
                        </a:rPr>
                        <a:t>Getting to Know the HUB for Parents</a:t>
                      </a:r>
                      <a:endParaRPr lang="en-US" sz="1500" dirty="0">
                        <a:effectLst/>
                        <a:latin typeface="Calibri" panose="020F0502020204030204" pitchFamily="34" charset="0"/>
                        <a:ea typeface="Calibri" panose="020F0502020204030204" pitchFamily="34" charset="0"/>
                      </a:endParaRPr>
                    </a:p>
                  </a:txBody>
                  <a:tcPr marL="10433" marR="10433" marT="10433" marB="10433" anchor="ctr"/>
                </a:tc>
                <a:extLst>
                  <a:ext uri="{0D108BD9-81ED-4DB2-BD59-A6C34878D82A}">
                    <a16:rowId xmlns:a16="http://schemas.microsoft.com/office/drawing/2014/main" val="3046441788"/>
                  </a:ext>
                </a:extLst>
              </a:tr>
              <a:tr h="476830">
                <a:tc>
                  <a:txBody>
                    <a:bodyPr/>
                    <a:lstStyle/>
                    <a:p>
                      <a:pPr marL="0" marR="0">
                        <a:spcBef>
                          <a:spcPts val="0"/>
                        </a:spcBef>
                        <a:spcAft>
                          <a:spcPts val="0"/>
                        </a:spcAft>
                      </a:pPr>
                      <a:r>
                        <a:rPr lang="en-US" sz="1400" dirty="0">
                          <a:effectLst/>
                        </a:rPr>
                        <a:t>Tuesday, October 6, 2020</a:t>
                      </a:r>
                      <a:endParaRPr lang="en-US" sz="1500" dirty="0">
                        <a:effectLst/>
                        <a:latin typeface="Calibri" panose="020F0502020204030204" pitchFamily="34" charset="0"/>
                        <a:ea typeface="Calibri" panose="020F0502020204030204" pitchFamily="34" charset="0"/>
                      </a:endParaRPr>
                    </a:p>
                  </a:txBody>
                  <a:tcPr marL="10433" marR="10433" marT="10433" marB="10433" anchor="ctr"/>
                </a:tc>
                <a:tc>
                  <a:txBody>
                    <a:bodyPr/>
                    <a:lstStyle/>
                    <a:p>
                      <a:pPr marL="0" marR="0">
                        <a:spcBef>
                          <a:spcPts val="0"/>
                        </a:spcBef>
                        <a:spcAft>
                          <a:spcPts val="0"/>
                        </a:spcAft>
                      </a:pPr>
                      <a:r>
                        <a:rPr lang="en-US" sz="1400" dirty="0">
                          <a:effectLst/>
                        </a:rPr>
                        <a:t>5 PM</a:t>
                      </a:r>
                      <a:endParaRPr lang="en-US" sz="1500" dirty="0">
                        <a:effectLst/>
                        <a:latin typeface="Calibri" panose="020F0502020204030204" pitchFamily="34" charset="0"/>
                        <a:ea typeface="Calibri" panose="020F0502020204030204" pitchFamily="34" charset="0"/>
                      </a:endParaRPr>
                    </a:p>
                  </a:txBody>
                  <a:tcPr marL="10433" marR="10433" marT="10433" marB="10433" anchor="ctr"/>
                </a:tc>
                <a:tc>
                  <a:txBody>
                    <a:bodyPr/>
                    <a:lstStyle/>
                    <a:p>
                      <a:pPr marL="0" marR="0">
                        <a:spcBef>
                          <a:spcPts val="0"/>
                        </a:spcBef>
                        <a:spcAft>
                          <a:spcPts val="0"/>
                        </a:spcAft>
                      </a:pPr>
                      <a:r>
                        <a:rPr lang="en-US" sz="1400" u="none" strike="noStrike" dirty="0">
                          <a:effectLst/>
                          <a:hlinkClick r:id="rId7"/>
                        </a:rPr>
                        <a:t>Getting to Know the HUB for Parents</a:t>
                      </a:r>
                      <a:endParaRPr lang="en-US" sz="1500" dirty="0">
                        <a:effectLst/>
                        <a:latin typeface="Calibri" panose="020F0502020204030204" pitchFamily="34" charset="0"/>
                        <a:ea typeface="Calibri" panose="020F0502020204030204" pitchFamily="34" charset="0"/>
                      </a:endParaRPr>
                    </a:p>
                  </a:txBody>
                  <a:tcPr marL="10433" marR="10433" marT="10433" marB="10433" anchor="ctr"/>
                </a:tc>
                <a:extLst>
                  <a:ext uri="{0D108BD9-81ED-4DB2-BD59-A6C34878D82A}">
                    <a16:rowId xmlns:a16="http://schemas.microsoft.com/office/drawing/2014/main" val="3441372947"/>
                  </a:ext>
                </a:extLst>
              </a:tr>
              <a:tr h="476830">
                <a:tc>
                  <a:txBody>
                    <a:bodyPr/>
                    <a:lstStyle/>
                    <a:p>
                      <a:pPr marL="0" marR="0">
                        <a:spcBef>
                          <a:spcPts val="0"/>
                        </a:spcBef>
                        <a:spcAft>
                          <a:spcPts val="0"/>
                        </a:spcAft>
                      </a:pPr>
                      <a:r>
                        <a:rPr lang="en-US" sz="1400" dirty="0">
                          <a:effectLst/>
                        </a:rPr>
                        <a:t>Thursday, October 8, 2020</a:t>
                      </a:r>
                      <a:endParaRPr lang="en-US" sz="1500" dirty="0">
                        <a:effectLst/>
                        <a:latin typeface="Calibri" panose="020F0502020204030204" pitchFamily="34" charset="0"/>
                        <a:ea typeface="Calibri" panose="020F0502020204030204" pitchFamily="34" charset="0"/>
                      </a:endParaRPr>
                    </a:p>
                  </a:txBody>
                  <a:tcPr marL="10433" marR="10433" marT="10433" marB="10433" anchor="ctr"/>
                </a:tc>
                <a:tc>
                  <a:txBody>
                    <a:bodyPr/>
                    <a:lstStyle/>
                    <a:p>
                      <a:pPr marL="0" marR="0">
                        <a:spcBef>
                          <a:spcPts val="0"/>
                        </a:spcBef>
                        <a:spcAft>
                          <a:spcPts val="0"/>
                        </a:spcAft>
                      </a:pPr>
                      <a:r>
                        <a:rPr lang="en-US" sz="1400" dirty="0">
                          <a:effectLst/>
                        </a:rPr>
                        <a:t>5 PM</a:t>
                      </a:r>
                      <a:endParaRPr lang="en-US" sz="1500" dirty="0">
                        <a:effectLst/>
                        <a:latin typeface="Calibri" panose="020F0502020204030204" pitchFamily="34" charset="0"/>
                        <a:ea typeface="Calibri" panose="020F0502020204030204" pitchFamily="34" charset="0"/>
                      </a:endParaRPr>
                    </a:p>
                  </a:txBody>
                  <a:tcPr marL="10433" marR="10433" marT="10433" marB="10433" anchor="ctr"/>
                </a:tc>
                <a:tc>
                  <a:txBody>
                    <a:bodyPr/>
                    <a:lstStyle/>
                    <a:p>
                      <a:pPr marL="0" marR="0">
                        <a:spcBef>
                          <a:spcPts val="0"/>
                        </a:spcBef>
                        <a:spcAft>
                          <a:spcPts val="0"/>
                        </a:spcAft>
                      </a:pPr>
                      <a:r>
                        <a:rPr lang="en-US" sz="1400" u="none" strike="noStrike" dirty="0">
                          <a:effectLst/>
                          <a:hlinkClick r:id="rId8"/>
                        </a:rPr>
                        <a:t>Getting to Know the HUB for Parents</a:t>
                      </a:r>
                      <a:endParaRPr lang="en-US" sz="1500" dirty="0">
                        <a:effectLst/>
                        <a:latin typeface="Calibri" panose="020F0502020204030204" pitchFamily="34" charset="0"/>
                        <a:ea typeface="Calibri" panose="020F0502020204030204" pitchFamily="34" charset="0"/>
                      </a:endParaRPr>
                    </a:p>
                  </a:txBody>
                  <a:tcPr marL="10433" marR="10433" marT="10433" marB="10433" anchor="ctr"/>
                </a:tc>
                <a:extLst>
                  <a:ext uri="{0D108BD9-81ED-4DB2-BD59-A6C34878D82A}">
                    <a16:rowId xmlns:a16="http://schemas.microsoft.com/office/drawing/2014/main" val="850948874"/>
                  </a:ext>
                </a:extLst>
              </a:tr>
            </a:tbl>
          </a:graphicData>
        </a:graphic>
      </p:graphicFrame>
    </p:spTree>
    <p:extLst>
      <p:ext uri="{BB962C8B-B14F-4D97-AF65-F5344CB8AC3E}">
        <p14:creationId xmlns:p14="http://schemas.microsoft.com/office/powerpoint/2010/main" val="1894142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close up of a logo&#10;&#10;Description automatically generated">
            <a:extLst>
              <a:ext uri="{FF2B5EF4-FFF2-40B4-BE49-F238E27FC236}">
                <a16:creationId xmlns:a16="http://schemas.microsoft.com/office/drawing/2014/main" id="{A4D5C45D-F3ED-4DD1-AA6C-B72AF18DA0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3874" y="643467"/>
            <a:ext cx="6664251" cy="4873234"/>
          </a:xfrm>
          <a:prstGeom prst="rect">
            <a:avLst/>
          </a:prstGeom>
        </p:spPr>
      </p:pic>
    </p:spTree>
    <p:extLst>
      <p:ext uri="{BB962C8B-B14F-4D97-AF65-F5344CB8AC3E}">
        <p14:creationId xmlns:p14="http://schemas.microsoft.com/office/powerpoint/2010/main" val="1263269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0" name="Picture 4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2" name="Straight Connector 5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6" name="Rectangle 55">
            <a:extLst>
              <a:ext uri="{FF2B5EF4-FFF2-40B4-BE49-F238E27FC236}">
                <a16:creationId xmlns:a16="http://schemas.microsoft.com/office/drawing/2014/main" id="{1669046F-5838-4C7A-BBE8-A77F40FD9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2D5E6CDB-92ED-43A1-9491-C46E2C8E9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nvGrpSpPr>
          <p:cNvPr id="60" name="Group 59">
            <a:extLst>
              <a:ext uri="{FF2B5EF4-FFF2-40B4-BE49-F238E27FC236}">
                <a16:creationId xmlns:a16="http://schemas.microsoft.com/office/drawing/2014/main" id="{EBB966BC-DC49-4138-8DEF-B1CD130339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632237" y="482171"/>
            <a:chExt cx="6104331" cy="5149101"/>
          </a:xfrm>
        </p:grpSpPr>
        <p:sp>
          <p:nvSpPr>
            <p:cNvPr id="61" name="Rectangle 60">
              <a:extLst>
                <a:ext uri="{FF2B5EF4-FFF2-40B4-BE49-F238E27FC236}">
                  <a16:creationId xmlns:a16="http://schemas.microsoft.com/office/drawing/2014/main" id="{EDD0BD06-EC5B-4F0E-A221-562BC2BA6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7" y="482171"/>
              <a:ext cx="610433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634200B3-EC47-4A5B-A640-7118BF6AD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6" y="812507"/>
              <a:ext cx="5471355"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64" name="Rectangle 63">
            <a:extLst>
              <a:ext uri="{FF2B5EF4-FFF2-40B4-BE49-F238E27FC236}">
                <a16:creationId xmlns:a16="http://schemas.microsoft.com/office/drawing/2014/main" id="{23B9DAF8-7DB4-40CB-85F8-7E02F95C6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042" y="984450"/>
            <a:ext cx="5145580"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6" name="Straight Connector 65">
            <a:extLst>
              <a:ext uri="{FF2B5EF4-FFF2-40B4-BE49-F238E27FC236}">
                <a16:creationId xmlns:a16="http://schemas.microsoft.com/office/drawing/2014/main" id="{606AED2C-61BA-485C-9DD4-B23B6280F9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7" name="Title 16">
            <a:extLst>
              <a:ext uri="{FF2B5EF4-FFF2-40B4-BE49-F238E27FC236}">
                <a16:creationId xmlns:a16="http://schemas.microsoft.com/office/drawing/2014/main" id="{9F4FECCF-CD88-49C4-8731-B8786609D715}"/>
              </a:ext>
            </a:extLst>
          </p:cNvPr>
          <p:cNvSpPr>
            <a:spLocks noGrp="1"/>
          </p:cNvSpPr>
          <p:nvPr>
            <p:ph type="title"/>
          </p:nvPr>
        </p:nvSpPr>
        <p:spPr>
          <a:xfrm>
            <a:off x="7218030" y="804520"/>
            <a:ext cx="3520367" cy="1049235"/>
          </a:xfrm>
        </p:spPr>
        <p:txBody>
          <a:bodyPr vert="horz" lIns="91440" tIns="45720" rIns="91440" bIns="45720" rtlCol="0" anchor="t">
            <a:normAutofit/>
          </a:bodyPr>
          <a:lstStyle/>
          <a:p>
            <a:r>
              <a:rPr lang="en-US" sz="3200" dirty="0"/>
              <a:t>Introduction </a:t>
            </a:r>
          </a:p>
        </p:txBody>
      </p:sp>
      <p:pic>
        <p:nvPicPr>
          <p:cNvPr id="6" name="Picture Placeholder 5" descr="A picture containing person, indoor, person, person&#10;&#10;Description automatically generated">
            <a:extLst>
              <a:ext uri="{FF2B5EF4-FFF2-40B4-BE49-F238E27FC236}">
                <a16:creationId xmlns:a16="http://schemas.microsoft.com/office/drawing/2014/main" id="{EB6F3BF0-9B4F-405D-99C3-81317DE932F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3467" r="-4" b="-4"/>
          <a:stretch/>
        </p:blipFill>
        <p:spPr>
          <a:xfrm rot="5400000">
            <a:off x="1750711" y="1649879"/>
            <a:ext cx="3866172" cy="2799103"/>
          </a:xfrm>
          <a:prstGeom prst="rect">
            <a:avLst/>
          </a:prstGeom>
        </p:spPr>
      </p:pic>
      <p:sp>
        <p:nvSpPr>
          <p:cNvPr id="85" name="Text Placeholder 17">
            <a:extLst>
              <a:ext uri="{FF2B5EF4-FFF2-40B4-BE49-F238E27FC236}">
                <a16:creationId xmlns:a16="http://schemas.microsoft.com/office/drawing/2014/main" id="{F76BEC6C-0C18-4F1B-9899-ADAD341DAA36}"/>
              </a:ext>
            </a:extLst>
          </p:cNvPr>
          <p:cNvSpPr>
            <a:spLocks noGrp="1"/>
          </p:cNvSpPr>
          <p:nvPr>
            <p:ph type="body" sz="half" idx="2"/>
          </p:nvPr>
        </p:nvSpPr>
        <p:spPr>
          <a:xfrm>
            <a:off x="7218029" y="2015732"/>
            <a:ext cx="3520368" cy="3450613"/>
          </a:xfrm>
        </p:spPr>
        <p:txBody>
          <a:bodyPr vert="horz" lIns="91440" tIns="45720" rIns="91440" bIns="45720" rtlCol="0" anchor="t">
            <a:normAutofit/>
          </a:bodyPr>
          <a:lstStyle/>
          <a:p>
            <a:pPr marL="285750" indent="-228600">
              <a:buFont typeface="Arial" panose="020B0604020202020204" pitchFamily="34" charset="0"/>
              <a:buChar char="•"/>
            </a:pPr>
            <a:r>
              <a:rPr lang="en-US" dirty="0"/>
              <a:t>Principal Dana Darden</a:t>
            </a:r>
          </a:p>
          <a:p>
            <a:pPr marL="285750" indent="-228600">
              <a:buFont typeface="Arial" panose="020B0604020202020204" pitchFamily="34" charset="0"/>
              <a:buChar char="•"/>
            </a:pPr>
            <a:r>
              <a:rPr lang="en-US" dirty="0"/>
              <a:t>15 years at Benbrook ES</a:t>
            </a:r>
          </a:p>
          <a:p>
            <a:pPr marL="285750" indent="-228600">
              <a:buFont typeface="Arial" panose="020B0604020202020204" pitchFamily="34" charset="0"/>
              <a:buChar char="•"/>
            </a:pPr>
            <a:r>
              <a:rPr lang="en-US" dirty="0"/>
              <a:t>31 years with HISD</a:t>
            </a:r>
          </a:p>
          <a:p>
            <a:pPr indent="-228600">
              <a:buFont typeface="Arial" panose="020B0604020202020204" pitchFamily="34" charset="0"/>
              <a:buChar char="•"/>
            </a:pPr>
            <a:r>
              <a:rPr lang="en-US" dirty="0" err="1"/>
              <a:t>ddarden@</a:t>
            </a:r>
            <a:r>
              <a:rPr lang="en-US" err="1"/>
              <a:t>houstonisd</a:t>
            </a:r>
            <a:r>
              <a:rPr lang="en-US"/>
              <a:t>.org</a:t>
            </a:r>
            <a:endParaRPr lang="en-US" dirty="0"/>
          </a:p>
        </p:txBody>
      </p:sp>
      <p:pic>
        <p:nvPicPr>
          <p:cNvPr id="68" name="Picture 67">
            <a:extLst>
              <a:ext uri="{FF2B5EF4-FFF2-40B4-BE49-F238E27FC236}">
                <a16:creationId xmlns:a16="http://schemas.microsoft.com/office/drawing/2014/main" id="{7EFCF05C-6070-460B-8E60-12BE3EFD19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0" name="Straight Connector 69">
            <a:extLst>
              <a:ext uri="{FF2B5EF4-FFF2-40B4-BE49-F238E27FC236}">
                <a16:creationId xmlns:a16="http://schemas.microsoft.com/office/drawing/2014/main" id="{CFD731F1-726F-453E-9516-3058095DE9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757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1" name="Rectangle 31">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3" name="Picture 33">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5" name="Straight Connector 35">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37">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7" name="Rectangle 39">
            <a:extLst>
              <a:ext uri="{FF2B5EF4-FFF2-40B4-BE49-F238E27FC236}">
                <a16:creationId xmlns:a16="http://schemas.microsoft.com/office/drawing/2014/main" id="{7C70BFDB-979D-4D01-8764-154458F98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41">
            <a:extLst>
              <a:ext uri="{FF2B5EF4-FFF2-40B4-BE49-F238E27FC236}">
                <a16:creationId xmlns:a16="http://schemas.microsoft.com/office/drawing/2014/main" id="{45FCB5B7-E85D-4C9D-AE9B-2B04C20D7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nvGrpSpPr>
          <p:cNvPr id="59" name="Group 43">
            <a:extLst>
              <a:ext uri="{FF2B5EF4-FFF2-40B4-BE49-F238E27FC236}">
                <a16:creationId xmlns:a16="http://schemas.microsoft.com/office/drawing/2014/main" id="{4C48EA7D-6DFA-4BAB-B557-0D500356BE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632239" y="482171"/>
            <a:chExt cx="4074533" cy="5149101"/>
          </a:xfrm>
        </p:grpSpPr>
        <p:sp>
          <p:nvSpPr>
            <p:cNvPr id="45" name="Rectangle 44">
              <a:extLst>
                <a:ext uri="{FF2B5EF4-FFF2-40B4-BE49-F238E27FC236}">
                  <a16:creationId xmlns:a16="http://schemas.microsoft.com/office/drawing/2014/main" id="{0A792C74-3AEF-46D7-BB84-FE0A1C9FD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9"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Rectangle 45">
              <a:extLst>
                <a:ext uri="{FF2B5EF4-FFF2-40B4-BE49-F238E27FC236}">
                  <a16:creationId xmlns:a16="http://schemas.microsoft.com/office/drawing/2014/main" id="{E3F01C4D-F010-44B1-B80D-DE6D0036F4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8"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61" name="Rectangle 47">
            <a:extLst>
              <a:ext uri="{FF2B5EF4-FFF2-40B4-BE49-F238E27FC236}">
                <a16:creationId xmlns:a16="http://schemas.microsoft.com/office/drawing/2014/main" id="{66DEDBC9-7E02-4AC1-84C0-28900C560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042" y="977965"/>
            <a:ext cx="3124515"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0" name="Straight Connector 49">
            <a:extLst>
              <a:ext uri="{FF2B5EF4-FFF2-40B4-BE49-F238E27FC236}">
                <a16:creationId xmlns:a16="http://schemas.microsoft.com/office/drawing/2014/main" id="{5D8167BA-4647-4588-9EF8-AFA0496DC8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0359"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2ED826EB-37CE-470A-AB96-DF8FF61AAD7E}"/>
              </a:ext>
            </a:extLst>
          </p:cNvPr>
          <p:cNvSpPr>
            <a:spLocks noGrp="1"/>
          </p:cNvSpPr>
          <p:nvPr>
            <p:ph type="title"/>
          </p:nvPr>
        </p:nvSpPr>
        <p:spPr>
          <a:xfrm>
            <a:off x="5188043" y="804520"/>
            <a:ext cx="5550355" cy="1049235"/>
          </a:xfrm>
        </p:spPr>
        <p:txBody>
          <a:bodyPr vert="horz" lIns="91440" tIns="45720" rIns="91440" bIns="45720" rtlCol="0" anchor="t">
            <a:normAutofit/>
          </a:bodyPr>
          <a:lstStyle/>
          <a:p>
            <a:r>
              <a:rPr lang="en-US" dirty="0"/>
              <a:t>Dr. Lathan’s Video</a:t>
            </a:r>
          </a:p>
        </p:txBody>
      </p:sp>
      <p:pic>
        <p:nvPicPr>
          <p:cNvPr id="6" name="Picture Placeholder 5" descr="A picture containing room&#10;&#10;Description automatically generated">
            <a:extLst>
              <a:ext uri="{FF2B5EF4-FFF2-40B4-BE49-F238E27FC236}">
                <a16:creationId xmlns:a16="http://schemas.microsoft.com/office/drawing/2014/main" id="{0F979A44-685A-4EDE-B0B8-8183B11C8DCF}"/>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31027" r="31027"/>
          <a:stretch>
            <a:fillRect/>
          </a:stretch>
        </p:blipFill>
        <p:spPr>
          <a:xfrm>
            <a:off x="1289934" y="1116345"/>
            <a:ext cx="2790110" cy="3866172"/>
          </a:xfrm>
          <a:prstGeom prst="rect">
            <a:avLst/>
          </a:prstGeom>
        </p:spPr>
      </p:pic>
      <p:sp>
        <p:nvSpPr>
          <p:cNvPr id="4" name="Text Placeholder 3">
            <a:extLst>
              <a:ext uri="{FF2B5EF4-FFF2-40B4-BE49-F238E27FC236}">
                <a16:creationId xmlns:a16="http://schemas.microsoft.com/office/drawing/2014/main" id="{7BC44FCE-B4A7-4521-A3B6-615F5D644F48}"/>
              </a:ext>
            </a:extLst>
          </p:cNvPr>
          <p:cNvSpPr>
            <a:spLocks noGrp="1"/>
          </p:cNvSpPr>
          <p:nvPr>
            <p:ph type="body" sz="half" idx="2"/>
          </p:nvPr>
        </p:nvSpPr>
        <p:spPr>
          <a:xfrm>
            <a:off x="5188043" y="2015732"/>
            <a:ext cx="5550355" cy="3450613"/>
          </a:xfrm>
        </p:spPr>
        <p:txBody>
          <a:bodyPr vert="horz" lIns="91440" tIns="45720" rIns="91440" bIns="45720" rtlCol="0" anchor="t">
            <a:normAutofit/>
          </a:bodyPr>
          <a:lstStyle/>
          <a:p>
            <a:pPr indent="-228600">
              <a:buFont typeface="Arial" panose="020B0604020202020204" pitchFamily="34" charset="0"/>
              <a:buChar char="•"/>
            </a:pPr>
            <a:r>
              <a:rPr lang="en-US" dirty="0">
                <a:hlinkClick r:id="rId4"/>
              </a:rPr>
              <a:t>https://youtu.be/-O2PMINo6wo</a:t>
            </a:r>
            <a:endParaRPr lang="en-US" dirty="0"/>
          </a:p>
          <a:p>
            <a:pPr indent="-228600">
              <a:buFont typeface="Arial" panose="020B0604020202020204" pitchFamily="34" charset="0"/>
              <a:buChar char="•"/>
            </a:pPr>
            <a:r>
              <a:rPr lang="en-US" dirty="0"/>
              <a:t> Reopening Plan – Link here: </a:t>
            </a:r>
            <a:r>
              <a:rPr lang="en-US" dirty="0">
                <a:hlinkClick r:id="rId5"/>
              </a:rPr>
              <a:t>https://www.houstonisd.org</a:t>
            </a:r>
            <a:endParaRPr lang="en-US" dirty="0"/>
          </a:p>
          <a:p>
            <a:pPr indent="-228600">
              <a:buFont typeface="Arial" panose="020B0604020202020204" pitchFamily="34" charset="0"/>
              <a:buChar char="•"/>
            </a:pPr>
            <a:r>
              <a:rPr lang="en-US" dirty="0"/>
              <a:t>Communicable Disease Plan - Link here: </a:t>
            </a:r>
            <a:r>
              <a:rPr lang="en-US" dirty="0">
                <a:hlinkClick r:id="rId6"/>
              </a:rPr>
              <a:t>http://houstonisd.org</a:t>
            </a:r>
            <a:endParaRPr lang="en-US" dirty="0"/>
          </a:p>
          <a:p>
            <a:pPr indent="-228600">
              <a:buFont typeface="Arial" panose="020B0604020202020204" pitchFamily="34" charset="0"/>
              <a:buChar char="•"/>
            </a:pPr>
            <a:r>
              <a:rPr lang="en-US" dirty="0"/>
              <a:t> Instructional Continuity Plan - Link Here: </a:t>
            </a:r>
            <a:r>
              <a:rPr lang="en-US" dirty="0">
                <a:hlinkClick r:id="rId6"/>
              </a:rPr>
              <a:t>http://houstonisd.org</a:t>
            </a:r>
            <a:endParaRPr lang="en-US" dirty="0"/>
          </a:p>
          <a:p>
            <a:pPr indent="-228600">
              <a:buFont typeface="Arial" panose="020B0604020202020204" pitchFamily="34" charset="0"/>
              <a:buChar char="•"/>
            </a:pPr>
            <a:endParaRPr lang="en-US" dirty="0"/>
          </a:p>
        </p:txBody>
      </p:sp>
      <p:pic>
        <p:nvPicPr>
          <p:cNvPr id="52" name="Picture 51">
            <a:extLst>
              <a:ext uri="{FF2B5EF4-FFF2-40B4-BE49-F238E27FC236}">
                <a16:creationId xmlns:a16="http://schemas.microsoft.com/office/drawing/2014/main" id="{BAC44D98-B853-4420-8ED4-E3792706D4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4" name="Straight Connector 53">
            <a:extLst>
              <a:ext uri="{FF2B5EF4-FFF2-40B4-BE49-F238E27FC236}">
                <a16:creationId xmlns:a16="http://schemas.microsoft.com/office/drawing/2014/main" id="{46625410-A0A9-42B8-96F9-540C7C42CB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28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Rectangle 1">
            <a:extLst>
              <a:ext uri="{FF2B5EF4-FFF2-40B4-BE49-F238E27FC236}">
                <a16:creationId xmlns:a16="http://schemas.microsoft.com/office/drawing/2014/main" id="{38CD7BA4-0474-44E7-B708-9E3795422F65}"/>
              </a:ext>
            </a:extLst>
          </p:cNvPr>
          <p:cNvSpPr/>
          <p:nvPr/>
        </p:nvSpPr>
        <p:spPr>
          <a:xfrm>
            <a:off x="659301" y="1474969"/>
            <a:ext cx="2823919" cy="1868760"/>
          </a:xfrm>
          <a:prstGeom prst="rect">
            <a:avLst/>
          </a:prstGeom>
        </p:spPr>
        <p:txBody>
          <a:bodyPr vert="horz" lIns="91440" tIns="45720" rIns="91440" bIns="0" rtlCol="0" anchor="b">
            <a:normAutofit/>
          </a:bodyPr>
          <a:lstStyle/>
          <a:p>
            <a:pPr defTabSz="914400" fontAlgn="base">
              <a:lnSpc>
                <a:spcPct val="90000"/>
              </a:lnSpc>
              <a:spcBef>
                <a:spcPct val="0"/>
              </a:spcBef>
              <a:spcAft>
                <a:spcPts val="600"/>
              </a:spcAft>
            </a:pPr>
            <a:r>
              <a:rPr lang="en-US" sz="2300" cap="all" dirty="0">
                <a:latin typeface="+mj-lt"/>
                <a:ea typeface="+mj-ea"/>
                <a:cs typeface="+mj-cs"/>
              </a:rPr>
              <a:t>Selection period for in-person or virtual instruction begins Sept. 21 -25</a:t>
            </a:r>
          </a:p>
        </p:txBody>
      </p:sp>
      <p:cxnSp>
        <p:nvCxnSpPr>
          <p:cNvPr id="21" name="Straight Connector 20">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3" name="Group 22">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24" name="Rectangle 23">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7" name="Rectangle 26">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screenshot of a cell phone&#10;&#10;Description automatically generated">
            <a:extLst>
              <a:ext uri="{FF2B5EF4-FFF2-40B4-BE49-F238E27FC236}">
                <a16:creationId xmlns:a16="http://schemas.microsoft.com/office/drawing/2014/main" id="{5E059D4B-C633-44CD-BC36-1806591DB6BA}"/>
              </a:ext>
            </a:extLst>
          </p:cNvPr>
          <p:cNvPicPr>
            <a:picLocks noChangeAspect="1"/>
          </p:cNvPicPr>
          <p:nvPr/>
        </p:nvPicPr>
        <p:blipFill>
          <a:blip r:embed="rId3"/>
          <a:stretch>
            <a:fillRect/>
          </a:stretch>
        </p:blipFill>
        <p:spPr>
          <a:xfrm>
            <a:off x="4618374" y="1470848"/>
            <a:ext cx="6282919" cy="3157166"/>
          </a:xfrm>
          <a:prstGeom prst="rect">
            <a:avLst/>
          </a:prstGeom>
        </p:spPr>
      </p:pic>
      <p:pic>
        <p:nvPicPr>
          <p:cNvPr id="29" name="Picture 28">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30">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1933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1" name="Straight Connector 20">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5" name="Rectangle 24">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Rectangle 1">
            <a:extLst>
              <a:ext uri="{FF2B5EF4-FFF2-40B4-BE49-F238E27FC236}">
                <a16:creationId xmlns:a16="http://schemas.microsoft.com/office/drawing/2014/main" id="{2F679131-0CD1-4754-A491-2EBDB4410F9F}"/>
              </a:ext>
            </a:extLst>
          </p:cNvPr>
          <p:cNvSpPr/>
          <p:nvPr/>
        </p:nvSpPr>
        <p:spPr>
          <a:xfrm>
            <a:off x="659301" y="1474969"/>
            <a:ext cx="2823919" cy="1868760"/>
          </a:xfrm>
          <a:prstGeom prst="rect">
            <a:avLst/>
          </a:prstGeom>
        </p:spPr>
        <p:txBody>
          <a:bodyPr vert="horz" lIns="91440" tIns="45720" rIns="91440" bIns="0" rtlCol="0" anchor="b">
            <a:normAutofit/>
          </a:bodyPr>
          <a:lstStyle/>
          <a:p>
            <a:pPr defTabSz="914400" fontAlgn="base">
              <a:lnSpc>
                <a:spcPct val="90000"/>
              </a:lnSpc>
              <a:spcBef>
                <a:spcPct val="0"/>
              </a:spcBef>
              <a:spcAft>
                <a:spcPts val="600"/>
              </a:spcAft>
            </a:pPr>
            <a:r>
              <a:rPr lang="en-US" sz="2300" cap="all" dirty="0">
                <a:latin typeface="+mj-lt"/>
                <a:ea typeface="+mj-ea"/>
                <a:cs typeface="+mj-cs"/>
              </a:rPr>
              <a:t>Selection period for in-person or virtual instruction begins Sept. 21 -25</a:t>
            </a:r>
          </a:p>
        </p:txBody>
      </p:sp>
      <p:cxnSp>
        <p:nvCxnSpPr>
          <p:cNvPr id="29" name="Straight Connector 28">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31" name="Group 30">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32" name="Rectangle 31">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5" name="Rectangle 34">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F9F5652-E3C9-4096-8BCD-4353432B8653}"/>
              </a:ext>
            </a:extLst>
          </p:cNvPr>
          <p:cNvPicPr>
            <a:picLocks noChangeAspect="1"/>
          </p:cNvPicPr>
          <p:nvPr/>
        </p:nvPicPr>
        <p:blipFill>
          <a:blip r:embed="rId3"/>
          <a:stretch>
            <a:fillRect/>
          </a:stretch>
        </p:blipFill>
        <p:spPr>
          <a:xfrm>
            <a:off x="4927473" y="1116345"/>
            <a:ext cx="5664721" cy="3866172"/>
          </a:xfrm>
          <a:prstGeom prst="rect">
            <a:avLst/>
          </a:prstGeom>
        </p:spPr>
      </p:pic>
      <p:pic>
        <p:nvPicPr>
          <p:cNvPr id="37" name="Picture 36">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9" name="Straight Connector 38">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148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5" name="Picture 24">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26">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1" name="Rectangle 30">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 name="Rectangle 3">
            <a:extLst>
              <a:ext uri="{FF2B5EF4-FFF2-40B4-BE49-F238E27FC236}">
                <a16:creationId xmlns:a16="http://schemas.microsoft.com/office/drawing/2014/main" id="{AC1D507A-4117-4B0D-9A89-779BEC83C1CD}"/>
              </a:ext>
            </a:extLst>
          </p:cNvPr>
          <p:cNvSpPr/>
          <p:nvPr/>
        </p:nvSpPr>
        <p:spPr>
          <a:xfrm>
            <a:off x="659301" y="1474969"/>
            <a:ext cx="2823919" cy="1868760"/>
          </a:xfrm>
          <a:prstGeom prst="rect">
            <a:avLst/>
          </a:prstGeom>
        </p:spPr>
        <p:txBody>
          <a:bodyPr vert="horz" lIns="91440" tIns="45720" rIns="91440" bIns="0" rtlCol="0" anchor="b">
            <a:normAutofit/>
          </a:bodyPr>
          <a:lstStyle/>
          <a:p>
            <a:pPr defTabSz="914400" fontAlgn="base">
              <a:lnSpc>
                <a:spcPct val="90000"/>
              </a:lnSpc>
              <a:spcBef>
                <a:spcPct val="0"/>
              </a:spcBef>
              <a:spcAft>
                <a:spcPts val="600"/>
              </a:spcAft>
            </a:pPr>
            <a:r>
              <a:rPr lang="en-US" sz="2300" cap="all" dirty="0">
                <a:latin typeface="+mj-lt"/>
                <a:ea typeface="+mj-ea"/>
                <a:cs typeface="+mj-cs"/>
              </a:rPr>
              <a:t>Selection period for in-person or virtual instruction begins Sept. 21 -25</a:t>
            </a:r>
          </a:p>
        </p:txBody>
      </p:sp>
      <p:cxnSp>
        <p:nvCxnSpPr>
          <p:cNvPr id="35" name="Straight Connector 34">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37" name="Group 36">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38" name="Rectangle 37">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0D2C0390-0930-42DB-A0C0-7A97393D47E1}"/>
              </a:ext>
            </a:extLst>
          </p:cNvPr>
          <p:cNvPicPr>
            <a:picLocks noChangeAspect="1"/>
          </p:cNvPicPr>
          <p:nvPr/>
        </p:nvPicPr>
        <p:blipFill rotWithShape="1">
          <a:blip r:embed="rId3"/>
          <a:srcRect r="15040" b="-1"/>
          <a:stretch/>
        </p:blipFill>
        <p:spPr>
          <a:xfrm>
            <a:off x="4618374" y="1551899"/>
            <a:ext cx="6282919" cy="2995064"/>
          </a:xfrm>
          <a:prstGeom prst="rect">
            <a:avLst/>
          </a:prstGeom>
        </p:spPr>
      </p:pic>
      <p:pic>
        <p:nvPicPr>
          <p:cNvPr id="43" name="Picture 42">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5" name="Straight Connector 44">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78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6F198E-F7A1-4125-910D-641C0C2A7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14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07C3A25-D9A7-4F2D-B44C-FA8EB24C7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4BB8DA4E-8234-4459-8154-BF46CFB0E4E0}"/>
              </a:ext>
            </a:extLst>
          </p:cNvPr>
          <p:cNvPicPr>
            <a:picLocks noChangeAspect="1"/>
          </p:cNvPicPr>
          <p:nvPr/>
        </p:nvPicPr>
        <p:blipFill>
          <a:blip r:embed="rId2"/>
          <a:stretch>
            <a:fillRect/>
          </a:stretch>
        </p:blipFill>
        <p:spPr>
          <a:xfrm>
            <a:off x="1128098" y="1687049"/>
            <a:ext cx="9943170" cy="3480108"/>
          </a:xfrm>
          <a:prstGeom prst="rect">
            <a:avLst/>
          </a:prstGeom>
        </p:spPr>
      </p:pic>
      <p:sp>
        <p:nvSpPr>
          <p:cNvPr id="11" name="Rectangle 10">
            <a:extLst>
              <a:ext uri="{FF2B5EF4-FFF2-40B4-BE49-F238E27FC236}">
                <a16:creationId xmlns:a16="http://schemas.microsoft.com/office/drawing/2014/main" id="{18E8515E-B8C8-482A-A9B5-CE57BC080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92121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6DC4E-DCAA-4FDB-BA25-F77160C745DF}"/>
              </a:ext>
            </a:extLst>
          </p:cNvPr>
          <p:cNvSpPr>
            <a:spLocks noGrp="1"/>
          </p:cNvSpPr>
          <p:nvPr>
            <p:ph type="title"/>
          </p:nvPr>
        </p:nvSpPr>
        <p:spPr/>
        <p:txBody>
          <a:bodyPr/>
          <a:lstStyle/>
          <a:p>
            <a:r>
              <a:rPr lang="en-US" dirty="0"/>
              <a:t>Parent Video</a:t>
            </a:r>
          </a:p>
        </p:txBody>
      </p:sp>
      <p:pic>
        <p:nvPicPr>
          <p:cNvPr id="6" name="Picture Placeholder 5" descr="A desktop computer sitting on top of a desk&#10;&#10;Description automatically generated">
            <a:extLst>
              <a:ext uri="{FF2B5EF4-FFF2-40B4-BE49-F238E27FC236}">
                <a16:creationId xmlns:a16="http://schemas.microsoft.com/office/drawing/2014/main" id="{F4F3441F-21AC-4152-A8A1-CEE5EF33516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9793" r="29793"/>
          <a:stretch>
            <a:fillRect/>
          </a:stretch>
        </p:blipFill>
        <p:spPr/>
      </p:pic>
      <p:sp>
        <p:nvSpPr>
          <p:cNvPr id="4" name="Text Placeholder 3">
            <a:extLst>
              <a:ext uri="{FF2B5EF4-FFF2-40B4-BE49-F238E27FC236}">
                <a16:creationId xmlns:a16="http://schemas.microsoft.com/office/drawing/2014/main" id="{B47489C1-FB07-4983-9391-565A162D31D3}"/>
              </a:ext>
            </a:extLst>
          </p:cNvPr>
          <p:cNvSpPr>
            <a:spLocks noGrp="1"/>
          </p:cNvSpPr>
          <p:nvPr>
            <p:ph type="body" sz="half" idx="2"/>
          </p:nvPr>
        </p:nvSpPr>
        <p:spPr/>
        <p:txBody>
          <a:bodyPr/>
          <a:lstStyle/>
          <a:p>
            <a:r>
              <a:rPr lang="en-US" dirty="0"/>
              <a:t>English: </a:t>
            </a:r>
            <a:r>
              <a:rPr lang="en-US" b="1" u="sng" dirty="0">
                <a:hlinkClick r:id="rId3"/>
              </a:rPr>
              <a:t>https://youtu.be/BtL7zzIlB6M</a:t>
            </a:r>
            <a:endParaRPr lang="en-US" dirty="0"/>
          </a:p>
          <a:p>
            <a:r>
              <a:rPr lang="en-US" dirty="0"/>
              <a:t>Spanish: </a:t>
            </a:r>
            <a:r>
              <a:rPr lang="en-US" b="1" u="sng" dirty="0">
                <a:hlinkClick r:id="rId4"/>
              </a:rPr>
              <a:t>https://youtu.be/O8YaQHWdEiw</a:t>
            </a:r>
          </a:p>
          <a:p>
            <a:r>
              <a:rPr lang="en-US" b="1" u="sng" dirty="0">
                <a:hlinkClick r:id="rId4"/>
              </a:rPr>
              <a:t> </a:t>
            </a:r>
            <a:endParaRPr lang="en-US" dirty="0"/>
          </a:p>
          <a:p>
            <a:endParaRPr lang="en-US" dirty="0"/>
          </a:p>
        </p:txBody>
      </p:sp>
    </p:spTree>
    <p:extLst>
      <p:ext uri="{BB962C8B-B14F-4D97-AF65-F5344CB8AC3E}">
        <p14:creationId xmlns:p14="http://schemas.microsoft.com/office/powerpoint/2010/main" val="181349971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SavonVTI">
  <a:themeElements>
    <a:clrScheme name="">
      <a:dk1>
        <a:srgbClr val="000000"/>
      </a:dk1>
      <a:lt1>
        <a:srgbClr val="FFFFFF"/>
      </a:lt1>
      <a:dk2>
        <a:srgbClr val="41242D"/>
      </a:dk2>
      <a:lt2>
        <a:srgbClr val="E2E2E8"/>
      </a:lt2>
      <a:accent1>
        <a:srgbClr val="A5A27D"/>
      </a:accent1>
      <a:accent2>
        <a:srgbClr val="B79A7A"/>
      </a:accent2>
      <a:accent3>
        <a:srgbClr val="C2948F"/>
      </a:accent3>
      <a:accent4>
        <a:srgbClr val="BA7F91"/>
      </a:accent4>
      <a:accent5>
        <a:srgbClr val="C390B5"/>
      </a:accent5>
      <a:accent6>
        <a:srgbClr val="B17FBA"/>
      </a:accent6>
      <a:hlink>
        <a:srgbClr val="6D71B0"/>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TotalTime>
  <Words>1293</Words>
  <Application>Microsoft Office PowerPoint</Application>
  <PresentationFormat>Widescreen</PresentationFormat>
  <Paragraphs>126</Paragraphs>
  <Slides>16</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Garamond</vt:lpstr>
      <vt:lpstr>Gill Sans MT</vt:lpstr>
      <vt:lpstr>Times New Roman</vt:lpstr>
      <vt:lpstr>Gallery</vt:lpstr>
      <vt:lpstr>SavonVTI</vt:lpstr>
      <vt:lpstr>Open House</vt:lpstr>
      <vt:lpstr>PowerPoint Presentation</vt:lpstr>
      <vt:lpstr>Introduction </vt:lpstr>
      <vt:lpstr>Dr. Lathan’s Video</vt:lpstr>
      <vt:lpstr>PowerPoint Presentation</vt:lpstr>
      <vt:lpstr>PowerPoint Presentation</vt:lpstr>
      <vt:lpstr>PowerPoint Presentation</vt:lpstr>
      <vt:lpstr>PowerPoint Presentation</vt:lpstr>
      <vt:lpstr>Parent Video</vt:lpstr>
      <vt:lpstr>PowerPoint Presentation</vt:lpstr>
      <vt:lpstr>face-to-face instruction      1. Certified teachers will provide instruction in the classroom.  2. Physical distancing will be enforced with reduced class sizes.  3. Physical distancing signage will be placed around the campus.   4.  Facilities, Maintenance, and Operations will distribute personal protective  equipment (PPE)  to each campus on a weekly and monthly basis.  5.  PPE will include thermometers based on the number of students.  6.  Each week, schools will receive disposable masks (one per staff member and    one per student), and wipes will be provided for classrooms and campuses.  7.  Each month, gloves will be provided for classrooms and campuses.  </vt:lpstr>
      <vt:lpstr>Who will teacher Virtual: </vt:lpstr>
      <vt:lpstr>Student Attendance</vt:lpstr>
      <vt:lpstr>Grades</vt:lpstr>
      <vt:lpstr>Spanish HUB Webinars </vt:lpstr>
      <vt:lpstr>English HUB Webinars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House</dc:title>
  <dc:creator>Darden, Dana</dc:creator>
  <cp:lastModifiedBy>Darden, Dana</cp:lastModifiedBy>
  <cp:revision>9</cp:revision>
  <dcterms:created xsi:type="dcterms:W3CDTF">2020-09-23T17:26:18Z</dcterms:created>
  <dcterms:modified xsi:type="dcterms:W3CDTF">2020-09-23T22:17:41Z</dcterms:modified>
</cp:coreProperties>
</file>