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4"/>
    <p:sldMasterId id="2147483751" r:id="rId5"/>
    <p:sldMasterId id="2147483765" r:id="rId6"/>
  </p:sldMasterIdLst>
  <p:notesMasterIdLst>
    <p:notesMasterId r:id="rId22"/>
  </p:notesMasterIdLst>
  <p:handoutMasterIdLst>
    <p:handoutMasterId r:id="rId23"/>
  </p:handoutMasterIdLst>
  <p:sldIdLst>
    <p:sldId id="257" r:id="rId7"/>
    <p:sldId id="284" r:id="rId8"/>
    <p:sldId id="286" r:id="rId9"/>
    <p:sldId id="289" r:id="rId10"/>
    <p:sldId id="274" r:id="rId11"/>
    <p:sldId id="287" r:id="rId12"/>
    <p:sldId id="288" r:id="rId13"/>
    <p:sldId id="311" r:id="rId14"/>
    <p:sldId id="312" r:id="rId15"/>
    <p:sldId id="310" r:id="rId16"/>
    <p:sldId id="307" r:id="rId17"/>
    <p:sldId id="309" r:id="rId18"/>
    <p:sldId id="273" r:id="rId19"/>
    <p:sldId id="293" r:id="rId20"/>
    <p:sldId id="30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illo, Candice R" initials="CCR" lastIdx="22" clrIdx="0"/>
  <p:cmAuthor id="2" name="Houston Independent School Distric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900"/>
    <a:srgbClr val="EAF0F3"/>
    <a:srgbClr val="FF00FF"/>
    <a:srgbClr val="FF0000"/>
    <a:srgbClr val="61A60E"/>
    <a:srgbClr val="88B5C6"/>
    <a:srgbClr val="67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8293" autoAdjust="0"/>
  </p:normalViewPr>
  <p:slideViewPr>
    <p:cSldViewPr snapToGrid="0" snapToObjects="1">
      <p:cViewPr varScale="1">
        <p:scale>
          <a:sx n="21" d="100"/>
          <a:sy n="21" d="100"/>
        </p:scale>
        <p:origin x="15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41108923884512E-2"/>
          <c:y val="0.10986593000689855"/>
          <c:w val="0.92822555774278215"/>
          <c:h val="0.673659671881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AA %   Enrolled</c:v>
                </c:pt>
                <c:pt idx="1">
                  <c:v>AA %   Passing</c:v>
                </c:pt>
                <c:pt idx="2">
                  <c:v>Hisp % Enrolled</c:v>
                </c:pt>
                <c:pt idx="3">
                  <c:v>Hisp % Passing</c:v>
                </c:pt>
                <c:pt idx="4">
                  <c:v>White % Enrolled</c:v>
                </c:pt>
                <c:pt idx="5">
                  <c:v>White % Passing</c:v>
                </c:pt>
                <c:pt idx="6">
                  <c:v>Asian % Enrolled</c:v>
                </c:pt>
                <c:pt idx="7">
                  <c:v>Asian % Passing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47</c:v>
                </c:pt>
                <c:pt idx="3">
                  <c:v>48</c:v>
                </c:pt>
                <c:pt idx="4">
                  <c:v>15</c:v>
                </c:pt>
                <c:pt idx="5">
                  <c:v>69</c:v>
                </c:pt>
                <c:pt idx="6">
                  <c:v>20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0-493E-AC26-DA5934B22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4444495"/>
        <c:axId val="262535855"/>
      </c:barChart>
      <c:catAx>
        <c:axId val="25444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5855"/>
        <c:crosses val="autoZero"/>
        <c:auto val="1"/>
        <c:lblAlgn val="ctr"/>
        <c:lblOffset val="100"/>
        <c:noMultiLvlLbl val="0"/>
      </c:catAx>
      <c:valAx>
        <c:axId val="26253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44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E8680-EA0D-4628-808B-FCB4786E26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54D4D-19A2-4544-AE30-CB00371EAD6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1" dirty="0">
              <a:solidFill>
                <a:schemeClr val="tx1"/>
              </a:solidFill>
              <a:latin typeface="Bahnschrift" panose="020B0502040204020203" pitchFamily="34" charset="0"/>
            </a:rPr>
            <a:t>Take a Computer Science elective in each grade with an emphasis on jobs/skills in Computer Science</a:t>
          </a:r>
          <a:endParaRPr lang="en-US" sz="1800" dirty="0">
            <a:latin typeface="Bahnschrift" panose="020B0502040204020203" pitchFamily="34" charset="0"/>
          </a:endParaRPr>
        </a:p>
      </dgm:t>
    </dgm:pt>
    <dgm:pt modelId="{96C623FD-BBBC-4B04-A577-74E076705FE9}" type="parTrans" cxnId="{E3456F89-4892-4B34-9D9D-53246C835D1D}">
      <dgm:prSet/>
      <dgm:spPr/>
      <dgm:t>
        <a:bodyPr/>
        <a:lstStyle/>
        <a:p>
          <a:endParaRPr lang="en-US"/>
        </a:p>
      </dgm:t>
    </dgm:pt>
    <dgm:pt modelId="{378BF305-268C-4292-89A9-06065EE69E07}" type="sibTrans" cxnId="{E3456F89-4892-4B34-9D9D-53246C835D1D}">
      <dgm:prSet/>
      <dgm:spPr/>
      <dgm:t>
        <a:bodyPr/>
        <a:lstStyle/>
        <a:p>
          <a:endParaRPr lang="en-US"/>
        </a:p>
      </dgm:t>
    </dgm:pt>
    <dgm:pt modelId="{FBE5D52F-6B10-40E6-B98C-BCAD35B810B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Bahnschrift" panose="020B0502040204020203" pitchFamily="34" charset="0"/>
            </a:rPr>
            <a:t>Be college ready based on their SAT, ACT or TSI scores</a:t>
          </a:r>
        </a:p>
      </dgm:t>
    </dgm:pt>
    <dgm:pt modelId="{AD490FEC-D7A2-4815-A188-52BDE75C1C5A}" type="parTrans" cxnId="{E49A9A91-F4C9-4EF5-8097-25933DDC9EE7}">
      <dgm:prSet/>
      <dgm:spPr/>
      <dgm:t>
        <a:bodyPr/>
        <a:lstStyle/>
        <a:p>
          <a:endParaRPr lang="en-US"/>
        </a:p>
      </dgm:t>
    </dgm:pt>
    <dgm:pt modelId="{7B9DA45A-6D53-41A1-A07D-EBBE6F6D55FD}" type="sibTrans" cxnId="{E49A9A91-F4C9-4EF5-8097-25933DDC9EE7}">
      <dgm:prSet/>
      <dgm:spPr/>
      <dgm:t>
        <a:bodyPr/>
        <a:lstStyle/>
        <a:p>
          <a:endParaRPr lang="en-US"/>
        </a:p>
      </dgm:t>
    </dgm:pt>
    <dgm:pt modelId="{370443B6-2AC3-457A-8FC9-CADCCE34731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Bahnschrift" panose="020B0502040204020203" pitchFamily="34" charset="0"/>
            </a:rPr>
            <a:t>Take Advanced Placement Computer Science A or earn  industry certification in a Computer Science related program of study</a:t>
          </a:r>
          <a:endParaRPr lang="en-US" sz="1800" dirty="0">
            <a:latin typeface="Bahnschrift" panose="020B0502040204020203" pitchFamily="34" charset="0"/>
          </a:endParaRPr>
        </a:p>
      </dgm:t>
    </dgm:pt>
    <dgm:pt modelId="{DCB20EAC-6973-411A-8F3D-6DD430EFA9AD}" type="parTrans" cxnId="{0D07F031-F409-422C-8880-9D4ABE5A46FF}">
      <dgm:prSet/>
      <dgm:spPr/>
      <dgm:t>
        <a:bodyPr/>
        <a:lstStyle/>
        <a:p>
          <a:endParaRPr lang="en-US"/>
        </a:p>
      </dgm:t>
    </dgm:pt>
    <dgm:pt modelId="{5998006E-FED8-4787-B520-F9BEFFD3997B}" type="sibTrans" cxnId="{0D07F031-F409-422C-8880-9D4ABE5A46FF}">
      <dgm:prSet/>
      <dgm:spPr/>
      <dgm:t>
        <a:bodyPr/>
        <a:lstStyle/>
        <a:p>
          <a:endParaRPr lang="en-US"/>
        </a:p>
      </dgm:t>
    </dgm:pt>
    <dgm:pt modelId="{E4DD0638-11D4-4159-A039-E42C97F9C94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Bahnschrift" panose="020B0502040204020203" pitchFamily="34" charset="0"/>
            </a:rPr>
            <a:t>Pass the AP Computer Science Principles Exam by the end of 11</a:t>
          </a:r>
          <a:r>
            <a:rPr lang="en-US" sz="1800" b="1" baseline="30000" dirty="0">
              <a:solidFill>
                <a:schemeClr val="tx1"/>
              </a:solidFill>
              <a:latin typeface="Bahnschrift" panose="020B0502040204020203" pitchFamily="34" charset="0"/>
            </a:rPr>
            <a:t>th</a:t>
          </a:r>
          <a:r>
            <a:rPr lang="en-US" sz="1800" b="1" dirty="0">
              <a:solidFill>
                <a:schemeClr val="tx1"/>
              </a:solidFill>
              <a:latin typeface="Bahnschrift" panose="020B0502040204020203" pitchFamily="34" charset="0"/>
            </a:rPr>
            <a:t> grade</a:t>
          </a:r>
        </a:p>
      </dgm:t>
    </dgm:pt>
    <dgm:pt modelId="{ED525B7E-CFF9-4565-BE93-DFA77BFA27A6}" type="parTrans" cxnId="{2D63E4DF-3FFA-4753-AEDE-D8614168A9CC}">
      <dgm:prSet/>
      <dgm:spPr/>
      <dgm:t>
        <a:bodyPr/>
        <a:lstStyle/>
        <a:p>
          <a:endParaRPr lang="en-US"/>
        </a:p>
      </dgm:t>
    </dgm:pt>
    <dgm:pt modelId="{5EDB07A9-7B62-4CB0-9D9C-0FF8141BDA6F}" type="sibTrans" cxnId="{2D63E4DF-3FFA-4753-AEDE-D8614168A9CC}">
      <dgm:prSet/>
      <dgm:spPr/>
      <dgm:t>
        <a:bodyPr/>
        <a:lstStyle/>
        <a:p>
          <a:endParaRPr lang="en-US"/>
        </a:p>
      </dgm:t>
    </dgm:pt>
    <dgm:pt modelId="{088DB4C8-F0A8-44A0-8C20-B144C7C8EF0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  <a:latin typeface="Bahnschrift" panose="020B0502040204020203" pitchFamily="34" charset="0"/>
            </a:rPr>
            <a:t>Graduate with a working knowledge of at least two coding languages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>
              <a:solidFill>
                <a:schemeClr val="tx1"/>
              </a:solidFill>
              <a:latin typeface="Bahnschrift" panose="020B0502040204020203" pitchFamily="34" charset="0"/>
            </a:rPr>
            <a:t>(Java, JavaScript or Python)</a:t>
          </a:r>
        </a:p>
      </dgm:t>
    </dgm:pt>
    <dgm:pt modelId="{388E00AB-B10F-490E-959D-D7FD4678602F}" type="parTrans" cxnId="{8956B1FF-37C1-40D2-B58C-64412A7A039D}">
      <dgm:prSet/>
      <dgm:spPr/>
      <dgm:t>
        <a:bodyPr/>
        <a:lstStyle/>
        <a:p>
          <a:endParaRPr lang="en-US"/>
        </a:p>
      </dgm:t>
    </dgm:pt>
    <dgm:pt modelId="{7C0160EE-DAF6-4E10-AAF3-FD6CA1018866}" type="sibTrans" cxnId="{8956B1FF-37C1-40D2-B58C-64412A7A039D}">
      <dgm:prSet/>
      <dgm:spPr/>
      <dgm:t>
        <a:bodyPr/>
        <a:lstStyle/>
        <a:p>
          <a:endParaRPr lang="en-US"/>
        </a:p>
      </dgm:t>
    </dgm:pt>
    <dgm:pt modelId="{B80151F8-9433-47DA-9B7B-2A34C9440B10}" type="pres">
      <dgm:prSet presAssocID="{E70E8680-EA0D-4628-808B-FCB4786E2611}" presName="diagram" presStyleCnt="0">
        <dgm:presLayoutVars>
          <dgm:dir/>
          <dgm:resizeHandles val="exact"/>
        </dgm:presLayoutVars>
      </dgm:prSet>
      <dgm:spPr/>
    </dgm:pt>
    <dgm:pt modelId="{6F630C57-00B0-4E8E-806B-A46B376024F0}" type="pres">
      <dgm:prSet presAssocID="{1E154D4D-19A2-4544-AE30-CB00371EAD6B}" presName="node" presStyleLbl="node1" presStyleIdx="0" presStyleCnt="5" custScaleX="119833">
        <dgm:presLayoutVars>
          <dgm:bulletEnabled val="1"/>
        </dgm:presLayoutVars>
      </dgm:prSet>
      <dgm:spPr/>
    </dgm:pt>
    <dgm:pt modelId="{E1D0C4D5-9445-4AEA-82C2-BBBF304B60CD}" type="pres">
      <dgm:prSet presAssocID="{378BF305-268C-4292-89A9-06065EE69E07}" presName="sibTrans" presStyleCnt="0"/>
      <dgm:spPr/>
    </dgm:pt>
    <dgm:pt modelId="{6B7D645B-9E8A-46AA-9BDA-8EEEF50C9571}" type="pres">
      <dgm:prSet presAssocID="{FBE5D52F-6B10-40E6-B98C-BCAD35B810BE}" presName="node" presStyleLbl="node1" presStyleIdx="1" presStyleCnt="5" custScaleX="118498">
        <dgm:presLayoutVars>
          <dgm:bulletEnabled val="1"/>
        </dgm:presLayoutVars>
      </dgm:prSet>
      <dgm:spPr/>
    </dgm:pt>
    <dgm:pt modelId="{6A2ACA97-6865-44EA-B241-042A2A24E029}" type="pres">
      <dgm:prSet presAssocID="{7B9DA45A-6D53-41A1-A07D-EBBE6F6D55FD}" presName="sibTrans" presStyleCnt="0"/>
      <dgm:spPr/>
    </dgm:pt>
    <dgm:pt modelId="{785C0212-AB3E-4B0A-A224-7EF82D7D3BEC}" type="pres">
      <dgm:prSet presAssocID="{370443B6-2AC3-457A-8FC9-CADCCE34731E}" presName="node" presStyleLbl="node1" presStyleIdx="2" presStyleCnt="5" custScaleX="148668" custScaleY="108879">
        <dgm:presLayoutVars>
          <dgm:bulletEnabled val="1"/>
        </dgm:presLayoutVars>
      </dgm:prSet>
      <dgm:spPr/>
    </dgm:pt>
    <dgm:pt modelId="{B561CA80-4D71-480E-9640-3CCD2C010C2F}" type="pres">
      <dgm:prSet presAssocID="{5998006E-FED8-4787-B520-F9BEFFD3997B}" presName="sibTrans" presStyleCnt="0"/>
      <dgm:spPr/>
    </dgm:pt>
    <dgm:pt modelId="{CE09C25B-F185-48ED-922D-DE94A5E90D73}" type="pres">
      <dgm:prSet presAssocID="{E4DD0638-11D4-4159-A039-E42C97F9C94E}" presName="node" presStyleLbl="node1" presStyleIdx="3" presStyleCnt="5" custScaleY="107619">
        <dgm:presLayoutVars>
          <dgm:bulletEnabled val="1"/>
        </dgm:presLayoutVars>
      </dgm:prSet>
      <dgm:spPr/>
    </dgm:pt>
    <dgm:pt modelId="{66733E87-BFE4-4B5C-B714-68847C9F5FB2}" type="pres">
      <dgm:prSet presAssocID="{5EDB07A9-7B62-4CB0-9D9C-0FF8141BDA6F}" presName="sibTrans" presStyleCnt="0"/>
      <dgm:spPr/>
    </dgm:pt>
    <dgm:pt modelId="{EDFA3589-4485-4712-930F-4F0C90E50F5E}" type="pres">
      <dgm:prSet presAssocID="{088DB4C8-F0A8-44A0-8C20-B144C7C8EF0D}" presName="node" presStyleLbl="node1" presStyleIdx="4" presStyleCnt="5" custScaleX="106957" custScaleY="105869">
        <dgm:presLayoutVars>
          <dgm:bulletEnabled val="1"/>
        </dgm:presLayoutVars>
      </dgm:prSet>
      <dgm:spPr/>
    </dgm:pt>
  </dgm:ptLst>
  <dgm:cxnLst>
    <dgm:cxn modelId="{60510907-4B21-40E1-A7F0-AC019D91D668}" type="presOf" srcId="{088DB4C8-F0A8-44A0-8C20-B144C7C8EF0D}" destId="{EDFA3589-4485-4712-930F-4F0C90E50F5E}" srcOrd="0" destOrd="0" presId="urn:microsoft.com/office/officeart/2005/8/layout/default"/>
    <dgm:cxn modelId="{F5231713-87AE-4F85-80C9-0CC5F8132BFC}" type="presOf" srcId="{FBE5D52F-6B10-40E6-B98C-BCAD35B810BE}" destId="{6B7D645B-9E8A-46AA-9BDA-8EEEF50C9571}" srcOrd="0" destOrd="0" presId="urn:microsoft.com/office/officeart/2005/8/layout/default"/>
    <dgm:cxn modelId="{EDB4E21A-282B-4E42-BD2D-B1CD134C4304}" type="presOf" srcId="{E70E8680-EA0D-4628-808B-FCB4786E2611}" destId="{B80151F8-9433-47DA-9B7B-2A34C9440B10}" srcOrd="0" destOrd="0" presId="urn:microsoft.com/office/officeart/2005/8/layout/default"/>
    <dgm:cxn modelId="{0D07F031-F409-422C-8880-9D4ABE5A46FF}" srcId="{E70E8680-EA0D-4628-808B-FCB4786E2611}" destId="{370443B6-2AC3-457A-8FC9-CADCCE34731E}" srcOrd="2" destOrd="0" parTransId="{DCB20EAC-6973-411A-8F3D-6DD430EFA9AD}" sibTransId="{5998006E-FED8-4787-B520-F9BEFFD3997B}"/>
    <dgm:cxn modelId="{EBFA065E-025F-476B-8DAC-155807EFFEE2}" type="presOf" srcId="{E4DD0638-11D4-4159-A039-E42C97F9C94E}" destId="{CE09C25B-F185-48ED-922D-DE94A5E90D73}" srcOrd="0" destOrd="0" presId="urn:microsoft.com/office/officeart/2005/8/layout/default"/>
    <dgm:cxn modelId="{5CF1FB6E-0C02-491F-B458-4A8F2D169B6E}" type="presOf" srcId="{1E154D4D-19A2-4544-AE30-CB00371EAD6B}" destId="{6F630C57-00B0-4E8E-806B-A46B376024F0}" srcOrd="0" destOrd="0" presId="urn:microsoft.com/office/officeart/2005/8/layout/default"/>
    <dgm:cxn modelId="{E3456F89-4892-4B34-9D9D-53246C835D1D}" srcId="{E70E8680-EA0D-4628-808B-FCB4786E2611}" destId="{1E154D4D-19A2-4544-AE30-CB00371EAD6B}" srcOrd="0" destOrd="0" parTransId="{96C623FD-BBBC-4B04-A577-74E076705FE9}" sibTransId="{378BF305-268C-4292-89A9-06065EE69E07}"/>
    <dgm:cxn modelId="{E49A9A91-F4C9-4EF5-8097-25933DDC9EE7}" srcId="{E70E8680-EA0D-4628-808B-FCB4786E2611}" destId="{FBE5D52F-6B10-40E6-B98C-BCAD35B810BE}" srcOrd="1" destOrd="0" parTransId="{AD490FEC-D7A2-4815-A188-52BDE75C1C5A}" sibTransId="{7B9DA45A-6D53-41A1-A07D-EBBE6F6D55FD}"/>
    <dgm:cxn modelId="{358D8CBA-57CF-4F55-AA7E-728167075F95}" type="presOf" srcId="{370443B6-2AC3-457A-8FC9-CADCCE34731E}" destId="{785C0212-AB3E-4B0A-A224-7EF82D7D3BEC}" srcOrd="0" destOrd="0" presId="urn:microsoft.com/office/officeart/2005/8/layout/default"/>
    <dgm:cxn modelId="{2D63E4DF-3FFA-4753-AEDE-D8614168A9CC}" srcId="{E70E8680-EA0D-4628-808B-FCB4786E2611}" destId="{E4DD0638-11D4-4159-A039-E42C97F9C94E}" srcOrd="3" destOrd="0" parTransId="{ED525B7E-CFF9-4565-BE93-DFA77BFA27A6}" sibTransId="{5EDB07A9-7B62-4CB0-9D9C-0FF8141BDA6F}"/>
    <dgm:cxn modelId="{8956B1FF-37C1-40D2-B58C-64412A7A039D}" srcId="{E70E8680-EA0D-4628-808B-FCB4786E2611}" destId="{088DB4C8-F0A8-44A0-8C20-B144C7C8EF0D}" srcOrd="4" destOrd="0" parTransId="{388E00AB-B10F-490E-959D-D7FD4678602F}" sibTransId="{7C0160EE-DAF6-4E10-AAF3-FD6CA1018866}"/>
    <dgm:cxn modelId="{58CA9FC9-EAA3-42C9-92B6-B5A772DB133D}" type="presParOf" srcId="{B80151F8-9433-47DA-9B7B-2A34C9440B10}" destId="{6F630C57-00B0-4E8E-806B-A46B376024F0}" srcOrd="0" destOrd="0" presId="urn:microsoft.com/office/officeart/2005/8/layout/default"/>
    <dgm:cxn modelId="{A5E9758F-F4C0-4E1E-810E-EB1DC9C46EB9}" type="presParOf" srcId="{B80151F8-9433-47DA-9B7B-2A34C9440B10}" destId="{E1D0C4D5-9445-4AEA-82C2-BBBF304B60CD}" srcOrd="1" destOrd="0" presId="urn:microsoft.com/office/officeart/2005/8/layout/default"/>
    <dgm:cxn modelId="{3619D0ED-ADDD-4021-9680-6761B6EC84B6}" type="presParOf" srcId="{B80151F8-9433-47DA-9B7B-2A34C9440B10}" destId="{6B7D645B-9E8A-46AA-9BDA-8EEEF50C9571}" srcOrd="2" destOrd="0" presId="urn:microsoft.com/office/officeart/2005/8/layout/default"/>
    <dgm:cxn modelId="{676A153C-432F-480C-A60D-E0F91C7D717E}" type="presParOf" srcId="{B80151F8-9433-47DA-9B7B-2A34C9440B10}" destId="{6A2ACA97-6865-44EA-B241-042A2A24E029}" srcOrd="3" destOrd="0" presId="urn:microsoft.com/office/officeart/2005/8/layout/default"/>
    <dgm:cxn modelId="{58D04F93-45CA-4D7D-80B6-2480F00B20B7}" type="presParOf" srcId="{B80151F8-9433-47DA-9B7B-2A34C9440B10}" destId="{785C0212-AB3E-4B0A-A224-7EF82D7D3BEC}" srcOrd="4" destOrd="0" presId="urn:microsoft.com/office/officeart/2005/8/layout/default"/>
    <dgm:cxn modelId="{0F11A124-82BE-4F2E-82E8-3265B5281878}" type="presParOf" srcId="{B80151F8-9433-47DA-9B7B-2A34C9440B10}" destId="{B561CA80-4D71-480E-9640-3CCD2C010C2F}" srcOrd="5" destOrd="0" presId="urn:microsoft.com/office/officeart/2005/8/layout/default"/>
    <dgm:cxn modelId="{E749464A-A5DD-4742-B66E-B47395AFC347}" type="presParOf" srcId="{B80151F8-9433-47DA-9B7B-2A34C9440B10}" destId="{CE09C25B-F185-48ED-922D-DE94A5E90D73}" srcOrd="6" destOrd="0" presId="urn:microsoft.com/office/officeart/2005/8/layout/default"/>
    <dgm:cxn modelId="{31ABE41A-5B1D-4D15-90A0-5105FC9DDA3D}" type="presParOf" srcId="{B80151F8-9433-47DA-9B7B-2A34C9440B10}" destId="{66733E87-BFE4-4B5C-B714-68847C9F5FB2}" srcOrd="7" destOrd="0" presId="urn:microsoft.com/office/officeart/2005/8/layout/default"/>
    <dgm:cxn modelId="{D3B902C1-2DC5-402A-A7DF-7ECFDED16ACA}" type="presParOf" srcId="{B80151F8-9433-47DA-9B7B-2A34C9440B10}" destId="{EDFA3589-4485-4712-930F-4F0C90E50F5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96039-8821-4DE9-8113-94C7C2F905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6AF408-7415-40D7-A52D-1121095F1AC0}">
      <dgm:prSet phldrT="[Text]"/>
      <dgm:spPr/>
      <dgm:t>
        <a:bodyPr/>
        <a:lstStyle/>
        <a:p>
          <a:r>
            <a:rPr lang="en-US" dirty="0"/>
            <a:t>Establish Houston Academy of Computer Science in 2020 : Implementation Plan (Handout)</a:t>
          </a:r>
        </a:p>
      </dgm:t>
    </dgm:pt>
    <dgm:pt modelId="{A0F95CF5-AC62-4F20-9D1B-31838E77B106}" type="parTrans" cxnId="{C8BE650B-054F-4DFC-8D95-E8D2189460A9}">
      <dgm:prSet/>
      <dgm:spPr/>
      <dgm:t>
        <a:bodyPr/>
        <a:lstStyle/>
        <a:p>
          <a:endParaRPr lang="en-US"/>
        </a:p>
      </dgm:t>
    </dgm:pt>
    <dgm:pt modelId="{7CC23DC6-F3C8-4132-A95A-33777F5D0647}" type="sibTrans" cxnId="{C8BE650B-054F-4DFC-8D95-E8D2189460A9}">
      <dgm:prSet/>
      <dgm:spPr/>
      <dgm:t>
        <a:bodyPr/>
        <a:lstStyle/>
        <a:p>
          <a:endParaRPr lang="en-US"/>
        </a:p>
      </dgm:t>
    </dgm:pt>
    <dgm:pt modelId="{11645CD5-F181-4869-8757-7763C83D35F6}">
      <dgm:prSet phldrT="[Text]"/>
      <dgm:spPr/>
      <dgm:t>
        <a:bodyPr/>
        <a:lstStyle/>
        <a:p>
          <a:r>
            <a:rPr lang="en-US" dirty="0"/>
            <a:t>Define CS &amp; establish rigorous K-12 standards</a:t>
          </a:r>
        </a:p>
      </dgm:t>
    </dgm:pt>
    <dgm:pt modelId="{BAED9ACE-600D-4BD5-B448-3396FEECAB38}" type="parTrans" cxnId="{E5238411-9371-4EB9-8994-081DBF470215}">
      <dgm:prSet/>
      <dgm:spPr/>
      <dgm:t>
        <a:bodyPr/>
        <a:lstStyle/>
        <a:p>
          <a:endParaRPr lang="en-US"/>
        </a:p>
      </dgm:t>
    </dgm:pt>
    <dgm:pt modelId="{6A1E5135-0155-4BC4-8E29-FD0BD48628F1}" type="sibTrans" cxnId="{E5238411-9371-4EB9-8994-081DBF470215}">
      <dgm:prSet/>
      <dgm:spPr/>
      <dgm:t>
        <a:bodyPr/>
        <a:lstStyle/>
        <a:p>
          <a:endParaRPr lang="en-US"/>
        </a:p>
      </dgm:t>
    </dgm:pt>
    <dgm:pt modelId="{D0A64EC5-B42B-4029-9DB7-C428033F9A38}">
      <dgm:prSet phldrT="[Text]"/>
      <dgm:spPr/>
      <dgm:t>
        <a:bodyPr/>
        <a:lstStyle/>
        <a:p>
          <a:r>
            <a:rPr lang="en-US" dirty="0"/>
            <a:t>Partner with PVAMU, Rice for curriculum &amp; PD support</a:t>
          </a:r>
        </a:p>
      </dgm:t>
    </dgm:pt>
    <dgm:pt modelId="{FF6D9AD8-27FC-4AC1-8BB2-4BC9A74C29CD}" type="parTrans" cxnId="{D6C75DB0-7E3B-4805-BBF4-8FFBF19D4FC2}">
      <dgm:prSet/>
      <dgm:spPr/>
      <dgm:t>
        <a:bodyPr/>
        <a:lstStyle/>
        <a:p>
          <a:endParaRPr lang="en-US"/>
        </a:p>
      </dgm:t>
    </dgm:pt>
    <dgm:pt modelId="{54E3E084-8799-4F1B-87A7-8743B958D794}" type="sibTrans" cxnId="{D6C75DB0-7E3B-4805-BBF4-8FFBF19D4FC2}">
      <dgm:prSet/>
      <dgm:spPr/>
      <dgm:t>
        <a:bodyPr/>
        <a:lstStyle/>
        <a:p>
          <a:endParaRPr lang="en-US"/>
        </a:p>
      </dgm:t>
    </dgm:pt>
    <dgm:pt modelId="{69688F30-84E9-4BC9-ACAC-0493066175D2}">
      <dgm:prSet phldrT="[Text]"/>
      <dgm:spPr/>
      <dgm:t>
        <a:bodyPr/>
        <a:lstStyle/>
        <a:p>
          <a:r>
            <a:rPr lang="en-US" dirty="0"/>
            <a:t>Require all HS to offer CS P with implementation timelines</a:t>
          </a:r>
        </a:p>
      </dgm:t>
    </dgm:pt>
    <dgm:pt modelId="{C288285B-79E0-4AE1-8258-F916735D436D}" type="parTrans" cxnId="{52717D60-B1BE-42C0-A183-EAC6D2BCDCD0}">
      <dgm:prSet/>
      <dgm:spPr/>
      <dgm:t>
        <a:bodyPr/>
        <a:lstStyle/>
        <a:p>
          <a:endParaRPr lang="en-US"/>
        </a:p>
      </dgm:t>
    </dgm:pt>
    <dgm:pt modelId="{95FA0F2F-AC8D-4398-9740-C76318DBFA04}" type="sibTrans" cxnId="{52717D60-B1BE-42C0-A183-EAC6D2BCDCD0}">
      <dgm:prSet/>
      <dgm:spPr/>
      <dgm:t>
        <a:bodyPr/>
        <a:lstStyle/>
        <a:p>
          <a:endParaRPr lang="en-US"/>
        </a:p>
      </dgm:t>
    </dgm:pt>
    <dgm:pt modelId="{754C07B4-50BF-4646-8FE9-1FFC73D50C5E}">
      <dgm:prSet phldrT="[Text]"/>
      <dgm:spPr/>
      <dgm:t>
        <a:bodyPr/>
        <a:lstStyle/>
        <a:p>
          <a:r>
            <a:rPr lang="en-US" dirty="0"/>
            <a:t>PD &amp; Training for current teachers to teach CS </a:t>
          </a:r>
        </a:p>
      </dgm:t>
    </dgm:pt>
    <dgm:pt modelId="{696C4403-5A95-4B2C-AFC7-8E81455DD158}" type="parTrans" cxnId="{942DC109-BF8A-4CCC-9739-21642D63CCD2}">
      <dgm:prSet/>
      <dgm:spPr/>
      <dgm:t>
        <a:bodyPr/>
        <a:lstStyle/>
        <a:p>
          <a:endParaRPr lang="en-US"/>
        </a:p>
      </dgm:t>
    </dgm:pt>
    <dgm:pt modelId="{CDD9DD8E-5BBD-4713-A121-DE01D2663A7F}" type="sibTrans" cxnId="{942DC109-BF8A-4CCC-9739-21642D63CCD2}">
      <dgm:prSet/>
      <dgm:spPr/>
      <dgm:t>
        <a:bodyPr/>
        <a:lstStyle/>
        <a:p>
          <a:endParaRPr lang="en-US"/>
        </a:p>
      </dgm:t>
    </dgm:pt>
    <dgm:pt modelId="{CA3F63F2-43C7-4A1E-B2CF-718BB15DB3E3}">
      <dgm:prSet phldrT="[Text]"/>
      <dgm:spPr/>
      <dgm:t>
        <a:bodyPr/>
        <a:lstStyle/>
        <a:p>
          <a:r>
            <a:rPr lang="en-US" dirty="0"/>
            <a:t>Explore CS, AP CS-P, AP CS-A : Offer all 3 courses at all HS</a:t>
          </a:r>
        </a:p>
      </dgm:t>
    </dgm:pt>
    <dgm:pt modelId="{5B4D1ECA-2DBF-409F-836C-24CA0304D2BB}" type="parTrans" cxnId="{8BB7A8B1-9299-4FE5-8F4E-B14C3BA35800}">
      <dgm:prSet/>
      <dgm:spPr/>
      <dgm:t>
        <a:bodyPr/>
        <a:lstStyle/>
        <a:p>
          <a:endParaRPr lang="en-US"/>
        </a:p>
      </dgm:t>
    </dgm:pt>
    <dgm:pt modelId="{6B15A121-7DAE-4A6C-BE69-461BE9548609}" type="sibTrans" cxnId="{8BB7A8B1-9299-4FE5-8F4E-B14C3BA35800}">
      <dgm:prSet/>
      <dgm:spPr/>
      <dgm:t>
        <a:bodyPr/>
        <a:lstStyle/>
        <a:p>
          <a:endParaRPr lang="en-US"/>
        </a:p>
      </dgm:t>
    </dgm:pt>
    <dgm:pt modelId="{C7492C81-4BFE-4974-807B-3BFB75E03B9C}">
      <dgm:prSet phldrT="[Text]"/>
      <dgm:spPr/>
      <dgm:t>
        <a:bodyPr/>
        <a:lstStyle/>
        <a:p>
          <a:r>
            <a:rPr lang="en-US" dirty="0"/>
            <a:t>Spread CS in HISD </a:t>
          </a:r>
        </a:p>
      </dgm:t>
    </dgm:pt>
    <dgm:pt modelId="{DD4BF902-C0B2-42B4-8FFB-DE497DA2C6D0}" type="parTrans" cxnId="{5CBCBC2B-6353-4923-945C-28D436F24553}">
      <dgm:prSet/>
      <dgm:spPr/>
      <dgm:t>
        <a:bodyPr/>
        <a:lstStyle/>
        <a:p>
          <a:endParaRPr lang="en-US"/>
        </a:p>
      </dgm:t>
    </dgm:pt>
    <dgm:pt modelId="{725A608F-6A7B-44A1-8A19-F385B1A53ADC}" type="sibTrans" cxnId="{5CBCBC2B-6353-4923-945C-28D436F24553}">
      <dgm:prSet/>
      <dgm:spPr/>
      <dgm:t>
        <a:bodyPr/>
        <a:lstStyle/>
        <a:p>
          <a:endParaRPr lang="en-US"/>
        </a:p>
      </dgm:t>
    </dgm:pt>
    <dgm:pt modelId="{5D78C257-6B46-4CDD-886F-F09C941DFDEE}">
      <dgm:prSet phldrT="[Text]"/>
      <dgm:spPr/>
      <dgm:t>
        <a:bodyPr/>
        <a:lstStyle/>
        <a:p>
          <a:r>
            <a:rPr lang="en-US" dirty="0"/>
            <a:t>Coding and computing clubs in all ES, CS elective in MS</a:t>
          </a:r>
        </a:p>
      </dgm:t>
    </dgm:pt>
    <dgm:pt modelId="{B4B870AC-01B7-44B0-BCEA-4F7B5F344E87}" type="parTrans" cxnId="{F895B92C-C93D-47D7-A52C-7794111FE1FE}">
      <dgm:prSet/>
      <dgm:spPr/>
      <dgm:t>
        <a:bodyPr/>
        <a:lstStyle/>
        <a:p>
          <a:endParaRPr lang="en-US"/>
        </a:p>
      </dgm:t>
    </dgm:pt>
    <dgm:pt modelId="{271BC4E1-7D1D-478B-B333-52AABDC894D6}" type="sibTrans" cxnId="{F895B92C-C93D-47D7-A52C-7794111FE1FE}">
      <dgm:prSet/>
      <dgm:spPr/>
      <dgm:t>
        <a:bodyPr/>
        <a:lstStyle/>
        <a:p>
          <a:endParaRPr lang="en-US"/>
        </a:p>
      </dgm:t>
    </dgm:pt>
    <dgm:pt modelId="{05A56759-5589-4C05-8312-AD0A878EA0CE}">
      <dgm:prSet phldrT="[Text]"/>
      <dgm:spPr/>
      <dgm:t>
        <a:bodyPr/>
        <a:lstStyle/>
        <a:p>
          <a:r>
            <a:rPr lang="en-US" dirty="0"/>
            <a:t>Seek funding &amp; donors, grow CS in HISD</a:t>
          </a:r>
        </a:p>
      </dgm:t>
    </dgm:pt>
    <dgm:pt modelId="{F31AD63C-05B1-4139-B5BF-37C687E0549C}" type="parTrans" cxnId="{254D6373-F695-4726-903D-E7373F7D52CA}">
      <dgm:prSet/>
      <dgm:spPr/>
      <dgm:t>
        <a:bodyPr/>
        <a:lstStyle/>
        <a:p>
          <a:endParaRPr lang="en-US"/>
        </a:p>
      </dgm:t>
    </dgm:pt>
    <dgm:pt modelId="{D561A0F1-32E9-439A-AEBD-BB0A8D09AE87}" type="sibTrans" cxnId="{254D6373-F695-4726-903D-E7373F7D52CA}">
      <dgm:prSet/>
      <dgm:spPr/>
      <dgm:t>
        <a:bodyPr/>
        <a:lstStyle/>
        <a:p>
          <a:endParaRPr lang="en-US"/>
        </a:p>
      </dgm:t>
    </dgm:pt>
    <dgm:pt modelId="{04A569B7-7387-4A77-B6BC-84527DD9006D}" type="pres">
      <dgm:prSet presAssocID="{E6296039-8821-4DE9-8113-94C7C2F9052A}" presName="Name0" presStyleCnt="0">
        <dgm:presLayoutVars>
          <dgm:dir/>
          <dgm:animLvl val="lvl"/>
          <dgm:resizeHandles val="exact"/>
        </dgm:presLayoutVars>
      </dgm:prSet>
      <dgm:spPr/>
    </dgm:pt>
    <dgm:pt modelId="{B0566EDB-C458-41A3-BB9E-192C1C36EC7E}" type="pres">
      <dgm:prSet presAssocID="{C7492C81-4BFE-4974-807B-3BFB75E03B9C}" presName="boxAndChildren" presStyleCnt="0"/>
      <dgm:spPr/>
    </dgm:pt>
    <dgm:pt modelId="{81AB705F-784C-4C40-91B2-C91E4D67DC58}" type="pres">
      <dgm:prSet presAssocID="{C7492C81-4BFE-4974-807B-3BFB75E03B9C}" presName="parentTextBox" presStyleLbl="node1" presStyleIdx="0" presStyleCnt="3"/>
      <dgm:spPr/>
    </dgm:pt>
    <dgm:pt modelId="{B49F1578-C919-4F85-8E81-EA47A010FA77}" type="pres">
      <dgm:prSet presAssocID="{C7492C81-4BFE-4974-807B-3BFB75E03B9C}" presName="entireBox" presStyleLbl="node1" presStyleIdx="0" presStyleCnt="3"/>
      <dgm:spPr/>
    </dgm:pt>
    <dgm:pt modelId="{461F96E2-13D8-4443-A0E0-7527C35B1E6A}" type="pres">
      <dgm:prSet presAssocID="{C7492C81-4BFE-4974-807B-3BFB75E03B9C}" presName="descendantBox" presStyleCnt="0"/>
      <dgm:spPr/>
    </dgm:pt>
    <dgm:pt modelId="{CDFA96D8-3A69-4F93-9A94-E336D9E663BF}" type="pres">
      <dgm:prSet presAssocID="{5D78C257-6B46-4CDD-886F-F09C941DFDEE}" presName="childTextBox" presStyleLbl="fgAccFollowNode1" presStyleIdx="0" presStyleCnt="6">
        <dgm:presLayoutVars>
          <dgm:bulletEnabled val="1"/>
        </dgm:presLayoutVars>
      </dgm:prSet>
      <dgm:spPr/>
    </dgm:pt>
    <dgm:pt modelId="{4C213DDD-D1FC-4FDC-9715-D93DABE06637}" type="pres">
      <dgm:prSet presAssocID="{05A56759-5589-4C05-8312-AD0A878EA0CE}" presName="childTextBox" presStyleLbl="fgAccFollowNode1" presStyleIdx="1" presStyleCnt="6">
        <dgm:presLayoutVars>
          <dgm:bulletEnabled val="1"/>
        </dgm:presLayoutVars>
      </dgm:prSet>
      <dgm:spPr/>
    </dgm:pt>
    <dgm:pt modelId="{F9D24525-BB97-422B-B053-B940DAC8D4C4}" type="pres">
      <dgm:prSet presAssocID="{95FA0F2F-AC8D-4398-9740-C76318DBFA04}" presName="sp" presStyleCnt="0"/>
      <dgm:spPr/>
    </dgm:pt>
    <dgm:pt modelId="{F8D70D81-A32A-44A4-AB25-D41690145520}" type="pres">
      <dgm:prSet presAssocID="{69688F30-84E9-4BC9-ACAC-0493066175D2}" presName="arrowAndChildren" presStyleCnt="0"/>
      <dgm:spPr/>
    </dgm:pt>
    <dgm:pt modelId="{9747B604-A0EB-42B7-B65B-B7E20C8C78AC}" type="pres">
      <dgm:prSet presAssocID="{69688F30-84E9-4BC9-ACAC-0493066175D2}" presName="parentTextArrow" presStyleLbl="node1" presStyleIdx="0" presStyleCnt="3"/>
      <dgm:spPr/>
    </dgm:pt>
    <dgm:pt modelId="{F1A569F6-C9C9-4430-9BA9-8E364F3B19E6}" type="pres">
      <dgm:prSet presAssocID="{69688F30-84E9-4BC9-ACAC-0493066175D2}" presName="arrow" presStyleLbl="node1" presStyleIdx="1" presStyleCnt="3"/>
      <dgm:spPr/>
    </dgm:pt>
    <dgm:pt modelId="{314D8888-AAC3-4F8D-A4E5-27F9DC7DC2DD}" type="pres">
      <dgm:prSet presAssocID="{69688F30-84E9-4BC9-ACAC-0493066175D2}" presName="descendantArrow" presStyleCnt="0"/>
      <dgm:spPr/>
    </dgm:pt>
    <dgm:pt modelId="{E736F866-0571-4507-8B02-0254CCE3E363}" type="pres">
      <dgm:prSet presAssocID="{754C07B4-50BF-4646-8FE9-1FFC73D50C5E}" presName="childTextArrow" presStyleLbl="fgAccFollowNode1" presStyleIdx="2" presStyleCnt="6">
        <dgm:presLayoutVars>
          <dgm:bulletEnabled val="1"/>
        </dgm:presLayoutVars>
      </dgm:prSet>
      <dgm:spPr/>
    </dgm:pt>
    <dgm:pt modelId="{BC6AAA62-AAC6-429A-921E-FDD7A06B02E7}" type="pres">
      <dgm:prSet presAssocID="{CA3F63F2-43C7-4A1E-B2CF-718BB15DB3E3}" presName="childTextArrow" presStyleLbl="fgAccFollowNode1" presStyleIdx="3" presStyleCnt="6">
        <dgm:presLayoutVars>
          <dgm:bulletEnabled val="1"/>
        </dgm:presLayoutVars>
      </dgm:prSet>
      <dgm:spPr/>
    </dgm:pt>
    <dgm:pt modelId="{EA26421E-2741-429A-B55B-A05E96677E1E}" type="pres">
      <dgm:prSet presAssocID="{7CC23DC6-F3C8-4132-A95A-33777F5D0647}" presName="sp" presStyleCnt="0"/>
      <dgm:spPr/>
    </dgm:pt>
    <dgm:pt modelId="{41B65FF6-B222-461B-970F-6B3D3FFA3B5A}" type="pres">
      <dgm:prSet presAssocID="{A86AF408-7415-40D7-A52D-1121095F1AC0}" presName="arrowAndChildren" presStyleCnt="0"/>
      <dgm:spPr/>
    </dgm:pt>
    <dgm:pt modelId="{F6343E6F-4BAD-4DF1-B364-12B58F189BD3}" type="pres">
      <dgm:prSet presAssocID="{A86AF408-7415-40D7-A52D-1121095F1AC0}" presName="parentTextArrow" presStyleLbl="node1" presStyleIdx="1" presStyleCnt="3"/>
      <dgm:spPr/>
    </dgm:pt>
    <dgm:pt modelId="{8D7C7BC5-2B70-40C9-ACFA-082FDC88775A}" type="pres">
      <dgm:prSet presAssocID="{A86AF408-7415-40D7-A52D-1121095F1AC0}" presName="arrow" presStyleLbl="node1" presStyleIdx="2" presStyleCnt="3"/>
      <dgm:spPr/>
    </dgm:pt>
    <dgm:pt modelId="{AAB62511-0244-4908-9E25-2E7F63711F52}" type="pres">
      <dgm:prSet presAssocID="{A86AF408-7415-40D7-A52D-1121095F1AC0}" presName="descendantArrow" presStyleCnt="0"/>
      <dgm:spPr/>
    </dgm:pt>
    <dgm:pt modelId="{454675A0-D3EC-43E2-9AF2-38623B43DB09}" type="pres">
      <dgm:prSet presAssocID="{11645CD5-F181-4869-8757-7763C83D35F6}" presName="childTextArrow" presStyleLbl="fgAccFollowNode1" presStyleIdx="4" presStyleCnt="6">
        <dgm:presLayoutVars>
          <dgm:bulletEnabled val="1"/>
        </dgm:presLayoutVars>
      </dgm:prSet>
      <dgm:spPr/>
    </dgm:pt>
    <dgm:pt modelId="{28A0694C-569D-48EA-8F53-090BB06F4B05}" type="pres">
      <dgm:prSet presAssocID="{D0A64EC5-B42B-4029-9DB7-C428033F9A38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3C2FFC01-D9BC-4594-93FA-3369D34F705E}" type="presOf" srcId="{11645CD5-F181-4869-8757-7763C83D35F6}" destId="{454675A0-D3EC-43E2-9AF2-38623B43DB09}" srcOrd="0" destOrd="0" presId="urn:microsoft.com/office/officeart/2005/8/layout/process4"/>
    <dgm:cxn modelId="{942DC109-BF8A-4CCC-9739-21642D63CCD2}" srcId="{69688F30-84E9-4BC9-ACAC-0493066175D2}" destId="{754C07B4-50BF-4646-8FE9-1FFC73D50C5E}" srcOrd="0" destOrd="0" parTransId="{696C4403-5A95-4B2C-AFC7-8E81455DD158}" sibTransId="{CDD9DD8E-5BBD-4713-A121-DE01D2663A7F}"/>
    <dgm:cxn modelId="{C8BE650B-054F-4DFC-8D95-E8D2189460A9}" srcId="{E6296039-8821-4DE9-8113-94C7C2F9052A}" destId="{A86AF408-7415-40D7-A52D-1121095F1AC0}" srcOrd="0" destOrd="0" parTransId="{A0F95CF5-AC62-4F20-9D1B-31838E77B106}" sibTransId="{7CC23DC6-F3C8-4132-A95A-33777F5D0647}"/>
    <dgm:cxn modelId="{E5238411-9371-4EB9-8994-081DBF470215}" srcId="{A86AF408-7415-40D7-A52D-1121095F1AC0}" destId="{11645CD5-F181-4869-8757-7763C83D35F6}" srcOrd="0" destOrd="0" parTransId="{BAED9ACE-600D-4BD5-B448-3396FEECAB38}" sibTransId="{6A1E5135-0155-4BC4-8E29-FD0BD48628F1}"/>
    <dgm:cxn modelId="{1B03AC11-EEEC-4997-B48C-FDF63464C734}" type="presOf" srcId="{A86AF408-7415-40D7-A52D-1121095F1AC0}" destId="{8D7C7BC5-2B70-40C9-ACFA-082FDC88775A}" srcOrd="1" destOrd="0" presId="urn:microsoft.com/office/officeart/2005/8/layout/process4"/>
    <dgm:cxn modelId="{FEDAD31A-4B6C-4054-90B0-83788A59EE5D}" type="presOf" srcId="{CA3F63F2-43C7-4A1E-B2CF-718BB15DB3E3}" destId="{BC6AAA62-AAC6-429A-921E-FDD7A06B02E7}" srcOrd="0" destOrd="0" presId="urn:microsoft.com/office/officeart/2005/8/layout/process4"/>
    <dgm:cxn modelId="{5CBCBC2B-6353-4923-945C-28D436F24553}" srcId="{E6296039-8821-4DE9-8113-94C7C2F9052A}" destId="{C7492C81-4BFE-4974-807B-3BFB75E03B9C}" srcOrd="2" destOrd="0" parTransId="{DD4BF902-C0B2-42B4-8FFB-DE497DA2C6D0}" sibTransId="{725A608F-6A7B-44A1-8A19-F385B1A53ADC}"/>
    <dgm:cxn modelId="{F895B92C-C93D-47D7-A52C-7794111FE1FE}" srcId="{C7492C81-4BFE-4974-807B-3BFB75E03B9C}" destId="{5D78C257-6B46-4CDD-886F-F09C941DFDEE}" srcOrd="0" destOrd="0" parTransId="{B4B870AC-01B7-44B0-BCEA-4F7B5F344E87}" sibTransId="{271BC4E1-7D1D-478B-B333-52AABDC894D6}"/>
    <dgm:cxn modelId="{D7D9942F-22E4-47A4-BB7B-E13A0E7D3BCC}" type="presOf" srcId="{69688F30-84E9-4BC9-ACAC-0493066175D2}" destId="{9747B604-A0EB-42B7-B65B-B7E20C8C78AC}" srcOrd="0" destOrd="0" presId="urn:microsoft.com/office/officeart/2005/8/layout/process4"/>
    <dgm:cxn modelId="{E2B9233C-507C-40B3-B4BC-5B3280461FE8}" type="presOf" srcId="{C7492C81-4BFE-4974-807B-3BFB75E03B9C}" destId="{81AB705F-784C-4C40-91B2-C91E4D67DC58}" srcOrd="0" destOrd="0" presId="urn:microsoft.com/office/officeart/2005/8/layout/process4"/>
    <dgm:cxn modelId="{52717D60-B1BE-42C0-A183-EAC6D2BCDCD0}" srcId="{E6296039-8821-4DE9-8113-94C7C2F9052A}" destId="{69688F30-84E9-4BC9-ACAC-0493066175D2}" srcOrd="1" destOrd="0" parTransId="{C288285B-79E0-4AE1-8258-F916735D436D}" sibTransId="{95FA0F2F-AC8D-4398-9740-C76318DBFA04}"/>
    <dgm:cxn modelId="{8A961450-C4EA-489D-9069-4B0C6C2F7D1D}" type="presOf" srcId="{C7492C81-4BFE-4974-807B-3BFB75E03B9C}" destId="{B49F1578-C919-4F85-8E81-EA47A010FA77}" srcOrd="1" destOrd="0" presId="urn:microsoft.com/office/officeart/2005/8/layout/process4"/>
    <dgm:cxn modelId="{8FCB8D50-4D4A-41FD-B666-72D4EA30F0F4}" type="presOf" srcId="{754C07B4-50BF-4646-8FE9-1FFC73D50C5E}" destId="{E736F866-0571-4507-8B02-0254CCE3E363}" srcOrd="0" destOrd="0" presId="urn:microsoft.com/office/officeart/2005/8/layout/process4"/>
    <dgm:cxn modelId="{A9B1C851-061E-4B7D-889C-4DD130AF9199}" type="presOf" srcId="{E6296039-8821-4DE9-8113-94C7C2F9052A}" destId="{04A569B7-7387-4A77-B6BC-84527DD9006D}" srcOrd="0" destOrd="0" presId="urn:microsoft.com/office/officeart/2005/8/layout/process4"/>
    <dgm:cxn modelId="{254D6373-F695-4726-903D-E7373F7D52CA}" srcId="{C7492C81-4BFE-4974-807B-3BFB75E03B9C}" destId="{05A56759-5589-4C05-8312-AD0A878EA0CE}" srcOrd="1" destOrd="0" parTransId="{F31AD63C-05B1-4139-B5BF-37C687E0549C}" sibTransId="{D561A0F1-32E9-439A-AEBD-BB0A8D09AE87}"/>
    <dgm:cxn modelId="{E304B97D-2A03-4398-8391-3E908B9AE9AB}" type="presOf" srcId="{D0A64EC5-B42B-4029-9DB7-C428033F9A38}" destId="{28A0694C-569D-48EA-8F53-090BB06F4B05}" srcOrd="0" destOrd="0" presId="urn:microsoft.com/office/officeart/2005/8/layout/process4"/>
    <dgm:cxn modelId="{4FD64B81-6CC1-47E7-844E-C48A4FC02357}" type="presOf" srcId="{A86AF408-7415-40D7-A52D-1121095F1AC0}" destId="{F6343E6F-4BAD-4DF1-B364-12B58F189BD3}" srcOrd="0" destOrd="0" presId="urn:microsoft.com/office/officeart/2005/8/layout/process4"/>
    <dgm:cxn modelId="{15C01A86-0165-4A96-969F-0FBBDC8A8AB9}" type="presOf" srcId="{05A56759-5589-4C05-8312-AD0A878EA0CE}" destId="{4C213DDD-D1FC-4FDC-9715-D93DABE06637}" srcOrd="0" destOrd="0" presId="urn:microsoft.com/office/officeart/2005/8/layout/process4"/>
    <dgm:cxn modelId="{D6C75DB0-7E3B-4805-BBF4-8FFBF19D4FC2}" srcId="{A86AF408-7415-40D7-A52D-1121095F1AC0}" destId="{D0A64EC5-B42B-4029-9DB7-C428033F9A38}" srcOrd="1" destOrd="0" parTransId="{FF6D9AD8-27FC-4AC1-8BB2-4BC9A74C29CD}" sibTransId="{54E3E084-8799-4F1B-87A7-8743B958D794}"/>
    <dgm:cxn modelId="{8BB7A8B1-9299-4FE5-8F4E-B14C3BA35800}" srcId="{69688F30-84E9-4BC9-ACAC-0493066175D2}" destId="{CA3F63F2-43C7-4A1E-B2CF-718BB15DB3E3}" srcOrd="1" destOrd="0" parTransId="{5B4D1ECA-2DBF-409F-836C-24CA0304D2BB}" sibTransId="{6B15A121-7DAE-4A6C-BE69-461BE9548609}"/>
    <dgm:cxn modelId="{ACE7B4C1-3206-456C-B421-141F803F3CD0}" type="presOf" srcId="{5D78C257-6B46-4CDD-886F-F09C941DFDEE}" destId="{CDFA96D8-3A69-4F93-9A94-E336D9E663BF}" srcOrd="0" destOrd="0" presId="urn:microsoft.com/office/officeart/2005/8/layout/process4"/>
    <dgm:cxn modelId="{08DD67CB-B465-4F06-8A41-69B5F23B50B3}" type="presOf" srcId="{69688F30-84E9-4BC9-ACAC-0493066175D2}" destId="{F1A569F6-C9C9-4430-9BA9-8E364F3B19E6}" srcOrd="1" destOrd="0" presId="urn:microsoft.com/office/officeart/2005/8/layout/process4"/>
    <dgm:cxn modelId="{F9969BE3-A303-43CF-A260-7B1A56CA9ED0}" type="presParOf" srcId="{04A569B7-7387-4A77-B6BC-84527DD9006D}" destId="{B0566EDB-C458-41A3-BB9E-192C1C36EC7E}" srcOrd="0" destOrd="0" presId="urn:microsoft.com/office/officeart/2005/8/layout/process4"/>
    <dgm:cxn modelId="{1B2999AD-3B55-4ACD-9541-E89C481E1265}" type="presParOf" srcId="{B0566EDB-C458-41A3-BB9E-192C1C36EC7E}" destId="{81AB705F-784C-4C40-91B2-C91E4D67DC58}" srcOrd="0" destOrd="0" presId="urn:microsoft.com/office/officeart/2005/8/layout/process4"/>
    <dgm:cxn modelId="{5AB32A98-46E4-488A-9E9C-21E5A08516F9}" type="presParOf" srcId="{B0566EDB-C458-41A3-BB9E-192C1C36EC7E}" destId="{B49F1578-C919-4F85-8E81-EA47A010FA77}" srcOrd="1" destOrd="0" presId="urn:microsoft.com/office/officeart/2005/8/layout/process4"/>
    <dgm:cxn modelId="{CBEDC3B5-F59F-4669-8CDF-2669BAA5FE4E}" type="presParOf" srcId="{B0566EDB-C458-41A3-BB9E-192C1C36EC7E}" destId="{461F96E2-13D8-4443-A0E0-7527C35B1E6A}" srcOrd="2" destOrd="0" presId="urn:microsoft.com/office/officeart/2005/8/layout/process4"/>
    <dgm:cxn modelId="{369C809F-60D4-4D9F-99E0-07BB5CED8BA3}" type="presParOf" srcId="{461F96E2-13D8-4443-A0E0-7527C35B1E6A}" destId="{CDFA96D8-3A69-4F93-9A94-E336D9E663BF}" srcOrd="0" destOrd="0" presId="urn:microsoft.com/office/officeart/2005/8/layout/process4"/>
    <dgm:cxn modelId="{99691D2D-5BFE-43C0-896A-9F1F800E71BC}" type="presParOf" srcId="{461F96E2-13D8-4443-A0E0-7527C35B1E6A}" destId="{4C213DDD-D1FC-4FDC-9715-D93DABE06637}" srcOrd="1" destOrd="0" presId="urn:microsoft.com/office/officeart/2005/8/layout/process4"/>
    <dgm:cxn modelId="{974A7894-13B4-4196-BE8D-51F2AFAE920A}" type="presParOf" srcId="{04A569B7-7387-4A77-B6BC-84527DD9006D}" destId="{F9D24525-BB97-422B-B053-B940DAC8D4C4}" srcOrd="1" destOrd="0" presId="urn:microsoft.com/office/officeart/2005/8/layout/process4"/>
    <dgm:cxn modelId="{9C217C23-FA42-4B54-AF06-1C36A061637E}" type="presParOf" srcId="{04A569B7-7387-4A77-B6BC-84527DD9006D}" destId="{F8D70D81-A32A-44A4-AB25-D41690145520}" srcOrd="2" destOrd="0" presId="urn:microsoft.com/office/officeart/2005/8/layout/process4"/>
    <dgm:cxn modelId="{5B31EA3B-D077-418F-83F8-153D242ACFE6}" type="presParOf" srcId="{F8D70D81-A32A-44A4-AB25-D41690145520}" destId="{9747B604-A0EB-42B7-B65B-B7E20C8C78AC}" srcOrd="0" destOrd="0" presId="urn:microsoft.com/office/officeart/2005/8/layout/process4"/>
    <dgm:cxn modelId="{F76AF7C7-6224-4EC6-B670-B57AB749BD1D}" type="presParOf" srcId="{F8D70D81-A32A-44A4-AB25-D41690145520}" destId="{F1A569F6-C9C9-4430-9BA9-8E364F3B19E6}" srcOrd="1" destOrd="0" presId="urn:microsoft.com/office/officeart/2005/8/layout/process4"/>
    <dgm:cxn modelId="{6EF0D8B7-699E-4299-B4D1-D4C085F8E1F3}" type="presParOf" srcId="{F8D70D81-A32A-44A4-AB25-D41690145520}" destId="{314D8888-AAC3-4F8D-A4E5-27F9DC7DC2DD}" srcOrd="2" destOrd="0" presId="urn:microsoft.com/office/officeart/2005/8/layout/process4"/>
    <dgm:cxn modelId="{08C049D0-C3C8-49B8-99FC-FF28C009E911}" type="presParOf" srcId="{314D8888-AAC3-4F8D-A4E5-27F9DC7DC2DD}" destId="{E736F866-0571-4507-8B02-0254CCE3E363}" srcOrd="0" destOrd="0" presId="urn:microsoft.com/office/officeart/2005/8/layout/process4"/>
    <dgm:cxn modelId="{2610F72B-C730-4800-92B8-6B6450CD21A0}" type="presParOf" srcId="{314D8888-AAC3-4F8D-A4E5-27F9DC7DC2DD}" destId="{BC6AAA62-AAC6-429A-921E-FDD7A06B02E7}" srcOrd="1" destOrd="0" presId="urn:microsoft.com/office/officeart/2005/8/layout/process4"/>
    <dgm:cxn modelId="{CE13687E-25D5-4B92-9DDA-C690AD72AF0E}" type="presParOf" srcId="{04A569B7-7387-4A77-B6BC-84527DD9006D}" destId="{EA26421E-2741-429A-B55B-A05E96677E1E}" srcOrd="3" destOrd="0" presId="urn:microsoft.com/office/officeart/2005/8/layout/process4"/>
    <dgm:cxn modelId="{96DC509B-19E0-4A12-9196-42CE83972B87}" type="presParOf" srcId="{04A569B7-7387-4A77-B6BC-84527DD9006D}" destId="{41B65FF6-B222-461B-970F-6B3D3FFA3B5A}" srcOrd="4" destOrd="0" presId="urn:microsoft.com/office/officeart/2005/8/layout/process4"/>
    <dgm:cxn modelId="{FF45C39D-FE9E-4A33-BD8A-507B1CA7B78D}" type="presParOf" srcId="{41B65FF6-B222-461B-970F-6B3D3FFA3B5A}" destId="{F6343E6F-4BAD-4DF1-B364-12B58F189BD3}" srcOrd="0" destOrd="0" presId="urn:microsoft.com/office/officeart/2005/8/layout/process4"/>
    <dgm:cxn modelId="{BB315165-CE37-4D72-B51B-DC6DA107604C}" type="presParOf" srcId="{41B65FF6-B222-461B-970F-6B3D3FFA3B5A}" destId="{8D7C7BC5-2B70-40C9-ACFA-082FDC88775A}" srcOrd="1" destOrd="0" presId="urn:microsoft.com/office/officeart/2005/8/layout/process4"/>
    <dgm:cxn modelId="{1DB6E330-94D6-4B5D-A83D-93369BBCC64B}" type="presParOf" srcId="{41B65FF6-B222-461B-970F-6B3D3FFA3B5A}" destId="{AAB62511-0244-4908-9E25-2E7F63711F52}" srcOrd="2" destOrd="0" presId="urn:microsoft.com/office/officeart/2005/8/layout/process4"/>
    <dgm:cxn modelId="{0793895A-524B-413E-9D03-F95679935FDC}" type="presParOf" srcId="{AAB62511-0244-4908-9E25-2E7F63711F52}" destId="{454675A0-D3EC-43E2-9AF2-38623B43DB09}" srcOrd="0" destOrd="0" presId="urn:microsoft.com/office/officeart/2005/8/layout/process4"/>
    <dgm:cxn modelId="{BF1C8707-ABC0-43F9-9FBB-748AF0D49E9F}" type="presParOf" srcId="{AAB62511-0244-4908-9E25-2E7F63711F52}" destId="{28A0694C-569D-48EA-8F53-090BB06F4B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9CA3D-F812-4559-9681-C2874C77CAC6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7F3988-422A-4599-BA31-445ACA1873AB}">
      <dgm:prSet phldrT="[Text]" custT="1"/>
      <dgm:spPr/>
      <dgm:t>
        <a:bodyPr/>
        <a:lstStyle/>
        <a:p>
          <a:pPr algn="ctr"/>
          <a:r>
            <a:rPr lang="en-US" sz="1600" dirty="0"/>
            <a:t>Manage Personnel</a:t>
          </a:r>
        </a:p>
      </dgm:t>
    </dgm:pt>
    <dgm:pt modelId="{73DE745C-B0B2-43E3-AFCD-5896B7FED928}" type="parTrans" cxnId="{A8C6ED21-0AB8-4203-A1B8-64CFCF1A773A}">
      <dgm:prSet/>
      <dgm:spPr/>
      <dgm:t>
        <a:bodyPr/>
        <a:lstStyle/>
        <a:p>
          <a:endParaRPr lang="en-US" sz="2400"/>
        </a:p>
      </dgm:t>
    </dgm:pt>
    <dgm:pt modelId="{7D514F30-656E-48BF-8163-13BF79E26438}" type="sibTrans" cxnId="{A8C6ED21-0AB8-4203-A1B8-64CFCF1A773A}">
      <dgm:prSet/>
      <dgm:spPr/>
      <dgm:t>
        <a:bodyPr/>
        <a:lstStyle/>
        <a:p>
          <a:endParaRPr lang="en-US" sz="2400"/>
        </a:p>
      </dgm:t>
    </dgm:pt>
    <dgm:pt modelId="{DFB56010-5AA2-4792-957D-E7267B0D570A}">
      <dgm:prSet phldrT="[Text]" custT="1"/>
      <dgm:spPr/>
      <dgm:t>
        <a:bodyPr/>
        <a:lstStyle/>
        <a:p>
          <a:r>
            <a:rPr lang="en-US" sz="900" dirty="0"/>
            <a:t>Supporting employee professional development and appraisal</a:t>
          </a:r>
        </a:p>
      </dgm:t>
    </dgm:pt>
    <dgm:pt modelId="{0FB6D433-23AC-42B5-A12D-243987D635BF}" type="parTrans" cxnId="{DD1FFAF1-B2CF-4150-8AC5-DFE1F8282466}">
      <dgm:prSet/>
      <dgm:spPr/>
      <dgm:t>
        <a:bodyPr/>
        <a:lstStyle/>
        <a:p>
          <a:endParaRPr lang="en-US" sz="2400"/>
        </a:p>
      </dgm:t>
    </dgm:pt>
    <dgm:pt modelId="{95DCE553-D4E5-4C4B-9758-EC61709E88DF}" type="sibTrans" cxnId="{DD1FFAF1-B2CF-4150-8AC5-DFE1F8282466}">
      <dgm:prSet/>
      <dgm:spPr/>
      <dgm:t>
        <a:bodyPr/>
        <a:lstStyle/>
        <a:p>
          <a:endParaRPr lang="en-US" sz="2400"/>
        </a:p>
      </dgm:t>
    </dgm:pt>
    <dgm:pt modelId="{CC97392F-1877-4842-B3E2-5DA28F7E647B}">
      <dgm:prSet phldrT="[Text]" custT="1"/>
      <dgm:spPr/>
      <dgm:t>
        <a:bodyPr/>
        <a:lstStyle/>
        <a:p>
          <a:r>
            <a:rPr lang="en-US" sz="900" dirty="0"/>
            <a:t>Attracting, training and retaining high quality teachers and administrators</a:t>
          </a:r>
        </a:p>
      </dgm:t>
    </dgm:pt>
    <dgm:pt modelId="{2FFD5A06-2A73-4719-8E47-90FA500F124E}" type="parTrans" cxnId="{ACE71753-44F6-4986-9D95-4F53870BB2E1}">
      <dgm:prSet/>
      <dgm:spPr/>
      <dgm:t>
        <a:bodyPr/>
        <a:lstStyle/>
        <a:p>
          <a:endParaRPr lang="en-US" sz="2400"/>
        </a:p>
      </dgm:t>
    </dgm:pt>
    <dgm:pt modelId="{E170897A-F424-46CD-864E-CD8A326373B6}" type="sibTrans" cxnId="{ACE71753-44F6-4986-9D95-4F53870BB2E1}">
      <dgm:prSet/>
      <dgm:spPr/>
      <dgm:t>
        <a:bodyPr/>
        <a:lstStyle/>
        <a:p>
          <a:endParaRPr lang="en-US" sz="2400"/>
        </a:p>
      </dgm:t>
    </dgm:pt>
    <dgm:pt modelId="{E41EDE2C-3302-4F48-87AA-43619AE78068}">
      <dgm:prSet phldrT="[Text]" custT="1"/>
      <dgm:spPr/>
      <dgm:t>
        <a:bodyPr/>
        <a:lstStyle/>
        <a:p>
          <a:r>
            <a:rPr lang="en-US" sz="900" dirty="0"/>
            <a:t>Manage student recruitment for the campus</a:t>
          </a:r>
        </a:p>
      </dgm:t>
    </dgm:pt>
    <dgm:pt modelId="{B3A9501B-B620-4C12-B0C8-D26862351171}" type="parTrans" cxnId="{FF93EBC0-BE78-45FF-85CC-226B04477AA8}">
      <dgm:prSet/>
      <dgm:spPr/>
      <dgm:t>
        <a:bodyPr/>
        <a:lstStyle/>
        <a:p>
          <a:endParaRPr lang="en-US" sz="2400"/>
        </a:p>
      </dgm:t>
    </dgm:pt>
    <dgm:pt modelId="{E356DC84-4977-4EC7-8E50-1D1CC48AFA67}" type="sibTrans" cxnId="{FF93EBC0-BE78-45FF-85CC-226B04477AA8}">
      <dgm:prSet/>
      <dgm:spPr/>
      <dgm:t>
        <a:bodyPr/>
        <a:lstStyle/>
        <a:p>
          <a:endParaRPr lang="en-US" sz="2400"/>
        </a:p>
      </dgm:t>
    </dgm:pt>
    <dgm:pt modelId="{2AE33DF2-3827-420C-8142-C249FF9D5CC2}">
      <dgm:prSet phldrT="[Text]" custT="1"/>
      <dgm:spPr/>
      <dgm:t>
        <a:bodyPr/>
        <a:lstStyle/>
        <a:p>
          <a:pPr algn="ctr"/>
          <a:r>
            <a:rPr lang="en-US" sz="1100" b="1" dirty="0"/>
            <a:t>Support Curriculum, Calendar and Assessments</a:t>
          </a:r>
        </a:p>
      </dgm:t>
    </dgm:pt>
    <dgm:pt modelId="{78372CDC-9E21-486E-985B-3CB0F65C7DC3}" type="parTrans" cxnId="{7FF5D36B-3697-4BD4-A4D3-E8E98DA8F428}">
      <dgm:prSet/>
      <dgm:spPr/>
      <dgm:t>
        <a:bodyPr/>
        <a:lstStyle/>
        <a:p>
          <a:endParaRPr lang="en-US" sz="2400"/>
        </a:p>
      </dgm:t>
    </dgm:pt>
    <dgm:pt modelId="{007F5581-8BE9-4C8D-9E5A-7636A266B858}" type="sibTrans" cxnId="{7FF5D36B-3697-4BD4-A4D3-E8E98DA8F428}">
      <dgm:prSet/>
      <dgm:spPr/>
      <dgm:t>
        <a:bodyPr/>
        <a:lstStyle/>
        <a:p>
          <a:endParaRPr lang="en-US" sz="2400"/>
        </a:p>
      </dgm:t>
    </dgm:pt>
    <dgm:pt modelId="{55A27DFF-A479-4E66-A047-8730BA673397}">
      <dgm:prSet phldrT="[Text]" custT="1"/>
      <dgm:spPr/>
      <dgm:t>
        <a:bodyPr/>
        <a:lstStyle/>
        <a:p>
          <a:r>
            <a:rPr lang="en-US" sz="800" dirty="0"/>
            <a:t>Would provide TEKS-aligned curriculum that supports the long-term vision of the program</a:t>
          </a:r>
        </a:p>
      </dgm:t>
    </dgm:pt>
    <dgm:pt modelId="{9DC9AF86-16F3-4E19-A065-93EC81901B5D}" type="parTrans" cxnId="{B83E63BF-8378-43FF-BF85-A002C0CD45B1}">
      <dgm:prSet/>
      <dgm:spPr/>
      <dgm:t>
        <a:bodyPr/>
        <a:lstStyle/>
        <a:p>
          <a:endParaRPr lang="en-US" sz="2400"/>
        </a:p>
      </dgm:t>
    </dgm:pt>
    <dgm:pt modelId="{041182D2-828F-479D-A5C5-13F26E8ABFED}" type="sibTrans" cxnId="{B83E63BF-8378-43FF-BF85-A002C0CD45B1}">
      <dgm:prSet/>
      <dgm:spPr/>
      <dgm:t>
        <a:bodyPr/>
        <a:lstStyle/>
        <a:p>
          <a:endParaRPr lang="en-US" sz="2400"/>
        </a:p>
      </dgm:t>
    </dgm:pt>
    <dgm:pt modelId="{BEB59F8B-3204-4C4A-BA2C-36FCE9F8814A}">
      <dgm:prSet phldrT="[Text]" custT="1"/>
      <dgm:spPr/>
      <dgm:t>
        <a:bodyPr/>
        <a:lstStyle/>
        <a:p>
          <a:r>
            <a:rPr lang="en-US" sz="800" dirty="0"/>
            <a:t>Raise funds to support the 1:1 program and extracurricular opportunities for students</a:t>
          </a:r>
        </a:p>
      </dgm:t>
    </dgm:pt>
    <dgm:pt modelId="{2F1BAD19-99CD-4319-B568-7F795CB9E530}" type="parTrans" cxnId="{685F4637-01FA-4ACB-ACE7-66A48FAF203F}">
      <dgm:prSet/>
      <dgm:spPr/>
      <dgm:t>
        <a:bodyPr/>
        <a:lstStyle/>
        <a:p>
          <a:endParaRPr lang="en-US" sz="2400"/>
        </a:p>
      </dgm:t>
    </dgm:pt>
    <dgm:pt modelId="{03922B04-02B1-424D-A852-2614B71612C3}" type="sibTrans" cxnId="{685F4637-01FA-4ACB-ACE7-66A48FAF203F}">
      <dgm:prSet/>
      <dgm:spPr/>
      <dgm:t>
        <a:bodyPr/>
        <a:lstStyle/>
        <a:p>
          <a:endParaRPr lang="en-US" sz="2400"/>
        </a:p>
      </dgm:t>
    </dgm:pt>
    <dgm:pt modelId="{56BEE7F8-D1D0-42A8-831B-E78E7D231D43}">
      <dgm:prSet phldrT="[Text]" custT="1"/>
      <dgm:spPr/>
      <dgm:t>
        <a:bodyPr/>
        <a:lstStyle/>
        <a:p>
          <a:r>
            <a:rPr lang="en-US" sz="800" dirty="0"/>
            <a:t>Manage and cultivate partnerships with businesses, community partners, and key stakeholders to provide additional resources</a:t>
          </a:r>
        </a:p>
      </dgm:t>
    </dgm:pt>
    <dgm:pt modelId="{49AFA74A-1CAF-4E00-A399-3D7C2AA210B3}" type="parTrans" cxnId="{3C48EE35-162A-461F-A220-BF789CE1507E}">
      <dgm:prSet/>
      <dgm:spPr/>
      <dgm:t>
        <a:bodyPr/>
        <a:lstStyle/>
        <a:p>
          <a:endParaRPr lang="en-US" sz="2400"/>
        </a:p>
      </dgm:t>
    </dgm:pt>
    <dgm:pt modelId="{B6149C60-BD4C-477F-B26C-B26B4611149D}" type="sibTrans" cxnId="{3C48EE35-162A-461F-A220-BF789CE1507E}">
      <dgm:prSet/>
      <dgm:spPr/>
      <dgm:t>
        <a:bodyPr/>
        <a:lstStyle/>
        <a:p>
          <a:endParaRPr lang="en-US" sz="2400"/>
        </a:p>
      </dgm:t>
    </dgm:pt>
    <dgm:pt modelId="{0A27FC93-5B8D-4E50-80E0-06427EACB1BF}">
      <dgm:prSet phldrT="[Text]" custT="1"/>
      <dgm:spPr/>
      <dgm:t>
        <a:bodyPr/>
        <a:lstStyle/>
        <a:p>
          <a:endParaRPr lang="en-US" sz="900" dirty="0"/>
        </a:p>
      </dgm:t>
    </dgm:pt>
    <dgm:pt modelId="{15921A39-5B21-4189-8D90-EED3D525A73D}" type="parTrans" cxnId="{C7446D53-3EE3-4A51-A3D4-62902194CE19}">
      <dgm:prSet/>
      <dgm:spPr/>
      <dgm:t>
        <a:bodyPr/>
        <a:lstStyle/>
        <a:p>
          <a:endParaRPr lang="en-US"/>
        </a:p>
      </dgm:t>
    </dgm:pt>
    <dgm:pt modelId="{D4F36517-4E24-48DF-9098-B2348C3BB70A}" type="sibTrans" cxnId="{C7446D53-3EE3-4A51-A3D4-62902194CE19}">
      <dgm:prSet/>
      <dgm:spPr/>
      <dgm:t>
        <a:bodyPr/>
        <a:lstStyle/>
        <a:p>
          <a:endParaRPr lang="en-US"/>
        </a:p>
      </dgm:t>
    </dgm:pt>
    <dgm:pt modelId="{4F7E1947-A70E-4CCF-A037-A393D00F8ECC}">
      <dgm:prSet phldrT="[Text]" custT="1"/>
      <dgm:spPr/>
      <dgm:t>
        <a:bodyPr/>
        <a:lstStyle/>
        <a:p>
          <a:endParaRPr lang="en-US" sz="900" dirty="0"/>
        </a:p>
      </dgm:t>
    </dgm:pt>
    <dgm:pt modelId="{DCEB22E6-B5C1-4DB2-A25A-8851021E884B}" type="parTrans" cxnId="{1AF30D26-66D4-4930-A659-37FE66913E5D}">
      <dgm:prSet/>
      <dgm:spPr/>
      <dgm:t>
        <a:bodyPr/>
        <a:lstStyle/>
        <a:p>
          <a:endParaRPr lang="en-US"/>
        </a:p>
      </dgm:t>
    </dgm:pt>
    <dgm:pt modelId="{49ACD6A5-1494-46F5-A75D-FFC87C3CE1B3}" type="sibTrans" cxnId="{1AF30D26-66D4-4930-A659-37FE66913E5D}">
      <dgm:prSet/>
      <dgm:spPr/>
      <dgm:t>
        <a:bodyPr/>
        <a:lstStyle/>
        <a:p>
          <a:endParaRPr lang="en-US"/>
        </a:p>
      </dgm:t>
    </dgm:pt>
    <dgm:pt modelId="{3B473DAC-ABDF-429B-A4D6-7541D53B2BF3}">
      <dgm:prSet phldrT="[Text]" custT="1"/>
      <dgm:spPr/>
      <dgm:t>
        <a:bodyPr/>
        <a:lstStyle/>
        <a:p>
          <a:endParaRPr lang="en-US" sz="800" dirty="0"/>
        </a:p>
      </dgm:t>
    </dgm:pt>
    <dgm:pt modelId="{1AB4A22D-1F15-4D4F-89DB-B250614502E0}" type="parTrans" cxnId="{964FA116-E4BC-478F-9CD7-2D1F1AF0B58A}">
      <dgm:prSet/>
      <dgm:spPr/>
      <dgm:t>
        <a:bodyPr/>
        <a:lstStyle/>
        <a:p>
          <a:endParaRPr lang="en-US"/>
        </a:p>
      </dgm:t>
    </dgm:pt>
    <dgm:pt modelId="{D588DE80-8451-43FB-842F-0614844DA0D2}" type="sibTrans" cxnId="{964FA116-E4BC-478F-9CD7-2D1F1AF0B58A}">
      <dgm:prSet/>
      <dgm:spPr/>
      <dgm:t>
        <a:bodyPr/>
        <a:lstStyle/>
        <a:p>
          <a:endParaRPr lang="en-US"/>
        </a:p>
      </dgm:t>
    </dgm:pt>
    <dgm:pt modelId="{94C59452-0094-4F5A-A485-253C0FA70BAE}">
      <dgm:prSet phldrT="[Text]" custT="1"/>
      <dgm:spPr/>
      <dgm:t>
        <a:bodyPr/>
        <a:lstStyle/>
        <a:p>
          <a:endParaRPr lang="en-US" sz="800" dirty="0"/>
        </a:p>
      </dgm:t>
    </dgm:pt>
    <dgm:pt modelId="{CCE4ABA5-BE8D-4D45-8ADA-9C59AAA72994}" type="parTrans" cxnId="{34C452AF-9736-47EA-8260-490AC6326638}">
      <dgm:prSet/>
      <dgm:spPr/>
      <dgm:t>
        <a:bodyPr/>
        <a:lstStyle/>
        <a:p>
          <a:endParaRPr lang="en-US"/>
        </a:p>
      </dgm:t>
    </dgm:pt>
    <dgm:pt modelId="{7979B036-EF58-41A5-B42E-4665E95AD52A}" type="sibTrans" cxnId="{34C452AF-9736-47EA-8260-490AC6326638}">
      <dgm:prSet/>
      <dgm:spPr/>
      <dgm:t>
        <a:bodyPr/>
        <a:lstStyle/>
        <a:p>
          <a:endParaRPr lang="en-US"/>
        </a:p>
      </dgm:t>
    </dgm:pt>
    <dgm:pt modelId="{0C9040EF-DDBA-4C36-9766-292F15F647AB}">
      <dgm:prSet custT="1"/>
      <dgm:spPr/>
      <dgm:t>
        <a:bodyPr/>
        <a:lstStyle/>
        <a:p>
          <a:pPr algn="ctr"/>
          <a:r>
            <a:rPr lang="en-US" sz="1050" b="1" dirty="0"/>
            <a:t>Additional Supports</a:t>
          </a:r>
        </a:p>
      </dgm:t>
    </dgm:pt>
    <dgm:pt modelId="{B94DBECA-618F-41C9-8A62-9216FB54C9B0}" type="parTrans" cxnId="{64B699D2-9E7F-47BD-A786-C03CEA4EA41A}">
      <dgm:prSet/>
      <dgm:spPr/>
      <dgm:t>
        <a:bodyPr/>
        <a:lstStyle/>
        <a:p>
          <a:endParaRPr lang="en-US"/>
        </a:p>
      </dgm:t>
    </dgm:pt>
    <dgm:pt modelId="{FE65DCAE-E7DD-4348-89E8-F593B786473C}" type="sibTrans" cxnId="{64B699D2-9E7F-47BD-A786-C03CEA4EA41A}">
      <dgm:prSet/>
      <dgm:spPr/>
      <dgm:t>
        <a:bodyPr/>
        <a:lstStyle/>
        <a:p>
          <a:endParaRPr lang="en-US"/>
        </a:p>
      </dgm:t>
    </dgm:pt>
    <dgm:pt modelId="{12985372-0EDB-49D7-8F16-079E3EAC02FC}">
      <dgm:prSet custT="1"/>
      <dgm:spPr/>
      <dgm:t>
        <a:bodyPr/>
        <a:lstStyle/>
        <a:p>
          <a:pPr algn="l"/>
          <a:r>
            <a:rPr lang="en-US" sz="900" dirty="0"/>
            <a:t>Provide curricular support to expand computer science programs across HISD.</a:t>
          </a:r>
        </a:p>
      </dgm:t>
    </dgm:pt>
    <dgm:pt modelId="{F0481862-C520-4752-8207-872D14DA8CD7}" type="parTrans" cxnId="{183E61CE-7BE6-41A7-AB89-6C04BC49B2C9}">
      <dgm:prSet/>
      <dgm:spPr/>
      <dgm:t>
        <a:bodyPr/>
        <a:lstStyle/>
        <a:p>
          <a:endParaRPr lang="en-US"/>
        </a:p>
      </dgm:t>
    </dgm:pt>
    <dgm:pt modelId="{1D908F48-D8A0-4F13-9B23-33EEB98FACF6}" type="sibTrans" cxnId="{183E61CE-7BE6-41A7-AB89-6C04BC49B2C9}">
      <dgm:prSet/>
      <dgm:spPr/>
      <dgm:t>
        <a:bodyPr/>
        <a:lstStyle/>
        <a:p>
          <a:endParaRPr lang="en-US"/>
        </a:p>
      </dgm:t>
    </dgm:pt>
    <dgm:pt modelId="{BA7B3245-31EB-46B0-BFB4-EE477C3AF632}">
      <dgm:prSet/>
      <dgm:spPr/>
      <dgm:t>
        <a:bodyPr/>
        <a:lstStyle/>
        <a:p>
          <a:pPr algn="l"/>
          <a:endParaRPr lang="en-US" sz="800" dirty="0"/>
        </a:p>
      </dgm:t>
    </dgm:pt>
    <dgm:pt modelId="{169A58AB-959B-45B5-A7DD-30011A8C9D95}" type="parTrans" cxnId="{F802F6E9-777E-43B4-9543-405A3323122B}">
      <dgm:prSet/>
      <dgm:spPr/>
      <dgm:t>
        <a:bodyPr/>
        <a:lstStyle/>
        <a:p>
          <a:endParaRPr lang="en-US"/>
        </a:p>
      </dgm:t>
    </dgm:pt>
    <dgm:pt modelId="{11118699-0D2D-4016-AE31-335932D3B6D4}" type="sibTrans" cxnId="{F802F6E9-777E-43B4-9543-405A3323122B}">
      <dgm:prSet/>
      <dgm:spPr/>
      <dgm:t>
        <a:bodyPr/>
        <a:lstStyle/>
        <a:p>
          <a:endParaRPr lang="en-US"/>
        </a:p>
      </dgm:t>
    </dgm:pt>
    <dgm:pt modelId="{D8DB4323-6499-4446-97DF-337307C355C2}">
      <dgm:prSet custT="1"/>
      <dgm:spPr/>
      <dgm:t>
        <a:bodyPr/>
        <a:lstStyle/>
        <a:p>
          <a:pPr algn="l"/>
          <a:r>
            <a:rPr lang="en-US" sz="900" dirty="0"/>
            <a:t> Train teachers to help develop a pipeline of certified candidates for HISD.</a:t>
          </a:r>
        </a:p>
      </dgm:t>
    </dgm:pt>
    <dgm:pt modelId="{630D33C8-47B1-4CF3-AE72-923163097180}" type="parTrans" cxnId="{353E8984-51A3-400C-8930-41E4EB9360C5}">
      <dgm:prSet/>
      <dgm:spPr/>
      <dgm:t>
        <a:bodyPr/>
        <a:lstStyle/>
        <a:p>
          <a:endParaRPr lang="en-US"/>
        </a:p>
      </dgm:t>
    </dgm:pt>
    <dgm:pt modelId="{29141274-F445-4B3D-BDBD-7FD6B21F9800}" type="sibTrans" cxnId="{353E8984-51A3-400C-8930-41E4EB9360C5}">
      <dgm:prSet/>
      <dgm:spPr/>
      <dgm:t>
        <a:bodyPr/>
        <a:lstStyle/>
        <a:p>
          <a:endParaRPr lang="en-US"/>
        </a:p>
      </dgm:t>
    </dgm:pt>
    <dgm:pt modelId="{112ECDA5-9CDC-4DF9-B74A-F0647D7E5D6A}">
      <dgm:prSet custT="1"/>
      <dgm:spPr/>
      <dgm:t>
        <a:bodyPr/>
        <a:lstStyle/>
        <a:p>
          <a:pPr algn="l"/>
          <a:endParaRPr lang="en-US" sz="900" dirty="0"/>
        </a:p>
      </dgm:t>
    </dgm:pt>
    <dgm:pt modelId="{2EFACBD5-78E1-47BF-9CBC-E40565AA3441}" type="parTrans" cxnId="{618D767C-0F54-4DBA-8E1C-F2FA77DC7DFC}">
      <dgm:prSet/>
      <dgm:spPr/>
      <dgm:t>
        <a:bodyPr/>
        <a:lstStyle/>
        <a:p>
          <a:endParaRPr lang="en-US"/>
        </a:p>
      </dgm:t>
    </dgm:pt>
    <dgm:pt modelId="{8ECB545E-A9BE-451E-AAAB-53F7507E7533}" type="sibTrans" cxnId="{618D767C-0F54-4DBA-8E1C-F2FA77DC7DFC}">
      <dgm:prSet/>
      <dgm:spPr/>
      <dgm:t>
        <a:bodyPr/>
        <a:lstStyle/>
        <a:p>
          <a:endParaRPr lang="en-US"/>
        </a:p>
      </dgm:t>
    </dgm:pt>
    <dgm:pt modelId="{B81F6656-DCD0-4793-890A-01CC9419350D}" type="pres">
      <dgm:prSet presAssocID="{77D9CA3D-F812-4559-9681-C2874C77CAC6}" presName="diagram" presStyleCnt="0">
        <dgm:presLayoutVars>
          <dgm:dir/>
          <dgm:resizeHandles val="exact"/>
        </dgm:presLayoutVars>
      </dgm:prSet>
      <dgm:spPr/>
    </dgm:pt>
    <dgm:pt modelId="{392DD790-2AF7-4F2F-A0BE-81FC1AE35A74}" type="pres">
      <dgm:prSet presAssocID="{187F3988-422A-4599-BA31-445ACA1873AB}" presName="node" presStyleLbl="node1" presStyleIdx="0" presStyleCnt="3" custScaleY="149908">
        <dgm:presLayoutVars>
          <dgm:bulletEnabled val="1"/>
        </dgm:presLayoutVars>
      </dgm:prSet>
      <dgm:spPr/>
    </dgm:pt>
    <dgm:pt modelId="{3C851573-97F5-4E97-B71F-8E87E0672270}" type="pres">
      <dgm:prSet presAssocID="{7D514F30-656E-48BF-8163-13BF79E26438}" presName="sibTrans" presStyleCnt="0"/>
      <dgm:spPr/>
    </dgm:pt>
    <dgm:pt modelId="{E851387A-F963-4AE9-A556-15E0BC62DB66}" type="pres">
      <dgm:prSet presAssocID="{2AE33DF2-3827-420C-8142-C249FF9D5CC2}" presName="node" presStyleLbl="node1" presStyleIdx="1" presStyleCnt="3" custScaleY="149898">
        <dgm:presLayoutVars>
          <dgm:bulletEnabled val="1"/>
        </dgm:presLayoutVars>
      </dgm:prSet>
      <dgm:spPr/>
    </dgm:pt>
    <dgm:pt modelId="{C154FD9A-00FD-417C-ACA9-9D78640566F0}" type="pres">
      <dgm:prSet presAssocID="{007F5581-8BE9-4C8D-9E5A-7636A266B858}" presName="sibTrans" presStyleCnt="0"/>
      <dgm:spPr/>
    </dgm:pt>
    <dgm:pt modelId="{4FEBD149-FCC4-4098-8C8E-3F41B293D6CB}" type="pres">
      <dgm:prSet presAssocID="{0C9040EF-DDBA-4C36-9766-292F15F647AB}" presName="node" presStyleLbl="node1" presStyleIdx="2" presStyleCnt="3">
        <dgm:presLayoutVars>
          <dgm:bulletEnabled val="1"/>
        </dgm:presLayoutVars>
      </dgm:prSet>
      <dgm:spPr/>
    </dgm:pt>
  </dgm:ptLst>
  <dgm:cxnLst>
    <dgm:cxn modelId="{190E2701-104B-493A-8DF9-20188BB13117}" type="presOf" srcId="{BA7B3245-31EB-46B0-BFB4-EE477C3AF632}" destId="{4FEBD149-FCC4-4098-8C8E-3F41B293D6CB}" srcOrd="0" destOrd="4" presId="urn:microsoft.com/office/officeart/2005/8/layout/default"/>
    <dgm:cxn modelId="{90A09C08-CF29-4515-8EA3-E1B0D48E2556}" type="presOf" srcId="{0A27FC93-5B8D-4E50-80E0-06427EACB1BF}" destId="{392DD790-2AF7-4F2F-A0BE-81FC1AE35A74}" srcOrd="0" destOrd="2" presId="urn:microsoft.com/office/officeart/2005/8/layout/default"/>
    <dgm:cxn modelId="{6C95F009-3942-4F40-94BF-DB39A89CF87E}" type="presOf" srcId="{55A27DFF-A479-4E66-A047-8730BA673397}" destId="{E851387A-F963-4AE9-A556-15E0BC62DB66}" srcOrd="0" destOrd="1" presId="urn:microsoft.com/office/officeart/2005/8/layout/default"/>
    <dgm:cxn modelId="{964FA116-E4BC-478F-9CD7-2D1F1AF0B58A}" srcId="{2AE33DF2-3827-420C-8142-C249FF9D5CC2}" destId="{3B473DAC-ABDF-429B-A4D6-7541D53B2BF3}" srcOrd="1" destOrd="0" parTransId="{1AB4A22D-1F15-4D4F-89DB-B250614502E0}" sibTransId="{D588DE80-8451-43FB-842F-0614844DA0D2}"/>
    <dgm:cxn modelId="{4777E716-AB15-4954-B337-40CFDEF8CB86}" type="presOf" srcId="{D8DB4323-6499-4446-97DF-337307C355C2}" destId="{4FEBD149-FCC4-4098-8C8E-3F41B293D6CB}" srcOrd="0" destOrd="3" presId="urn:microsoft.com/office/officeart/2005/8/layout/default"/>
    <dgm:cxn modelId="{45B22418-3EBE-442C-A5E3-6F5FFE772048}" type="presOf" srcId="{112ECDA5-9CDC-4DF9-B74A-F0647D7E5D6A}" destId="{4FEBD149-FCC4-4098-8C8E-3F41B293D6CB}" srcOrd="0" destOrd="2" presId="urn:microsoft.com/office/officeart/2005/8/layout/default"/>
    <dgm:cxn modelId="{8BD87718-4AF1-44F0-B1DA-C8988B73A58D}" type="presOf" srcId="{94C59452-0094-4F5A-A485-253C0FA70BAE}" destId="{E851387A-F963-4AE9-A556-15E0BC62DB66}" srcOrd="0" destOrd="4" presId="urn:microsoft.com/office/officeart/2005/8/layout/default"/>
    <dgm:cxn modelId="{A8C6ED21-0AB8-4203-A1B8-64CFCF1A773A}" srcId="{77D9CA3D-F812-4559-9681-C2874C77CAC6}" destId="{187F3988-422A-4599-BA31-445ACA1873AB}" srcOrd="0" destOrd="0" parTransId="{73DE745C-B0B2-43E3-AFCD-5896B7FED928}" sibTransId="{7D514F30-656E-48BF-8163-13BF79E26438}"/>
    <dgm:cxn modelId="{1AF30D26-66D4-4930-A659-37FE66913E5D}" srcId="{187F3988-422A-4599-BA31-445ACA1873AB}" destId="{4F7E1947-A70E-4CCF-A037-A393D00F8ECC}" srcOrd="3" destOrd="0" parTransId="{DCEB22E6-B5C1-4DB2-A25A-8851021E884B}" sibTransId="{49ACD6A5-1494-46F5-A75D-FFC87C3CE1B3}"/>
    <dgm:cxn modelId="{3C48EE35-162A-461F-A220-BF789CE1507E}" srcId="{2AE33DF2-3827-420C-8142-C249FF9D5CC2}" destId="{56BEE7F8-D1D0-42A8-831B-E78E7D231D43}" srcOrd="4" destOrd="0" parTransId="{49AFA74A-1CAF-4E00-A399-3D7C2AA210B3}" sibTransId="{B6149C60-BD4C-477F-B26C-B26B4611149D}"/>
    <dgm:cxn modelId="{685F4637-01FA-4ACB-ACE7-66A48FAF203F}" srcId="{2AE33DF2-3827-420C-8142-C249FF9D5CC2}" destId="{BEB59F8B-3204-4C4A-BA2C-36FCE9F8814A}" srcOrd="2" destOrd="0" parTransId="{2F1BAD19-99CD-4319-B568-7F795CB9E530}" sibTransId="{03922B04-02B1-424D-A852-2614B71612C3}"/>
    <dgm:cxn modelId="{7FF5D36B-3697-4BD4-A4D3-E8E98DA8F428}" srcId="{77D9CA3D-F812-4559-9681-C2874C77CAC6}" destId="{2AE33DF2-3827-420C-8142-C249FF9D5CC2}" srcOrd="1" destOrd="0" parTransId="{78372CDC-9E21-486E-985B-3CB0F65C7DC3}" sibTransId="{007F5581-8BE9-4C8D-9E5A-7636A266B858}"/>
    <dgm:cxn modelId="{ACE71753-44F6-4986-9D95-4F53870BB2E1}" srcId="{187F3988-422A-4599-BA31-445ACA1873AB}" destId="{CC97392F-1877-4842-B3E2-5DA28F7E647B}" srcOrd="2" destOrd="0" parTransId="{2FFD5A06-2A73-4719-8E47-90FA500F124E}" sibTransId="{E170897A-F424-46CD-864E-CD8A326373B6}"/>
    <dgm:cxn modelId="{C7446D53-3EE3-4A51-A3D4-62902194CE19}" srcId="{187F3988-422A-4599-BA31-445ACA1873AB}" destId="{0A27FC93-5B8D-4E50-80E0-06427EACB1BF}" srcOrd="1" destOrd="0" parTransId="{15921A39-5B21-4189-8D90-EED3D525A73D}" sibTransId="{D4F36517-4E24-48DF-9098-B2348C3BB70A}"/>
    <dgm:cxn modelId="{0A595674-28D0-43FB-8EA3-C6DD75A67B51}" type="presOf" srcId="{4F7E1947-A70E-4CCF-A037-A393D00F8ECC}" destId="{392DD790-2AF7-4F2F-A0BE-81FC1AE35A74}" srcOrd="0" destOrd="4" presId="urn:microsoft.com/office/officeart/2005/8/layout/default"/>
    <dgm:cxn modelId="{88FAA958-0A97-4574-B8E7-0DB49421DF82}" type="presOf" srcId="{56BEE7F8-D1D0-42A8-831B-E78E7D231D43}" destId="{E851387A-F963-4AE9-A556-15E0BC62DB66}" srcOrd="0" destOrd="5" presId="urn:microsoft.com/office/officeart/2005/8/layout/default"/>
    <dgm:cxn modelId="{56404F59-DC9F-49D1-BA19-6C974D6D4A4E}" type="presOf" srcId="{12985372-0EDB-49D7-8F16-079E3EAC02FC}" destId="{4FEBD149-FCC4-4098-8C8E-3F41B293D6CB}" srcOrd="0" destOrd="1" presId="urn:microsoft.com/office/officeart/2005/8/layout/default"/>
    <dgm:cxn modelId="{F09ADE79-316D-47F9-8EE2-5D68C7D54654}" type="presOf" srcId="{3B473DAC-ABDF-429B-A4D6-7541D53B2BF3}" destId="{E851387A-F963-4AE9-A556-15E0BC62DB66}" srcOrd="0" destOrd="2" presId="urn:microsoft.com/office/officeart/2005/8/layout/default"/>
    <dgm:cxn modelId="{618D767C-0F54-4DBA-8E1C-F2FA77DC7DFC}" srcId="{0C9040EF-DDBA-4C36-9766-292F15F647AB}" destId="{112ECDA5-9CDC-4DF9-B74A-F0647D7E5D6A}" srcOrd="1" destOrd="0" parTransId="{2EFACBD5-78E1-47BF-9CBC-E40565AA3441}" sibTransId="{8ECB545E-A9BE-451E-AAAB-53F7507E7533}"/>
    <dgm:cxn modelId="{15151F81-850E-413B-B4E6-F472054645B9}" type="presOf" srcId="{CC97392F-1877-4842-B3E2-5DA28F7E647B}" destId="{392DD790-2AF7-4F2F-A0BE-81FC1AE35A74}" srcOrd="0" destOrd="3" presId="urn:microsoft.com/office/officeart/2005/8/layout/default"/>
    <dgm:cxn modelId="{353E8984-51A3-400C-8930-41E4EB9360C5}" srcId="{0C9040EF-DDBA-4C36-9766-292F15F647AB}" destId="{D8DB4323-6499-4446-97DF-337307C355C2}" srcOrd="2" destOrd="0" parTransId="{630D33C8-47B1-4CF3-AE72-923163097180}" sibTransId="{29141274-F445-4B3D-BDBD-7FD6B21F9800}"/>
    <dgm:cxn modelId="{28FFBA91-3823-43A4-809A-6880EAB29CD4}" type="presOf" srcId="{187F3988-422A-4599-BA31-445ACA1873AB}" destId="{392DD790-2AF7-4F2F-A0BE-81FC1AE35A74}" srcOrd="0" destOrd="0" presId="urn:microsoft.com/office/officeart/2005/8/layout/default"/>
    <dgm:cxn modelId="{AD2B28A8-F52F-4981-ADAF-9B835AFD8CC5}" type="presOf" srcId="{2AE33DF2-3827-420C-8142-C249FF9D5CC2}" destId="{E851387A-F963-4AE9-A556-15E0BC62DB66}" srcOrd="0" destOrd="0" presId="urn:microsoft.com/office/officeart/2005/8/layout/default"/>
    <dgm:cxn modelId="{34C452AF-9736-47EA-8260-490AC6326638}" srcId="{2AE33DF2-3827-420C-8142-C249FF9D5CC2}" destId="{94C59452-0094-4F5A-A485-253C0FA70BAE}" srcOrd="3" destOrd="0" parTransId="{CCE4ABA5-BE8D-4D45-8ADA-9C59AAA72994}" sibTransId="{7979B036-EF58-41A5-B42E-4665E95AD52A}"/>
    <dgm:cxn modelId="{0E98EFBE-6E76-497F-B9B0-2E71BA08DD42}" type="presOf" srcId="{DFB56010-5AA2-4792-957D-E7267B0D570A}" destId="{392DD790-2AF7-4F2F-A0BE-81FC1AE35A74}" srcOrd="0" destOrd="1" presId="urn:microsoft.com/office/officeart/2005/8/layout/default"/>
    <dgm:cxn modelId="{B83E63BF-8378-43FF-BF85-A002C0CD45B1}" srcId="{2AE33DF2-3827-420C-8142-C249FF9D5CC2}" destId="{55A27DFF-A479-4E66-A047-8730BA673397}" srcOrd="0" destOrd="0" parTransId="{9DC9AF86-16F3-4E19-A065-93EC81901B5D}" sibTransId="{041182D2-828F-479D-A5C5-13F26E8ABFED}"/>
    <dgm:cxn modelId="{FF93EBC0-BE78-45FF-85CC-226B04477AA8}" srcId="{187F3988-422A-4599-BA31-445ACA1873AB}" destId="{E41EDE2C-3302-4F48-87AA-43619AE78068}" srcOrd="4" destOrd="0" parTransId="{B3A9501B-B620-4C12-B0C8-D26862351171}" sibTransId="{E356DC84-4977-4EC7-8E50-1D1CC48AFA67}"/>
    <dgm:cxn modelId="{048066C1-59FF-4EC7-806F-48607F6826C4}" type="presOf" srcId="{0C9040EF-DDBA-4C36-9766-292F15F647AB}" destId="{4FEBD149-FCC4-4098-8C8E-3F41B293D6CB}" srcOrd="0" destOrd="0" presId="urn:microsoft.com/office/officeart/2005/8/layout/default"/>
    <dgm:cxn modelId="{D39640C7-92F1-4DD8-9CE4-C0C6297B8F93}" type="presOf" srcId="{BEB59F8B-3204-4C4A-BA2C-36FCE9F8814A}" destId="{E851387A-F963-4AE9-A556-15E0BC62DB66}" srcOrd="0" destOrd="3" presId="urn:microsoft.com/office/officeart/2005/8/layout/default"/>
    <dgm:cxn modelId="{183E61CE-7BE6-41A7-AB89-6C04BC49B2C9}" srcId="{0C9040EF-DDBA-4C36-9766-292F15F647AB}" destId="{12985372-0EDB-49D7-8F16-079E3EAC02FC}" srcOrd="0" destOrd="0" parTransId="{F0481862-C520-4752-8207-872D14DA8CD7}" sibTransId="{1D908F48-D8A0-4F13-9B23-33EEB98FACF6}"/>
    <dgm:cxn modelId="{042CBDCF-88D7-4C5A-9F3D-D7F55037303F}" type="presOf" srcId="{77D9CA3D-F812-4559-9681-C2874C77CAC6}" destId="{B81F6656-DCD0-4793-890A-01CC9419350D}" srcOrd="0" destOrd="0" presId="urn:microsoft.com/office/officeart/2005/8/layout/default"/>
    <dgm:cxn modelId="{64B699D2-9E7F-47BD-A786-C03CEA4EA41A}" srcId="{77D9CA3D-F812-4559-9681-C2874C77CAC6}" destId="{0C9040EF-DDBA-4C36-9766-292F15F647AB}" srcOrd="2" destOrd="0" parTransId="{B94DBECA-618F-41C9-8A62-9216FB54C9B0}" sibTransId="{FE65DCAE-E7DD-4348-89E8-F593B786473C}"/>
    <dgm:cxn modelId="{86DE4FE4-30BC-47A5-A5B4-57244FA02157}" type="presOf" srcId="{E41EDE2C-3302-4F48-87AA-43619AE78068}" destId="{392DD790-2AF7-4F2F-A0BE-81FC1AE35A74}" srcOrd="0" destOrd="5" presId="urn:microsoft.com/office/officeart/2005/8/layout/default"/>
    <dgm:cxn modelId="{F802F6E9-777E-43B4-9543-405A3323122B}" srcId="{0C9040EF-DDBA-4C36-9766-292F15F647AB}" destId="{BA7B3245-31EB-46B0-BFB4-EE477C3AF632}" srcOrd="3" destOrd="0" parTransId="{169A58AB-959B-45B5-A7DD-30011A8C9D95}" sibTransId="{11118699-0D2D-4016-AE31-335932D3B6D4}"/>
    <dgm:cxn modelId="{DD1FFAF1-B2CF-4150-8AC5-DFE1F8282466}" srcId="{187F3988-422A-4599-BA31-445ACA1873AB}" destId="{DFB56010-5AA2-4792-957D-E7267B0D570A}" srcOrd="0" destOrd="0" parTransId="{0FB6D433-23AC-42B5-A12D-243987D635BF}" sibTransId="{95DCE553-D4E5-4C4B-9758-EC61709E88DF}"/>
    <dgm:cxn modelId="{C0E8B1FB-95C8-4062-9D4A-7F7E715A307A}" type="presParOf" srcId="{B81F6656-DCD0-4793-890A-01CC9419350D}" destId="{392DD790-2AF7-4F2F-A0BE-81FC1AE35A74}" srcOrd="0" destOrd="0" presId="urn:microsoft.com/office/officeart/2005/8/layout/default"/>
    <dgm:cxn modelId="{C2151665-B39A-47D1-BFAC-5386F102B3FC}" type="presParOf" srcId="{B81F6656-DCD0-4793-890A-01CC9419350D}" destId="{3C851573-97F5-4E97-B71F-8E87E0672270}" srcOrd="1" destOrd="0" presId="urn:microsoft.com/office/officeart/2005/8/layout/default"/>
    <dgm:cxn modelId="{21478705-917F-469A-90B0-6C7462581ABA}" type="presParOf" srcId="{B81F6656-DCD0-4793-890A-01CC9419350D}" destId="{E851387A-F963-4AE9-A556-15E0BC62DB66}" srcOrd="2" destOrd="0" presId="urn:microsoft.com/office/officeart/2005/8/layout/default"/>
    <dgm:cxn modelId="{CA734C79-6790-4524-847C-3449F36AE685}" type="presParOf" srcId="{B81F6656-DCD0-4793-890A-01CC9419350D}" destId="{C154FD9A-00FD-417C-ACA9-9D78640566F0}" srcOrd="3" destOrd="0" presId="urn:microsoft.com/office/officeart/2005/8/layout/default"/>
    <dgm:cxn modelId="{CF41F236-043E-43CC-AB84-D9E3D41C81BA}" type="presParOf" srcId="{B81F6656-DCD0-4793-890A-01CC9419350D}" destId="{4FEBD149-FCC4-4098-8C8E-3F41B293D6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30C57-00B0-4E8E-806B-A46B376024F0}">
      <dsp:nvSpPr>
        <dsp:cNvPr id="0" name=""/>
        <dsp:cNvSpPr/>
      </dsp:nvSpPr>
      <dsp:spPr>
        <a:xfrm>
          <a:off x="1420667" y="99647"/>
          <a:ext cx="2671548" cy="1337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b="1" kern="1200" dirty="0">
              <a:solidFill>
                <a:schemeClr val="tx1"/>
              </a:solidFill>
              <a:latin typeface="Bahnschrift" panose="020B0502040204020203" pitchFamily="34" charset="0"/>
            </a:rPr>
            <a:t>Take a Computer Science elective in each grade with an emphasis on jobs/skills in Computer Science</a:t>
          </a:r>
          <a:endParaRPr lang="en-US" sz="1800" kern="1200" dirty="0">
            <a:latin typeface="Bahnschrift" panose="020B0502040204020203" pitchFamily="34" charset="0"/>
          </a:endParaRPr>
        </a:p>
      </dsp:txBody>
      <dsp:txXfrm>
        <a:off x="1420667" y="99647"/>
        <a:ext cx="2671548" cy="1337635"/>
      </dsp:txXfrm>
    </dsp:sp>
    <dsp:sp modelId="{6B7D645B-9E8A-46AA-9BDA-8EEEF50C9571}">
      <dsp:nvSpPr>
        <dsp:cNvPr id="0" name=""/>
        <dsp:cNvSpPr/>
      </dsp:nvSpPr>
      <dsp:spPr>
        <a:xfrm>
          <a:off x="4315154" y="99647"/>
          <a:ext cx="2641785" cy="1337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Bahnschrift" panose="020B0502040204020203" pitchFamily="34" charset="0"/>
            </a:rPr>
            <a:t>Be college ready based on their SAT, ACT or TSI scores</a:t>
          </a:r>
        </a:p>
      </dsp:txBody>
      <dsp:txXfrm>
        <a:off x="4315154" y="99647"/>
        <a:ext cx="2641785" cy="1337635"/>
      </dsp:txXfrm>
    </dsp:sp>
    <dsp:sp modelId="{785C0212-AB3E-4B0A-A224-7EF82D7D3BEC}">
      <dsp:nvSpPr>
        <dsp:cNvPr id="0" name=""/>
        <dsp:cNvSpPr/>
      </dsp:nvSpPr>
      <dsp:spPr>
        <a:xfrm>
          <a:off x="1725" y="1660222"/>
          <a:ext cx="3314393" cy="1456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Bahnschrift" panose="020B0502040204020203" pitchFamily="34" charset="0"/>
            </a:rPr>
            <a:t>Take Advanced Placement Computer Science A or earn  industry certification in a Computer Science related program of study</a:t>
          </a:r>
          <a:endParaRPr lang="en-US" sz="1800" kern="1200" dirty="0">
            <a:latin typeface="Bahnschrift" panose="020B0502040204020203" pitchFamily="34" charset="0"/>
          </a:endParaRPr>
        </a:p>
      </dsp:txBody>
      <dsp:txXfrm>
        <a:off x="1725" y="1660222"/>
        <a:ext cx="3314393" cy="1456404"/>
      </dsp:txXfrm>
    </dsp:sp>
    <dsp:sp modelId="{CE09C25B-F185-48ED-922D-DE94A5E90D73}">
      <dsp:nvSpPr>
        <dsp:cNvPr id="0" name=""/>
        <dsp:cNvSpPr/>
      </dsp:nvSpPr>
      <dsp:spPr>
        <a:xfrm>
          <a:off x="3539058" y="1668649"/>
          <a:ext cx="2229392" cy="1439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Bahnschrift" panose="020B0502040204020203" pitchFamily="34" charset="0"/>
            </a:rPr>
            <a:t>Pass the AP Computer Science Principles Exam by the end of 11</a:t>
          </a:r>
          <a:r>
            <a:rPr lang="en-US" sz="1800" b="1" kern="1200" baseline="30000" dirty="0">
              <a:solidFill>
                <a:schemeClr val="tx1"/>
              </a:solidFill>
              <a:latin typeface="Bahnschrift" panose="020B0502040204020203" pitchFamily="34" charset="0"/>
            </a:rPr>
            <a:t>th</a:t>
          </a:r>
          <a:r>
            <a:rPr lang="en-US" sz="1800" b="1" kern="1200" dirty="0">
              <a:solidFill>
                <a:schemeClr val="tx1"/>
              </a:solidFill>
              <a:latin typeface="Bahnschrift" panose="020B0502040204020203" pitchFamily="34" charset="0"/>
            </a:rPr>
            <a:t> grade</a:t>
          </a:r>
        </a:p>
      </dsp:txBody>
      <dsp:txXfrm>
        <a:off x="3539058" y="1668649"/>
        <a:ext cx="2229392" cy="1439550"/>
      </dsp:txXfrm>
    </dsp:sp>
    <dsp:sp modelId="{EDFA3589-4485-4712-930F-4F0C90E50F5E}">
      <dsp:nvSpPr>
        <dsp:cNvPr id="0" name=""/>
        <dsp:cNvSpPr/>
      </dsp:nvSpPr>
      <dsp:spPr>
        <a:xfrm>
          <a:off x="5991390" y="1680354"/>
          <a:ext cx="2384491" cy="1416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Bahnschrift" panose="020B0502040204020203" pitchFamily="34" charset="0"/>
            </a:rPr>
            <a:t>Graduate with a working knowledge of at least two coding languages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Bahnschrift" panose="020B0502040204020203" pitchFamily="34" charset="0"/>
            </a:rPr>
            <a:t>(Java, JavaScript or Python)</a:t>
          </a:r>
        </a:p>
      </dsp:txBody>
      <dsp:txXfrm>
        <a:off x="5991390" y="1680354"/>
        <a:ext cx="2384491" cy="1416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1578-C919-4F85-8E81-EA47A010FA77}">
      <dsp:nvSpPr>
        <dsp:cNvPr id="0" name=""/>
        <dsp:cNvSpPr/>
      </dsp:nvSpPr>
      <dsp:spPr>
        <a:xfrm>
          <a:off x="0" y="2396363"/>
          <a:ext cx="8624711" cy="78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Spread CS in HISD </a:t>
          </a:r>
        </a:p>
      </dsp:txBody>
      <dsp:txXfrm>
        <a:off x="0" y="2396363"/>
        <a:ext cx="8624711" cy="424731"/>
      </dsp:txXfrm>
    </dsp:sp>
    <dsp:sp modelId="{CDFA96D8-3A69-4F93-9A94-E336D9E663BF}">
      <dsp:nvSpPr>
        <dsp:cNvPr id="0" name=""/>
        <dsp:cNvSpPr/>
      </dsp:nvSpPr>
      <dsp:spPr>
        <a:xfrm>
          <a:off x="0" y="2805364"/>
          <a:ext cx="4312355" cy="3618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Coding and computing clubs in all ES, CS elective in MS</a:t>
          </a:r>
        </a:p>
      </dsp:txBody>
      <dsp:txXfrm>
        <a:off x="0" y="2805364"/>
        <a:ext cx="4312355" cy="361808"/>
      </dsp:txXfrm>
    </dsp:sp>
    <dsp:sp modelId="{4C213DDD-D1FC-4FDC-9715-D93DABE06637}">
      <dsp:nvSpPr>
        <dsp:cNvPr id="0" name=""/>
        <dsp:cNvSpPr/>
      </dsp:nvSpPr>
      <dsp:spPr>
        <a:xfrm>
          <a:off x="4312355" y="2805364"/>
          <a:ext cx="4312355" cy="3618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Seek funding &amp; donors, grow CS in HISD</a:t>
          </a:r>
        </a:p>
      </dsp:txBody>
      <dsp:txXfrm>
        <a:off x="4312355" y="2805364"/>
        <a:ext cx="4312355" cy="361808"/>
      </dsp:txXfrm>
    </dsp:sp>
    <dsp:sp modelId="{F1A569F6-C9C9-4430-9BA9-8E364F3B19E6}">
      <dsp:nvSpPr>
        <dsp:cNvPr id="0" name=""/>
        <dsp:cNvSpPr/>
      </dsp:nvSpPr>
      <dsp:spPr>
        <a:xfrm rot="10800000">
          <a:off x="0" y="1198463"/>
          <a:ext cx="8624711" cy="12096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Require all HS to offer CS P with implementation timelines</a:t>
          </a:r>
        </a:p>
      </dsp:txBody>
      <dsp:txXfrm rot="-10800000">
        <a:off x="0" y="1198463"/>
        <a:ext cx="8624711" cy="424604"/>
      </dsp:txXfrm>
    </dsp:sp>
    <dsp:sp modelId="{E736F866-0571-4507-8B02-0254CCE3E363}">
      <dsp:nvSpPr>
        <dsp:cNvPr id="0" name=""/>
        <dsp:cNvSpPr/>
      </dsp:nvSpPr>
      <dsp:spPr>
        <a:xfrm>
          <a:off x="0" y="1623067"/>
          <a:ext cx="4312355" cy="361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PD &amp; Training for current teachers to teach CS </a:t>
          </a:r>
        </a:p>
      </dsp:txBody>
      <dsp:txXfrm>
        <a:off x="0" y="1623067"/>
        <a:ext cx="4312355" cy="361699"/>
      </dsp:txXfrm>
    </dsp:sp>
    <dsp:sp modelId="{BC6AAA62-AAC6-429A-921E-FDD7A06B02E7}">
      <dsp:nvSpPr>
        <dsp:cNvPr id="0" name=""/>
        <dsp:cNvSpPr/>
      </dsp:nvSpPr>
      <dsp:spPr>
        <a:xfrm>
          <a:off x="4312355" y="1623067"/>
          <a:ext cx="4312355" cy="361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Explore CS, AP CS-P, AP CS-A : Offer all 3 courses at all HS</a:t>
          </a:r>
        </a:p>
      </dsp:txBody>
      <dsp:txXfrm>
        <a:off x="4312355" y="1623067"/>
        <a:ext cx="4312355" cy="361699"/>
      </dsp:txXfrm>
    </dsp:sp>
    <dsp:sp modelId="{8D7C7BC5-2B70-40C9-ACFA-082FDC88775A}">
      <dsp:nvSpPr>
        <dsp:cNvPr id="0" name=""/>
        <dsp:cNvSpPr/>
      </dsp:nvSpPr>
      <dsp:spPr>
        <a:xfrm rot="10800000">
          <a:off x="0" y="562"/>
          <a:ext cx="8624711" cy="12096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Houston Academy of Computer Science in 2020 : Implementation Plan (Handout)</a:t>
          </a:r>
        </a:p>
      </dsp:txBody>
      <dsp:txXfrm rot="-10800000">
        <a:off x="0" y="562"/>
        <a:ext cx="8624711" cy="424604"/>
      </dsp:txXfrm>
    </dsp:sp>
    <dsp:sp modelId="{454675A0-D3EC-43E2-9AF2-38623B43DB09}">
      <dsp:nvSpPr>
        <dsp:cNvPr id="0" name=""/>
        <dsp:cNvSpPr/>
      </dsp:nvSpPr>
      <dsp:spPr>
        <a:xfrm>
          <a:off x="0" y="425166"/>
          <a:ext cx="4312355" cy="361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Define CS &amp; establish rigorous K-12 standards</a:t>
          </a:r>
        </a:p>
      </dsp:txBody>
      <dsp:txXfrm>
        <a:off x="0" y="425166"/>
        <a:ext cx="4312355" cy="361699"/>
      </dsp:txXfrm>
    </dsp:sp>
    <dsp:sp modelId="{28A0694C-569D-48EA-8F53-090BB06F4B05}">
      <dsp:nvSpPr>
        <dsp:cNvPr id="0" name=""/>
        <dsp:cNvSpPr/>
      </dsp:nvSpPr>
      <dsp:spPr>
        <a:xfrm>
          <a:off x="4312355" y="425166"/>
          <a:ext cx="4312355" cy="361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Partner with PVAMU, Rice for curriculum &amp; PD support</a:t>
          </a:r>
        </a:p>
      </dsp:txBody>
      <dsp:txXfrm>
        <a:off x="4312355" y="425166"/>
        <a:ext cx="4312355" cy="361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DD790-2AF7-4F2F-A0BE-81FC1AE35A74}">
      <dsp:nvSpPr>
        <dsp:cNvPr id="0" name=""/>
        <dsp:cNvSpPr/>
      </dsp:nvSpPr>
      <dsp:spPr>
        <a:xfrm>
          <a:off x="545" y="257173"/>
          <a:ext cx="2125822" cy="1912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Manage Personnel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Supporting employee professional development and appraisal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Attracting, training and retaining high quality teachers and administrators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Manage student recruitment for the campus</a:t>
          </a:r>
        </a:p>
      </dsp:txBody>
      <dsp:txXfrm>
        <a:off x="545" y="257173"/>
        <a:ext cx="2125822" cy="1912067"/>
      </dsp:txXfrm>
    </dsp:sp>
    <dsp:sp modelId="{E851387A-F963-4AE9-A556-15E0BC62DB66}">
      <dsp:nvSpPr>
        <dsp:cNvPr id="0" name=""/>
        <dsp:cNvSpPr/>
      </dsp:nvSpPr>
      <dsp:spPr>
        <a:xfrm>
          <a:off x="2338950" y="257237"/>
          <a:ext cx="2125822" cy="1911939"/>
        </a:xfrm>
        <a:prstGeom prst="rect">
          <a:avLst/>
        </a:prstGeom>
        <a:solidFill>
          <a:schemeClr val="accent3">
            <a:hueOff val="-2617083"/>
            <a:satOff val="-42224"/>
            <a:lumOff val="113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Support Curriculum, Calendar and Assessments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Would provide TEKS-aligned curriculum that supports the long-term vision of the program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Raise funds to support the 1:1 program and extracurricular opportunities for students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Manage and cultivate partnerships with businesses, community partners, and key stakeholders to provide additional resources</a:t>
          </a:r>
        </a:p>
      </dsp:txBody>
      <dsp:txXfrm>
        <a:off x="2338950" y="257237"/>
        <a:ext cx="2125822" cy="1911939"/>
      </dsp:txXfrm>
    </dsp:sp>
    <dsp:sp modelId="{4FEBD149-FCC4-4098-8C8E-3F41B293D6CB}">
      <dsp:nvSpPr>
        <dsp:cNvPr id="0" name=""/>
        <dsp:cNvSpPr/>
      </dsp:nvSpPr>
      <dsp:spPr>
        <a:xfrm>
          <a:off x="1169747" y="2381822"/>
          <a:ext cx="2125822" cy="1275493"/>
        </a:xfrm>
        <a:prstGeom prst="rect">
          <a:avLst/>
        </a:prstGeom>
        <a:solidFill>
          <a:schemeClr val="accent3">
            <a:hueOff val="-5234165"/>
            <a:satOff val="-84448"/>
            <a:lumOff val="2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Additional Supports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Provide curricular support to expand computer science programs across HISD.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Train teachers to help develop a pipeline of certified candidates for HISD.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1169747" y="2381822"/>
        <a:ext cx="2125822" cy="127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C519C4F-CD83-4674-AF31-FB3DD098682C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3BC00AB-93CE-4FEA-BEA2-595910AE4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7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8E73A2-DEBE-4EA2-8E06-69C6D760D04C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C78F227-98C4-4CA6-8A6C-983B7B676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10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5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9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3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15925"/>
            <a:ext cx="3978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6259" y="1663740"/>
            <a:ext cx="3436077" cy="228271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200"/>
              </a:lnSpc>
              <a:defRPr sz="3000" b="1" i="0" kern="0" spc="20" baseline="0">
                <a:solidFill>
                  <a:srgbClr val="58595B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6261" y="4167321"/>
            <a:ext cx="3436076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6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8402"/>
            <a:ext cx="8229600" cy="43513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B992-5E2B-E641-9546-D02829D49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0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6614"/>
            <a:ext cx="2057400" cy="4362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6614"/>
            <a:ext cx="6019800" cy="4362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B6D7-71ED-B242-8E61-E9E53B25A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0" y="-36987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15925"/>
            <a:ext cx="3978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6259" y="1663740"/>
            <a:ext cx="3436077" cy="228271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200"/>
              </a:lnSpc>
              <a:defRPr sz="3000" b="1" i="0" kern="0" spc="20" baseline="0">
                <a:solidFill>
                  <a:srgbClr val="58595B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6261" y="4167321"/>
            <a:ext cx="3436076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B8A2CA-8514-4B74-8A57-8745A62A1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0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97A758-D523-4EDF-9B76-4C045BD49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012"/>
            <a:ext cx="4038600" cy="4286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012"/>
            <a:ext cx="4038600" cy="4286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42834-71EC-470A-9D76-DE49927C1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7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355"/>
            <a:ext cx="4040188" cy="3702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7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7355"/>
            <a:ext cx="4041775" cy="3702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9915CE-04F4-4D31-886B-C5BD2A029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382CC4-BC1F-4F6C-941D-BD373F7E4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4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65300A-C2A5-48EA-9215-3F2C2A3B0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2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/>
          <a:p>
            <a:fld id="{A37F89BB-DABF-4F7E-B709-2A901E2FF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F2E4-DAD4-3649-8DE9-E16C93B6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3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7201"/>
            <a:ext cx="5111750" cy="4455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9250"/>
            <a:ext cx="3008313" cy="32933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89B792-814B-49A8-9231-469CB786A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7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695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9488"/>
            <a:ext cx="5486400" cy="30616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3629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D0931D-EF2A-4AFB-9FF8-E0C78AC67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8402"/>
            <a:ext cx="8229600" cy="43513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A710D5-22C6-4EB1-B713-7D2C452B1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01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6614"/>
            <a:ext cx="2057400" cy="4362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6614"/>
            <a:ext cx="6019800" cy="4362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159D88-8855-47F2-B2D1-4ACB67711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/>
          <a:p>
            <a:fld id="{A37F89BB-DABF-4F7E-B709-2A901E2FF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0" y="-36987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15925"/>
            <a:ext cx="3978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6259" y="1663740"/>
            <a:ext cx="3436077" cy="228271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200"/>
              </a:lnSpc>
              <a:defRPr sz="3000" b="1" i="0" kern="0" spc="20" baseline="0">
                <a:solidFill>
                  <a:srgbClr val="58595B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6261" y="4167321"/>
            <a:ext cx="3436076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21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B8A2CA-8514-4B74-8A57-8745A62A1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2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0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97A758-D523-4EDF-9B76-4C045BD49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012"/>
            <a:ext cx="4038600" cy="4286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012"/>
            <a:ext cx="4038600" cy="4286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42834-71EC-470A-9D76-DE49927C1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46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7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355"/>
            <a:ext cx="4040188" cy="3702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7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7355"/>
            <a:ext cx="4041775" cy="3702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9915CE-04F4-4D31-886B-C5BD2A029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0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248E-6792-D644-8C99-0EBE76BF3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0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382CC4-BC1F-4F6C-941D-BD373F7E4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65300A-C2A5-48EA-9215-3F2C2A3B0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7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/>
          <a:p>
            <a:fld id="{A37F89BB-DABF-4F7E-B709-2A901E2FF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6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7201"/>
            <a:ext cx="5111750" cy="4455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9250"/>
            <a:ext cx="3008313" cy="32933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89B792-814B-49A8-9231-469CB786A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695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9488"/>
            <a:ext cx="5486400" cy="30616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3629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D0931D-EF2A-4AFB-9FF8-E0C78AC67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8402"/>
            <a:ext cx="8229600" cy="43513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A710D5-22C6-4EB1-B713-7D2C452B1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3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6614"/>
            <a:ext cx="2057400" cy="4362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6614"/>
            <a:ext cx="6019800" cy="4362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159D88-8855-47F2-B2D1-4ACB67711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50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53363" y="6356350"/>
            <a:ext cx="1082675" cy="365125"/>
          </a:xfrm>
          <a:prstGeom prst="rect">
            <a:avLst/>
          </a:prstGeom>
        </p:spPr>
        <p:txBody>
          <a:bodyPr/>
          <a:lstStyle/>
          <a:p>
            <a:fld id="{A37F89BB-DABF-4F7E-B709-2A901E2FF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012"/>
            <a:ext cx="4038600" cy="4286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012"/>
            <a:ext cx="4038600" cy="4286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A3FB-348A-8B4F-A216-7BB45AA47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7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355"/>
            <a:ext cx="4040188" cy="3702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7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7355"/>
            <a:ext cx="4041775" cy="3702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5AEE-76DD-9847-99E1-37E925E06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E415-5C39-0C47-86BC-7BE988893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1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B57-3416-2B4D-A865-27F15B733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3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7201"/>
            <a:ext cx="5111750" cy="4455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9250"/>
            <a:ext cx="3008313" cy="32933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AF42-CB1B-5C45-902F-EACA65673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2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695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9488"/>
            <a:ext cx="5486400" cy="30616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3629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A662-1D5D-5348-8B57-7ED6C0ECC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6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2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7550" y="6356350"/>
            <a:ext cx="59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B797A9-6CB1-FA41-98CD-996090C02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65163"/>
            <a:ext cx="7700963" cy="809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8" name="Picture 6" descr="GradProfi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5837238"/>
            <a:ext cx="736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Single Corner Rectangle 7"/>
          <p:cNvSpPr/>
          <p:nvPr/>
        </p:nvSpPr>
        <p:spPr>
          <a:xfrm>
            <a:off x="0" y="6343650"/>
            <a:ext cx="8132763" cy="317500"/>
          </a:xfrm>
          <a:prstGeom prst="round1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8525" y="6315075"/>
            <a:ext cx="4691063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700" cap="all" spc="100" dirty="0">
                <a:solidFill>
                  <a:schemeClr val="bg1"/>
                </a:solidFill>
              </a:rPr>
              <a:t>HISD </a:t>
            </a:r>
            <a:r>
              <a:rPr lang="en-US" sz="1700" b="1" cap="all" spc="100" dirty="0">
                <a:solidFill>
                  <a:schemeClr val="bg1"/>
                </a:solidFill>
              </a:rPr>
              <a:t>Global</a:t>
            </a:r>
            <a:r>
              <a:rPr lang="en-US" sz="1700" cap="all" spc="100" dirty="0">
                <a:solidFill>
                  <a:schemeClr val="bg1"/>
                </a:solidFill>
              </a:rPr>
              <a:t> Graduate</a:t>
            </a:r>
          </a:p>
        </p:txBody>
      </p:sp>
    </p:spTree>
    <p:extLst>
      <p:ext uri="{BB962C8B-B14F-4D97-AF65-F5344CB8AC3E}">
        <p14:creationId xmlns:p14="http://schemas.microsoft.com/office/powerpoint/2010/main" val="27042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58595B"/>
          </a:solidFill>
          <a:latin typeface="Century Gothic"/>
          <a:ea typeface="ＭＳ Ｐゴシック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2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5163"/>
            <a:ext cx="7700963" cy="80962"/>
          </a:xfrm>
          <a:prstGeom prst="rect">
            <a:avLst/>
          </a:prstGeom>
          <a:gradFill flip="none" rotWithShape="1">
            <a:gsLst>
              <a:gs pos="0">
                <a:srgbClr val="DCA9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" name="Picture 32" descr="GradProfil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5837238"/>
            <a:ext cx="736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 Single Corner Rectangle 32"/>
          <p:cNvSpPr/>
          <p:nvPr userDrawn="1"/>
        </p:nvSpPr>
        <p:spPr>
          <a:xfrm>
            <a:off x="0" y="6343650"/>
            <a:ext cx="8132763" cy="406400"/>
          </a:xfrm>
          <a:prstGeom prst="round1Rect">
            <a:avLst/>
          </a:prstGeom>
          <a:solidFill>
            <a:srgbClr val="DC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1066800" y="5834063"/>
            <a:ext cx="584200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2192338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3319463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4446588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5576888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6700838" y="5834063"/>
            <a:ext cx="584200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462" y="5841789"/>
            <a:ext cx="581025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1351" y="5841789"/>
            <a:ext cx="581025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100" y="5841789"/>
            <a:ext cx="581025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841789"/>
            <a:ext cx="581025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838" y="5841789"/>
            <a:ext cx="581025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26" y="5841789"/>
            <a:ext cx="581025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 bwMode="auto">
          <a:xfrm>
            <a:off x="3019425" y="6399213"/>
            <a:ext cx="11731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Culture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Developer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4135399" y="6399213"/>
            <a:ext cx="1223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Leadership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Teams Manager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1949450" y="6399213"/>
            <a:ext cx="1076325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Data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Driven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819150" y="6399213"/>
            <a:ext cx="1074738" cy="21431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Visionary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6415088" y="6399213"/>
            <a:ext cx="1168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Observation &amp; Feedback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5272088" y="6399213"/>
            <a:ext cx="1193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Instructional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Planning</a:t>
            </a:r>
          </a:p>
        </p:txBody>
      </p:sp>
      <p:sp>
        <p:nvSpPr>
          <p:cNvPr id="5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337550" y="6356350"/>
            <a:ext cx="59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C968FB-282C-3A4D-8D44-15961F80A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2720" y="6368733"/>
            <a:ext cx="99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chemeClr val="bg1"/>
                </a:solidFill>
              </a:rPr>
              <a:t>HISD</a:t>
            </a:r>
          </a:p>
        </p:txBody>
      </p:sp>
    </p:spTree>
    <p:extLst>
      <p:ext uri="{BB962C8B-B14F-4D97-AF65-F5344CB8AC3E}">
        <p14:creationId xmlns:p14="http://schemas.microsoft.com/office/powerpoint/2010/main" val="314376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b="1" kern="1200" cap="all">
          <a:solidFill>
            <a:srgbClr val="58595B"/>
          </a:solidFill>
          <a:latin typeface="Century Gothic"/>
          <a:ea typeface="ＭＳ Ｐゴシック" charset="0"/>
          <a:cs typeface="Century Gothic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2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5163"/>
            <a:ext cx="7700963" cy="8096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" name="Picture 32" descr="GradProfil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5837238"/>
            <a:ext cx="736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 Single Corner Rectangle 32"/>
          <p:cNvSpPr/>
          <p:nvPr userDrawn="1"/>
        </p:nvSpPr>
        <p:spPr>
          <a:xfrm>
            <a:off x="0" y="6343650"/>
            <a:ext cx="8132763" cy="406400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1139640" y="5834063"/>
            <a:ext cx="584200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2478882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3886411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5074229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6049945" y="5834063"/>
            <a:ext cx="585787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6987188" y="5834063"/>
            <a:ext cx="584200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518" y="5841789"/>
            <a:ext cx="565572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336" y="5841789"/>
            <a:ext cx="565572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8989" y="5841789"/>
            <a:ext cx="565572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954" y="5841789"/>
            <a:ext cx="565572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502" y="5841789"/>
            <a:ext cx="565572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052" y="5841789"/>
            <a:ext cx="565572" cy="5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 bwMode="auto">
          <a:xfrm>
            <a:off x="3432175" y="6399213"/>
            <a:ext cx="1514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Personalized Learning Architect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4765616" y="6399213"/>
            <a:ext cx="1223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Literacy Developer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1949450" y="6399213"/>
            <a:ext cx="1644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Social &amp; Emotional Learning Facilitator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819149" y="6399213"/>
            <a:ext cx="1225183" cy="3385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Deeper-Learning Cultivator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6695088" y="6399213"/>
            <a:ext cx="1168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Data</a:t>
            </a:r>
            <a:b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Driven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5745938" y="6399213"/>
            <a:ext cx="1193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cap="all" spc="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Lifelong Learner</a:t>
            </a:r>
          </a:p>
        </p:txBody>
      </p:sp>
      <p:sp>
        <p:nvSpPr>
          <p:cNvPr id="5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337550" y="6356350"/>
            <a:ext cx="59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C968FB-282C-3A4D-8D44-15961F80A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2720" y="6368733"/>
            <a:ext cx="99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chemeClr val="bg1"/>
                </a:solidFill>
              </a:rPr>
              <a:t>HISD</a:t>
            </a:r>
          </a:p>
        </p:txBody>
      </p:sp>
    </p:spTree>
    <p:extLst>
      <p:ext uri="{BB962C8B-B14F-4D97-AF65-F5344CB8AC3E}">
        <p14:creationId xmlns:p14="http://schemas.microsoft.com/office/powerpoint/2010/main" val="50751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b="1" kern="1200" cap="all">
          <a:solidFill>
            <a:srgbClr val="58595B"/>
          </a:solidFill>
          <a:latin typeface="Century Gothic"/>
          <a:ea typeface="ＭＳ Ｐゴシック" charset="0"/>
          <a:cs typeface="Century Gothic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8595B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raeke@afsenyc.org" TargetMode="External"/><Relationship Id="rId3" Type="http://schemas.openxmlformats.org/officeDocument/2006/relationships/hyperlink" Target="mailto:jennifer.saenz@austin.utexas.edu" TargetMode="External"/><Relationship Id="rId7" Type="http://schemas.openxmlformats.org/officeDocument/2006/relationships/hyperlink" Target="mailto:pharris@slb.com" TargetMode="External"/><Relationship Id="rId2" Type="http://schemas.openxmlformats.org/officeDocument/2006/relationships/hyperlink" Target="mailto:hand@rice.edu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angie.Bealko@kle.foundation" TargetMode="External"/><Relationship Id="rId11" Type="http://schemas.openxmlformats.org/officeDocument/2006/relationships/hyperlink" Target="mailto:Lisa.McMillan@fortbendisd.com" TargetMode="External"/><Relationship Id="rId5" Type="http://schemas.openxmlformats.org/officeDocument/2006/relationships/hyperlink" Target="mailto:aarth@republiccharterschools.org" TargetMode="External"/><Relationship Id="rId10" Type="http://schemas.openxmlformats.org/officeDocument/2006/relationships/hyperlink" Target="mailto:carol.fletcher@utmail.utexas.edu" TargetMode="External"/><Relationship Id="rId4" Type="http://schemas.openxmlformats.org/officeDocument/2006/relationships/hyperlink" Target="mailto:mburgevin@republiccharterschools.org" TargetMode="External"/><Relationship Id="rId9" Type="http://schemas.openxmlformats.org/officeDocument/2006/relationships/hyperlink" Target="mailto:jenevein@uteach.utexa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861AF-46E9-48C0-AE19-B044E52F6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1F2E4-DAD4-3649-8DE9-E16C93B6EE4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5350FC-4462-4F63-95C1-75F2C557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4406"/>
            <a:ext cx="8229600" cy="554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Houston Academy of Computer Science (</a:t>
            </a:r>
            <a:r>
              <a:rPr lang="en-US" sz="2700" dirty="0" err="1">
                <a:latin typeface="Aharoni" panose="02010803020104030203" pitchFamily="2" charset="-79"/>
                <a:cs typeface="Aharoni" panose="02010803020104030203" pitchFamily="2" charset="-79"/>
              </a:rPr>
              <a:t>hacs</a:t>
            </a: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A6933-E834-42E4-9AB2-04502036C28C}"/>
              </a:ext>
            </a:extLst>
          </p:cNvPr>
          <p:cNvSpPr txBox="1"/>
          <p:nvPr/>
        </p:nvSpPr>
        <p:spPr>
          <a:xfrm>
            <a:off x="191912" y="2403828"/>
            <a:ext cx="874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“</a:t>
            </a:r>
            <a:r>
              <a:rPr lang="en-US" sz="2400" dirty="0">
                <a:latin typeface="Berlin Sans FB Demi" panose="020E0802020502020306" pitchFamily="34" charset="0"/>
              </a:rPr>
              <a:t>A World-Class Public school With a Computational Edge”</a:t>
            </a:r>
            <a:endParaRPr lang="en-US" sz="24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0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F1B84-1BE9-4B94-85B4-7C2F71AB5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7899"/>
            <a:ext cx="8229600" cy="3633338"/>
          </a:xfrm>
        </p:spPr>
        <p:txBody>
          <a:bodyPr/>
          <a:lstStyle/>
          <a:p>
            <a:pPr marL="0" indent="0">
              <a:buNone/>
            </a:pPr>
            <a:r>
              <a:rPr lang="en-US" sz="1200" b="1" u="sng" dirty="0"/>
              <a:t>Recruitment</a:t>
            </a:r>
          </a:p>
          <a:p>
            <a:r>
              <a:rPr lang="en-US" sz="1200" dirty="0"/>
              <a:t>Identify boundary option elementary* &amp; middle schools**</a:t>
            </a:r>
          </a:p>
          <a:p>
            <a:r>
              <a:rPr lang="en-US" sz="1200" dirty="0"/>
              <a:t>Priority to students from boundary option schools</a:t>
            </a:r>
          </a:p>
          <a:p>
            <a:r>
              <a:rPr lang="en-US" sz="1200" dirty="0"/>
              <a:t>Student population in 6th &amp; 9th grade (~100 each grade)</a:t>
            </a:r>
          </a:p>
          <a:p>
            <a:r>
              <a:rPr lang="en-US" sz="1200" dirty="0"/>
              <a:t>Open enrollment in 6th grade </a:t>
            </a:r>
          </a:p>
          <a:p>
            <a:r>
              <a:rPr lang="en-US" sz="1200" dirty="0"/>
              <a:t>Selection matrix for 9th grade (70 points)</a:t>
            </a:r>
          </a:p>
          <a:p>
            <a:r>
              <a:rPr lang="en-US" sz="1200" dirty="0"/>
              <a:t>If space available - open to all students in HISD </a:t>
            </a:r>
          </a:p>
          <a:p>
            <a:r>
              <a:rPr lang="en-US" sz="1200" dirty="0"/>
              <a:t>Student demographic is reflective of HISD</a:t>
            </a:r>
          </a:p>
          <a:p>
            <a:r>
              <a:rPr lang="en-US" sz="1200" dirty="0"/>
              <a:t>Add to school choice application option for Phase 1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56EA-0369-4C76-AFDD-092495A48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474" y="1661233"/>
            <a:ext cx="4165565" cy="3633338"/>
          </a:xfrm>
        </p:spPr>
        <p:txBody>
          <a:bodyPr/>
          <a:lstStyle/>
          <a:p>
            <a:pPr marL="0" indent="0">
              <a:buNone/>
            </a:pPr>
            <a:r>
              <a:rPr lang="en-US" sz="1200" b="1" u="sng" dirty="0"/>
              <a:t>Marketing</a:t>
            </a:r>
          </a:p>
          <a:p>
            <a:r>
              <a:rPr lang="en-US" sz="1200" dirty="0"/>
              <a:t>Targeted outreach to boundary option schools</a:t>
            </a:r>
          </a:p>
          <a:p>
            <a:r>
              <a:rPr lang="en-US" sz="1200" dirty="0"/>
              <a:t>Press release, newsletter &amp; social media content</a:t>
            </a:r>
          </a:p>
          <a:p>
            <a:r>
              <a:rPr lang="en-US" sz="1200" dirty="0"/>
              <a:t>HISD web homepage, Video</a:t>
            </a:r>
          </a:p>
          <a:p>
            <a:r>
              <a:rPr lang="en-US" sz="1200" dirty="0"/>
              <a:t>Brochure mail outs</a:t>
            </a:r>
          </a:p>
          <a:p>
            <a:r>
              <a:rPr lang="en-US" sz="1200" dirty="0"/>
              <a:t>Call outs &amp; community meeting at HMW Oct &amp; May</a:t>
            </a:r>
          </a:p>
          <a:p>
            <a:r>
              <a:rPr lang="en-US" sz="1200" dirty="0"/>
              <a:t>Scratch Day, Coding Fair for parents</a:t>
            </a:r>
          </a:p>
          <a:p>
            <a:r>
              <a:rPr lang="en-US" sz="1200" dirty="0"/>
              <a:t>School Choice Fairs</a:t>
            </a:r>
          </a:p>
          <a:p>
            <a:r>
              <a:rPr lang="en-US" sz="1200" dirty="0"/>
              <a:t>Visit </a:t>
            </a:r>
            <a:r>
              <a:rPr lang="en-US" sz="1200" b="1" u="sng" dirty="0"/>
              <a:t>ALL</a:t>
            </a:r>
            <a:r>
              <a:rPr lang="en-US" sz="1200" dirty="0"/>
              <a:t> boundary option schools in Fall &amp; Spring </a:t>
            </a:r>
          </a:p>
          <a:p>
            <a:r>
              <a:rPr lang="en-US" sz="1200" dirty="0"/>
              <a:t>Introduce coding clubs in elementary schools</a:t>
            </a:r>
          </a:p>
          <a:p>
            <a:r>
              <a:rPr lang="en-US" sz="1200" dirty="0"/>
              <a:t>Hooks at HACS</a:t>
            </a: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Anime, Board Games, Robotics Clubs, Gaming Clubs</a:t>
            </a: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Hackathon</a:t>
            </a: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Camps in 6</a:t>
            </a:r>
            <a:r>
              <a:rPr lang="en-US" sz="800" b="1" baseline="30000" dirty="0">
                <a:solidFill>
                  <a:srgbClr val="6D4560"/>
                </a:solidFill>
              </a:rPr>
              <a:t>th</a:t>
            </a:r>
            <a:r>
              <a:rPr lang="en-US" sz="800" b="1" dirty="0">
                <a:solidFill>
                  <a:srgbClr val="6D4560"/>
                </a:solidFill>
              </a:rPr>
              <a:t> &amp; 9</a:t>
            </a:r>
            <a:r>
              <a:rPr lang="en-US" sz="800" b="1" baseline="30000" dirty="0">
                <a:solidFill>
                  <a:srgbClr val="6D4560"/>
                </a:solidFill>
              </a:rPr>
              <a:t>th</a:t>
            </a:r>
            <a:endParaRPr lang="en-US" sz="800" b="1" dirty="0">
              <a:solidFill>
                <a:srgbClr val="6D4560"/>
              </a:solidFill>
            </a:endParaRP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At least one in state and out of state college tour in middle and high school</a:t>
            </a: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Build your own app</a:t>
            </a: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High paying jobs after high school </a:t>
            </a:r>
          </a:p>
          <a:p>
            <a:pPr lvl="1"/>
            <a:r>
              <a:rPr lang="en-US" sz="800" b="1" dirty="0">
                <a:solidFill>
                  <a:srgbClr val="6D4560"/>
                </a:solidFill>
              </a:rPr>
              <a:t>UIL Academics (Debate, CS)</a:t>
            </a:r>
          </a:p>
          <a:p>
            <a:pPr lvl="1"/>
            <a:endParaRPr lang="en-US" sz="800" dirty="0"/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D708-9874-449F-858A-8B828CB64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42834-71EC-470A-9D76-DE49927C1C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CDA0D7-8E4C-444D-B3A8-F09F61A6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Hacs</a:t>
            </a:r>
            <a:r>
              <a:rPr lang="en-US" dirty="0"/>
              <a:t> - student recruitment</a:t>
            </a:r>
          </a:p>
        </p:txBody>
      </p:sp>
    </p:spTree>
    <p:extLst>
      <p:ext uri="{BB962C8B-B14F-4D97-AF65-F5344CB8AC3E}">
        <p14:creationId xmlns:p14="http://schemas.microsoft.com/office/powerpoint/2010/main" val="332339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F1B84-1BE9-4B94-85B4-7C2F71AB5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330" y="1924509"/>
            <a:ext cx="4302642" cy="343672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Hiring Staff</a:t>
            </a:r>
          </a:p>
          <a:p>
            <a:r>
              <a:rPr lang="en-US" sz="1200" dirty="0"/>
              <a:t>Robotics, STEM Manager Oct 2020– Outreach, Partnerships, student recruitment, plan summer camps for 6</a:t>
            </a:r>
            <a:r>
              <a:rPr lang="en-US" sz="1200" baseline="30000" dirty="0"/>
              <a:t>th</a:t>
            </a:r>
            <a:r>
              <a:rPr lang="en-US" sz="1200" dirty="0"/>
              <a:t> &amp; 9</a:t>
            </a:r>
            <a:r>
              <a:rPr lang="en-US" sz="1200" baseline="30000" dirty="0"/>
              <a:t>th</a:t>
            </a:r>
            <a:r>
              <a:rPr lang="en-US" sz="1200" dirty="0"/>
              <a:t> grade</a:t>
            </a:r>
          </a:p>
          <a:p>
            <a:r>
              <a:rPr lang="en-US" sz="1200" dirty="0"/>
              <a:t>Principal and secretary/Magnet clerk in Fall 2020</a:t>
            </a:r>
          </a:p>
          <a:p>
            <a:r>
              <a:rPr lang="en-US" sz="1200" dirty="0"/>
              <a:t>Principal will recruit students aggressively and hire new staff </a:t>
            </a:r>
          </a:p>
          <a:p>
            <a:r>
              <a:rPr lang="en-US" sz="1200" dirty="0"/>
              <a:t>Consult with Chief South area when hiring school leader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56EA-0369-4C76-AFDD-092495A48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9972" y="1924509"/>
            <a:ext cx="4036828" cy="321514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Hiring Staff </a:t>
            </a:r>
          </a:p>
          <a:p>
            <a:r>
              <a:rPr lang="en-US" sz="1200" dirty="0"/>
              <a:t>13 teachers hired by March/April : Teachers will commit for 6</a:t>
            </a:r>
            <a:r>
              <a:rPr lang="en-US" sz="1200" baseline="30000" dirty="0"/>
              <a:t>th</a:t>
            </a:r>
            <a:r>
              <a:rPr lang="en-US" sz="1200" dirty="0"/>
              <a:t> &amp; 9</a:t>
            </a:r>
            <a:r>
              <a:rPr lang="en-US" sz="1200" baseline="30000" dirty="0"/>
              <a:t>th</a:t>
            </a:r>
            <a:r>
              <a:rPr lang="en-US" sz="1200" dirty="0"/>
              <a:t>  grade camps in June &amp; attending Professional Development in July</a:t>
            </a:r>
          </a:p>
          <a:p>
            <a:r>
              <a:rPr lang="en-US" sz="1200" dirty="0"/>
              <a:t>Strategic hiring – Coding in Music and Art </a:t>
            </a:r>
          </a:p>
          <a:p>
            <a:r>
              <a:rPr lang="en-US" sz="1200" dirty="0"/>
              <a:t>STEM Magnet coordinator</a:t>
            </a:r>
          </a:p>
          <a:p>
            <a:r>
              <a:rPr lang="en-US" sz="1200" dirty="0"/>
              <a:t>Assistant Principal (Dean/Counselor)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D708-9874-449F-858A-8B828CB64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42834-71EC-470A-9D76-DE49927C1C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CDA0D7-8E4C-444D-B3A8-F09F61A6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Hacs</a:t>
            </a:r>
            <a:r>
              <a:rPr lang="en-US" dirty="0"/>
              <a:t> - staffing</a:t>
            </a:r>
          </a:p>
        </p:txBody>
      </p:sp>
    </p:spTree>
    <p:extLst>
      <p:ext uri="{BB962C8B-B14F-4D97-AF65-F5344CB8AC3E}">
        <p14:creationId xmlns:p14="http://schemas.microsoft.com/office/powerpoint/2010/main" val="380656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F1B84-1BE9-4B94-85B4-7C2F71AB5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4509"/>
            <a:ext cx="8229600" cy="343672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All students who live at a distance of more than 2 miles from the school will be eligible to receive magnet transportation.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All parents will be informed about the same.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56EA-0369-4C76-AFDD-092495A48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4509"/>
            <a:ext cx="4038600" cy="321514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D708-9874-449F-858A-8B828CB64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42834-71EC-470A-9D76-DE49927C1C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CDA0D7-8E4C-444D-B3A8-F09F61A6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Hacs</a:t>
            </a:r>
            <a:r>
              <a:rPr lang="en-US" dirty="0"/>
              <a:t> -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9804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861AF-46E9-48C0-AE19-B044E52F6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1F2E4-DAD4-3649-8DE9-E16C93B6EE4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5350FC-4462-4F63-95C1-75F2C557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4406"/>
            <a:ext cx="8229600" cy="52502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make CS </a:t>
            </a:r>
            <a:r>
              <a:rPr lang="en-US" sz="1800" i="1" dirty="0"/>
              <a:t>Essential &amp; Fundamental </a:t>
            </a:r>
            <a:r>
              <a:rPr lang="en-US" sz="1800" dirty="0"/>
              <a:t>IN HISD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33683F-1EB8-42BE-BEAA-4A552836C4E8}"/>
              </a:ext>
            </a:extLst>
          </p:cNvPr>
          <p:cNvGraphicFramePr/>
          <p:nvPr/>
        </p:nvGraphicFramePr>
        <p:xfrm>
          <a:off x="225778" y="1895828"/>
          <a:ext cx="8624711" cy="318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15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34A9-BED7-4DAB-A373-251A6FD9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SB 1882 Innovation Partnership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07B83-8C8D-4B2F-AF5B-1B9C260F6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Given the innovative nature of this program, the SB 1882 partnership could be used to provide unique support and additional resources to campus staff and students.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The partner entity would be responsible for managing personnel, supporting curriculum, calendar and assessment and possibly providing additional supports to HISD.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72B973-DA6B-4B07-B3D2-A802200F07E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0" y="1833610"/>
          <a:ext cx="4465318" cy="391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C44D1-2A71-4429-BC32-675F4D4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4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E986-2E8D-4FC6-823E-103539F3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Contacts Made: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4C344-9630-49B2-8412-171CDD20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523"/>
            <a:ext cx="8229600" cy="36456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Richard Tapia &amp;  Paul Hand (</a:t>
            </a:r>
            <a:r>
              <a:rPr lang="en-US" sz="4000" dirty="0">
                <a:solidFill>
                  <a:schemeClr val="tx1"/>
                </a:solidFill>
                <a:hlinkClick r:id="rId2"/>
              </a:rPr>
              <a:t>hand@rice.edu</a:t>
            </a:r>
            <a:r>
              <a:rPr lang="en-US" sz="4000" dirty="0">
                <a:solidFill>
                  <a:schemeClr val="tx1"/>
                </a:solidFill>
              </a:rPr>
              <a:t>) –RICE STEM camp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Jennifer Saenz (</a:t>
            </a:r>
            <a:r>
              <a:rPr lang="en-US" sz="4000" dirty="0">
                <a:solidFill>
                  <a:schemeClr val="tx1"/>
                </a:solidFill>
                <a:hlinkClick r:id="rId3"/>
              </a:rPr>
              <a:t>jennifer.saenz@austin.utexas.edu</a:t>
            </a:r>
            <a:r>
              <a:rPr lang="en-US" sz="4000" dirty="0">
                <a:solidFill>
                  <a:schemeClr val="tx1"/>
                </a:solidFill>
              </a:rPr>
              <a:t>)  Director, UT </a:t>
            </a:r>
            <a:r>
              <a:rPr lang="en-US" sz="4000" dirty="0" err="1">
                <a:solidFill>
                  <a:schemeClr val="tx1"/>
                </a:solidFill>
              </a:rPr>
              <a:t>OnRamps</a:t>
            </a:r>
            <a:endParaRPr lang="en-US" sz="4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Republic Schools Network – Michael Burgevin (</a:t>
            </a:r>
            <a:r>
              <a:rPr lang="en-US" sz="4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mburgevin@republiccharterschools.org</a:t>
            </a:r>
            <a:r>
              <a:rPr lang="en-US" sz="4000" dirty="0">
                <a:solidFill>
                  <a:schemeClr val="tx1"/>
                </a:solidFill>
              </a:rPr>
              <a:t>); Allison Arth (</a:t>
            </a:r>
            <a:r>
              <a:rPr lang="en-US" sz="4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aarth@republiccharterschools.org</a:t>
            </a:r>
            <a:r>
              <a:rPr lang="en-US" sz="4000" dirty="0">
                <a:solidFill>
                  <a:schemeClr val="tx1"/>
                </a:solidFill>
              </a:rPr>
              <a:t>). Charter network that built its own custom Comp. Sci. Curriculum for teachers with zero experience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Angie Bealko (</a:t>
            </a:r>
            <a:r>
              <a:rPr lang="en-US" sz="40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angie.Bealko@kle.foundation</a:t>
            </a:r>
            <a:r>
              <a:rPr lang="en-US" sz="4000" dirty="0">
                <a:solidFill>
                  <a:schemeClr val="tx1"/>
                </a:solidFill>
              </a:rPr>
              <a:t>) – Very knowledgeable about Comp. Sci education in the state of Texas, great resource; very well connected nationally as well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Ivan Rudnicki (irudnicki@ebrooke.org) – Brooke Charter Schools Network – Brooke Charter Schools integrate Comp. Sci into their core curricular courses. Ivan is the Dean of Comp. Sci for the network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Paula Harris (</a:t>
            </a:r>
            <a:r>
              <a:rPr lang="en-US" sz="4000" dirty="0">
                <a:solidFill>
                  <a:schemeClr val="tx1"/>
                </a:solidFill>
                <a:hlinkClick r:id="rId7"/>
              </a:rPr>
              <a:t>pharris@slb.com</a:t>
            </a:r>
            <a:r>
              <a:rPr lang="en-US" sz="4000" dirty="0">
                <a:solidFill>
                  <a:schemeClr val="tx1"/>
                </a:solidFill>
              </a:rPr>
              <a:t>) Schlumberger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Shawn </a:t>
            </a:r>
            <a:r>
              <a:rPr lang="en-US" sz="4000" dirty="0" err="1">
                <a:solidFill>
                  <a:schemeClr val="tx1"/>
                </a:solidFill>
              </a:rPr>
              <a:t>Raeke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en-US" sz="4000" dirty="0">
                <a:solidFill>
                  <a:schemeClr val="tx1"/>
                </a:solidFill>
                <a:hlinkClick r:id="rId8"/>
              </a:rPr>
              <a:t>sraeke@afsenyc.org</a:t>
            </a:r>
            <a:r>
              <a:rPr lang="en-US" sz="4000" dirty="0">
                <a:solidFill>
                  <a:schemeClr val="tx1"/>
                </a:solidFill>
              </a:rPr>
              <a:t>) Academy For Software Engineering at NYPC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 err="1">
                <a:solidFill>
                  <a:schemeClr val="tx1"/>
                </a:solidFill>
              </a:rPr>
              <a:t>Uteach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fi-FI" sz="4000" dirty="0">
                <a:solidFill>
                  <a:schemeClr val="tx1"/>
                </a:solidFill>
              </a:rPr>
              <a:t>Sarah Jenevein </a:t>
            </a:r>
            <a:r>
              <a:rPr lang="fi-FI" sz="4000" dirty="0">
                <a:solidFill>
                  <a:schemeClr val="tx1"/>
                </a:solidFill>
                <a:hlinkClick r:id="rId9"/>
              </a:rPr>
              <a:t>jenevein@uteach.utexas.edu</a:t>
            </a:r>
            <a:r>
              <a:rPr lang="fi-FI" sz="4000" dirty="0">
                <a:solidFill>
                  <a:schemeClr val="tx1"/>
                </a:solidFill>
              </a:rPr>
              <a:t>)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Weteach_CS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fi-FI" sz="4000" dirty="0">
                <a:solidFill>
                  <a:schemeClr val="tx1"/>
                </a:solidFill>
                <a:hlinkClick r:id="rId10"/>
              </a:rPr>
              <a:t>carol.fletcher@utmail.utexas.edu</a:t>
            </a:r>
            <a:r>
              <a:rPr lang="fi-FI" sz="4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</a:rPr>
              <a:t>Lisa McMillan(</a:t>
            </a:r>
            <a:r>
              <a:rPr lang="fi-FI" sz="4000" dirty="0">
                <a:solidFill>
                  <a:schemeClr val="tx1"/>
                </a:solidFill>
                <a:hlinkClick r:id="rId11"/>
              </a:rPr>
              <a:t>Lisa.McMillan@fortbendisd.com</a:t>
            </a:r>
            <a:r>
              <a:rPr lang="fi-FI" sz="4000" dirty="0">
                <a:solidFill>
                  <a:schemeClr val="tx1"/>
                </a:solidFill>
              </a:rPr>
              <a:t>) </a:t>
            </a:r>
            <a:r>
              <a:rPr lang="en-US" sz="4000" dirty="0">
                <a:solidFill>
                  <a:schemeClr val="tx1"/>
                </a:solidFill>
              </a:rPr>
              <a:t> FBISD coding clubs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HISD Staff – Rick Cruz, Michael Love, Juliet Amara, Jharrett Bryantt, Nicole Moore, Adrian Acosta, Rene Flores, Scott Godley, Kaire Hopson, Sarah Butler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4C454-2BD6-4447-BB14-A663CE89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B6165E-A363-454F-B6C6-15A3C013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Gap in K-12 Computer Science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A1C53-646F-457B-9446-A72C98F817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 in 5 US schools offer classes that teach students to code.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elementary school boys and girls show equal enthusiasm for computer science, but only 22% of AP Computer Science test-takers are girls, and only 13% are underrepresented minorities.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Women and minorities are nearly ten times more likely to major in computer science once they’ve had exposure in K-12.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2020, there will be over 1 million unfilled Computer Science related jobs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BB93AC-DDE8-4D95-A21A-0C32A4FC31C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07108"/>
            <a:ext cx="4038600" cy="28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3554-0668-4A9B-9EAB-D7FE1D1E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Need for Computer Scientists in Houston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7034B-C674-42EA-AB93-C30044299F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Houston is the 12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largest metro area in the United States for IT related employment.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62% of tech professionals in Houston work in non-tech industries, this makes Houston #1 in the United States in tech occupational diversity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recent report shows that in 2019, 89 percent of Houston IT managers have problems finding skilled tech workers, the hardest to fill positions being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Cybersecurity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Software and Applications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Networking and Database Management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89928-6779-4B98-9F9D-94224000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227B05-052F-41AF-B16B-AB738A9DE56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875177"/>
            <a:ext cx="4753369" cy="32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5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E6E8-0A15-4891-9C6E-DF9FD42E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Why HISD Needs a 6-12 Computer Science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9FA2-9598-4150-8465-CA4A90996C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Earlier preparation in Computer Science would motivate students to choose and earn credit for AP Computer Science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AP Computer Science  only offered at 15 High Schools in HISD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*4 schools enroll 55% of total students (203/366)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Underrepresentation of students of color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4A8A8E-0C60-4B72-B5AF-577EAED822E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91193" y="1283454"/>
          <a:ext cx="3699239" cy="430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388">
                  <a:extLst>
                    <a:ext uri="{9D8B030D-6E8A-4147-A177-3AD203B41FA5}">
                      <a16:colId xmlns:a16="http://schemas.microsoft.com/office/drawing/2014/main" val="2777761605"/>
                    </a:ext>
                  </a:extLst>
                </a:gridCol>
                <a:gridCol w="880771">
                  <a:extLst>
                    <a:ext uri="{9D8B030D-6E8A-4147-A177-3AD203B41FA5}">
                      <a16:colId xmlns:a16="http://schemas.microsoft.com/office/drawing/2014/main" val="3878865502"/>
                    </a:ext>
                  </a:extLst>
                </a:gridCol>
                <a:gridCol w="1233080">
                  <a:extLst>
                    <a:ext uri="{9D8B030D-6E8A-4147-A177-3AD203B41FA5}">
                      <a16:colId xmlns:a16="http://schemas.microsoft.com/office/drawing/2014/main" val="3563208313"/>
                    </a:ext>
                  </a:extLst>
                </a:gridCol>
              </a:tblGrid>
              <a:tr h="5941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Schools with </a:t>
                      </a:r>
                    </a:p>
                    <a:p>
                      <a:pPr algn="ctr"/>
                      <a:r>
                        <a:rPr lang="en-US" sz="900" dirty="0"/>
                        <a:t>AP Computer Science Principles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Passing Rates over 50% on 2019 Exam</a:t>
                      </a:r>
                      <a:endParaRPr lang="en-US" sz="900" baseline="300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lang="en-US" sz="900" dirty="0"/>
                        <a:t>(at least 10 exams)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55026"/>
                  </a:ext>
                </a:extLst>
              </a:tr>
              <a:tr h="23725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# of 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Passing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758656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*Bellaire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15690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*Lamar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409836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*Carnegie Vanguard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10595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*North 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14776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>
                          <a:solidFill>
                            <a:schemeClr val="tx1"/>
                          </a:solidFill>
                        </a:rPr>
                        <a:t>Milby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29702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Chavez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95132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Yates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52614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33072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Westside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5198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Sharpstown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54647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3685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YMCPA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74557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Westbury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43110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926143"/>
                  </a:ext>
                </a:extLst>
              </a:tr>
              <a:tr h="21218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Texas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7521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E52A-D87A-415F-A981-3DBB7CE6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861AF-46E9-48C0-AE19-B044E52F6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1F2E4-DAD4-3649-8DE9-E16C93B6EE4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5350FC-4462-4F63-95C1-75F2C557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dirty="0"/>
              <a:t>ADVANCED PLACEMENT COMPUTER SCIENCE Principles course in HISD</a:t>
            </a:r>
            <a:br>
              <a:rPr lang="en-US" sz="1800" dirty="0"/>
            </a:br>
            <a:r>
              <a:rPr lang="en-US" sz="1800" dirty="0"/>
              <a:t>Total exams in 2019= 366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9A3085-61F2-43E4-8566-03778825D597}"/>
              </a:ext>
            </a:extLst>
          </p:cNvPr>
          <p:cNvGraphicFramePr/>
          <p:nvPr/>
        </p:nvGraphicFramePr>
        <p:xfrm>
          <a:off x="113356" y="1257774"/>
          <a:ext cx="8766149" cy="286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988113-0221-4C50-B5D1-8F2325BCAE2B}"/>
              </a:ext>
            </a:extLst>
          </p:cNvPr>
          <p:cNvSpPr txBox="1"/>
          <p:nvPr/>
        </p:nvSpPr>
        <p:spPr>
          <a:xfrm>
            <a:off x="659220" y="4446837"/>
            <a:ext cx="7797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Why take this course? </a:t>
            </a:r>
            <a:r>
              <a:rPr lang="en-US" sz="1050" dirty="0"/>
              <a:t>Because the data shows that these students want to continue learning CS!</a:t>
            </a:r>
          </a:p>
          <a:p>
            <a:r>
              <a:rPr lang="en-US" sz="1050" dirty="0"/>
              <a:t> According to the College Board, “students who take the AP CSP Exam are nearly 6 times more likely to go on to take CSA compared to other AP STEM examinees, and about 15 times more likely than non-AP STEM examinees.” </a:t>
            </a:r>
          </a:p>
          <a:p>
            <a:r>
              <a:rPr lang="en-US" sz="1050" dirty="0"/>
              <a:t>https://advocacy.code.org/2019_state_of_cs</a:t>
            </a:r>
          </a:p>
        </p:txBody>
      </p:sp>
    </p:spTree>
    <p:extLst>
      <p:ext uri="{BB962C8B-B14F-4D97-AF65-F5344CB8AC3E}">
        <p14:creationId xmlns:p14="http://schemas.microsoft.com/office/powerpoint/2010/main" val="2227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6D67-E998-4C08-BF5F-3CB00D08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B29FF-AC46-4CF9-A860-D745D459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57401"/>
            <a:ext cx="557500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There is no K-12 school in Houston solely focused on Computer Science.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484AF-4541-467F-964F-AA882A0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157AE-A6F0-4A2A-9976-425C8172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707" y="2057401"/>
            <a:ext cx="2813726" cy="21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238A-88DB-4FC3-B18B-7507127B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Houston Academy of Computer Science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83EE2-DDDC-437A-907F-77C3A229A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2022016"/>
            <a:ext cx="40386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first school in the Houston region focused on preparing students for a career in Computer Science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Opens in Fall of 2021 with 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grade classes only (~100 students), a grade level added each year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Fall of 2025 –First cohort of seniors graduates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DCB859-0F4B-42A5-AECA-27163BEB5A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646522"/>
            <a:ext cx="4038600" cy="15649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97CA-82C8-4BB8-B929-9B6588C8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2C1F8-3BA5-F24E-8618-E52498D871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9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861AF-46E9-48C0-AE19-B044E52F6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1F2E4-DAD4-3649-8DE9-E16C93B6EE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5350FC-4462-4F63-95C1-75F2C557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Britannic Bold" panose="020B0903060703020204" pitchFamily="34" charset="0"/>
              </a:rPr>
              <a:t>Vision for HACS : </a:t>
            </a:r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All HACS students </a:t>
            </a:r>
            <a:r>
              <a:rPr lang="en-U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wilL</a:t>
            </a:r>
            <a:endParaRPr lang="en-US" sz="2400" dirty="0">
              <a:latin typeface="Britannic Bold" panose="020B0903060703020204" pitchFamily="34" charset="0"/>
            </a:endParaRPr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16D06847-9767-4A6A-9883-A3EC41E96159}"/>
              </a:ext>
            </a:extLst>
          </p:cNvPr>
          <p:cNvGraphicFramePr>
            <a:graphicFrameLocks/>
          </p:cNvGraphicFramePr>
          <p:nvPr/>
        </p:nvGraphicFramePr>
        <p:xfrm>
          <a:off x="457201" y="1820863"/>
          <a:ext cx="8377608" cy="321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1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56EA-0369-4C76-AFDD-092495A48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0079" y="1718946"/>
            <a:ext cx="4038600" cy="321514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D708-9874-449F-858A-8B828CB64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42834-71EC-470A-9D76-DE49927C1C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CDA0D7-8E4C-444D-B3A8-F09F61A6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dirty="0" err="1">
                <a:latin typeface="+mn-lt"/>
              </a:rPr>
              <a:t>Hacs</a:t>
            </a:r>
            <a:r>
              <a:rPr lang="en-US" sz="1800" dirty="0">
                <a:latin typeface="+mn-lt"/>
              </a:rPr>
              <a:t> – CURRICULUM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*COMPUTER SCIENCE ELECTIVE Course SEQUENCE**</a:t>
            </a:r>
          </a:p>
        </p:txBody>
      </p:sp>
      <p:sp>
        <p:nvSpPr>
          <p:cNvPr id="7" name="TextBox 6" descr="SCHOOL&#10;">
            <a:extLst>
              <a:ext uri="{FF2B5EF4-FFF2-40B4-BE49-F238E27FC236}">
                <a16:creationId xmlns:a16="http://schemas.microsoft.com/office/drawing/2014/main" id="{FC49139F-C3FF-4B1F-B0F8-935ACEC15EAA}"/>
              </a:ext>
            </a:extLst>
          </p:cNvPr>
          <p:cNvSpPr txBox="1"/>
          <p:nvPr/>
        </p:nvSpPr>
        <p:spPr>
          <a:xfrm>
            <a:off x="82790" y="2049226"/>
            <a:ext cx="76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Middle School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F73385-C67B-44A7-8D41-DEC375EFF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8096"/>
            <a:ext cx="8229600" cy="2526537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906676EE-F5F7-4894-9A79-39AEA68D089D}"/>
              </a:ext>
            </a:extLst>
          </p:cNvPr>
          <p:cNvSpPr/>
          <p:nvPr/>
        </p:nvSpPr>
        <p:spPr>
          <a:xfrm>
            <a:off x="1095433" y="1793844"/>
            <a:ext cx="1691740" cy="84706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Touch System Data Entry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671A12C1-41DF-450B-9C4F-F55A82258E2E}"/>
              </a:ext>
            </a:extLst>
          </p:cNvPr>
          <p:cNvSpPr/>
          <p:nvPr/>
        </p:nvSpPr>
        <p:spPr>
          <a:xfrm>
            <a:off x="3605324" y="1793845"/>
            <a:ext cx="1933353" cy="80227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Fundamentals of Comp Sci-CTE</a:t>
            </a:r>
            <a:r>
              <a:rPr lang="en-US" sz="1000" dirty="0">
                <a:solidFill>
                  <a:schemeClr val="tx1"/>
                </a:solidFill>
              </a:rPr>
              <a:t>(HS Credit)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D52674F-0683-418D-AD3B-3692D84E4F81}"/>
              </a:ext>
            </a:extLst>
          </p:cNvPr>
          <p:cNvSpPr/>
          <p:nvPr/>
        </p:nvSpPr>
        <p:spPr>
          <a:xfrm>
            <a:off x="6294573" y="1793844"/>
            <a:ext cx="1777410" cy="84706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 Sci 1-CTE      </a:t>
            </a:r>
            <a:r>
              <a:rPr lang="en-US" sz="1000" dirty="0">
                <a:solidFill>
                  <a:schemeClr val="tx1"/>
                </a:solidFill>
              </a:rPr>
              <a:t>(HS Credit)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B9628770-D495-4105-AC6B-D53BF15DAFDA}"/>
              </a:ext>
            </a:extLst>
          </p:cNvPr>
          <p:cNvSpPr/>
          <p:nvPr/>
        </p:nvSpPr>
        <p:spPr>
          <a:xfrm>
            <a:off x="1097392" y="2946790"/>
            <a:ext cx="1375809" cy="84706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/>
              <a:t> </a:t>
            </a:r>
            <a:r>
              <a:rPr lang="en-US" dirty="0"/>
              <a:t> </a:t>
            </a:r>
            <a:r>
              <a:rPr lang="en-US" sz="1200" dirty="0">
                <a:solidFill>
                  <a:schemeClr val="tx1"/>
                </a:solidFill>
              </a:rPr>
              <a:t>9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 Sci 2-CTE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8129BA8-0339-49C3-A981-2D367D79F687}"/>
              </a:ext>
            </a:extLst>
          </p:cNvPr>
          <p:cNvSpPr/>
          <p:nvPr/>
        </p:nvSpPr>
        <p:spPr>
          <a:xfrm>
            <a:off x="3052464" y="2913890"/>
            <a:ext cx="1410586" cy="84901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 </a:t>
            </a:r>
            <a:r>
              <a:rPr lang="en-US" sz="1200">
                <a:solidFill>
                  <a:schemeClr val="tx1"/>
                </a:solidFill>
              </a:rPr>
              <a:t>Sci 3-CTE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7C3561E-A406-49B6-A5D8-540E43056493}"/>
              </a:ext>
            </a:extLst>
          </p:cNvPr>
          <p:cNvSpPr/>
          <p:nvPr/>
        </p:nvSpPr>
        <p:spPr>
          <a:xfrm>
            <a:off x="5042314" y="2954165"/>
            <a:ext cx="1524000" cy="80227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11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Advanced Placement Comp Sci Principles-CTE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C7724A89-0652-4C84-AD65-7B3364474D0A}"/>
              </a:ext>
            </a:extLst>
          </p:cNvPr>
          <p:cNvSpPr/>
          <p:nvPr/>
        </p:nvSpPr>
        <p:spPr>
          <a:xfrm>
            <a:off x="7207679" y="2891363"/>
            <a:ext cx="1553120" cy="87346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12</a:t>
            </a:r>
            <a:r>
              <a:rPr lang="en-US" sz="1100" baseline="30000" dirty="0">
                <a:solidFill>
                  <a:schemeClr val="tx1"/>
                </a:solidFill>
              </a:rPr>
              <a:t>th</a:t>
            </a:r>
            <a:r>
              <a:rPr lang="en-US" sz="1100" dirty="0">
                <a:solidFill>
                  <a:schemeClr val="tx1"/>
                </a:solidFill>
              </a:rPr>
              <a:t> Grade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AP CS A - CTE, </a:t>
            </a:r>
            <a:r>
              <a:rPr lang="en-US" sz="1100" dirty="0" err="1">
                <a:solidFill>
                  <a:schemeClr val="tx1"/>
                </a:solidFill>
              </a:rPr>
              <a:t>OnRamps</a:t>
            </a:r>
            <a:r>
              <a:rPr lang="en-US" sz="1100" dirty="0">
                <a:solidFill>
                  <a:schemeClr val="tx1"/>
                </a:solidFill>
              </a:rPr>
              <a:t> - CS,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Practicum of IT-CTE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9AE1D-1D0F-434A-9341-53C15EB05B1A}"/>
              </a:ext>
            </a:extLst>
          </p:cNvPr>
          <p:cNvSpPr txBox="1"/>
          <p:nvPr/>
        </p:nvSpPr>
        <p:spPr>
          <a:xfrm>
            <a:off x="113414" y="3124469"/>
            <a:ext cx="68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</a:t>
            </a:r>
          </a:p>
          <a:p>
            <a:pPr algn="ctr"/>
            <a:r>
              <a:rPr lang="en-US" sz="1200" b="1" dirty="0"/>
              <a:t>Schoo</a:t>
            </a:r>
            <a:r>
              <a:rPr lang="en-US" sz="1200" dirty="0"/>
              <a:t>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CB0932A-609B-43E7-B7D5-04F7CC6BB476}"/>
              </a:ext>
            </a:extLst>
          </p:cNvPr>
          <p:cNvSpPr/>
          <p:nvPr/>
        </p:nvSpPr>
        <p:spPr>
          <a:xfrm>
            <a:off x="2687049" y="1978767"/>
            <a:ext cx="1018398" cy="3676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990FB2C-C38B-4FC7-8D12-E7EB4F03822A}"/>
              </a:ext>
            </a:extLst>
          </p:cNvPr>
          <p:cNvSpPr/>
          <p:nvPr/>
        </p:nvSpPr>
        <p:spPr>
          <a:xfrm>
            <a:off x="5455831" y="1942407"/>
            <a:ext cx="892249" cy="3446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20B2FE5-06C7-4985-B2A2-3FEB0708037C}"/>
              </a:ext>
            </a:extLst>
          </p:cNvPr>
          <p:cNvSpPr/>
          <p:nvPr/>
        </p:nvSpPr>
        <p:spPr>
          <a:xfrm>
            <a:off x="2368494" y="3125309"/>
            <a:ext cx="741679" cy="4120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D909868-AF1D-4E26-BDB0-D4C03F95C63B}"/>
              </a:ext>
            </a:extLst>
          </p:cNvPr>
          <p:cNvSpPr/>
          <p:nvPr/>
        </p:nvSpPr>
        <p:spPr>
          <a:xfrm>
            <a:off x="4398180" y="3167816"/>
            <a:ext cx="685798" cy="341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AD5E777-1998-4C06-BD51-130A3DD3258B}"/>
              </a:ext>
            </a:extLst>
          </p:cNvPr>
          <p:cNvSpPr/>
          <p:nvPr/>
        </p:nvSpPr>
        <p:spPr>
          <a:xfrm>
            <a:off x="6501904" y="3124469"/>
            <a:ext cx="749593" cy="341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251C32-9025-435A-81FA-7E9BEBA29CC8}"/>
              </a:ext>
            </a:extLst>
          </p:cNvPr>
          <p:cNvSpPr txBox="1"/>
          <p:nvPr/>
        </p:nvSpPr>
        <p:spPr>
          <a:xfrm>
            <a:off x="360219" y="4253012"/>
            <a:ext cx="8430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All coursework offered in middle and high school will be rigorous Pre AP, AP, Dual Credit or Dual Enrollment</a:t>
            </a:r>
          </a:p>
          <a:p>
            <a:r>
              <a:rPr lang="en-US" sz="1000" dirty="0"/>
              <a:t>     * </a:t>
            </a:r>
            <a:r>
              <a:rPr lang="en-US" sz="1000" dirty="0" err="1"/>
              <a:t>TxEdAgency</a:t>
            </a:r>
            <a:r>
              <a:rPr lang="en-US" sz="1000" dirty="0"/>
              <a:t>, Aug 22, 2019</a:t>
            </a:r>
          </a:p>
          <a:p>
            <a:r>
              <a:rPr lang="en-US" sz="1000" dirty="0"/>
              <a:t>     **Courses can be modified, additional sequences added as per needs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4261640"/>
      </p:ext>
    </p:extLst>
  </p:cSld>
  <p:clrMapOvr>
    <a:masterClrMapping/>
  </p:clrMapOvr>
</p:sld>
</file>

<file path=ppt/theme/theme1.xml><?xml version="1.0" encoding="utf-8"?>
<a:theme xmlns:a="http://schemas.openxmlformats.org/drawingml/2006/main" name="1_2015-HISD-Global-Graduate-Template">
  <a:themeElements>
    <a:clrScheme name="Global Graduat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67A2B9"/>
      </a:accent1>
      <a:accent2>
        <a:srgbClr val="B5CFDB"/>
      </a:accent2>
      <a:accent3>
        <a:srgbClr val="DCA900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67A2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2015-HISD-Global-Graduate-Template">
  <a:themeElements>
    <a:clrScheme name="2015-HISD-Global-Grad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67A2B9"/>
      </a:accent1>
      <a:accent2>
        <a:srgbClr val="B5CFDB"/>
      </a:accent2>
      <a:accent3>
        <a:srgbClr val="61A60E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67A2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2015-HISD-Global-Graduate-Template">
  <a:themeElements>
    <a:clrScheme name="2015-HISD-Global-Grad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67A2B9"/>
      </a:accent1>
      <a:accent2>
        <a:srgbClr val="B5CFDB"/>
      </a:accent2>
      <a:accent3>
        <a:srgbClr val="61A60E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67A2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DE7C1A87DE3498BBF848FFA727046" ma:contentTypeVersion="0" ma:contentTypeDescription="Create a new document." ma:contentTypeScope="" ma:versionID="4aaf686e149b18f26cbbfe79c0bd0fb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9BA842-F919-458F-BFC4-FCE1592594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60F792-02EC-49DA-BEBD-92437662E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DA63D7-35AD-4249-A140-334B90B47F14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5563</TotalTime>
  <Words>1516</Words>
  <Application>Microsoft Office PowerPoint</Application>
  <PresentationFormat>On-screen Show (4:3)</PresentationFormat>
  <Paragraphs>237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Bahnschrift</vt:lpstr>
      <vt:lpstr>Berlin Sans FB Demi</vt:lpstr>
      <vt:lpstr>Britannic Bold</vt:lpstr>
      <vt:lpstr>Calibri</vt:lpstr>
      <vt:lpstr>Century Gothic</vt:lpstr>
      <vt:lpstr>Wingdings</vt:lpstr>
      <vt:lpstr>1_2015-HISD-Global-Graduate-Template</vt:lpstr>
      <vt:lpstr>2_2015-HISD-Global-Graduate-Template</vt:lpstr>
      <vt:lpstr>3_2015-HISD-Global-Graduate-Template</vt:lpstr>
      <vt:lpstr>  Houston Academy of Computer Science (hacs)</vt:lpstr>
      <vt:lpstr>The Gap in K-12 Computer Science Education</vt:lpstr>
      <vt:lpstr>The Need for Computer Scientists in Houston </vt:lpstr>
      <vt:lpstr>Why HISD Needs a 6-12 Computer Science Academy</vt:lpstr>
      <vt:lpstr>ADVANCED PLACEMENT COMPUTER SCIENCE Principles course in HISD Total exams in 2019= 366</vt:lpstr>
      <vt:lpstr>Summary of Problem</vt:lpstr>
      <vt:lpstr>Houston Academy of Computer Science</vt:lpstr>
      <vt:lpstr>Vision for HACS : All HACS students wilL</vt:lpstr>
      <vt:lpstr>Hacs – CURRICULUM  *COMPUTER SCIENCE ELECTIVE Course SEQUENCE**</vt:lpstr>
      <vt:lpstr>Hacs - student recruitment</vt:lpstr>
      <vt:lpstr>Hacs - staffing</vt:lpstr>
      <vt:lpstr>Hacs - transportation</vt:lpstr>
      <vt:lpstr>make CS Essential &amp; Fundamental IN HISD</vt:lpstr>
      <vt:lpstr>SB 1882 Innovation Partnership Opportunity</vt:lpstr>
      <vt:lpstr>Contacts Made: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Malhan</dc:creator>
  <cp:lastModifiedBy>Compton, Marcus J</cp:lastModifiedBy>
  <cp:revision>172</cp:revision>
  <cp:lastPrinted>2015-05-15T14:31:28Z</cp:lastPrinted>
  <dcterms:created xsi:type="dcterms:W3CDTF">2014-05-14T19:31:18Z</dcterms:created>
  <dcterms:modified xsi:type="dcterms:W3CDTF">2020-08-20T01:34:31Z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0x01010077DDE7C1A87DE3498BBF848FFA727046</vt:lpwstr>
  </property>
</Properties>
</file>