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4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1500C2-685F-6340-BBA4-919215706D47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692944-003E-9E40-97D2-66EAF06F5E01}">
      <dgm:prSet phldrT="[Text]"/>
      <dgm:spPr/>
      <dgm:t>
        <a:bodyPr/>
        <a:lstStyle/>
        <a:p>
          <a:r>
            <a:rPr lang="en-US" dirty="0" smtClean="0"/>
            <a:t>Agent of Action</a:t>
          </a:r>
          <a:endParaRPr lang="en-US" dirty="0"/>
        </a:p>
      </dgm:t>
    </dgm:pt>
    <dgm:pt modelId="{844FE444-7EFA-5340-B960-47C08476A17D}" type="parTrans" cxnId="{A024780C-7D5B-004D-A187-2D0B77491062}">
      <dgm:prSet/>
      <dgm:spPr/>
      <dgm:t>
        <a:bodyPr/>
        <a:lstStyle/>
        <a:p>
          <a:endParaRPr lang="en-US"/>
        </a:p>
      </dgm:t>
    </dgm:pt>
    <dgm:pt modelId="{D4C690C8-8C88-8E4B-8531-AEF4E954D260}" type="sibTrans" cxnId="{A024780C-7D5B-004D-A187-2D0B77491062}">
      <dgm:prSet/>
      <dgm:spPr/>
      <dgm:t>
        <a:bodyPr/>
        <a:lstStyle/>
        <a:p>
          <a:endParaRPr lang="en-US"/>
        </a:p>
      </dgm:t>
    </dgm:pt>
    <dgm:pt modelId="{4029F204-2625-A14A-830D-471A08A11B05}">
      <dgm:prSet phldrT="[Text]"/>
      <dgm:spPr/>
      <dgm:t>
        <a:bodyPr/>
        <a:lstStyle/>
        <a:p>
          <a:r>
            <a:rPr lang="en-US" dirty="0" smtClean="0"/>
            <a:t>Mandates</a:t>
          </a:r>
          <a:endParaRPr lang="en-US" dirty="0"/>
        </a:p>
      </dgm:t>
    </dgm:pt>
    <dgm:pt modelId="{E1F2C6A3-13FA-F844-8E02-CA35E9F331B9}" type="parTrans" cxnId="{30B68626-1141-F44C-B807-5AFFFD9D55CB}">
      <dgm:prSet/>
      <dgm:spPr/>
      <dgm:t>
        <a:bodyPr/>
        <a:lstStyle/>
        <a:p>
          <a:endParaRPr lang="en-US"/>
        </a:p>
      </dgm:t>
    </dgm:pt>
    <dgm:pt modelId="{23C8BDAA-BCAD-2D48-B4C2-CDF1F11D38CF}" type="sibTrans" cxnId="{30B68626-1141-F44C-B807-5AFFFD9D55CB}">
      <dgm:prSet/>
      <dgm:spPr/>
      <dgm:t>
        <a:bodyPr/>
        <a:lstStyle/>
        <a:p>
          <a:endParaRPr lang="en-US"/>
        </a:p>
      </dgm:t>
    </dgm:pt>
    <dgm:pt modelId="{9492467D-12E8-154C-9322-EED2CEF2AC94}">
      <dgm:prSet phldrT="[Text]"/>
      <dgm:spPr/>
      <dgm:t>
        <a:bodyPr/>
        <a:lstStyle/>
        <a:p>
          <a:r>
            <a:rPr lang="en-US" dirty="0" smtClean="0"/>
            <a:t>Enforcement</a:t>
          </a:r>
          <a:endParaRPr lang="en-US" dirty="0"/>
        </a:p>
      </dgm:t>
    </dgm:pt>
    <dgm:pt modelId="{FA3A268A-DA41-6041-AF15-75BB1A722B38}" type="parTrans" cxnId="{8AC09865-50F7-D540-B9CF-0158D521FD6E}">
      <dgm:prSet/>
      <dgm:spPr/>
      <dgm:t>
        <a:bodyPr/>
        <a:lstStyle/>
        <a:p>
          <a:endParaRPr lang="en-US"/>
        </a:p>
      </dgm:t>
    </dgm:pt>
    <dgm:pt modelId="{10F0F1CC-C6E8-434A-A3E8-7C9237D9ABCB}" type="sibTrans" cxnId="{8AC09865-50F7-D540-B9CF-0158D521FD6E}">
      <dgm:prSet/>
      <dgm:spPr/>
      <dgm:t>
        <a:bodyPr/>
        <a:lstStyle/>
        <a:p>
          <a:endParaRPr lang="en-US"/>
        </a:p>
      </dgm:t>
    </dgm:pt>
    <dgm:pt modelId="{4153370C-B46C-A044-8795-FACA2AAB6A0B}" type="pres">
      <dgm:prSet presAssocID="{281500C2-685F-6340-BBA4-919215706D47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706373-3FE7-234E-816C-861521DDC31D}" type="pres">
      <dgm:prSet presAssocID="{4029F204-2625-A14A-830D-471A08A11B05}" presName="gear1" presStyleLbl="node1" presStyleIdx="0" presStyleCnt="3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2C1DBF-E003-E946-8F53-35AA493DDC4E}" type="pres">
      <dgm:prSet presAssocID="{4029F204-2625-A14A-830D-471A08A11B05}" presName="gear1srcNode" presStyleLbl="node1" presStyleIdx="0" presStyleCnt="3"/>
      <dgm:spPr/>
      <dgm:t>
        <a:bodyPr/>
        <a:lstStyle/>
        <a:p>
          <a:endParaRPr lang="en-US"/>
        </a:p>
      </dgm:t>
    </dgm:pt>
    <dgm:pt modelId="{EE8913DE-3E7B-D548-98BB-CE2EF3A135C7}" type="pres">
      <dgm:prSet presAssocID="{4029F204-2625-A14A-830D-471A08A11B05}" presName="gear1dstNode" presStyleLbl="node1" presStyleIdx="0" presStyleCnt="3"/>
      <dgm:spPr/>
      <dgm:t>
        <a:bodyPr/>
        <a:lstStyle/>
        <a:p>
          <a:endParaRPr lang="en-US"/>
        </a:p>
      </dgm:t>
    </dgm:pt>
    <dgm:pt modelId="{FC2F0069-8D9E-FC4A-8845-05619F0303DF}" type="pres">
      <dgm:prSet presAssocID="{24692944-003E-9E40-97D2-66EAF06F5E01}" presName="gear2" presStyleLbl="node1" presStyleIdx="1" presStyleCnt="3" custLinFactNeighborX="-5109" custLinFactNeighborY="1184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A5382B-E4AE-4844-9B52-31AD42AB8332}" type="pres">
      <dgm:prSet presAssocID="{24692944-003E-9E40-97D2-66EAF06F5E01}" presName="gear2srcNode" presStyleLbl="node1" presStyleIdx="1" presStyleCnt="3"/>
      <dgm:spPr/>
      <dgm:t>
        <a:bodyPr/>
        <a:lstStyle/>
        <a:p>
          <a:endParaRPr lang="en-US"/>
        </a:p>
      </dgm:t>
    </dgm:pt>
    <dgm:pt modelId="{87CBF7E5-C5AE-ED4C-BEFD-23238B36655A}" type="pres">
      <dgm:prSet presAssocID="{24692944-003E-9E40-97D2-66EAF06F5E01}" presName="gear2dstNode" presStyleLbl="node1" presStyleIdx="1" presStyleCnt="3"/>
      <dgm:spPr/>
      <dgm:t>
        <a:bodyPr/>
        <a:lstStyle/>
        <a:p>
          <a:endParaRPr lang="en-US"/>
        </a:p>
      </dgm:t>
    </dgm:pt>
    <dgm:pt modelId="{BE399DCB-8D57-A245-8C37-568928B86219}" type="pres">
      <dgm:prSet presAssocID="{9492467D-12E8-154C-9322-EED2CEF2AC94}" presName="gear3" presStyleLbl="node1" presStyleIdx="2" presStyleCnt="3"/>
      <dgm:spPr/>
      <dgm:t>
        <a:bodyPr/>
        <a:lstStyle/>
        <a:p>
          <a:endParaRPr lang="en-US"/>
        </a:p>
      </dgm:t>
    </dgm:pt>
    <dgm:pt modelId="{CABCD5FA-CEFB-794E-AE94-768FCD8EBE82}" type="pres">
      <dgm:prSet presAssocID="{9492467D-12E8-154C-9322-EED2CEF2AC9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B88A3-ACC6-814D-B646-5E1A50FFE3C3}" type="pres">
      <dgm:prSet presAssocID="{9492467D-12E8-154C-9322-EED2CEF2AC94}" presName="gear3srcNode" presStyleLbl="node1" presStyleIdx="2" presStyleCnt="3"/>
      <dgm:spPr/>
      <dgm:t>
        <a:bodyPr/>
        <a:lstStyle/>
        <a:p>
          <a:endParaRPr lang="en-US"/>
        </a:p>
      </dgm:t>
    </dgm:pt>
    <dgm:pt modelId="{8EF26829-5B99-1D4F-BD82-43055918CA07}" type="pres">
      <dgm:prSet presAssocID="{9492467D-12E8-154C-9322-EED2CEF2AC94}" presName="gear3dstNode" presStyleLbl="node1" presStyleIdx="2" presStyleCnt="3"/>
      <dgm:spPr/>
      <dgm:t>
        <a:bodyPr/>
        <a:lstStyle/>
        <a:p>
          <a:endParaRPr lang="en-US"/>
        </a:p>
      </dgm:t>
    </dgm:pt>
    <dgm:pt modelId="{835A365E-679F-924F-8D5D-EA3EAF764B15}" type="pres">
      <dgm:prSet presAssocID="{23C8BDAA-BCAD-2D48-B4C2-CDF1F11D38CF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9DD41538-E9DC-F242-B7AE-D3071EA90E01}" type="pres">
      <dgm:prSet presAssocID="{D4C690C8-8C88-8E4B-8531-AEF4E954D260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755D182D-B43E-2B40-BB99-4D4375EB04B7}" type="pres">
      <dgm:prSet presAssocID="{10F0F1CC-C6E8-434A-A3E8-7C9237D9ABCB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2AD55785-51BC-8449-AD14-35F62D00CF87}" type="presOf" srcId="{24692944-003E-9E40-97D2-66EAF06F5E01}" destId="{3EA5382B-E4AE-4844-9B52-31AD42AB8332}" srcOrd="1" destOrd="0" presId="urn:microsoft.com/office/officeart/2005/8/layout/gear1"/>
    <dgm:cxn modelId="{42A7F639-38FE-A947-A081-DD2572BAF267}" type="presOf" srcId="{23C8BDAA-BCAD-2D48-B4C2-CDF1F11D38CF}" destId="{835A365E-679F-924F-8D5D-EA3EAF764B15}" srcOrd="0" destOrd="0" presId="urn:microsoft.com/office/officeart/2005/8/layout/gear1"/>
    <dgm:cxn modelId="{9EEE8E2E-DE3F-634F-B191-DC59EDF0EB5F}" type="presOf" srcId="{24692944-003E-9E40-97D2-66EAF06F5E01}" destId="{FC2F0069-8D9E-FC4A-8845-05619F0303DF}" srcOrd="0" destOrd="0" presId="urn:microsoft.com/office/officeart/2005/8/layout/gear1"/>
    <dgm:cxn modelId="{236AB003-89A2-F346-8068-6BB52B1D8A11}" type="presOf" srcId="{D4C690C8-8C88-8E4B-8531-AEF4E954D260}" destId="{9DD41538-E9DC-F242-B7AE-D3071EA90E01}" srcOrd="0" destOrd="0" presId="urn:microsoft.com/office/officeart/2005/8/layout/gear1"/>
    <dgm:cxn modelId="{A024780C-7D5B-004D-A187-2D0B77491062}" srcId="{281500C2-685F-6340-BBA4-919215706D47}" destId="{24692944-003E-9E40-97D2-66EAF06F5E01}" srcOrd="1" destOrd="0" parTransId="{844FE444-7EFA-5340-B960-47C08476A17D}" sibTransId="{D4C690C8-8C88-8E4B-8531-AEF4E954D260}"/>
    <dgm:cxn modelId="{8AC09865-50F7-D540-B9CF-0158D521FD6E}" srcId="{281500C2-685F-6340-BBA4-919215706D47}" destId="{9492467D-12E8-154C-9322-EED2CEF2AC94}" srcOrd="2" destOrd="0" parTransId="{FA3A268A-DA41-6041-AF15-75BB1A722B38}" sibTransId="{10F0F1CC-C6E8-434A-A3E8-7C9237D9ABCB}"/>
    <dgm:cxn modelId="{D68034A5-FC98-E24C-9E3F-595175A73DB3}" type="presOf" srcId="{281500C2-685F-6340-BBA4-919215706D47}" destId="{4153370C-B46C-A044-8795-FACA2AAB6A0B}" srcOrd="0" destOrd="0" presId="urn:microsoft.com/office/officeart/2005/8/layout/gear1"/>
    <dgm:cxn modelId="{CF5BC6CF-9740-1D4C-9FD3-C4FFF61433C0}" type="presOf" srcId="{4029F204-2625-A14A-830D-471A08A11B05}" destId="{BC706373-3FE7-234E-816C-861521DDC31D}" srcOrd="0" destOrd="0" presId="urn:microsoft.com/office/officeart/2005/8/layout/gear1"/>
    <dgm:cxn modelId="{30B68626-1141-F44C-B807-5AFFFD9D55CB}" srcId="{281500C2-685F-6340-BBA4-919215706D47}" destId="{4029F204-2625-A14A-830D-471A08A11B05}" srcOrd="0" destOrd="0" parTransId="{E1F2C6A3-13FA-F844-8E02-CA35E9F331B9}" sibTransId="{23C8BDAA-BCAD-2D48-B4C2-CDF1F11D38CF}"/>
    <dgm:cxn modelId="{4DB9AF52-121F-7A4F-B2AC-C01215BA7ED2}" type="presOf" srcId="{9492467D-12E8-154C-9322-EED2CEF2AC94}" destId="{CABCD5FA-CEFB-794E-AE94-768FCD8EBE82}" srcOrd="1" destOrd="0" presId="urn:microsoft.com/office/officeart/2005/8/layout/gear1"/>
    <dgm:cxn modelId="{21DF8FA2-9224-D74F-A8C1-5C4438A150B6}" type="presOf" srcId="{10F0F1CC-C6E8-434A-A3E8-7C9237D9ABCB}" destId="{755D182D-B43E-2B40-BB99-4D4375EB04B7}" srcOrd="0" destOrd="0" presId="urn:microsoft.com/office/officeart/2005/8/layout/gear1"/>
    <dgm:cxn modelId="{841722A1-7F87-0548-9F3E-F44DBDD9E871}" type="presOf" srcId="{4029F204-2625-A14A-830D-471A08A11B05}" destId="{EE8913DE-3E7B-D548-98BB-CE2EF3A135C7}" srcOrd="2" destOrd="0" presId="urn:microsoft.com/office/officeart/2005/8/layout/gear1"/>
    <dgm:cxn modelId="{0237E9D1-7D8F-064A-A3D4-14B66F11D2AA}" type="presOf" srcId="{9492467D-12E8-154C-9322-EED2CEF2AC94}" destId="{8EF26829-5B99-1D4F-BD82-43055918CA07}" srcOrd="3" destOrd="0" presId="urn:microsoft.com/office/officeart/2005/8/layout/gear1"/>
    <dgm:cxn modelId="{C39FCFD6-642F-1F4C-9BE0-EE5E7138B8DD}" type="presOf" srcId="{9492467D-12E8-154C-9322-EED2CEF2AC94}" destId="{21AB88A3-ACC6-814D-B646-5E1A50FFE3C3}" srcOrd="2" destOrd="0" presId="urn:microsoft.com/office/officeart/2005/8/layout/gear1"/>
    <dgm:cxn modelId="{8BFC93B3-19AD-204F-86EB-E7DD48CA5088}" type="presOf" srcId="{24692944-003E-9E40-97D2-66EAF06F5E01}" destId="{87CBF7E5-C5AE-ED4C-BEFD-23238B36655A}" srcOrd="2" destOrd="0" presId="urn:microsoft.com/office/officeart/2005/8/layout/gear1"/>
    <dgm:cxn modelId="{FAD5F8B3-EBF6-4942-8269-DA7E387B28A9}" type="presOf" srcId="{4029F204-2625-A14A-830D-471A08A11B05}" destId="{8D2C1DBF-E003-E946-8F53-35AA493DDC4E}" srcOrd="1" destOrd="0" presId="urn:microsoft.com/office/officeart/2005/8/layout/gear1"/>
    <dgm:cxn modelId="{DC82CD8F-D157-B14A-A37D-ECA0C63E6E04}" type="presOf" srcId="{9492467D-12E8-154C-9322-EED2CEF2AC94}" destId="{BE399DCB-8D57-A245-8C37-568928B86219}" srcOrd="0" destOrd="0" presId="urn:microsoft.com/office/officeart/2005/8/layout/gear1"/>
    <dgm:cxn modelId="{B81389C0-B7F1-124E-BC89-E46F6FCBAFAE}" type="presParOf" srcId="{4153370C-B46C-A044-8795-FACA2AAB6A0B}" destId="{BC706373-3FE7-234E-816C-861521DDC31D}" srcOrd="0" destOrd="0" presId="urn:microsoft.com/office/officeart/2005/8/layout/gear1"/>
    <dgm:cxn modelId="{0FC7E059-CF5E-7140-BABC-4275ACDC49E9}" type="presParOf" srcId="{4153370C-B46C-A044-8795-FACA2AAB6A0B}" destId="{8D2C1DBF-E003-E946-8F53-35AA493DDC4E}" srcOrd="1" destOrd="0" presId="urn:microsoft.com/office/officeart/2005/8/layout/gear1"/>
    <dgm:cxn modelId="{6E280336-EF5D-1642-BC7B-0405F5B149DC}" type="presParOf" srcId="{4153370C-B46C-A044-8795-FACA2AAB6A0B}" destId="{EE8913DE-3E7B-D548-98BB-CE2EF3A135C7}" srcOrd="2" destOrd="0" presId="urn:microsoft.com/office/officeart/2005/8/layout/gear1"/>
    <dgm:cxn modelId="{CB391D2C-27CE-EB46-9346-6135F40BA199}" type="presParOf" srcId="{4153370C-B46C-A044-8795-FACA2AAB6A0B}" destId="{FC2F0069-8D9E-FC4A-8845-05619F0303DF}" srcOrd="3" destOrd="0" presId="urn:microsoft.com/office/officeart/2005/8/layout/gear1"/>
    <dgm:cxn modelId="{0AD9AD9E-AF6C-C149-B1DB-5160F3DA0D09}" type="presParOf" srcId="{4153370C-B46C-A044-8795-FACA2AAB6A0B}" destId="{3EA5382B-E4AE-4844-9B52-31AD42AB8332}" srcOrd="4" destOrd="0" presId="urn:microsoft.com/office/officeart/2005/8/layout/gear1"/>
    <dgm:cxn modelId="{354F645F-CF95-F547-9C4F-8B0D0BFF168D}" type="presParOf" srcId="{4153370C-B46C-A044-8795-FACA2AAB6A0B}" destId="{87CBF7E5-C5AE-ED4C-BEFD-23238B36655A}" srcOrd="5" destOrd="0" presId="urn:microsoft.com/office/officeart/2005/8/layout/gear1"/>
    <dgm:cxn modelId="{A043E611-3262-7148-BDE7-5B061E917E13}" type="presParOf" srcId="{4153370C-B46C-A044-8795-FACA2AAB6A0B}" destId="{BE399DCB-8D57-A245-8C37-568928B86219}" srcOrd="6" destOrd="0" presId="urn:microsoft.com/office/officeart/2005/8/layout/gear1"/>
    <dgm:cxn modelId="{7B547762-4D36-7445-BCAB-67E173C4AA85}" type="presParOf" srcId="{4153370C-B46C-A044-8795-FACA2AAB6A0B}" destId="{CABCD5FA-CEFB-794E-AE94-768FCD8EBE82}" srcOrd="7" destOrd="0" presId="urn:microsoft.com/office/officeart/2005/8/layout/gear1"/>
    <dgm:cxn modelId="{35E493C2-568A-BB4C-8CB9-1077FF0516F5}" type="presParOf" srcId="{4153370C-B46C-A044-8795-FACA2AAB6A0B}" destId="{21AB88A3-ACC6-814D-B646-5E1A50FFE3C3}" srcOrd="8" destOrd="0" presId="urn:microsoft.com/office/officeart/2005/8/layout/gear1"/>
    <dgm:cxn modelId="{9F2D8C04-7CBC-0646-B4F4-DEAC09036E73}" type="presParOf" srcId="{4153370C-B46C-A044-8795-FACA2AAB6A0B}" destId="{8EF26829-5B99-1D4F-BD82-43055918CA07}" srcOrd="9" destOrd="0" presId="urn:microsoft.com/office/officeart/2005/8/layout/gear1"/>
    <dgm:cxn modelId="{B6E891F4-5FEC-5344-A603-F326B496B0BC}" type="presParOf" srcId="{4153370C-B46C-A044-8795-FACA2AAB6A0B}" destId="{835A365E-679F-924F-8D5D-EA3EAF764B15}" srcOrd="10" destOrd="0" presId="urn:microsoft.com/office/officeart/2005/8/layout/gear1"/>
    <dgm:cxn modelId="{911B50AB-5B49-0042-9A9E-BBE9480E64D0}" type="presParOf" srcId="{4153370C-B46C-A044-8795-FACA2AAB6A0B}" destId="{9DD41538-E9DC-F242-B7AE-D3071EA90E01}" srcOrd="11" destOrd="0" presId="urn:microsoft.com/office/officeart/2005/8/layout/gear1"/>
    <dgm:cxn modelId="{7C9829EB-4BC2-E640-B53D-5B1CE277B063}" type="presParOf" srcId="{4153370C-B46C-A044-8795-FACA2AAB6A0B}" destId="{755D182D-B43E-2B40-BB99-4D4375EB04B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06373-3FE7-234E-816C-861521DDC31D}">
      <dsp:nvSpPr>
        <dsp:cNvPr id="0" name=""/>
        <dsp:cNvSpPr/>
      </dsp:nvSpPr>
      <dsp:spPr>
        <a:xfrm>
          <a:off x="2970370" y="1475928"/>
          <a:ext cx="1803912" cy="1803912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Mandates</a:t>
          </a:r>
          <a:endParaRPr lang="en-US" sz="1000" kern="1200" dirty="0"/>
        </a:p>
      </dsp:txBody>
      <dsp:txXfrm>
        <a:off x="3333037" y="1898486"/>
        <a:ext cx="1078578" cy="927248"/>
      </dsp:txXfrm>
    </dsp:sp>
    <dsp:sp modelId="{FC2F0069-8D9E-FC4A-8845-05619F0303DF}">
      <dsp:nvSpPr>
        <dsp:cNvPr id="0" name=""/>
        <dsp:cNvSpPr/>
      </dsp:nvSpPr>
      <dsp:spPr>
        <a:xfrm>
          <a:off x="1853794" y="1204895"/>
          <a:ext cx="1311936" cy="1311936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Agent of Action</a:t>
          </a:r>
          <a:endParaRPr lang="en-US" sz="1000" kern="1200" dirty="0"/>
        </a:p>
      </dsp:txBody>
      <dsp:txXfrm>
        <a:off x="2184078" y="1537175"/>
        <a:ext cx="651368" cy="647376"/>
      </dsp:txXfrm>
    </dsp:sp>
    <dsp:sp modelId="{BE399DCB-8D57-A245-8C37-568928B86219}">
      <dsp:nvSpPr>
        <dsp:cNvPr id="0" name=""/>
        <dsp:cNvSpPr/>
      </dsp:nvSpPr>
      <dsp:spPr>
        <a:xfrm rot="20700000">
          <a:off x="2655639" y="144446"/>
          <a:ext cx="1285429" cy="1285429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Enforcement</a:t>
          </a:r>
          <a:endParaRPr lang="en-US" sz="1000" kern="1200" dirty="0"/>
        </a:p>
      </dsp:txBody>
      <dsp:txXfrm rot="-20700000">
        <a:off x="2937572" y="426379"/>
        <a:ext cx="721565" cy="721565"/>
      </dsp:txXfrm>
    </dsp:sp>
    <dsp:sp modelId="{835A365E-679F-924F-8D5D-EA3EAF764B15}">
      <dsp:nvSpPr>
        <dsp:cNvPr id="0" name=""/>
        <dsp:cNvSpPr/>
      </dsp:nvSpPr>
      <dsp:spPr>
        <a:xfrm>
          <a:off x="2821884" y="1209237"/>
          <a:ext cx="2309008" cy="2309008"/>
        </a:xfrm>
        <a:prstGeom prst="circularArrow">
          <a:avLst>
            <a:gd name="adj1" fmla="val 4687"/>
            <a:gd name="adj2" fmla="val 299029"/>
            <a:gd name="adj3" fmla="val 2489589"/>
            <a:gd name="adj4" fmla="val 15919763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D41538-E9DC-F242-B7AE-D3071EA90E01}">
      <dsp:nvSpPr>
        <dsp:cNvPr id="0" name=""/>
        <dsp:cNvSpPr/>
      </dsp:nvSpPr>
      <dsp:spPr>
        <a:xfrm>
          <a:off x="1688479" y="763191"/>
          <a:ext cx="1677638" cy="167763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5D182D-B43E-2B40-BB99-4D4375EB04B7}">
      <dsp:nvSpPr>
        <dsp:cNvPr id="0" name=""/>
        <dsp:cNvSpPr/>
      </dsp:nvSpPr>
      <dsp:spPr>
        <a:xfrm>
          <a:off x="2358306" y="-133186"/>
          <a:ext cx="1808832" cy="180883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9363E-E861-824A-B011-DB5969F12826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EB150-7E3B-1842-8670-0884212A3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56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41875-F80C-F64C-B84A-9D641F506E86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C7129-E685-0040-9A07-4D26A81C2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0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C7129-E685-0040-9A07-4D26A81C25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66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May 30,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30,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ebbersconsulting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ebbersconsulting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ebbersconsulting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ebbersconsulting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ebbersconsulting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webbersconsulting.com/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ebbersconsulting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ebbersconsulting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ebbersconsulting.com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STEPS FOR CASE WRITING in WORLDS </a:t>
            </a:r>
            <a:r>
              <a:rPr lang="en-US" dirty="0" smtClean="0"/>
              <a:t>DEBATE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Organization is everything!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6367" y="6315534"/>
            <a:ext cx="8537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hlinkClick r:id="rId2"/>
              </a:rPr>
              <a:t>http://webbersconsulting.com/</a:t>
            </a:r>
            <a:r>
              <a:rPr lang="en-US" dirty="0"/>
              <a:t> Permission for use granted to HISD and HUDL. </a:t>
            </a:r>
          </a:p>
        </p:txBody>
      </p:sp>
    </p:spTree>
    <p:extLst>
      <p:ext uri="{BB962C8B-B14F-4D97-AF65-F5344CB8AC3E}">
        <p14:creationId xmlns:p14="http://schemas.microsoft.com/office/powerpoint/2010/main" val="122172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428" y="1969289"/>
            <a:ext cx="7520940" cy="79139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marL="0" indent="0" algn="ctr"/>
            <a:r>
              <a:rPr lang="en-US" sz="2400" dirty="0" smtClean="0"/>
              <a:t>For quotes, make </a:t>
            </a:r>
            <a:r>
              <a:rPr lang="en-US" sz="2400" dirty="0" smtClean="0"/>
              <a:t>sure that it fits </a:t>
            </a:r>
            <a:r>
              <a:rPr lang="en-US" sz="2400" dirty="0" smtClean="0"/>
              <a:t>the </a:t>
            </a:r>
            <a:r>
              <a:rPr lang="en-US" sz="2400" dirty="0" smtClean="0"/>
              <a:t>overall </a:t>
            </a:r>
            <a:r>
              <a:rPr lang="en-US" sz="2400" dirty="0" smtClean="0"/>
              <a:t>philosophy of your  case and that the author would endorse your position.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46730" y="5345204"/>
            <a:ext cx="59249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Intro </a:t>
            </a:r>
            <a:r>
              <a:rPr lang="en-US" sz="2400" b="1" dirty="0"/>
              <a:t>-&gt; Motion -&gt;Definitions -&gt; Criteria -&gt; </a:t>
            </a:r>
            <a:endParaRPr lang="en-US" sz="2400" b="1" dirty="0" smtClean="0"/>
          </a:p>
          <a:p>
            <a:pPr algn="ctr"/>
            <a:r>
              <a:rPr lang="en-US" sz="2400" b="1" dirty="0" err="1" smtClean="0"/>
              <a:t>Mech</a:t>
            </a:r>
            <a:r>
              <a:rPr lang="en-US" sz="2400" b="1" dirty="0" smtClean="0"/>
              <a:t> </a:t>
            </a:r>
            <a:r>
              <a:rPr lang="en-US" sz="2400" b="1" dirty="0"/>
              <a:t>-&gt; Split </a:t>
            </a:r>
            <a:r>
              <a:rPr lang="en-US" sz="2400" b="1" dirty="0" smtClean="0"/>
              <a:t>-&gt; Contention I -&gt; Contention II  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4" name="Process 3"/>
          <p:cNvSpPr/>
          <p:nvPr/>
        </p:nvSpPr>
        <p:spPr>
          <a:xfrm>
            <a:off x="206698" y="1165775"/>
            <a:ext cx="1615660" cy="502751"/>
          </a:xfrm>
          <a:prstGeom prst="flowChartProcess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Quotation</a:t>
            </a:r>
          </a:p>
        </p:txBody>
      </p:sp>
      <p:sp>
        <p:nvSpPr>
          <p:cNvPr id="6" name="Process 5"/>
          <p:cNvSpPr/>
          <p:nvPr/>
        </p:nvSpPr>
        <p:spPr>
          <a:xfrm>
            <a:off x="2397209" y="1191390"/>
            <a:ext cx="1615660" cy="502751"/>
          </a:xfrm>
          <a:prstGeom prst="flowChartProcess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Statistic</a:t>
            </a:r>
          </a:p>
        </p:txBody>
      </p:sp>
      <p:sp>
        <p:nvSpPr>
          <p:cNvPr id="7" name="Process 6"/>
          <p:cNvSpPr/>
          <p:nvPr/>
        </p:nvSpPr>
        <p:spPr>
          <a:xfrm>
            <a:off x="4749173" y="1172524"/>
            <a:ext cx="1619874" cy="502751"/>
          </a:xfrm>
          <a:prstGeom prst="flowChartProcess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Analogy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Process 7"/>
          <p:cNvSpPr/>
          <p:nvPr/>
        </p:nvSpPr>
        <p:spPr>
          <a:xfrm>
            <a:off x="7171699" y="1191390"/>
            <a:ext cx="1619874" cy="502751"/>
          </a:xfrm>
          <a:prstGeom prst="flowChartProcess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Brief Story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00188" y="3310113"/>
            <a:ext cx="7520940" cy="123140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lang="en-US" sz="3000" dirty="0" smtClean="0"/>
              <a:t>Develop your “Team </a:t>
            </a:r>
            <a:r>
              <a:rPr lang="en-US" sz="3000" dirty="0"/>
              <a:t>L</a:t>
            </a:r>
            <a:r>
              <a:rPr lang="en-US" sz="3000" dirty="0" smtClean="0"/>
              <a:t>ine”</a:t>
            </a:r>
          </a:p>
          <a:p>
            <a:pPr marL="0" indent="0" algn="ctr"/>
            <a:r>
              <a:rPr lang="en-US" sz="2400" dirty="0" smtClean="0"/>
              <a:t>In other words, What does your team stand for in one sentence</a:t>
            </a:r>
            <a:r>
              <a:rPr lang="en-US" sz="2400" dirty="0" smtClean="0"/>
              <a:t>! Kind of like a snappy team SLOGAN.</a:t>
            </a:r>
            <a:endParaRPr lang="en-US" sz="2400" dirty="0" smtClean="0"/>
          </a:p>
        </p:txBody>
      </p:sp>
      <p:cxnSp>
        <p:nvCxnSpPr>
          <p:cNvPr id="18" name="Elbow Connector 17"/>
          <p:cNvCxnSpPr>
            <a:stCxn id="2" idx="1"/>
          </p:cNvCxnSpPr>
          <p:nvPr/>
        </p:nvCxnSpPr>
        <p:spPr>
          <a:xfrm rot="10800000" flipV="1">
            <a:off x="602068" y="640079"/>
            <a:ext cx="220892" cy="52569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2" idx="3"/>
          </p:cNvCxnSpPr>
          <p:nvPr/>
        </p:nvCxnSpPr>
        <p:spPr>
          <a:xfrm>
            <a:off x="8343900" y="640080"/>
            <a:ext cx="252472" cy="52569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6" idx="0"/>
          </p:cNvCxnSpPr>
          <p:nvPr/>
        </p:nvCxnSpPr>
        <p:spPr>
          <a:xfrm>
            <a:off x="3205039" y="914400"/>
            <a:ext cx="0" cy="276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492727" y="888784"/>
            <a:ext cx="0" cy="276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566697" y="2760685"/>
            <a:ext cx="0" cy="477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822358" y="1191390"/>
            <a:ext cx="574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or</a:t>
            </a:r>
            <a:endParaRPr lang="en-US" sz="2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119251" y="1232476"/>
            <a:ext cx="574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or</a:t>
            </a:r>
            <a:endParaRPr lang="en-US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369047" y="1232476"/>
            <a:ext cx="574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or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52219" y="6256986"/>
            <a:ext cx="7793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hlinkClick r:id="rId2"/>
              </a:rPr>
              <a:t>http://webbersconsulting.com/</a:t>
            </a:r>
            <a:r>
              <a:rPr lang="en-US" dirty="0"/>
              <a:t> Permission for use granted to HISD and HUDL.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9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logforchoice.com/one-fist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2"/>
          <a:stretch/>
        </p:blipFill>
        <p:spPr bwMode="auto">
          <a:xfrm>
            <a:off x="5562600" y="-7660"/>
            <a:ext cx="3569335" cy="506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98170"/>
            <a:ext cx="5715000" cy="1196340"/>
          </a:xfrm>
        </p:spPr>
        <p:txBody>
          <a:bodyPr/>
          <a:lstStyle/>
          <a:p>
            <a:pPr algn="ctr"/>
            <a:r>
              <a:rPr lang="en-US" sz="5400" dirty="0"/>
              <a:t>Statement of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the </a:t>
            </a:r>
            <a:r>
              <a:rPr lang="en-US" sz="5400" dirty="0"/>
              <a:t>motion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2409812"/>
            <a:ext cx="5654040" cy="3358568"/>
          </a:xfrm>
        </p:spPr>
        <p:txBody>
          <a:bodyPr>
            <a:noAutofit/>
          </a:bodyPr>
          <a:lstStyle/>
          <a:p>
            <a:pPr lvl="0" algn="ctr"/>
            <a:r>
              <a:rPr lang="en-US" sz="4000" dirty="0"/>
              <a:t>“Therefore we stand </a:t>
            </a:r>
            <a:endParaRPr lang="en-US" sz="4000" dirty="0" smtClean="0"/>
          </a:p>
          <a:p>
            <a:pPr lvl="0" algn="ctr"/>
            <a:r>
              <a:rPr lang="en-US" sz="4000" dirty="0" smtClean="0"/>
              <a:t>in favor/stand </a:t>
            </a:r>
            <a:r>
              <a:rPr lang="en-US" sz="4000" dirty="0"/>
              <a:t>against the motion</a:t>
            </a:r>
            <a:r>
              <a:rPr lang="en-US" sz="4000" dirty="0" smtClean="0"/>
              <a:t>…”</a:t>
            </a:r>
          </a:p>
          <a:p>
            <a:pPr lvl="0"/>
            <a:endParaRPr lang="en-US" sz="4000" dirty="0"/>
          </a:p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083941" y="5350934"/>
            <a:ext cx="49237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Introduction </a:t>
            </a:r>
            <a:r>
              <a:rPr lang="en-US" b="1" dirty="0"/>
              <a:t>-&gt; Motion -&gt;Definitions -&gt; Criteria -&gt; </a:t>
            </a:r>
          </a:p>
          <a:p>
            <a:pPr algn="ctr"/>
            <a:r>
              <a:rPr lang="en-US" b="1" dirty="0" err="1"/>
              <a:t>Mech</a:t>
            </a:r>
            <a:r>
              <a:rPr lang="en-US" b="1" dirty="0"/>
              <a:t> -&gt; Split -&gt; Contention I -&gt; Contention II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2960" y="6228097"/>
            <a:ext cx="7793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hlinkClick r:id="rId4"/>
              </a:rPr>
              <a:t>http://webbersconsulting.com/</a:t>
            </a:r>
            <a:r>
              <a:rPr lang="en-US" dirty="0"/>
              <a:t> Permission for use granted to HISD and HUDL.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99905"/>
            <a:ext cx="7520940" cy="548640"/>
          </a:xfrm>
        </p:spPr>
        <p:txBody>
          <a:bodyPr/>
          <a:lstStyle/>
          <a:p>
            <a:pPr algn="ctr"/>
            <a:r>
              <a:rPr lang="en-US" sz="5400" dirty="0" smtClean="0"/>
              <a:t>Definitions</a:t>
            </a:r>
            <a:br>
              <a:rPr lang="en-US" sz="5400" dirty="0" smtClean="0"/>
            </a:b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1840765" y="5544235"/>
            <a:ext cx="5043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Introduction -&gt; Motion -&gt;Definitions -&gt; Criteria -&gt; </a:t>
            </a:r>
          </a:p>
          <a:p>
            <a:pPr algn="ctr"/>
            <a:r>
              <a:rPr lang="en-US" b="1" dirty="0" err="1"/>
              <a:t>Mech</a:t>
            </a:r>
            <a:r>
              <a:rPr lang="en-US" b="1" dirty="0"/>
              <a:t> -&gt; Split -&gt; Contention I -&gt; Contention II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7231" y="3502490"/>
            <a:ext cx="3069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You don’t </a:t>
            </a:r>
            <a:r>
              <a:rPr lang="en-US" sz="2800" b="1" dirty="0" smtClean="0"/>
              <a:t>need to define </a:t>
            </a:r>
            <a:r>
              <a:rPr lang="en-US" sz="2800" b="1" dirty="0"/>
              <a:t>every </a:t>
            </a:r>
            <a:r>
              <a:rPr lang="en-US" sz="2800" b="1" dirty="0" smtClean="0"/>
              <a:t>word.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27692" y="3499867"/>
            <a:ext cx="42580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Would the </a:t>
            </a:r>
            <a:r>
              <a:rPr lang="en-US" sz="2800" b="1" dirty="0"/>
              <a:t>common person </a:t>
            </a:r>
            <a:r>
              <a:rPr lang="en-US" sz="2800" b="1" dirty="0" smtClean="0"/>
              <a:t>expect your definitions </a:t>
            </a:r>
            <a:r>
              <a:rPr lang="en-US" sz="2800" b="1" dirty="0"/>
              <a:t>?</a:t>
            </a:r>
          </a:p>
          <a:p>
            <a:pPr algn="ctr"/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148909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pPr algn="ctr"/>
            <a:r>
              <a:rPr lang="en-US" sz="2800" b="1" dirty="0"/>
              <a:t>The Definition Test: Would you debate it on both sides? </a:t>
            </a:r>
          </a:p>
          <a:p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49992" y="6211669"/>
            <a:ext cx="7793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hlinkClick r:id="rId2"/>
              </a:rPr>
              <a:t>http://webbersconsulting.com/</a:t>
            </a:r>
            <a:r>
              <a:rPr lang="en-US" dirty="0"/>
              <a:t> Permission for use granted to HISD and HUDL. 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1865" y="704605"/>
            <a:ext cx="659284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u="sng" dirty="0"/>
              <a:t>D</a:t>
            </a:r>
            <a:r>
              <a:rPr lang="en-US" sz="3200" i="1" u="sng" dirty="0" smtClean="0"/>
              <a:t>efine </a:t>
            </a:r>
            <a:r>
              <a:rPr lang="en-US" sz="3200" i="1" u="sng" dirty="0"/>
              <a:t>the parameters </a:t>
            </a:r>
            <a:r>
              <a:rPr lang="en-US" sz="3200" i="1" u="sng" dirty="0" smtClean="0"/>
              <a:t>of </a:t>
            </a:r>
            <a:r>
              <a:rPr lang="en-US" sz="3200" i="1" u="sng" dirty="0"/>
              <a:t>the debate.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50971" y="1273991"/>
            <a:ext cx="6896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This House believes </a:t>
            </a:r>
            <a:endParaRPr lang="en-US" sz="4000" b="1" dirty="0" smtClean="0"/>
          </a:p>
          <a:p>
            <a:pPr algn="ctr"/>
            <a:r>
              <a:rPr lang="en-US" sz="4000" b="1" dirty="0" smtClean="0"/>
              <a:t>that </a:t>
            </a:r>
            <a:r>
              <a:rPr lang="en-US" sz="4000" b="1" dirty="0">
                <a:solidFill>
                  <a:srgbClr val="FF0000"/>
                </a:solidFill>
              </a:rPr>
              <a:t>Capitalism</a:t>
            </a:r>
            <a:r>
              <a:rPr lang="en-US" sz="4000" b="1" dirty="0"/>
              <a:t> is </a:t>
            </a:r>
            <a:endParaRPr lang="en-US" sz="4000" b="1" dirty="0" smtClean="0"/>
          </a:p>
          <a:p>
            <a:pPr algn="ctr"/>
            <a:r>
              <a:rPr lang="en-US" sz="4000" b="1" dirty="0" smtClean="0">
                <a:solidFill>
                  <a:srgbClr val="0000FF"/>
                </a:solidFill>
              </a:rPr>
              <a:t>superior</a:t>
            </a:r>
            <a:r>
              <a:rPr lang="en-US" sz="4000" b="1" dirty="0" smtClean="0"/>
              <a:t> </a:t>
            </a:r>
            <a:r>
              <a:rPr lang="en-US" sz="4000" b="1" dirty="0"/>
              <a:t>to </a:t>
            </a:r>
            <a:r>
              <a:rPr lang="en-US" sz="4000" b="1" dirty="0">
                <a:solidFill>
                  <a:srgbClr val="FF0000"/>
                </a:solidFill>
              </a:rPr>
              <a:t>Communism.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3" name="Left Bracket 12"/>
          <p:cNvSpPr/>
          <p:nvPr/>
        </p:nvSpPr>
        <p:spPr>
          <a:xfrm>
            <a:off x="800609" y="645506"/>
            <a:ext cx="662940" cy="2755333"/>
          </a:xfrm>
          <a:prstGeom prst="leftBracket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ket 13"/>
          <p:cNvSpPr/>
          <p:nvPr/>
        </p:nvSpPr>
        <p:spPr>
          <a:xfrm rot="10800000">
            <a:off x="7495025" y="635382"/>
            <a:ext cx="662940" cy="2755333"/>
          </a:xfrm>
          <a:prstGeom prst="leftBracket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6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0.gstatic.com/images?q=tbn:ANd9GcRZJHtZdGbSIpT4PIfoSMg2fWmHViAVCllnAjwFnSJ8TI_LFG3U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720" y="1459605"/>
            <a:ext cx="3696247" cy="2793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9144000" cy="548640"/>
          </a:xfrm>
        </p:spPr>
        <p:txBody>
          <a:bodyPr/>
          <a:lstStyle/>
          <a:p>
            <a:pPr algn="ctr"/>
            <a:r>
              <a:rPr lang="en-US" sz="5400" dirty="0"/>
              <a:t>Criteria </a:t>
            </a:r>
            <a:r>
              <a:rPr lang="en-US" sz="5400" dirty="0" smtClean="0"/>
              <a:t>or Principles</a:t>
            </a:r>
            <a:endParaRPr lang="en-US" sz="5400" dirty="0"/>
          </a:p>
        </p:txBody>
      </p:sp>
      <p:sp>
        <p:nvSpPr>
          <p:cNvPr id="8" name="Rectangle 7"/>
          <p:cNvSpPr/>
          <p:nvPr/>
        </p:nvSpPr>
        <p:spPr>
          <a:xfrm>
            <a:off x="1840765" y="5562640"/>
            <a:ext cx="5043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Introduction -&gt; Motion -&gt;Definitions -&gt; Criteria -&gt; </a:t>
            </a:r>
          </a:p>
          <a:p>
            <a:pPr algn="ctr"/>
            <a:r>
              <a:rPr lang="en-US" b="1" dirty="0" err="1"/>
              <a:t>Mech</a:t>
            </a:r>
            <a:r>
              <a:rPr lang="en-US" b="1" dirty="0"/>
              <a:t> -&gt; Split -&gt; Contention I -&gt; Contention II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200308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This is the “criteria” or weighing mechanism </a:t>
            </a:r>
            <a:r>
              <a:rPr lang="en-US" sz="2800" b="1" dirty="0" smtClean="0"/>
              <a:t>that </a:t>
            </a:r>
          </a:p>
          <a:p>
            <a:pPr algn="ctr"/>
            <a:r>
              <a:rPr lang="en-US" sz="2800" b="1" dirty="0" smtClean="0"/>
              <a:t>the </a:t>
            </a:r>
            <a:r>
              <a:rPr lang="en-US" sz="2800" b="1" dirty="0"/>
              <a:t>judge should use to evaluate who wins the debate.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51447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Ask yourself, </a:t>
            </a:r>
            <a:r>
              <a:rPr lang="en-US" sz="2800" b="1" dirty="0" smtClean="0">
                <a:solidFill>
                  <a:srgbClr val="0000FF"/>
                </a:solidFill>
              </a:rPr>
              <a:t>“</a:t>
            </a:r>
            <a:r>
              <a:rPr lang="en-US" sz="2800" b="1" dirty="0">
                <a:solidFill>
                  <a:srgbClr val="0000FF"/>
                </a:solidFill>
              </a:rPr>
              <a:t>What is the key principal (societal value) at stake when we choose to propose or oppose the motion?</a:t>
            </a:r>
            <a:r>
              <a:rPr lang="en-US" sz="2800" dirty="0"/>
              <a:t>”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9992" y="6229310"/>
            <a:ext cx="7793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hlinkClick r:id="rId3"/>
              </a:rPr>
              <a:t>http://webbersconsulting.com/</a:t>
            </a:r>
            <a:r>
              <a:rPr lang="en-US" dirty="0"/>
              <a:t> Permission for use granted to HISD and HUDL.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953764"/>
            <a:ext cx="2545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Value of Life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134298" y="2566089"/>
            <a:ext cx="2108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Equality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-152400" y="3232759"/>
            <a:ext cx="2849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Utilitarianism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355627" y="1953764"/>
            <a:ext cx="3024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Human Rights</a:t>
            </a:r>
            <a:endParaRPr lang="en-US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355628" y="2751222"/>
            <a:ext cx="2895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Free Speech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813502" y="3480955"/>
            <a:ext cx="2108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Fairness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023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548640"/>
          </a:xfrm>
        </p:spPr>
        <p:txBody>
          <a:bodyPr/>
          <a:lstStyle/>
          <a:p>
            <a:pPr algn="ctr"/>
            <a:r>
              <a:rPr lang="en-US" sz="1400" dirty="0" smtClean="0"/>
              <a:t>Sometimes</a:t>
            </a:r>
            <a:r>
              <a:rPr lang="en-US" dirty="0" smtClean="0"/>
              <a:t> </a:t>
            </a:r>
            <a:r>
              <a:rPr lang="en-US" sz="5400" dirty="0" smtClean="0"/>
              <a:t>a Mechanism or Model</a:t>
            </a:r>
            <a:endParaRPr lang="en-US" sz="5400" dirty="0"/>
          </a:p>
        </p:txBody>
      </p:sp>
      <p:sp>
        <p:nvSpPr>
          <p:cNvPr id="6" name="Rectangle 5"/>
          <p:cNvSpPr/>
          <p:nvPr/>
        </p:nvSpPr>
        <p:spPr>
          <a:xfrm>
            <a:off x="1840765" y="5544235"/>
            <a:ext cx="5043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Introduction -&gt; Motion -&gt;Definitions -&gt; Criteria -&gt; </a:t>
            </a:r>
          </a:p>
          <a:p>
            <a:pPr algn="ctr"/>
            <a:r>
              <a:rPr lang="en-US" b="1" dirty="0" err="1"/>
              <a:t>Mech</a:t>
            </a:r>
            <a:r>
              <a:rPr lang="en-US" b="1" dirty="0"/>
              <a:t> -&gt; Split -&gt; Contention I -&gt; Contention II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737" y="556811"/>
            <a:ext cx="88030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When the motion says you “should” do something, </a:t>
            </a:r>
            <a:r>
              <a:rPr lang="en-US" sz="2800" i="1" dirty="0" smtClean="0"/>
              <a:t>or ban something, </a:t>
            </a:r>
            <a:r>
              <a:rPr lang="en-US" sz="2800" i="1" dirty="0"/>
              <a:t>or create some sort of policy</a:t>
            </a:r>
          </a:p>
          <a:p>
            <a:endParaRPr lang="en-US" i="1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17077616"/>
              </p:ext>
            </p:extLst>
          </p:nvPr>
        </p:nvGraphicFramePr>
        <p:xfrm>
          <a:off x="1658319" y="1627322"/>
          <a:ext cx="6268725" cy="3279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78760" y="1878432"/>
            <a:ext cx="1691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Funding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-168592" y="3313630"/>
            <a:ext cx="3662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Who is carrying out your plan?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88576" y="4203966"/>
            <a:ext cx="3355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 are they going to do?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57715" y="1924599"/>
            <a:ext cx="2720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How will they enforce it?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620660" y="2240683"/>
            <a:ext cx="2408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If funding is required how will you pay for it?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9992" y="6211669"/>
            <a:ext cx="7793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hlinkClick r:id="rId7"/>
              </a:rPr>
              <a:t>http://webbersconsulting.com/</a:t>
            </a:r>
            <a:r>
              <a:rPr lang="en-US" dirty="0"/>
              <a:t> Permission for use granted to HISD and HUDL.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92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img.gawkerassets.com/img/17kvr6xfsl7snjpg/original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1" t="14977" r="81" b="7919"/>
          <a:stretch/>
        </p:blipFill>
        <p:spPr bwMode="auto">
          <a:xfrm>
            <a:off x="1602664" y="1372120"/>
            <a:ext cx="6346723" cy="367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220"/>
            <a:ext cx="7520940" cy="548640"/>
          </a:xfrm>
        </p:spPr>
        <p:txBody>
          <a:bodyPr/>
          <a:lstStyle/>
          <a:p>
            <a:pPr algn="ctr"/>
            <a:r>
              <a:rPr lang="en-US" sz="4500" dirty="0" smtClean="0"/>
              <a:t>Announce the split!</a:t>
            </a:r>
            <a:endParaRPr lang="en-US" sz="4500" dirty="0"/>
          </a:p>
        </p:txBody>
      </p:sp>
      <p:sp>
        <p:nvSpPr>
          <p:cNvPr id="6" name="Rectangle 5"/>
          <p:cNvSpPr/>
          <p:nvPr/>
        </p:nvSpPr>
        <p:spPr>
          <a:xfrm>
            <a:off x="1840765" y="5544235"/>
            <a:ext cx="5043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Introduction -&gt; Motion -&gt;Definitions -&gt; Criteria -&gt; </a:t>
            </a:r>
          </a:p>
          <a:p>
            <a:pPr algn="ctr"/>
            <a:r>
              <a:rPr lang="en-US" b="1" dirty="0" err="1"/>
              <a:t>Mech</a:t>
            </a:r>
            <a:r>
              <a:rPr lang="en-US" b="1" dirty="0"/>
              <a:t> -&gt; Split -&gt; Contention I -&gt; Contention II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9992" y="6194028"/>
            <a:ext cx="7793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hlinkClick r:id="rId3"/>
              </a:rPr>
              <a:t>http://webbersconsulting.com/</a:t>
            </a:r>
            <a:r>
              <a:rPr lang="en-US" dirty="0"/>
              <a:t> Permission for use granted to HISD and HUDL. 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8526"/>
            <a:ext cx="5027801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“</a:t>
            </a:r>
            <a:r>
              <a:rPr lang="en-US" sz="2400" dirty="0" smtClean="0"/>
              <a:t>I will defend our </a:t>
            </a:r>
            <a:r>
              <a:rPr lang="en-US" sz="2400" dirty="0" smtClean="0"/>
              <a:t>position by making the </a:t>
            </a:r>
            <a:r>
              <a:rPr lang="en-US" sz="2400" dirty="0" smtClean="0"/>
              <a:t>following </a:t>
            </a:r>
            <a:r>
              <a:rPr lang="en-US" sz="2400" dirty="0" smtClean="0"/>
              <a:t>two </a:t>
            </a:r>
            <a:r>
              <a:rPr lang="en-US" sz="2400" dirty="0" smtClean="0"/>
              <a:t>arguments</a:t>
            </a:r>
            <a:r>
              <a:rPr lang="en-US" sz="2400" dirty="0" smtClean="0"/>
              <a:t>:”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398270" y="1679868"/>
            <a:ext cx="1577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1.   2.</a:t>
            </a:r>
            <a:endParaRPr lang="en-US" sz="2800" b="1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754452" y="1807976"/>
            <a:ext cx="3557188" cy="1429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“And my partner will </a:t>
            </a:r>
          </a:p>
          <a:p>
            <a:r>
              <a:rPr lang="en-US" sz="2400" dirty="0" smtClean="0"/>
              <a:t>present our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argument </a:t>
            </a:r>
          </a:p>
          <a:p>
            <a:r>
              <a:rPr lang="en-US" sz="2400" dirty="0" smtClean="0"/>
              <a:t>in the second speech.”</a:t>
            </a:r>
          </a:p>
          <a:p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675796" y="4012263"/>
            <a:ext cx="1577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3.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267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365760"/>
            <a:ext cx="7411931" cy="548640"/>
          </a:xfrm>
          <a:solidFill>
            <a:srgbClr val="FFFF00"/>
          </a:solidFill>
        </p:spPr>
        <p:txBody>
          <a:bodyPr/>
          <a:lstStyle/>
          <a:p>
            <a:pPr lvl="0" algn="ctr"/>
            <a:r>
              <a:rPr lang="en-US" dirty="0"/>
              <a:t>Main </a:t>
            </a:r>
            <a:r>
              <a:rPr lang="en-US" dirty="0" smtClean="0"/>
              <a:t>points</a:t>
            </a:r>
            <a:r>
              <a:rPr lang="en-US" dirty="0"/>
              <a:t> </a:t>
            </a:r>
            <a:r>
              <a:rPr lang="en-US" dirty="0" smtClean="0"/>
              <a:t>or Contentions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520940" y="750941"/>
            <a:ext cx="7520940" cy="4071054"/>
          </a:xfrm>
        </p:spPr>
        <p:txBody>
          <a:bodyPr>
            <a:normAutofit/>
          </a:bodyPr>
          <a:lstStyle/>
          <a:p>
            <a:r>
              <a:rPr lang="en-US" sz="3100" dirty="0"/>
              <a:t> 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40765" y="5544235"/>
            <a:ext cx="5043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Introduction -&gt; Motion -&gt;Definitions -&gt; Criteria -&gt; </a:t>
            </a:r>
          </a:p>
          <a:p>
            <a:pPr algn="ctr"/>
            <a:r>
              <a:rPr lang="en-US" b="1" dirty="0" err="1"/>
              <a:t>Mech</a:t>
            </a:r>
            <a:r>
              <a:rPr lang="en-US" b="1" dirty="0"/>
              <a:t> -&gt; Split -&gt; Contention I -&gt; Contention II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0884" y="1430261"/>
            <a:ext cx="250125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Philosophical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152379" y="1436483"/>
            <a:ext cx="250125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Statistical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250083" y="1430261"/>
            <a:ext cx="250125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Example</a:t>
            </a:r>
            <a:endParaRPr lang="en-US" sz="2400" b="1" dirty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>
          <a:xfrm>
            <a:off x="4403005" y="914400"/>
            <a:ext cx="0" cy="5220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2" idx="1"/>
          </p:cNvCxnSpPr>
          <p:nvPr/>
        </p:nvCxnSpPr>
        <p:spPr>
          <a:xfrm rot="10800000" flipV="1">
            <a:off x="461773" y="640080"/>
            <a:ext cx="361187" cy="79018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2" idx="3"/>
          </p:cNvCxnSpPr>
          <p:nvPr/>
        </p:nvCxnSpPr>
        <p:spPr>
          <a:xfrm>
            <a:off x="8234890" y="640080"/>
            <a:ext cx="288607" cy="79018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22959" y="2439441"/>
            <a:ext cx="7411931" cy="5693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3100" dirty="0"/>
              <a:t>Analysis linking it back to the main point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2960" y="3577792"/>
            <a:ext cx="7411931" cy="5693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3100" dirty="0"/>
              <a:t>Link Main Point back to the Motion</a:t>
            </a:r>
          </a:p>
        </p:txBody>
      </p:sp>
      <p:cxnSp>
        <p:nvCxnSpPr>
          <p:cNvPr id="32" name="Straight Arrow Connector 31"/>
          <p:cNvCxnSpPr>
            <a:stCxn id="7" idx="2"/>
          </p:cNvCxnSpPr>
          <p:nvPr/>
        </p:nvCxnSpPr>
        <p:spPr>
          <a:xfrm>
            <a:off x="4403005" y="1898148"/>
            <a:ext cx="0" cy="519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403005" y="3008828"/>
            <a:ext cx="0" cy="5689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-16595" y="4147179"/>
            <a:ext cx="9144000" cy="1046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100" dirty="0"/>
              <a:t>Leave 1 minute for </a:t>
            </a:r>
            <a:r>
              <a:rPr lang="en-US" sz="3100" dirty="0" smtClean="0"/>
              <a:t>POIs </a:t>
            </a:r>
          </a:p>
          <a:p>
            <a:pPr algn="ctr"/>
            <a:r>
              <a:rPr lang="en-US" sz="3100" dirty="0" smtClean="0"/>
              <a:t>Review </a:t>
            </a:r>
            <a:r>
              <a:rPr lang="en-US" sz="3100" dirty="0"/>
              <a:t>main </a:t>
            </a:r>
            <a:r>
              <a:rPr lang="en-US" sz="3100" dirty="0" smtClean="0"/>
              <a:t>areas </a:t>
            </a:r>
            <a:r>
              <a:rPr lang="en-US" sz="3100" dirty="0"/>
              <a:t>= </a:t>
            </a:r>
            <a:r>
              <a:rPr lang="en-US" sz="3100" dirty="0" smtClean="0"/>
              <a:t>Conclusion</a:t>
            </a:r>
            <a:endParaRPr lang="en-US" sz="3100" dirty="0"/>
          </a:p>
        </p:txBody>
      </p:sp>
      <p:sp>
        <p:nvSpPr>
          <p:cNvPr id="16" name="TextBox 15"/>
          <p:cNvSpPr txBox="1"/>
          <p:nvPr/>
        </p:nvSpPr>
        <p:spPr>
          <a:xfrm>
            <a:off x="549992" y="6211669"/>
            <a:ext cx="7793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hlinkClick r:id="rId2"/>
              </a:rPr>
              <a:t>http://webbersconsulting.com/</a:t>
            </a:r>
            <a:r>
              <a:rPr lang="en-US" dirty="0"/>
              <a:t> Permission for use granted to HISD and HUDL.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43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21920"/>
            <a:ext cx="9144000" cy="548640"/>
          </a:xfrm>
        </p:spPr>
        <p:txBody>
          <a:bodyPr/>
          <a:lstStyle/>
          <a:p>
            <a:pPr algn="ctr" eaLnBrk="1" hangingPunct="1"/>
            <a:r>
              <a:rPr lang="en-US" sz="4000" dirty="0" err="1">
                <a:cs typeface="Apple Chancery"/>
              </a:rPr>
              <a:t>Toulmin</a:t>
            </a:r>
            <a:r>
              <a:rPr lang="en-US" sz="4000" dirty="0">
                <a:cs typeface="Apple Chancery"/>
              </a:rPr>
              <a:t> Model </a:t>
            </a:r>
            <a:r>
              <a:rPr lang="en-US" sz="4000" dirty="0" smtClean="0">
                <a:cs typeface="Apple Chancery"/>
              </a:rPr>
              <a:t>of Argumentation</a:t>
            </a:r>
            <a:endParaRPr lang="en-GB" sz="4000" dirty="0">
              <a:cs typeface="Apple Chancery"/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V="1">
            <a:off x="2209800" y="1295400"/>
            <a:ext cx="1752600" cy="2895600"/>
          </a:xfrm>
          <a:prstGeom prst="line">
            <a:avLst/>
          </a:prstGeom>
          <a:noFill/>
          <a:ln w="952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3810000" y="1752600"/>
            <a:ext cx="1447800" cy="2895600"/>
          </a:xfrm>
          <a:prstGeom prst="line">
            <a:avLst/>
          </a:prstGeom>
          <a:noFill/>
          <a:ln w="952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>
            <a:off x="1828800" y="4343400"/>
            <a:ext cx="3048000" cy="0"/>
          </a:xfrm>
          <a:prstGeom prst="line">
            <a:avLst/>
          </a:prstGeom>
          <a:noFill/>
          <a:ln w="952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71500" y="2452759"/>
            <a:ext cx="2057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 b="1" dirty="0">
                <a:latin typeface="Arial" charset="0"/>
              </a:rPr>
              <a:t>Claim:</a:t>
            </a:r>
            <a:r>
              <a:rPr lang="en-GB" sz="1800" dirty="0">
                <a:latin typeface="Arial" charset="0"/>
              </a:rPr>
              <a:t> This is the main </a:t>
            </a:r>
            <a:r>
              <a:rPr lang="en-GB" sz="1800" dirty="0" smtClean="0">
                <a:latin typeface="Arial" charset="0"/>
              </a:rPr>
              <a:t>point</a:t>
            </a:r>
            <a:endParaRPr lang="en-GB" sz="1800" dirty="0">
              <a:latin typeface="Arial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876800" y="2139428"/>
            <a:ext cx="3733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 b="1" dirty="0">
                <a:latin typeface="Arial" charset="0"/>
              </a:rPr>
              <a:t>Support: </a:t>
            </a:r>
            <a:r>
              <a:rPr lang="en-GB" sz="1800" dirty="0">
                <a:latin typeface="Arial" charset="0"/>
              </a:rPr>
              <a:t>These are the reasons given in support of the claim; they are also known as evidence, proof, </a:t>
            </a:r>
            <a:r>
              <a:rPr lang="en-GB" sz="1800" b="1" dirty="0">
                <a:latin typeface="Arial" charset="0"/>
              </a:rPr>
              <a:t>data</a:t>
            </a:r>
            <a:r>
              <a:rPr lang="en-GB" sz="1800" dirty="0">
                <a:latin typeface="Arial" charset="0"/>
              </a:rPr>
              <a:t>, arguments, or grounds. 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71500" y="4957465"/>
            <a:ext cx="6477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 dirty="0">
                <a:latin typeface="Arial" charset="0"/>
              </a:rPr>
              <a:t>These are the assumptions or presuppositions underlying the argument. </a:t>
            </a:r>
            <a:r>
              <a:rPr lang="en-GB" sz="1800" b="1" dirty="0">
                <a:latin typeface="Arial" charset="0"/>
              </a:rPr>
              <a:t>Warrants</a:t>
            </a:r>
            <a:r>
              <a:rPr lang="en-GB" sz="1800" dirty="0">
                <a:latin typeface="Arial" charset="0"/>
              </a:rPr>
              <a:t> are generally accepted beliefs and values, common ways our culture or society views </a:t>
            </a:r>
            <a:r>
              <a:rPr lang="en-GB" sz="1800" dirty="0" smtClean="0">
                <a:latin typeface="Arial" charset="0"/>
              </a:rPr>
              <a:t>things</a:t>
            </a:r>
            <a:endParaRPr lang="en-GB" sz="1800" dirty="0"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9992" y="6176387"/>
            <a:ext cx="7793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hlinkClick r:id="rId2"/>
              </a:rPr>
              <a:t>http://webbersconsulting.com/</a:t>
            </a:r>
            <a:r>
              <a:rPr lang="en-US" dirty="0"/>
              <a:t> Permission for use granted to HISD and HUDL.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23111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57" grpId="0"/>
      <p:bldP spid="205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388</TotalTime>
  <Words>626</Words>
  <Application>Microsoft Office PowerPoint</Application>
  <PresentationFormat>On-screen Show (4:3)</PresentationFormat>
  <Paragraphs>90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Apple Chancery</vt:lpstr>
      <vt:lpstr>Arial</vt:lpstr>
      <vt:lpstr>Calibri</vt:lpstr>
      <vt:lpstr>Franklin Gothic Book</vt:lpstr>
      <vt:lpstr>Franklin Gothic Medium</vt:lpstr>
      <vt:lpstr>Tunga</vt:lpstr>
      <vt:lpstr>Wingdings</vt:lpstr>
      <vt:lpstr>ヒラギノ角ゴ Pro W3</vt:lpstr>
      <vt:lpstr>Angles</vt:lpstr>
      <vt:lpstr>STEPS FOR CASE WRITING in WORLDS DEBATE</vt:lpstr>
      <vt:lpstr>Introduction</vt:lpstr>
      <vt:lpstr>Statement of  the motion </vt:lpstr>
      <vt:lpstr>Definitions  </vt:lpstr>
      <vt:lpstr>Criteria or Principles</vt:lpstr>
      <vt:lpstr>Sometimes a Mechanism or Model</vt:lpstr>
      <vt:lpstr>Announce the split!</vt:lpstr>
      <vt:lpstr>Main points or Contentions</vt:lpstr>
      <vt:lpstr>Toulmin Model of Argumentation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FOR CASE WRITING in WORLDS DEBATE</dc:title>
  <dc:creator>mark webber</dc:creator>
  <cp:lastModifiedBy>Niles Jr, Mark D</cp:lastModifiedBy>
  <cp:revision>33</cp:revision>
  <cp:lastPrinted>2013-07-13T22:59:38Z</cp:lastPrinted>
  <dcterms:created xsi:type="dcterms:W3CDTF">2012-09-11T12:40:50Z</dcterms:created>
  <dcterms:modified xsi:type="dcterms:W3CDTF">2014-05-30T15:57:02Z</dcterms:modified>
</cp:coreProperties>
</file>