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47" d="100"/>
          <a:sy n="147" d="100"/>
        </p:scale>
        <p:origin x="-1536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37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666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4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794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592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99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52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5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86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69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Click to edit Master text styles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97680-213B-834E-9271-363CD5F46764}" type="datetimeFigureOut">
              <a:rPr lang="en-US" smtClean="0"/>
              <a:t>1/30/15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6F68B-C578-5C46-B15D-C3D6B5DC7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31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microsoft.com/office/2007/relationships/hdphoto" Target="../media/hdphoto2.wdp"/><Relationship Id="rId9" Type="http://schemas.openxmlformats.org/officeDocument/2006/relationships/image" Target="../media/image6.png"/><Relationship Id="rId10" Type="http://schemas.openxmlformats.org/officeDocument/2006/relationships/image" Target="../media/image7.png"/><Relationship Id="rId11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Nova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30" y="217190"/>
            <a:ext cx="953573" cy="9535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29100" y="1017496"/>
            <a:ext cx="48768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i="1" dirty="0" smtClean="0">
                <a:solidFill>
                  <a:srgbClr val="4174BA"/>
                </a:solidFill>
                <a:latin typeface="Times"/>
                <a:cs typeface="Times"/>
              </a:rPr>
              <a:t>Healthy Habits For A Healthy Family</a:t>
            </a:r>
            <a:endParaRPr lang="en-US" i="1" dirty="0">
              <a:solidFill>
                <a:srgbClr val="4174BA"/>
              </a:solidFill>
              <a:latin typeface="Times"/>
              <a:cs typeface="Time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980033" y="136008"/>
            <a:ext cx="1084734" cy="1003143"/>
            <a:chOff x="1908649" y="1789873"/>
            <a:chExt cx="4416481" cy="4180216"/>
          </a:xfrm>
        </p:grpSpPr>
        <p:pic>
          <p:nvPicPr>
            <p:cNvPr id="7" name="Picture 2" descr="https://www.irononsticker.com/images/Superman6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16" b="92331" l="5446" r="89604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8649" y="2406297"/>
              <a:ext cx="4416481" cy="356379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2309198" y="1789873"/>
              <a:ext cx="3374746" cy="1282543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en-US" sz="1400" b="1" spc="50" dirty="0" smtClean="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glow rad="139700">
                      <a:schemeClr val="accent2">
                        <a:satMod val="175000"/>
                        <a:alpha val="40000"/>
                      </a:schemeClr>
                    </a:glow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howcard Gothic" panose="04020904020102020604" pitchFamily="82" charset="0"/>
                </a:rPr>
                <a:t>SUPER</a:t>
              </a:r>
              <a:endParaRPr lang="en-US" sz="1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howcard Gothic" panose="04020904020102020604" pitchFamily="82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776389" y="8820455"/>
            <a:ext cx="3872911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700" dirty="0" smtClean="0">
                <a:solidFill>
                  <a:schemeClr val="tx1"/>
                </a:solidFill>
              </a:rPr>
              <a:t>Super 6 concept created by David Katz MD, MPH, FACPM, FACP</a:t>
            </a:r>
            <a:endParaRPr lang="en-US" sz="700" dirty="0"/>
          </a:p>
        </p:txBody>
      </p:sp>
      <p:pic>
        <p:nvPicPr>
          <p:cNvPr id="10" name="Picture 2" descr="http://sweetclipart.com/multisite/sweetclipart/files/foot_prints_black_silhouette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31" y="2039994"/>
            <a:ext cx="513605" cy="52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614398" y="3211200"/>
            <a:ext cx="207133" cy="716424"/>
            <a:chOff x="4527980" y="3148991"/>
            <a:chExt cx="851679" cy="3307316"/>
          </a:xfrm>
        </p:grpSpPr>
        <p:pic>
          <p:nvPicPr>
            <p:cNvPr id="12" name="Picture 8" descr="http://www.sweetclipart.com/multisite/sweetclipart/files/fork_knife_spoon_black.png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4"/>
            <a:stretch/>
          </p:blipFill>
          <p:spPr bwMode="auto">
            <a:xfrm rot="20115655">
              <a:off x="4527980" y="3148991"/>
              <a:ext cx="523634" cy="33073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8" descr="http://www.sweetclipart.com/multisite/sweetclipart/files/fork_knife_spoon_black.png"/>
            <p:cNvPicPr>
              <a:picLocks noChangeAspect="1" noChangeArrowheads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77694"/>
            <a:stretch/>
          </p:blipFill>
          <p:spPr bwMode="auto">
            <a:xfrm rot="1457782">
              <a:off x="4856025" y="3148991"/>
              <a:ext cx="523634" cy="33073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424" b="98729" l="9746" r="100000">
                        <a14:backgroundMark x1="85593" y1="23305" x2="85593" y2="23305"/>
                        <a14:backgroundMark x1="86017" y1="27119" x2="86017" y2="27119"/>
                        <a14:backgroundMark x1="87712" y1="25847" x2="87712" y2="25847"/>
                        <a14:backgroundMark x1="87712" y1="22881" x2="87712" y2="22881"/>
                        <a14:backgroundMark x1="86864" y1="20339" x2="86864" y2="20339"/>
                        <a14:backgroundMark x1="85169" y1="20763" x2="85169" y2="20763"/>
                        <a14:backgroundMark x1="86017" y1="22034" x2="86017" y2="22034"/>
                        <a14:backgroundMark x1="87288" y1="21186" x2="87288" y2="21186"/>
                        <a14:backgroundMark x1="86441" y1="25000" x2="86441" y2="25000"/>
                        <a14:backgroundMark x1="86864" y1="24153" x2="86864" y2="24153"/>
                        <a14:backgroundMark x1="87712" y1="24153" x2="87712" y2="24153"/>
                        <a14:backgroundMark x1="87712" y1="27542" x2="87712" y2="27542"/>
                        <a14:backgroundMark x1="87288" y1="28814" x2="87288" y2="28814"/>
                        <a14:backgroundMark x1="84746" y1="28814" x2="84746" y2="28814"/>
                        <a14:backgroundMark x1="84322" y1="27542" x2="84322" y2="27542"/>
                        <a14:backgroundMark x1="84322" y1="25847" x2="84322" y2="25847"/>
                        <a14:backgroundMark x1="85169" y1="25424" x2="85169" y2="25424"/>
                        <a14:backgroundMark x1="85169" y1="24153" x2="85169" y2="24153"/>
                        <a14:backgroundMark x1="88559" y1="16525" x2="88559" y2="16525"/>
                        <a14:backgroundMark x1="88136" y1="17373" x2="88136" y2="17373"/>
                        <a14:backgroundMark x1="89831" y1="17373" x2="89831" y2="17373"/>
                        <a14:backgroundMark x1="89407" y1="16525" x2="89407" y2="16525"/>
                        <a14:backgroundMark x1="89407" y1="14831" x2="89407" y2="14831"/>
                        <a14:backgroundMark x1="88136" y1="14831" x2="88136" y2="14831"/>
                        <a14:backgroundMark x1="80932" y1="6780" x2="80932" y2="6780"/>
                        <a14:backgroundMark x1="84746" y1="7627" x2="84746" y2="7627"/>
                        <a14:backgroundMark x1="86017" y1="9746" x2="86017" y2="9746"/>
                        <a14:backgroundMark x1="87712" y1="11441" x2="87712" y2="11441"/>
                        <a14:backgroundMark x1="88559" y1="13136" x2="88559" y2="13136"/>
                        <a14:backgroundMark x1="88983" y1="13983" x2="88983" y2="13983"/>
                        <a14:backgroundMark x1="88559" y1="12288" x2="88559" y2="12288"/>
                        <a14:backgroundMark x1="86864" y1="12712" x2="86864" y2="12712"/>
                        <a14:backgroundMark x1="86441" y1="11017" x2="86441" y2="11017"/>
                        <a14:backgroundMark x1="87288" y1="9746" x2="87288" y2="9746"/>
                        <a14:backgroundMark x1="87712" y1="10169" x2="87712" y2="10169"/>
                        <a14:backgroundMark x1="86017" y1="8475" x2="86017" y2="8475"/>
                        <a14:backgroundMark x1="84746" y1="8051" x2="84746" y2="8051"/>
                        <a14:backgroundMark x1="84746" y1="9322" x2="84746" y2="9322"/>
                        <a14:backgroundMark x1="83475" y1="8475" x2="83475" y2="84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429" y="4346542"/>
            <a:ext cx="537607" cy="537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1121403" y="1656854"/>
            <a:ext cx="5527897" cy="1361911"/>
          </a:xfrm>
          <a:prstGeom prst="rect">
            <a:avLst/>
          </a:prstGeom>
          <a:noFill/>
        </p:spPr>
        <p:txBody>
          <a:bodyPr wrap="square" numCol="1" spcCol="18000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Why does exercise matter? It helps to tone your body, strengthen your muscles, keep your bones strong, improve your skin, and increase relaxation. It leads to a better mood, better sleep, and stronger immune function. And it burns calories!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Some physical activity is better than none! 30 min 5 times/ week is the recommended goal (break it down if needed – 10x3, 10+20…)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29671" y="3087631"/>
            <a:ext cx="5527896" cy="10938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EAT REAL FOOD! Eliminate processed “junk”. Choose to have more whole grains and legumes. Fruits and Vegetables – 5/ DAY – as a good goal! Lean meats/ poultry/ fish and low fat dairy; Control your portions ,don’t skip meals, choose water. 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(No supersizing! Be aware of Portion Distortion!)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Open Sans"/>
              <a:cs typeface="Open San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04851" y="4229984"/>
            <a:ext cx="5527897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What would have to change for you to be successful with quitting</a:t>
            </a:r>
            <a:r>
              <a:rPr lang="en-US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/>
                <a:cs typeface="Open Sans"/>
              </a:rPr>
              <a:t>Learn about the dangers of smoking. If you do smoke, aim to quit! If those around you smoke, can you help support their efforts to quit? </a:t>
            </a:r>
            <a:endParaRPr 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Open Sans"/>
              <a:cs typeface="Open Sans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37399" y="5440420"/>
            <a:ext cx="540351" cy="561459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095472" y="6783547"/>
            <a:ext cx="555570" cy="55557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03286" y="8010655"/>
            <a:ext cx="589935" cy="589935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326264" y="5228504"/>
            <a:ext cx="575381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smtClean="0">
                <a:solidFill>
                  <a:srgbClr val="595959"/>
                </a:solidFill>
                <a:latin typeface="Open Sans"/>
                <a:cs typeface="Open Sans"/>
              </a:rPr>
              <a:t>A good night’s sleep helps to establish healthy brain </a:t>
            </a:r>
            <a:r>
              <a:rPr lang="en-US" sz="1100" dirty="0">
                <a:solidFill>
                  <a:srgbClr val="595959"/>
                </a:solidFill>
                <a:latin typeface="Open Sans"/>
                <a:cs typeface="Open Sans"/>
              </a:rPr>
              <a:t>f</a:t>
            </a:r>
            <a:r>
              <a:rPr lang="en-US" sz="1100" dirty="0" smtClean="0">
                <a:solidFill>
                  <a:srgbClr val="595959"/>
                </a:solidFill>
                <a:latin typeface="Open Sans"/>
                <a:cs typeface="Open Sans"/>
              </a:rPr>
              <a:t>unction and emotional Well-Being, good physical health and improve daytime </a:t>
            </a:r>
            <a:r>
              <a:rPr lang="en-US" sz="1100" dirty="0">
                <a:solidFill>
                  <a:srgbClr val="595959"/>
                </a:solidFill>
                <a:latin typeface="Open Sans"/>
                <a:cs typeface="Open Sans"/>
              </a:rPr>
              <a:t>p</a:t>
            </a:r>
            <a:r>
              <a:rPr lang="en-US" sz="1100" dirty="0" smtClean="0">
                <a:solidFill>
                  <a:srgbClr val="595959"/>
                </a:solidFill>
                <a:latin typeface="Open Sans"/>
                <a:cs typeface="Open Sans"/>
              </a:rPr>
              <a:t>erformance and safety. </a:t>
            </a:r>
            <a:r>
              <a:rPr lang="en-US" sz="1100" b="1" dirty="0" smtClean="0">
                <a:solidFill>
                  <a:srgbClr val="595959"/>
                </a:solidFill>
                <a:latin typeface="Open Sans"/>
                <a:cs typeface="Open Sans"/>
              </a:rPr>
              <a:t>Sleep is not underrated! </a:t>
            </a:r>
            <a:r>
              <a:rPr lang="en-US" sz="1100" dirty="0" smtClean="0">
                <a:solidFill>
                  <a:srgbClr val="595959"/>
                </a:solidFill>
                <a:latin typeface="Open Sans"/>
                <a:cs typeface="Open Sans"/>
              </a:rPr>
              <a:t>Want your kids to be good learners? Help them to get a good night of sleep too. </a:t>
            </a:r>
            <a:r>
              <a:rPr lang="en-US" sz="1100" b="1" dirty="0">
                <a:solidFill>
                  <a:srgbClr val="595959"/>
                </a:solidFill>
                <a:latin typeface="Open Sans"/>
                <a:cs typeface="Open Sans"/>
              </a:rPr>
              <a:t>Aim for 7-8 hours/</a:t>
            </a:r>
            <a:r>
              <a:rPr lang="en-US" sz="1100" b="1" dirty="0" smtClean="0">
                <a:solidFill>
                  <a:srgbClr val="595959"/>
                </a:solidFill>
                <a:latin typeface="Open Sans"/>
                <a:cs typeface="Open Sans"/>
              </a:rPr>
              <a:t>night</a:t>
            </a:r>
            <a:r>
              <a:rPr lang="en-US" sz="1100" b="1" dirty="0">
                <a:solidFill>
                  <a:srgbClr val="595959"/>
                </a:solidFill>
                <a:latin typeface="Open Sans"/>
                <a:cs typeface="Open Sans"/>
              </a:rPr>
              <a:t> </a:t>
            </a:r>
            <a:r>
              <a:rPr lang="en-US" sz="1100" b="1" dirty="0" smtClean="0">
                <a:solidFill>
                  <a:srgbClr val="595959"/>
                </a:solidFill>
                <a:latin typeface="Open Sans"/>
                <a:cs typeface="Open Sans"/>
              </a:rPr>
              <a:t>for adults, kids may need more.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26264" y="6446918"/>
            <a:ext cx="5718215" cy="1347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b="1" dirty="0" smtClean="0">
                <a:solidFill>
                  <a:srgbClr val="595959"/>
                </a:solidFill>
                <a:latin typeface="Open Sans"/>
                <a:cs typeface="Open Sans"/>
              </a:rPr>
              <a:t>Want more energy? Work on getting your stress under control. </a:t>
            </a:r>
            <a:r>
              <a:rPr lang="en-US" sz="1100" dirty="0" smtClean="0">
                <a:solidFill>
                  <a:srgbClr val="595959"/>
                </a:solidFill>
                <a:latin typeface="Open Sans"/>
                <a:cs typeface="Open Sans"/>
              </a:rPr>
              <a:t>Indeed, stress symptoms can affect your body, your thoughts and feelings, and your behavior. Being able to recognize common stress symptoms can give you a jump on managing them. Stress that's left unchecked can contribute to health problems, such as high blood pressure, heart disease, obesity and diabetes.</a:t>
            </a:r>
            <a:endParaRPr lang="en-US" sz="1100" dirty="0">
              <a:solidFill>
                <a:srgbClr val="595959"/>
              </a:solidFill>
              <a:latin typeface="Open Sans"/>
              <a:cs typeface="Open San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26264" y="7826588"/>
            <a:ext cx="575381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100" dirty="0" smtClean="0">
                <a:solidFill>
                  <a:srgbClr val="595959"/>
                </a:solidFill>
                <a:latin typeface="Open Sans"/>
                <a:cs typeface="Open Sans"/>
              </a:rPr>
              <a:t>Who is your “Circle of Care”? Learn who can help you and give the support you need. Who is your support system? </a:t>
            </a:r>
            <a:r>
              <a:rPr lang="en-US" sz="1100" b="1" dirty="0" smtClean="0">
                <a:solidFill>
                  <a:srgbClr val="595959"/>
                </a:solidFill>
                <a:latin typeface="Open Sans"/>
                <a:cs typeface="Open Sans"/>
              </a:rPr>
              <a:t>Having strong connections and support from your family and friends goes a long way toward improving your healthy and well-being!</a:t>
            </a:r>
          </a:p>
        </p:txBody>
      </p:sp>
      <p:sp>
        <p:nvSpPr>
          <p:cNvPr id="2" name="Rectangle 1"/>
          <p:cNvSpPr/>
          <p:nvPr/>
        </p:nvSpPr>
        <p:spPr>
          <a:xfrm>
            <a:off x="1932858" y="1324249"/>
            <a:ext cx="3429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/>
              <a:t>– Presented by: Dorothy C. Serna MD, CWP, FACP</a:t>
            </a:r>
          </a:p>
        </p:txBody>
      </p:sp>
    </p:spTree>
    <p:extLst>
      <p:ext uri="{BB962C8B-B14F-4D97-AF65-F5344CB8AC3E}">
        <p14:creationId xmlns:p14="http://schemas.microsoft.com/office/powerpoint/2010/main" val="1294562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409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Jean-Baptiste Farge</dc:creator>
  <cp:lastModifiedBy>Jean-Baptiste Farge</cp:lastModifiedBy>
  <cp:revision>10</cp:revision>
  <dcterms:created xsi:type="dcterms:W3CDTF">2015-01-30T16:33:37Z</dcterms:created>
  <dcterms:modified xsi:type="dcterms:W3CDTF">2015-01-30T18:53:12Z</dcterms:modified>
</cp:coreProperties>
</file>