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0"/>
  </p:notesMasterIdLst>
  <p:sldIdLst>
    <p:sldId id="380" r:id="rId2"/>
    <p:sldId id="431" r:id="rId3"/>
    <p:sldId id="384" r:id="rId4"/>
    <p:sldId id="430" r:id="rId5"/>
    <p:sldId id="382" r:id="rId6"/>
    <p:sldId id="435" r:id="rId7"/>
    <p:sldId id="436" r:id="rId8"/>
    <p:sldId id="437" r:id="rId9"/>
    <p:sldId id="383" r:id="rId10"/>
    <p:sldId id="385" r:id="rId11"/>
    <p:sldId id="386" r:id="rId12"/>
    <p:sldId id="439" r:id="rId13"/>
    <p:sldId id="441" r:id="rId14"/>
    <p:sldId id="393" r:id="rId15"/>
    <p:sldId id="396" r:id="rId16"/>
    <p:sldId id="398" r:id="rId17"/>
    <p:sldId id="399" r:id="rId18"/>
    <p:sldId id="402" r:id="rId19"/>
    <p:sldId id="403" r:id="rId20"/>
    <p:sldId id="404" r:id="rId21"/>
    <p:sldId id="405" r:id="rId22"/>
    <p:sldId id="406" r:id="rId23"/>
    <p:sldId id="407" r:id="rId24"/>
    <p:sldId id="413" r:id="rId25"/>
    <p:sldId id="414" r:id="rId26"/>
    <p:sldId id="416" r:id="rId27"/>
    <p:sldId id="418" r:id="rId28"/>
    <p:sldId id="419" r:id="rId29"/>
  </p:sldIdLst>
  <p:sldSz cx="10058400" cy="7772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62AC"/>
    <a:srgbClr val="D2DB48"/>
    <a:srgbClr val="77C2B7"/>
    <a:srgbClr val="E64A7E"/>
    <a:srgbClr val="E59898"/>
    <a:srgbClr val="51B877"/>
    <a:srgbClr val="F4C14F"/>
    <a:srgbClr val="DF6398"/>
    <a:srgbClr val="A7C9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895"/>
    <p:restoredTop sz="94670"/>
  </p:normalViewPr>
  <p:slideViewPr>
    <p:cSldViewPr snapToGrid="0" snapToObjects="1">
      <p:cViewPr varScale="1">
        <p:scale>
          <a:sx n="101" d="100"/>
          <a:sy n="101" d="100"/>
        </p:scale>
        <p:origin x="1116" y="72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332D2F-D266-CB46-9DF9-36731CDB4E74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CE48-7E00-B243-BE8C-7AC3A5B52D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09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60E7-9C9A-C442-ACDC-BA76EF2237EF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364BB-16AD-544C-BB47-BC66D9F41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60E7-9C9A-C442-ACDC-BA76EF2237EF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364BB-16AD-544C-BB47-BC66D9F41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60E7-9C9A-C442-ACDC-BA76EF2237EF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364BB-16AD-544C-BB47-BC66D9F41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60E7-9C9A-C442-ACDC-BA76EF2237EF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364BB-16AD-544C-BB47-BC66D9F41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60E7-9C9A-C442-ACDC-BA76EF2237EF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364BB-16AD-544C-BB47-BC66D9F41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60E7-9C9A-C442-ACDC-BA76EF2237EF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364BB-16AD-544C-BB47-BC66D9F41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60E7-9C9A-C442-ACDC-BA76EF2237EF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364BB-16AD-544C-BB47-BC66D9F41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60E7-9C9A-C442-ACDC-BA76EF2237EF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364BB-16AD-544C-BB47-BC66D9F41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60E7-9C9A-C442-ACDC-BA76EF2237EF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364BB-16AD-544C-BB47-BC66D9F41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60E7-9C9A-C442-ACDC-BA76EF2237EF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364BB-16AD-544C-BB47-BC66D9F41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60E7-9C9A-C442-ACDC-BA76EF2237EF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364BB-16AD-544C-BB47-BC66D9F41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A60E7-9C9A-C442-ACDC-BA76EF2237EF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364BB-16AD-544C-BB47-BC66D9F41B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460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wolfsho@houstonisd.or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kcyr@houstonisd.or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ewilli21@houstonisd.or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A5A547C-A4EA-4461-98F0-5D76960993BD}"/>
              </a:ext>
            </a:extLst>
          </p:cNvPr>
          <p:cNvSpPr/>
          <p:nvPr/>
        </p:nvSpPr>
        <p:spPr>
          <a:xfrm>
            <a:off x="5934075" y="2257425"/>
            <a:ext cx="5010150" cy="5610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09893" y="2850886"/>
            <a:ext cx="6412333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dirty="0">
                <a:latin typeface="Century Gothic" panose="020B0502020202020204" pitchFamily="34" charset="0"/>
                <a:ea typeface="Century Gothic" charset="0"/>
                <a:cs typeface="KG Lego House"/>
              </a:rPr>
              <a:t>Lovett</a:t>
            </a:r>
          </a:p>
          <a:p>
            <a:pPr algn="ctr"/>
            <a:r>
              <a:rPr lang="en-US" sz="8000" dirty="0">
                <a:latin typeface="Century Gothic" panose="020B0502020202020204" pitchFamily="34" charset="0"/>
                <a:ea typeface="Century Gothic" charset="0"/>
                <a:cs typeface="KG Lego House"/>
              </a:rPr>
              <a:t>Fifth Grade </a:t>
            </a:r>
          </a:p>
          <a:p>
            <a:pPr algn="ctr"/>
            <a:r>
              <a:rPr lang="en-US" sz="8000" dirty="0">
                <a:latin typeface="Century Gothic" panose="020B0502020202020204" pitchFamily="34" charset="0"/>
                <a:ea typeface="Century Gothic" charset="0"/>
                <a:cs typeface="KG Lego House"/>
              </a:rPr>
              <a:t>Open House</a:t>
            </a:r>
          </a:p>
          <a:p>
            <a:pPr algn="ctr"/>
            <a:r>
              <a:rPr lang="en-US" sz="8000" dirty="0">
                <a:latin typeface="Century Gothic" panose="020B0502020202020204" pitchFamily="34" charset="0"/>
                <a:ea typeface="Century Gothic" charset="0"/>
                <a:cs typeface="KG Lego House"/>
              </a:rPr>
              <a:t>2019-2020</a:t>
            </a:r>
          </a:p>
        </p:txBody>
      </p:sp>
    </p:spTree>
    <p:extLst>
      <p:ext uri="{BB962C8B-B14F-4D97-AF65-F5344CB8AC3E}">
        <p14:creationId xmlns:p14="http://schemas.microsoft.com/office/powerpoint/2010/main" val="1460910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32BCC92-052A-4EFE-90A8-77537C12F2F0}"/>
              </a:ext>
            </a:extLst>
          </p:cNvPr>
          <p:cNvSpPr/>
          <p:nvPr/>
        </p:nvSpPr>
        <p:spPr>
          <a:xfrm>
            <a:off x="-835292" y="2896229"/>
            <a:ext cx="5010150" cy="5610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27E564-BA7A-4013-AE33-A18596F614A0}"/>
              </a:ext>
            </a:extLst>
          </p:cNvPr>
          <p:cNvSpPr txBox="1"/>
          <p:nvPr/>
        </p:nvSpPr>
        <p:spPr>
          <a:xfrm>
            <a:off x="1104901" y="4876171"/>
            <a:ext cx="8153400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u="sng" dirty="0">
                <a:latin typeface="Century Gothic" charset="0"/>
                <a:ea typeface="Century Gothic" charset="0"/>
                <a:cs typeface="Century Gothic" charset="0"/>
              </a:rPr>
              <a:t>U.S. History:</a:t>
            </a:r>
          </a:p>
          <a:p>
            <a:r>
              <a:rPr lang="en-US" sz="3600" dirty="0">
                <a:latin typeface="Century Gothic" charset="0"/>
                <a:ea typeface="Century Gothic" charset="0"/>
                <a:cs typeface="Century Gothic" charset="0"/>
              </a:rPr>
              <a:t>- Studies Weekly</a:t>
            </a:r>
          </a:p>
          <a:p>
            <a:r>
              <a:rPr lang="en-US" sz="3600" dirty="0">
                <a:latin typeface="Century Gothic" charset="0"/>
                <a:ea typeface="Century Gothic" charset="0"/>
                <a:cs typeface="Century Gothic" charset="0"/>
              </a:rPr>
              <a:t>- Projects explored throughout the year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4604E96-8F19-4063-BEA6-8644929E4E95}"/>
              </a:ext>
            </a:extLst>
          </p:cNvPr>
          <p:cNvSpPr/>
          <p:nvPr/>
        </p:nvSpPr>
        <p:spPr>
          <a:xfrm rot="579413">
            <a:off x="1756411" y="2275399"/>
            <a:ext cx="775034" cy="124165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969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19C22A7-B183-4455-BD03-9A1DDAE895CE}"/>
              </a:ext>
            </a:extLst>
          </p:cNvPr>
          <p:cNvSpPr/>
          <p:nvPr/>
        </p:nvSpPr>
        <p:spPr>
          <a:xfrm>
            <a:off x="6282690" y="2713159"/>
            <a:ext cx="5010150" cy="5610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7F2C178-92EC-49BB-8825-2FAF49F128B1}"/>
              </a:ext>
            </a:extLst>
          </p:cNvPr>
          <p:cNvSpPr/>
          <p:nvPr/>
        </p:nvSpPr>
        <p:spPr>
          <a:xfrm>
            <a:off x="1624965" y="3589458"/>
            <a:ext cx="71628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600" dirty="0">
                <a:latin typeface="Century Gothic" panose="020B0502020202020204" pitchFamily="34" charset="0"/>
              </a:rPr>
              <a:t>Curriculum Focus</a:t>
            </a:r>
            <a:endParaRPr lang="en-US" altLang="en-US" sz="2400" dirty="0">
              <a:latin typeface="Century Gothic" panose="020B0502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entury Gothic" panose="020B0502020202020204" pitchFamily="34" charset="0"/>
              </a:rPr>
              <a:t>Building Strong Scientific Vocabulary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entury Gothic" panose="020B0502020202020204" pitchFamily="34" charset="0"/>
              </a:rPr>
              <a:t>The Scientific Method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entury Gothic" panose="020B0502020202020204" pitchFamily="34" charset="0"/>
              </a:rPr>
              <a:t>Conducting Labs and Investigations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entury Gothic" panose="020B0502020202020204" pitchFamily="34" charset="0"/>
              </a:rPr>
              <a:t>Building Scientific Inquiry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entury Gothic" panose="020B0502020202020204" pitchFamily="34" charset="0"/>
              </a:rPr>
              <a:t>Earth, Life and Physical Science</a:t>
            </a:r>
          </a:p>
        </p:txBody>
      </p:sp>
    </p:spTree>
    <p:extLst>
      <p:ext uri="{BB962C8B-B14F-4D97-AF65-F5344CB8AC3E}">
        <p14:creationId xmlns:p14="http://schemas.microsoft.com/office/powerpoint/2010/main" val="1293441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8CDE233-5654-4733-9434-DC6DBB53F4E2}"/>
              </a:ext>
            </a:extLst>
          </p:cNvPr>
          <p:cNvSpPr/>
          <p:nvPr/>
        </p:nvSpPr>
        <p:spPr>
          <a:xfrm>
            <a:off x="5737862" y="2692273"/>
            <a:ext cx="5010150" cy="5610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7F2C178-92EC-49BB-8825-2FAF49F128B1}"/>
              </a:ext>
            </a:extLst>
          </p:cNvPr>
          <p:cNvSpPr/>
          <p:nvPr/>
        </p:nvSpPr>
        <p:spPr>
          <a:xfrm>
            <a:off x="0" y="4151523"/>
            <a:ext cx="432054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>
                <a:latin typeface="Century Gothic" panose="020B0502020202020204" pitchFamily="34" charset="0"/>
              </a:rPr>
              <a:t>Students will be learning new vocabulary each week to coincide with the unit of study we are working on.</a:t>
            </a:r>
          </a:p>
          <a:p>
            <a:endParaRPr lang="en-US" altLang="en-US" sz="3600" dirty="0">
              <a:latin typeface="KG Lego House" panose="02000503000000020004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1A9503-BB5C-462E-A244-881B7AE84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1834" y="3211302"/>
            <a:ext cx="2989228" cy="375301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62A5B82-FE7F-4CB4-9EAA-D5B180538E49}"/>
              </a:ext>
            </a:extLst>
          </p:cNvPr>
          <p:cNvSpPr/>
          <p:nvPr/>
        </p:nvSpPr>
        <p:spPr>
          <a:xfrm>
            <a:off x="0" y="3049365"/>
            <a:ext cx="70637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600" dirty="0">
                <a:latin typeface="Century Gothic" panose="020B0502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3840193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2A5B82-FE7F-4CB4-9EAA-D5B180538E49}"/>
              </a:ext>
            </a:extLst>
          </p:cNvPr>
          <p:cNvSpPr/>
          <p:nvPr/>
        </p:nvSpPr>
        <p:spPr>
          <a:xfrm>
            <a:off x="0" y="3049365"/>
            <a:ext cx="70637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600" dirty="0">
                <a:latin typeface="Century Gothic" panose="020B0502020202020204" pitchFamily="34" charset="0"/>
              </a:rPr>
              <a:t>Interactive Notebook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1C4A9D-1E22-4A2A-B508-7E4168D9A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393" y="4343405"/>
            <a:ext cx="3516268" cy="263842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86C619E-D6AB-46A2-A329-E2F7CF24B6F7}"/>
              </a:ext>
            </a:extLst>
          </p:cNvPr>
          <p:cNvSpPr/>
          <p:nvPr/>
        </p:nvSpPr>
        <p:spPr>
          <a:xfrm>
            <a:off x="6186113" y="2686730"/>
            <a:ext cx="5010150" cy="5610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D0EFE6-F517-44B7-93DD-03CC95684B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5226" y="3344899"/>
            <a:ext cx="2407967" cy="32106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49C107-1E97-41DD-B01C-C3E3A5B3EC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7590" y="4133954"/>
            <a:ext cx="2407967" cy="321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580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2597DD-884F-4213-9B09-E52D2DA13BEF}"/>
              </a:ext>
            </a:extLst>
          </p:cNvPr>
          <p:cNvSpPr/>
          <p:nvPr/>
        </p:nvSpPr>
        <p:spPr>
          <a:xfrm>
            <a:off x="-1295548" y="2981325"/>
            <a:ext cx="5010150" cy="5610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1E219DA-99F3-4154-A209-C4485203D3E2}"/>
              </a:ext>
            </a:extLst>
          </p:cNvPr>
          <p:cNvSpPr/>
          <p:nvPr/>
        </p:nvSpPr>
        <p:spPr>
          <a:xfrm>
            <a:off x="1751798" y="2743200"/>
            <a:ext cx="481263" cy="6063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4356080"/>
            <a:ext cx="100583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entury Gothic" panose="020B0502020202020204" pitchFamily="34" charset="0"/>
                <a:ea typeface="Century Gothic" charset="0"/>
                <a:cs typeface="KG Lego House"/>
              </a:rPr>
              <a:t>Students are expected</a:t>
            </a:r>
          </a:p>
          <a:p>
            <a:pPr algn="ctr"/>
            <a:r>
              <a:rPr lang="en-US" sz="3600" dirty="0">
                <a:latin typeface="Century Gothic" panose="020B0502020202020204" pitchFamily="34" charset="0"/>
                <a:ea typeface="Century Gothic" charset="0"/>
                <a:cs typeface="KG Lego House"/>
              </a:rPr>
              <a:t>follow the 3Rs:</a:t>
            </a:r>
            <a:br>
              <a:rPr lang="en-US" sz="3600" dirty="0">
                <a:latin typeface="Century Gothic" panose="020B0502020202020204" pitchFamily="34" charset="0"/>
                <a:ea typeface="Century Gothic" charset="0"/>
                <a:cs typeface="KG Lego House"/>
              </a:rPr>
            </a:br>
            <a:endParaRPr lang="en-US" sz="3600" dirty="0">
              <a:latin typeface="Century Gothic" panose="020B0502020202020204" pitchFamily="34" charset="0"/>
              <a:ea typeface="Century Gothic" charset="0"/>
              <a:cs typeface="KG Lego House"/>
            </a:endParaRPr>
          </a:p>
          <a:p>
            <a:pPr algn="ctr">
              <a:buFont typeface="Arial"/>
              <a:buChar char="•"/>
            </a:pPr>
            <a:r>
              <a:rPr lang="en-US" sz="3600" dirty="0">
                <a:latin typeface="Century Gothic" panose="020B0502020202020204" pitchFamily="34" charset="0"/>
                <a:ea typeface="Century Gothic" charset="0"/>
                <a:cs typeface="KG Lego House"/>
              </a:rPr>
              <a:t>Be Ready</a:t>
            </a:r>
          </a:p>
          <a:p>
            <a:pPr algn="ctr">
              <a:buFont typeface="Arial"/>
              <a:buChar char="•"/>
            </a:pPr>
            <a:r>
              <a:rPr lang="en-US" sz="3600" dirty="0">
                <a:latin typeface="Century Gothic" panose="020B0502020202020204" pitchFamily="34" charset="0"/>
                <a:ea typeface="Century Gothic" charset="0"/>
                <a:cs typeface="KG Lego House"/>
              </a:rPr>
              <a:t>Be Responsible</a:t>
            </a:r>
          </a:p>
          <a:p>
            <a:pPr algn="ctr">
              <a:buFont typeface="Arial"/>
              <a:buChar char="•"/>
            </a:pPr>
            <a:r>
              <a:rPr lang="en-US" sz="3600" dirty="0">
                <a:latin typeface="Century Gothic" panose="020B0502020202020204" pitchFamily="34" charset="0"/>
                <a:ea typeface="Century Gothic" charset="0"/>
                <a:cs typeface="KG Lego House"/>
              </a:rPr>
              <a:t>Be Respectful</a:t>
            </a:r>
          </a:p>
        </p:txBody>
      </p:sp>
    </p:spTree>
    <p:extLst>
      <p:ext uri="{BB962C8B-B14F-4D97-AF65-F5344CB8AC3E}">
        <p14:creationId xmlns:p14="http://schemas.microsoft.com/office/powerpoint/2010/main" val="897969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729F353-0E9E-4A26-94AA-A6808AA0ED5E}"/>
              </a:ext>
            </a:extLst>
          </p:cNvPr>
          <p:cNvSpPr/>
          <p:nvPr/>
        </p:nvSpPr>
        <p:spPr>
          <a:xfrm>
            <a:off x="6008270" y="2002055"/>
            <a:ext cx="5010150" cy="5842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61926" y="2706206"/>
            <a:ext cx="989647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800" dirty="0">
                <a:latin typeface="Century Gothic" panose="020B0502020202020204" pitchFamily="34" charset="0"/>
                <a:ea typeface="Century Gothic" charset="0"/>
                <a:cs typeface="KG Lego House"/>
              </a:rPr>
              <a:t>In order to be eligible to volunteer, you must be VIPS approved. This includes chaperoning fieldtrips.</a:t>
            </a:r>
          </a:p>
          <a:p>
            <a:pPr>
              <a:buFont typeface="Arial"/>
              <a:buChar char="•"/>
            </a:pPr>
            <a:endParaRPr lang="en-US" sz="2800" dirty="0">
              <a:latin typeface="Century Gothic" panose="020B0502020202020204" pitchFamily="34" charset="0"/>
              <a:ea typeface="Century Gothic" charset="0"/>
              <a:cs typeface="KG Lego House"/>
            </a:endParaRPr>
          </a:p>
          <a:p>
            <a:pPr>
              <a:buFont typeface="Arial"/>
              <a:buChar char="•"/>
            </a:pPr>
            <a:r>
              <a:rPr lang="en-US" sz="2800" dirty="0">
                <a:latin typeface="Century Gothic" panose="020B0502020202020204" pitchFamily="34" charset="0"/>
                <a:ea typeface="Century Gothic" charset="0"/>
                <a:cs typeface="KG Lego House"/>
              </a:rPr>
              <a:t>Please expect about 3 weeks to complete the process.</a:t>
            </a:r>
          </a:p>
          <a:p>
            <a:pPr>
              <a:buFont typeface="Arial"/>
              <a:buChar char="•"/>
            </a:pPr>
            <a:endParaRPr lang="en-US" sz="2800" dirty="0">
              <a:latin typeface="Century Gothic" panose="020B0502020202020204" pitchFamily="34" charset="0"/>
              <a:ea typeface="Century Gothic" charset="0"/>
              <a:cs typeface="KG Lego House"/>
            </a:endParaRPr>
          </a:p>
          <a:p>
            <a:pPr>
              <a:buFont typeface="Arial"/>
              <a:buChar char="•"/>
            </a:pPr>
            <a:r>
              <a:rPr lang="en-US" sz="2800" dirty="0">
                <a:latin typeface="Century Gothic" panose="020B0502020202020204" pitchFamily="34" charset="0"/>
                <a:ea typeface="Century Gothic" charset="0"/>
                <a:cs typeface="KG Lego House"/>
              </a:rPr>
              <a:t>You can visit the HISD homepage, click Get Involved and register here</a:t>
            </a:r>
            <a:endParaRPr lang="en-US" sz="2400" dirty="0">
              <a:latin typeface="Century Gothic" panose="020B0502020202020204" pitchFamily="34" charset="0"/>
              <a:ea typeface="Century Gothic" charset="0"/>
              <a:cs typeface="KG Lego House"/>
            </a:endParaRPr>
          </a:p>
        </p:txBody>
      </p:sp>
    </p:spTree>
    <p:extLst>
      <p:ext uri="{BB962C8B-B14F-4D97-AF65-F5344CB8AC3E}">
        <p14:creationId xmlns:p14="http://schemas.microsoft.com/office/powerpoint/2010/main" val="1475785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79C8DF0-47AD-4B1C-9672-ADAF6D599899}"/>
              </a:ext>
            </a:extLst>
          </p:cNvPr>
          <p:cNvSpPr/>
          <p:nvPr/>
        </p:nvSpPr>
        <p:spPr>
          <a:xfrm>
            <a:off x="6076950" y="2857500"/>
            <a:ext cx="5010150" cy="5610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62F571-B559-4BB6-9EA5-FB3CD4BDA11F}"/>
              </a:ext>
            </a:extLst>
          </p:cNvPr>
          <p:cNvSpPr txBox="1"/>
          <p:nvPr/>
        </p:nvSpPr>
        <p:spPr>
          <a:xfrm>
            <a:off x="2171700" y="3179932"/>
            <a:ext cx="725805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FF0000"/>
              </a:solidFill>
              <a:latin typeface="Century Gothic" panose="020B0502020202020204" pitchFamily="34" charset="0"/>
              <a:ea typeface="Century Gothic" charset="0"/>
              <a:cs typeface="KG Lego House"/>
            </a:endParaRPr>
          </a:p>
          <a:p>
            <a:pPr>
              <a:buFont typeface="Arial"/>
              <a:buChar char="•"/>
            </a:pPr>
            <a:r>
              <a:rPr lang="en-US" sz="2800" dirty="0">
                <a:latin typeface="Century Gothic" panose="020B0502020202020204" pitchFamily="34" charset="0"/>
                <a:ea typeface="Century Gothic" charset="0"/>
                <a:cs typeface="KG Lego House"/>
              </a:rPr>
              <a:t>Please only send healthy snacks. Please send dry food </a:t>
            </a:r>
            <a:r>
              <a:rPr lang="en-US" sz="2800">
                <a:latin typeface="Century Gothic" panose="020B0502020202020204" pitchFamily="34" charset="0"/>
                <a:ea typeface="Century Gothic" charset="0"/>
                <a:cs typeface="KG Lego House"/>
              </a:rPr>
              <a:t>or fruit. </a:t>
            </a:r>
            <a:r>
              <a:rPr lang="en-US" sz="2800" dirty="0">
                <a:latin typeface="Century Gothic" panose="020B0502020202020204" pitchFamily="34" charset="0"/>
                <a:ea typeface="Century Gothic" charset="0"/>
                <a:cs typeface="KG Lego House"/>
              </a:rPr>
              <a:t>We do have students with food allergies so be mindful of this.</a:t>
            </a:r>
          </a:p>
          <a:p>
            <a:pPr>
              <a:buFont typeface="Arial"/>
              <a:buChar char="•"/>
            </a:pPr>
            <a:endParaRPr lang="en-US" sz="2400" dirty="0">
              <a:latin typeface="Century Gothic" panose="020B0502020202020204" pitchFamily="34" charset="0"/>
              <a:ea typeface="Century Gothic" charset="0"/>
              <a:cs typeface="KG Lego House"/>
            </a:endParaRPr>
          </a:p>
          <a:p>
            <a:pPr>
              <a:buFont typeface="Arial"/>
              <a:buChar char="•"/>
            </a:pPr>
            <a:r>
              <a:rPr lang="en-US" sz="2400" dirty="0">
                <a:latin typeface="Century Gothic" panose="020B0502020202020204" pitchFamily="34" charset="0"/>
                <a:ea typeface="Century Gothic" charset="0"/>
                <a:cs typeface="KG Lego House"/>
              </a:rPr>
              <a:t>Water is welcome throughout the day in all classrooms, coffee and colored drinks are not permitted. </a:t>
            </a:r>
          </a:p>
        </p:txBody>
      </p:sp>
    </p:spTree>
    <p:extLst>
      <p:ext uri="{BB962C8B-B14F-4D97-AF65-F5344CB8AC3E}">
        <p14:creationId xmlns:p14="http://schemas.microsoft.com/office/powerpoint/2010/main" val="2072784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7C4A935-F51A-4072-B3B4-71010504B1B7}"/>
              </a:ext>
            </a:extLst>
          </p:cNvPr>
          <p:cNvSpPr/>
          <p:nvPr/>
        </p:nvSpPr>
        <p:spPr>
          <a:xfrm>
            <a:off x="-1114425" y="2647950"/>
            <a:ext cx="5010150" cy="5610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ADA685-7E0C-46F7-914A-0009C0069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150" y="2778125"/>
            <a:ext cx="3748088" cy="499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369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94C262-3878-4DD9-B69F-4FAA95EB5C31}"/>
              </a:ext>
            </a:extLst>
          </p:cNvPr>
          <p:cNvSpPr/>
          <p:nvPr/>
        </p:nvSpPr>
        <p:spPr>
          <a:xfrm>
            <a:off x="6048260" y="2238375"/>
            <a:ext cx="5010150" cy="5610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19178" y="3258534"/>
            <a:ext cx="98392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charset="0"/>
                <a:ea typeface="Century Gothic" charset="0"/>
                <a:cs typeface="Century Gothic" charset="0"/>
              </a:rPr>
              <a:t>Begins at 2:50pm.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charset="0"/>
                <a:ea typeface="Century Gothic" charset="0"/>
                <a:cs typeface="Century Gothic" charset="0"/>
              </a:rPr>
              <a:t>Car riders exit to the back on Birdwood.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charset="0"/>
                <a:ea typeface="Century Gothic" charset="0"/>
                <a:cs typeface="Century Gothic" charset="0"/>
              </a:rPr>
              <a:t>Walkers exit through the front on Jason St.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charset="0"/>
                <a:ea typeface="Century Gothic" charset="0"/>
                <a:cs typeface="Century Gothic" charset="0"/>
              </a:rPr>
              <a:t>Extended day and after school programs are dismissed to their assigned rooms.</a:t>
            </a:r>
          </a:p>
        </p:txBody>
      </p:sp>
    </p:spTree>
    <p:extLst>
      <p:ext uri="{BB962C8B-B14F-4D97-AF65-F5344CB8AC3E}">
        <p14:creationId xmlns:p14="http://schemas.microsoft.com/office/powerpoint/2010/main" val="2404708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29B1E6-5EF4-4C1E-ACBB-BB47A252ACD9}"/>
              </a:ext>
            </a:extLst>
          </p:cNvPr>
          <p:cNvSpPr/>
          <p:nvPr/>
        </p:nvSpPr>
        <p:spPr>
          <a:xfrm>
            <a:off x="-946310" y="2095393"/>
            <a:ext cx="5010150" cy="57532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2095393"/>
            <a:ext cx="1005840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err="1">
                <a:latin typeface="Century Gothic" charset="0"/>
                <a:ea typeface="Century Gothic" charset="0"/>
                <a:cs typeface="Century Gothic" charset="0"/>
              </a:rPr>
              <a:t>Tardies</a:t>
            </a: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 begin at 7:40am</a:t>
            </a:r>
          </a:p>
          <a:p>
            <a:endParaRPr lang="en-US" sz="2400" dirty="0"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buFont typeface="Arial"/>
              <a:buChar char="•"/>
            </a:pP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7 or more </a:t>
            </a:r>
            <a:r>
              <a:rPr lang="en-US" sz="2400" dirty="0" err="1">
                <a:latin typeface="Century Gothic" charset="0"/>
                <a:ea typeface="Century Gothic" charset="0"/>
                <a:cs typeface="Century Gothic" charset="0"/>
              </a:rPr>
              <a:t>tardies</a:t>
            </a: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 will cause your child’s conduct to drop by one letter grade.</a:t>
            </a:r>
          </a:p>
          <a:p>
            <a:pPr>
              <a:buFont typeface="Arial"/>
              <a:buChar char="•"/>
            </a:pPr>
            <a:endParaRPr lang="en-US" sz="2400" dirty="0"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buFont typeface="Arial"/>
              <a:buChar char="•"/>
            </a:pP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Attendance is taken daily at 9:40am</a:t>
            </a:r>
          </a:p>
          <a:p>
            <a:pPr>
              <a:buFont typeface="Arial"/>
              <a:buChar char="•"/>
            </a:pPr>
            <a:endParaRPr lang="en-US" sz="2400" dirty="0"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buFont typeface="Arial"/>
              <a:buChar char="•"/>
            </a:pP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Absence notes should be sent to school (or emailed to ssims1@houstonisd.org) within 3 days of a child’s absence in order for an absence to be considered excused</a:t>
            </a:r>
          </a:p>
          <a:p>
            <a:pPr>
              <a:buFont typeface="Arial"/>
              <a:buChar char="•"/>
            </a:pPr>
            <a:endParaRPr lang="en-US" sz="2400" dirty="0"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buFont typeface="Arial"/>
              <a:buChar char="•"/>
            </a:pP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Excessive absences and/or </a:t>
            </a:r>
            <a:r>
              <a:rPr lang="en-US" sz="2400" dirty="0" err="1">
                <a:latin typeface="Century Gothic" charset="0"/>
                <a:ea typeface="Century Gothic" charset="0"/>
                <a:cs typeface="Century Gothic" charset="0"/>
              </a:rPr>
              <a:t>tardies</a:t>
            </a: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 may lead to your child being placed on a growth plan</a:t>
            </a:r>
          </a:p>
        </p:txBody>
      </p:sp>
    </p:spTree>
    <p:extLst>
      <p:ext uri="{BB962C8B-B14F-4D97-AF65-F5344CB8AC3E}">
        <p14:creationId xmlns:p14="http://schemas.microsoft.com/office/powerpoint/2010/main" val="29352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AD9671C-4C36-4F2D-A0F2-46C93032EC85}"/>
              </a:ext>
            </a:extLst>
          </p:cNvPr>
          <p:cNvSpPr/>
          <p:nvPr/>
        </p:nvSpPr>
        <p:spPr>
          <a:xfrm>
            <a:off x="5581650" y="2676525"/>
            <a:ext cx="5010150" cy="5610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650866-3D26-469A-932C-208E4695A4E3}"/>
              </a:ext>
            </a:extLst>
          </p:cNvPr>
          <p:cNvSpPr txBox="1"/>
          <p:nvPr/>
        </p:nvSpPr>
        <p:spPr>
          <a:xfrm>
            <a:off x="175660" y="3886200"/>
            <a:ext cx="69490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charset="0"/>
                <a:ea typeface="Century Gothic" charset="0"/>
                <a:cs typeface="Century Gothic" charset="0"/>
              </a:rPr>
              <a:t>5</a:t>
            </a:r>
            <a:r>
              <a:rPr lang="en-US" sz="4000" baseline="30000" dirty="0">
                <a:latin typeface="Century Gothic" charset="0"/>
                <a:ea typeface="Century Gothic" charset="0"/>
                <a:cs typeface="Century Gothic" charset="0"/>
              </a:rPr>
              <a:t>th</a:t>
            </a:r>
            <a:r>
              <a:rPr lang="en-US" sz="4000" dirty="0">
                <a:latin typeface="Century Gothic" charset="0"/>
                <a:ea typeface="Century Gothic" charset="0"/>
                <a:cs typeface="Century Gothic" charset="0"/>
              </a:rPr>
              <a:t> Grade </a:t>
            </a:r>
          </a:p>
          <a:p>
            <a:r>
              <a:rPr lang="en-US" sz="4000" dirty="0">
                <a:latin typeface="Century Gothic" charset="0"/>
                <a:ea typeface="Century Gothic" charset="0"/>
                <a:cs typeface="Century Gothic" charset="0"/>
              </a:rPr>
              <a:t>Mr. Locander</a:t>
            </a:r>
          </a:p>
          <a:p>
            <a:r>
              <a:rPr lang="en-US" sz="4000" dirty="0">
                <a:latin typeface="Century Gothic" charset="0"/>
                <a:ea typeface="Century Gothic" charset="0"/>
                <a:cs typeface="Century Gothic" charset="0"/>
                <a:hlinkClick r:id="rId3"/>
              </a:rPr>
              <a:t>elocand1@houstonisd.org</a:t>
            </a:r>
            <a:endParaRPr lang="en-US" sz="4000" dirty="0">
              <a:latin typeface="Century Gothic" charset="0"/>
              <a:ea typeface="Century Gothic" charset="0"/>
              <a:cs typeface="Century Gothic" charset="0"/>
            </a:endParaRPr>
          </a:p>
          <a:p>
            <a:endParaRPr lang="en-US" sz="4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8338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B6F138-B2C3-4660-8621-4C87CBF8702D}"/>
              </a:ext>
            </a:extLst>
          </p:cNvPr>
          <p:cNvSpPr/>
          <p:nvPr/>
        </p:nvSpPr>
        <p:spPr>
          <a:xfrm>
            <a:off x="5600700" y="2038350"/>
            <a:ext cx="5010150" cy="5800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33525" y="3192719"/>
            <a:ext cx="85248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3200" dirty="0">
                <a:latin typeface="Century Gothic" charset="0"/>
                <a:ea typeface="Century Gothic" charset="0"/>
                <a:cs typeface="Century Gothic" charset="0"/>
              </a:rPr>
              <a:t>The Lovett dress code can be found in the student handbook printed at the beginning of your child’s agenda in the Lovett Elementary Student Handbook section.</a:t>
            </a:r>
          </a:p>
        </p:txBody>
      </p:sp>
    </p:spTree>
    <p:extLst>
      <p:ext uri="{BB962C8B-B14F-4D97-AF65-F5344CB8AC3E}">
        <p14:creationId xmlns:p14="http://schemas.microsoft.com/office/powerpoint/2010/main" val="15502837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373A683-2953-4D84-B3A2-060C64E6EBEF}"/>
              </a:ext>
            </a:extLst>
          </p:cNvPr>
          <p:cNvSpPr/>
          <p:nvPr/>
        </p:nvSpPr>
        <p:spPr>
          <a:xfrm>
            <a:off x="-1114425" y="2801954"/>
            <a:ext cx="5010150" cy="5610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" y="4104990"/>
            <a:ext cx="10058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4000" dirty="0">
                <a:latin typeface="Century Gothic" charset="0"/>
                <a:ea typeface="Century Gothic" charset="0"/>
                <a:cs typeface="Century Gothic" charset="0"/>
              </a:rPr>
              <a:t>Science Fair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4000" dirty="0">
                <a:latin typeface="Century Gothic" charset="0"/>
                <a:ea typeface="Century Gothic" charset="0"/>
                <a:cs typeface="Century Gothic" charset="0"/>
              </a:rPr>
              <a:t>Biz Town 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4000" dirty="0">
                <a:latin typeface="Century Gothic" charset="0"/>
                <a:ea typeface="Century Gothic" charset="0"/>
                <a:cs typeface="Century Gothic" charset="0"/>
              </a:rPr>
              <a:t>Promotion</a:t>
            </a:r>
          </a:p>
        </p:txBody>
      </p:sp>
    </p:spTree>
    <p:extLst>
      <p:ext uri="{BB962C8B-B14F-4D97-AF65-F5344CB8AC3E}">
        <p14:creationId xmlns:p14="http://schemas.microsoft.com/office/powerpoint/2010/main" val="1992081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E5BBDB4-E6BE-493D-8333-AAFCC6168BD7}"/>
              </a:ext>
            </a:extLst>
          </p:cNvPr>
          <p:cNvSpPr/>
          <p:nvPr/>
        </p:nvSpPr>
        <p:spPr>
          <a:xfrm>
            <a:off x="5950518" y="2455444"/>
            <a:ext cx="5010150" cy="5610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847850" y="2786301"/>
            <a:ext cx="65722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Century Gothic" charset="0"/>
                <a:ea typeface="Century Gothic" charset="0"/>
                <a:cs typeface="Century Gothic" charset="0"/>
              </a:rPr>
              <a:t>All chaperones must </a:t>
            </a:r>
            <a:br>
              <a:rPr lang="en-US" sz="4000" dirty="0"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sz="4000" dirty="0">
                <a:latin typeface="Century Gothic" charset="0"/>
                <a:ea typeface="Century Gothic" charset="0"/>
                <a:cs typeface="Century Gothic" charset="0"/>
              </a:rPr>
              <a:t>be VIPs certified in </a:t>
            </a:r>
            <a:br>
              <a:rPr lang="en-US" sz="4000" dirty="0"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sz="4000" dirty="0">
                <a:latin typeface="Century Gothic" charset="0"/>
                <a:ea typeface="Century Gothic" charset="0"/>
                <a:cs typeface="Century Gothic" charset="0"/>
              </a:rPr>
              <a:t>order to attend.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Century Gothic" charset="0"/>
                <a:ea typeface="Century Gothic" charset="0"/>
                <a:cs typeface="Century Gothic" charset="0"/>
              </a:rPr>
              <a:t>Field trip scheduled in May to </a:t>
            </a:r>
            <a:r>
              <a:rPr lang="en-US" sz="4000" dirty="0" err="1">
                <a:latin typeface="Century Gothic" charset="0"/>
                <a:ea typeface="Century Gothic" charset="0"/>
                <a:cs typeface="Century Gothic" charset="0"/>
              </a:rPr>
              <a:t>BizTown</a:t>
            </a:r>
            <a:r>
              <a:rPr lang="en-US" sz="4000" dirty="0">
                <a:latin typeface="Century Gothic" charset="0"/>
                <a:ea typeface="Century Gothic" charset="0"/>
                <a:cs typeface="Century Gothic" charset="0"/>
              </a:rPr>
              <a:t>, no chaperones needed. </a:t>
            </a:r>
          </a:p>
        </p:txBody>
      </p:sp>
    </p:spTree>
    <p:extLst>
      <p:ext uri="{BB962C8B-B14F-4D97-AF65-F5344CB8AC3E}">
        <p14:creationId xmlns:p14="http://schemas.microsoft.com/office/powerpoint/2010/main" val="1637327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1BA979-BBAA-4F25-920B-3CD8EAEE5EFD}"/>
              </a:ext>
            </a:extLst>
          </p:cNvPr>
          <p:cNvSpPr/>
          <p:nvPr/>
        </p:nvSpPr>
        <p:spPr>
          <a:xfrm>
            <a:off x="-1114425" y="2309009"/>
            <a:ext cx="5010150" cy="5610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42900" y="3147209"/>
            <a:ext cx="100584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Celebrated at the beginning of recess</a:t>
            </a:r>
          </a:p>
          <a:p>
            <a:pPr>
              <a:buFont typeface="Arial"/>
              <a:buChar char="•"/>
            </a:pPr>
            <a:endParaRPr lang="en-US" sz="2400" dirty="0"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buFont typeface="Arial"/>
              <a:buChar char="•"/>
            </a:pP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Any birthday treats sent to school must be store bought</a:t>
            </a:r>
          </a:p>
          <a:p>
            <a:pPr>
              <a:buFont typeface="Arial"/>
              <a:buChar char="•"/>
            </a:pPr>
            <a:endParaRPr lang="en-US" sz="2400" dirty="0"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buFont typeface="Arial"/>
              <a:buChar char="•"/>
            </a:pP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Please include enough for every child in the class and no additional treats may be shared with students in other classes</a:t>
            </a:r>
          </a:p>
          <a:p>
            <a:pPr>
              <a:buFont typeface="Arial"/>
              <a:buChar char="•"/>
            </a:pPr>
            <a:endParaRPr lang="en-US" sz="2400" dirty="0"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buFont typeface="Arial"/>
              <a:buChar char="•"/>
            </a:pP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Parents and visitors are welcome to have lunch with their child</a:t>
            </a:r>
          </a:p>
        </p:txBody>
      </p:sp>
    </p:spTree>
    <p:extLst>
      <p:ext uri="{BB962C8B-B14F-4D97-AF65-F5344CB8AC3E}">
        <p14:creationId xmlns:p14="http://schemas.microsoft.com/office/powerpoint/2010/main" val="9291219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9AA02E1-9922-48A2-BBA0-E1C26246F818}"/>
              </a:ext>
            </a:extLst>
          </p:cNvPr>
          <p:cNvSpPr/>
          <p:nvPr/>
        </p:nvSpPr>
        <p:spPr>
          <a:xfrm>
            <a:off x="-1019175" y="2220942"/>
            <a:ext cx="4867275" cy="5610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800224" y="4068786"/>
            <a:ext cx="70770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Century Gothic" charset="0"/>
                <a:ea typeface="Century Gothic" charset="0"/>
                <a:cs typeface="Century Gothic" charset="0"/>
              </a:rPr>
              <a:t>Math STAAR - April 7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Century Gothic" charset="0"/>
                <a:ea typeface="Century Gothic" charset="0"/>
                <a:cs typeface="Century Gothic" charset="0"/>
              </a:rPr>
              <a:t>Reading STAAR - April 8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Century Gothic" charset="0"/>
                <a:ea typeface="Century Gothic" charset="0"/>
                <a:cs typeface="Century Gothic" charset="0"/>
              </a:rPr>
              <a:t>Science STAAR - May 13</a:t>
            </a:r>
          </a:p>
        </p:txBody>
      </p:sp>
    </p:spTree>
    <p:extLst>
      <p:ext uri="{BB962C8B-B14F-4D97-AF65-F5344CB8AC3E}">
        <p14:creationId xmlns:p14="http://schemas.microsoft.com/office/powerpoint/2010/main" val="11827317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8E883B-0D82-4BFE-BCCF-0419B06A01B6}"/>
              </a:ext>
            </a:extLst>
          </p:cNvPr>
          <p:cNvSpPr/>
          <p:nvPr/>
        </p:nvSpPr>
        <p:spPr>
          <a:xfrm>
            <a:off x="5848350" y="2095501"/>
            <a:ext cx="5010150" cy="5676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038350" y="2521897"/>
            <a:ext cx="6705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entury Gothic" charset="0"/>
                <a:ea typeface="Century Gothic" charset="0"/>
                <a:cs typeface="Century Gothic" charset="0"/>
              </a:rPr>
              <a:t>Donations will occasionally be requested. Please do</a:t>
            </a:r>
            <a:br>
              <a:rPr lang="en-US" sz="3600" dirty="0"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sz="3600" dirty="0">
                <a:latin typeface="Century Gothic" charset="0"/>
                <a:ea typeface="Century Gothic" charset="0"/>
                <a:cs typeface="Century Gothic" charset="0"/>
              </a:rPr>
              <a:t>not feel obligated to participate. We appreciate everything you do to support your child’s learning.</a:t>
            </a:r>
          </a:p>
        </p:txBody>
      </p:sp>
    </p:spTree>
    <p:extLst>
      <p:ext uri="{BB962C8B-B14F-4D97-AF65-F5344CB8AC3E}">
        <p14:creationId xmlns:p14="http://schemas.microsoft.com/office/powerpoint/2010/main" val="10632133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B0F3B8A-3354-48AD-978A-4F91FDCEC519}"/>
              </a:ext>
            </a:extLst>
          </p:cNvPr>
          <p:cNvSpPr/>
          <p:nvPr/>
        </p:nvSpPr>
        <p:spPr>
          <a:xfrm>
            <a:off x="5943600" y="1530378"/>
            <a:ext cx="5010150" cy="6242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57300" y="1530378"/>
            <a:ext cx="779145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Century Gothic" charset="0"/>
                <a:ea typeface="Century Gothic" charset="0"/>
                <a:cs typeface="Century Gothic" charset="0"/>
              </a:rPr>
              <a:t>Friday Folder- Please check</a:t>
            </a:r>
          </a:p>
          <a:p>
            <a:r>
              <a:rPr lang="en-US" sz="3200" dirty="0">
                <a:latin typeface="Century Gothic" charset="0"/>
                <a:ea typeface="Century Gothic" charset="0"/>
                <a:cs typeface="Century Gothic" charset="0"/>
              </a:rPr>
              <a:t>every Friday for conduct and graded work.</a:t>
            </a:r>
            <a:br>
              <a:rPr lang="en-US" sz="3200" dirty="0">
                <a:latin typeface="Century Gothic" charset="0"/>
                <a:ea typeface="Century Gothic" charset="0"/>
                <a:cs typeface="Century Gothic" charset="0"/>
              </a:rPr>
            </a:br>
            <a:endParaRPr lang="en-US" sz="32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Century Gothic" charset="0"/>
                <a:ea typeface="Century Gothic" charset="0"/>
                <a:cs typeface="Century Gothic" charset="0"/>
              </a:rPr>
              <a:t>Homework Folder/Agenda-Please</a:t>
            </a:r>
          </a:p>
          <a:p>
            <a:r>
              <a:rPr lang="en-US" sz="3200" dirty="0">
                <a:latin typeface="Century Gothic" charset="0"/>
                <a:ea typeface="Century Gothic" charset="0"/>
                <a:cs typeface="Century Gothic" charset="0"/>
              </a:rPr>
              <a:t>check/sign daily.</a:t>
            </a:r>
            <a:br>
              <a:rPr lang="en-US" sz="3200" dirty="0">
                <a:latin typeface="Century Gothic" charset="0"/>
                <a:ea typeface="Century Gothic" charset="0"/>
                <a:cs typeface="Century Gothic" charset="0"/>
              </a:rPr>
            </a:br>
            <a:endParaRPr lang="en-US" sz="32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Century Gothic" charset="0"/>
                <a:ea typeface="Century Gothic" charset="0"/>
                <a:cs typeface="Century Gothic" charset="0"/>
              </a:rPr>
              <a:t>Newsletter-Comes out every</a:t>
            </a:r>
          </a:p>
          <a:p>
            <a:r>
              <a:rPr lang="en-US" sz="3200" dirty="0">
                <a:latin typeface="Century Gothic" charset="0"/>
                <a:ea typeface="Century Gothic" charset="0"/>
                <a:cs typeface="Century Gothic" charset="0"/>
              </a:rPr>
              <a:t>Monday.</a:t>
            </a:r>
          </a:p>
          <a:p>
            <a:endParaRPr lang="en-US" sz="32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entury Gothic" charset="0"/>
                <a:ea typeface="Century Gothic" charset="0"/>
                <a:cs typeface="Century Gothic" charset="0"/>
              </a:rPr>
              <a:t>Please join Remind for your child’s.</a:t>
            </a:r>
          </a:p>
          <a:p>
            <a:r>
              <a:rPr lang="en-US" sz="3600" dirty="0">
                <a:latin typeface="Century Gothic" charset="0"/>
                <a:ea typeface="Century Gothic" charset="0"/>
                <a:cs typeface="Century Gothic" charset="0"/>
              </a:rPr>
              <a:t>classes.</a:t>
            </a:r>
          </a:p>
          <a:p>
            <a:endParaRPr lang="en-US" sz="4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3648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B4A3D79-816A-4711-928E-A3A51886FF86}"/>
              </a:ext>
            </a:extLst>
          </p:cNvPr>
          <p:cNvSpPr/>
          <p:nvPr/>
        </p:nvSpPr>
        <p:spPr>
          <a:xfrm>
            <a:off x="-1114425" y="2647950"/>
            <a:ext cx="5010150" cy="5610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42875" y="4833312"/>
            <a:ext cx="8791575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KG Fall For You" panose="02000506000000020003" pitchFamily="2" charset="0"/>
              </a:rPr>
              <a:t> </a:t>
            </a:r>
            <a:r>
              <a:rPr lang="en-US" sz="2600" dirty="0">
                <a:latin typeface="Century Gothic" panose="020B0502020202020204" pitchFamily="34" charset="0"/>
              </a:rPr>
              <a:t>Ericka Williams - ewilli21@houstonisd.org   </a:t>
            </a:r>
          </a:p>
          <a:p>
            <a:endParaRPr lang="en-US" sz="2600" dirty="0">
              <a:latin typeface="Century Gothic" panose="020B0502020202020204" pitchFamily="34" charset="0"/>
            </a:endParaRPr>
          </a:p>
          <a:p>
            <a:r>
              <a:rPr lang="en-US" sz="2600" dirty="0">
                <a:latin typeface="Century Gothic" panose="020B0502020202020204" pitchFamily="34" charset="0"/>
              </a:rPr>
              <a:t>Kim Cyr - kcyr@houstonisd.org         </a:t>
            </a:r>
            <a:br>
              <a:rPr lang="en-US" sz="2600" dirty="0">
                <a:latin typeface="Century Gothic" panose="020B0502020202020204" pitchFamily="34" charset="0"/>
              </a:rPr>
            </a:br>
            <a:endParaRPr lang="en-US" sz="2600" dirty="0">
              <a:latin typeface="Century Gothic" panose="020B0502020202020204" pitchFamily="34" charset="0"/>
            </a:endParaRPr>
          </a:p>
          <a:p>
            <a:r>
              <a:rPr lang="en-US" sz="2600" dirty="0">
                <a:latin typeface="Century Gothic" panose="020B0502020202020204" pitchFamily="34" charset="0"/>
              </a:rPr>
              <a:t>Annemarie Cruz – acruz8@houstonisd.org         </a:t>
            </a:r>
          </a:p>
          <a:p>
            <a:endParaRPr lang="en-US" sz="2600" dirty="0">
              <a:latin typeface="Century Gothic" panose="020B0502020202020204" pitchFamily="34" charset="0"/>
            </a:endParaRPr>
          </a:p>
          <a:p>
            <a:r>
              <a:rPr lang="en-US" sz="2600" dirty="0">
                <a:latin typeface="Century Gothic" panose="020B0502020202020204" pitchFamily="34" charset="0"/>
              </a:rPr>
              <a:t>Jamie Locander – elocand1@houstonisd.org </a:t>
            </a:r>
            <a:endParaRPr lang="en-US" sz="2600" dirty="0">
              <a:latin typeface="Century Gothic" panose="020B0502020202020204" pitchFamily="34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5591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15AFDA2-0853-4F29-9EDE-297553824B18}"/>
              </a:ext>
            </a:extLst>
          </p:cNvPr>
          <p:cNvSpPr/>
          <p:nvPr/>
        </p:nvSpPr>
        <p:spPr>
          <a:xfrm>
            <a:off x="-1114425" y="3714750"/>
            <a:ext cx="4912729" cy="4543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93E635E-DF44-430A-82DC-6174CA71E676}"/>
              </a:ext>
            </a:extLst>
          </p:cNvPr>
          <p:cNvSpPr/>
          <p:nvPr/>
        </p:nvSpPr>
        <p:spPr>
          <a:xfrm>
            <a:off x="1895475" y="3505200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87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EC0AB7-6CCA-48C5-B421-15EC53635323}"/>
              </a:ext>
            </a:extLst>
          </p:cNvPr>
          <p:cNvSpPr/>
          <p:nvPr/>
        </p:nvSpPr>
        <p:spPr>
          <a:xfrm>
            <a:off x="5581650" y="2724150"/>
            <a:ext cx="5010150" cy="5610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B9AD97-6744-4928-BCF5-0FC1B7EEFFA0}"/>
              </a:ext>
            </a:extLst>
          </p:cNvPr>
          <p:cNvSpPr txBox="1"/>
          <p:nvPr/>
        </p:nvSpPr>
        <p:spPr>
          <a:xfrm>
            <a:off x="11016" y="2968498"/>
            <a:ext cx="7381301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entury Gothic" charset="0"/>
                <a:ea typeface="Century Gothic" charset="0"/>
                <a:cs typeface="Century Gothic" charset="0"/>
              </a:rPr>
              <a:t>What We Will Learn this Year!</a:t>
            </a:r>
          </a:p>
          <a:p>
            <a:endParaRPr lang="en-US" sz="16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Century Gothic" charset="0"/>
                <a:ea typeface="Century Gothic" charset="0"/>
                <a:cs typeface="Century Gothic" charset="0"/>
              </a:rPr>
              <a:t>Financial Literacy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Century Gothic" charset="0"/>
                <a:ea typeface="Century Gothic" charset="0"/>
                <a:cs typeface="Century Gothic" charset="0"/>
              </a:rPr>
              <a:t>Adding and Subtracting Fractions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Century Gothic" charset="0"/>
                <a:ea typeface="Century Gothic" charset="0"/>
                <a:cs typeface="Century Gothic" charset="0"/>
              </a:rPr>
              <a:t>Multiplying Fractions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Century Gothic" charset="0"/>
                <a:ea typeface="Century Gothic" charset="0"/>
                <a:cs typeface="Century Gothic" charset="0"/>
              </a:rPr>
              <a:t>Dividing Fractions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Century Gothic" charset="0"/>
                <a:ea typeface="Century Gothic" charset="0"/>
                <a:cs typeface="Century Gothic" charset="0"/>
              </a:rPr>
              <a:t>Multiplying Decimals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Century Gothic" charset="0"/>
                <a:ea typeface="Century Gothic" charset="0"/>
                <a:cs typeface="Century Gothic" charset="0"/>
              </a:rPr>
              <a:t>Dividing Decimals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Century Gothic" charset="0"/>
                <a:ea typeface="Century Gothic" charset="0"/>
                <a:cs typeface="Century Gothic" charset="0"/>
              </a:rPr>
              <a:t>Multi-step problems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Century Gothic" charset="0"/>
                <a:ea typeface="Century Gothic" charset="0"/>
                <a:cs typeface="Century Gothic" charset="0"/>
              </a:rPr>
              <a:t>+, -, x, /</a:t>
            </a:r>
          </a:p>
          <a:p>
            <a:endParaRPr lang="en-US" sz="1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152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6EADDB-46A3-4686-B881-2FE6B6A7F210}"/>
              </a:ext>
            </a:extLst>
          </p:cNvPr>
          <p:cNvSpPr/>
          <p:nvPr/>
        </p:nvSpPr>
        <p:spPr>
          <a:xfrm>
            <a:off x="5667375" y="2705100"/>
            <a:ext cx="5010150" cy="5610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6EE926-41A8-4744-AAC5-1BF437967FB0}"/>
              </a:ext>
            </a:extLst>
          </p:cNvPr>
          <p:cNvSpPr txBox="1"/>
          <p:nvPr/>
        </p:nvSpPr>
        <p:spPr>
          <a:xfrm>
            <a:off x="227830" y="2813320"/>
            <a:ext cx="660628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Homework and Grading </a:t>
            </a:r>
          </a:p>
          <a:p>
            <a:endParaRPr lang="en-US" sz="16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Century Gothic" panose="020B0502020202020204" pitchFamily="34" charset="0"/>
              </a:rPr>
              <a:t>Students will receive a weekly homework assignment on Friday’s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Century Gothic" panose="020B0502020202020204" pitchFamily="34" charset="0"/>
              </a:rPr>
              <a:t>It needs to be turned in the following Friday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Century Gothic" panose="020B0502020202020204" pitchFamily="34" charset="0"/>
              </a:rPr>
              <a:t>IXL and/or Imagine Math</a:t>
            </a:r>
          </a:p>
        </p:txBody>
      </p:sp>
    </p:spTree>
    <p:extLst>
      <p:ext uri="{BB962C8B-B14F-4D97-AF65-F5344CB8AC3E}">
        <p14:creationId xmlns:p14="http://schemas.microsoft.com/office/powerpoint/2010/main" val="1487849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5E2756-4AF1-4FBA-8A58-C6D24BC7781A}"/>
              </a:ext>
            </a:extLst>
          </p:cNvPr>
          <p:cNvSpPr txBox="1"/>
          <p:nvPr/>
        </p:nvSpPr>
        <p:spPr>
          <a:xfrm>
            <a:off x="123825" y="3606401"/>
            <a:ext cx="622935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Ms. Cyr</a:t>
            </a:r>
          </a:p>
          <a:p>
            <a:r>
              <a:rPr lang="en-US" altLang="en-US" sz="3200" dirty="0">
                <a:latin typeface="Century Gothic" panose="020B0502020202020204" pitchFamily="34" charset="0"/>
                <a:hlinkClick r:id="rId3"/>
              </a:rPr>
              <a:t>kcyr@houstonisd.org</a:t>
            </a:r>
            <a:endParaRPr lang="en-US" sz="3200" dirty="0">
              <a:latin typeface="Century Gothic" panose="020B0502020202020204" pitchFamily="34" charset="0"/>
            </a:endParaRPr>
          </a:p>
          <a:p>
            <a:r>
              <a:rPr lang="en-US" sz="3200" dirty="0">
                <a:latin typeface="Century Gothic" panose="020B0502020202020204" pitchFamily="34" charset="0"/>
              </a:rPr>
              <a:t>Mrs. Williams</a:t>
            </a:r>
          </a:p>
          <a:p>
            <a:r>
              <a:rPr lang="en-US" sz="3200" u="sng" dirty="0">
                <a:latin typeface="Century Gothic" panose="020B0502020202020204" pitchFamily="34" charset="0"/>
                <a:hlinkClick r:id="rId4"/>
              </a:rPr>
              <a:t>ewilli21@houstonisd.org</a:t>
            </a:r>
            <a:endParaRPr lang="en-US" sz="3200" u="sng" dirty="0">
              <a:latin typeface="Century Gothic" panose="020B0502020202020204" pitchFamily="34" charset="0"/>
            </a:endParaRPr>
          </a:p>
          <a:p>
            <a:endParaRPr lang="en-US" altLang="en-US" sz="2000" dirty="0">
              <a:latin typeface="Century Gothic" panose="020B0502020202020204" pitchFamily="34" charset="0"/>
            </a:endParaRPr>
          </a:p>
          <a:p>
            <a:endParaRPr lang="en-US" altLang="en-US" sz="2000" dirty="0">
              <a:latin typeface="Century Gothic" panose="020B0502020202020204" pitchFamily="34" charset="0"/>
            </a:endParaRPr>
          </a:p>
          <a:p>
            <a:r>
              <a:rPr lang="en-US" altLang="en-US" sz="3200" dirty="0">
                <a:latin typeface="Century Gothic" panose="020B0502020202020204" pitchFamily="34" charset="0"/>
              </a:rPr>
              <a:t>Our Conference Time:</a:t>
            </a:r>
          </a:p>
          <a:p>
            <a:r>
              <a:rPr lang="en-US" altLang="en-US" sz="3200" dirty="0">
                <a:latin typeface="Century Gothic" panose="020B0502020202020204" pitchFamily="34" charset="0"/>
              </a:rPr>
              <a:t>8:40 - 9:10  Please email for an appointment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4602B9-5E33-46E6-8CB7-54E4314D632D}"/>
              </a:ext>
            </a:extLst>
          </p:cNvPr>
          <p:cNvSpPr/>
          <p:nvPr/>
        </p:nvSpPr>
        <p:spPr>
          <a:xfrm>
            <a:off x="5581650" y="2695575"/>
            <a:ext cx="5010150" cy="5610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64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AB278E4-CC72-4172-B346-1EF0DD870E00}"/>
              </a:ext>
            </a:extLst>
          </p:cNvPr>
          <p:cNvSpPr txBox="1"/>
          <p:nvPr/>
        </p:nvSpPr>
        <p:spPr>
          <a:xfrm>
            <a:off x="88135" y="3115020"/>
            <a:ext cx="60262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latin typeface="Century Gothic" panose="020B0502020202020204" pitchFamily="34" charset="0"/>
              </a:rPr>
              <a:t>Vocabulary: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Focus on Prefixes and Suffixes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Supported through Workstations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Century Gothic" panose="020B0502020202020204" pitchFamily="34" charset="0"/>
            </a:endParaRPr>
          </a:p>
          <a:p>
            <a:r>
              <a:rPr lang="en-US" sz="2800" u="sng" dirty="0">
                <a:latin typeface="Century Gothic" panose="020B0502020202020204" pitchFamily="34" charset="0"/>
              </a:rPr>
              <a:t>Spelling: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Spelling tests will be given</a:t>
            </a:r>
          </a:p>
          <a:p>
            <a:r>
              <a:rPr lang="en-US" sz="2800" dirty="0">
                <a:latin typeface="Century Gothic" panose="020B0502020202020204" pitchFamily="34" charset="0"/>
              </a:rPr>
              <a:t>	 bi-monthly</a:t>
            </a:r>
          </a:p>
          <a:p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98F66E-9E16-4137-993B-EFE4BF62A0EF}"/>
              </a:ext>
            </a:extLst>
          </p:cNvPr>
          <p:cNvSpPr/>
          <p:nvPr/>
        </p:nvSpPr>
        <p:spPr>
          <a:xfrm>
            <a:off x="6238875" y="2695575"/>
            <a:ext cx="5010150" cy="5610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264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4CE31DC-9B11-43CA-9C82-C1D066905381}"/>
              </a:ext>
            </a:extLst>
          </p:cNvPr>
          <p:cNvSpPr/>
          <p:nvPr/>
        </p:nvSpPr>
        <p:spPr>
          <a:xfrm>
            <a:off x="5705475" y="2695575"/>
            <a:ext cx="5010150" cy="5610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450341-DF82-43B7-8251-730D814809B9}"/>
              </a:ext>
            </a:extLst>
          </p:cNvPr>
          <p:cNvSpPr txBox="1"/>
          <p:nvPr/>
        </p:nvSpPr>
        <p:spPr>
          <a:xfrm>
            <a:off x="1447800" y="3095739"/>
            <a:ext cx="714374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latin typeface="Century Gothic" panose="020B0502020202020204" pitchFamily="34" charset="0"/>
              </a:rPr>
              <a:t>Class Novels/Book Clubs: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entury Gothic" panose="020B0502020202020204" pitchFamily="34" charset="0"/>
              </a:rPr>
              <a:t>We will read fiction and nonfiction texts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entury Gothic" panose="020B0502020202020204" pitchFamily="34" charset="0"/>
              </a:rPr>
              <a:t>Teacher will model expectations whole group, students will practice on their own and </a:t>
            </a:r>
            <a:r>
              <a:rPr lang="en-US" altLang="en-US" sz="2800">
                <a:latin typeface="Century Gothic" panose="020B0502020202020204" pitchFamily="34" charset="0"/>
              </a:rPr>
              <a:t>in groups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895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689BD30-8627-488F-80A1-BE07EC9ECE14}"/>
              </a:ext>
            </a:extLst>
          </p:cNvPr>
          <p:cNvSpPr/>
          <p:nvPr/>
        </p:nvSpPr>
        <p:spPr>
          <a:xfrm>
            <a:off x="-1114425" y="2647950"/>
            <a:ext cx="5010150" cy="5610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F52F9F-A738-4818-8C93-03BAE2FAFF90}"/>
              </a:ext>
            </a:extLst>
          </p:cNvPr>
          <p:cNvSpPr txBox="1"/>
          <p:nvPr/>
        </p:nvSpPr>
        <p:spPr>
          <a:xfrm>
            <a:off x="1752600" y="2826063"/>
            <a:ext cx="7407238" cy="45243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u="sng" dirty="0">
                <a:latin typeface="Century Gothic" charset="0"/>
                <a:ea typeface="Century Gothic" charset="0"/>
                <a:cs typeface="Century Gothic" charset="0"/>
              </a:rPr>
              <a:t>Language Arts:</a:t>
            </a:r>
          </a:p>
          <a:p>
            <a:r>
              <a:rPr lang="en-US" sz="3600" dirty="0">
                <a:latin typeface="Century Gothic" charset="0"/>
                <a:ea typeface="Century Gothic" charset="0"/>
                <a:cs typeface="Century Gothic" charset="0"/>
              </a:rPr>
              <a:t>- Complete Sentences</a:t>
            </a:r>
          </a:p>
          <a:p>
            <a:r>
              <a:rPr lang="en-US" sz="3600" dirty="0">
                <a:latin typeface="Century Gothic" charset="0"/>
                <a:ea typeface="Century Gothic" charset="0"/>
                <a:cs typeface="Century Gothic" charset="0"/>
              </a:rPr>
              <a:t>- Parts of Speech</a:t>
            </a:r>
          </a:p>
          <a:p>
            <a:pPr marL="571500" indent="-571500">
              <a:buFontTx/>
              <a:buChar char="-"/>
            </a:pPr>
            <a:r>
              <a:rPr lang="en-US" sz="3600" dirty="0">
                <a:latin typeface="Century Gothic" charset="0"/>
                <a:ea typeface="Century Gothic" charset="0"/>
                <a:cs typeface="Century Gothic" charset="0"/>
              </a:rPr>
              <a:t>Punctuation </a:t>
            </a:r>
          </a:p>
          <a:p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3600" u="sng" dirty="0">
                <a:latin typeface="Century Gothic" charset="0"/>
                <a:ea typeface="Century Gothic" charset="0"/>
                <a:cs typeface="Century Gothic" charset="0"/>
              </a:rPr>
              <a:t>Spelling:</a:t>
            </a:r>
          </a:p>
          <a:p>
            <a:r>
              <a:rPr lang="en-US" sz="3600" dirty="0">
                <a:latin typeface="Century Gothic" charset="0"/>
                <a:ea typeface="Century Gothic" charset="0"/>
                <a:cs typeface="Century Gothic" charset="0"/>
              </a:rPr>
              <a:t>- Bi-monthly Lists &amp; Tests</a:t>
            </a:r>
          </a:p>
          <a:p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453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FB28FDF-CCF1-49C5-AC34-C1F0587C1891}"/>
              </a:ext>
            </a:extLst>
          </p:cNvPr>
          <p:cNvSpPr/>
          <p:nvPr/>
        </p:nvSpPr>
        <p:spPr>
          <a:xfrm>
            <a:off x="-1114425" y="2647950"/>
            <a:ext cx="5010150" cy="5610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C8E1C5-99CE-400D-A510-FC1CD11EE2A1}"/>
              </a:ext>
            </a:extLst>
          </p:cNvPr>
          <p:cNvSpPr txBox="1"/>
          <p:nvPr/>
        </p:nvSpPr>
        <p:spPr>
          <a:xfrm>
            <a:off x="1" y="3486156"/>
            <a:ext cx="9793994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u="sng" dirty="0">
                <a:latin typeface="Century Gothic" charset="0"/>
                <a:ea typeface="Century Gothic" charset="0"/>
                <a:cs typeface="Century Gothic" charset="0"/>
              </a:rPr>
              <a:t>Writing:</a:t>
            </a:r>
          </a:p>
          <a:p>
            <a:r>
              <a:rPr lang="en-US" sz="3600" dirty="0">
                <a:latin typeface="Century Gothic" charset="0"/>
                <a:ea typeface="Century Gothic" charset="0"/>
                <a:cs typeface="Century Gothic" charset="0"/>
              </a:rPr>
              <a:t>- The Writing Process</a:t>
            </a:r>
          </a:p>
          <a:p>
            <a:r>
              <a:rPr lang="en-US" sz="3600" dirty="0">
                <a:latin typeface="Century Gothic" charset="0"/>
                <a:ea typeface="Century Gothic" charset="0"/>
                <a:cs typeface="Century Gothic" charset="0"/>
              </a:rPr>
              <a:t>- Integrated in Reading and Social Studies</a:t>
            </a:r>
          </a:p>
          <a:p>
            <a:r>
              <a:rPr lang="en-US" sz="3600" dirty="0">
                <a:latin typeface="Century Gothic" charset="0"/>
                <a:ea typeface="Century Gothic" charset="0"/>
                <a:cs typeface="Century Gothic" charset="0"/>
              </a:rPr>
              <a:t>- Supported through Workstations</a:t>
            </a:r>
          </a:p>
        </p:txBody>
      </p:sp>
    </p:spTree>
    <p:extLst>
      <p:ext uri="{BB962C8B-B14F-4D97-AF65-F5344CB8AC3E}">
        <p14:creationId xmlns:p14="http://schemas.microsoft.com/office/powerpoint/2010/main" val="1654322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32900</TotalTime>
  <Words>579</Words>
  <Application>Microsoft Office PowerPoint</Application>
  <PresentationFormat>Custom</PresentationFormat>
  <Paragraphs>122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Century Gothic</vt:lpstr>
      <vt:lpstr>KG Fall For You</vt:lpstr>
      <vt:lpstr>KG Lego House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Casler, Casey</dc:creator>
  <cp:lastModifiedBy>Cruz, Annemarie O</cp:lastModifiedBy>
  <cp:revision>118</cp:revision>
  <cp:lastPrinted>2018-04-24T03:25:23Z</cp:lastPrinted>
  <dcterms:created xsi:type="dcterms:W3CDTF">2018-09-08T13:50:59Z</dcterms:created>
  <dcterms:modified xsi:type="dcterms:W3CDTF">2020-01-29T21:56:28Z</dcterms:modified>
</cp:coreProperties>
</file>