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ellota Tex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831943-03BE-4D4E-8B7D-6C2ADAA1D627}">
  <a:tblStyle styleId="{73831943-03BE-4D4E-8B7D-6C2ADAA1D6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e0dc4223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e0dc4223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e5060ee2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e5060ee2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e5060ee20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e5060ee2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e5060ee2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e5060ee2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e5060ee20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e5060ee2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e0dc42238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e0dc4223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e0dc4223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e0dc4223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6644988d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6644988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e0dc4223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e0dc4223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e0dc4223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e0dc4223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e0dc4223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e0dc4223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e0dc4223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e0dc4223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65541c8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65541c8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8cb35a0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8cb35a0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65541c85b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65541c85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Bellota Text"/>
              <a:buNone/>
              <a:defRPr sz="2800">
                <a:solidFill>
                  <a:schemeClr val="dk1"/>
                </a:solidFill>
                <a:latin typeface="Bellota Text"/>
                <a:ea typeface="Bellota Text"/>
                <a:cs typeface="Bellota Text"/>
                <a:sym typeface="Bellota Tex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Bellota Text"/>
              <a:buChar char="●"/>
              <a:defRPr sz="1800">
                <a:solidFill>
                  <a:schemeClr val="dk2"/>
                </a:solidFill>
                <a:latin typeface="Bellota Text"/>
                <a:ea typeface="Bellota Text"/>
                <a:cs typeface="Bellota Text"/>
                <a:sym typeface="Bellota Text"/>
              </a:defRPr>
            </a:lvl1pPr>
            <a:lvl2pPr marL="914400" lvl="1"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218325" y="83075"/>
            <a:ext cx="741025" cy="741025"/>
          </a:xfrm>
          <a:prstGeom prst="rect">
            <a:avLst/>
          </a:prstGeom>
          <a:noFill/>
          <a:ln>
            <a:noFill/>
          </a:ln>
        </p:spPr>
      </p:pic>
      <p:cxnSp>
        <p:nvCxnSpPr>
          <p:cNvPr id="10" name="Google Shape;10;p1"/>
          <p:cNvCxnSpPr>
            <a:endCxn id="9" idx="1"/>
          </p:cNvCxnSpPr>
          <p:nvPr/>
        </p:nvCxnSpPr>
        <p:spPr>
          <a:xfrm rot="10800000" flipH="1">
            <a:off x="480725" y="453588"/>
            <a:ext cx="7737600" cy="20100"/>
          </a:xfrm>
          <a:prstGeom prst="straightConnector1">
            <a:avLst/>
          </a:prstGeom>
          <a:noFill/>
          <a:ln w="38100" cap="flat" cmpd="sng">
            <a:solidFill>
              <a:srgbClr val="1C458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latin typeface="Bellota Text"/>
                <a:ea typeface="Bellota Text"/>
                <a:cs typeface="Bellota Text"/>
                <a:sym typeface="Bellota Text"/>
              </a:rPr>
              <a:t>Sinclair ES Campus Expansion </a:t>
            </a:r>
            <a:r>
              <a:rPr lang="en" sz="3500"/>
              <a:t>Town Hall</a:t>
            </a:r>
            <a:endParaRPr sz="7500">
              <a:latin typeface="Bellota Text"/>
              <a:ea typeface="Bellota Text"/>
              <a:cs typeface="Bellota Text"/>
              <a:sym typeface="Bellota Text"/>
            </a:endParaRPr>
          </a:p>
        </p:txBody>
      </p:sp>
      <p:sp>
        <p:nvSpPr>
          <p:cNvPr id="57" name="Google Shape;57;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200">
                <a:latin typeface="Bellota Text"/>
                <a:ea typeface="Bellota Text"/>
                <a:cs typeface="Bellota Text"/>
                <a:sym typeface="Bellota Text"/>
              </a:rPr>
              <a:t>Tuesday, January 19, 2021</a:t>
            </a:r>
            <a:endParaRPr sz="2200">
              <a:latin typeface="Bellota Text"/>
              <a:ea typeface="Bellota Text"/>
              <a:cs typeface="Bellota Text"/>
              <a:sym typeface="Bellota Tex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66500" y="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Scope of Work </a:t>
            </a:r>
            <a:endParaRPr/>
          </a:p>
        </p:txBody>
      </p:sp>
      <p:sp>
        <p:nvSpPr>
          <p:cNvPr id="114" name="Google Shape;114;p22"/>
          <p:cNvSpPr txBox="1">
            <a:spLocks noGrp="1"/>
          </p:cNvSpPr>
          <p:nvPr>
            <p:ph type="body" idx="1"/>
          </p:nvPr>
        </p:nvSpPr>
        <p:spPr>
          <a:xfrm>
            <a:off x="0" y="457425"/>
            <a:ext cx="914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 2 outside buildings that will each contain 8 classrooms, 1 adult restroom. Also, an additional building with student restrooms  (4 girl and 4 boy) will be installed. </a:t>
            </a:r>
            <a:endParaRPr sz="1900"/>
          </a:p>
          <a:p>
            <a:pPr marL="914400" lvl="1" indent="-323850" algn="l" rtl="0">
              <a:spcBef>
                <a:spcPts val="1200"/>
              </a:spcBef>
              <a:spcAft>
                <a:spcPts val="0"/>
              </a:spcAft>
              <a:buSzPts val="1500"/>
              <a:buChar char="○"/>
            </a:pPr>
            <a:r>
              <a:rPr lang="en" sz="1500"/>
              <a:t>Classrooms will be equipped with new smart technology and new furniture</a:t>
            </a:r>
            <a:endParaRPr sz="1500"/>
          </a:p>
          <a:p>
            <a:pPr marL="914400" lvl="1" indent="-323850" algn="l" rtl="0">
              <a:spcBef>
                <a:spcPts val="0"/>
              </a:spcBef>
              <a:spcAft>
                <a:spcPts val="0"/>
              </a:spcAft>
              <a:buSzPts val="1500"/>
              <a:buChar char="○"/>
            </a:pPr>
            <a:r>
              <a:rPr lang="en" sz="1500"/>
              <a:t>Available for the start of the 2021 -2022 school year</a:t>
            </a:r>
            <a:endParaRPr sz="1500"/>
          </a:p>
          <a:p>
            <a:pPr marL="914400" lvl="1" indent="-323850" algn="l" rtl="0">
              <a:spcBef>
                <a:spcPts val="0"/>
              </a:spcBef>
              <a:spcAft>
                <a:spcPts val="0"/>
              </a:spcAft>
              <a:buSzPts val="1500"/>
              <a:buChar char="○"/>
            </a:pPr>
            <a:r>
              <a:rPr lang="en" sz="1500"/>
              <a:t>Will move all of 3rd, all of 2nd, Special Education, speech, into new buildings and have space for teacher planning and parent/student conferences </a:t>
            </a:r>
            <a:endParaRPr sz="1500"/>
          </a:p>
          <a:p>
            <a:pPr marL="914400" lvl="1" indent="-323850" algn="l" rtl="0">
              <a:spcBef>
                <a:spcPts val="0"/>
              </a:spcBef>
              <a:spcAft>
                <a:spcPts val="0"/>
              </a:spcAft>
              <a:buSzPts val="1500"/>
              <a:buChar char="○"/>
            </a:pPr>
            <a:r>
              <a:rPr lang="en" sz="1500"/>
              <a:t>Enhanced teacher planning and conference spaces</a:t>
            </a:r>
            <a:endParaRPr sz="1500"/>
          </a:p>
          <a:p>
            <a:pPr marL="914400" lvl="1" indent="-323850" algn="l" rtl="0">
              <a:spcBef>
                <a:spcPts val="0"/>
              </a:spcBef>
              <a:spcAft>
                <a:spcPts val="0"/>
              </a:spcAft>
              <a:buSzPts val="1500"/>
              <a:buChar char="○"/>
            </a:pPr>
            <a:r>
              <a:rPr lang="en" sz="1500"/>
              <a:t>Enhanced after-school care facilities. After- school care will no longer have to share classrooms with homeroom teachers</a:t>
            </a:r>
            <a:endParaRPr sz="1500"/>
          </a:p>
          <a:p>
            <a:pPr marL="914400" lvl="1" indent="-323850" algn="l" rtl="0">
              <a:spcBef>
                <a:spcPts val="0"/>
              </a:spcBef>
              <a:spcAft>
                <a:spcPts val="0"/>
              </a:spcAft>
              <a:buSzPts val="1500"/>
              <a:buChar char="○"/>
            </a:pPr>
            <a:r>
              <a:rPr lang="en" sz="1500"/>
              <a:t>Opportunity to consider Pre-Kindergarten (Pending enrollment trends) </a:t>
            </a:r>
            <a:endParaRPr sz="1500"/>
          </a:p>
          <a:p>
            <a:pPr marL="0" lvl="0" indent="0" algn="l" rtl="0">
              <a:spcBef>
                <a:spcPts val="1200"/>
              </a:spcBef>
              <a:spcAft>
                <a:spcPts val="0"/>
              </a:spcAft>
              <a:buNone/>
            </a:pPr>
            <a:r>
              <a:rPr lang="en" sz="1900"/>
              <a:t>Site plans considered alternate placements along Ella</a:t>
            </a:r>
            <a:endParaRPr sz="1900"/>
          </a:p>
          <a:p>
            <a:pPr marL="914400" lvl="1" indent="-323850" algn="l" rtl="0">
              <a:spcBef>
                <a:spcPts val="1200"/>
              </a:spcBef>
              <a:spcAft>
                <a:spcPts val="0"/>
              </a:spcAft>
              <a:buSzPts val="1500"/>
              <a:buChar char="○"/>
            </a:pPr>
            <a:r>
              <a:rPr lang="en" sz="1500"/>
              <a:t>11 mature trees would have to be removed</a:t>
            </a:r>
            <a:endParaRPr sz="1500"/>
          </a:p>
          <a:p>
            <a:pPr marL="914400" lvl="1" indent="-323850" algn="l" rtl="0">
              <a:spcBef>
                <a:spcPts val="0"/>
              </a:spcBef>
              <a:spcAft>
                <a:spcPts val="0"/>
              </a:spcAft>
              <a:buSzPts val="1500"/>
              <a:buChar char="○"/>
            </a:pPr>
            <a:r>
              <a:rPr lang="en" sz="1500"/>
              <a:t>Safety</a:t>
            </a:r>
            <a:endParaRPr sz="1500"/>
          </a:p>
          <a:p>
            <a:pPr marL="914400" lvl="1" indent="-323850" algn="l" rtl="0">
              <a:spcBef>
                <a:spcPts val="0"/>
              </a:spcBef>
              <a:spcAft>
                <a:spcPts val="0"/>
              </a:spcAft>
              <a:buSzPts val="1500"/>
              <a:buChar char="○"/>
            </a:pPr>
            <a:r>
              <a:rPr lang="en" sz="1500"/>
              <a:t>Soccer field and baseball field would be compromised</a:t>
            </a:r>
            <a:endParaRPr sz="1500"/>
          </a:p>
          <a:p>
            <a:pPr marL="914400" lvl="1" indent="-323850" algn="l" rtl="0">
              <a:spcBef>
                <a:spcPts val="0"/>
              </a:spcBef>
              <a:spcAft>
                <a:spcPts val="0"/>
              </a:spcAft>
              <a:buSzPts val="1500"/>
              <a:buChar char="○"/>
            </a:pPr>
            <a:r>
              <a:rPr lang="en" sz="1500"/>
              <a:t>Play structures would be compromised</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2745500" y="593425"/>
            <a:ext cx="6272574" cy="4550074"/>
          </a:xfrm>
          <a:prstGeom prst="rect">
            <a:avLst/>
          </a:prstGeom>
          <a:noFill/>
          <a:ln>
            <a:noFill/>
          </a:ln>
        </p:spPr>
      </p:pic>
      <p:sp>
        <p:nvSpPr>
          <p:cNvPr id="120" name="Google Shape;120;p23"/>
          <p:cNvSpPr txBox="1">
            <a:spLocks noGrp="1"/>
          </p:cNvSpPr>
          <p:nvPr>
            <p:ph type="title"/>
          </p:nvPr>
        </p:nvSpPr>
        <p:spPr>
          <a:xfrm>
            <a:off x="0" y="-64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Work</a:t>
            </a:r>
            <a:endParaRPr/>
          </a:p>
        </p:txBody>
      </p:sp>
      <p:sp>
        <p:nvSpPr>
          <p:cNvPr id="121" name="Google Shape;121;p23"/>
          <p:cNvSpPr txBox="1"/>
          <p:nvPr/>
        </p:nvSpPr>
        <p:spPr>
          <a:xfrm>
            <a:off x="47025" y="605125"/>
            <a:ext cx="3216300" cy="4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Bellota Text"/>
                <a:ea typeface="Bellota Text"/>
                <a:cs typeface="Bellota Text"/>
                <a:sym typeface="Bellota Text"/>
              </a:rPr>
              <a:t>•</a:t>
            </a:r>
            <a:r>
              <a:rPr lang="en" sz="1800">
                <a:solidFill>
                  <a:srgbClr val="58595B"/>
                </a:solidFill>
                <a:latin typeface="Bellota Text"/>
                <a:ea typeface="Bellota Text"/>
                <a:cs typeface="Bellota Text"/>
                <a:sym typeface="Bellota Text"/>
              </a:rPr>
              <a:t>Buildings strategically placed to minimize disruption of existing campus fabric</a:t>
            </a:r>
            <a:endParaRPr sz="1800">
              <a:solidFill>
                <a:srgbClr val="58595B"/>
              </a:solidFill>
              <a:latin typeface="Bellota Text"/>
              <a:ea typeface="Bellota Text"/>
              <a:cs typeface="Bellota Text"/>
              <a:sym typeface="Bellota Text"/>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Bellota Text"/>
                <a:ea typeface="Bellota Text"/>
                <a:cs typeface="Bellota Text"/>
                <a:sym typeface="Bellota Text"/>
              </a:rPr>
              <a:t>•</a:t>
            </a:r>
            <a:r>
              <a:rPr lang="en" sz="1800">
                <a:solidFill>
                  <a:srgbClr val="58595B"/>
                </a:solidFill>
                <a:latin typeface="Bellota Text"/>
                <a:ea typeface="Bellota Text"/>
                <a:cs typeface="Bellota Text"/>
                <a:sym typeface="Bellota Text"/>
              </a:rPr>
              <a:t>20 to 22 trees will be cleared (remaining 244 on site) </a:t>
            </a:r>
            <a:endParaRPr sz="1800">
              <a:solidFill>
                <a:srgbClr val="58595B"/>
              </a:solidFill>
              <a:latin typeface="Bellota Text"/>
              <a:ea typeface="Bellota Text"/>
              <a:cs typeface="Bellota Text"/>
              <a:sym typeface="Bellota Text"/>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Bellota Text"/>
                <a:ea typeface="Bellota Text"/>
                <a:cs typeface="Bellota Text"/>
                <a:sym typeface="Bellota Text"/>
              </a:rPr>
              <a:t>•</a:t>
            </a:r>
            <a:r>
              <a:rPr lang="en" sz="1800">
                <a:solidFill>
                  <a:srgbClr val="58595B"/>
                </a:solidFill>
                <a:latin typeface="Bellota Text"/>
                <a:ea typeface="Bellota Text"/>
                <a:cs typeface="Bellota Text"/>
                <a:sym typeface="Bellota Text"/>
              </a:rPr>
              <a:t>Greater convenience and safety for students in existing outdoor buildings</a:t>
            </a:r>
            <a:endParaRPr sz="1800">
              <a:solidFill>
                <a:srgbClr val="58595B"/>
              </a:solidFill>
              <a:latin typeface="Bellota Text"/>
              <a:ea typeface="Bellota Text"/>
              <a:cs typeface="Bellota Text"/>
              <a:sym typeface="Bellota Text"/>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Bellota Text"/>
                <a:ea typeface="Bellota Text"/>
                <a:cs typeface="Bellota Text"/>
                <a:sym typeface="Bellota Text"/>
              </a:rPr>
              <a:t>•</a:t>
            </a:r>
            <a:r>
              <a:rPr lang="en" sz="1800">
                <a:solidFill>
                  <a:srgbClr val="58595B"/>
                </a:solidFill>
                <a:latin typeface="Bellota Text"/>
                <a:ea typeface="Bellota Text"/>
                <a:cs typeface="Bellota Text"/>
                <a:sym typeface="Bellota Text"/>
              </a:rPr>
              <a:t>Improved site drainage and reduced flooding of walkways leading to/from outdoor buildings</a:t>
            </a:r>
            <a:endParaRPr sz="1800">
              <a:solidFill>
                <a:srgbClr val="58595B"/>
              </a:solidFill>
              <a:latin typeface="Bellota Text"/>
              <a:ea typeface="Bellota Text"/>
              <a:cs typeface="Bellota Text"/>
              <a:sym typeface="Bellota Text"/>
            </a:endParaRPr>
          </a:p>
          <a:p>
            <a:pPr marL="0" lvl="0" indent="0" algn="l" rtl="0">
              <a:lnSpc>
                <a:spcPct val="115000"/>
              </a:lnSpc>
              <a:spcBef>
                <a:spcPts val="0"/>
              </a:spcBef>
              <a:spcAft>
                <a:spcPts val="0"/>
              </a:spcAft>
              <a:buNone/>
            </a:pPr>
            <a:r>
              <a:rPr lang="en" sz="1500">
                <a:latin typeface="Bellota Text"/>
                <a:ea typeface="Bellota Text"/>
                <a:cs typeface="Bellota Text"/>
                <a:sym typeface="Bellota Text"/>
              </a:rPr>
              <a:t>                            </a:t>
            </a:r>
            <a:endParaRPr sz="1500">
              <a:latin typeface="Bellota Text"/>
              <a:ea typeface="Bellota Text"/>
              <a:cs typeface="Bellota Text"/>
              <a:sym typeface="Bellota Tex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0" y="544850"/>
            <a:ext cx="8978501" cy="4689125"/>
          </a:xfrm>
          <a:prstGeom prst="rect">
            <a:avLst/>
          </a:prstGeom>
          <a:noFill/>
          <a:ln>
            <a:noFill/>
          </a:ln>
        </p:spPr>
      </p:pic>
      <p:sp>
        <p:nvSpPr>
          <p:cNvPr id="127" name="Google Shape;127;p24"/>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Work, Con’t  </a:t>
            </a:r>
            <a:endParaRPr/>
          </a:p>
        </p:txBody>
      </p:sp>
      <p:sp>
        <p:nvSpPr>
          <p:cNvPr id="128" name="Google Shape;128;p24"/>
          <p:cNvSpPr txBox="1"/>
          <p:nvPr/>
        </p:nvSpPr>
        <p:spPr>
          <a:xfrm rot="5400000">
            <a:off x="2128225" y="2493725"/>
            <a:ext cx="121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ellota Text"/>
              <a:ea typeface="Bellota Text"/>
              <a:cs typeface="Bellota Text"/>
              <a:sym typeface="Bellota Text"/>
            </a:endParaRPr>
          </a:p>
        </p:txBody>
      </p:sp>
      <p:sp>
        <p:nvSpPr>
          <p:cNvPr id="129" name="Google Shape;129;p24"/>
          <p:cNvSpPr txBox="1"/>
          <p:nvPr/>
        </p:nvSpPr>
        <p:spPr>
          <a:xfrm rot="5400000">
            <a:off x="4781400" y="4080375"/>
            <a:ext cx="149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ellota Text"/>
              <a:ea typeface="Bellota Text"/>
              <a:cs typeface="Bellota Text"/>
              <a:sym typeface="Bellota Tex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525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Work, Con’t  </a:t>
            </a:r>
            <a:endParaRPr/>
          </a:p>
        </p:txBody>
      </p:sp>
      <p:sp>
        <p:nvSpPr>
          <p:cNvPr id="135" name="Google Shape;135;p25"/>
          <p:cNvSpPr txBox="1">
            <a:spLocks noGrp="1"/>
          </p:cNvSpPr>
          <p:nvPr>
            <p:ph type="body" idx="1"/>
          </p:nvPr>
        </p:nvSpPr>
        <p:spPr>
          <a:xfrm>
            <a:off x="230100" y="631750"/>
            <a:ext cx="8520600" cy="39426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Clr>
                <a:schemeClr val="dk1"/>
              </a:buClr>
              <a:buSzPts val="1018"/>
              <a:buFont typeface="Arial"/>
              <a:buNone/>
            </a:pPr>
            <a:r>
              <a:rPr lang="en" sz="2890" b="1">
                <a:solidFill>
                  <a:srgbClr val="58595B"/>
                </a:solidFill>
              </a:rPr>
              <a:t>Goal: Open for Start of School August 2021</a:t>
            </a:r>
            <a:endParaRPr sz="2890" b="1">
              <a:solidFill>
                <a:srgbClr val="58595B"/>
              </a:solidFill>
            </a:endParaRPr>
          </a:p>
          <a:p>
            <a:pPr marL="457200" lvl="0" indent="-368061" algn="l" rtl="0">
              <a:lnSpc>
                <a:spcPct val="110000"/>
              </a:lnSpc>
              <a:spcBef>
                <a:spcPts val="500"/>
              </a:spcBef>
              <a:spcAft>
                <a:spcPts val="0"/>
              </a:spcAft>
              <a:buClr>
                <a:srgbClr val="58595B"/>
              </a:buClr>
              <a:buSzPts val="2196"/>
              <a:buChar char="●"/>
            </a:pPr>
            <a:r>
              <a:rPr lang="en" sz="2196">
                <a:solidFill>
                  <a:srgbClr val="58595B"/>
                </a:solidFill>
              </a:rPr>
              <a:t>Confirm tree markings in field</a:t>
            </a:r>
            <a:endParaRPr sz="2196">
              <a:solidFill>
                <a:srgbClr val="58595B"/>
              </a:solidFill>
            </a:endParaRPr>
          </a:p>
          <a:p>
            <a:pPr marL="457200" lvl="0" indent="-368061" algn="l" rtl="0">
              <a:lnSpc>
                <a:spcPct val="110000"/>
              </a:lnSpc>
              <a:spcBef>
                <a:spcPts val="0"/>
              </a:spcBef>
              <a:spcAft>
                <a:spcPts val="0"/>
              </a:spcAft>
              <a:buClr>
                <a:srgbClr val="58595B"/>
              </a:buClr>
              <a:buSzPts val="2196"/>
              <a:buChar char="●"/>
            </a:pPr>
            <a:r>
              <a:rPr lang="en" sz="2196">
                <a:solidFill>
                  <a:srgbClr val="58595B"/>
                </a:solidFill>
              </a:rPr>
              <a:t>Layout and stake building corners to determine if additional trees may remain</a:t>
            </a:r>
            <a:endParaRPr sz="2196">
              <a:solidFill>
                <a:srgbClr val="58595B"/>
              </a:solidFill>
            </a:endParaRPr>
          </a:p>
          <a:p>
            <a:pPr marL="457200" lvl="0" indent="-368061" algn="l" rtl="0">
              <a:lnSpc>
                <a:spcPct val="110000"/>
              </a:lnSpc>
              <a:spcBef>
                <a:spcPts val="0"/>
              </a:spcBef>
              <a:spcAft>
                <a:spcPts val="0"/>
              </a:spcAft>
              <a:buClr>
                <a:srgbClr val="58595B"/>
              </a:buClr>
              <a:buSzPts val="2196"/>
              <a:buChar char="●"/>
            </a:pPr>
            <a:r>
              <a:rPr lang="en" sz="2196">
                <a:solidFill>
                  <a:srgbClr val="58595B"/>
                </a:solidFill>
              </a:rPr>
              <a:t>Install protection fencing to ensure all non-marked trees remain</a:t>
            </a:r>
            <a:endParaRPr sz="2196">
              <a:solidFill>
                <a:srgbClr val="58595B"/>
              </a:solidFill>
            </a:endParaRPr>
          </a:p>
          <a:p>
            <a:pPr marL="457200" lvl="0" indent="-368061" algn="l" rtl="0">
              <a:lnSpc>
                <a:spcPct val="115000"/>
              </a:lnSpc>
              <a:spcBef>
                <a:spcPts val="0"/>
              </a:spcBef>
              <a:spcAft>
                <a:spcPts val="0"/>
              </a:spcAft>
              <a:buClr>
                <a:srgbClr val="58595B"/>
              </a:buClr>
              <a:buSzPts val="2196"/>
              <a:buChar char="●"/>
            </a:pPr>
            <a:r>
              <a:rPr lang="en" sz="2196">
                <a:solidFill>
                  <a:srgbClr val="58595B"/>
                </a:solidFill>
              </a:rPr>
              <a:t>Conduct a celebration of trees to include a show of respect for existing trees to be removed, plans to incorporate some of the wood in school projects and a planting day to replace (exponentially) the trees removed. Teachers will be asked to include a lesson within their lesson plans with a read aloud and writing. </a:t>
            </a:r>
            <a:endParaRPr sz="2196">
              <a:solidFill>
                <a:srgbClr val="58595B"/>
              </a:solidFill>
            </a:endParaRPr>
          </a:p>
          <a:p>
            <a:pPr marL="0" lvl="0" indent="0" algn="l" rtl="0">
              <a:lnSpc>
                <a:spcPct val="105000"/>
              </a:lnSpc>
              <a:spcBef>
                <a:spcPts val="0"/>
              </a:spcBef>
              <a:spcAft>
                <a:spcPts val="1200"/>
              </a:spcAft>
              <a:buSzPts val="1018"/>
              <a:buNone/>
            </a:pPr>
            <a:endParaRPr sz="196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292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Commitments &amp; Next Steps</a:t>
            </a:r>
            <a:endParaRPr/>
          </a:p>
        </p:txBody>
      </p:sp>
      <p:sp>
        <p:nvSpPr>
          <p:cNvPr id="141" name="Google Shape;141;p26"/>
          <p:cNvSpPr txBox="1">
            <a:spLocks noGrp="1"/>
          </p:cNvSpPr>
          <p:nvPr>
            <p:ph type="body" idx="1"/>
          </p:nvPr>
        </p:nvSpPr>
        <p:spPr>
          <a:xfrm>
            <a:off x="423025" y="863550"/>
            <a:ext cx="8520600" cy="34164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800"/>
              <a:t>Communication </a:t>
            </a:r>
            <a:endParaRPr sz="2800"/>
          </a:p>
          <a:p>
            <a:pPr marL="457200" lvl="0" indent="-406400" algn="l" rtl="0">
              <a:spcBef>
                <a:spcPts val="0"/>
              </a:spcBef>
              <a:spcAft>
                <a:spcPts val="0"/>
              </a:spcAft>
              <a:buSzPts val="2800"/>
              <a:buChar char="●"/>
            </a:pPr>
            <a:r>
              <a:rPr lang="en" sz="2800"/>
              <a:t>Monthly Project Updates</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0" y="-74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47" name="Google Shape;147;p27"/>
          <p:cNvSpPr txBox="1">
            <a:spLocks noGrp="1"/>
          </p:cNvSpPr>
          <p:nvPr>
            <p:ph type="body" idx="1"/>
          </p:nvPr>
        </p:nvSpPr>
        <p:spPr>
          <a:xfrm>
            <a:off x="169575" y="670200"/>
            <a:ext cx="8792700" cy="40983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sz="2100"/>
              <a:t>At this time, the project has been submitted, approved, and set to begin very soon. While we may discuss methods to better communicate projects in the future and suggestions for how best to move forward with this project, the decision to pause or delay this project would have very real negative impacts on our ability to provide a meaningful educational and Magnet experience this Fall. </a:t>
            </a:r>
            <a:endParaRPr sz="2000"/>
          </a:p>
          <a:p>
            <a:pPr marL="914400" lvl="1" indent="-346075" algn="l" rtl="0">
              <a:spcBef>
                <a:spcPts val="1200"/>
              </a:spcBef>
              <a:spcAft>
                <a:spcPts val="0"/>
              </a:spcAft>
              <a:buSzPct val="100000"/>
              <a:buChar char="○"/>
            </a:pPr>
            <a:r>
              <a:rPr lang="en" sz="2000"/>
              <a:t>How could the communication of this project (and for future projects) have been improved? </a:t>
            </a:r>
            <a:endParaRPr sz="2000"/>
          </a:p>
          <a:p>
            <a:pPr marL="914400" lvl="1" indent="-346075" algn="l" rtl="0">
              <a:spcBef>
                <a:spcPts val="0"/>
              </a:spcBef>
              <a:spcAft>
                <a:spcPts val="0"/>
              </a:spcAft>
              <a:buSzPct val="100000"/>
              <a:buChar char="○"/>
            </a:pPr>
            <a:r>
              <a:rPr lang="en" sz="2000"/>
              <a:t>For future project affecting our campus, how would you like to have your opinion shared? </a:t>
            </a:r>
            <a:endParaRPr sz="2000"/>
          </a:p>
          <a:p>
            <a:pPr marL="914400" lvl="1" indent="-346075" algn="l" rtl="0">
              <a:spcBef>
                <a:spcPts val="0"/>
              </a:spcBef>
              <a:spcAft>
                <a:spcPts val="0"/>
              </a:spcAft>
              <a:buSzPct val="100000"/>
              <a:buChar char="○"/>
            </a:pPr>
            <a:r>
              <a:rPr lang="en" sz="2000"/>
              <a:t>How can we honor the trees that have been marked for cutting due to this project? </a:t>
            </a:r>
            <a:endParaRPr sz="2000"/>
          </a:p>
          <a:p>
            <a:pPr marL="914400" lvl="1" indent="-346075" algn="l" rtl="0">
              <a:spcBef>
                <a:spcPts val="0"/>
              </a:spcBef>
              <a:spcAft>
                <a:spcPts val="0"/>
              </a:spcAft>
              <a:buSzPct val="100000"/>
              <a:buChar char="○"/>
            </a:pPr>
            <a:r>
              <a:rPr lang="en" sz="2000"/>
              <a:t>Other comments or concerns to share?</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Reflection &amp; Closing</a:t>
            </a:r>
            <a:endParaRPr/>
          </a:p>
        </p:txBody>
      </p:sp>
      <p:pic>
        <p:nvPicPr>
          <p:cNvPr id="153" name="Google Shape;153;p28"/>
          <p:cNvPicPr preferRelativeResize="0"/>
          <p:nvPr/>
        </p:nvPicPr>
        <p:blipFill>
          <a:blip r:embed="rId3">
            <a:alphaModFix/>
          </a:blip>
          <a:stretch>
            <a:fillRect/>
          </a:stretch>
        </p:blipFill>
        <p:spPr>
          <a:xfrm>
            <a:off x="1599250" y="1362500"/>
            <a:ext cx="6172200" cy="307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Norms</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1950" algn="l" rtl="0">
              <a:lnSpc>
                <a:spcPct val="200000"/>
              </a:lnSpc>
              <a:spcBef>
                <a:spcPts val="0"/>
              </a:spcBef>
              <a:spcAft>
                <a:spcPts val="0"/>
              </a:spcAft>
              <a:buSzPts val="2100"/>
              <a:buChar char="●"/>
            </a:pPr>
            <a:r>
              <a:rPr lang="en" sz="2100"/>
              <a:t>We are </a:t>
            </a:r>
            <a:r>
              <a:rPr lang="en" sz="2100" b="1"/>
              <a:t>respectful </a:t>
            </a:r>
            <a:r>
              <a:rPr lang="en" sz="2100"/>
              <a:t>of each other's’ perspectives and beliefs </a:t>
            </a:r>
            <a:endParaRPr sz="2100"/>
          </a:p>
          <a:p>
            <a:pPr marL="457200" lvl="0" indent="-361950" algn="l" rtl="0">
              <a:lnSpc>
                <a:spcPct val="200000"/>
              </a:lnSpc>
              <a:spcBef>
                <a:spcPts val="0"/>
              </a:spcBef>
              <a:spcAft>
                <a:spcPts val="0"/>
              </a:spcAft>
              <a:buSzPts val="2100"/>
              <a:buChar char="●"/>
            </a:pPr>
            <a:r>
              <a:rPr lang="en" sz="2100"/>
              <a:t>We are </a:t>
            </a:r>
            <a:r>
              <a:rPr lang="en" sz="2100" b="1"/>
              <a:t>considerate </a:t>
            </a:r>
            <a:r>
              <a:rPr lang="en" sz="2100"/>
              <a:t>of our airtime, allowing others time to share </a:t>
            </a:r>
            <a:endParaRPr sz="2100"/>
          </a:p>
          <a:p>
            <a:pPr marL="457200" lvl="0" indent="-361950" algn="l" rtl="0">
              <a:lnSpc>
                <a:spcPct val="200000"/>
              </a:lnSpc>
              <a:spcBef>
                <a:spcPts val="0"/>
              </a:spcBef>
              <a:spcAft>
                <a:spcPts val="0"/>
              </a:spcAft>
              <a:buSzPts val="2100"/>
              <a:buChar char="●"/>
            </a:pPr>
            <a:r>
              <a:rPr lang="en" sz="2100"/>
              <a:t>We remain </a:t>
            </a:r>
            <a:r>
              <a:rPr lang="en" sz="2100" b="1"/>
              <a:t>committed </a:t>
            </a:r>
            <a:r>
              <a:rPr lang="en" sz="2100"/>
              <a:t>to our membership in the Sinclair community </a:t>
            </a:r>
            <a:endParaRPr sz="2100"/>
          </a:p>
          <a:p>
            <a:pPr marL="457200" lvl="0" indent="-361950" algn="l" rtl="0">
              <a:lnSpc>
                <a:spcPct val="200000"/>
              </a:lnSpc>
              <a:spcBef>
                <a:spcPts val="0"/>
              </a:spcBef>
              <a:spcAft>
                <a:spcPts val="0"/>
              </a:spcAft>
              <a:buSzPts val="2100"/>
              <a:buChar char="●"/>
            </a:pPr>
            <a:r>
              <a:rPr lang="en" sz="2100"/>
              <a:t>We exercise </a:t>
            </a:r>
            <a:r>
              <a:rPr lang="en" sz="2100" b="1"/>
              <a:t>patience</a:t>
            </a:r>
            <a:r>
              <a:rPr lang="en" sz="2100"/>
              <a:t>, understanding we have various experiences  </a:t>
            </a:r>
            <a:endParaRPr sz="2100"/>
          </a:p>
          <a:p>
            <a:pPr marL="457200" lvl="0" indent="-361950" algn="l" rtl="0">
              <a:lnSpc>
                <a:spcPct val="200000"/>
              </a:lnSpc>
              <a:spcBef>
                <a:spcPts val="0"/>
              </a:spcBef>
              <a:spcAft>
                <a:spcPts val="0"/>
              </a:spcAft>
              <a:buSzPts val="2100"/>
              <a:buChar char="●"/>
            </a:pPr>
            <a:r>
              <a:rPr lang="en" sz="2100"/>
              <a:t>Chat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00975" y="-72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Meeting Agenda</a:t>
            </a:r>
            <a:endParaRPr/>
          </a:p>
        </p:txBody>
      </p:sp>
      <p:sp>
        <p:nvSpPr>
          <p:cNvPr id="69" name="Google Shape;69;p15"/>
          <p:cNvSpPr txBox="1">
            <a:spLocks noGrp="1"/>
          </p:cNvSpPr>
          <p:nvPr>
            <p:ph type="body" idx="1"/>
          </p:nvPr>
        </p:nvSpPr>
        <p:spPr>
          <a:xfrm>
            <a:off x="100975" y="676550"/>
            <a:ext cx="8520600" cy="34164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800"/>
              <a:t>Sinclair Mission &amp; Vision </a:t>
            </a:r>
            <a:endParaRPr sz="2800"/>
          </a:p>
          <a:p>
            <a:pPr marL="457200" lvl="0" indent="-406400" algn="l" rtl="0">
              <a:spcBef>
                <a:spcPts val="0"/>
              </a:spcBef>
              <a:spcAft>
                <a:spcPts val="0"/>
              </a:spcAft>
              <a:buSzPts val="2800"/>
              <a:buChar char="●"/>
            </a:pPr>
            <a:r>
              <a:rPr lang="en" sz="2800"/>
              <a:t>Sinclair Enrollment History &amp; Capacity</a:t>
            </a:r>
            <a:endParaRPr sz="2800"/>
          </a:p>
          <a:p>
            <a:pPr marL="457200" lvl="0" indent="-406400" algn="l" rtl="0">
              <a:spcBef>
                <a:spcPts val="0"/>
              </a:spcBef>
              <a:spcAft>
                <a:spcPts val="0"/>
              </a:spcAft>
              <a:buSzPts val="2800"/>
              <a:buChar char="●"/>
            </a:pPr>
            <a:r>
              <a:rPr lang="en" sz="2800"/>
              <a:t>Response to Enrollment Increase</a:t>
            </a:r>
            <a:endParaRPr sz="2800"/>
          </a:p>
          <a:p>
            <a:pPr marL="457200" lvl="0" indent="-406400" algn="l" rtl="0">
              <a:spcBef>
                <a:spcPts val="0"/>
              </a:spcBef>
              <a:spcAft>
                <a:spcPts val="0"/>
              </a:spcAft>
              <a:buSzPts val="2800"/>
              <a:buChar char="●"/>
            </a:pPr>
            <a:r>
              <a:rPr lang="en" sz="2800"/>
              <a:t>Scope of Work </a:t>
            </a:r>
            <a:endParaRPr sz="2800"/>
          </a:p>
          <a:p>
            <a:pPr marL="457200" lvl="0" indent="-406400" algn="l" rtl="0">
              <a:spcBef>
                <a:spcPts val="0"/>
              </a:spcBef>
              <a:spcAft>
                <a:spcPts val="0"/>
              </a:spcAft>
              <a:buSzPts val="2800"/>
              <a:buChar char="●"/>
            </a:pPr>
            <a:r>
              <a:rPr lang="en" sz="2800"/>
              <a:t>Discussion </a:t>
            </a:r>
            <a:endParaRPr sz="2800"/>
          </a:p>
          <a:p>
            <a:pPr marL="457200" lvl="0" indent="-406400" algn="l" rtl="0">
              <a:spcBef>
                <a:spcPts val="0"/>
              </a:spcBef>
              <a:spcAft>
                <a:spcPts val="0"/>
              </a:spcAft>
              <a:buSzPts val="2800"/>
              <a:buChar char="●"/>
            </a:pPr>
            <a:r>
              <a:rPr lang="en" sz="2800"/>
              <a:t>Reflection &amp; Closing</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Sinclair Mission, Vision &amp; Values </a:t>
            </a:r>
            <a:endParaRPr/>
          </a:p>
        </p:txBody>
      </p:sp>
      <p:sp>
        <p:nvSpPr>
          <p:cNvPr id="75" name="Google Shape;75;p16"/>
          <p:cNvSpPr txBox="1">
            <a:spLocks noGrp="1"/>
          </p:cNvSpPr>
          <p:nvPr>
            <p:ph type="body" idx="1"/>
          </p:nvPr>
        </p:nvSpPr>
        <p:spPr>
          <a:xfrm>
            <a:off x="3009300" y="604825"/>
            <a:ext cx="61722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770"/>
              <a:buNone/>
            </a:pPr>
            <a:endParaRPr sz="1860">
              <a:highlight>
                <a:srgbClr val="FFFFFF"/>
              </a:highlight>
            </a:endParaRPr>
          </a:p>
          <a:p>
            <a:pPr marL="0" lvl="0" indent="0" algn="l" rtl="0">
              <a:lnSpc>
                <a:spcPct val="105000"/>
              </a:lnSpc>
              <a:spcBef>
                <a:spcPts val="1200"/>
              </a:spcBef>
              <a:spcAft>
                <a:spcPts val="0"/>
              </a:spcAft>
              <a:buSzPts val="770"/>
              <a:buNone/>
            </a:pPr>
            <a:r>
              <a:rPr lang="en" sz="1860" b="1">
                <a:highlight>
                  <a:srgbClr val="FFFFFF"/>
                </a:highlight>
              </a:rPr>
              <a:t>Mission Statement: </a:t>
            </a:r>
            <a:r>
              <a:rPr lang="en" sz="1860">
                <a:highlight>
                  <a:srgbClr val="FFFFFF"/>
                </a:highlight>
              </a:rPr>
              <a:t>We exist to ensure learning for all</a:t>
            </a:r>
            <a:endParaRPr sz="1860">
              <a:highlight>
                <a:srgbClr val="FFFFFF"/>
              </a:highlight>
            </a:endParaRPr>
          </a:p>
          <a:p>
            <a:pPr marL="0" lvl="0" indent="0" algn="l" rtl="0">
              <a:lnSpc>
                <a:spcPct val="105000"/>
              </a:lnSpc>
              <a:spcBef>
                <a:spcPts val="1200"/>
              </a:spcBef>
              <a:spcAft>
                <a:spcPts val="0"/>
              </a:spcAft>
              <a:buSzPts val="770"/>
              <a:buNone/>
            </a:pPr>
            <a:r>
              <a:rPr lang="en" sz="1860" b="1">
                <a:highlight>
                  <a:srgbClr val="FFFFFF"/>
                </a:highlight>
              </a:rPr>
              <a:t>Vision Statement: </a:t>
            </a:r>
            <a:r>
              <a:rPr lang="en" sz="1860">
                <a:highlight>
                  <a:srgbClr val="FFFFFF"/>
                </a:highlight>
              </a:rPr>
              <a:t>Every student will be proficient at or above grade level in all content areas by the end of each grade level.</a:t>
            </a:r>
            <a:endParaRPr sz="1860">
              <a:highlight>
                <a:srgbClr val="FFFFFF"/>
              </a:highlight>
            </a:endParaRPr>
          </a:p>
          <a:p>
            <a:pPr marL="0" lvl="0" indent="0" algn="l" rtl="0">
              <a:lnSpc>
                <a:spcPct val="105000"/>
              </a:lnSpc>
              <a:spcBef>
                <a:spcPts val="1200"/>
              </a:spcBef>
              <a:spcAft>
                <a:spcPts val="0"/>
              </a:spcAft>
              <a:buSzPts val="770"/>
              <a:buNone/>
            </a:pPr>
            <a:r>
              <a:rPr lang="en" sz="1860" b="1">
                <a:highlight>
                  <a:srgbClr val="FFFFFF"/>
                </a:highlight>
              </a:rPr>
              <a:t>Core Values:</a:t>
            </a:r>
            <a:endParaRPr sz="1860" b="1">
              <a:highlight>
                <a:srgbClr val="FFFFFF"/>
              </a:highlight>
            </a:endParaRPr>
          </a:p>
          <a:p>
            <a:pPr marL="457200" lvl="0" indent="-346710" algn="l" rtl="0">
              <a:lnSpc>
                <a:spcPct val="105000"/>
              </a:lnSpc>
              <a:spcBef>
                <a:spcPts val="1200"/>
              </a:spcBef>
              <a:spcAft>
                <a:spcPts val="0"/>
              </a:spcAft>
              <a:buSzPts val="1860"/>
              <a:buChar char="●"/>
            </a:pPr>
            <a:r>
              <a:rPr lang="en" sz="1860">
                <a:highlight>
                  <a:srgbClr val="FFFFFF"/>
                </a:highlight>
              </a:rPr>
              <a:t>We will put safety first</a:t>
            </a:r>
            <a:endParaRPr sz="1860">
              <a:highlight>
                <a:srgbClr val="FFFFFF"/>
              </a:highlight>
            </a:endParaRPr>
          </a:p>
          <a:p>
            <a:pPr marL="457200" lvl="0" indent="-346710" algn="l" rtl="0">
              <a:lnSpc>
                <a:spcPct val="105000"/>
              </a:lnSpc>
              <a:spcBef>
                <a:spcPts val="0"/>
              </a:spcBef>
              <a:spcAft>
                <a:spcPts val="0"/>
              </a:spcAft>
              <a:buSzPts val="1860"/>
              <a:buChar char="●"/>
            </a:pPr>
            <a:r>
              <a:rPr lang="en" sz="1860">
                <a:highlight>
                  <a:srgbClr val="FFFFFF"/>
                </a:highlight>
              </a:rPr>
              <a:t>We are patient, welcoming and open in our communication</a:t>
            </a:r>
            <a:endParaRPr sz="1860">
              <a:highlight>
                <a:srgbClr val="FFFFFF"/>
              </a:highlight>
            </a:endParaRPr>
          </a:p>
          <a:p>
            <a:pPr marL="457200" lvl="0" indent="-346710" algn="l" rtl="0">
              <a:lnSpc>
                <a:spcPct val="105000"/>
              </a:lnSpc>
              <a:spcBef>
                <a:spcPts val="0"/>
              </a:spcBef>
              <a:spcAft>
                <a:spcPts val="0"/>
              </a:spcAft>
              <a:buSzPts val="1860"/>
              <a:buChar char="●"/>
            </a:pPr>
            <a:r>
              <a:rPr lang="en" sz="1860">
                <a:highlight>
                  <a:srgbClr val="FFFFFF"/>
                </a:highlight>
              </a:rPr>
              <a:t>We are focused on solutions</a:t>
            </a:r>
            <a:endParaRPr sz="1860">
              <a:highlight>
                <a:srgbClr val="FFFFFF"/>
              </a:highlight>
            </a:endParaRPr>
          </a:p>
          <a:p>
            <a:pPr marL="457200" lvl="0" indent="-346710" algn="l" rtl="0">
              <a:lnSpc>
                <a:spcPct val="105000"/>
              </a:lnSpc>
              <a:spcBef>
                <a:spcPts val="0"/>
              </a:spcBef>
              <a:spcAft>
                <a:spcPts val="0"/>
              </a:spcAft>
              <a:buSzPts val="1860"/>
              <a:buChar char="●"/>
            </a:pPr>
            <a:r>
              <a:rPr lang="en" sz="1860">
                <a:highlight>
                  <a:srgbClr val="FFFFFF"/>
                </a:highlight>
              </a:rPr>
              <a:t>We are prepared and engaged. </a:t>
            </a:r>
            <a:endParaRPr sz="1860">
              <a:highlight>
                <a:srgbClr val="FFFFFF"/>
              </a:highlight>
            </a:endParaRPr>
          </a:p>
          <a:p>
            <a:pPr marL="0" lvl="0" indent="0" algn="l" rtl="0">
              <a:lnSpc>
                <a:spcPct val="105000"/>
              </a:lnSpc>
              <a:spcBef>
                <a:spcPts val="1200"/>
              </a:spcBef>
              <a:spcAft>
                <a:spcPts val="1200"/>
              </a:spcAft>
              <a:buSzPts val="770"/>
              <a:buNone/>
            </a:pPr>
            <a:endParaRPr sz="1860">
              <a:highlight>
                <a:srgbClr val="FFFFFF"/>
              </a:highlight>
            </a:endParaRPr>
          </a:p>
        </p:txBody>
      </p:sp>
      <p:pic>
        <p:nvPicPr>
          <p:cNvPr id="76" name="Google Shape;76;p16"/>
          <p:cNvPicPr preferRelativeResize="0"/>
          <p:nvPr/>
        </p:nvPicPr>
        <p:blipFill>
          <a:blip r:embed="rId3">
            <a:alphaModFix/>
          </a:blip>
          <a:stretch>
            <a:fillRect/>
          </a:stretch>
        </p:blipFill>
        <p:spPr>
          <a:xfrm>
            <a:off x="144025" y="1864275"/>
            <a:ext cx="2739475" cy="188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5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Sinclair Enrollment History &amp; Capacity</a:t>
            </a:r>
            <a:endParaRPr/>
          </a:p>
        </p:txBody>
      </p:sp>
      <p:sp>
        <p:nvSpPr>
          <p:cNvPr id="82" name="Google Shape;82;p17"/>
          <p:cNvSpPr txBox="1">
            <a:spLocks noGrp="1"/>
          </p:cNvSpPr>
          <p:nvPr>
            <p:ph type="body" idx="1"/>
          </p:nvPr>
        </p:nvSpPr>
        <p:spPr>
          <a:xfrm>
            <a:off x="-150800" y="597050"/>
            <a:ext cx="93345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b="1">
                <a:solidFill>
                  <a:schemeClr val="dk1"/>
                </a:solidFill>
              </a:rPr>
              <a:t>2017 - 2018 </a:t>
            </a:r>
            <a:r>
              <a:rPr lang="en">
                <a:solidFill>
                  <a:schemeClr val="dk1"/>
                </a:solidFill>
              </a:rPr>
              <a:t>Zoned families lined up at 3:00 am to ensure they would have a place at Sinclair.  Small number of students were transferred to another campus due to space constraints.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b="1">
                <a:solidFill>
                  <a:schemeClr val="dk1"/>
                </a:solidFill>
              </a:rPr>
              <a:t>2018 - 2019 </a:t>
            </a:r>
            <a:r>
              <a:rPr lang="en">
                <a:solidFill>
                  <a:schemeClr val="dk1"/>
                </a:solidFill>
              </a:rPr>
              <a:t> Parents spent the night starting at 10:00 pm the night before to ensure they had a place at Sinclair. Growing number of students were transferred to another campus due to space constraints.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b="1">
                <a:solidFill>
                  <a:schemeClr val="dk1"/>
                </a:solidFill>
              </a:rPr>
              <a:t>2019 - 2020</a:t>
            </a:r>
            <a:r>
              <a:rPr lang="en">
                <a:solidFill>
                  <a:schemeClr val="dk1"/>
                </a:solidFill>
              </a:rPr>
              <a:t> Number of zoned students needing to transfer due to space constraints was equal to one classroom, requiring the campus to open an additional kindergarten classroom. No zoned students were transferred to HUB campus.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b="1">
                <a:solidFill>
                  <a:schemeClr val="dk1"/>
                </a:solidFill>
              </a:rPr>
              <a:t>2020 - 2021</a:t>
            </a:r>
            <a:r>
              <a:rPr lang="en">
                <a:solidFill>
                  <a:schemeClr val="dk1"/>
                </a:solidFill>
              </a:rPr>
              <a:t> We opened a new 1st grade class, carried a waiver for overage in 2nd and only turned away 2nd grade families after the start of the year.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b="1">
                <a:solidFill>
                  <a:schemeClr val="dk1"/>
                </a:solidFill>
              </a:rPr>
              <a:t>2018- Present </a:t>
            </a:r>
            <a:r>
              <a:rPr lang="en">
                <a:solidFill>
                  <a:schemeClr val="dk1"/>
                </a:solidFill>
              </a:rPr>
              <a:t>70% reduction in the number of kinder seats being offered to magnet (out of zone) students with there currently being only 10 seats available in kinder. This number will be 5 beginning in 2022.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Sinclair Enrollment History &amp; Capacity</a:t>
            </a:r>
            <a:endParaRPr/>
          </a:p>
        </p:txBody>
      </p:sp>
      <p:graphicFrame>
        <p:nvGraphicFramePr>
          <p:cNvPr id="88" name="Google Shape;88;p18"/>
          <p:cNvGraphicFramePr/>
          <p:nvPr/>
        </p:nvGraphicFramePr>
        <p:xfrm>
          <a:off x="770838" y="758110"/>
          <a:ext cx="7209675" cy="4175460"/>
        </p:xfrm>
        <a:graphic>
          <a:graphicData uri="http://schemas.openxmlformats.org/drawingml/2006/table">
            <a:tbl>
              <a:tblPr>
                <a:noFill/>
                <a:tableStyleId>{73831943-03BE-4D4E-8B7D-6C2ADAA1D627}</a:tableStyleId>
              </a:tblPr>
              <a:tblGrid>
                <a:gridCol w="2286125">
                  <a:extLst>
                    <a:ext uri="{9D8B030D-6E8A-4147-A177-3AD203B41FA5}">
                      <a16:colId xmlns:a16="http://schemas.microsoft.com/office/drawing/2014/main" val="20000"/>
                    </a:ext>
                  </a:extLst>
                </a:gridCol>
                <a:gridCol w="2344675">
                  <a:extLst>
                    <a:ext uri="{9D8B030D-6E8A-4147-A177-3AD203B41FA5}">
                      <a16:colId xmlns:a16="http://schemas.microsoft.com/office/drawing/2014/main" val="20001"/>
                    </a:ext>
                  </a:extLst>
                </a:gridCol>
                <a:gridCol w="2578875">
                  <a:extLst>
                    <a:ext uri="{9D8B030D-6E8A-4147-A177-3AD203B41FA5}">
                      <a16:colId xmlns:a16="http://schemas.microsoft.com/office/drawing/2014/main" val="20002"/>
                    </a:ext>
                  </a:extLst>
                </a:gridCol>
              </a:tblGrid>
              <a:tr h="316850">
                <a:tc>
                  <a:txBody>
                    <a:bodyPr/>
                    <a:lstStyle/>
                    <a:p>
                      <a:pPr marL="0" lvl="0" indent="0" algn="ctr" rtl="0">
                        <a:spcBef>
                          <a:spcPts val="0"/>
                        </a:spcBef>
                        <a:spcAft>
                          <a:spcPts val="0"/>
                        </a:spcAft>
                        <a:buNone/>
                      </a:pPr>
                      <a:r>
                        <a:rPr lang="en">
                          <a:latin typeface="Bellota Text"/>
                          <a:ea typeface="Bellota Text"/>
                          <a:cs typeface="Bellota Text"/>
                          <a:sym typeface="Bellota Text"/>
                        </a:rPr>
                        <a:t>School Year</a:t>
                      </a:r>
                      <a:endParaRPr>
                        <a:latin typeface="Bellota Text"/>
                        <a:ea typeface="Bellota Text"/>
                        <a:cs typeface="Bellota Text"/>
                        <a:sym typeface="Bellota Text"/>
                      </a:endParaRPr>
                    </a:p>
                  </a:txBody>
                  <a:tcPr marL="91425" marR="91425" marT="91425" marB="91425">
                    <a:solidFill>
                      <a:srgbClr val="EFEFEF"/>
                    </a:solidFill>
                  </a:tcPr>
                </a:tc>
                <a:tc>
                  <a:txBody>
                    <a:bodyPr/>
                    <a:lstStyle/>
                    <a:p>
                      <a:pPr marL="0" lvl="0" indent="0" algn="ctr" rtl="0">
                        <a:spcBef>
                          <a:spcPts val="0"/>
                        </a:spcBef>
                        <a:spcAft>
                          <a:spcPts val="0"/>
                        </a:spcAft>
                        <a:buNone/>
                      </a:pPr>
                      <a:r>
                        <a:rPr lang="en">
                          <a:latin typeface="Bellota Text"/>
                          <a:ea typeface="Bellota Text"/>
                          <a:cs typeface="Bellota Text"/>
                          <a:sym typeface="Bellota Text"/>
                        </a:rPr>
                        <a:t>(Anticipated) Enrollment </a:t>
                      </a:r>
                      <a:endParaRPr>
                        <a:latin typeface="Bellota Text"/>
                        <a:ea typeface="Bellota Text"/>
                        <a:cs typeface="Bellota Text"/>
                        <a:sym typeface="Bellota Text"/>
                      </a:endParaRPr>
                    </a:p>
                  </a:txBody>
                  <a:tcPr marL="91425" marR="91425" marT="91425" marB="91425">
                    <a:solidFill>
                      <a:srgbClr val="EFEFEF"/>
                    </a:solidFill>
                  </a:tcPr>
                </a:tc>
                <a:tc>
                  <a:txBody>
                    <a:bodyPr/>
                    <a:lstStyle/>
                    <a:p>
                      <a:pPr marL="0" lvl="0" indent="0" algn="ctr" rtl="0">
                        <a:spcBef>
                          <a:spcPts val="0"/>
                        </a:spcBef>
                        <a:spcAft>
                          <a:spcPts val="0"/>
                        </a:spcAft>
                        <a:buNone/>
                      </a:pPr>
                      <a:r>
                        <a:rPr lang="en">
                          <a:latin typeface="Bellota Text"/>
                          <a:ea typeface="Bellota Text"/>
                          <a:cs typeface="Bellota Text"/>
                          <a:sym typeface="Bellota Text"/>
                        </a:rPr>
                        <a:t>Annual Growth from Previous Year </a:t>
                      </a:r>
                      <a:endParaRPr>
                        <a:latin typeface="Bellota Text"/>
                        <a:ea typeface="Bellota Text"/>
                        <a:cs typeface="Bellota Text"/>
                        <a:sym typeface="Bellota Text"/>
                      </a:endParaRPr>
                    </a:p>
                  </a:txBody>
                  <a:tcPr marL="91425" marR="91425" marT="91425" marB="91425">
                    <a:solidFill>
                      <a:srgbClr val="EFEFEF"/>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2017-2018</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561</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3%</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2018-2019</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577</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3%</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2019-2020</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586</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2%</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2020-2021</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589</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COVID- 19 </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2021-2022</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611</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4%</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2022-2023</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633</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4%</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2023-2024</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655</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3%</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2024-2025</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677</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3%</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8"/>
                  </a:ext>
                </a:extLst>
              </a:tr>
              <a:tr h="396200">
                <a:tc>
                  <a:txBody>
                    <a:bodyPr/>
                    <a:lstStyle/>
                    <a:p>
                      <a:pPr marL="0" lvl="0" indent="0" algn="ctr" rtl="0">
                        <a:spcBef>
                          <a:spcPts val="0"/>
                        </a:spcBef>
                        <a:spcAft>
                          <a:spcPts val="0"/>
                        </a:spcAft>
                        <a:buNone/>
                      </a:pPr>
                      <a:r>
                        <a:rPr lang="en">
                          <a:latin typeface="Bellota Text"/>
                          <a:ea typeface="Bellota Text"/>
                          <a:cs typeface="Bellota Text"/>
                          <a:sym typeface="Bellota Text"/>
                        </a:rPr>
                        <a:t>2025-2026</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700</a:t>
                      </a:r>
                      <a:endParaRPr>
                        <a:latin typeface="Bellota Text"/>
                        <a:ea typeface="Bellota Text"/>
                        <a:cs typeface="Bellota Text"/>
                        <a:sym typeface="Bellota Text"/>
                      </a:endParaRPr>
                    </a:p>
                  </a:txBody>
                  <a:tcPr marL="91425" marR="91425" marT="91425" marB="91425"/>
                </a:tc>
                <a:tc>
                  <a:txBody>
                    <a:bodyPr/>
                    <a:lstStyle/>
                    <a:p>
                      <a:pPr marL="0" lvl="0" indent="0" algn="ctr" rtl="0">
                        <a:spcBef>
                          <a:spcPts val="0"/>
                        </a:spcBef>
                        <a:spcAft>
                          <a:spcPts val="0"/>
                        </a:spcAft>
                        <a:buNone/>
                      </a:pPr>
                      <a:r>
                        <a:rPr lang="en">
                          <a:latin typeface="Bellota Text"/>
                          <a:ea typeface="Bellota Text"/>
                          <a:cs typeface="Bellota Text"/>
                          <a:sym typeface="Bellota Text"/>
                        </a:rPr>
                        <a:t>3%</a:t>
                      </a:r>
                      <a:endParaRPr>
                        <a:latin typeface="Bellota Text"/>
                        <a:ea typeface="Bellota Text"/>
                        <a:cs typeface="Bellota Text"/>
                        <a:sym typeface="Bellota Text"/>
                      </a:endParaRPr>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a:solidFill>
                  <a:schemeClr val="dk2"/>
                </a:solidFill>
              </a:rPr>
              <a:t>Sinclair Enrollment History &amp; Capacity</a:t>
            </a:r>
            <a:endParaRPr>
              <a:solidFill>
                <a:schemeClr val="dk2"/>
              </a:solidFill>
            </a:endParaRPr>
          </a:p>
          <a:p>
            <a:pPr marL="0" lvl="0" indent="0" algn="l" rtl="0">
              <a:spcBef>
                <a:spcPts val="1200"/>
              </a:spcBef>
              <a:spcAft>
                <a:spcPts val="0"/>
              </a:spcAft>
              <a:buNone/>
            </a:pPr>
            <a:endParaRPr/>
          </a:p>
        </p:txBody>
      </p:sp>
      <p:sp>
        <p:nvSpPr>
          <p:cNvPr id="94" name="Google Shape;94;p19"/>
          <p:cNvSpPr txBox="1">
            <a:spLocks noGrp="1"/>
          </p:cNvSpPr>
          <p:nvPr>
            <p:ph type="body" idx="1"/>
          </p:nvPr>
        </p:nvSpPr>
        <p:spPr>
          <a:xfrm>
            <a:off x="212150" y="572700"/>
            <a:ext cx="8520600" cy="45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 sz="1560"/>
              <a:t>Main building (18 classrooms x 22 students = </a:t>
            </a:r>
            <a:r>
              <a:rPr lang="en" sz="1560" b="1"/>
              <a:t>396 students </a:t>
            </a:r>
            <a:r>
              <a:rPr lang="en" sz="1560"/>
              <a:t>)</a:t>
            </a:r>
            <a:endParaRPr sz="1560"/>
          </a:p>
          <a:p>
            <a:pPr marL="914400" lvl="0" indent="-327660" algn="l" rtl="0">
              <a:spcBef>
                <a:spcPts val="1200"/>
              </a:spcBef>
              <a:spcAft>
                <a:spcPts val="0"/>
              </a:spcAft>
              <a:buSzPts val="1560"/>
              <a:buChar char="●"/>
            </a:pPr>
            <a:r>
              <a:rPr lang="en" sz="1560"/>
              <a:t>26 rooms total </a:t>
            </a:r>
            <a:endParaRPr sz="1560"/>
          </a:p>
          <a:p>
            <a:pPr marL="1371600" lvl="1" indent="-327660" algn="l" rtl="0">
              <a:spcBef>
                <a:spcPts val="0"/>
              </a:spcBef>
              <a:spcAft>
                <a:spcPts val="0"/>
              </a:spcAft>
              <a:buSzPts val="1560"/>
              <a:buChar char="○"/>
            </a:pPr>
            <a:r>
              <a:rPr lang="en" sz="1560"/>
              <a:t>18 rooms are general education classrooms</a:t>
            </a:r>
            <a:endParaRPr sz="1560"/>
          </a:p>
          <a:p>
            <a:pPr marL="1371600" lvl="1" indent="-327660" algn="l" rtl="0">
              <a:spcBef>
                <a:spcPts val="0"/>
              </a:spcBef>
              <a:spcAft>
                <a:spcPts val="0"/>
              </a:spcAft>
              <a:buSzPts val="1560"/>
              <a:buChar char="○"/>
            </a:pPr>
            <a:r>
              <a:rPr lang="en" sz="1560"/>
              <a:t>3 rooms are Special Education classrooms</a:t>
            </a:r>
            <a:endParaRPr sz="1560"/>
          </a:p>
          <a:p>
            <a:pPr marL="1371600" lvl="1" indent="-327660" algn="l" rtl="0">
              <a:spcBef>
                <a:spcPts val="0"/>
              </a:spcBef>
              <a:spcAft>
                <a:spcPts val="0"/>
              </a:spcAft>
              <a:buSzPts val="1560"/>
              <a:buChar char="○"/>
            </a:pPr>
            <a:r>
              <a:rPr lang="en" sz="1560"/>
              <a:t>4 rooms are magnet classrooms</a:t>
            </a:r>
            <a:endParaRPr sz="1560"/>
          </a:p>
          <a:p>
            <a:pPr marL="1371600" lvl="1" indent="-327660" algn="l" rtl="0">
              <a:spcBef>
                <a:spcPts val="0"/>
              </a:spcBef>
              <a:spcAft>
                <a:spcPts val="0"/>
              </a:spcAft>
              <a:buSzPts val="1560"/>
              <a:buChar char="○"/>
            </a:pPr>
            <a:r>
              <a:rPr lang="en" sz="1560"/>
              <a:t>1 room is a computer lab </a:t>
            </a:r>
            <a:endParaRPr sz="1560"/>
          </a:p>
          <a:p>
            <a:pPr marL="0" lvl="0" indent="0" algn="l" rtl="0">
              <a:spcBef>
                <a:spcPts val="1200"/>
              </a:spcBef>
              <a:spcAft>
                <a:spcPts val="0"/>
              </a:spcAft>
              <a:buSzPts val="770"/>
              <a:buNone/>
            </a:pPr>
            <a:r>
              <a:rPr lang="en" sz="1560"/>
              <a:t>Outside buildings ( 10 classrooms x 22 students = </a:t>
            </a:r>
            <a:r>
              <a:rPr lang="en" sz="1560" b="1"/>
              <a:t>220 students</a:t>
            </a:r>
            <a:r>
              <a:rPr lang="en" sz="1560"/>
              <a:t>) </a:t>
            </a:r>
            <a:endParaRPr sz="1560"/>
          </a:p>
          <a:p>
            <a:pPr marL="914400" lvl="0" indent="-327660" algn="l" rtl="0">
              <a:spcBef>
                <a:spcPts val="1200"/>
              </a:spcBef>
              <a:spcAft>
                <a:spcPts val="0"/>
              </a:spcAft>
              <a:buSzPts val="1560"/>
              <a:buChar char="●"/>
            </a:pPr>
            <a:r>
              <a:rPr lang="en" sz="1560"/>
              <a:t>15 outside rooms total </a:t>
            </a:r>
            <a:endParaRPr sz="1560"/>
          </a:p>
          <a:p>
            <a:pPr marL="1371600" lvl="1" indent="-327660" algn="l" rtl="0">
              <a:spcBef>
                <a:spcPts val="0"/>
              </a:spcBef>
              <a:spcAft>
                <a:spcPts val="0"/>
              </a:spcAft>
              <a:buSzPts val="1560"/>
              <a:buChar char="○"/>
            </a:pPr>
            <a:r>
              <a:rPr lang="en" sz="1560"/>
              <a:t>10 are general education classrooms </a:t>
            </a:r>
            <a:endParaRPr sz="1560"/>
          </a:p>
          <a:p>
            <a:pPr marL="1371600" lvl="1" indent="-327660" algn="l" rtl="0">
              <a:spcBef>
                <a:spcPts val="0"/>
              </a:spcBef>
              <a:spcAft>
                <a:spcPts val="0"/>
              </a:spcAft>
              <a:buSzPts val="1560"/>
              <a:buChar char="○"/>
            </a:pPr>
            <a:r>
              <a:rPr lang="en" sz="1560"/>
              <a:t>1 is a Special Education classroom (shared with Speech Services)</a:t>
            </a:r>
            <a:endParaRPr sz="1560"/>
          </a:p>
          <a:p>
            <a:pPr marL="1371600" lvl="1" indent="-327660" algn="l" rtl="0">
              <a:spcBef>
                <a:spcPts val="0"/>
              </a:spcBef>
              <a:spcAft>
                <a:spcPts val="0"/>
              </a:spcAft>
              <a:buSzPts val="1560"/>
              <a:buChar char="○"/>
            </a:pPr>
            <a:r>
              <a:rPr lang="en" sz="1560"/>
              <a:t>2 are PE classrooms</a:t>
            </a:r>
            <a:endParaRPr sz="1560"/>
          </a:p>
          <a:p>
            <a:pPr marL="1371600" lvl="1" indent="-327660" algn="l" rtl="0">
              <a:spcBef>
                <a:spcPts val="0"/>
              </a:spcBef>
              <a:spcAft>
                <a:spcPts val="0"/>
              </a:spcAft>
              <a:buSzPts val="1560"/>
              <a:buChar char="○"/>
            </a:pPr>
            <a:r>
              <a:rPr lang="en" sz="1560"/>
              <a:t>1 is teacher resources </a:t>
            </a:r>
            <a:endParaRPr sz="1560"/>
          </a:p>
          <a:p>
            <a:pPr marL="1371600" lvl="1" indent="-327660" algn="l" rtl="0">
              <a:spcBef>
                <a:spcPts val="0"/>
              </a:spcBef>
              <a:spcAft>
                <a:spcPts val="0"/>
              </a:spcAft>
              <a:buSzPts val="1560"/>
              <a:buChar char="○"/>
            </a:pPr>
            <a:r>
              <a:rPr lang="en" sz="1560"/>
              <a:t>1 is an administration (meeting,office and guided reading library) space</a:t>
            </a:r>
            <a:endParaRPr sz="1560"/>
          </a:p>
        </p:txBody>
      </p:sp>
      <p:sp>
        <p:nvSpPr>
          <p:cNvPr id="95" name="Google Shape;95;p19"/>
          <p:cNvSpPr txBox="1"/>
          <p:nvPr/>
        </p:nvSpPr>
        <p:spPr>
          <a:xfrm>
            <a:off x="6135425" y="1586550"/>
            <a:ext cx="2265600" cy="985200"/>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600">
                <a:latin typeface="Bellota Text"/>
                <a:ea typeface="Bellota Text"/>
                <a:cs typeface="Bellota Text"/>
                <a:sym typeface="Bellota Text"/>
              </a:rPr>
              <a:t>396 + 220 = 616 students </a:t>
            </a:r>
            <a:endParaRPr sz="2600">
              <a:latin typeface="Bellota Text"/>
              <a:ea typeface="Bellota Text"/>
              <a:cs typeface="Bellota Text"/>
              <a:sym typeface="Bellota Tex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73575"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Building Capacity without new classrooms* </a:t>
            </a:r>
            <a:endParaRPr/>
          </a:p>
        </p:txBody>
      </p:sp>
      <p:sp>
        <p:nvSpPr>
          <p:cNvPr id="101" name="Google Shape;101;p20"/>
          <p:cNvSpPr txBox="1">
            <a:spLocks noGrp="1"/>
          </p:cNvSpPr>
          <p:nvPr>
            <p:ph type="body" idx="1"/>
          </p:nvPr>
        </p:nvSpPr>
        <p:spPr>
          <a:xfrm>
            <a:off x="73575" y="572700"/>
            <a:ext cx="74433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dk1"/>
                </a:solidFill>
              </a:rPr>
              <a:t>2021- 2022</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Cohort of 5 homerooms matriculate* to grade 2, requiring consolidation of current Speech, Dyslexia, and Special Education pull out spaces.</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Campus will need a fifth magnet classroom, requiring use of traveling magnet classrooms. </a:t>
            </a:r>
            <a:endParaRPr sz="1700">
              <a:solidFill>
                <a:schemeClr val="dk1"/>
              </a:solidFill>
            </a:endParaRPr>
          </a:p>
          <a:p>
            <a:pPr marL="0" lvl="0" indent="0" algn="l" rtl="0">
              <a:lnSpc>
                <a:spcPct val="115000"/>
              </a:lnSpc>
              <a:spcBef>
                <a:spcPts val="0"/>
              </a:spcBef>
              <a:spcAft>
                <a:spcPts val="0"/>
              </a:spcAft>
              <a:buNone/>
            </a:pPr>
            <a:r>
              <a:rPr lang="en" sz="1700" b="1">
                <a:solidFill>
                  <a:schemeClr val="dk1"/>
                </a:solidFill>
              </a:rPr>
              <a:t>2022 - 2023 </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Cohort of 5 homerooms will matriculate* to grade 3, requiring use of another (magnet) classroom. 2 magnet classrooms will be traveling.</a:t>
            </a:r>
            <a:endParaRPr sz="1700">
              <a:solidFill>
                <a:schemeClr val="dk1"/>
              </a:solidFill>
            </a:endParaRPr>
          </a:p>
          <a:p>
            <a:pPr marL="0" lvl="0" indent="0" algn="l" rtl="0">
              <a:lnSpc>
                <a:spcPct val="115000"/>
              </a:lnSpc>
              <a:spcBef>
                <a:spcPts val="0"/>
              </a:spcBef>
              <a:spcAft>
                <a:spcPts val="0"/>
              </a:spcAft>
              <a:buNone/>
            </a:pPr>
            <a:r>
              <a:rPr lang="en" sz="1700" b="1">
                <a:solidFill>
                  <a:schemeClr val="dk1"/>
                </a:solidFill>
              </a:rPr>
              <a:t>2023 -2024 </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Cohort of 5 homerooms will matriculate* to grade 4, requiring use of another (magnet) classroom.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Campus-wide, at least 3 magnet classrooms would be traveling. </a:t>
            </a:r>
            <a:endParaRPr sz="1700">
              <a:solidFill>
                <a:schemeClr val="dk1"/>
              </a:solidFill>
            </a:endParaRPr>
          </a:p>
          <a:p>
            <a:pPr marL="0" lvl="0" indent="0" algn="l" rtl="0">
              <a:lnSpc>
                <a:spcPct val="115000"/>
              </a:lnSpc>
              <a:spcBef>
                <a:spcPts val="0"/>
              </a:spcBef>
              <a:spcAft>
                <a:spcPts val="0"/>
              </a:spcAft>
              <a:buNone/>
            </a:pPr>
            <a:r>
              <a:rPr lang="en" sz="1700" b="1">
                <a:solidFill>
                  <a:schemeClr val="dk1"/>
                </a:solidFill>
              </a:rPr>
              <a:t>2025 - 2026 </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Cohort of 5 homerooms will matriculate*to grade 5, requiring 4 magnet classrooms to travel.</a:t>
            </a:r>
            <a:r>
              <a:rPr lang="en" sz="1700" b="1">
                <a:solidFill>
                  <a:schemeClr val="dk1"/>
                </a:solidFill>
              </a:rPr>
              <a:t> </a:t>
            </a:r>
            <a:endParaRPr sz="1700">
              <a:solidFill>
                <a:schemeClr val="dk1"/>
              </a:solidFill>
            </a:endParaRPr>
          </a:p>
        </p:txBody>
      </p:sp>
      <p:sp>
        <p:nvSpPr>
          <p:cNvPr id="102" name="Google Shape;102;p20"/>
          <p:cNvSpPr txBox="1"/>
          <p:nvPr/>
        </p:nvSpPr>
        <p:spPr>
          <a:xfrm>
            <a:off x="7516875" y="1127325"/>
            <a:ext cx="1547700" cy="3201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Bellota Text"/>
                <a:ea typeface="Bellota Text"/>
                <a:cs typeface="Bellota Text"/>
                <a:sym typeface="Bellota Text"/>
              </a:rPr>
              <a:t>*This scenario assumes the campus decides to admit 5 cohorts in incoming kinder. </a:t>
            </a:r>
            <a:endParaRPr i="1">
              <a:latin typeface="Bellota Text"/>
              <a:ea typeface="Bellota Text"/>
              <a:cs typeface="Bellota Text"/>
              <a:sym typeface="Bellota Text"/>
            </a:endParaRPr>
          </a:p>
          <a:p>
            <a:pPr marL="0" lvl="0" indent="0" algn="l" rtl="0">
              <a:spcBef>
                <a:spcPts val="0"/>
              </a:spcBef>
              <a:spcAft>
                <a:spcPts val="0"/>
              </a:spcAft>
              <a:buNone/>
            </a:pPr>
            <a:endParaRPr i="1">
              <a:latin typeface="Bellota Text"/>
              <a:ea typeface="Bellota Text"/>
              <a:cs typeface="Bellota Text"/>
              <a:sym typeface="Bellota Text"/>
            </a:endParaRPr>
          </a:p>
          <a:p>
            <a:pPr marL="0" lvl="0" indent="0" algn="l" rtl="0">
              <a:spcBef>
                <a:spcPts val="0"/>
              </a:spcBef>
              <a:spcAft>
                <a:spcPts val="0"/>
              </a:spcAft>
              <a:buNone/>
            </a:pPr>
            <a:r>
              <a:rPr lang="en" i="1">
                <a:latin typeface="Bellota Text"/>
                <a:ea typeface="Bellota Text"/>
                <a:cs typeface="Bellota Text"/>
                <a:sym typeface="Bellota Text"/>
              </a:rPr>
              <a:t>An existing alternative is to exercise the the transfer of zoned overflow students to neighboring campus.  </a:t>
            </a:r>
            <a:endParaRPr i="1">
              <a:latin typeface="Bellota Text"/>
              <a:ea typeface="Bellota Text"/>
              <a:cs typeface="Bellota Text"/>
              <a:sym typeface="Bellota Tex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solidFill>
                  <a:schemeClr val="dk2"/>
                </a:solidFill>
              </a:rPr>
              <a:t>Response to Enrollment Increase</a:t>
            </a:r>
            <a:endParaRPr/>
          </a:p>
        </p:txBody>
      </p:sp>
      <p:sp>
        <p:nvSpPr>
          <p:cNvPr id="108" name="Google Shape;108;p21"/>
          <p:cNvSpPr txBox="1">
            <a:spLocks noGrp="1"/>
          </p:cNvSpPr>
          <p:nvPr>
            <p:ph type="body" idx="1"/>
          </p:nvPr>
        </p:nvSpPr>
        <p:spPr>
          <a:xfrm>
            <a:off x="-128175" y="572700"/>
            <a:ext cx="92133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1"/>
              <a:t>April 2019</a:t>
            </a:r>
            <a:r>
              <a:rPr lang="en"/>
              <a:t>  Community Meeting held with district leadership to discuss concerns surrounding enrollment and capacity constraints</a:t>
            </a:r>
            <a:endParaRPr/>
          </a:p>
          <a:p>
            <a:pPr marL="457200" lvl="0" indent="-342900" algn="l" rtl="0">
              <a:lnSpc>
                <a:spcPct val="100000"/>
              </a:lnSpc>
              <a:spcBef>
                <a:spcPts val="0"/>
              </a:spcBef>
              <a:spcAft>
                <a:spcPts val="0"/>
              </a:spcAft>
              <a:buSzPts val="1800"/>
              <a:buChar char="●"/>
            </a:pPr>
            <a:r>
              <a:rPr lang="en" b="1"/>
              <a:t>November 2019 </a:t>
            </a:r>
            <a:r>
              <a:rPr lang="en"/>
              <a:t>Community members and principal speak out at HISD School Board Meeting expressing concerns surrounding enrollment, capacity constraints, and quality of existing building.</a:t>
            </a:r>
            <a:endParaRPr/>
          </a:p>
          <a:p>
            <a:pPr marL="457200" lvl="0" indent="-342900" algn="l" rtl="0">
              <a:lnSpc>
                <a:spcPct val="100000"/>
              </a:lnSpc>
              <a:spcBef>
                <a:spcPts val="0"/>
              </a:spcBef>
              <a:spcAft>
                <a:spcPts val="0"/>
              </a:spcAft>
              <a:buSzPts val="1800"/>
              <a:buChar char="●"/>
            </a:pPr>
            <a:r>
              <a:rPr lang="en" b="1"/>
              <a:t>November 2019 </a:t>
            </a:r>
            <a:r>
              <a:rPr lang="en"/>
              <a:t>Superintendent visits the campus to discuss capacity concerns and facility needs. Plans are submitted to the school board for approval.   </a:t>
            </a:r>
            <a:endParaRPr/>
          </a:p>
          <a:p>
            <a:pPr marL="457200" lvl="0" indent="-342900" algn="l" rtl="0">
              <a:lnSpc>
                <a:spcPct val="100000"/>
              </a:lnSpc>
              <a:spcBef>
                <a:spcPts val="0"/>
              </a:spcBef>
              <a:spcAft>
                <a:spcPts val="0"/>
              </a:spcAft>
              <a:buSzPts val="1800"/>
              <a:buChar char="●"/>
            </a:pPr>
            <a:r>
              <a:rPr lang="en" b="1"/>
              <a:t>December 2019 </a:t>
            </a:r>
            <a:r>
              <a:rPr lang="en"/>
              <a:t> Plans to address capacity constraints at Sinclair (installation of 2 outside buildings and 1 outside restroom) are submitted and approved by school board. Facilities begins preliminary work investigating the site, drainage, plumbing, electrical, and environmental impact.  </a:t>
            </a:r>
            <a:endParaRPr/>
          </a:p>
          <a:p>
            <a:pPr marL="457200" lvl="0" indent="-342900" algn="l" rtl="0">
              <a:lnSpc>
                <a:spcPct val="100000"/>
              </a:lnSpc>
              <a:spcBef>
                <a:spcPts val="0"/>
              </a:spcBef>
              <a:spcAft>
                <a:spcPts val="0"/>
              </a:spcAft>
              <a:buSzPts val="1800"/>
              <a:buChar char="●"/>
            </a:pPr>
            <a:r>
              <a:rPr lang="en" b="1"/>
              <a:t>March 2020  </a:t>
            </a:r>
            <a:r>
              <a:rPr lang="en"/>
              <a:t>Due to COVID, a gap in communication occurs. Principal does meet with district facility leadership to continue discussion for site plans. </a:t>
            </a:r>
            <a:endParaRPr/>
          </a:p>
          <a:p>
            <a:pPr marL="457200" lvl="0" indent="-342900" algn="l" rtl="0">
              <a:lnSpc>
                <a:spcPct val="100000"/>
              </a:lnSpc>
              <a:spcBef>
                <a:spcPts val="0"/>
              </a:spcBef>
              <a:spcAft>
                <a:spcPts val="0"/>
              </a:spcAft>
              <a:buSzPts val="1800"/>
              <a:buChar char="●"/>
            </a:pPr>
            <a:r>
              <a:rPr lang="en" b="1"/>
              <a:t>Summer- Fall 2020 </a:t>
            </a:r>
            <a:r>
              <a:rPr lang="en"/>
              <a:t>Pre-construction meetings are held. Due to COVID, continued delay in project.  </a:t>
            </a:r>
            <a:endParaRPr/>
          </a:p>
          <a:p>
            <a:pPr marL="457200" lvl="0" indent="-342900" algn="l" rtl="0">
              <a:lnSpc>
                <a:spcPct val="100000"/>
              </a:lnSpc>
              <a:spcBef>
                <a:spcPts val="0"/>
              </a:spcBef>
              <a:spcAft>
                <a:spcPts val="0"/>
              </a:spcAft>
              <a:buSzPts val="1800"/>
              <a:buChar char="●"/>
            </a:pPr>
            <a:r>
              <a:rPr lang="en" b="1"/>
              <a:t>November 2020</a:t>
            </a:r>
            <a:r>
              <a:rPr lang="en"/>
              <a:t> Due to COVID project finally receives notice to proceed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On-screen Show (16:9)</PresentationFormat>
  <Paragraphs>135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Bellota Text</vt:lpstr>
      <vt:lpstr>Arial</vt:lpstr>
      <vt:lpstr>Simple Light</vt:lpstr>
      <vt:lpstr>Sinclair ES Campus Expansion Town Hall</vt:lpstr>
      <vt:lpstr>Norms</vt:lpstr>
      <vt:lpstr>Meeting Agenda</vt:lpstr>
      <vt:lpstr>Sinclair Mission, Vision &amp; Values </vt:lpstr>
      <vt:lpstr>Sinclair Enrollment History &amp; Capacity</vt:lpstr>
      <vt:lpstr>Sinclair Enrollment History &amp; Capacity</vt:lpstr>
      <vt:lpstr>Sinclair Enrollment History &amp; Capacity </vt:lpstr>
      <vt:lpstr>Building Capacity without new classrooms* </vt:lpstr>
      <vt:lpstr>Response to Enrollment Increase</vt:lpstr>
      <vt:lpstr>Scope of Work </vt:lpstr>
      <vt:lpstr>Scope of Work</vt:lpstr>
      <vt:lpstr>Scope of Work, Con’t  </vt:lpstr>
      <vt:lpstr>Scope of Work, Con’t  </vt:lpstr>
      <vt:lpstr>Commitments &amp; Next Steps</vt:lpstr>
      <vt:lpstr>Discussion</vt:lpstr>
      <vt:lpstr>Reflection &amp;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Sinclair ES Campus Expansion Town Hall</dc:title>
  <cp:lastModifiedBy>Mashburn, Lee A</cp:lastModifiedBy>
  <cp:revision>1</cp:revision>
  <dcterms:modified xsi:type="dcterms:W3CDTF">2021-01-21T15:56:05Z</dcterms:modified>
</cp:coreProperties>
</file>