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347" r:id="rId4"/>
    <p:sldId id="264" r:id="rId5"/>
    <p:sldId id="346" r:id="rId6"/>
    <p:sldId id="335" r:id="rId7"/>
    <p:sldId id="338" r:id="rId8"/>
    <p:sldId id="281" r:id="rId9"/>
    <p:sldId id="289" r:id="rId10"/>
    <p:sldId id="296" r:id="rId11"/>
    <p:sldId id="348" r:id="rId12"/>
    <p:sldId id="302" r:id="rId13"/>
    <p:sldId id="326" r:id="rId14"/>
    <p:sldId id="313" r:id="rId15"/>
    <p:sldId id="322" r:id="rId16"/>
    <p:sldId id="323" r:id="rId17"/>
  </p:sldIdLst>
  <p:sldSz cx="9144000" cy="6858000" type="screen4x3"/>
  <p:notesSz cx="6858000" cy="9144000"/>
  <p:embeddedFontLst>
    <p:embeddedFont>
      <p:font typeface="Impact" panose="020B0806030902050204" pitchFamily="34" charset="0"/>
      <p:regular r:id="rId20"/>
    </p:embeddedFont>
    <p:embeddedFont>
      <p:font typeface="Brush Script MT" panose="03060802040406070304" pitchFamily="66" charset="0"/>
      <p:italic r:id="rId21"/>
    </p:embeddedFont>
    <p:embeddedFont>
      <p:font typeface="Arial Narrow" panose="020B0606020202030204" pitchFamily="34" charset="0"/>
      <p:regular r:id="rId22"/>
      <p:bold r:id="rId23"/>
      <p:italic r:id="rId24"/>
      <p:boldItalic r:id="rId25"/>
    </p:embeddedFont>
    <p:embeddedFont>
      <p:font typeface="Wingdings 2" panose="05020102010507070707" pitchFamily="18" charset="2"/>
      <p:regular r:id="rId26"/>
    </p:embeddedFont>
    <p:embeddedFont>
      <p:font typeface="Haettenschweiler" panose="020B0706040902060204" pitchFamily="34" charset="0"/>
      <p:regular r:id="rId27"/>
    </p:embeddedFont>
    <p:embeddedFont>
      <p:font typeface="Arial Black" panose="020B0A04020102020204" pitchFamily="34" charset="0"/>
      <p:bold r:id="rId28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100" b="1" kern="1200">
        <a:solidFill>
          <a:schemeClr val="folHlink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D6900"/>
    <a:srgbClr val="F35B1B"/>
    <a:srgbClr val="414141"/>
    <a:srgbClr val="316501"/>
    <a:srgbClr val="114FFB"/>
    <a:srgbClr val="00279F"/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109" d="100"/>
          <a:sy n="109" d="100"/>
        </p:scale>
        <p:origin x="468" y="102"/>
      </p:cViewPr>
      <p:guideLst>
        <p:guide orient="horz" pos="2160"/>
        <p:guide pos="3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spcBef>
                <a:spcPct val="0"/>
              </a:spcBef>
            </a:pPr>
            <a:fld id="{ABDC6F39-2EDB-4EDE-AC19-8C03F8710E81}" type="slidenum">
              <a:rPr lang="en-US" sz="1400" b="0">
                <a:solidFill>
                  <a:schemeClr val="tx1"/>
                </a:solidFill>
              </a:rPr>
              <a:pPr algn="r" eaLnBrk="0" hangingPunct="0">
                <a:spcBef>
                  <a:spcPct val="0"/>
                </a:spcBef>
              </a:pPr>
              <a:t>‹#›</a:t>
            </a:fld>
            <a:endParaRPr 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20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00800" y="8750300"/>
            <a:ext cx="3873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>
              <a:spcBef>
                <a:spcPct val="0"/>
              </a:spcBef>
            </a:pPr>
            <a:fld id="{456288BF-25E0-42DF-BFED-FD5D4977AC92}" type="slidenum">
              <a:rPr lang="en-US" sz="1400" b="0">
                <a:solidFill>
                  <a:schemeClr val="tx1"/>
                </a:solidFill>
              </a:rPr>
              <a:pPr algn="r" eaLnBrk="0" hangingPunct="0">
                <a:spcBef>
                  <a:spcPct val="0"/>
                </a:spcBef>
              </a:pPr>
              <a:t>‹#›</a:t>
            </a:fld>
            <a:endParaRPr lang="en-US" sz="14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49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6322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7595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7526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228600"/>
            <a:ext cx="51054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431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6044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5513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14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162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0772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92212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40292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3742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18" Type="http://schemas.openxmlformats.org/officeDocument/2006/relationships/slide" Target="../slides/slide9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1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slide" Target="../slides/slide8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7.xml"/><Relationship Id="rId20" Type="http://schemas.openxmlformats.org/officeDocument/2006/relationships/slide" Target="../slides/slide1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23" Type="http://schemas.openxmlformats.org/officeDocument/2006/relationships/slide" Target="../slides/slide15.xml"/><Relationship Id="rId10" Type="http://schemas.openxmlformats.org/officeDocument/2006/relationships/slideLayout" Target="../slideLayouts/slideLayout10.xml"/><Relationship Id="rId19" Type="http://schemas.openxmlformats.org/officeDocument/2006/relationships/slide" Target="../slides/slide1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3.xml"/><Relationship Id="rId22" Type="http://schemas.openxmlformats.org/officeDocument/2006/relationships/slide" Target="../slides/slide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49" name="Group 1045"/>
          <p:cNvGrpSpPr>
            <a:grpSpLocks/>
          </p:cNvGrpSpPr>
          <p:nvPr userDrawn="1"/>
        </p:nvGrpSpPr>
        <p:grpSpPr bwMode="auto">
          <a:xfrm>
            <a:off x="0" y="0"/>
            <a:ext cx="1752600" cy="6858000"/>
            <a:chOff x="0" y="0"/>
            <a:chExt cx="1104" cy="4320"/>
          </a:xfrm>
        </p:grpSpPr>
        <p:sp>
          <p:nvSpPr>
            <p:cNvPr id="99331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04" cy="4320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</a:pPr>
              <a:endParaRPr 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99332" name="WordArt 1028"/>
            <p:cNvSpPr>
              <a:spLocks noChangeArrowheads="1" noChangeShapeType="1" noTextEdit="1"/>
            </p:cNvSpPr>
            <p:nvPr/>
          </p:nvSpPr>
          <p:spPr bwMode="auto">
            <a:xfrm>
              <a:off x="237" y="266"/>
              <a:ext cx="608" cy="59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latin typeface="Arial Black" panose="020B0A04020102020204" pitchFamily="34" charset="0"/>
                </a:rPr>
                <a:t>CHAPTER</a:t>
              </a:r>
            </a:p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99FF66"/>
                  </a:solidFill>
                  <a:latin typeface="Arial Black" panose="020B0A04020102020204" pitchFamily="34" charset="0"/>
                </a:rPr>
                <a:t>38</a:t>
              </a:r>
            </a:p>
          </p:txBody>
        </p:sp>
        <p:sp>
          <p:nvSpPr>
            <p:cNvPr id="99333" name="Line 1029"/>
            <p:cNvSpPr>
              <a:spLocks noChangeShapeType="1"/>
            </p:cNvSpPr>
            <p:nvPr/>
          </p:nvSpPr>
          <p:spPr bwMode="auto">
            <a:xfrm>
              <a:off x="57" y="3759"/>
              <a:ext cx="981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4" name="Line 1030"/>
            <p:cNvSpPr>
              <a:spLocks noChangeShapeType="1"/>
            </p:cNvSpPr>
            <p:nvPr/>
          </p:nvSpPr>
          <p:spPr bwMode="auto">
            <a:xfrm>
              <a:off x="56" y="3169"/>
              <a:ext cx="981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335" name="Group 1031"/>
          <p:cNvGrpSpPr>
            <a:grpSpLocks/>
          </p:cNvGrpSpPr>
          <p:nvPr/>
        </p:nvGrpSpPr>
        <p:grpSpPr bwMode="auto">
          <a:xfrm>
            <a:off x="4668838" y="4441825"/>
            <a:ext cx="4343400" cy="2362200"/>
            <a:chOff x="2941" y="2798"/>
            <a:chExt cx="2736" cy="1488"/>
          </a:xfrm>
        </p:grpSpPr>
        <p:sp>
          <p:nvSpPr>
            <p:cNvPr id="99336" name="Line 1032"/>
            <p:cNvSpPr>
              <a:spLocks noChangeShapeType="1"/>
            </p:cNvSpPr>
            <p:nvPr userDrawn="1"/>
          </p:nvSpPr>
          <p:spPr bwMode="auto">
            <a:xfrm>
              <a:off x="2941" y="4224"/>
              <a:ext cx="2736" cy="0"/>
            </a:xfrm>
            <a:prstGeom prst="line">
              <a:avLst/>
            </a:prstGeom>
            <a:noFill/>
            <a:ln w="38100" cmpd="dbl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7" name="Line 1033"/>
            <p:cNvSpPr>
              <a:spLocks noChangeShapeType="1"/>
            </p:cNvSpPr>
            <p:nvPr userDrawn="1"/>
          </p:nvSpPr>
          <p:spPr bwMode="auto">
            <a:xfrm>
              <a:off x="5616" y="2798"/>
              <a:ext cx="0" cy="1488"/>
            </a:xfrm>
            <a:prstGeom prst="line">
              <a:avLst/>
            </a:prstGeom>
            <a:noFill/>
            <a:ln w="38100" cmpd="dbl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38" name="Rectangle 1034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28600"/>
            <a:ext cx="701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9339" name="Rectangle 10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7010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40" name="Text Box 1036"/>
          <p:cNvSpPr txBox="1">
            <a:spLocks noChangeArrowheads="1"/>
          </p:cNvSpPr>
          <p:nvPr/>
        </p:nvSpPr>
        <p:spPr bwMode="auto">
          <a:xfrm>
            <a:off x="182563" y="6442075"/>
            <a:ext cx="1406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0">
                <a:solidFill>
                  <a:srgbClr val="99FF66"/>
                </a:solidFill>
              </a:rPr>
              <a:t>38 - </a:t>
            </a:r>
            <a:fld id="{23B404E8-A15B-44F3-8257-73589848BCF7}" type="slidenum">
              <a:rPr lang="en-US" sz="1400" b="0">
                <a:solidFill>
                  <a:srgbClr val="99FF66"/>
                </a:solidFill>
              </a:rPr>
              <a:pPr algn="ctr"/>
              <a:t>‹#›</a:t>
            </a:fld>
            <a:endParaRPr lang="en-US" sz="1400" b="0">
              <a:solidFill>
                <a:srgbClr val="99FF66"/>
              </a:solidFill>
            </a:endParaRPr>
          </a:p>
        </p:txBody>
      </p:sp>
      <p:sp>
        <p:nvSpPr>
          <p:cNvPr id="99341" name="Text Box 1037"/>
          <p:cNvSpPr txBox="1">
            <a:spLocks noChangeArrowheads="1"/>
          </p:cNvSpPr>
          <p:nvPr/>
        </p:nvSpPr>
        <p:spPr bwMode="auto">
          <a:xfrm>
            <a:off x="1736725" y="6588125"/>
            <a:ext cx="2463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200" b="0">
                <a:solidFill>
                  <a:srgbClr val="006600"/>
                </a:solidFill>
              </a:rPr>
              <a:t>Copyright McGraw-Hill/Irwin,  2002</a:t>
            </a:r>
          </a:p>
        </p:txBody>
      </p:sp>
      <p:sp>
        <p:nvSpPr>
          <p:cNvPr id="99342" name="Text Box 1038"/>
          <p:cNvSpPr txBox="1">
            <a:spLocks noChangeArrowheads="1"/>
          </p:cNvSpPr>
          <p:nvPr/>
        </p:nvSpPr>
        <p:spPr bwMode="auto">
          <a:xfrm>
            <a:off x="0" y="1414463"/>
            <a:ext cx="1743075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hlinkClick r:id="rId13" action="ppaction://hlinksldjump"/>
              </a:rPr>
              <a:t>U.S. Export Transaction</a:t>
            </a:r>
            <a:endParaRPr lang="en-US"/>
          </a:p>
          <a:p>
            <a:r>
              <a:rPr lang="en-US">
                <a:hlinkClick r:id="rId14" action="ppaction://hlinksldjump"/>
              </a:rPr>
              <a:t>U.S. Import Transaction</a:t>
            </a:r>
            <a:endParaRPr lang="en-US"/>
          </a:p>
          <a:p>
            <a:r>
              <a:rPr lang="en-US">
                <a:hlinkClick r:id="rId15" action="ppaction://hlinksldjump"/>
              </a:rPr>
              <a:t>Balance of Payments</a:t>
            </a:r>
            <a:endParaRPr lang="en-US"/>
          </a:p>
          <a:p>
            <a:r>
              <a:rPr lang="en-US">
                <a:hlinkClick r:id="rId16" action="ppaction://hlinksldjump"/>
              </a:rPr>
              <a:t>Flexible Exchange Rates</a:t>
            </a:r>
            <a:endParaRPr lang="en-US"/>
          </a:p>
          <a:p>
            <a:r>
              <a:rPr lang="en-US">
                <a:hlinkClick r:id="rId17" action="ppaction://hlinksldjump"/>
              </a:rPr>
              <a:t>The Market for Currency</a:t>
            </a:r>
            <a:endParaRPr lang="en-US"/>
          </a:p>
          <a:p>
            <a:r>
              <a:rPr lang="en-US">
                <a:hlinkClick r:id="rId18" action="ppaction://hlinksldjump"/>
              </a:rPr>
              <a:t>Determinants of Exchange Rates</a:t>
            </a:r>
            <a:endParaRPr lang="en-US"/>
          </a:p>
          <a:p>
            <a:r>
              <a:rPr lang="en-US">
                <a:hlinkClick r:id="rId19" action="ppaction://hlinksldjump"/>
              </a:rPr>
              <a:t>Fixed Exchange Rates</a:t>
            </a:r>
            <a:endParaRPr lang="en-US"/>
          </a:p>
          <a:p>
            <a:r>
              <a:rPr lang="en-US">
                <a:hlinkClick r:id="rId20" action="ppaction://hlinksldjump"/>
              </a:rPr>
              <a:t>Exchange Controls and Rationing</a:t>
            </a:r>
            <a:endParaRPr lang="en-US"/>
          </a:p>
          <a:p>
            <a:r>
              <a:rPr lang="en-US">
                <a:hlinkClick r:id="rId21" action="ppaction://hlinksldjump"/>
              </a:rPr>
              <a:t>International Exchange Rate Systems </a:t>
            </a:r>
            <a:endParaRPr lang="en-US"/>
          </a:p>
          <a:p>
            <a:r>
              <a:rPr lang="en-US">
                <a:hlinkClick r:id="rId22" action="ppaction://hlinksldjump"/>
              </a:rPr>
              <a:t>Recent U.S. Trade Deficits</a:t>
            </a:r>
            <a:endParaRPr lang="en-US"/>
          </a:p>
          <a:p>
            <a:r>
              <a:rPr lang="en-US">
                <a:hlinkClick r:id="rId23" action="ppaction://hlinksldjump"/>
              </a:rPr>
              <a:t>Key Terms</a:t>
            </a:r>
            <a:endParaRPr lang="en-US"/>
          </a:p>
        </p:txBody>
      </p:sp>
      <p:sp>
        <p:nvSpPr>
          <p:cNvPr id="99343" name="AutoShape 1039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1020763" y="6051550"/>
            <a:ext cx="609600" cy="328613"/>
          </a:xfrm>
          <a:prstGeom prst="actionButtonE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Text Box 1040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5563" y="5432425"/>
            <a:ext cx="893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FF00"/>
                </a:solidFill>
              </a:rPr>
              <a:t>Previous</a:t>
            </a:r>
          </a:p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FF00"/>
                </a:solidFill>
              </a:rPr>
              <a:t>Slide</a:t>
            </a:r>
          </a:p>
        </p:txBody>
      </p:sp>
      <p:sp>
        <p:nvSpPr>
          <p:cNvPr id="99345" name="Text Box 1041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974725" y="542925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FF00"/>
                </a:solidFill>
              </a:rPr>
              <a:t>Next</a:t>
            </a:r>
          </a:p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FF00"/>
                </a:solidFill>
              </a:rPr>
              <a:t>Slide</a:t>
            </a:r>
          </a:p>
        </p:txBody>
      </p:sp>
      <p:sp>
        <p:nvSpPr>
          <p:cNvPr id="99346" name="AutoShape 10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 flipH="1">
            <a:off x="176213" y="5137150"/>
            <a:ext cx="609600" cy="3175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AutoShape 10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023938" y="5140325"/>
            <a:ext cx="609600" cy="31750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Text Box 1044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160338" y="5992813"/>
            <a:ext cx="682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9933"/>
                </a:solidFill>
              </a:rPr>
              <a:t>End</a:t>
            </a:r>
          </a:p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FF9933"/>
                </a:solidFill>
              </a:rPr>
              <a:t>Show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cgi-bin/mcbrue15.pl?url=graphs38-1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cgi-bin/mcbrue15.pl?url=analogies38-1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1" name="Group 95"/>
          <p:cNvGrpSpPr>
            <a:grpSpLocks/>
          </p:cNvGrpSpPr>
          <p:nvPr/>
        </p:nvGrpSpPr>
        <p:grpSpPr bwMode="auto">
          <a:xfrm>
            <a:off x="3959225" y="2103438"/>
            <a:ext cx="4756150" cy="2555875"/>
            <a:chOff x="802" y="624"/>
            <a:chExt cx="4141" cy="2547"/>
          </a:xfrm>
        </p:grpSpPr>
        <p:sp>
          <p:nvSpPr>
            <p:cNvPr id="4100" name="Freeform 4"/>
            <p:cNvSpPr>
              <a:spLocks/>
            </p:cNvSpPr>
            <p:nvPr/>
          </p:nvSpPr>
          <p:spPr bwMode="auto">
            <a:xfrm>
              <a:off x="1488" y="783"/>
              <a:ext cx="193" cy="87"/>
            </a:xfrm>
            <a:custGeom>
              <a:avLst/>
              <a:gdLst>
                <a:gd name="T0" fmla="*/ 89 w 193"/>
                <a:gd name="T1" fmla="*/ 12 h 87"/>
                <a:gd name="T2" fmla="*/ 57 w 193"/>
                <a:gd name="T3" fmla="*/ 12 h 87"/>
                <a:gd name="T4" fmla="*/ 45 w 193"/>
                <a:gd name="T5" fmla="*/ 12 h 87"/>
                <a:gd name="T6" fmla="*/ 10 w 193"/>
                <a:gd name="T7" fmla="*/ 25 h 87"/>
                <a:gd name="T8" fmla="*/ 0 w 193"/>
                <a:gd name="T9" fmla="*/ 49 h 87"/>
                <a:gd name="T10" fmla="*/ 35 w 193"/>
                <a:gd name="T11" fmla="*/ 49 h 87"/>
                <a:gd name="T12" fmla="*/ 57 w 193"/>
                <a:gd name="T13" fmla="*/ 36 h 87"/>
                <a:gd name="T14" fmla="*/ 45 w 193"/>
                <a:gd name="T15" fmla="*/ 63 h 87"/>
                <a:gd name="T16" fmla="*/ 78 w 193"/>
                <a:gd name="T17" fmla="*/ 63 h 87"/>
                <a:gd name="T18" fmla="*/ 78 w 193"/>
                <a:gd name="T19" fmla="*/ 86 h 87"/>
                <a:gd name="T20" fmla="*/ 89 w 193"/>
                <a:gd name="T21" fmla="*/ 86 h 87"/>
                <a:gd name="T22" fmla="*/ 135 w 193"/>
                <a:gd name="T23" fmla="*/ 75 h 87"/>
                <a:gd name="T24" fmla="*/ 192 w 193"/>
                <a:gd name="T25" fmla="*/ 63 h 87"/>
                <a:gd name="T26" fmla="*/ 182 w 193"/>
                <a:gd name="T27" fmla="*/ 49 h 87"/>
                <a:gd name="T28" fmla="*/ 159 w 193"/>
                <a:gd name="T29" fmla="*/ 49 h 87"/>
                <a:gd name="T30" fmla="*/ 169 w 193"/>
                <a:gd name="T31" fmla="*/ 25 h 87"/>
                <a:gd name="T32" fmla="*/ 147 w 193"/>
                <a:gd name="T33" fmla="*/ 25 h 87"/>
                <a:gd name="T34" fmla="*/ 147 w 193"/>
                <a:gd name="T35" fmla="*/ 0 h 87"/>
                <a:gd name="T36" fmla="*/ 135 w 193"/>
                <a:gd name="T37" fmla="*/ 0 h 87"/>
                <a:gd name="T38" fmla="*/ 113 w 193"/>
                <a:gd name="T39" fmla="*/ 36 h 87"/>
                <a:gd name="T40" fmla="*/ 89 w 193"/>
                <a:gd name="T41" fmla="*/ 1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3" h="87">
                  <a:moveTo>
                    <a:pt x="89" y="12"/>
                  </a:moveTo>
                  <a:lnTo>
                    <a:pt x="57" y="12"/>
                  </a:lnTo>
                  <a:lnTo>
                    <a:pt x="45" y="12"/>
                  </a:lnTo>
                  <a:lnTo>
                    <a:pt x="10" y="25"/>
                  </a:lnTo>
                  <a:lnTo>
                    <a:pt x="0" y="49"/>
                  </a:lnTo>
                  <a:lnTo>
                    <a:pt x="35" y="49"/>
                  </a:lnTo>
                  <a:lnTo>
                    <a:pt x="57" y="36"/>
                  </a:lnTo>
                  <a:lnTo>
                    <a:pt x="45" y="63"/>
                  </a:lnTo>
                  <a:lnTo>
                    <a:pt x="78" y="63"/>
                  </a:lnTo>
                  <a:lnTo>
                    <a:pt x="78" y="86"/>
                  </a:lnTo>
                  <a:lnTo>
                    <a:pt x="89" y="86"/>
                  </a:lnTo>
                  <a:lnTo>
                    <a:pt x="135" y="75"/>
                  </a:lnTo>
                  <a:lnTo>
                    <a:pt x="192" y="63"/>
                  </a:lnTo>
                  <a:lnTo>
                    <a:pt x="182" y="49"/>
                  </a:lnTo>
                  <a:lnTo>
                    <a:pt x="159" y="49"/>
                  </a:lnTo>
                  <a:lnTo>
                    <a:pt x="169" y="25"/>
                  </a:lnTo>
                  <a:lnTo>
                    <a:pt x="147" y="25"/>
                  </a:lnTo>
                  <a:lnTo>
                    <a:pt x="147" y="0"/>
                  </a:lnTo>
                  <a:lnTo>
                    <a:pt x="135" y="0"/>
                  </a:lnTo>
                  <a:lnTo>
                    <a:pt x="113" y="36"/>
                  </a:lnTo>
                  <a:lnTo>
                    <a:pt x="89" y="12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auto">
            <a:xfrm>
              <a:off x="1612" y="745"/>
              <a:ext cx="58" cy="39"/>
            </a:xfrm>
            <a:custGeom>
              <a:avLst/>
              <a:gdLst>
                <a:gd name="T0" fmla="*/ 45 w 58"/>
                <a:gd name="T1" fmla="*/ 0 h 39"/>
                <a:gd name="T2" fmla="*/ 11 w 58"/>
                <a:gd name="T3" fmla="*/ 0 h 39"/>
                <a:gd name="T4" fmla="*/ 0 w 58"/>
                <a:gd name="T5" fmla="*/ 14 h 39"/>
                <a:gd name="T6" fmla="*/ 35 w 58"/>
                <a:gd name="T7" fmla="*/ 14 h 39"/>
                <a:gd name="T8" fmla="*/ 0 w 58"/>
                <a:gd name="T9" fmla="*/ 26 h 39"/>
                <a:gd name="T10" fmla="*/ 45 w 58"/>
                <a:gd name="T11" fmla="*/ 38 h 39"/>
                <a:gd name="T12" fmla="*/ 57 w 58"/>
                <a:gd name="T13" fmla="*/ 14 h 39"/>
                <a:gd name="T14" fmla="*/ 45 w 58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39">
                  <a:moveTo>
                    <a:pt x="45" y="0"/>
                  </a:moveTo>
                  <a:lnTo>
                    <a:pt x="11" y="0"/>
                  </a:lnTo>
                  <a:lnTo>
                    <a:pt x="0" y="14"/>
                  </a:lnTo>
                  <a:lnTo>
                    <a:pt x="35" y="14"/>
                  </a:lnTo>
                  <a:lnTo>
                    <a:pt x="0" y="26"/>
                  </a:lnTo>
                  <a:lnTo>
                    <a:pt x="45" y="38"/>
                  </a:lnTo>
                  <a:lnTo>
                    <a:pt x="57" y="14"/>
                  </a:lnTo>
                  <a:lnTo>
                    <a:pt x="45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auto">
            <a:xfrm>
              <a:off x="1698" y="736"/>
              <a:ext cx="64" cy="50"/>
            </a:xfrm>
            <a:custGeom>
              <a:avLst/>
              <a:gdLst>
                <a:gd name="T0" fmla="*/ 63 w 64"/>
                <a:gd name="T1" fmla="*/ 46 h 50"/>
                <a:gd name="T2" fmla="*/ 62 w 64"/>
                <a:gd name="T3" fmla="*/ 32 h 50"/>
                <a:gd name="T4" fmla="*/ 44 w 64"/>
                <a:gd name="T5" fmla="*/ 23 h 50"/>
                <a:gd name="T6" fmla="*/ 22 w 64"/>
                <a:gd name="T7" fmla="*/ 0 h 50"/>
                <a:gd name="T8" fmla="*/ 3 w 64"/>
                <a:gd name="T9" fmla="*/ 0 h 50"/>
                <a:gd name="T10" fmla="*/ 0 w 64"/>
                <a:gd name="T11" fmla="*/ 16 h 50"/>
                <a:gd name="T12" fmla="*/ 20 w 64"/>
                <a:gd name="T13" fmla="*/ 26 h 50"/>
                <a:gd name="T14" fmla="*/ 3 w 64"/>
                <a:gd name="T15" fmla="*/ 33 h 50"/>
                <a:gd name="T16" fmla="*/ 3 w 64"/>
                <a:gd name="T17" fmla="*/ 49 h 50"/>
                <a:gd name="T18" fmla="*/ 38 w 64"/>
                <a:gd name="T19" fmla="*/ 38 h 50"/>
                <a:gd name="T20" fmla="*/ 50 w 64"/>
                <a:gd name="T21" fmla="*/ 39 h 50"/>
                <a:gd name="T22" fmla="*/ 51 w 64"/>
                <a:gd name="T23" fmla="*/ 46 h 50"/>
                <a:gd name="T24" fmla="*/ 63 w 64"/>
                <a:gd name="T25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50">
                  <a:moveTo>
                    <a:pt x="63" y="46"/>
                  </a:moveTo>
                  <a:lnTo>
                    <a:pt x="62" y="32"/>
                  </a:lnTo>
                  <a:lnTo>
                    <a:pt x="44" y="23"/>
                  </a:lnTo>
                  <a:lnTo>
                    <a:pt x="22" y="0"/>
                  </a:lnTo>
                  <a:lnTo>
                    <a:pt x="3" y="0"/>
                  </a:lnTo>
                  <a:lnTo>
                    <a:pt x="0" y="16"/>
                  </a:lnTo>
                  <a:lnTo>
                    <a:pt x="20" y="26"/>
                  </a:lnTo>
                  <a:lnTo>
                    <a:pt x="3" y="33"/>
                  </a:lnTo>
                  <a:lnTo>
                    <a:pt x="3" y="49"/>
                  </a:lnTo>
                  <a:lnTo>
                    <a:pt x="38" y="38"/>
                  </a:lnTo>
                  <a:lnTo>
                    <a:pt x="50" y="39"/>
                  </a:lnTo>
                  <a:lnTo>
                    <a:pt x="51" y="46"/>
                  </a:lnTo>
                  <a:lnTo>
                    <a:pt x="63" y="4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auto">
            <a:xfrm>
              <a:off x="1767" y="751"/>
              <a:ext cx="43" cy="51"/>
            </a:xfrm>
            <a:custGeom>
              <a:avLst/>
              <a:gdLst>
                <a:gd name="T0" fmla="*/ 35 w 43"/>
                <a:gd name="T1" fmla="*/ 50 h 51"/>
                <a:gd name="T2" fmla="*/ 42 w 43"/>
                <a:gd name="T3" fmla="*/ 40 h 51"/>
                <a:gd name="T4" fmla="*/ 38 w 43"/>
                <a:gd name="T5" fmla="*/ 18 h 51"/>
                <a:gd name="T6" fmla="*/ 22 w 43"/>
                <a:gd name="T7" fmla="*/ 11 h 51"/>
                <a:gd name="T8" fmla="*/ 20 w 43"/>
                <a:gd name="T9" fmla="*/ 0 h 51"/>
                <a:gd name="T10" fmla="*/ 0 w 43"/>
                <a:gd name="T11" fmla="*/ 1 h 51"/>
                <a:gd name="T12" fmla="*/ 1 w 43"/>
                <a:gd name="T13" fmla="*/ 28 h 51"/>
                <a:gd name="T14" fmla="*/ 18 w 43"/>
                <a:gd name="T15" fmla="*/ 50 h 51"/>
                <a:gd name="T16" fmla="*/ 35 w 43"/>
                <a:gd name="T17" fmla="*/ 5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51">
                  <a:moveTo>
                    <a:pt x="35" y="50"/>
                  </a:moveTo>
                  <a:lnTo>
                    <a:pt x="42" y="40"/>
                  </a:lnTo>
                  <a:lnTo>
                    <a:pt x="38" y="18"/>
                  </a:lnTo>
                  <a:lnTo>
                    <a:pt x="22" y="11"/>
                  </a:lnTo>
                  <a:lnTo>
                    <a:pt x="20" y="0"/>
                  </a:lnTo>
                  <a:lnTo>
                    <a:pt x="0" y="1"/>
                  </a:lnTo>
                  <a:lnTo>
                    <a:pt x="1" y="28"/>
                  </a:lnTo>
                  <a:lnTo>
                    <a:pt x="18" y="50"/>
                  </a:lnTo>
                  <a:lnTo>
                    <a:pt x="35" y="5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>
              <a:off x="1437" y="851"/>
              <a:ext cx="240" cy="127"/>
            </a:xfrm>
            <a:custGeom>
              <a:avLst/>
              <a:gdLst>
                <a:gd name="T0" fmla="*/ 97 w 240"/>
                <a:gd name="T1" fmla="*/ 10 h 127"/>
                <a:gd name="T2" fmla="*/ 43 w 240"/>
                <a:gd name="T3" fmla="*/ 5 h 127"/>
                <a:gd name="T4" fmla="*/ 22 w 240"/>
                <a:gd name="T5" fmla="*/ 0 h 127"/>
                <a:gd name="T6" fmla="*/ 28 w 240"/>
                <a:gd name="T7" fmla="*/ 10 h 127"/>
                <a:gd name="T8" fmla="*/ 0 w 240"/>
                <a:gd name="T9" fmla="*/ 52 h 127"/>
                <a:gd name="T10" fmla="*/ 0 w 240"/>
                <a:gd name="T11" fmla="*/ 69 h 127"/>
                <a:gd name="T12" fmla="*/ 9 w 240"/>
                <a:gd name="T13" fmla="*/ 79 h 127"/>
                <a:gd name="T14" fmla="*/ 17 w 240"/>
                <a:gd name="T15" fmla="*/ 95 h 127"/>
                <a:gd name="T16" fmla="*/ 39 w 240"/>
                <a:gd name="T17" fmla="*/ 93 h 127"/>
                <a:gd name="T18" fmla="*/ 39 w 240"/>
                <a:gd name="T19" fmla="*/ 83 h 127"/>
                <a:gd name="T20" fmla="*/ 50 w 240"/>
                <a:gd name="T21" fmla="*/ 81 h 127"/>
                <a:gd name="T22" fmla="*/ 68 w 240"/>
                <a:gd name="T23" fmla="*/ 44 h 127"/>
                <a:gd name="T24" fmla="*/ 80 w 240"/>
                <a:gd name="T25" fmla="*/ 56 h 127"/>
                <a:gd name="T26" fmla="*/ 68 w 240"/>
                <a:gd name="T27" fmla="*/ 64 h 127"/>
                <a:gd name="T28" fmla="*/ 68 w 240"/>
                <a:gd name="T29" fmla="*/ 86 h 127"/>
                <a:gd name="T30" fmla="*/ 78 w 240"/>
                <a:gd name="T31" fmla="*/ 79 h 127"/>
                <a:gd name="T32" fmla="*/ 68 w 240"/>
                <a:gd name="T33" fmla="*/ 98 h 127"/>
                <a:gd name="T34" fmla="*/ 68 w 240"/>
                <a:gd name="T35" fmla="*/ 108 h 127"/>
                <a:gd name="T36" fmla="*/ 104 w 240"/>
                <a:gd name="T37" fmla="*/ 117 h 127"/>
                <a:gd name="T38" fmla="*/ 150 w 240"/>
                <a:gd name="T39" fmla="*/ 125 h 127"/>
                <a:gd name="T40" fmla="*/ 171 w 240"/>
                <a:gd name="T41" fmla="*/ 109 h 127"/>
                <a:gd name="T42" fmla="*/ 192 w 240"/>
                <a:gd name="T43" fmla="*/ 125 h 127"/>
                <a:gd name="T44" fmla="*/ 233 w 240"/>
                <a:gd name="T45" fmla="*/ 126 h 127"/>
                <a:gd name="T46" fmla="*/ 234 w 240"/>
                <a:gd name="T47" fmla="*/ 112 h 127"/>
                <a:gd name="T48" fmla="*/ 212 w 240"/>
                <a:gd name="T49" fmla="*/ 91 h 127"/>
                <a:gd name="T50" fmla="*/ 222 w 240"/>
                <a:gd name="T51" fmla="*/ 66 h 127"/>
                <a:gd name="T52" fmla="*/ 236 w 240"/>
                <a:gd name="T53" fmla="*/ 49 h 127"/>
                <a:gd name="T54" fmla="*/ 239 w 240"/>
                <a:gd name="T55" fmla="*/ 26 h 127"/>
                <a:gd name="T56" fmla="*/ 197 w 240"/>
                <a:gd name="T57" fmla="*/ 24 h 127"/>
                <a:gd name="T58" fmla="*/ 192 w 240"/>
                <a:gd name="T59" fmla="*/ 52 h 127"/>
                <a:gd name="T60" fmla="*/ 173 w 240"/>
                <a:gd name="T61" fmla="*/ 56 h 127"/>
                <a:gd name="T62" fmla="*/ 167 w 240"/>
                <a:gd name="T63" fmla="*/ 73 h 127"/>
                <a:gd name="T64" fmla="*/ 146 w 240"/>
                <a:gd name="T65" fmla="*/ 37 h 127"/>
                <a:gd name="T66" fmla="*/ 133 w 240"/>
                <a:gd name="T67" fmla="*/ 52 h 127"/>
                <a:gd name="T68" fmla="*/ 126 w 240"/>
                <a:gd name="T69" fmla="*/ 41 h 127"/>
                <a:gd name="T70" fmla="*/ 129 w 240"/>
                <a:gd name="T71" fmla="*/ 26 h 127"/>
                <a:gd name="T72" fmla="*/ 104 w 240"/>
                <a:gd name="T73" fmla="*/ 24 h 127"/>
                <a:gd name="T74" fmla="*/ 97 w 240"/>
                <a:gd name="T75" fmla="*/ 1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0" h="127">
                  <a:moveTo>
                    <a:pt x="97" y="10"/>
                  </a:moveTo>
                  <a:lnTo>
                    <a:pt x="43" y="5"/>
                  </a:lnTo>
                  <a:lnTo>
                    <a:pt x="22" y="0"/>
                  </a:lnTo>
                  <a:lnTo>
                    <a:pt x="28" y="10"/>
                  </a:lnTo>
                  <a:lnTo>
                    <a:pt x="0" y="52"/>
                  </a:lnTo>
                  <a:lnTo>
                    <a:pt x="0" y="69"/>
                  </a:lnTo>
                  <a:lnTo>
                    <a:pt x="9" y="79"/>
                  </a:lnTo>
                  <a:lnTo>
                    <a:pt x="17" y="95"/>
                  </a:lnTo>
                  <a:lnTo>
                    <a:pt x="39" y="93"/>
                  </a:lnTo>
                  <a:lnTo>
                    <a:pt x="39" y="83"/>
                  </a:lnTo>
                  <a:lnTo>
                    <a:pt x="50" y="81"/>
                  </a:lnTo>
                  <a:lnTo>
                    <a:pt x="68" y="44"/>
                  </a:lnTo>
                  <a:lnTo>
                    <a:pt x="80" y="56"/>
                  </a:lnTo>
                  <a:lnTo>
                    <a:pt x="68" y="64"/>
                  </a:lnTo>
                  <a:lnTo>
                    <a:pt x="68" y="86"/>
                  </a:lnTo>
                  <a:lnTo>
                    <a:pt x="78" y="79"/>
                  </a:lnTo>
                  <a:lnTo>
                    <a:pt x="68" y="98"/>
                  </a:lnTo>
                  <a:lnTo>
                    <a:pt x="68" y="108"/>
                  </a:lnTo>
                  <a:lnTo>
                    <a:pt x="104" y="117"/>
                  </a:lnTo>
                  <a:lnTo>
                    <a:pt x="150" y="125"/>
                  </a:lnTo>
                  <a:lnTo>
                    <a:pt x="171" y="109"/>
                  </a:lnTo>
                  <a:lnTo>
                    <a:pt x="192" y="125"/>
                  </a:lnTo>
                  <a:lnTo>
                    <a:pt x="233" y="126"/>
                  </a:lnTo>
                  <a:lnTo>
                    <a:pt x="234" y="112"/>
                  </a:lnTo>
                  <a:lnTo>
                    <a:pt x="212" y="91"/>
                  </a:lnTo>
                  <a:lnTo>
                    <a:pt x="222" y="66"/>
                  </a:lnTo>
                  <a:lnTo>
                    <a:pt x="236" y="49"/>
                  </a:lnTo>
                  <a:lnTo>
                    <a:pt x="239" y="26"/>
                  </a:lnTo>
                  <a:lnTo>
                    <a:pt x="197" y="24"/>
                  </a:lnTo>
                  <a:lnTo>
                    <a:pt x="192" y="52"/>
                  </a:lnTo>
                  <a:lnTo>
                    <a:pt x="173" y="56"/>
                  </a:lnTo>
                  <a:lnTo>
                    <a:pt x="167" y="73"/>
                  </a:lnTo>
                  <a:lnTo>
                    <a:pt x="146" y="37"/>
                  </a:lnTo>
                  <a:lnTo>
                    <a:pt x="133" y="52"/>
                  </a:lnTo>
                  <a:lnTo>
                    <a:pt x="126" y="41"/>
                  </a:lnTo>
                  <a:lnTo>
                    <a:pt x="129" y="26"/>
                  </a:lnTo>
                  <a:lnTo>
                    <a:pt x="104" y="24"/>
                  </a:lnTo>
                  <a:lnTo>
                    <a:pt x="97" y="1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>
              <a:off x="1683" y="871"/>
              <a:ext cx="69" cy="84"/>
            </a:xfrm>
            <a:custGeom>
              <a:avLst/>
              <a:gdLst>
                <a:gd name="T0" fmla="*/ 68 w 69"/>
                <a:gd name="T1" fmla="*/ 7 h 84"/>
                <a:gd name="T2" fmla="*/ 47 w 69"/>
                <a:gd name="T3" fmla="*/ 0 h 84"/>
                <a:gd name="T4" fmla="*/ 23 w 69"/>
                <a:gd name="T5" fmla="*/ 7 h 84"/>
                <a:gd name="T6" fmla="*/ 15 w 69"/>
                <a:gd name="T7" fmla="*/ 20 h 84"/>
                <a:gd name="T8" fmla="*/ 29 w 69"/>
                <a:gd name="T9" fmla="*/ 20 h 84"/>
                <a:gd name="T10" fmla="*/ 23 w 69"/>
                <a:gd name="T11" fmla="*/ 32 h 84"/>
                <a:gd name="T12" fmla="*/ 0 w 69"/>
                <a:gd name="T13" fmla="*/ 35 h 84"/>
                <a:gd name="T14" fmla="*/ 9 w 69"/>
                <a:gd name="T15" fmla="*/ 55 h 84"/>
                <a:gd name="T16" fmla="*/ 20 w 69"/>
                <a:gd name="T17" fmla="*/ 52 h 84"/>
                <a:gd name="T18" fmla="*/ 23 w 69"/>
                <a:gd name="T19" fmla="*/ 63 h 84"/>
                <a:gd name="T20" fmla="*/ 37 w 69"/>
                <a:gd name="T21" fmla="*/ 83 h 84"/>
                <a:gd name="T22" fmla="*/ 67 w 69"/>
                <a:gd name="T23" fmla="*/ 60 h 84"/>
                <a:gd name="T24" fmla="*/ 57 w 69"/>
                <a:gd name="T25" fmla="*/ 49 h 84"/>
                <a:gd name="T26" fmla="*/ 67 w 69"/>
                <a:gd name="T27" fmla="*/ 42 h 84"/>
                <a:gd name="T28" fmla="*/ 59 w 69"/>
                <a:gd name="T29" fmla="*/ 26 h 84"/>
                <a:gd name="T30" fmla="*/ 68 w 69"/>
                <a:gd name="T31" fmla="*/ 17 h 84"/>
                <a:gd name="T32" fmla="*/ 68 w 69"/>
                <a:gd name="T33" fmla="*/ 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" h="84">
                  <a:moveTo>
                    <a:pt x="68" y="7"/>
                  </a:moveTo>
                  <a:lnTo>
                    <a:pt x="47" y="0"/>
                  </a:lnTo>
                  <a:lnTo>
                    <a:pt x="23" y="7"/>
                  </a:lnTo>
                  <a:lnTo>
                    <a:pt x="15" y="20"/>
                  </a:lnTo>
                  <a:lnTo>
                    <a:pt x="29" y="20"/>
                  </a:lnTo>
                  <a:lnTo>
                    <a:pt x="23" y="32"/>
                  </a:lnTo>
                  <a:lnTo>
                    <a:pt x="0" y="35"/>
                  </a:lnTo>
                  <a:lnTo>
                    <a:pt x="9" y="55"/>
                  </a:lnTo>
                  <a:lnTo>
                    <a:pt x="20" y="52"/>
                  </a:lnTo>
                  <a:lnTo>
                    <a:pt x="23" y="63"/>
                  </a:lnTo>
                  <a:lnTo>
                    <a:pt x="37" y="83"/>
                  </a:lnTo>
                  <a:lnTo>
                    <a:pt x="67" y="60"/>
                  </a:lnTo>
                  <a:lnTo>
                    <a:pt x="57" y="49"/>
                  </a:lnTo>
                  <a:lnTo>
                    <a:pt x="67" y="42"/>
                  </a:lnTo>
                  <a:lnTo>
                    <a:pt x="59" y="26"/>
                  </a:lnTo>
                  <a:lnTo>
                    <a:pt x="68" y="17"/>
                  </a:lnTo>
                  <a:lnTo>
                    <a:pt x="68" y="7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>
              <a:off x="1688" y="818"/>
              <a:ext cx="80" cy="44"/>
            </a:xfrm>
            <a:custGeom>
              <a:avLst/>
              <a:gdLst>
                <a:gd name="T0" fmla="*/ 4 w 80"/>
                <a:gd name="T1" fmla="*/ 0 h 44"/>
                <a:gd name="T2" fmla="*/ 0 w 80"/>
                <a:gd name="T3" fmla="*/ 10 h 44"/>
                <a:gd name="T4" fmla="*/ 15 w 80"/>
                <a:gd name="T5" fmla="*/ 31 h 44"/>
                <a:gd name="T6" fmla="*/ 43 w 80"/>
                <a:gd name="T7" fmla="*/ 29 h 44"/>
                <a:gd name="T8" fmla="*/ 35 w 80"/>
                <a:gd name="T9" fmla="*/ 40 h 44"/>
                <a:gd name="T10" fmla="*/ 70 w 80"/>
                <a:gd name="T11" fmla="*/ 43 h 44"/>
                <a:gd name="T12" fmla="*/ 76 w 80"/>
                <a:gd name="T13" fmla="*/ 23 h 44"/>
                <a:gd name="T14" fmla="*/ 79 w 80"/>
                <a:gd name="T15" fmla="*/ 0 h 44"/>
                <a:gd name="T16" fmla="*/ 43 w 80"/>
                <a:gd name="T17" fmla="*/ 1 h 44"/>
                <a:gd name="T18" fmla="*/ 37 w 80"/>
                <a:gd name="T19" fmla="*/ 16 h 44"/>
                <a:gd name="T20" fmla="*/ 15 w 80"/>
                <a:gd name="T21" fmla="*/ 10 h 44"/>
                <a:gd name="T22" fmla="*/ 4 w 80"/>
                <a:gd name="T2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" h="44">
                  <a:moveTo>
                    <a:pt x="4" y="0"/>
                  </a:moveTo>
                  <a:lnTo>
                    <a:pt x="0" y="10"/>
                  </a:lnTo>
                  <a:lnTo>
                    <a:pt x="15" y="31"/>
                  </a:lnTo>
                  <a:lnTo>
                    <a:pt x="43" y="29"/>
                  </a:lnTo>
                  <a:lnTo>
                    <a:pt x="35" y="40"/>
                  </a:lnTo>
                  <a:lnTo>
                    <a:pt x="70" y="43"/>
                  </a:lnTo>
                  <a:lnTo>
                    <a:pt x="76" y="23"/>
                  </a:lnTo>
                  <a:lnTo>
                    <a:pt x="79" y="0"/>
                  </a:lnTo>
                  <a:lnTo>
                    <a:pt x="43" y="1"/>
                  </a:lnTo>
                  <a:lnTo>
                    <a:pt x="37" y="16"/>
                  </a:lnTo>
                  <a:lnTo>
                    <a:pt x="15" y="10"/>
                  </a:lnTo>
                  <a:lnTo>
                    <a:pt x="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auto">
            <a:xfrm>
              <a:off x="1817" y="875"/>
              <a:ext cx="285" cy="293"/>
            </a:xfrm>
            <a:custGeom>
              <a:avLst/>
              <a:gdLst>
                <a:gd name="T0" fmla="*/ 50 w 285"/>
                <a:gd name="T1" fmla="*/ 0 h 293"/>
                <a:gd name="T2" fmla="*/ 27 w 285"/>
                <a:gd name="T3" fmla="*/ 14 h 293"/>
                <a:gd name="T4" fmla="*/ 0 w 285"/>
                <a:gd name="T5" fmla="*/ 55 h 293"/>
                <a:gd name="T6" fmla="*/ 8 w 285"/>
                <a:gd name="T7" fmla="*/ 86 h 293"/>
                <a:gd name="T8" fmla="*/ 55 w 285"/>
                <a:gd name="T9" fmla="*/ 101 h 293"/>
                <a:gd name="T10" fmla="*/ 109 w 285"/>
                <a:gd name="T11" fmla="*/ 101 h 293"/>
                <a:gd name="T12" fmla="*/ 122 w 285"/>
                <a:gd name="T13" fmla="*/ 126 h 293"/>
                <a:gd name="T14" fmla="*/ 149 w 285"/>
                <a:gd name="T15" fmla="*/ 128 h 293"/>
                <a:gd name="T16" fmla="*/ 168 w 285"/>
                <a:gd name="T17" fmla="*/ 154 h 293"/>
                <a:gd name="T18" fmla="*/ 155 w 285"/>
                <a:gd name="T19" fmla="*/ 182 h 293"/>
                <a:gd name="T20" fmla="*/ 133 w 285"/>
                <a:gd name="T21" fmla="*/ 209 h 293"/>
                <a:gd name="T22" fmla="*/ 107 w 285"/>
                <a:gd name="T23" fmla="*/ 208 h 293"/>
                <a:gd name="T24" fmla="*/ 87 w 285"/>
                <a:gd name="T25" fmla="*/ 218 h 293"/>
                <a:gd name="T26" fmla="*/ 149 w 285"/>
                <a:gd name="T27" fmla="*/ 233 h 293"/>
                <a:gd name="T28" fmla="*/ 179 w 285"/>
                <a:gd name="T29" fmla="*/ 276 h 293"/>
                <a:gd name="T30" fmla="*/ 218 w 285"/>
                <a:gd name="T31" fmla="*/ 292 h 293"/>
                <a:gd name="T32" fmla="*/ 218 w 285"/>
                <a:gd name="T33" fmla="*/ 281 h 293"/>
                <a:gd name="T34" fmla="*/ 199 w 285"/>
                <a:gd name="T35" fmla="*/ 251 h 293"/>
                <a:gd name="T36" fmla="*/ 233 w 285"/>
                <a:gd name="T37" fmla="*/ 275 h 293"/>
                <a:gd name="T38" fmla="*/ 244 w 285"/>
                <a:gd name="T39" fmla="*/ 265 h 293"/>
                <a:gd name="T40" fmla="*/ 219 w 285"/>
                <a:gd name="T41" fmla="*/ 221 h 293"/>
                <a:gd name="T42" fmla="*/ 216 w 285"/>
                <a:gd name="T43" fmla="*/ 196 h 293"/>
                <a:gd name="T44" fmla="*/ 234 w 285"/>
                <a:gd name="T45" fmla="*/ 196 h 293"/>
                <a:gd name="T46" fmla="*/ 244 w 285"/>
                <a:gd name="T47" fmla="*/ 221 h 293"/>
                <a:gd name="T48" fmla="*/ 269 w 285"/>
                <a:gd name="T49" fmla="*/ 226 h 293"/>
                <a:gd name="T50" fmla="*/ 284 w 285"/>
                <a:gd name="T51" fmla="*/ 200 h 293"/>
                <a:gd name="T52" fmla="*/ 284 w 285"/>
                <a:gd name="T53" fmla="*/ 172 h 293"/>
                <a:gd name="T54" fmla="*/ 254 w 285"/>
                <a:gd name="T55" fmla="*/ 152 h 293"/>
                <a:gd name="T56" fmla="*/ 240 w 285"/>
                <a:gd name="T57" fmla="*/ 152 h 293"/>
                <a:gd name="T58" fmla="*/ 233 w 285"/>
                <a:gd name="T59" fmla="*/ 138 h 293"/>
                <a:gd name="T60" fmla="*/ 212 w 285"/>
                <a:gd name="T61" fmla="*/ 128 h 293"/>
                <a:gd name="T62" fmla="*/ 242 w 285"/>
                <a:gd name="T63" fmla="*/ 124 h 293"/>
                <a:gd name="T64" fmla="*/ 237 w 285"/>
                <a:gd name="T65" fmla="*/ 111 h 293"/>
                <a:gd name="T66" fmla="*/ 216 w 285"/>
                <a:gd name="T67" fmla="*/ 88 h 293"/>
                <a:gd name="T68" fmla="*/ 216 w 285"/>
                <a:gd name="T69" fmla="*/ 69 h 293"/>
                <a:gd name="T70" fmla="*/ 179 w 285"/>
                <a:gd name="T71" fmla="*/ 65 h 293"/>
                <a:gd name="T72" fmla="*/ 176 w 285"/>
                <a:gd name="T73" fmla="*/ 52 h 293"/>
                <a:gd name="T74" fmla="*/ 153 w 285"/>
                <a:gd name="T75" fmla="*/ 40 h 293"/>
                <a:gd name="T76" fmla="*/ 138 w 285"/>
                <a:gd name="T77" fmla="*/ 11 h 293"/>
                <a:gd name="T78" fmla="*/ 96 w 285"/>
                <a:gd name="T79" fmla="*/ 9 h 293"/>
                <a:gd name="T80" fmla="*/ 65 w 285"/>
                <a:gd name="T81" fmla="*/ 16 h 293"/>
                <a:gd name="T82" fmla="*/ 47 w 285"/>
                <a:gd name="T83" fmla="*/ 57 h 293"/>
                <a:gd name="T84" fmla="*/ 55 w 285"/>
                <a:gd name="T85" fmla="*/ 11 h 293"/>
                <a:gd name="T86" fmla="*/ 50 w 285"/>
                <a:gd name="T87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93">
                  <a:moveTo>
                    <a:pt x="50" y="0"/>
                  </a:moveTo>
                  <a:lnTo>
                    <a:pt x="27" y="14"/>
                  </a:lnTo>
                  <a:lnTo>
                    <a:pt x="0" y="55"/>
                  </a:lnTo>
                  <a:lnTo>
                    <a:pt x="8" y="86"/>
                  </a:lnTo>
                  <a:lnTo>
                    <a:pt x="55" y="101"/>
                  </a:lnTo>
                  <a:lnTo>
                    <a:pt x="109" y="101"/>
                  </a:lnTo>
                  <a:lnTo>
                    <a:pt x="122" y="126"/>
                  </a:lnTo>
                  <a:lnTo>
                    <a:pt x="149" y="128"/>
                  </a:lnTo>
                  <a:lnTo>
                    <a:pt x="168" y="154"/>
                  </a:lnTo>
                  <a:lnTo>
                    <a:pt x="155" y="182"/>
                  </a:lnTo>
                  <a:lnTo>
                    <a:pt x="133" y="209"/>
                  </a:lnTo>
                  <a:lnTo>
                    <a:pt x="107" y="208"/>
                  </a:lnTo>
                  <a:lnTo>
                    <a:pt x="87" y="218"/>
                  </a:lnTo>
                  <a:lnTo>
                    <a:pt x="149" y="233"/>
                  </a:lnTo>
                  <a:lnTo>
                    <a:pt x="179" y="276"/>
                  </a:lnTo>
                  <a:lnTo>
                    <a:pt x="218" y="292"/>
                  </a:lnTo>
                  <a:lnTo>
                    <a:pt x="218" y="281"/>
                  </a:lnTo>
                  <a:lnTo>
                    <a:pt x="199" y="251"/>
                  </a:lnTo>
                  <a:lnTo>
                    <a:pt x="233" y="275"/>
                  </a:lnTo>
                  <a:lnTo>
                    <a:pt x="244" y="265"/>
                  </a:lnTo>
                  <a:lnTo>
                    <a:pt x="219" y="221"/>
                  </a:lnTo>
                  <a:lnTo>
                    <a:pt x="216" y="196"/>
                  </a:lnTo>
                  <a:lnTo>
                    <a:pt x="234" y="196"/>
                  </a:lnTo>
                  <a:lnTo>
                    <a:pt x="244" y="221"/>
                  </a:lnTo>
                  <a:lnTo>
                    <a:pt x="269" y="226"/>
                  </a:lnTo>
                  <a:lnTo>
                    <a:pt x="284" y="200"/>
                  </a:lnTo>
                  <a:lnTo>
                    <a:pt x="284" y="172"/>
                  </a:lnTo>
                  <a:lnTo>
                    <a:pt x="254" y="152"/>
                  </a:lnTo>
                  <a:lnTo>
                    <a:pt x="240" y="152"/>
                  </a:lnTo>
                  <a:lnTo>
                    <a:pt x="233" y="138"/>
                  </a:lnTo>
                  <a:lnTo>
                    <a:pt x="212" y="128"/>
                  </a:lnTo>
                  <a:lnTo>
                    <a:pt x="242" y="124"/>
                  </a:lnTo>
                  <a:lnTo>
                    <a:pt x="237" y="111"/>
                  </a:lnTo>
                  <a:lnTo>
                    <a:pt x="216" y="88"/>
                  </a:lnTo>
                  <a:lnTo>
                    <a:pt x="216" y="69"/>
                  </a:lnTo>
                  <a:lnTo>
                    <a:pt x="179" y="65"/>
                  </a:lnTo>
                  <a:lnTo>
                    <a:pt x="176" y="52"/>
                  </a:lnTo>
                  <a:lnTo>
                    <a:pt x="153" y="40"/>
                  </a:lnTo>
                  <a:lnTo>
                    <a:pt x="138" y="11"/>
                  </a:lnTo>
                  <a:lnTo>
                    <a:pt x="96" y="9"/>
                  </a:lnTo>
                  <a:lnTo>
                    <a:pt x="65" y="16"/>
                  </a:lnTo>
                  <a:lnTo>
                    <a:pt x="47" y="57"/>
                  </a:lnTo>
                  <a:lnTo>
                    <a:pt x="55" y="11"/>
                  </a:lnTo>
                  <a:lnTo>
                    <a:pt x="5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auto">
            <a:xfrm>
              <a:off x="1800" y="1057"/>
              <a:ext cx="81" cy="101"/>
            </a:xfrm>
            <a:custGeom>
              <a:avLst/>
              <a:gdLst>
                <a:gd name="T0" fmla="*/ 32 w 81"/>
                <a:gd name="T1" fmla="*/ 0 h 101"/>
                <a:gd name="T2" fmla="*/ 27 w 81"/>
                <a:gd name="T3" fmla="*/ 27 h 101"/>
                <a:gd name="T4" fmla="*/ 3 w 81"/>
                <a:gd name="T5" fmla="*/ 55 h 101"/>
                <a:gd name="T6" fmla="*/ 0 w 81"/>
                <a:gd name="T7" fmla="*/ 74 h 101"/>
                <a:gd name="T8" fmla="*/ 27 w 81"/>
                <a:gd name="T9" fmla="*/ 65 h 101"/>
                <a:gd name="T10" fmla="*/ 36 w 81"/>
                <a:gd name="T11" fmla="*/ 72 h 101"/>
                <a:gd name="T12" fmla="*/ 18 w 81"/>
                <a:gd name="T13" fmla="*/ 81 h 101"/>
                <a:gd name="T14" fmla="*/ 32 w 81"/>
                <a:gd name="T15" fmla="*/ 100 h 101"/>
                <a:gd name="T16" fmla="*/ 48 w 81"/>
                <a:gd name="T17" fmla="*/ 88 h 101"/>
                <a:gd name="T18" fmla="*/ 56 w 81"/>
                <a:gd name="T19" fmla="*/ 68 h 101"/>
                <a:gd name="T20" fmla="*/ 80 w 81"/>
                <a:gd name="T21" fmla="*/ 63 h 101"/>
                <a:gd name="T22" fmla="*/ 68 w 81"/>
                <a:gd name="T23" fmla="*/ 43 h 101"/>
                <a:gd name="T24" fmla="*/ 39 w 81"/>
                <a:gd name="T25" fmla="*/ 16 h 101"/>
                <a:gd name="T26" fmla="*/ 32 w 81"/>
                <a:gd name="T2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101">
                  <a:moveTo>
                    <a:pt x="32" y="0"/>
                  </a:moveTo>
                  <a:lnTo>
                    <a:pt x="27" y="27"/>
                  </a:lnTo>
                  <a:lnTo>
                    <a:pt x="3" y="55"/>
                  </a:lnTo>
                  <a:lnTo>
                    <a:pt x="0" y="74"/>
                  </a:lnTo>
                  <a:lnTo>
                    <a:pt x="27" y="65"/>
                  </a:lnTo>
                  <a:lnTo>
                    <a:pt x="36" y="72"/>
                  </a:lnTo>
                  <a:lnTo>
                    <a:pt x="18" y="81"/>
                  </a:lnTo>
                  <a:lnTo>
                    <a:pt x="32" y="100"/>
                  </a:lnTo>
                  <a:lnTo>
                    <a:pt x="48" y="88"/>
                  </a:lnTo>
                  <a:lnTo>
                    <a:pt x="56" y="68"/>
                  </a:lnTo>
                  <a:lnTo>
                    <a:pt x="80" y="63"/>
                  </a:lnTo>
                  <a:lnTo>
                    <a:pt x="68" y="43"/>
                  </a:lnTo>
                  <a:lnTo>
                    <a:pt x="39" y="16"/>
                  </a:lnTo>
                  <a:lnTo>
                    <a:pt x="32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auto">
            <a:xfrm>
              <a:off x="1861" y="1141"/>
              <a:ext cx="19" cy="21"/>
            </a:xfrm>
            <a:custGeom>
              <a:avLst/>
              <a:gdLst>
                <a:gd name="T0" fmla="*/ 18 w 19"/>
                <a:gd name="T1" fmla="*/ 0 h 21"/>
                <a:gd name="T2" fmla="*/ 4 w 19"/>
                <a:gd name="T3" fmla="*/ 7 h 21"/>
                <a:gd name="T4" fmla="*/ 0 w 19"/>
                <a:gd name="T5" fmla="*/ 20 h 21"/>
                <a:gd name="T6" fmla="*/ 11 w 19"/>
                <a:gd name="T7" fmla="*/ 20 h 21"/>
                <a:gd name="T8" fmla="*/ 18 w 19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8" y="0"/>
                  </a:moveTo>
                  <a:lnTo>
                    <a:pt x="4" y="7"/>
                  </a:lnTo>
                  <a:lnTo>
                    <a:pt x="0" y="20"/>
                  </a:lnTo>
                  <a:lnTo>
                    <a:pt x="11" y="20"/>
                  </a:lnTo>
                  <a:lnTo>
                    <a:pt x="1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1788" y="639"/>
              <a:ext cx="372" cy="180"/>
            </a:xfrm>
            <a:custGeom>
              <a:avLst/>
              <a:gdLst>
                <a:gd name="T0" fmla="*/ 371 w 372"/>
                <a:gd name="T1" fmla="*/ 27 h 180"/>
                <a:gd name="T2" fmla="*/ 328 w 372"/>
                <a:gd name="T3" fmla="*/ 16 h 180"/>
                <a:gd name="T4" fmla="*/ 288 w 372"/>
                <a:gd name="T5" fmla="*/ 15 h 180"/>
                <a:gd name="T6" fmla="*/ 259 w 372"/>
                <a:gd name="T7" fmla="*/ 0 h 180"/>
                <a:gd name="T8" fmla="*/ 181 w 372"/>
                <a:gd name="T9" fmla="*/ 5 h 180"/>
                <a:gd name="T10" fmla="*/ 154 w 372"/>
                <a:gd name="T11" fmla="*/ 16 h 180"/>
                <a:gd name="T12" fmla="*/ 108 w 372"/>
                <a:gd name="T13" fmla="*/ 16 h 180"/>
                <a:gd name="T14" fmla="*/ 98 w 372"/>
                <a:gd name="T15" fmla="*/ 31 h 180"/>
                <a:gd name="T16" fmla="*/ 59 w 372"/>
                <a:gd name="T17" fmla="*/ 32 h 180"/>
                <a:gd name="T18" fmla="*/ 103 w 372"/>
                <a:gd name="T19" fmla="*/ 60 h 180"/>
                <a:gd name="T20" fmla="*/ 91 w 372"/>
                <a:gd name="T21" fmla="*/ 73 h 180"/>
                <a:gd name="T22" fmla="*/ 66 w 372"/>
                <a:gd name="T23" fmla="*/ 59 h 180"/>
                <a:gd name="T24" fmla="*/ 50 w 372"/>
                <a:gd name="T25" fmla="*/ 51 h 180"/>
                <a:gd name="T26" fmla="*/ 46 w 372"/>
                <a:gd name="T27" fmla="*/ 40 h 180"/>
                <a:gd name="T28" fmla="*/ 23 w 372"/>
                <a:gd name="T29" fmla="*/ 43 h 180"/>
                <a:gd name="T30" fmla="*/ 2 w 372"/>
                <a:gd name="T31" fmla="*/ 54 h 180"/>
                <a:gd name="T32" fmla="*/ 0 w 372"/>
                <a:gd name="T33" fmla="*/ 92 h 180"/>
                <a:gd name="T34" fmla="*/ 17 w 372"/>
                <a:gd name="T35" fmla="*/ 99 h 180"/>
                <a:gd name="T36" fmla="*/ 43 w 372"/>
                <a:gd name="T37" fmla="*/ 99 h 180"/>
                <a:gd name="T38" fmla="*/ 26 w 372"/>
                <a:gd name="T39" fmla="*/ 117 h 180"/>
                <a:gd name="T40" fmla="*/ 49 w 372"/>
                <a:gd name="T41" fmla="*/ 140 h 180"/>
                <a:gd name="T42" fmla="*/ 58 w 372"/>
                <a:gd name="T43" fmla="*/ 127 h 180"/>
                <a:gd name="T44" fmla="*/ 98 w 372"/>
                <a:gd name="T45" fmla="*/ 99 h 180"/>
                <a:gd name="T46" fmla="*/ 111 w 372"/>
                <a:gd name="T47" fmla="*/ 103 h 180"/>
                <a:gd name="T48" fmla="*/ 74 w 372"/>
                <a:gd name="T49" fmla="*/ 126 h 180"/>
                <a:gd name="T50" fmla="*/ 96 w 372"/>
                <a:gd name="T51" fmla="*/ 137 h 180"/>
                <a:gd name="T52" fmla="*/ 76 w 372"/>
                <a:gd name="T53" fmla="*/ 144 h 180"/>
                <a:gd name="T54" fmla="*/ 59 w 372"/>
                <a:gd name="T55" fmla="*/ 167 h 180"/>
                <a:gd name="T56" fmla="*/ 94 w 372"/>
                <a:gd name="T57" fmla="*/ 176 h 180"/>
                <a:gd name="T58" fmla="*/ 178 w 372"/>
                <a:gd name="T59" fmla="*/ 179 h 180"/>
                <a:gd name="T60" fmla="*/ 158 w 372"/>
                <a:gd name="T61" fmla="*/ 162 h 180"/>
                <a:gd name="T62" fmla="*/ 182 w 372"/>
                <a:gd name="T63" fmla="*/ 146 h 180"/>
                <a:gd name="T64" fmla="*/ 194 w 372"/>
                <a:gd name="T65" fmla="*/ 119 h 180"/>
                <a:gd name="T66" fmla="*/ 220 w 372"/>
                <a:gd name="T67" fmla="*/ 116 h 180"/>
                <a:gd name="T68" fmla="*/ 217 w 372"/>
                <a:gd name="T69" fmla="*/ 99 h 180"/>
                <a:gd name="T70" fmla="*/ 252 w 372"/>
                <a:gd name="T71" fmla="*/ 97 h 180"/>
                <a:gd name="T72" fmla="*/ 272 w 372"/>
                <a:gd name="T73" fmla="*/ 70 h 180"/>
                <a:gd name="T74" fmla="*/ 314 w 372"/>
                <a:gd name="T75" fmla="*/ 62 h 180"/>
                <a:gd name="T76" fmla="*/ 346 w 372"/>
                <a:gd name="T77" fmla="*/ 37 h 180"/>
                <a:gd name="T78" fmla="*/ 371 w 372"/>
                <a:gd name="T79" fmla="*/ 2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72" h="180">
                  <a:moveTo>
                    <a:pt x="371" y="27"/>
                  </a:moveTo>
                  <a:lnTo>
                    <a:pt x="328" y="16"/>
                  </a:lnTo>
                  <a:lnTo>
                    <a:pt x="288" y="15"/>
                  </a:lnTo>
                  <a:lnTo>
                    <a:pt x="259" y="0"/>
                  </a:lnTo>
                  <a:lnTo>
                    <a:pt x="181" y="5"/>
                  </a:lnTo>
                  <a:lnTo>
                    <a:pt x="154" y="16"/>
                  </a:lnTo>
                  <a:lnTo>
                    <a:pt x="108" y="16"/>
                  </a:lnTo>
                  <a:lnTo>
                    <a:pt x="98" y="31"/>
                  </a:lnTo>
                  <a:lnTo>
                    <a:pt x="59" y="32"/>
                  </a:lnTo>
                  <a:lnTo>
                    <a:pt x="103" y="60"/>
                  </a:lnTo>
                  <a:lnTo>
                    <a:pt x="91" y="73"/>
                  </a:lnTo>
                  <a:lnTo>
                    <a:pt x="66" y="59"/>
                  </a:lnTo>
                  <a:lnTo>
                    <a:pt x="50" y="51"/>
                  </a:lnTo>
                  <a:lnTo>
                    <a:pt x="46" y="40"/>
                  </a:lnTo>
                  <a:lnTo>
                    <a:pt x="23" y="43"/>
                  </a:lnTo>
                  <a:lnTo>
                    <a:pt x="2" y="54"/>
                  </a:lnTo>
                  <a:lnTo>
                    <a:pt x="0" y="92"/>
                  </a:lnTo>
                  <a:lnTo>
                    <a:pt x="17" y="99"/>
                  </a:lnTo>
                  <a:lnTo>
                    <a:pt x="43" y="99"/>
                  </a:lnTo>
                  <a:lnTo>
                    <a:pt x="26" y="117"/>
                  </a:lnTo>
                  <a:lnTo>
                    <a:pt x="49" y="140"/>
                  </a:lnTo>
                  <a:lnTo>
                    <a:pt x="58" y="127"/>
                  </a:lnTo>
                  <a:lnTo>
                    <a:pt x="98" y="99"/>
                  </a:lnTo>
                  <a:lnTo>
                    <a:pt x="111" y="103"/>
                  </a:lnTo>
                  <a:lnTo>
                    <a:pt x="74" y="126"/>
                  </a:lnTo>
                  <a:lnTo>
                    <a:pt x="96" y="137"/>
                  </a:lnTo>
                  <a:lnTo>
                    <a:pt x="76" y="144"/>
                  </a:lnTo>
                  <a:lnTo>
                    <a:pt x="59" y="167"/>
                  </a:lnTo>
                  <a:lnTo>
                    <a:pt x="94" y="176"/>
                  </a:lnTo>
                  <a:lnTo>
                    <a:pt x="178" y="179"/>
                  </a:lnTo>
                  <a:lnTo>
                    <a:pt x="158" y="162"/>
                  </a:lnTo>
                  <a:lnTo>
                    <a:pt x="182" y="146"/>
                  </a:lnTo>
                  <a:lnTo>
                    <a:pt x="194" y="119"/>
                  </a:lnTo>
                  <a:lnTo>
                    <a:pt x="220" y="116"/>
                  </a:lnTo>
                  <a:lnTo>
                    <a:pt x="217" y="99"/>
                  </a:lnTo>
                  <a:lnTo>
                    <a:pt x="252" y="97"/>
                  </a:lnTo>
                  <a:lnTo>
                    <a:pt x="272" y="70"/>
                  </a:lnTo>
                  <a:lnTo>
                    <a:pt x="314" y="62"/>
                  </a:lnTo>
                  <a:lnTo>
                    <a:pt x="346" y="37"/>
                  </a:lnTo>
                  <a:lnTo>
                    <a:pt x="371" y="27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1775" y="810"/>
              <a:ext cx="180" cy="63"/>
            </a:xfrm>
            <a:custGeom>
              <a:avLst/>
              <a:gdLst>
                <a:gd name="T0" fmla="*/ 0 w 180"/>
                <a:gd name="T1" fmla="*/ 0 h 63"/>
                <a:gd name="T2" fmla="*/ 31 w 180"/>
                <a:gd name="T3" fmla="*/ 11 h 63"/>
                <a:gd name="T4" fmla="*/ 64 w 180"/>
                <a:gd name="T5" fmla="*/ 8 h 63"/>
                <a:gd name="T6" fmla="*/ 104 w 180"/>
                <a:gd name="T7" fmla="*/ 34 h 63"/>
                <a:gd name="T8" fmla="*/ 179 w 180"/>
                <a:gd name="T9" fmla="*/ 34 h 63"/>
                <a:gd name="T10" fmla="*/ 169 w 180"/>
                <a:gd name="T11" fmla="*/ 62 h 63"/>
                <a:gd name="T12" fmla="*/ 102 w 180"/>
                <a:gd name="T13" fmla="*/ 59 h 63"/>
                <a:gd name="T14" fmla="*/ 61 w 180"/>
                <a:gd name="T15" fmla="*/ 51 h 63"/>
                <a:gd name="T16" fmla="*/ 37 w 180"/>
                <a:gd name="T17" fmla="*/ 45 h 63"/>
                <a:gd name="T18" fmla="*/ 25 w 180"/>
                <a:gd name="T19" fmla="*/ 20 h 63"/>
                <a:gd name="T20" fmla="*/ 0 w 180"/>
                <a:gd name="T21" fmla="*/ 18 h 63"/>
                <a:gd name="T22" fmla="*/ 0 w 180"/>
                <a:gd name="T2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0" h="63">
                  <a:moveTo>
                    <a:pt x="0" y="0"/>
                  </a:moveTo>
                  <a:lnTo>
                    <a:pt x="31" y="11"/>
                  </a:lnTo>
                  <a:lnTo>
                    <a:pt x="64" y="8"/>
                  </a:lnTo>
                  <a:lnTo>
                    <a:pt x="104" y="34"/>
                  </a:lnTo>
                  <a:lnTo>
                    <a:pt x="179" y="34"/>
                  </a:lnTo>
                  <a:lnTo>
                    <a:pt x="169" y="62"/>
                  </a:lnTo>
                  <a:lnTo>
                    <a:pt x="102" y="59"/>
                  </a:lnTo>
                  <a:lnTo>
                    <a:pt x="61" y="51"/>
                  </a:lnTo>
                  <a:lnTo>
                    <a:pt x="37" y="45"/>
                  </a:lnTo>
                  <a:lnTo>
                    <a:pt x="25" y="20"/>
                  </a:lnTo>
                  <a:lnTo>
                    <a:pt x="0" y="18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2013" y="624"/>
              <a:ext cx="647" cy="603"/>
            </a:xfrm>
            <a:custGeom>
              <a:avLst/>
              <a:gdLst>
                <a:gd name="T0" fmla="*/ 528 w 647"/>
                <a:gd name="T1" fmla="*/ 31 h 603"/>
                <a:gd name="T2" fmla="*/ 467 w 647"/>
                <a:gd name="T3" fmla="*/ 19 h 603"/>
                <a:gd name="T4" fmla="*/ 472 w 647"/>
                <a:gd name="T5" fmla="*/ 7 h 603"/>
                <a:gd name="T6" fmla="*/ 378 w 647"/>
                <a:gd name="T7" fmla="*/ 12 h 603"/>
                <a:gd name="T8" fmla="*/ 285 w 647"/>
                <a:gd name="T9" fmla="*/ 31 h 603"/>
                <a:gd name="T10" fmla="*/ 237 w 647"/>
                <a:gd name="T11" fmla="*/ 54 h 603"/>
                <a:gd name="T12" fmla="*/ 156 w 647"/>
                <a:gd name="T13" fmla="*/ 54 h 603"/>
                <a:gd name="T14" fmla="*/ 100 w 647"/>
                <a:gd name="T15" fmla="*/ 87 h 603"/>
                <a:gd name="T16" fmla="*/ 85 w 647"/>
                <a:gd name="T17" fmla="*/ 113 h 603"/>
                <a:gd name="T18" fmla="*/ 28 w 647"/>
                <a:gd name="T19" fmla="*/ 134 h 603"/>
                <a:gd name="T20" fmla="*/ 27 w 647"/>
                <a:gd name="T21" fmla="*/ 173 h 603"/>
                <a:gd name="T22" fmla="*/ 19 w 647"/>
                <a:gd name="T23" fmla="*/ 201 h 603"/>
                <a:gd name="T24" fmla="*/ 50 w 647"/>
                <a:gd name="T25" fmla="*/ 217 h 603"/>
                <a:gd name="T26" fmla="*/ 166 w 647"/>
                <a:gd name="T27" fmla="*/ 239 h 603"/>
                <a:gd name="T28" fmla="*/ 179 w 647"/>
                <a:gd name="T29" fmla="*/ 312 h 603"/>
                <a:gd name="T30" fmla="*/ 191 w 647"/>
                <a:gd name="T31" fmla="*/ 339 h 603"/>
                <a:gd name="T32" fmla="*/ 166 w 647"/>
                <a:gd name="T33" fmla="*/ 372 h 603"/>
                <a:gd name="T34" fmla="*/ 191 w 647"/>
                <a:gd name="T35" fmla="*/ 391 h 603"/>
                <a:gd name="T36" fmla="*/ 158 w 647"/>
                <a:gd name="T37" fmla="*/ 419 h 603"/>
                <a:gd name="T38" fmla="*/ 204 w 647"/>
                <a:gd name="T39" fmla="*/ 524 h 603"/>
                <a:gd name="T40" fmla="*/ 228 w 647"/>
                <a:gd name="T41" fmla="*/ 585 h 603"/>
                <a:gd name="T42" fmla="*/ 276 w 647"/>
                <a:gd name="T43" fmla="*/ 582 h 603"/>
                <a:gd name="T44" fmla="*/ 313 w 647"/>
                <a:gd name="T45" fmla="*/ 474 h 603"/>
                <a:gd name="T46" fmla="*/ 345 w 647"/>
                <a:gd name="T47" fmla="*/ 460 h 603"/>
                <a:gd name="T48" fmla="*/ 389 w 647"/>
                <a:gd name="T49" fmla="*/ 440 h 603"/>
                <a:gd name="T50" fmla="*/ 462 w 647"/>
                <a:gd name="T51" fmla="*/ 402 h 603"/>
                <a:gd name="T52" fmla="*/ 532 w 647"/>
                <a:gd name="T53" fmla="*/ 374 h 603"/>
                <a:gd name="T54" fmla="*/ 490 w 647"/>
                <a:gd name="T55" fmla="*/ 356 h 603"/>
                <a:gd name="T56" fmla="*/ 503 w 647"/>
                <a:gd name="T57" fmla="*/ 348 h 603"/>
                <a:gd name="T58" fmla="*/ 505 w 647"/>
                <a:gd name="T59" fmla="*/ 320 h 603"/>
                <a:gd name="T60" fmla="*/ 530 w 647"/>
                <a:gd name="T61" fmla="*/ 315 h 603"/>
                <a:gd name="T62" fmla="*/ 528 w 647"/>
                <a:gd name="T63" fmla="*/ 271 h 603"/>
                <a:gd name="T64" fmla="*/ 541 w 647"/>
                <a:gd name="T65" fmla="*/ 228 h 603"/>
                <a:gd name="T66" fmla="*/ 542 w 647"/>
                <a:gd name="T67" fmla="*/ 201 h 603"/>
                <a:gd name="T68" fmla="*/ 570 w 647"/>
                <a:gd name="T69" fmla="*/ 206 h 603"/>
                <a:gd name="T70" fmla="*/ 554 w 647"/>
                <a:gd name="T71" fmla="*/ 164 h 603"/>
                <a:gd name="T72" fmla="*/ 593 w 647"/>
                <a:gd name="T73" fmla="*/ 110 h 603"/>
                <a:gd name="T74" fmla="*/ 646 w 647"/>
                <a:gd name="T75" fmla="*/ 74 h 603"/>
                <a:gd name="T76" fmla="*/ 607 w 647"/>
                <a:gd name="T77" fmla="*/ 59 h 603"/>
                <a:gd name="T78" fmla="*/ 545 w 647"/>
                <a:gd name="T79" fmla="*/ 74 h 603"/>
                <a:gd name="T80" fmla="*/ 530 w 647"/>
                <a:gd name="T81" fmla="*/ 61 h 603"/>
                <a:gd name="T82" fmla="*/ 527 w 647"/>
                <a:gd name="T83" fmla="*/ 49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47" h="603">
                  <a:moveTo>
                    <a:pt x="545" y="45"/>
                  </a:moveTo>
                  <a:lnTo>
                    <a:pt x="528" y="31"/>
                  </a:lnTo>
                  <a:lnTo>
                    <a:pt x="488" y="28"/>
                  </a:lnTo>
                  <a:lnTo>
                    <a:pt x="467" y="19"/>
                  </a:lnTo>
                  <a:lnTo>
                    <a:pt x="434" y="28"/>
                  </a:lnTo>
                  <a:lnTo>
                    <a:pt x="472" y="7"/>
                  </a:lnTo>
                  <a:lnTo>
                    <a:pt x="417" y="0"/>
                  </a:lnTo>
                  <a:lnTo>
                    <a:pt x="378" y="12"/>
                  </a:lnTo>
                  <a:lnTo>
                    <a:pt x="315" y="18"/>
                  </a:lnTo>
                  <a:lnTo>
                    <a:pt x="285" y="31"/>
                  </a:lnTo>
                  <a:lnTo>
                    <a:pt x="250" y="35"/>
                  </a:lnTo>
                  <a:lnTo>
                    <a:pt x="237" y="54"/>
                  </a:lnTo>
                  <a:lnTo>
                    <a:pt x="209" y="42"/>
                  </a:lnTo>
                  <a:lnTo>
                    <a:pt x="156" y="54"/>
                  </a:lnTo>
                  <a:lnTo>
                    <a:pt x="123" y="61"/>
                  </a:lnTo>
                  <a:lnTo>
                    <a:pt x="100" y="87"/>
                  </a:lnTo>
                  <a:lnTo>
                    <a:pt x="70" y="101"/>
                  </a:lnTo>
                  <a:lnTo>
                    <a:pt x="85" y="113"/>
                  </a:lnTo>
                  <a:lnTo>
                    <a:pt x="64" y="128"/>
                  </a:lnTo>
                  <a:lnTo>
                    <a:pt x="28" y="134"/>
                  </a:lnTo>
                  <a:lnTo>
                    <a:pt x="0" y="161"/>
                  </a:lnTo>
                  <a:lnTo>
                    <a:pt x="27" y="173"/>
                  </a:lnTo>
                  <a:lnTo>
                    <a:pt x="7" y="187"/>
                  </a:lnTo>
                  <a:lnTo>
                    <a:pt x="19" y="201"/>
                  </a:lnTo>
                  <a:lnTo>
                    <a:pt x="58" y="201"/>
                  </a:lnTo>
                  <a:lnTo>
                    <a:pt x="50" y="217"/>
                  </a:lnTo>
                  <a:lnTo>
                    <a:pt x="144" y="220"/>
                  </a:lnTo>
                  <a:lnTo>
                    <a:pt x="166" y="239"/>
                  </a:lnTo>
                  <a:lnTo>
                    <a:pt x="159" y="294"/>
                  </a:lnTo>
                  <a:lnTo>
                    <a:pt x="179" y="312"/>
                  </a:lnTo>
                  <a:lnTo>
                    <a:pt x="158" y="332"/>
                  </a:lnTo>
                  <a:lnTo>
                    <a:pt x="191" y="339"/>
                  </a:lnTo>
                  <a:lnTo>
                    <a:pt x="163" y="340"/>
                  </a:lnTo>
                  <a:lnTo>
                    <a:pt x="166" y="372"/>
                  </a:lnTo>
                  <a:lnTo>
                    <a:pt x="204" y="381"/>
                  </a:lnTo>
                  <a:lnTo>
                    <a:pt x="191" y="391"/>
                  </a:lnTo>
                  <a:lnTo>
                    <a:pt x="168" y="391"/>
                  </a:lnTo>
                  <a:lnTo>
                    <a:pt x="158" y="419"/>
                  </a:lnTo>
                  <a:lnTo>
                    <a:pt x="172" y="465"/>
                  </a:lnTo>
                  <a:lnTo>
                    <a:pt x="204" y="524"/>
                  </a:lnTo>
                  <a:lnTo>
                    <a:pt x="204" y="543"/>
                  </a:lnTo>
                  <a:lnTo>
                    <a:pt x="228" y="585"/>
                  </a:lnTo>
                  <a:lnTo>
                    <a:pt x="267" y="602"/>
                  </a:lnTo>
                  <a:lnTo>
                    <a:pt x="276" y="582"/>
                  </a:lnTo>
                  <a:lnTo>
                    <a:pt x="312" y="536"/>
                  </a:lnTo>
                  <a:lnTo>
                    <a:pt x="313" y="474"/>
                  </a:lnTo>
                  <a:lnTo>
                    <a:pt x="336" y="477"/>
                  </a:lnTo>
                  <a:lnTo>
                    <a:pt x="345" y="460"/>
                  </a:lnTo>
                  <a:lnTo>
                    <a:pt x="368" y="459"/>
                  </a:lnTo>
                  <a:lnTo>
                    <a:pt x="389" y="440"/>
                  </a:lnTo>
                  <a:lnTo>
                    <a:pt x="421" y="405"/>
                  </a:lnTo>
                  <a:lnTo>
                    <a:pt x="462" y="402"/>
                  </a:lnTo>
                  <a:lnTo>
                    <a:pt x="475" y="385"/>
                  </a:lnTo>
                  <a:lnTo>
                    <a:pt x="532" y="374"/>
                  </a:lnTo>
                  <a:lnTo>
                    <a:pt x="534" y="362"/>
                  </a:lnTo>
                  <a:lnTo>
                    <a:pt x="490" y="356"/>
                  </a:lnTo>
                  <a:lnTo>
                    <a:pt x="486" y="332"/>
                  </a:lnTo>
                  <a:lnTo>
                    <a:pt x="503" y="348"/>
                  </a:lnTo>
                  <a:lnTo>
                    <a:pt x="538" y="344"/>
                  </a:lnTo>
                  <a:lnTo>
                    <a:pt x="505" y="320"/>
                  </a:lnTo>
                  <a:lnTo>
                    <a:pt x="508" y="303"/>
                  </a:lnTo>
                  <a:lnTo>
                    <a:pt x="530" y="315"/>
                  </a:lnTo>
                  <a:lnTo>
                    <a:pt x="541" y="290"/>
                  </a:lnTo>
                  <a:lnTo>
                    <a:pt x="528" y="271"/>
                  </a:lnTo>
                  <a:lnTo>
                    <a:pt x="560" y="257"/>
                  </a:lnTo>
                  <a:lnTo>
                    <a:pt x="541" y="228"/>
                  </a:lnTo>
                  <a:lnTo>
                    <a:pt x="554" y="228"/>
                  </a:lnTo>
                  <a:lnTo>
                    <a:pt x="542" y="201"/>
                  </a:lnTo>
                  <a:lnTo>
                    <a:pt x="557" y="201"/>
                  </a:lnTo>
                  <a:lnTo>
                    <a:pt x="570" y="206"/>
                  </a:lnTo>
                  <a:lnTo>
                    <a:pt x="577" y="187"/>
                  </a:lnTo>
                  <a:lnTo>
                    <a:pt x="554" y="164"/>
                  </a:lnTo>
                  <a:lnTo>
                    <a:pt x="561" y="113"/>
                  </a:lnTo>
                  <a:lnTo>
                    <a:pt x="593" y="110"/>
                  </a:lnTo>
                  <a:lnTo>
                    <a:pt x="599" y="92"/>
                  </a:lnTo>
                  <a:lnTo>
                    <a:pt x="646" y="74"/>
                  </a:lnTo>
                  <a:lnTo>
                    <a:pt x="633" y="61"/>
                  </a:lnTo>
                  <a:lnTo>
                    <a:pt x="607" y="59"/>
                  </a:lnTo>
                  <a:lnTo>
                    <a:pt x="580" y="77"/>
                  </a:lnTo>
                  <a:lnTo>
                    <a:pt x="545" y="74"/>
                  </a:lnTo>
                  <a:lnTo>
                    <a:pt x="523" y="91"/>
                  </a:lnTo>
                  <a:lnTo>
                    <a:pt x="530" y="61"/>
                  </a:lnTo>
                  <a:lnTo>
                    <a:pt x="497" y="54"/>
                  </a:lnTo>
                  <a:lnTo>
                    <a:pt x="527" y="49"/>
                  </a:lnTo>
                  <a:lnTo>
                    <a:pt x="545" y="45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2496" y="1059"/>
              <a:ext cx="125" cy="84"/>
            </a:xfrm>
            <a:custGeom>
              <a:avLst/>
              <a:gdLst>
                <a:gd name="T0" fmla="*/ 87 w 125"/>
                <a:gd name="T1" fmla="*/ 0 h 84"/>
                <a:gd name="T2" fmla="*/ 61 w 125"/>
                <a:gd name="T3" fmla="*/ 20 h 84"/>
                <a:gd name="T4" fmla="*/ 39 w 125"/>
                <a:gd name="T5" fmla="*/ 20 h 84"/>
                <a:gd name="T6" fmla="*/ 29 w 125"/>
                <a:gd name="T7" fmla="*/ 6 h 84"/>
                <a:gd name="T8" fmla="*/ 0 w 125"/>
                <a:gd name="T9" fmla="*/ 30 h 84"/>
                <a:gd name="T10" fmla="*/ 13 w 125"/>
                <a:gd name="T11" fmla="*/ 60 h 84"/>
                <a:gd name="T12" fmla="*/ 12 w 125"/>
                <a:gd name="T13" fmla="*/ 78 h 84"/>
                <a:gd name="T14" fmla="*/ 71 w 125"/>
                <a:gd name="T15" fmla="*/ 83 h 84"/>
                <a:gd name="T16" fmla="*/ 94 w 125"/>
                <a:gd name="T17" fmla="*/ 66 h 84"/>
                <a:gd name="T18" fmla="*/ 121 w 125"/>
                <a:gd name="T19" fmla="*/ 60 h 84"/>
                <a:gd name="T20" fmla="*/ 124 w 125"/>
                <a:gd name="T21" fmla="*/ 6 h 84"/>
                <a:gd name="T22" fmla="*/ 100 w 125"/>
                <a:gd name="T23" fmla="*/ 11 h 84"/>
                <a:gd name="T24" fmla="*/ 87 w 125"/>
                <a:gd name="T25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84">
                  <a:moveTo>
                    <a:pt x="87" y="0"/>
                  </a:moveTo>
                  <a:lnTo>
                    <a:pt x="61" y="20"/>
                  </a:lnTo>
                  <a:lnTo>
                    <a:pt x="39" y="20"/>
                  </a:lnTo>
                  <a:lnTo>
                    <a:pt x="29" y="6"/>
                  </a:lnTo>
                  <a:lnTo>
                    <a:pt x="0" y="30"/>
                  </a:lnTo>
                  <a:lnTo>
                    <a:pt x="13" y="60"/>
                  </a:lnTo>
                  <a:lnTo>
                    <a:pt x="12" y="78"/>
                  </a:lnTo>
                  <a:lnTo>
                    <a:pt x="71" y="83"/>
                  </a:lnTo>
                  <a:lnTo>
                    <a:pt x="94" y="66"/>
                  </a:lnTo>
                  <a:lnTo>
                    <a:pt x="121" y="60"/>
                  </a:lnTo>
                  <a:lnTo>
                    <a:pt x="124" y="6"/>
                  </a:lnTo>
                  <a:lnTo>
                    <a:pt x="100" y="11"/>
                  </a:lnTo>
                  <a:lnTo>
                    <a:pt x="87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822" y="854"/>
              <a:ext cx="1333" cy="1237"/>
            </a:xfrm>
            <a:custGeom>
              <a:avLst/>
              <a:gdLst>
                <a:gd name="T0" fmla="*/ 938 w 1333"/>
                <a:gd name="T1" fmla="*/ 79 h 1237"/>
                <a:gd name="T2" fmla="*/ 885 w 1333"/>
                <a:gd name="T3" fmla="*/ 109 h 1237"/>
                <a:gd name="T4" fmla="*/ 759 w 1333"/>
                <a:gd name="T5" fmla="*/ 133 h 1237"/>
                <a:gd name="T6" fmla="*/ 637 w 1333"/>
                <a:gd name="T7" fmla="*/ 121 h 1237"/>
                <a:gd name="T8" fmla="*/ 563 w 1333"/>
                <a:gd name="T9" fmla="*/ 92 h 1237"/>
                <a:gd name="T10" fmla="*/ 454 w 1333"/>
                <a:gd name="T11" fmla="*/ 121 h 1237"/>
                <a:gd name="T12" fmla="*/ 340 w 1333"/>
                <a:gd name="T13" fmla="*/ 92 h 1237"/>
                <a:gd name="T14" fmla="*/ 261 w 1333"/>
                <a:gd name="T15" fmla="*/ 50 h 1237"/>
                <a:gd name="T16" fmla="*/ 160 w 1333"/>
                <a:gd name="T17" fmla="*/ 162 h 1237"/>
                <a:gd name="T18" fmla="*/ 117 w 1333"/>
                <a:gd name="T19" fmla="*/ 217 h 1237"/>
                <a:gd name="T20" fmla="*/ 130 w 1333"/>
                <a:gd name="T21" fmla="*/ 248 h 1237"/>
                <a:gd name="T22" fmla="*/ 100 w 1333"/>
                <a:gd name="T23" fmla="*/ 319 h 1237"/>
                <a:gd name="T24" fmla="*/ 145 w 1333"/>
                <a:gd name="T25" fmla="*/ 358 h 1237"/>
                <a:gd name="T26" fmla="*/ 93 w 1333"/>
                <a:gd name="T27" fmla="*/ 403 h 1237"/>
                <a:gd name="T28" fmla="*/ 195 w 1333"/>
                <a:gd name="T29" fmla="*/ 305 h 1237"/>
                <a:gd name="T30" fmla="*/ 249 w 1333"/>
                <a:gd name="T31" fmla="*/ 299 h 1237"/>
                <a:gd name="T32" fmla="*/ 315 w 1333"/>
                <a:gd name="T33" fmla="*/ 305 h 1237"/>
                <a:gd name="T34" fmla="*/ 352 w 1333"/>
                <a:gd name="T35" fmla="*/ 305 h 1237"/>
                <a:gd name="T36" fmla="*/ 407 w 1333"/>
                <a:gd name="T37" fmla="*/ 429 h 1237"/>
                <a:gd name="T38" fmla="*/ 449 w 1333"/>
                <a:gd name="T39" fmla="*/ 486 h 1237"/>
                <a:gd name="T40" fmla="*/ 436 w 1333"/>
                <a:gd name="T41" fmla="*/ 647 h 1237"/>
                <a:gd name="T42" fmla="*/ 524 w 1333"/>
                <a:gd name="T43" fmla="*/ 897 h 1237"/>
                <a:gd name="T44" fmla="*/ 557 w 1333"/>
                <a:gd name="T45" fmla="*/ 989 h 1237"/>
                <a:gd name="T46" fmla="*/ 589 w 1333"/>
                <a:gd name="T47" fmla="*/ 998 h 1237"/>
                <a:gd name="T48" fmla="*/ 566 w 1333"/>
                <a:gd name="T49" fmla="*/ 889 h 1237"/>
                <a:gd name="T50" fmla="*/ 654 w 1333"/>
                <a:gd name="T51" fmla="*/ 1030 h 1237"/>
                <a:gd name="T52" fmla="*/ 771 w 1333"/>
                <a:gd name="T53" fmla="*/ 1124 h 1237"/>
                <a:gd name="T54" fmla="*/ 898 w 1333"/>
                <a:gd name="T55" fmla="*/ 1236 h 1237"/>
                <a:gd name="T56" fmla="*/ 897 w 1333"/>
                <a:gd name="T57" fmla="*/ 1193 h 1237"/>
                <a:gd name="T58" fmla="*/ 870 w 1333"/>
                <a:gd name="T59" fmla="*/ 1092 h 1237"/>
                <a:gd name="T60" fmla="*/ 827 w 1333"/>
                <a:gd name="T61" fmla="*/ 1072 h 1237"/>
                <a:gd name="T62" fmla="*/ 847 w 1333"/>
                <a:gd name="T63" fmla="*/ 989 h 1237"/>
                <a:gd name="T64" fmla="*/ 759 w 1333"/>
                <a:gd name="T65" fmla="*/ 1026 h 1237"/>
                <a:gd name="T66" fmla="*/ 741 w 1333"/>
                <a:gd name="T67" fmla="*/ 906 h 1237"/>
                <a:gd name="T68" fmla="*/ 783 w 1333"/>
                <a:gd name="T69" fmla="*/ 864 h 1237"/>
                <a:gd name="T70" fmla="*/ 845 w 1333"/>
                <a:gd name="T71" fmla="*/ 894 h 1237"/>
                <a:gd name="T72" fmla="*/ 909 w 1333"/>
                <a:gd name="T73" fmla="*/ 889 h 1237"/>
                <a:gd name="T74" fmla="*/ 946 w 1333"/>
                <a:gd name="T75" fmla="*/ 947 h 1237"/>
                <a:gd name="T76" fmla="*/ 1006 w 1333"/>
                <a:gd name="T77" fmla="*/ 798 h 1237"/>
                <a:gd name="T78" fmla="*/ 1017 w 1333"/>
                <a:gd name="T79" fmla="*/ 737 h 1237"/>
                <a:gd name="T80" fmla="*/ 1098 w 1333"/>
                <a:gd name="T81" fmla="*/ 660 h 1237"/>
                <a:gd name="T82" fmla="*/ 1173 w 1333"/>
                <a:gd name="T83" fmla="*/ 616 h 1237"/>
                <a:gd name="T84" fmla="*/ 1191 w 1333"/>
                <a:gd name="T85" fmla="*/ 686 h 1237"/>
                <a:gd name="T86" fmla="*/ 1242 w 1333"/>
                <a:gd name="T87" fmla="*/ 616 h 1237"/>
                <a:gd name="T88" fmla="*/ 1188 w 1333"/>
                <a:gd name="T89" fmla="*/ 619 h 1237"/>
                <a:gd name="T90" fmla="*/ 1128 w 1333"/>
                <a:gd name="T91" fmla="*/ 594 h 1237"/>
                <a:gd name="T92" fmla="*/ 1279 w 1333"/>
                <a:gd name="T93" fmla="*/ 577 h 1237"/>
                <a:gd name="T94" fmla="*/ 1287 w 1333"/>
                <a:gd name="T95" fmla="*/ 608 h 1237"/>
                <a:gd name="T96" fmla="*/ 1327 w 1333"/>
                <a:gd name="T97" fmla="*/ 577 h 1237"/>
                <a:gd name="T98" fmla="*/ 1309 w 1333"/>
                <a:gd name="T99" fmla="*/ 486 h 1237"/>
                <a:gd name="T100" fmla="*/ 1231 w 1333"/>
                <a:gd name="T101" fmla="*/ 370 h 1237"/>
                <a:gd name="T102" fmla="*/ 1191 w 1333"/>
                <a:gd name="T103" fmla="*/ 361 h 1237"/>
                <a:gd name="T104" fmla="*/ 1158 w 1333"/>
                <a:gd name="T105" fmla="*/ 307 h 1237"/>
                <a:gd name="T106" fmla="*/ 1070 w 1333"/>
                <a:gd name="T107" fmla="*/ 311 h 1237"/>
                <a:gd name="T108" fmla="*/ 1064 w 1333"/>
                <a:gd name="T109" fmla="*/ 387 h 1237"/>
                <a:gd name="T110" fmla="*/ 1026 w 1333"/>
                <a:gd name="T111" fmla="*/ 499 h 1237"/>
                <a:gd name="T112" fmla="*/ 1003 w 1333"/>
                <a:gd name="T113" fmla="*/ 431 h 1237"/>
                <a:gd name="T114" fmla="*/ 909 w 1333"/>
                <a:gd name="T115" fmla="*/ 396 h 1237"/>
                <a:gd name="T116" fmla="*/ 909 w 1333"/>
                <a:gd name="T117" fmla="*/ 287 h 1237"/>
                <a:gd name="T118" fmla="*/ 990 w 1333"/>
                <a:gd name="T119" fmla="*/ 212 h 1237"/>
                <a:gd name="T120" fmla="*/ 1034 w 1333"/>
                <a:gd name="T121" fmla="*/ 153 h 1237"/>
                <a:gd name="T122" fmla="*/ 983 w 1333"/>
                <a:gd name="T123" fmla="*/ 129 h 1237"/>
                <a:gd name="T124" fmla="*/ 963 w 1333"/>
                <a:gd name="T125" fmla="*/ 29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33" h="1237">
                  <a:moveTo>
                    <a:pt x="994" y="20"/>
                  </a:moveTo>
                  <a:lnTo>
                    <a:pt x="961" y="0"/>
                  </a:lnTo>
                  <a:lnTo>
                    <a:pt x="941" y="29"/>
                  </a:lnTo>
                  <a:lnTo>
                    <a:pt x="938" y="79"/>
                  </a:lnTo>
                  <a:lnTo>
                    <a:pt x="917" y="109"/>
                  </a:lnTo>
                  <a:lnTo>
                    <a:pt x="926" y="129"/>
                  </a:lnTo>
                  <a:lnTo>
                    <a:pt x="893" y="142"/>
                  </a:lnTo>
                  <a:lnTo>
                    <a:pt x="885" y="109"/>
                  </a:lnTo>
                  <a:lnTo>
                    <a:pt x="855" y="129"/>
                  </a:lnTo>
                  <a:lnTo>
                    <a:pt x="852" y="153"/>
                  </a:lnTo>
                  <a:lnTo>
                    <a:pt x="789" y="125"/>
                  </a:lnTo>
                  <a:lnTo>
                    <a:pt x="759" y="133"/>
                  </a:lnTo>
                  <a:lnTo>
                    <a:pt x="745" y="158"/>
                  </a:lnTo>
                  <a:lnTo>
                    <a:pt x="677" y="145"/>
                  </a:lnTo>
                  <a:lnTo>
                    <a:pt x="677" y="116"/>
                  </a:lnTo>
                  <a:lnTo>
                    <a:pt x="637" y="121"/>
                  </a:lnTo>
                  <a:lnTo>
                    <a:pt x="610" y="87"/>
                  </a:lnTo>
                  <a:lnTo>
                    <a:pt x="589" y="92"/>
                  </a:lnTo>
                  <a:lnTo>
                    <a:pt x="589" y="113"/>
                  </a:lnTo>
                  <a:lnTo>
                    <a:pt x="563" y="92"/>
                  </a:lnTo>
                  <a:lnTo>
                    <a:pt x="517" y="109"/>
                  </a:lnTo>
                  <a:lnTo>
                    <a:pt x="490" y="121"/>
                  </a:lnTo>
                  <a:lnTo>
                    <a:pt x="469" y="109"/>
                  </a:lnTo>
                  <a:lnTo>
                    <a:pt x="454" y="121"/>
                  </a:lnTo>
                  <a:lnTo>
                    <a:pt x="422" y="100"/>
                  </a:lnTo>
                  <a:lnTo>
                    <a:pt x="366" y="92"/>
                  </a:lnTo>
                  <a:lnTo>
                    <a:pt x="352" y="104"/>
                  </a:lnTo>
                  <a:lnTo>
                    <a:pt x="340" y="92"/>
                  </a:lnTo>
                  <a:lnTo>
                    <a:pt x="307" y="87"/>
                  </a:lnTo>
                  <a:lnTo>
                    <a:pt x="292" y="67"/>
                  </a:lnTo>
                  <a:lnTo>
                    <a:pt x="269" y="71"/>
                  </a:lnTo>
                  <a:lnTo>
                    <a:pt x="261" y="50"/>
                  </a:lnTo>
                  <a:lnTo>
                    <a:pt x="234" y="62"/>
                  </a:lnTo>
                  <a:lnTo>
                    <a:pt x="160" y="83"/>
                  </a:lnTo>
                  <a:lnTo>
                    <a:pt x="130" y="121"/>
                  </a:lnTo>
                  <a:lnTo>
                    <a:pt x="160" y="162"/>
                  </a:lnTo>
                  <a:lnTo>
                    <a:pt x="157" y="171"/>
                  </a:lnTo>
                  <a:lnTo>
                    <a:pt x="124" y="158"/>
                  </a:lnTo>
                  <a:lnTo>
                    <a:pt x="100" y="171"/>
                  </a:lnTo>
                  <a:lnTo>
                    <a:pt x="117" y="217"/>
                  </a:lnTo>
                  <a:lnTo>
                    <a:pt x="138" y="203"/>
                  </a:lnTo>
                  <a:lnTo>
                    <a:pt x="157" y="217"/>
                  </a:lnTo>
                  <a:lnTo>
                    <a:pt x="138" y="234"/>
                  </a:lnTo>
                  <a:lnTo>
                    <a:pt x="130" y="248"/>
                  </a:lnTo>
                  <a:lnTo>
                    <a:pt x="105" y="246"/>
                  </a:lnTo>
                  <a:lnTo>
                    <a:pt x="78" y="270"/>
                  </a:lnTo>
                  <a:lnTo>
                    <a:pt x="78" y="307"/>
                  </a:lnTo>
                  <a:lnTo>
                    <a:pt x="100" y="319"/>
                  </a:lnTo>
                  <a:lnTo>
                    <a:pt x="123" y="311"/>
                  </a:lnTo>
                  <a:lnTo>
                    <a:pt x="114" y="338"/>
                  </a:lnTo>
                  <a:lnTo>
                    <a:pt x="143" y="340"/>
                  </a:lnTo>
                  <a:lnTo>
                    <a:pt x="145" y="358"/>
                  </a:lnTo>
                  <a:lnTo>
                    <a:pt x="87" y="396"/>
                  </a:lnTo>
                  <a:lnTo>
                    <a:pt x="0" y="423"/>
                  </a:lnTo>
                  <a:lnTo>
                    <a:pt x="0" y="431"/>
                  </a:lnTo>
                  <a:lnTo>
                    <a:pt x="93" y="403"/>
                  </a:lnTo>
                  <a:lnTo>
                    <a:pt x="195" y="329"/>
                  </a:lnTo>
                  <a:lnTo>
                    <a:pt x="181" y="311"/>
                  </a:lnTo>
                  <a:lnTo>
                    <a:pt x="170" y="305"/>
                  </a:lnTo>
                  <a:lnTo>
                    <a:pt x="195" y="305"/>
                  </a:lnTo>
                  <a:lnTo>
                    <a:pt x="231" y="265"/>
                  </a:lnTo>
                  <a:lnTo>
                    <a:pt x="231" y="279"/>
                  </a:lnTo>
                  <a:lnTo>
                    <a:pt x="214" y="305"/>
                  </a:lnTo>
                  <a:lnTo>
                    <a:pt x="249" y="299"/>
                  </a:lnTo>
                  <a:lnTo>
                    <a:pt x="269" y="305"/>
                  </a:lnTo>
                  <a:lnTo>
                    <a:pt x="269" y="287"/>
                  </a:lnTo>
                  <a:lnTo>
                    <a:pt x="284" y="290"/>
                  </a:lnTo>
                  <a:lnTo>
                    <a:pt x="315" y="305"/>
                  </a:lnTo>
                  <a:lnTo>
                    <a:pt x="340" y="287"/>
                  </a:lnTo>
                  <a:lnTo>
                    <a:pt x="342" y="270"/>
                  </a:lnTo>
                  <a:lnTo>
                    <a:pt x="372" y="287"/>
                  </a:lnTo>
                  <a:lnTo>
                    <a:pt x="352" y="305"/>
                  </a:lnTo>
                  <a:lnTo>
                    <a:pt x="363" y="332"/>
                  </a:lnTo>
                  <a:lnTo>
                    <a:pt x="380" y="340"/>
                  </a:lnTo>
                  <a:lnTo>
                    <a:pt x="389" y="412"/>
                  </a:lnTo>
                  <a:lnTo>
                    <a:pt x="407" y="429"/>
                  </a:lnTo>
                  <a:lnTo>
                    <a:pt x="422" y="420"/>
                  </a:lnTo>
                  <a:lnTo>
                    <a:pt x="440" y="441"/>
                  </a:lnTo>
                  <a:lnTo>
                    <a:pt x="440" y="471"/>
                  </a:lnTo>
                  <a:lnTo>
                    <a:pt x="449" y="486"/>
                  </a:lnTo>
                  <a:lnTo>
                    <a:pt x="430" y="494"/>
                  </a:lnTo>
                  <a:lnTo>
                    <a:pt x="451" y="532"/>
                  </a:lnTo>
                  <a:lnTo>
                    <a:pt x="460" y="544"/>
                  </a:lnTo>
                  <a:lnTo>
                    <a:pt x="436" y="647"/>
                  </a:lnTo>
                  <a:lnTo>
                    <a:pt x="481" y="805"/>
                  </a:lnTo>
                  <a:lnTo>
                    <a:pt x="490" y="840"/>
                  </a:lnTo>
                  <a:lnTo>
                    <a:pt x="517" y="847"/>
                  </a:lnTo>
                  <a:lnTo>
                    <a:pt x="524" y="897"/>
                  </a:lnTo>
                  <a:lnTo>
                    <a:pt x="536" y="923"/>
                  </a:lnTo>
                  <a:lnTo>
                    <a:pt x="524" y="939"/>
                  </a:lnTo>
                  <a:lnTo>
                    <a:pt x="534" y="959"/>
                  </a:lnTo>
                  <a:lnTo>
                    <a:pt x="557" y="989"/>
                  </a:lnTo>
                  <a:lnTo>
                    <a:pt x="571" y="1015"/>
                  </a:lnTo>
                  <a:lnTo>
                    <a:pt x="595" y="1030"/>
                  </a:lnTo>
                  <a:lnTo>
                    <a:pt x="601" y="1026"/>
                  </a:lnTo>
                  <a:lnTo>
                    <a:pt x="589" y="998"/>
                  </a:lnTo>
                  <a:lnTo>
                    <a:pt x="566" y="950"/>
                  </a:lnTo>
                  <a:lnTo>
                    <a:pt x="557" y="917"/>
                  </a:lnTo>
                  <a:lnTo>
                    <a:pt x="554" y="889"/>
                  </a:lnTo>
                  <a:lnTo>
                    <a:pt x="566" y="889"/>
                  </a:lnTo>
                  <a:lnTo>
                    <a:pt x="571" y="930"/>
                  </a:lnTo>
                  <a:lnTo>
                    <a:pt x="592" y="965"/>
                  </a:lnTo>
                  <a:lnTo>
                    <a:pt x="641" y="1026"/>
                  </a:lnTo>
                  <a:lnTo>
                    <a:pt x="654" y="1030"/>
                  </a:lnTo>
                  <a:lnTo>
                    <a:pt x="676" y="1058"/>
                  </a:lnTo>
                  <a:lnTo>
                    <a:pt x="706" y="1076"/>
                  </a:lnTo>
                  <a:lnTo>
                    <a:pt x="738" y="1110"/>
                  </a:lnTo>
                  <a:lnTo>
                    <a:pt x="771" y="1124"/>
                  </a:lnTo>
                  <a:lnTo>
                    <a:pt x="804" y="1138"/>
                  </a:lnTo>
                  <a:lnTo>
                    <a:pt x="860" y="1209"/>
                  </a:lnTo>
                  <a:lnTo>
                    <a:pt x="875" y="1222"/>
                  </a:lnTo>
                  <a:lnTo>
                    <a:pt x="898" y="1236"/>
                  </a:lnTo>
                  <a:lnTo>
                    <a:pt x="951" y="1218"/>
                  </a:lnTo>
                  <a:lnTo>
                    <a:pt x="963" y="1180"/>
                  </a:lnTo>
                  <a:lnTo>
                    <a:pt x="936" y="1196"/>
                  </a:lnTo>
                  <a:lnTo>
                    <a:pt x="897" y="1193"/>
                  </a:lnTo>
                  <a:lnTo>
                    <a:pt x="890" y="1172"/>
                  </a:lnTo>
                  <a:lnTo>
                    <a:pt x="897" y="1146"/>
                  </a:lnTo>
                  <a:lnTo>
                    <a:pt x="897" y="1114"/>
                  </a:lnTo>
                  <a:lnTo>
                    <a:pt x="870" y="1092"/>
                  </a:lnTo>
                  <a:lnTo>
                    <a:pt x="849" y="1089"/>
                  </a:lnTo>
                  <a:lnTo>
                    <a:pt x="845" y="1098"/>
                  </a:lnTo>
                  <a:lnTo>
                    <a:pt x="819" y="1089"/>
                  </a:lnTo>
                  <a:lnTo>
                    <a:pt x="827" y="1072"/>
                  </a:lnTo>
                  <a:lnTo>
                    <a:pt x="855" y="1064"/>
                  </a:lnTo>
                  <a:lnTo>
                    <a:pt x="845" y="1035"/>
                  </a:lnTo>
                  <a:lnTo>
                    <a:pt x="852" y="1026"/>
                  </a:lnTo>
                  <a:lnTo>
                    <a:pt x="847" y="989"/>
                  </a:lnTo>
                  <a:lnTo>
                    <a:pt x="835" y="993"/>
                  </a:lnTo>
                  <a:lnTo>
                    <a:pt x="812" y="998"/>
                  </a:lnTo>
                  <a:lnTo>
                    <a:pt x="795" y="1022"/>
                  </a:lnTo>
                  <a:lnTo>
                    <a:pt x="759" y="1026"/>
                  </a:lnTo>
                  <a:lnTo>
                    <a:pt x="721" y="1006"/>
                  </a:lnTo>
                  <a:lnTo>
                    <a:pt x="719" y="956"/>
                  </a:lnTo>
                  <a:lnTo>
                    <a:pt x="741" y="930"/>
                  </a:lnTo>
                  <a:lnTo>
                    <a:pt x="741" y="906"/>
                  </a:lnTo>
                  <a:lnTo>
                    <a:pt x="729" y="889"/>
                  </a:lnTo>
                  <a:lnTo>
                    <a:pt x="749" y="894"/>
                  </a:lnTo>
                  <a:lnTo>
                    <a:pt x="778" y="877"/>
                  </a:lnTo>
                  <a:lnTo>
                    <a:pt x="783" y="864"/>
                  </a:lnTo>
                  <a:lnTo>
                    <a:pt x="797" y="867"/>
                  </a:lnTo>
                  <a:lnTo>
                    <a:pt x="799" y="881"/>
                  </a:lnTo>
                  <a:lnTo>
                    <a:pt x="825" y="881"/>
                  </a:lnTo>
                  <a:lnTo>
                    <a:pt x="845" y="894"/>
                  </a:lnTo>
                  <a:lnTo>
                    <a:pt x="845" y="873"/>
                  </a:lnTo>
                  <a:lnTo>
                    <a:pt x="860" y="873"/>
                  </a:lnTo>
                  <a:lnTo>
                    <a:pt x="873" y="889"/>
                  </a:lnTo>
                  <a:lnTo>
                    <a:pt x="909" y="889"/>
                  </a:lnTo>
                  <a:lnTo>
                    <a:pt x="909" y="930"/>
                  </a:lnTo>
                  <a:lnTo>
                    <a:pt x="926" y="959"/>
                  </a:lnTo>
                  <a:lnTo>
                    <a:pt x="944" y="965"/>
                  </a:lnTo>
                  <a:lnTo>
                    <a:pt x="946" y="947"/>
                  </a:lnTo>
                  <a:lnTo>
                    <a:pt x="946" y="889"/>
                  </a:lnTo>
                  <a:lnTo>
                    <a:pt x="938" y="873"/>
                  </a:lnTo>
                  <a:lnTo>
                    <a:pt x="984" y="802"/>
                  </a:lnTo>
                  <a:lnTo>
                    <a:pt x="1006" y="798"/>
                  </a:lnTo>
                  <a:lnTo>
                    <a:pt x="1014" y="773"/>
                  </a:lnTo>
                  <a:lnTo>
                    <a:pt x="1028" y="769"/>
                  </a:lnTo>
                  <a:lnTo>
                    <a:pt x="1014" y="752"/>
                  </a:lnTo>
                  <a:lnTo>
                    <a:pt x="1017" y="737"/>
                  </a:lnTo>
                  <a:lnTo>
                    <a:pt x="1040" y="722"/>
                  </a:lnTo>
                  <a:lnTo>
                    <a:pt x="1058" y="695"/>
                  </a:lnTo>
                  <a:lnTo>
                    <a:pt x="1091" y="689"/>
                  </a:lnTo>
                  <a:lnTo>
                    <a:pt x="1098" y="660"/>
                  </a:lnTo>
                  <a:lnTo>
                    <a:pt x="1091" y="653"/>
                  </a:lnTo>
                  <a:lnTo>
                    <a:pt x="1102" y="636"/>
                  </a:lnTo>
                  <a:lnTo>
                    <a:pt x="1138" y="627"/>
                  </a:lnTo>
                  <a:lnTo>
                    <a:pt x="1173" y="616"/>
                  </a:lnTo>
                  <a:lnTo>
                    <a:pt x="1179" y="640"/>
                  </a:lnTo>
                  <a:lnTo>
                    <a:pt x="1169" y="660"/>
                  </a:lnTo>
                  <a:lnTo>
                    <a:pt x="1160" y="680"/>
                  </a:lnTo>
                  <a:lnTo>
                    <a:pt x="1191" y="686"/>
                  </a:lnTo>
                  <a:lnTo>
                    <a:pt x="1198" y="669"/>
                  </a:lnTo>
                  <a:lnTo>
                    <a:pt x="1211" y="657"/>
                  </a:lnTo>
                  <a:lnTo>
                    <a:pt x="1242" y="645"/>
                  </a:lnTo>
                  <a:lnTo>
                    <a:pt x="1242" y="616"/>
                  </a:lnTo>
                  <a:lnTo>
                    <a:pt x="1222" y="608"/>
                  </a:lnTo>
                  <a:lnTo>
                    <a:pt x="1222" y="619"/>
                  </a:lnTo>
                  <a:lnTo>
                    <a:pt x="1209" y="627"/>
                  </a:lnTo>
                  <a:lnTo>
                    <a:pt x="1188" y="619"/>
                  </a:lnTo>
                  <a:lnTo>
                    <a:pt x="1198" y="591"/>
                  </a:lnTo>
                  <a:lnTo>
                    <a:pt x="1192" y="577"/>
                  </a:lnTo>
                  <a:lnTo>
                    <a:pt x="1173" y="577"/>
                  </a:lnTo>
                  <a:lnTo>
                    <a:pt x="1128" y="594"/>
                  </a:lnTo>
                  <a:lnTo>
                    <a:pt x="1173" y="565"/>
                  </a:lnTo>
                  <a:lnTo>
                    <a:pt x="1243" y="570"/>
                  </a:lnTo>
                  <a:lnTo>
                    <a:pt x="1272" y="557"/>
                  </a:lnTo>
                  <a:lnTo>
                    <a:pt x="1279" y="577"/>
                  </a:lnTo>
                  <a:lnTo>
                    <a:pt x="1249" y="594"/>
                  </a:lnTo>
                  <a:lnTo>
                    <a:pt x="1255" y="603"/>
                  </a:lnTo>
                  <a:lnTo>
                    <a:pt x="1279" y="619"/>
                  </a:lnTo>
                  <a:lnTo>
                    <a:pt x="1287" y="608"/>
                  </a:lnTo>
                  <a:lnTo>
                    <a:pt x="1296" y="633"/>
                  </a:lnTo>
                  <a:lnTo>
                    <a:pt x="1309" y="619"/>
                  </a:lnTo>
                  <a:lnTo>
                    <a:pt x="1332" y="619"/>
                  </a:lnTo>
                  <a:lnTo>
                    <a:pt x="1327" y="577"/>
                  </a:lnTo>
                  <a:lnTo>
                    <a:pt x="1307" y="570"/>
                  </a:lnTo>
                  <a:lnTo>
                    <a:pt x="1296" y="550"/>
                  </a:lnTo>
                  <a:lnTo>
                    <a:pt x="1309" y="541"/>
                  </a:lnTo>
                  <a:lnTo>
                    <a:pt x="1309" y="486"/>
                  </a:lnTo>
                  <a:lnTo>
                    <a:pt x="1279" y="462"/>
                  </a:lnTo>
                  <a:lnTo>
                    <a:pt x="1252" y="452"/>
                  </a:lnTo>
                  <a:lnTo>
                    <a:pt x="1249" y="408"/>
                  </a:lnTo>
                  <a:lnTo>
                    <a:pt x="1231" y="370"/>
                  </a:lnTo>
                  <a:lnTo>
                    <a:pt x="1222" y="332"/>
                  </a:lnTo>
                  <a:lnTo>
                    <a:pt x="1211" y="338"/>
                  </a:lnTo>
                  <a:lnTo>
                    <a:pt x="1195" y="325"/>
                  </a:lnTo>
                  <a:lnTo>
                    <a:pt x="1191" y="361"/>
                  </a:lnTo>
                  <a:lnTo>
                    <a:pt x="1173" y="374"/>
                  </a:lnTo>
                  <a:lnTo>
                    <a:pt x="1158" y="346"/>
                  </a:lnTo>
                  <a:lnTo>
                    <a:pt x="1173" y="329"/>
                  </a:lnTo>
                  <a:lnTo>
                    <a:pt x="1158" y="307"/>
                  </a:lnTo>
                  <a:lnTo>
                    <a:pt x="1134" y="305"/>
                  </a:lnTo>
                  <a:lnTo>
                    <a:pt x="1124" y="283"/>
                  </a:lnTo>
                  <a:lnTo>
                    <a:pt x="1064" y="283"/>
                  </a:lnTo>
                  <a:lnTo>
                    <a:pt x="1070" y="311"/>
                  </a:lnTo>
                  <a:lnTo>
                    <a:pt x="1055" y="325"/>
                  </a:lnTo>
                  <a:lnTo>
                    <a:pt x="1064" y="340"/>
                  </a:lnTo>
                  <a:lnTo>
                    <a:pt x="1050" y="366"/>
                  </a:lnTo>
                  <a:lnTo>
                    <a:pt x="1064" y="387"/>
                  </a:lnTo>
                  <a:lnTo>
                    <a:pt x="1054" y="420"/>
                  </a:lnTo>
                  <a:lnTo>
                    <a:pt x="1024" y="441"/>
                  </a:lnTo>
                  <a:lnTo>
                    <a:pt x="1026" y="458"/>
                  </a:lnTo>
                  <a:lnTo>
                    <a:pt x="1026" y="499"/>
                  </a:lnTo>
                  <a:lnTo>
                    <a:pt x="1006" y="499"/>
                  </a:lnTo>
                  <a:lnTo>
                    <a:pt x="1014" y="473"/>
                  </a:lnTo>
                  <a:lnTo>
                    <a:pt x="1003" y="458"/>
                  </a:lnTo>
                  <a:lnTo>
                    <a:pt x="1003" y="431"/>
                  </a:lnTo>
                  <a:lnTo>
                    <a:pt x="984" y="429"/>
                  </a:lnTo>
                  <a:lnTo>
                    <a:pt x="953" y="412"/>
                  </a:lnTo>
                  <a:lnTo>
                    <a:pt x="926" y="391"/>
                  </a:lnTo>
                  <a:lnTo>
                    <a:pt x="909" y="396"/>
                  </a:lnTo>
                  <a:lnTo>
                    <a:pt x="897" y="352"/>
                  </a:lnTo>
                  <a:lnTo>
                    <a:pt x="876" y="340"/>
                  </a:lnTo>
                  <a:lnTo>
                    <a:pt x="888" y="299"/>
                  </a:lnTo>
                  <a:lnTo>
                    <a:pt x="909" y="287"/>
                  </a:lnTo>
                  <a:lnTo>
                    <a:pt x="929" y="283"/>
                  </a:lnTo>
                  <a:lnTo>
                    <a:pt x="933" y="254"/>
                  </a:lnTo>
                  <a:lnTo>
                    <a:pt x="966" y="246"/>
                  </a:lnTo>
                  <a:lnTo>
                    <a:pt x="990" y="212"/>
                  </a:lnTo>
                  <a:lnTo>
                    <a:pt x="1003" y="184"/>
                  </a:lnTo>
                  <a:lnTo>
                    <a:pt x="1032" y="178"/>
                  </a:lnTo>
                  <a:lnTo>
                    <a:pt x="1055" y="162"/>
                  </a:lnTo>
                  <a:lnTo>
                    <a:pt x="1034" y="153"/>
                  </a:lnTo>
                  <a:lnTo>
                    <a:pt x="1028" y="125"/>
                  </a:lnTo>
                  <a:lnTo>
                    <a:pt x="1012" y="125"/>
                  </a:lnTo>
                  <a:lnTo>
                    <a:pt x="996" y="153"/>
                  </a:lnTo>
                  <a:lnTo>
                    <a:pt x="983" y="129"/>
                  </a:lnTo>
                  <a:lnTo>
                    <a:pt x="956" y="116"/>
                  </a:lnTo>
                  <a:lnTo>
                    <a:pt x="961" y="94"/>
                  </a:lnTo>
                  <a:lnTo>
                    <a:pt x="946" y="79"/>
                  </a:lnTo>
                  <a:lnTo>
                    <a:pt x="963" y="29"/>
                  </a:lnTo>
                  <a:lnTo>
                    <a:pt x="994" y="2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1706" y="2010"/>
              <a:ext cx="595" cy="1161"/>
            </a:xfrm>
            <a:custGeom>
              <a:avLst/>
              <a:gdLst>
                <a:gd name="T0" fmla="*/ 62 w 595"/>
                <a:gd name="T1" fmla="*/ 61 h 1161"/>
                <a:gd name="T2" fmla="*/ 70 w 595"/>
                <a:gd name="T3" fmla="*/ 155 h 1161"/>
                <a:gd name="T4" fmla="*/ 27 w 595"/>
                <a:gd name="T5" fmla="*/ 248 h 1161"/>
                <a:gd name="T6" fmla="*/ 9 w 595"/>
                <a:gd name="T7" fmla="*/ 290 h 1161"/>
                <a:gd name="T8" fmla="*/ 57 w 595"/>
                <a:gd name="T9" fmla="*/ 381 h 1161"/>
                <a:gd name="T10" fmla="*/ 136 w 595"/>
                <a:gd name="T11" fmla="*/ 459 h 1161"/>
                <a:gd name="T12" fmla="*/ 152 w 595"/>
                <a:gd name="T13" fmla="*/ 525 h 1161"/>
                <a:gd name="T14" fmla="*/ 136 w 595"/>
                <a:gd name="T15" fmla="*/ 662 h 1161"/>
                <a:gd name="T16" fmla="*/ 127 w 595"/>
                <a:gd name="T17" fmla="*/ 873 h 1161"/>
                <a:gd name="T18" fmla="*/ 136 w 595"/>
                <a:gd name="T19" fmla="*/ 951 h 1161"/>
                <a:gd name="T20" fmla="*/ 133 w 595"/>
                <a:gd name="T21" fmla="*/ 1038 h 1161"/>
                <a:gd name="T22" fmla="*/ 159 w 595"/>
                <a:gd name="T23" fmla="*/ 1098 h 1161"/>
                <a:gd name="T24" fmla="*/ 155 w 595"/>
                <a:gd name="T25" fmla="*/ 1121 h 1161"/>
                <a:gd name="T26" fmla="*/ 219 w 595"/>
                <a:gd name="T27" fmla="*/ 1146 h 1161"/>
                <a:gd name="T28" fmla="*/ 272 w 595"/>
                <a:gd name="T29" fmla="*/ 1146 h 1161"/>
                <a:gd name="T30" fmla="*/ 223 w 595"/>
                <a:gd name="T31" fmla="*/ 1103 h 1161"/>
                <a:gd name="T32" fmla="*/ 223 w 595"/>
                <a:gd name="T33" fmla="*/ 1079 h 1161"/>
                <a:gd name="T34" fmla="*/ 231 w 595"/>
                <a:gd name="T35" fmla="*/ 1009 h 1161"/>
                <a:gd name="T36" fmla="*/ 206 w 595"/>
                <a:gd name="T37" fmla="*/ 957 h 1161"/>
                <a:gd name="T38" fmla="*/ 243 w 595"/>
                <a:gd name="T39" fmla="*/ 920 h 1161"/>
                <a:gd name="T40" fmla="*/ 231 w 595"/>
                <a:gd name="T41" fmla="*/ 878 h 1161"/>
                <a:gd name="T42" fmla="*/ 276 w 595"/>
                <a:gd name="T43" fmla="*/ 845 h 1161"/>
                <a:gd name="T44" fmla="*/ 329 w 595"/>
                <a:gd name="T45" fmla="*/ 812 h 1161"/>
                <a:gd name="T46" fmla="*/ 335 w 595"/>
                <a:gd name="T47" fmla="*/ 760 h 1161"/>
                <a:gd name="T48" fmla="*/ 377 w 595"/>
                <a:gd name="T49" fmla="*/ 752 h 1161"/>
                <a:gd name="T50" fmla="*/ 414 w 595"/>
                <a:gd name="T51" fmla="*/ 700 h 1161"/>
                <a:gd name="T52" fmla="*/ 424 w 595"/>
                <a:gd name="T53" fmla="*/ 624 h 1161"/>
                <a:gd name="T54" fmla="*/ 457 w 595"/>
                <a:gd name="T55" fmla="*/ 583 h 1161"/>
                <a:gd name="T56" fmla="*/ 540 w 595"/>
                <a:gd name="T57" fmla="*/ 516 h 1161"/>
                <a:gd name="T58" fmla="*/ 580 w 595"/>
                <a:gd name="T59" fmla="*/ 353 h 1161"/>
                <a:gd name="T60" fmla="*/ 557 w 595"/>
                <a:gd name="T61" fmla="*/ 277 h 1161"/>
                <a:gd name="T62" fmla="*/ 498 w 595"/>
                <a:gd name="T63" fmla="*/ 244 h 1161"/>
                <a:gd name="T64" fmla="*/ 475 w 595"/>
                <a:gd name="T65" fmla="*/ 238 h 1161"/>
                <a:gd name="T66" fmla="*/ 421 w 595"/>
                <a:gd name="T67" fmla="*/ 210 h 1161"/>
                <a:gd name="T68" fmla="*/ 414 w 595"/>
                <a:gd name="T69" fmla="*/ 169 h 1161"/>
                <a:gd name="T70" fmla="*/ 371 w 595"/>
                <a:gd name="T71" fmla="*/ 136 h 1161"/>
                <a:gd name="T72" fmla="*/ 314 w 595"/>
                <a:gd name="T73" fmla="*/ 112 h 1161"/>
                <a:gd name="T74" fmla="*/ 282 w 595"/>
                <a:gd name="T75" fmla="*/ 71 h 1161"/>
                <a:gd name="T76" fmla="*/ 173 w 595"/>
                <a:gd name="T77" fmla="*/ 27 h 1161"/>
                <a:gd name="T78" fmla="*/ 136 w 595"/>
                <a:gd name="T79" fmla="*/ 5 h 1161"/>
                <a:gd name="T80" fmla="*/ 82 w 595"/>
                <a:gd name="T81" fmla="*/ 19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95" h="1161">
                  <a:moveTo>
                    <a:pt x="82" y="19"/>
                  </a:moveTo>
                  <a:lnTo>
                    <a:pt x="62" y="61"/>
                  </a:lnTo>
                  <a:lnTo>
                    <a:pt x="60" y="112"/>
                  </a:lnTo>
                  <a:lnTo>
                    <a:pt x="70" y="155"/>
                  </a:lnTo>
                  <a:lnTo>
                    <a:pt x="21" y="196"/>
                  </a:lnTo>
                  <a:lnTo>
                    <a:pt x="27" y="248"/>
                  </a:lnTo>
                  <a:lnTo>
                    <a:pt x="0" y="268"/>
                  </a:lnTo>
                  <a:lnTo>
                    <a:pt x="9" y="290"/>
                  </a:lnTo>
                  <a:lnTo>
                    <a:pt x="53" y="347"/>
                  </a:lnTo>
                  <a:lnTo>
                    <a:pt x="57" y="381"/>
                  </a:lnTo>
                  <a:lnTo>
                    <a:pt x="103" y="451"/>
                  </a:lnTo>
                  <a:lnTo>
                    <a:pt x="136" y="459"/>
                  </a:lnTo>
                  <a:lnTo>
                    <a:pt x="142" y="502"/>
                  </a:lnTo>
                  <a:lnTo>
                    <a:pt x="152" y="525"/>
                  </a:lnTo>
                  <a:lnTo>
                    <a:pt x="148" y="624"/>
                  </a:lnTo>
                  <a:lnTo>
                    <a:pt x="136" y="662"/>
                  </a:lnTo>
                  <a:lnTo>
                    <a:pt x="140" y="765"/>
                  </a:lnTo>
                  <a:lnTo>
                    <a:pt x="127" y="873"/>
                  </a:lnTo>
                  <a:lnTo>
                    <a:pt x="145" y="887"/>
                  </a:lnTo>
                  <a:lnTo>
                    <a:pt x="136" y="951"/>
                  </a:lnTo>
                  <a:lnTo>
                    <a:pt x="119" y="967"/>
                  </a:lnTo>
                  <a:lnTo>
                    <a:pt x="133" y="1038"/>
                  </a:lnTo>
                  <a:lnTo>
                    <a:pt x="159" y="1075"/>
                  </a:lnTo>
                  <a:lnTo>
                    <a:pt x="159" y="1098"/>
                  </a:lnTo>
                  <a:lnTo>
                    <a:pt x="170" y="1112"/>
                  </a:lnTo>
                  <a:lnTo>
                    <a:pt x="155" y="1121"/>
                  </a:lnTo>
                  <a:lnTo>
                    <a:pt x="190" y="1146"/>
                  </a:lnTo>
                  <a:lnTo>
                    <a:pt x="219" y="1146"/>
                  </a:lnTo>
                  <a:lnTo>
                    <a:pt x="259" y="1160"/>
                  </a:lnTo>
                  <a:lnTo>
                    <a:pt x="272" y="1146"/>
                  </a:lnTo>
                  <a:lnTo>
                    <a:pt x="234" y="1121"/>
                  </a:lnTo>
                  <a:lnTo>
                    <a:pt x="223" y="1103"/>
                  </a:lnTo>
                  <a:lnTo>
                    <a:pt x="193" y="1103"/>
                  </a:lnTo>
                  <a:lnTo>
                    <a:pt x="223" y="1079"/>
                  </a:lnTo>
                  <a:lnTo>
                    <a:pt x="195" y="1064"/>
                  </a:lnTo>
                  <a:lnTo>
                    <a:pt x="231" y="1009"/>
                  </a:lnTo>
                  <a:lnTo>
                    <a:pt x="213" y="987"/>
                  </a:lnTo>
                  <a:lnTo>
                    <a:pt x="206" y="957"/>
                  </a:lnTo>
                  <a:lnTo>
                    <a:pt x="228" y="949"/>
                  </a:lnTo>
                  <a:lnTo>
                    <a:pt x="243" y="920"/>
                  </a:lnTo>
                  <a:lnTo>
                    <a:pt x="262" y="912"/>
                  </a:lnTo>
                  <a:lnTo>
                    <a:pt x="231" y="878"/>
                  </a:lnTo>
                  <a:lnTo>
                    <a:pt x="259" y="873"/>
                  </a:lnTo>
                  <a:lnTo>
                    <a:pt x="276" y="845"/>
                  </a:lnTo>
                  <a:lnTo>
                    <a:pt x="299" y="845"/>
                  </a:lnTo>
                  <a:lnTo>
                    <a:pt x="329" y="812"/>
                  </a:lnTo>
                  <a:lnTo>
                    <a:pt x="314" y="760"/>
                  </a:lnTo>
                  <a:lnTo>
                    <a:pt x="335" y="760"/>
                  </a:lnTo>
                  <a:lnTo>
                    <a:pt x="338" y="774"/>
                  </a:lnTo>
                  <a:lnTo>
                    <a:pt x="377" y="752"/>
                  </a:lnTo>
                  <a:lnTo>
                    <a:pt x="380" y="703"/>
                  </a:lnTo>
                  <a:lnTo>
                    <a:pt x="414" y="700"/>
                  </a:lnTo>
                  <a:lnTo>
                    <a:pt x="428" y="681"/>
                  </a:lnTo>
                  <a:lnTo>
                    <a:pt x="424" y="624"/>
                  </a:lnTo>
                  <a:lnTo>
                    <a:pt x="454" y="610"/>
                  </a:lnTo>
                  <a:lnTo>
                    <a:pt x="457" y="583"/>
                  </a:lnTo>
                  <a:lnTo>
                    <a:pt x="494" y="569"/>
                  </a:lnTo>
                  <a:lnTo>
                    <a:pt x="540" y="516"/>
                  </a:lnTo>
                  <a:lnTo>
                    <a:pt x="540" y="418"/>
                  </a:lnTo>
                  <a:lnTo>
                    <a:pt x="580" y="353"/>
                  </a:lnTo>
                  <a:lnTo>
                    <a:pt x="594" y="290"/>
                  </a:lnTo>
                  <a:lnTo>
                    <a:pt x="557" y="277"/>
                  </a:lnTo>
                  <a:lnTo>
                    <a:pt x="537" y="248"/>
                  </a:lnTo>
                  <a:lnTo>
                    <a:pt x="498" y="244"/>
                  </a:lnTo>
                  <a:lnTo>
                    <a:pt x="484" y="225"/>
                  </a:lnTo>
                  <a:lnTo>
                    <a:pt x="475" y="238"/>
                  </a:lnTo>
                  <a:lnTo>
                    <a:pt x="434" y="206"/>
                  </a:lnTo>
                  <a:lnTo>
                    <a:pt x="421" y="210"/>
                  </a:lnTo>
                  <a:lnTo>
                    <a:pt x="401" y="184"/>
                  </a:lnTo>
                  <a:lnTo>
                    <a:pt x="414" y="169"/>
                  </a:lnTo>
                  <a:lnTo>
                    <a:pt x="395" y="136"/>
                  </a:lnTo>
                  <a:lnTo>
                    <a:pt x="371" y="136"/>
                  </a:lnTo>
                  <a:lnTo>
                    <a:pt x="355" y="117"/>
                  </a:lnTo>
                  <a:lnTo>
                    <a:pt x="314" y="112"/>
                  </a:lnTo>
                  <a:lnTo>
                    <a:pt x="299" y="76"/>
                  </a:lnTo>
                  <a:lnTo>
                    <a:pt x="282" y="71"/>
                  </a:lnTo>
                  <a:lnTo>
                    <a:pt x="269" y="27"/>
                  </a:lnTo>
                  <a:lnTo>
                    <a:pt x="173" y="27"/>
                  </a:lnTo>
                  <a:lnTo>
                    <a:pt x="155" y="0"/>
                  </a:lnTo>
                  <a:lnTo>
                    <a:pt x="136" y="5"/>
                  </a:lnTo>
                  <a:lnTo>
                    <a:pt x="110" y="14"/>
                  </a:lnTo>
                  <a:lnTo>
                    <a:pt x="82" y="19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1709" y="1840"/>
              <a:ext cx="138" cy="67"/>
            </a:xfrm>
            <a:custGeom>
              <a:avLst/>
              <a:gdLst>
                <a:gd name="T0" fmla="*/ 137 w 138"/>
                <a:gd name="T1" fmla="*/ 52 h 67"/>
                <a:gd name="T2" fmla="*/ 112 w 138"/>
                <a:gd name="T3" fmla="*/ 66 h 67"/>
                <a:gd name="T4" fmla="*/ 79 w 138"/>
                <a:gd name="T5" fmla="*/ 52 h 67"/>
                <a:gd name="T6" fmla="*/ 44 w 138"/>
                <a:gd name="T7" fmla="*/ 33 h 67"/>
                <a:gd name="T8" fmla="*/ 0 w 138"/>
                <a:gd name="T9" fmla="*/ 25 h 67"/>
                <a:gd name="T10" fmla="*/ 10 w 138"/>
                <a:gd name="T11" fmla="*/ 11 h 67"/>
                <a:gd name="T12" fmla="*/ 46 w 138"/>
                <a:gd name="T13" fmla="*/ 0 h 67"/>
                <a:gd name="T14" fmla="*/ 83 w 138"/>
                <a:gd name="T15" fmla="*/ 33 h 67"/>
                <a:gd name="T16" fmla="*/ 137 w 138"/>
                <a:gd name="T17" fmla="*/ 5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67">
                  <a:moveTo>
                    <a:pt x="137" y="52"/>
                  </a:moveTo>
                  <a:lnTo>
                    <a:pt x="112" y="66"/>
                  </a:lnTo>
                  <a:lnTo>
                    <a:pt x="79" y="52"/>
                  </a:lnTo>
                  <a:lnTo>
                    <a:pt x="44" y="33"/>
                  </a:lnTo>
                  <a:lnTo>
                    <a:pt x="0" y="25"/>
                  </a:lnTo>
                  <a:lnTo>
                    <a:pt x="10" y="11"/>
                  </a:lnTo>
                  <a:lnTo>
                    <a:pt x="46" y="0"/>
                  </a:lnTo>
                  <a:lnTo>
                    <a:pt x="83" y="33"/>
                  </a:lnTo>
                  <a:lnTo>
                    <a:pt x="137" y="52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1818" y="1903"/>
              <a:ext cx="108" cy="28"/>
            </a:xfrm>
            <a:custGeom>
              <a:avLst/>
              <a:gdLst>
                <a:gd name="T0" fmla="*/ 107 w 108"/>
                <a:gd name="T1" fmla="*/ 23 h 28"/>
                <a:gd name="T2" fmla="*/ 74 w 108"/>
                <a:gd name="T3" fmla="*/ 0 h 28"/>
                <a:gd name="T4" fmla="*/ 30 w 108"/>
                <a:gd name="T5" fmla="*/ 3 h 28"/>
                <a:gd name="T6" fmla="*/ 0 w 108"/>
                <a:gd name="T7" fmla="*/ 19 h 28"/>
                <a:gd name="T8" fmla="*/ 30 w 108"/>
                <a:gd name="T9" fmla="*/ 23 h 28"/>
                <a:gd name="T10" fmla="*/ 74 w 108"/>
                <a:gd name="T11" fmla="*/ 27 h 28"/>
                <a:gd name="T12" fmla="*/ 107 w 108"/>
                <a:gd name="T13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28">
                  <a:moveTo>
                    <a:pt x="107" y="23"/>
                  </a:moveTo>
                  <a:lnTo>
                    <a:pt x="74" y="0"/>
                  </a:lnTo>
                  <a:lnTo>
                    <a:pt x="30" y="3"/>
                  </a:lnTo>
                  <a:lnTo>
                    <a:pt x="0" y="19"/>
                  </a:lnTo>
                  <a:lnTo>
                    <a:pt x="30" y="23"/>
                  </a:lnTo>
                  <a:lnTo>
                    <a:pt x="74" y="27"/>
                  </a:lnTo>
                  <a:lnTo>
                    <a:pt x="107" y="23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auto">
            <a:xfrm>
              <a:off x="1773" y="1925"/>
              <a:ext cx="46" cy="17"/>
            </a:xfrm>
            <a:custGeom>
              <a:avLst/>
              <a:gdLst>
                <a:gd name="T0" fmla="*/ 45 w 46"/>
                <a:gd name="T1" fmla="*/ 16 h 17"/>
                <a:gd name="T2" fmla="*/ 33 w 46"/>
                <a:gd name="T3" fmla="*/ 0 h 17"/>
                <a:gd name="T4" fmla="*/ 3 w 46"/>
                <a:gd name="T5" fmla="*/ 0 h 17"/>
                <a:gd name="T6" fmla="*/ 0 w 46"/>
                <a:gd name="T7" fmla="*/ 16 h 17"/>
                <a:gd name="T8" fmla="*/ 45 w 46"/>
                <a:gd name="T9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7">
                  <a:moveTo>
                    <a:pt x="45" y="16"/>
                  </a:moveTo>
                  <a:lnTo>
                    <a:pt x="33" y="0"/>
                  </a:lnTo>
                  <a:lnTo>
                    <a:pt x="3" y="0"/>
                  </a:lnTo>
                  <a:lnTo>
                    <a:pt x="0" y="16"/>
                  </a:lnTo>
                  <a:lnTo>
                    <a:pt x="45" y="1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auto">
            <a:xfrm>
              <a:off x="1934" y="1937"/>
              <a:ext cx="29" cy="13"/>
            </a:xfrm>
            <a:custGeom>
              <a:avLst/>
              <a:gdLst>
                <a:gd name="T0" fmla="*/ 28 w 29"/>
                <a:gd name="T1" fmla="*/ 0 h 13"/>
                <a:gd name="T2" fmla="*/ 3 w 29"/>
                <a:gd name="T3" fmla="*/ 0 h 13"/>
                <a:gd name="T4" fmla="*/ 0 w 29"/>
                <a:gd name="T5" fmla="*/ 8 h 13"/>
                <a:gd name="T6" fmla="*/ 24 w 29"/>
                <a:gd name="T7" fmla="*/ 12 h 13"/>
                <a:gd name="T8" fmla="*/ 28 w 29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3">
                  <a:moveTo>
                    <a:pt x="28" y="0"/>
                  </a:moveTo>
                  <a:lnTo>
                    <a:pt x="3" y="0"/>
                  </a:lnTo>
                  <a:lnTo>
                    <a:pt x="0" y="8"/>
                  </a:lnTo>
                  <a:lnTo>
                    <a:pt x="24" y="12"/>
                  </a:lnTo>
                  <a:lnTo>
                    <a:pt x="2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auto">
            <a:xfrm>
              <a:off x="1979" y="1959"/>
              <a:ext cx="13" cy="10"/>
            </a:xfrm>
            <a:custGeom>
              <a:avLst/>
              <a:gdLst>
                <a:gd name="T0" fmla="*/ 0 w 13"/>
                <a:gd name="T1" fmla="*/ 0 h 10"/>
                <a:gd name="T2" fmla="*/ 6 w 13"/>
                <a:gd name="T3" fmla="*/ 9 h 10"/>
                <a:gd name="T4" fmla="*/ 12 w 13"/>
                <a:gd name="T5" fmla="*/ 0 h 10"/>
                <a:gd name="T6" fmla="*/ 0 w 13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0">
                  <a:moveTo>
                    <a:pt x="0" y="0"/>
                  </a:moveTo>
                  <a:lnTo>
                    <a:pt x="6" y="9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auto">
            <a:xfrm>
              <a:off x="1998" y="1972"/>
              <a:ext cx="11" cy="53"/>
            </a:xfrm>
            <a:custGeom>
              <a:avLst/>
              <a:gdLst>
                <a:gd name="T0" fmla="*/ 0 w 11"/>
                <a:gd name="T1" fmla="*/ 0 h 53"/>
                <a:gd name="T2" fmla="*/ 0 w 11"/>
                <a:gd name="T3" fmla="*/ 20 h 53"/>
                <a:gd name="T4" fmla="*/ 4 w 11"/>
                <a:gd name="T5" fmla="*/ 52 h 53"/>
                <a:gd name="T6" fmla="*/ 10 w 11"/>
                <a:gd name="T7" fmla="*/ 43 h 53"/>
                <a:gd name="T8" fmla="*/ 10 w 11"/>
                <a:gd name="T9" fmla="*/ 16 h 53"/>
                <a:gd name="T10" fmla="*/ 0 w 11"/>
                <a:gd name="T1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53">
                  <a:moveTo>
                    <a:pt x="0" y="0"/>
                  </a:moveTo>
                  <a:lnTo>
                    <a:pt x="0" y="20"/>
                  </a:lnTo>
                  <a:lnTo>
                    <a:pt x="4" y="52"/>
                  </a:lnTo>
                  <a:lnTo>
                    <a:pt x="10" y="43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auto">
            <a:xfrm>
              <a:off x="2005" y="3099"/>
              <a:ext cx="21" cy="23"/>
            </a:xfrm>
            <a:custGeom>
              <a:avLst/>
              <a:gdLst>
                <a:gd name="T0" fmla="*/ 18 w 21"/>
                <a:gd name="T1" fmla="*/ 0 h 23"/>
                <a:gd name="T2" fmla="*/ 0 w 21"/>
                <a:gd name="T3" fmla="*/ 22 h 23"/>
                <a:gd name="T4" fmla="*/ 20 w 21"/>
                <a:gd name="T5" fmla="*/ 14 h 23"/>
                <a:gd name="T6" fmla="*/ 18 w 21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3">
                  <a:moveTo>
                    <a:pt x="18" y="0"/>
                  </a:moveTo>
                  <a:lnTo>
                    <a:pt x="0" y="22"/>
                  </a:lnTo>
                  <a:lnTo>
                    <a:pt x="20" y="14"/>
                  </a:lnTo>
                  <a:lnTo>
                    <a:pt x="1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2023" y="3113"/>
              <a:ext cx="13" cy="9"/>
            </a:xfrm>
            <a:custGeom>
              <a:avLst/>
              <a:gdLst>
                <a:gd name="T0" fmla="*/ 9 w 13"/>
                <a:gd name="T1" fmla="*/ 0 h 9"/>
                <a:gd name="T2" fmla="*/ 0 w 13"/>
                <a:gd name="T3" fmla="*/ 8 h 9"/>
                <a:gd name="T4" fmla="*/ 12 w 13"/>
                <a:gd name="T5" fmla="*/ 8 h 9"/>
                <a:gd name="T6" fmla="*/ 9 w 13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9">
                  <a:moveTo>
                    <a:pt x="9" y="0"/>
                  </a:moveTo>
                  <a:lnTo>
                    <a:pt x="0" y="8"/>
                  </a:lnTo>
                  <a:lnTo>
                    <a:pt x="12" y="8"/>
                  </a:lnTo>
                  <a:lnTo>
                    <a:pt x="9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1800" y="1789"/>
              <a:ext cx="19" cy="15"/>
            </a:xfrm>
            <a:custGeom>
              <a:avLst/>
              <a:gdLst>
                <a:gd name="T0" fmla="*/ 18 w 19"/>
                <a:gd name="T1" fmla="*/ 0 h 15"/>
                <a:gd name="T2" fmla="*/ 6 w 19"/>
                <a:gd name="T3" fmla="*/ 0 h 15"/>
                <a:gd name="T4" fmla="*/ 0 w 19"/>
                <a:gd name="T5" fmla="*/ 14 h 15"/>
                <a:gd name="T6" fmla="*/ 18 w 19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5">
                  <a:moveTo>
                    <a:pt x="18" y="0"/>
                  </a:moveTo>
                  <a:lnTo>
                    <a:pt x="6" y="0"/>
                  </a:lnTo>
                  <a:lnTo>
                    <a:pt x="0" y="14"/>
                  </a:lnTo>
                  <a:lnTo>
                    <a:pt x="1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1818" y="1803"/>
              <a:ext cx="17" cy="20"/>
            </a:xfrm>
            <a:custGeom>
              <a:avLst/>
              <a:gdLst>
                <a:gd name="T0" fmla="*/ 0 w 17"/>
                <a:gd name="T1" fmla="*/ 0 h 20"/>
                <a:gd name="T2" fmla="*/ 16 w 17"/>
                <a:gd name="T3" fmla="*/ 19 h 20"/>
                <a:gd name="T4" fmla="*/ 0 w 17"/>
                <a:gd name="T5" fmla="*/ 16 h 20"/>
                <a:gd name="T6" fmla="*/ 0 w 17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20">
                  <a:moveTo>
                    <a:pt x="0" y="0"/>
                  </a:moveTo>
                  <a:lnTo>
                    <a:pt x="16" y="19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Freeform 30"/>
            <p:cNvSpPr>
              <a:spLocks/>
            </p:cNvSpPr>
            <p:nvPr/>
          </p:nvSpPr>
          <p:spPr bwMode="auto">
            <a:xfrm>
              <a:off x="1834" y="1832"/>
              <a:ext cx="13" cy="21"/>
            </a:xfrm>
            <a:custGeom>
              <a:avLst/>
              <a:gdLst>
                <a:gd name="T0" fmla="*/ 2 w 13"/>
                <a:gd name="T1" fmla="*/ 0 h 21"/>
                <a:gd name="T2" fmla="*/ 12 w 13"/>
                <a:gd name="T3" fmla="*/ 14 h 21"/>
                <a:gd name="T4" fmla="*/ 0 w 13"/>
                <a:gd name="T5" fmla="*/ 20 h 21"/>
                <a:gd name="T6" fmla="*/ 2 w 13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21">
                  <a:moveTo>
                    <a:pt x="2" y="0"/>
                  </a:moveTo>
                  <a:lnTo>
                    <a:pt x="12" y="14"/>
                  </a:lnTo>
                  <a:lnTo>
                    <a:pt x="0" y="20"/>
                  </a:lnTo>
                  <a:lnTo>
                    <a:pt x="2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auto">
            <a:xfrm>
              <a:off x="2523" y="1637"/>
              <a:ext cx="852" cy="1221"/>
            </a:xfrm>
            <a:custGeom>
              <a:avLst/>
              <a:gdLst>
                <a:gd name="T0" fmla="*/ 527 w 852"/>
                <a:gd name="T1" fmla="*/ 91 h 1221"/>
                <a:gd name="T2" fmla="*/ 459 w 852"/>
                <a:gd name="T3" fmla="*/ 107 h 1221"/>
                <a:gd name="T4" fmla="*/ 395 w 852"/>
                <a:gd name="T5" fmla="*/ 77 h 1221"/>
                <a:gd name="T6" fmla="*/ 362 w 852"/>
                <a:gd name="T7" fmla="*/ 8 h 1221"/>
                <a:gd name="T8" fmla="*/ 284 w 852"/>
                <a:gd name="T9" fmla="*/ 8 h 1221"/>
                <a:gd name="T10" fmla="*/ 199 w 852"/>
                <a:gd name="T11" fmla="*/ 33 h 1221"/>
                <a:gd name="T12" fmla="*/ 115 w 852"/>
                <a:gd name="T13" fmla="*/ 74 h 1221"/>
                <a:gd name="T14" fmla="*/ 71 w 852"/>
                <a:gd name="T15" fmla="*/ 147 h 1221"/>
                <a:gd name="T16" fmla="*/ 4 w 852"/>
                <a:gd name="T17" fmla="*/ 252 h 1221"/>
                <a:gd name="T18" fmla="*/ 0 w 852"/>
                <a:gd name="T19" fmla="*/ 376 h 1221"/>
                <a:gd name="T20" fmla="*/ 48 w 852"/>
                <a:gd name="T21" fmla="*/ 459 h 1221"/>
                <a:gd name="T22" fmla="*/ 88 w 852"/>
                <a:gd name="T23" fmla="*/ 516 h 1221"/>
                <a:gd name="T24" fmla="*/ 162 w 852"/>
                <a:gd name="T25" fmla="*/ 561 h 1221"/>
                <a:gd name="T26" fmla="*/ 256 w 852"/>
                <a:gd name="T27" fmla="*/ 520 h 1221"/>
                <a:gd name="T28" fmla="*/ 329 w 852"/>
                <a:gd name="T29" fmla="*/ 554 h 1221"/>
                <a:gd name="T30" fmla="*/ 313 w 852"/>
                <a:gd name="T31" fmla="*/ 615 h 1221"/>
                <a:gd name="T32" fmla="*/ 362 w 852"/>
                <a:gd name="T33" fmla="*/ 715 h 1221"/>
                <a:gd name="T34" fmla="*/ 358 w 852"/>
                <a:gd name="T35" fmla="*/ 844 h 1221"/>
                <a:gd name="T36" fmla="*/ 337 w 852"/>
                <a:gd name="T37" fmla="*/ 921 h 1221"/>
                <a:gd name="T38" fmla="*/ 355 w 852"/>
                <a:gd name="T39" fmla="*/ 971 h 1221"/>
                <a:gd name="T40" fmla="*/ 408 w 852"/>
                <a:gd name="T41" fmla="*/ 1108 h 1221"/>
                <a:gd name="T42" fmla="*/ 421 w 852"/>
                <a:gd name="T43" fmla="*/ 1203 h 1221"/>
                <a:gd name="T44" fmla="*/ 506 w 852"/>
                <a:gd name="T45" fmla="*/ 1220 h 1221"/>
                <a:gd name="T46" fmla="*/ 561 w 852"/>
                <a:gd name="T47" fmla="*/ 1149 h 1221"/>
                <a:gd name="T48" fmla="*/ 579 w 852"/>
                <a:gd name="T49" fmla="*/ 1095 h 1221"/>
                <a:gd name="T50" fmla="*/ 642 w 852"/>
                <a:gd name="T51" fmla="*/ 1036 h 1221"/>
                <a:gd name="T52" fmla="*/ 629 w 852"/>
                <a:gd name="T53" fmla="*/ 971 h 1221"/>
                <a:gd name="T54" fmla="*/ 705 w 852"/>
                <a:gd name="T55" fmla="*/ 925 h 1221"/>
                <a:gd name="T56" fmla="*/ 710 w 852"/>
                <a:gd name="T57" fmla="*/ 838 h 1221"/>
                <a:gd name="T58" fmla="*/ 702 w 852"/>
                <a:gd name="T59" fmla="*/ 739 h 1221"/>
                <a:gd name="T60" fmla="*/ 767 w 852"/>
                <a:gd name="T61" fmla="*/ 647 h 1221"/>
                <a:gd name="T62" fmla="*/ 819 w 852"/>
                <a:gd name="T63" fmla="*/ 594 h 1221"/>
                <a:gd name="T64" fmla="*/ 845 w 852"/>
                <a:gd name="T65" fmla="*/ 545 h 1221"/>
                <a:gd name="T66" fmla="*/ 845 w 852"/>
                <a:gd name="T67" fmla="*/ 471 h 1221"/>
                <a:gd name="T68" fmla="*/ 813 w 852"/>
                <a:gd name="T69" fmla="*/ 484 h 1221"/>
                <a:gd name="T70" fmla="*/ 690 w 852"/>
                <a:gd name="T71" fmla="*/ 376 h 1221"/>
                <a:gd name="T72" fmla="*/ 642 w 852"/>
                <a:gd name="T73" fmla="*/ 202 h 1221"/>
                <a:gd name="T74" fmla="*/ 620 w 852"/>
                <a:gd name="T75" fmla="*/ 116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52" h="1221">
                  <a:moveTo>
                    <a:pt x="620" y="116"/>
                  </a:moveTo>
                  <a:lnTo>
                    <a:pt x="527" y="91"/>
                  </a:lnTo>
                  <a:lnTo>
                    <a:pt x="473" y="83"/>
                  </a:lnTo>
                  <a:lnTo>
                    <a:pt x="459" y="107"/>
                  </a:lnTo>
                  <a:lnTo>
                    <a:pt x="428" y="107"/>
                  </a:lnTo>
                  <a:lnTo>
                    <a:pt x="395" y="77"/>
                  </a:lnTo>
                  <a:lnTo>
                    <a:pt x="348" y="70"/>
                  </a:lnTo>
                  <a:lnTo>
                    <a:pt x="362" y="8"/>
                  </a:lnTo>
                  <a:lnTo>
                    <a:pt x="317" y="0"/>
                  </a:lnTo>
                  <a:lnTo>
                    <a:pt x="284" y="8"/>
                  </a:lnTo>
                  <a:lnTo>
                    <a:pt x="247" y="8"/>
                  </a:lnTo>
                  <a:lnTo>
                    <a:pt x="199" y="33"/>
                  </a:lnTo>
                  <a:lnTo>
                    <a:pt x="139" y="37"/>
                  </a:lnTo>
                  <a:lnTo>
                    <a:pt x="115" y="74"/>
                  </a:lnTo>
                  <a:lnTo>
                    <a:pt x="85" y="94"/>
                  </a:lnTo>
                  <a:lnTo>
                    <a:pt x="71" y="147"/>
                  </a:lnTo>
                  <a:lnTo>
                    <a:pt x="41" y="178"/>
                  </a:lnTo>
                  <a:lnTo>
                    <a:pt x="4" y="252"/>
                  </a:lnTo>
                  <a:lnTo>
                    <a:pt x="13" y="308"/>
                  </a:lnTo>
                  <a:lnTo>
                    <a:pt x="0" y="376"/>
                  </a:lnTo>
                  <a:lnTo>
                    <a:pt x="9" y="430"/>
                  </a:lnTo>
                  <a:lnTo>
                    <a:pt x="48" y="459"/>
                  </a:lnTo>
                  <a:lnTo>
                    <a:pt x="58" y="505"/>
                  </a:lnTo>
                  <a:lnTo>
                    <a:pt x="88" y="516"/>
                  </a:lnTo>
                  <a:lnTo>
                    <a:pt x="106" y="545"/>
                  </a:lnTo>
                  <a:lnTo>
                    <a:pt x="162" y="561"/>
                  </a:lnTo>
                  <a:lnTo>
                    <a:pt x="235" y="549"/>
                  </a:lnTo>
                  <a:lnTo>
                    <a:pt x="256" y="520"/>
                  </a:lnTo>
                  <a:lnTo>
                    <a:pt x="291" y="554"/>
                  </a:lnTo>
                  <a:lnTo>
                    <a:pt x="329" y="554"/>
                  </a:lnTo>
                  <a:lnTo>
                    <a:pt x="344" y="575"/>
                  </a:lnTo>
                  <a:lnTo>
                    <a:pt x="313" y="615"/>
                  </a:lnTo>
                  <a:lnTo>
                    <a:pt x="317" y="669"/>
                  </a:lnTo>
                  <a:lnTo>
                    <a:pt x="362" y="715"/>
                  </a:lnTo>
                  <a:lnTo>
                    <a:pt x="369" y="781"/>
                  </a:lnTo>
                  <a:lnTo>
                    <a:pt x="358" y="844"/>
                  </a:lnTo>
                  <a:lnTo>
                    <a:pt x="352" y="884"/>
                  </a:lnTo>
                  <a:lnTo>
                    <a:pt x="337" y="921"/>
                  </a:lnTo>
                  <a:lnTo>
                    <a:pt x="352" y="942"/>
                  </a:lnTo>
                  <a:lnTo>
                    <a:pt x="355" y="971"/>
                  </a:lnTo>
                  <a:lnTo>
                    <a:pt x="385" y="997"/>
                  </a:lnTo>
                  <a:lnTo>
                    <a:pt x="408" y="1108"/>
                  </a:lnTo>
                  <a:lnTo>
                    <a:pt x="421" y="1125"/>
                  </a:lnTo>
                  <a:lnTo>
                    <a:pt x="421" y="1203"/>
                  </a:lnTo>
                  <a:lnTo>
                    <a:pt x="436" y="1220"/>
                  </a:lnTo>
                  <a:lnTo>
                    <a:pt x="506" y="1220"/>
                  </a:lnTo>
                  <a:lnTo>
                    <a:pt x="551" y="1194"/>
                  </a:lnTo>
                  <a:lnTo>
                    <a:pt x="561" y="1149"/>
                  </a:lnTo>
                  <a:lnTo>
                    <a:pt x="579" y="1137"/>
                  </a:lnTo>
                  <a:lnTo>
                    <a:pt x="579" y="1095"/>
                  </a:lnTo>
                  <a:lnTo>
                    <a:pt x="608" y="1078"/>
                  </a:lnTo>
                  <a:lnTo>
                    <a:pt x="642" y="1036"/>
                  </a:lnTo>
                  <a:lnTo>
                    <a:pt x="642" y="1003"/>
                  </a:lnTo>
                  <a:lnTo>
                    <a:pt x="629" y="971"/>
                  </a:lnTo>
                  <a:lnTo>
                    <a:pt x="646" y="950"/>
                  </a:lnTo>
                  <a:lnTo>
                    <a:pt x="705" y="925"/>
                  </a:lnTo>
                  <a:lnTo>
                    <a:pt x="713" y="888"/>
                  </a:lnTo>
                  <a:lnTo>
                    <a:pt x="710" y="838"/>
                  </a:lnTo>
                  <a:lnTo>
                    <a:pt x="702" y="822"/>
                  </a:lnTo>
                  <a:lnTo>
                    <a:pt x="702" y="739"/>
                  </a:lnTo>
                  <a:lnTo>
                    <a:pt x="726" y="689"/>
                  </a:lnTo>
                  <a:lnTo>
                    <a:pt x="767" y="647"/>
                  </a:lnTo>
                  <a:lnTo>
                    <a:pt x="794" y="633"/>
                  </a:lnTo>
                  <a:lnTo>
                    <a:pt x="819" y="594"/>
                  </a:lnTo>
                  <a:lnTo>
                    <a:pt x="821" y="569"/>
                  </a:lnTo>
                  <a:lnTo>
                    <a:pt x="845" y="545"/>
                  </a:lnTo>
                  <a:lnTo>
                    <a:pt x="851" y="505"/>
                  </a:lnTo>
                  <a:lnTo>
                    <a:pt x="845" y="471"/>
                  </a:lnTo>
                  <a:lnTo>
                    <a:pt x="825" y="471"/>
                  </a:lnTo>
                  <a:lnTo>
                    <a:pt x="813" y="484"/>
                  </a:lnTo>
                  <a:lnTo>
                    <a:pt x="767" y="480"/>
                  </a:lnTo>
                  <a:lnTo>
                    <a:pt x="690" y="376"/>
                  </a:lnTo>
                  <a:lnTo>
                    <a:pt x="679" y="319"/>
                  </a:lnTo>
                  <a:lnTo>
                    <a:pt x="642" y="202"/>
                  </a:lnTo>
                  <a:lnTo>
                    <a:pt x="623" y="133"/>
                  </a:lnTo>
                  <a:lnTo>
                    <a:pt x="620" y="11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3264" y="2439"/>
              <a:ext cx="87" cy="217"/>
            </a:xfrm>
            <a:custGeom>
              <a:avLst/>
              <a:gdLst>
                <a:gd name="T0" fmla="*/ 66 w 87"/>
                <a:gd name="T1" fmla="*/ 3 h 217"/>
                <a:gd name="T2" fmla="*/ 50 w 87"/>
                <a:gd name="T3" fmla="*/ 51 h 217"/>
                <a:gd name="T4" fmla="*/ 5 w 87"/>
                <a:gd name="T5" fmla="*/ 78 h 217"/>
                <a:gd name="T6" fmla="*/ 0 w 87"/>
                <a:gd name="T7" fmla="*/ 161 h 217"/>
                <a:gd name="T8" fmla="*/ 8 w 87"/>
                <a:gd name="T9" fmla="*/ 216 h 217"/>
                <a:gd name="T10" fmla="*/ 50 w 87"/>
                <a:gd name="T11" fmla="*/ 216 h 217"/>
                <a:gd name="T12" fmla="*/ 72 w 87"/>
                <a:gd name="T13" fmla="*/ 115 h 217"/>
                <a:gd name="T14" fmla="*/ 86 w 87"/>
                <a:gd name="T15" fmla="*/ 53 h 217"/>
                <a:gd name="T16" fmla="*/ 75 w 87"/>
                <a:gd name="T17" fmla="*/ 0 h 217"/>
                <a:gd name="T18" fmla="*/ 66 w 87"/>
                <a:gd name="T19" fmla="*/ 3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217">
                  <a:moveTo>
                    <a:pt x="66" y="3"/>
                  </a:moveTo>
                  <a:lnTo>
                    <a:pt x="50" y="51"/>
                  </a:lnTo>
                  <a:lnTo>
                    <a:pt x="5" y="78"/>
                  </a:lnTo>
                  <a:lnTo>
                    <a:pt x="0" y="161"/>
                  </a:lnTo>
                  <a:lnTo>
                    <a:pt x="8" y="216"/>
                  </a:lnTo>
                  <a:lnTo>
                    <a:pt x="50" y="216"/>
                  </a:lnTo>
                  <a:lnTo>
                    <a:pt x="72" y="115"/>
                  </a:lnTo>
                  <a:lnTo>
                    <a:pt x="86" y="53"/>
                  </a:lnTo>
                  <a:lnTo>
                    <a:pt x="75" y="0"/>
                  </a:lnTo>
                  <a:lnTo>
                    <a:pt x="66" y="3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auto">
            <a:xfrm>
              <a:off x="3715" y="2117"/>
              <a:ext cx="40" cy="70"/>
            </a:xfrm>
            <a:custGeom>
              <a:avLst/>
              <a:gdLst>
                <a:gd name="T0" fmla="*/ 14 w 40"/>
                <a:gd name="T1" fmla="*/ 0 h 70"/>
                <a:gd name="T2" fmla="*/ 0 w 40"/>
                <a:gd name="T3" fmla="*/ 45 h 70"/>
                <a:gd name="T4" fmla="*/ 14 w 40"/>
                <a:gd name="T5" fmla="*/ 69 h 70"/>
                <a:gd name="T6" fmla="*/ 39 w 40"/>
                <a:gd name="T7" fmla="*/ 58 h 70"/>
                <a:gd name="T8" fmla="*/ 31 w 40"/>
                <a:gd name="T9" fmla="*/ 33 h 70"/>
                <a:gd name="T10" fmla="*/ 14 w 4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70">
                  <a:moveTo>
                    <a:pt x="14" y="0"/>
                  </a:moveTo>
                  <a:lnTo>
                    <a:pt x="0" y="45"/>
                  </a:lnTo>
                  <a:lnTo>
                    <a:pt x="14" y="69"/>
                  </a:lnTo>
                  <a:lnTo>
                    <a:pt x="39" y="58"/>
                  </a:lnTo>
                  <a:lnTo>
                    <a:pt x="31" y="33"/>
                  </a:lnTo>
                  <a:lnTo>
                    <a:pt x="1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2696" y="1228"/>
              <a:ext cx="87" cy="202"/>
            </a:xfrm>
            <a:custGeom>
              <a:avLst/>
              <a:gdLst>
                <a:gd name="T0" fmla="*/ 47 w 87"/>
                <a:gd name="T1" fmla="*/ 1 h 202"/>
                <a:gd name="T2" fmla="*/ 51 w 87"/>
                <a:gd name="T3" fmla="*/ 31 h 202"/>
                <a:gd name="T4" fmla="*/ 32 w 87"/>
                <a:gd name="T5" fmla="*/ 49 h 202"/>
                <a:gd name="T6" fmla="*/ 50 w 87"/>
                <a:gd name="T7" fmla="*/ 49 h 202"/>
                <a:gd name="T8" fmla="*/ 57 w 87"/>
                <a:gd name="T9" fmla="*/ 64 h 202"/>
                <a:gd name="T10" fmla="*/ 47 w 87"/>
                <a:gd name="T11" fmla="*/ 82 h 202"/>
                <a:gd name="T12" fmla="*/ 68 w 87"/>
                <a:gd name="T13" fmla="*/ 94 h 202"/>
                <a:gd name="T14" fmla="*/ 69 w 87"/>
                <a:gd name="T15" fmla="*/ 127 h 202"/>
                <a:gd name="T16" fmla="*/ 83 w 87"/>
                <a:gd name="T17" fmla="*/ 139 h 202"/>
                <a:gd name="T18" fmla="*/ 86 w 87"/>
                <a:gd name="T19" fmla="*/ 158 h 202"/>
                <a:gd name="T20" fmla="*/ 57 w 87"/>
                <a:gd name="T21" fmla="*/ 176 h 202"/>
                <a:gd name="T22" fmla="*/ 24 w 87"/>
                <a:gd name="T23" fmla="*/ 190 h 202"/>
                <a:gd name="T24" fmla="*/ 2 w 87"/>
                <a:gd name="T25" fmla="*/ 201 h 202"/>
                <a:gd name="T26" fmla="*/ 14 w 87"/>
                <a:gd name="T27" fmla="*/ 181 h 202"/>
                <a:gd name="T28" fmla="*/ 24 w 87"/>
                <a:gd name="T29" fmla="*/ 171 h 202"/>
                <a:gd name="T30" fmla="*/ 9 w 87"/>
                <a:gd name="T31" fmla="*/ 169 h 202"/>
                <a:gd name="T32" fmla="*/ 20 w 87"/>
                <a:gd name="T33" fmla="*/ 144 h 202"/>
                <a:gd name="T34" fmla="*/ 12 w 87"/>
                <a:gd name="T35" fmla="*/ 134 h 202"/>
                <a:gd name="T36" fmla="*/ 29 w 87"/>
                <a:gd name="T37" fmla="*/ 134 h 202"/>
                <a:gd name="T38" fmla="*/ 36 w 87"/>
                <a:gd name="T39" fmla="*/ 117 h 202"/>
                <a:gd name="T40" fmla="*/ 24 w 87"/>
                <a:gd name="T41" fmla="*/ 103 h 202"/>
                <a:gd name="T42" fmla="*/ 0 w 87"/>
                <a:gd name="T43" fmla="*/ 81 h 202"/>
                <a:gd name="T44" fmla="*/ 0 w 87"/>
                <a:gd name="T45" fmla="*/ 37 h 202"/>
                <a:gd name="T46" fmla="*/ 12 w 87"/>
                <a:gd name="T47" fmla="*/ 31 h 202"/>
                <a:gd name="T48" fmla="*/ 36 w 87"/>
                <a:gd name="T49" fmla="*/ 22 h 202"/>
                <a:gd name="T50" fmla="*/ 44 w 87"/>
                <a:gd name="T51" fmla="*/ 0 h 202"/>
                <a:gd name="T52" fmla="*/ 47 w 87"/>
                <a:gd name="T53" fmla="*/ 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7" h="202">
                  <a:moveTo>
                    <a:pt x="47" y="1"/>
                  </a:moveTo>
                  <a:lnTo>
                    <a:pt x="51" y="31"/>
                  </a:lnTo>
                  <a:lnTo>
                    <a:pt x="32" y="49"/>
                  </a:lnTo>
                  <a:lnTo>
                    <a:pt x="50" y="49"/>
                  </a:lnTo>
                  <a:lnTo>
                    <a:pt x="57" y="64"/>
                  </a:lnTo>
                  <a:lnTo>
                    <a:pt x="47" y="82"/>
                  </a:lnTo>
                  <a:lnTo>
                    <a:pt x="68" y="94"/>
                  </a:lnTo>
                  <a:lnTo>
                    <a:pt x="69" y="127"/>
                  </a:lnTo>
                  <a:lnTo>
                    <a:pt x="83" y="139"/>
                  </a:lnTo>
                  <a:lnTo>
                    <a:pt x="86" y="158"/>
                  </a:lnTo>
                  <a:lnTo>
                    <a:pt x="57" y="176"/>
                  </a:lnTo>
                  <a:lnTo>
                    <a:pt x="24" y="190"/>
                  </a:lnTo>
                  <a:lnTo>
                    <a:pt x="2" y="201"/>
                  </a:lnTo>
                  <a:lnTo>
                    <a:pt x="14" y="181"/>
                  </a:lnTo>
                  <a:lnTo>
                    <a:pt x="24" y="171"/>
                  </a:lnTo>
                  <a:lnTo>
                    <a:pt x="9" y="169"/>
                  </a:lnTo>
                  <a:lnTo>
                    <a:pt x="20" y="144"/>
                  </a:lnTo>
                  <a:lnTo>
                    <a:pt x="12" y="134"/>
                  </a:lnTo>
                  <a:lnTo>
                    <a:pt x="29" y="134"/>
                  </a:lnTo>
                  <a:lnTo>
                    <a:pt x="36" y="117"/>
                  </a:lnTo>
                  <a:lnTo>
                    <a:pt x="24" y="103"/>
                  </a:lnTo>
                  <a:lnTo>
                    <a:pt x="0" y="81"/>
                  </a:lnTo>
                  <a:lnTo>
                    <a:pt x="0" y="37"/>
                  </a:lnTo>
                  <a:lnTo>
                    <a:pt x="12" y="31"/>
                  </a:lnTo>
                  <a:lnTo>
                    <a:pt x="36" y="22"/>
                  </a:lnTo>
                  <a:lnTo>
                    <a:pt x="44" y="0"/>
                  </a:lnTo>
                  <a:lnTo>
                    <a:pt x="47" y="1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auto">
            <a:xfrm>
              <a:off x="2645" y="1313"/>
              <a:ext cx="54" cy="92"/>
            </a:xfrm>
            <a:custGeom>
              <a:avLst/>
              <a:gdLst>
                <a:gd name="T0" fmla="*/ 53 w 54"/>
                <a:gd name="T1" fmla="*/ 23 h 92"/>
                <a:gd name="T2" fmla="*/ 45 w 54"/>
                <a:gd name="T3" fmla="*/ 42 h 92"/>
                <a:gd name="T4" fmla="*/ 53 w 54"/>
                <a:gd name="T5" fmla="*/ 73 h 92"/>
                <a:gd name="T6" fmla="*/ 37 w 54"/>
                <a:gd name="T7" fmla="*/ 91 h 92"/>
                <a:gd name="T8" fmla="*/ 0 w 54"/>
                <a:gd name="T9" fmla="*/ 86 h 92"/>
                <a:gd name="T10" fmla="*/ 10 w 54"/>
                <a:gd name="T11" fmla="*/ 51 h 92"/>
                <a:gd name="T12" fmla="*/ 4 w 54"/>
                <a:gd name="T13" fmla="*/ 19 h 92"/>
                <a:gd name="T14" fmla="*/ 34 w 54"/>
                <a:gd name="T15" fmla="*/ 0 h 92"/>
                <a:gd name="T16" fmla="*/ 53 w 54"/>
                <a:gd name="T17" fmla="*/ 2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92">
                  <a:moveTo>
                    <a:pt x="53" y="23"/>
                  </a:moveTo>
                  <a:lnTo>
                    <a:pt x="45" y="42"/>
                  </a:lnTo>
                  <a:lnTo>
                    <a:pt x="53" y="73"/>
                  </a:lnTo>
                  <a:lnTo>
                    <a:pt x="37" y="91"/>
                  </a:lnTo>
                  <a:lnTo>
                    <a:pt x="0" y="86"/>
                  </a:lnTo>
                  <a:lnTo>
                    <a:pt x="10" y="51"/>
                  </a:lnTo>
                  <a:lnTo>
                    <a:pt x="4" y="19"/>
                  </a:lnTo>
                  <a:lnTo>
                    <a:pt x="34" y="0"/>
                  </a:lnTo>
                  <a:lnTo>
                    <a:pt x="53" y="23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auto">
            <a:xfrm>
              <a:off x="2880" y="736"/>
              <a:ext cx="157" cy="100"/>
            </a:xfrm>
            <a:custGeom>
              <a:avLst/>
              <a:gdLst>
                <a:gd name="T0" fmla="*/ 156 w 157"/>
                <a:gd name="T1" fmla="*/ 63 h 100"/>
                <a:gd name="T2" fmla="*/ 119 w 157"/>
                <a:gd name="T3" fmla="*/ 49 h 100"/>
                <a:gd name="T4" fmla="*/ 76 w 157"/>
                <a:gd name="T5" fmla="*/ 5 h 100"/>
                <a:gd name="T6" fmla="*/ 54 w 157"/>
                <a:gd name="T7" fmla="*/ 0 h 100"/>
                <a:gd name="T8" fmla="*/ 48 w 157"/>
                <a:gd name="T9" fmla="*/ 16 h 100"/>
                <a:gd name="T10" fmla="*/ 2 w 157"/>
                <a:gd name="T11" fmla="*/ 16 h 100"/>
                <a:gd name="T12" fmla="*/ 0 w 157"/>
                <a:gd name="T13" fmla="*/ 38 h 100"/>
                <a:gd name="T14" fmla="*/ 37 w 157"/>
                <a:gd name="T15" fmla="*/ 55 h 100"/>
                <a:gd name="T16" fmla="*/ 27 w 157"/>
                <a:gd name="T17" fmla="*/ 68 h 100"/>
                <a:gd name="T18" fmla="*/ 51 w 157"/>
                <a:gd name="T19" fmla="*/ 99 h 100"/>
                <a:gd name="T20" fmla="*/ 78 w 157"/>
                <a:gd name="T21" fmla="*/ 80 h 100"/>
                <a:gd name="T22" fmla="*/ 96 w 157"/>
                <a:gd name="T23" fmla="*/ 42 h 100"/>
                <a:gd name="T24" fmla="*/ 116 w 157"/>
                <a:gd name="T25" fmla="*/ 58 h 100"/>
                <a:gd name="T26" fmla="*/ 101 w 157"/>
                <a:gd name="T27" fmla="*/ 77 h 100"/>
                <a:gd name="T28" fmla="*/ 134 w 157"/>
                <a:gd name="T29" fmla="*/ 89 h 100"/>
                <a:gd name="T30" fmla="*/ 153 w 157"/>
                <a:gd name="T31" fmla="*/ 80 h 100"/>
                <a:gd name="T32" fmla="*/ 156 w 157"/>
                <a:gd name="T33" fmla="*/ 6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7" h="100">
                  <a:moveTo>
                    <a:pt x="156" y="63"/>
                  </a:moveTo>
                  <a:lnTo>
                    <a:pt x="119" y="49"/>
                  </a:lnTo>
                  <a:lnTo>
                    <a:pt x="76" y="5"/>
                  </a:lnTo>
                  <a:lnTo>
                    <a:pt x="54" y="0"/>
                  </a:lnTo>
                  <a:lnTo>
                    <a:pt x="48" y="16"/>
                  </a:lnTo>
                  <a:lnTo>
                    <a:pt x="2" y="16"/>
                  </a:lnTo>
                  <a:lnTo>
                    <a:pt x="0" y="38"/>
                  </a:lnTo>
                  <a:lnTo>
                    <a:pt x="37" y="55"/>
                  </a:lnTo>
                  <a:lnTo>
                    <a:pt x="27" y="68"/>
                  </a:lnTo>
                  <a:lnTo>
                    <a:pt x="51" y="99"/>
                  </a:lnTo>
                  <a:lnTo>
                    <a:pt x="78" y="80"/>
                  </a:lnTo>
                  <a:lnTo>
                    <a:pt x="96" y="42"/>
                  </a:lnTo>
                  <a:lnTo>
                    <a:pt x="116" y="58"/>
                  </a:lnTo>
                  <a:lnTo>
                    <a:pt x="101" y="77"/>
                  </a:lnTo>
                  <a:lnTo>
                    <a:pt x="134" y="89"/>
                  </a:lnTo>
                  <a:lnTo>
                    <a:pt x="153" y="80"/>
                  </a:lnTo>
                  <a:lnTo>
                    <a:pt x="156" y="63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auto">
            <a:xfrm>
              <a:off x="2969" y="736"/>
              <a:ext cx="91" cy="33"/>
            </a:xfrm>
            <a:custGeom>
              <a:avLst/>
              <a:gdLst>
                <a:gd name="T0" fmla="*/ 0 w 91"/>
                <a:gd name="T1" fmla="*/ 5 h 33"/>
                <a:gd name="T2" fmla="*/ 85 w 91"/>
                <a:gd name="T3" fmla="*/ 0 h 33"/>
                <a:gd name="T4" fmla="*/ 90 w 91"/>
                <a:gd name="T5" fmla="*/ 16 h 33"/>
                <a:gd name="T6" fmla="*/ 72 w 91"/>
                <a:gd name="T7" fmla="*/ 22 h 33"/>
                <a:gd name="T8" fmla="*/ 44 w 91"/>
                <a:gd name="T9" fmla="*/ 32 h 33"/>
                <a:gd name="T10" fmla="*/ 18 w 91"/>
                <a:gd name="T11" fmla="*/ 23 h 33"/>
                <a:gd name="T12" fmla="*/ 34 w 91"/>
                <a:gd name="T13" fmla="*/ 16 h 33"/>
                <a:gd name="T14" fmla="*/ 0 w 91"/>
                <a:gd name="T15" fmla="*/ 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33">
                  <a:moveTo>
                    <a:pt x="0" y="5"/>
                  </a:moveTo>
                  <a:lnTo>
                    <a:pt x="85" y="0"/>
                  </a:lnTo>
                  <a:lnTo>
                    <a:pt x="90" y="16"/>
                  </a:lnTo>
                  <a:lnTo>
                    <a:pt x="72" y="22"/>
                  </a:lnTo>
                  <a:lnTo>
                    <a:pt x="44" y="32"/>
                  </a:lnTo>
                  <a:lnTo>
                    <a:pt x="18" y="23"/>
                  </a:lnTo>
                  <a:lnTo>
                    <a:pt x="34" y="16"/>
                  </a:lnTo>
                  <a:lnTo>
                    <a:pt x="0" y="5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3313" y="830"/>
              <a:ext cx="174" cy="157"/>
            </a:xfrm>
            <a:custGeom>
              <a:avLst/>
              <a:gdLst>
                <a:gd name="T0" fmla="*/ 173 w 174"/>
                <a:gd name="T1" fmla="*/ 1 h 157"/>
                <a:gd name="T2" fmla="*/ 144 w 174"/>
                <a:gd name="T3" fmla="*/ 0 h 157"/>
                <a:gd name="T4" fmla="*/ 122 w 174"/>
                <a:gd name="T5" fmla="*/ 18 h 157"/>
                <a:gd name="T6" fmla="*/ 69 w 174"/>
                <a:gd name="T7" fmla="*/ 33 h 157"/>
                <a:gd name="T8" fmla="*/ 29 w 174"/>
                <a:gd name="T9" fmla="*/ 50 h 157"/>
                <a:gd name="T10" fmla="*/ 15 w 174"/>
                <a:gd name="T11" fmla="*/ 87 h 157"/>
                <a:gd name="T12" fmla="*/ 0 w 174"/>
                <a:gd name="T13" fmla="*/ 131 h 157"/>
                <a:gd name="T14" fmla="*/ 29 w 174"/>
                <a:gd name="T15" fmla="*/ 156 h 157"/>
                <a:gd name="T16" fmla="*/ 61 w 174"/>
                <a:gd name="T17" fmla="*/ 147 h 157"/>
                <a:gd name="T18" fmla="*/ 43 w 174"/>
                <a:gd name="T19" fmla="*/ 124 h 157"/>
                <a:gd name="T20" fmla="*/ 65 w 174"/>
                <a:gd name="T21" fmla="*/ 67 h 157"/>
                <a:gd name="T22" fmla="*/ 110 w 174"/>
                <a:gd name="T23" fmla="*/ 42 h 157"/>
                <a:gd name="T24" fmla="*/ 173 w 174"/>
                <a:gd name="T25" fmla="*/ 22 h 157"/>
                <a:gd name="T26" fmla="*/ 173 w 174"/>
                <a:gd name="T27" fmla="*/ 1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4" h="157">
                  <a:moveTo>
                    <a:pt x="173" y="1"/>
                  </a:moveTo>
                  <a:lnTo>
                    <a:pt x="144" y="0"/>
                  </a:lnTo>
                  <a:lnTo>
                    <a:pt x="122" y="18"/>
                  </a:lnTo>
                  <a:lnTo>
                    <a:pt x="69" y="33"/>
                  </a:lnTo>
                  <a:lnTo>
                    <a:pt x="29" y="50"/>
                  </a:lnTo>
                  <a:lnTo>
                    <a:pt x="15" y="87"/>
                  </a:lnTo>
                  <a:lnTo>
                    <a:pt x="0" y="131"/>
                  </a:lnTo>
                  <a:lnTo>
                    <a:pt x="29" y="156"/>
                  </a:lnTo>
                  <a:lnTo>
                    <a:pt x="61" y="147"/>
                  </a:lnTo>
                  <a:lnTo>
                    <a:pt x="43" y="124"/>
                  </a:lnTo>
                  <a:lnTo>
                    <a:pt x="65" y="67"/>
                  </a:lnTo>
                  <a:lnTo>
                    <a:pt x="110" y="42"/>
                  </a:lnTo>
                  <a:lnTo>
                    <a:pt x="173" y="22"/>
                  </a:lnTo>
                  <a:lnTo>
                    <a:pt x="173" y="1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auto">
            <a:xfrm>
              <a:off x="3409" y="723"/>
              <a:ext cx="35" cy="14"/>
            </a:xfrm>
            <a:custGeom>
              <a:avLst/>
              <a:gdLst>
                <a:gd name="T0" fmla="*/ 8 w 35"/>
                <a:gd name="T1" fmla="*/ 0 h 14"/>
                <a:gd name="T2" fmla="*/ 0 w 35"/>
                <a:gd name="T3" fmla="*/ 12 h 14"/>
                <a:gd name="T4" fmla="*/ 34 w 35"/>
                <a:gd name="T5" fmla="*/ 13 h 14"/>
                <a:gd name="T6" fmla="*/ 33 w 35"/>
                <a:gd name="T7" fmla="*/ 3 h 14"/>
                <a:gd name="T8" fmla="*/ 8 w 35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4">
                  <a:moveTo>
                    <a:pt x="8" y="0"/>
                  </a:moveTo>
                  <a:lnTo>
                    <a:pt x="0" y="12"/>
                  </a:lnTo>
                  <a:lnTo>
                    <a:pt x="34" y="13"/>
                  </a:lnTo>
                  <a:lnTo>
                    <a:pt x="33" y="3"/>
                  </a:lnTo>
                  <a:lnTo>
                    <a:pt x="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Freeform 40"/>
            <p:cNvSpPr>
              <a:spLocks/>
            </p:cNvSpPr>
            <p:nvPr/>
          </p:nvSpPr>
          <p:spPr bwMode="auto">
            <a:xfrm>
              <a:off x="3368" y="723"/>
              <a:ext cx="30" cy="30"/>
            </a:xfrm>
            <a:custGeom>
              <a:avLst/>
              <a:gdLst>
                <a:gd name="T0" fmla="*/ 15 w 30"/>
                <a:gd name="T1" fmla="*/ 0 h 30"/>
                <a:gd name="T2" fmla="*/ 29 w 30"/>
                <a:gd name="T3" fmla="*/ 8 h 30"/>
                <a:gd name="T4" fmla="*/ 21 w 30"/>
                <a:gd name="T5" fmla="*/ 29 h 30"/>
                <a:gd name="T6" fmla="*/ 0 w 30"/>
                <a:gd name="T7" fmla="*/ 13 h 30"/>
                <a:gd name="T8" fmla="*/ 15 w 3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5" y="0"/>
                  </a:moveTo>
                  <a:lnTo>
                    <a:pt x="29" y="8"/>
                  </a:lnTo>
                  <a:lnTo>
                    <a:pt x="21" y="29"/>
                  </a:lnTo>
                  <a:lnTo>
                    <a:pt x="0" y="13"/>
                  </a:lnTo>
                  <a:lnTo>
                    <a:pt x="15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auto">
            <a:xfrm>
              <a:off x="3342" y="701"/>
              <a:ext cx="23" cy="26"/>
            </a:xfrm>
            <a:custGeom>
              <a:avLst/>
              <a:gdLst>
                <a:gd name="T0" fmla="*/ 0 w 23"/>
                <a:gd name="T1" fmla="*/ 0 h 26"/>
                <a:gd name="T2" fmla="*/ 18 w 23"/>
                <a:gd name="T3" fmla="*/ 10 h 26"/>
                <a:gd name="T4" fmla="*/ 22 w 23"/>
                <a:gd name="T5" fmla="*/ 25 h 26"/>
                <a:gd name="T6" fmla="*/ 0 w 23"/>
                <a:gd name="T7" fmla="*/ 22 h 26"/>
                <a:gd name="T8" fmla="*/ 0 w 23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6">
                  <a:moveTo>
                    <a:pt x="0" y="0"/>
                  </a:moveTo>
                  <a:lnTo>
                    <a:pt x="18" y="10"/>
                  </a:lnTo>
                  <a:lnTo>
                    <a:pt x="22" y="25"/>
                  </a:lnTo>
                  <a:lnTo>
                    <a:pt x="0" y="22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248" y="715"/>
              <a:ext cx="103" cy="45"/>
            </a:xfrm>
            <a:custGeom>
              <a:avLst/>
              <a:gdLst>
                <a:gd name="T0" fmla="*/ 88 w 103"/>
                <a:gd name="T1" fmla="*/ 26 h 45"/>
                <a:gd name="T2" fmla="*/ 102 w 103"/>
                <a:gd name="T3" fmla="*/ 39 h 45"/>
                <a:gd name="T4" fmla="*/ 66 w 103"/>
                <a:gd name="T5" fmla="*/ 44 h 45"/>
                <a:gd name="T6" fmla="*/ 31 w 103"/>
                <a:gd name="T7" fmla="*/ 14 h 45"/>
                <a:gd name="T8" fmla="*/ 0 w 103"/>
                <a:gd name="T9" fmla="*/ 26 h 45"/>
                <a:gd name="T10" fmla="*/ 10 w 103"/>
                <a:gd name="T11" fmla="*/ 11 h 45"/>
                <a:gd name="T12" fmla="*/ 44 w 103"/>
                <a:gd name="T13" fmla="*/ 0 h 45"/>
                <a:gd name="T14" fmla="*/ 73 w 103"/>
                <a:gd name="T15" fmla="*/ 21 h 45"/>
                <a:gd name="T16" fmla="*/ 88 w 103"/>
                <a:gd name="T17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45">
                  <a:moveTo>
                    <a:pt x="88" y="26"/>
                  </a:moveTo>
                  <a:lnTo>
                    <a:pt x="102" y="39"/>
                  </a:lnTo>
                  <a:lnTo>
                    <a:pt x="66" y="44"/>
                  </a:lnTo>
                  <a:lnTo>
                    <a:pt x="31" y="14"/>
                  </a:lnTo>
                  <a:lnTo>
                    <a:pt x="0" y="26"/>
                  </a:lnTo>
                  <a:lnTo>
                    <a:pt x="10" y="11"/>
                  </a:lnTo>
                  <a:lnTo>
                    <a:pt x="44" y="0"/>
                  </a:lnTo>
                  <a:lnTo>
                    <a:pt x="73" y="21"/>
                  </a:lnTo>
                  <a:lnTo>
                    <a:pt x="88" y="2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Freeform 43"/>
            <p:cNvSpPr>
              <a:spLocks/>
            </p:cNvSpPr>
            <p:nvPr/>
          </p:nvSpPr>
          <p:spPr bwMode="auto">
            <a:xfrm>
              <a:off x="2645" y="854"/>
              <a:ext cx="2190" cy="1448"/>
            </a:xfrm>
            <a:custGeom>
              <a:avLst/>
              <a:gdLst>
                <a:gd name="T0" fmla="*/ 1990 w 2190"/>
                <a:gd name="T1" fmla="*/ 189 h 1448"/>
                <a:gd name="T2" fmla="*/ 1693 w 2190"/>
                <a:gd name="T3" fmla="*/ 132 h 1448"/>
                <a:gd name="T4" fmla="*/ 1501 w 2190"/>
                <a:gd name="T5" fmla="*/ 126 h 1448"/>
                <a:gd name="T6" fmla="*/ 1283 w 2190"/>
                <a:gd name="T7" fmla="*/ 76 h 1448"/>
                <a:gd name="T8" fmla="*/ 1039 w 2190"/>
                <a:gd name="T9" fmla="*/ 50 h 1448"/>
                <a:gd name="T10" fmla="*/ 932 w 2190"/>
                <a:gd name="T11" fmla="*/ 132 h 1448"/>
                <a:gd name="T12" fmla="*/ 831 w 2190"/>
                <a:gd name="T13" fmla="*/ 113 h 1448"/>
                <a:gd name="T14" fmla="*/ 733 w 2190"/>
                <a:gd name="T15" fmla="*/ 184 h 1448"/>
                <a:gd name="T16" fmla="*/ 577 w 2190"/>
                <a:gd name="T17" fmla="*/ 184 h 1448"/>
                <a:gd name="T18" fmla="*/ 471 w 2190"/>
                <a:gd name="T19" fmla="*/ 219 h 1448"/>
                <a:gd name="T20" fmla="*/ 537 w 2190"/>
                <a:gd name="T21" fmla="*/ 176 h 1448"/>
                <a:gd name="T22" fmla="*/ 413 w 2190"/>
                <a:gd name="T23" fmla="*/ 138 h 1448"/>
                <a:gd name="T24" fmla="*/ 253 w 2190"/>
                <a:gd name="T25" fmla="*/ 189 h 1448"/>
                <a:gd name="T26" fmla="*/ 173 w 2190"/>
                <a:gd name="T27" fmla="*/ 378 h 1448"/>
                <a:gd name="T28" fmla="*/ 271 w 2190"/>
                <a:gd name="T29" fmla="*/ 465 h 1448"/>
                <a:gd name="T30" fmla="*/ 316 w 2190"/>
                <a:gd name="T31" fmla="*/ 315 h 1448"/>
                <a:gd name="T32" fmla="*/ 360 w 2190"/>
                <a:gd name="T33" fmla="*/ 364 h 1448"/>
                <a:gd name="T34" fmla="*/ 356 w 2190"/>
                <a:gd name="T35" fmla="*/ 403 h 1448"/>
                <a:gd name="T36" fmla="*/ 235 w 2190"/>
                <a:gd name="T37" fmla="*/ 472 h 1448"/>
                <a:gd name="T38" fmla="*/ 209 w 2190"/>
                <a:gd name="T39" fmla="*/ 479 h 1448"/>
                <a:gd name="T40" fmla="*/ 49 w 2190"/>
                <a:gd name="T41" fmla="*/ 599 h 1448"/>
                <a:gd name="T42" fmla="*/ 44 w 2190"/>
                <a:gd name="T43" fmla="*/ 672 h 1448"/>
                <a:gd name="T44" fmla="*/ 44 w 2190"/>
                <a:gd name="T45" fmla="*/ 805 h 1448"/>
                <a:gd name="T46" fmla="*/ 163 w 2190"/>
                <a:gd name="T47" fmla="*/ 717 h 1448"/>
                <a:gd name="T48" fmla="*/ 285 w 2190"/>
                <a:gd name="T49" fmla="*/ 729 h 1448"/>
                <a:gd name="T50" fmla="*/ 330 w 2190"/>
                <a:gd name="T51" fmla="*/ 748 h 1448"/>
                <a:gd name="T52" fmla="*/ 293 w 2190"/>
                <a:gd name="T53" fmla="*/ 697 h 1448"/>
                <a:gd name="T54" fmla="*/ 356 w 2190"/>
                <a:gd name="T55" fmla="*/ 792 h 1448"/>
                <a:gd name="T56" fmla="*/ 373 w 2190"/>
                <a:gd name="T57" fmla="*/ 748 h 1448"/>
                <a:gd name="T58" fmla="*/ 475 w 2190"/>
                <a:gd name="T59" fmla="*/ 830 h 1448"/>
                <a:gd name="T60" fmla="*/ 519 w 2190"/>
                <a:gd name="T61" fmla="*/ 887 h 1448"/>
                <a:gd name="T62" fmla="*/ 583 w 2190"/>
                <a:gd name="T63" fmla="*/ 1044 h 1448"/>
                <a:gd name="T64" fmla="*/ 694 w 2190"/>
                <a:gd name="T65" fmla="*/ 1220 h 1448"/>
                <a:gd name="T66" fmla="*/ 844 w 2190"/>
                <a:gd name="T67" fmla="*/ 1083 h 1448"/>
                <a:gd name="T68" fmla="*/ 733 w 2190"/>
                <a:gd name="T69" fmla="*/ 1025 h 1448"/>
                <a:gd name="T70" fmla="*/ 809 w 2190"/>
                <a:gd name="T71" fmla="*/ 1006 h 1448"/>
                <a:gd name="T72" fmla="*/ 990 w 2190"/>
                <a:gd name="T73" fmla="*/ 1183 h 1448"/>
                <a:gd name="T74" fmla="*/ 1136 w 2190"/>
                <a:gd name="T75" fmla="*/ 1125 h 1448"/>
                <a:gd name="T76" fmla="*/ 1283 w 2190"/>
                <a:gd name="T77" fmla="*/ 1207 h 1448"/>
                <a:gd name="T78" fmla="*/ 1385 w 2190"/>
                <a:gd name="T79" fmla="*/ 1447 h 1448"/>
                <a:gd name="T80" fmla="*/ 1381 w 2190"/>
                <a:gd name="T81" fmla="*/ 1321 h 1448"/>
                <a:gd name="T82" fmla="*/ 1385 w 2190"/>
                <a:gd name="T83" fmla="*/ 1157 h 1448"/>
                <a:gd name="T84" fmla="*/ 1496 w 2190"/>
                <a:gd name="T85" fmla="*/ 1114 h 1448"/>
                <a:gd name="T86" fmla="*/ 1591 w 2190"/>
                <a:gd name="T87" fmla="*/ 956 h 1448"/>
                <a:gd name="T88" fmla="*/ 1523 w 2190"/>
                <a:gd name="T89" fmla="*/ 818 h 1448"/>
                <a:gd name="T90" fmla="*/ 1599 w 2190"/>
                <a:gd name="T91" fmla="*/ 849 h 1448"/>
                <a:gd name="T92" fmla="*/ 1629 w 2190"/>
                <a:gd name="T93" fmla="*/ 824 h 1448"/>
                <a:gd name="T94" fmla="*/ 1741 w 2190"/>
                <a:gd name="T95" fmla="*/ 599 h 1448"/>
                <a:gd name="T96" fmla="*/ 1666 w 2190"/>
                <a:gd name="T97" fmla="*/ 446 h 1448"/>
                <a:gd name="T98" fmla="*/ 1839 w 2190"/>
                <a:gd name="T99" fmla="*/ 403 h 1448"/>
                <a:gd name="T100" fmla="*/ 1864 w 2190"/>
                <a:gd name="T101" fmla="*/ 465 h 1448"/>
                <a:gd name="T102" fmla="*/ 1960 w 2190"/>
                <a:gd name="T103" fmla="*/ 452 h 1448"/>
                <a:gd name="T104" fmla="*/ 2043 w 2190"/>
                <a:gd name="T105" fmla="*/ 383 h 1448"/>
                <a:gd name="T106" fmla="*/ 2104 w 2190"/>
                <a:gd name="T107" fmla="*/ 307 h 1448"/>
                <a:gd name="T108" fmla="*/ 2189 w 2190"/>
                <a:gd name="T109" fmla="*/ 296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90" h="1448">
                  <a:moveTo>
                    <a:pt x="2189" y="277"/>
                  </a:moveTo>
                  <a:lnTo>
                    <a:pt x="2137" y="239"/>
                  </a:lnTo>
                  <a:lnTo>
                    <a:pt x="2074" y="234"/>
                  </a:lnTo>
                  <a:lnTo>
                    <a:pt x="1990" y="189"/>
                  </a:lnTo>
                  <a:lnTo>
                    <a:pt x="1843" y="189"/>
                  </a:lnTo>
                  <a:lnTo>
                    <a:pt x="1807" y="170"/>
                  </a:lnTo>
                  <a:lnTo>
                    <a:pt x="1724" y="158"/>
                  </a:lnTo>
                  <a:lnTo>
                    <a:pt x="1693" y="132"/>
                  </a:lnTo>
                  <a:lnTo>
                    <a:pt x="1587" y="107"/>
                  </a:lnTo>
                  <a:lnTo>
                    <a:pt x="1595" y="132"/>
                  </a:lnTo>
                  <a:lnTo>
                    <a:pt x="1555" y="132"/>
                  </a:lnTo>
                  <a:lnTo>
                    <a:pt x="1501" y="126"/>
                  </a:lnTo>
                  <a:lnTo>
                    <a:pt x="1492" y="151"/>
                  </a:lnTo>
                  <a:lnTo>
                    <a:pt x="1444" y="100"/>
                  </a:lnTo>
                  <a:lnTo>
                    <a:pt x="1359" y="82"/>
                  </a:lnTo>
                  <a:lnTo>
                    <a:pt x="1283" y="76"/>
                  </a:lnTo>
                  <a:lnTo>
                    <a:pt x="1301" y="18"/>
                  </a:lnTo>
                  <a:lnTo>
                    <a:pt x="1217" y="0"/>
                  </a:lnTo>
                  <a:lnTo>
                    <a:pt x="1142" y="32"/>
                  </a:lnTo>
                  <a:lnTo>
                    <a:pt x="1039" y="50"/>
                  </a:lnTo>
                  <a:lnTo>
                    <a:pt x="1017" y="87"/>
                  </a:lnTo>
                  <a:lnTo>
                    <a:pt x="973" y="94"/>
                  </a:lnTo>
                  <a:lnTo>
                    <a:pt x="973" y="126"/>
                  </a:lnTo>
                  <a:lnTo>
                    <a:pt x="932" y="132"/>
                  </a:lnTo>
                  <a:lnTo>
                    <a:pt x="911" y="107"/>
                  </a:lnTo>
                  <a:lnTo>
                    <a:pt x="925" y="170"/>
                  </a:lnTo>
                  <a:lnTo>
                    <a:pt x="884" y="100"/>
                  </a:lnTo>
                  <a:lnTo>
                    <a:pt x="831" y="113"/>
                  </a:lnTo>
                  <a:lnTo>
                    <a:pt x="809" y="170"/>
                  </a:lnTo>
                  <a:lnTo>
                    <a:pt x="758" y="138"/>
                  </a:lnTo>
                  <a:lnTo>
                    <a:pt x="742" y="158"/>
                  </a:lnTo>
                  <a:lnTo>
                    <a:pt x="733" y="184"/>
                  </a:lnTo>
                  <a:lnTo>
                    <a:pt x="667" y="189"/>
                  </a:lnTo>
                  <a:lnTo>
                    <a:pt x="630" y="219"/>
                  </a:lnTo>
                  <a:lnTo>
                    <a:pt x="608" y="189"/>
                  </a:lnTo>
                  <a:lnTo>
                    <a:pt x="577" y="184"/>
                  </a:lnTo>
                  <a:lnTo>
                    <a:pt x="591" y="234"/>
                  </a:lnTo>
                  <a:lnTo>
                    <a:pt x="555" y="271"/>
                  </a:lnTo>
                  <a:lnTo>
                    <a:pt x="512" y="271"/>
                  </a:lnTo>
                  <a:lnTo>
                    <a:pt x="471" y="219"/>
                  </a:lnTo>
                  <a:lnTo>
                    <a:pt x="512" y="219"/>
                  </a:lnTo>
                  <a:lnTo>
                    <a:pt x="532" y="239"/>
                  </a:lnTo>
                  <a:lnTo>
                    <a:pt x="573" y="226"/>
                  </a:lnTo>
                  <a:lnTo>
                    <a:pt x="537" y="176"/>
                  </a:lnTo>
                  <a:lnTo>
                    <a:pt x="480" y="138"/>
                  </a:lnTo>
                  <a:lnTo>
                    <a:pt x="466" y="151"/>
                  </a:lnTo>
                  <a:lnTo>
                    <a:pt x="435" y="126"/>
                  </a:lnTo>
                  <a:lnTo>
                    <a:pt x="413" y="138"/>
                  </a:lnTo>
                  <a:lnTo>
                    <a:pt x="369" y="126"/>
                  </a:lnTo>
                  <a:lnTo>
                    <a:pt x="341" y="145"/>
                  </a:lnTo>
                  <a:lnTo>
                    <a:pt x="289" y="151"/>
                  </a:lnTo>
                  <a:lnTo>
                    <a:pt x="253" y="189"/>
                  </a:lnTo>
                  <a:lnTo>
                    <a:pt x="279" y="195"/>
                  </a:lnTo>
                  <a:lnTo>
                    <a:pt x="253" y="265"/>
                  </a:lnTo>
                  <a:lnTo>
                    <a:pt x="182" y="315"/>
                  </a:lnTo>
                  <a:lnTo>
                    <a:pt x="173" y="378"/>
                  </a:lnTo>
                  <a:lnTo>
                    <a:pt x="205" y="403"/>
                  </a:lnTo>
                  <a:lnTo>
                    <a:pt x="235" y="396"/>
                  </a:lnTo>
                  <a:lnTo>
                    <a:pt x="253" y="422"/>
                  </a:lnTo>
                  <a:lnTo>
                    <a:pt x="271" y="465"/>
                  </a:lnTo>
                  <a:lnTo>
                    <a:pt x="303" y="452"/>
                  </a:lnTo>
                  <a:lnTo>
                    <a:pt x="320" y="391"/>
                  </a:lnTo>
                  <a:lnTo>
                    <a:pt x="337" y="378"/>
                  </a:lnTo>
                  <a:lnTo>
                    <a:pt x="316" y="315"/>
                  </a:lnTo>
                  <a:lnTo>
                    <a:pt x="356" y="253"/>
                  </a:lnTo>
                  <a:lnTo>
                    <a:pt x="391" y="246"/>
                  </a:lnTo>
                  <a:lnTo>
                    <a:pt x="360" y="296"/>
                  </a:lnTo>
                  <a:lnTo>
                    <a:pt x="360" y="364"/>
                  </a:lnTo>
                  <a:lnTo>
                    <a:pt x="435" y="372"/>
                  </a:lnTo>
                  <a:lnTo>
                    <a:pt x="380" y="391"/>
                  </a:lnTo>
                  <a:lnTo>
                    <a:pt x="391" y="415"/>
                  </a:lnTo>
                  <a:lnTo>
                    <a:pt x="356" y="403"/>
                  </a:lnTo>
                  <a:lnTo>
                    <a:pt x="350" y="446"/>
                  </a:lnTo>
                  <a:lnTo>
                    <a:pt x="303" y="484"/>
                  </a:lnTo>
                  <a:lnTo>
                    <a:pt x="271" y="472"/>
                  </a:lnTo>
                  <a:lnTo>
                    <a:pt x="235" y="472"/>
                  </a:lnTo>
                  <a:lnTo>
                    <a:pt x="235" y="428"/>
                  </a:lnTo>
                  <a:lnTo>
                    <a:pt x="209" y="422"/>
                  </a:lnTo>
                  <a:lnTo>
                    <a:pt x="194" y="446"/>
                  </a:lnTo>
                  <a:lnTo>
                    <a:pt x="209" y="479"/>
                  </a:lnTo>
                  <a:lnTo>
                    <a:pt x="169" y="491"/>
                  </a:lnTo>
                  <a:lnTo>
                    <a:pt x="156" y="534"/>
                  </a:lnTo>
                  <a:lnTo>
                    <a:pt x="107" y="572"/>
                  </a:lnTo>
                  <a:lnTo>
                    <a:pt x="49" y="599"/>
                  </a:lnTo>
                  <a:lnTo>
                    <a:pt x="71" y="623"/>
                  </a:lnTo>
                  <a:lnTo>
                    <a:pt x="92" y="641"/>
                  </a:lnTo>
                  <a:lnTo>
                    <a:pt x="80" y="686"/>
                  </a:lnTo>
                  <a:lnTo>
                    <a:pt x="44" y="672"/>
                  </a:lnTo>
                  <a:lnTo>
                    <a:pt x="0" y="692"/>
                  </a:lnTo>
                  <a:lnTo>
                    <a:pt x="0" y="742"/>
                  </a:lnTo>
                  <a:lnTo>
                    <a:pt x="13" y="792"/>
                  </a:lnTo>
                  <a:lnTo>
                    <a:pt x="44" y="805"/>
                  </a:lnTo>
                  <a:lnTo>
                    <a:pt x="119" y="780"/>
                  </a:lnTo>
                  <a:lnTo>
                    <a:pt x="110" y="748"/>
                  </a:lnTo>
                  <a:lnTo>
                    <a:pt x="134" y="729"/>
                  </a:lnTo>
                  <a:lnTo>
                    <a:pt x="163" y="717"/>
                  </a:lnTo>
                  <a:lnTo>
                    <a:pt x="163" y="697"/>
                  </a:lnTo>
                  <a:lnTo>
                    <a:pt x="223" y="679"/>
                  </a:lnTo>
                  <a:lnTo>
                    <a:pt x="253" y="711"/>
                  </a:lnTo>
                  <a:lnTo>
                    <a:pt x="285" y="729"/>
                  </a:lnTo>
                  <a:lnTo>
                    <a:pt x="293" y="780"/>
                  </a:lnTo>
                  <a:lnTo>
                    <a:pt x="310" y="773"/>
                  </a:lnTo>
                  <a:lnTo>
                    <a:pt x="310" y="748"/>
                  </a:lnTo>
                  <a:lnTo>
                    <a:pt x="330" y="748"/>
                  </a:lnTo>
                  <a:lnTo>
                    <a:pt x="298" y="722"/>
                  </a:lnTo>
                  <a:lnTo>
                    <a:pt x="262" y="686"/>
                  </a:lnTo>
                  <a:lnTo>
                    <a:pt x="262" y="648"/>
                  </a:lnTo>
                  <a:lnTo>
                    <a:pt x="293" y="697"/>
                  </a:lnTo>
                  <a:lnTo>
                    <a:pt x="320" y="711"/>
                  </a:lnTo>
                  <a:lnTo>
                    <a:pt x="341" y="753"/>
                  </a:lnTo>
                  <a:lnTo>
                    <a:pt x="356" y="773"/>
                  </a:lnTo>
                  <a:lnTo>
                    <a:pt x="356" y="792"/>
                  </a:lnTo>
                  <a:lnTo>
                    <a:pt x="369" y="786"/>
                  </a:lnTo>
                  <a:lnTo>
                    <a:pt x="380" y="818"/>
                  </a:lnTo>
                  <a:lnTo>
                    <a:pt x="405" y="792"/>
                  </a:lnTo>
                  <a:lnTo>
                    <a:pt x="373" y="748"/>
                  </a:lnTo>
                  <a:lnTo>
                    <a:pt x="417" y="742"/>
                  </a:lnTo>
                  <a:lnTo>
                    <a:pt x="413" y="760"/>
                  </a:lnTo>
                  <a:lnTo>
                    <a:pt x="444" y="818"/>
                  </a:lnTo>
                  <a:lnTo>
                    <a:pt x="475" y="830"/>
                  </a:lnTo>
                  <a:lnTo>
                    <a:pt x="502" y="811"/>
                  </a:lnTo>
                  <a:lnTo>
                    <a:pt x="524" y="824"/>
                  </a:lnTo>
                  <a:lnTo>
                    <a:pt x="512" y="868"/>
                  </a:lnTo>
                  <a:lnTo>
                    <a:pt x="519" y="887"/>
                  </a:lnTo>
                  <a:lnTo>
                    <a:pt x="497" y="894"/>
                  </a:lnTo>
                  <a:lnTo>
                    <a:pt x="519" y="993"/>
                  </a:lnTo>
                  <a:lnTo>
                    <a:pt x="550" y="1013"/>
                  </a:lnTo>
                  <a:lnTo>
                    <a:pt x="583" y="1044"/>
                  </a:lnTo>
                  <a:lnTo>
                    <a:pt x="583" y="1088"/>
                  </a:lnTo>
                  <a:lnTo>
                    <a:pt x="627" y="1157"/>
                  </a:lnTo>
                  <a:lnTo>
                    <a:pt x="630" y="1213"/>
                  </a:lnTo>
                  <a:lnTo>
                    <a:pt x="694" y="1220"/>
                  </a:lnTo>
                  <a:lnTo>
                    <a:pt x="746" y="1183"/>
                  </a:lnTo>
                  <a:lnTo>
                    <a:pt x="809" y="1163"/>
                  </a:lnTo>
                  <a:lnTo>
                    <a:pt x="809" y="1114"/>
                  </a:lnTo>
                  <a:lnTo>
                    <a:pt x="844" y="1083"/>
                  </a:lnTo>
                  <a:lnTo>
                    <a:pt x="825" y="1044"/>
                  </a:lnTo>
                  <a:lnTo>
                    <a:pt x="789" y="1018"/>
                  </a:lnTo>
                  <a:lnTo>
                    <a:pt x="758" y="1025"/>
                  </a:lnTo>
                  <a:lnTo>
                    <a:pt x="733" y="1025"/>
                  </a:lnTo>
                  <a:lnTo>
                    <a:pt x="705" y="999"/>
                  </a:lnTo>
                  <a:lnTo>
                    <a:pt x="694" y="949"/>
                  </a:lnTo>
                  <a:lnTo>
                    <a:pt x="746" y="993"/>
                  </a:lnTo>
                  <a:lnTo>
                    <a:pt x="809" y="1006"/>
                  </a:lnTo>
                  <a:lnTo>
                    <a:pt x="865" y="1032"/>
                  </a:lnTo>
                  <a:lnTo>
                    <a:pt x="942" y="1032"/>
                  </a:lnTo>
                  <a:lnTo>
                    <a:pt x="968" y="1088"/>
                  </a:lnTo>
                  <a:lnTo>
                    <a:pt x="990" y="1183"/>
                  </a:lnTo>
                  <a:lnTo>
                    <a:pt x="1034" y="1283"/>
                  </a:lnTo>
                  <a:lnTo>
                    <a:pt x="1070" y="1271"/>
                  </a:lnTo>
                  <a:lnTo>
                    <a:pt x="1080" y="1170"/>
                  </a:lnTo>
                  <a:lnTo>
                    <a:pt x="1136" y="1125"/>
                  </a:lnTo>
                  <a:lnTo>
                    <a:pt x="1209" y="1088"/>
                  </a:lnTo>
                  <a:lnTo>
                    <a:pt x="1230" y="1144"/>
                  </a:lnTo>
                  <a:lnTo>
                    <a:pt x="1253" y="1220"/>
                  </a:lnTo>
                  <a:lnTo>
                    <a:pt x="1283" y="1207"/>
                  </a:lnTo>
                  <a:lnTo>
                    <a:pt x="1305" y="1291"/>
                  </a:lnTo>
                  <a:lnTo>
                    <a:pt x="1310" y="1340"/>
                  </a:lnTo>
                  <a:lnTo>
                    <a:pt x="1351" y="1420"/>
                  </a:lnTo>
                  <a:lnTo>
                    <a:pt x="1385" y="1447"/>
                  </a:lnTo>
                  <a:lnTo>
                    <a:pt x="1364" y="1383"/>
                  </a:lnTo>
                  <a:lnTo>
                    <a:pt x="1333" y="1327"/>
                  </a:lnTo>
                  <a:lnTo>
                    <a:pt x="1345" y="1277"/>
                  </a:lnTo>
                  <a:lnTo>
                    <a:pt x="1381" y="1321"/>
                  </a:lnTo>
                  <a:lnTo>
                    <a:pt x="1426" y="1313"/>
                  </a:lnTo>
                  <a:lnTo>
                    <a:pt x="1456" y="1259"/>
                  </a:lnTo>
                  <a:lnTo>
                    <a:pt x="1439" y="1207"/>
                  </a:lnTo>
                  <a:lnTo>
                    <a:pt x="1385" y="1157"/>
                  </a:lnTo>
                  <a:lnTo>
                    <a:pt x="1416" y="1120"/>
                  </a:lnTo>
                  <a:lnTo>
                    <a:pt x="1444" y="1120"/>
                  </a:lnTo>
                  <a:lnTo>
                    <a:pt x="1452" y="1151"/>
                  </a:lnTo>
                  <a:lnTo>
                    <a:pt x="1496" y="1114"/>
                  </a:lnTo>
                  <a:lnTo>
                    <a:pt x="1545" y="1094"/>
                  </a:lnTo>
                  <a:lnTo>
                    <a:pt x="1555" y="1064"/>
                  </a:lnTo>
                  <a:lnTo>
                    <a:pt x="1587" y="999"/>
                  </a:lnTo>
                  <a:lnTo>
                    <a:pt x="1591" y="956"/>
                  </a:lnTo>
                  <a:lnTo>
                    <a:pt x="1545" y="894"/>
                  </a:lnTo>
                  <a:lnTo>
                    <a:pt x="1571" y="861"/>
                  </a:lnTo>
                  <a:lnTo>
                    <a:pt x="1528" y="844"/>
                  </a:lnTo>
                  <a:lnTo>
                    <a:pt x="1523" y="818"/>
                  </a:lnTo>
                  <a:lnTo>
                    <a:pt x="1550" y="792"/>
                  </a:lnTo>
                  <a:lnTo>
                    <a:pt x="1559" y="824"/>
                  </a:lnTo>
                  <a:lnTo>
                    <a:pt x="1603" y="818"/>
                  </a:lnTo>
                  <a:lnTo>
                    <a:pt x="1599" y="849"/>
                  </a:lnTo>
                  <a:lnTo>
                    <a:pt x="1608" y="906"/>
                  </a:lnTo>
                  <a:lnTo>
                    <a:pt x="1648" y="906"/>
                  </a:lnTo>
                  <a:lnTo>
                    <a:pt x="1657" y="861"/>
                  </a:lnTo>
                  <a:lnTo>
                    <a:pt x="1629" y="824"/>
                  </a:lnTo>
                  <a:lnTo>
                    <a:pt x="1666" y="753"/>
                  </a:lnTo>
                  <a:lnTo>
                    <a:pt x="1661" y="722"/>
                  </a:lnTo>
                  <a:lnTo>
                    <a:pt x="1727" y="686"/>
                  </a:lnTo>
                  <a:lnTo>
                    <a:pt x="1741" y="599"/>
                  </a:lnTo>
                  <a:lnTo>
                    <a:pt x="1724" y="534"/>
                  </a:lnTo>
                  <a:lnTo>
                    <a:pt x="1675" y="522"/>
                  </a:lnTo>
                  <a:lnTo>
                    <a:pt x="1639" y="504"/>
                  </a:lnTo>
                  <a:lnTo>
                    <a:pt x="1666" y="446"/>
                  </a:lnTo>
                  <a:lnTo>
                    <a:pt x="1724" y="415"/>
                  </a:lnTo>
                  <a:lnTo>
                    <a:pt x="1789" y="433"/>
                  </a:lnTo>
                  <a:lnTo>
                    <a:pt x="1839" y="441"/>
                  </a:lnTo>
                  <a:lnTo>
                    <a:pt x="1839" y="403"/>
                  </a:lnTo>
                  <a:lnTo>
                    <a:pt x="1873" y="378"/>
                  </a:lnTo>
                  <a:lnTo>
                    <a:pt x="1927" y="378"/>
                  </a:lnTo>
                  <a:lnTo>
                    <a:pt x="1896" y="428"/>
                  </a:lnTo>
                  <a:lnTo>
                    <a:pt x="1864" y="465"/>
                  </a:lnTo>
                  <a:lnTo>
                    <a:pt x="1884" y="572"/>
                  </a:lnTo>
                  <a:lnTo>
                    <a:pt x="1909" y="603"/>
                  </a:lnTo>
                  <a:lnTo>
                    <a:pt x="1954" y="522"/>
                  </a:lnTo>
                  <a:lnTo>
                    <a:pt x="1960" y="452"/>
                  </a:lnTo>
                  <a:lnTo>
                    <a:pt x="1927" y="446"/>
                  </a:lnTo>
                  <a:lnTo>
                    <a:pt x="1932" y="415"/>
                  </a:lnTo>
                  <a:lnTo>
                    <a:pt x="1975" y="422"/>
                  </a:lnTo>
                  <a:lnTo>
                    <a:pt x="2043" y="383"/>
                  </a:lnTo>
                  <a:lnTo>
                    <a:pt x="2101" y="372"/>
                  </a:lnTo>
                  <a:lnTo>
                    <a:pt x="2101" y="338"/>
                  </a:lnTo>
                  <a:lnTo>
                    <a:pt x="2071" y="307"/>
                  </a:lnTo>
                  <a:lnTo>
                    <a:pt x="2104" y="307"/>
                  </a:lnTo>
                  <a:lnTo>
                    <a:pt x="2150" y="327"/>
                  </a:lnTo>
                  <a:lnTo>
                    <a:pt x="2185" y="327"/>
                  </a:lnTo>
                  <a:lnTo>
                    <a:pt x="2162" y="307"/>
                  </a:lnTo>
                  <a:lnTo>
                    <a:pt x="2189" y="296"/>
                  </a:lnTo>
                  <a:lnTo>
                    <a:pt x="2189" y="277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Freeform 44"/>
            <p:cNvSpPr>
              <a:spLocks/>
            </p:cNvSpPr>
            <p:nvPr/>
          </p:nvSpPr>
          <p:spPr bwMode="auto">
            <a:xfrm>
              <a:off x="4391" y="1399"/>
              <a:ext cx="71" cy="204"/>
            </a:xfrm>
            <a:custGeom>
              <a:avLst/>
              <a:gdLst>
                <a:gd name="T0" fmla="*/ 0 w 71"/>
                <a:gd name="T1" fmla="*/ 0 h 204"/>
                <a:gd name="T2" fmla="*/ 11 w 71"/>
                <a:gd name="T3" fmla="*/ 77 h 204"/>
                <a:gd name="T4" fmla="*/ 18 w 71"/>
                <a:gd name="T5" fmla="*/ 203 h 204"/>
                <a:gd name="T6" fmla="*/ 48 w 71"/>
                <a:gd name="T7" fmla="*/ 171 h 204"/>
                <a:gd name="T8" fmla="*/ 27 w 71"/>
                <a:gd name="T9" fmla="*/ 115 h 204"/>
                <a:gd name="T10" fmla="*/ 39 w 71"/>
                <a:gd name="T11" fmla="*/ 95 h 204"/>
                <a:gd name="T12" fmla="*/ 58 w 71"/>
                <a:gd name="T13" fmla="*/ 122 h 204"/>
                <a:gd name="T14" fmla="*/ 70 w 71"/>
                <a:gd name="T15" fmla="*/ 108 h 204"/>
                <a:gd name="T16" fmla="*/ 43 w 71"/>
                <a:gd name="T17" fmla="*/ 84 h 204"/>
                <a:gd name="T18" fmla="*/ 31 w 71"/>
                <a:gd name="T19" fmla="*/ 71 h 204"/>
                <a:gd name="T20" fmla="*/ 0 w 71"/>
                <a:gd name="T2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204">
                  <a:moveTo>
                    <a:pt x="0" y="0"/>
                  </a:moveTo>
                  <a:lnTo>
                    <a:pt x="11" y="77"/>
                  </a:lnTo>
                  <a:lnTo>
                    <a:pt x="18" y="203"/>
                  </a:lnTo>
                  <a:lnTo>
                    <a:pt x="48" y="171"/>
                  </a:lnTo>
                  <a:lnTo>
                    <a:pt x="27" y="115"/>
                  </a:lnTo>
                  <a:lnTo>
                    <a:pt x="39" y="95"/>
                  </a:lnTo>
                  <a:lnTo>
                    <a:pt x="58" y="122"/>
                  </a:lnTo>
                  <a:lnTo>
                    <a:pt x="70" y="108"/>
                  </a:lnTo>
                  <a:lnTo>
                    <a:pt x="43" y="84"/>
                  </a:lnTo>
                  <a:lnTo>
                    <a:pt x="31" y="71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Freeform 45"/>
            <p:cNvSpPr>
              <a:spLocks/>
            </p:cNvSpPr>
            <p:nvPr/>
          </p:nvSpPr>
          <p:spPr bwMode="auto">
            <a:xfrm>
              <a:off x="4306" y="1622"/>
              <a:ext cx="135" cy="139"/>
            </a:xfrm>
            <a:custGeom>
              <a:avLst/>
              <a:gdLst>
                <a:gd name="T0" fmla="*/ 93 w 135"/>
                <a:gd name="T1" fmla="*/ 0 h 139"/>
                <a:gd name="T2" fmla="*/ 97 w 135"/>
                <a:gd name="T3" fmla="*/ 50 h 139"/>
                <a:gd name="T4" fmla="*/ 66 w 135"/>
                <a:gd name="T5" fmla="*/ 93 h 139"/>
                <a:gd name="T6" fmla="*/ 14 w 135"/>
                <a:gd name="T7" fmla="*/ 106 h 139"/>
                <a:gd name="T8" fmla="*/ 0 w 135"/>
                <a:gd name="T9" fmla="*/ 126 h 139"/>
                <a:gd name="T10" fmla="*/ 66 w 135"/>
                <a:gd name="T11" fmla="*/ 119 h 139"/>
                <a:gd name="T12" fmla="*/ 80 w 135"/>
                <a:gd name="T13" fmla="*/ 138 h 139"/>
                <a:gd name="T14" fmla="*/ 134 w 135"/>
                <a:gd name="T15" fmla="*/ 88 h 139"/>
                <a:gd name="T16" fmla="*/ 125 w 135"/>
                <a:gd name="T17" fmla="*/ 50 h 139"/>
                <a:gd name="T18" fmla="*/ 107 w 135"/>
                <a:gd name="T19" fmla="*/ 0 h 139"/>
                <a:gd name="T20" fmla="*/ 93 w 135"/>
                <a:gd name="T2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139">
                  <a:moveTo>
                    <a:pt x="93" y="0"/>
                  </a:moveTo>
                  <a:lnTo>
                    <a:pt x="97" y="50"/>
                  </a:lnTo>
                  <a:lnTo>
                    <a:pt x="66" y="93"/>
                  </a:lnTo>
                  <a:lnTo>
                    <a:pt x="14" y="106"/>
                  </a:lnTo>
                  <a:lnTo>
                    <a:pt x="0" y="126"/>
                  </a:lnTo>
                  <a:lnTo>
                    <a:pt x="66" y="119"/>
                  </a:lnTo>
                  <a:lnTo>
                    <a:pt x="80" y="138"/>
                  </a:lnTo>
                  <a:lnTo>
                    <a:pt x="134" y="88"/>
                  </a:lnTo>
                  <a:lnTo>
                    <a:pt x="125" y="50"/>
                  </a:lnTo>
                  <a:lnTo>
                    <a:pt x="107" y="0"/>
                  </a:lnTo>
                  <a:lnTo>
                    <a:pt x="93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4425" y="1583"/>
              <a:ext cx="55" cy="58"/>
            </a:xfrm>
            <a:custGeom>
              <a:avLst/>
              <a:gdLst>
                <a:gd name="T0" fmla="*/ 0 w 55"/>
                <a:gd name="T1" fmla="*/ 13 h 58"/>
                <a:gd name="T2" fmla="*/ 42 w 55"/>
                <a:gd name="T3" fmla="*/ 0 h 58"/>
                <a:gd name="T4" fmla="*/ 54 w 55"/>
                <a:gd name="T5" fmla="*/ 13 h 58"/>
                <a:gd name="T6" fmla="*/ 19 w 55"/>
                <a:gd name="T7" fmla="*/ 57 h 58"/>
                <a:gd name="T8" fmla="*/ 5 w 55"/>
                <a:gd name="T9" fmla="*/ 31 h 58"/>
                <a:gd name="T10" fmla="*/ 0 w 55"/>
                <a:gd name="T11" fmla="*/ 1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8">
                  <a:moveTo>
                    <a:pt x="0" y="13"/>
                  </a:moveTo>
                  <a:lnTo>
                    <a:pt x="42" y="0"/>
                  </a:lnTo>
                  <a:lnTo>
                    <a:pt x="54" y="13"/>
                  </a:lnTo>
                  <a:lnTo>
                    <a:pt x="19" y="57"/>
                  </a:lnTo>
                  <a:lnTo>
                    <a:pt x="5" y="31"/>
                  </a:lnTo>
                  <a:lnTo>
                    <a:pt x="0" y="13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4217" y="1891"/>
              <a:ext cx="38" cy="66"/>
            </a:xfrm>
            <a:custGeom>
              <a:avLst/>
              <a:gdLst>
                <a:gd name="T0" fmla="*/ 37 w 38"/>
                <a:gd name="T1" fmla="*/ 0 h 66"/>
                <a:gd name="T2" fmla="*/ 9 w 38"/>
                <a:gd name="T3" fmla="*/ 0 h 66"/>
                <a:gd name="T4" fmla="*/ 0 w 38"/>
                <a:gd name="T5" fmla="*/ 46 h 66"/>
                <a:gd name="T6" fmla="*/ 5 w 38"/>
                <a:gd name="T7" fmla="*/ 65 h 66"/>
                <a:gd name="T8" fmla="*/ 28 w 38"/>
                <a:gd name="T9" fmla="*/ 38 h 66"/>
                <a:gd name="T10" fmla="*/ 37 w 38"/>
                <a:gd name="T1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66">
                  <a:moveTo>
                    <a:pt x="37" y="0"/>
                  </a:moveTo>
                  <a:lnTo>
                    <a:pt x="9" y="0"/>
                  </a:lnTo>
                  <a:lnTo>
                    <a:pt x="0" y="46"/>
                  </a:lnTo>
                  <a:lnTo>
                    <a:pt x="5" y="65"/>
                  </a:lnTo>
                  <a:lnTo>
                    <a:pt x="28" y="38"/>
                  </a:lnTo>
                  <a:lnTo>
                    <a:pt x="37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209" y="1998"/>
              <a:ext cx="59" cy="128"/>
            </a:xfrm>
            <a:custGeom>
              <a:avLst/>
              <a:gdLst>
                <a:gd name="T0" fmla="*/ 4 w 59"/>
                <a:gd name="T1" fmla="*/ 0 h 128"/>
                <a:gd name="T2" fmla="*/ 27 w 59"/>
                <a:gd name="T3" fmla="*/ 12 h 128"/>
                <a:gd name="T4" fmla="*/ 27 w 59"/>
                <a:gd name="T5" fmla="*/ 57 h 128"/>
                <a:gd name="T6" fmla="*/ 58 w 59"/>
                <a:gd name="T7" fmla="*/ 88 h 128"/>
                <a:gd name="T8" fmla="*/ 53 w 59"/>
                <a:gd name="T9" fmla="*/ 127 h 128"/>
                <a:gd name="T10" fmla="*/ 35 w 59"/>
                <a:gd name="T11" fmla="*/ 95 h 128"/>
                <a:gd name="T12" fmla="*/ 0 w 59"/>
                <a:gd name="T13" fmla="*/ 69 h 128"/>
                <a:gd name="T14" fmla="*/ 4 w 59"/>
                <a:gd name="T1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28">
                  <a:moveTo>
                    <a:pt x="4" y="0"/>
                  </a:moveTo>
                  <a:lnTo>
                    <a:pt x="27" y="12"/>
                  </a:lnTo>
                  <a:lnTo>
                    <a:pt x="27" y="57"/>
                  </a:lnTo>
                  <a:lnTo>
                    <a:pt x="58" y="88"/>
                  </a:lnTo>
                  <a:lnTo>
                    <a:pt x="53" y="127"/>
                  </a:lnTo>
                  <a:lnTo>
                    <a:pt x="35" y="95"/>
                  </a:lnTo>
                  <a:lnTo>
                    <a:pt x="0" y="69"/>
                  </a:lnTo>
                  <a:lnTo>
                    <a:pt x="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Freeform 49"/>
            <p:cNvSpPr>
              <a:spLocks/>
            </p:cNvSpPr>
            <p:nvPr/>
          </p:nvSpPr>
          <p:spPr bwMode="auto">
            <a:xfrm>
              <a:off x="4079" y="2175"/>
              <a:ext cx="122" cy="170"/>
            </a:xfrm>
            <a:custGeom>
              <a:avLst/>
              <a:gdLst>
                <a:gd name="T0" fmla="*/ 111 w 122"/>
                <a:gd name="T1" fmla="*/ 19 h 170"/>
                <a:gd name="T2" fmla="*/ 98 w 122"/>
                <a:gd name="T3" fmla="*/ 0 h 170"/>
                <a:gd name="T4" fmla="*/ 58 w 122"/>
                <a:gd name="T5" fmla="*/ 62 h 170"/>
                <a:gd name="T6" fmla="*/ 5 w 122"/>
                <a:gd name="T7" fmla="*/ 82 h 170"/>
                <a:gd name="T8" fmla="*/ 0 w 122"/>
                <a:gd name="T9" fmla="*/ 112 h 170"/>
                <a:gd name="T10" fmla="*/ 32 w 122"/>
                <a:gd name="T11" fmla="*/ 163 h 170"/>
                <a:gd name="T12" fmla="*/ 80 w 122"/>
                <a:gd name="T13" fmla="*/ 169 h 170"/>
                <a:gd name="T14" fmla="*/ 98 w 122"/>
                <a:gd name="T15" fmla="*/ 126 h 170"/>
                <a:gd name="T16" fmla="*/ 121 w 122"/>
                <a:gd name="T17" fmla="*/ 107 h 170"/>
                <a:gd name="T18" fmla="*/ 111 w 122"/>
                <a:gd name="T19" fmla="*/ 69 h 170"/>
                <a:gd name="T20" fmla="*/ 121 w 122"/>
                <a:gd name="T21" fmla="*/ 43 h 170"/>
                <a:gd name="T22" fmla="*/ 111 w 122"/>
                <a:gd name="T23" fmla="*/ 1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2" h="170">
                  <a:moveTo>
                    <a:pt x="111" y="19"/>
                  </a:moveTo>
                  <a:lnTo>
                    <a:pt x="98" y="0"/>
                  </a:lnTo>
                  <a:lnTo>
                    <a:pt x="58" y="62"/>
                  </a:lnTo>
                  <a:lnTo>
                    <a:pt x="5" y="82"/>
                  </a:lnTo>
                  <a:lnTo>
                    <a:pt x="0" y="112"/>
                  </a:lnTo>
                  <a:lnTo>
                    <a:pt x="32" y="163"/>
                  </a:lnTo>
                  <a:lnTo>
                    <a:pt x="80" y="169"/>
                  </a:lnTo>
                  <a:lnTo>
                    <a:pt x="98" y="126"/>
                  </a:lnTo>
                  <a:lnTo>
                    <a:pt x="121" y="107"/>
                  </a:lnTo>
                  <a:lnTo>
                    <a:pt x="111" y="69"/>
                  </a:lnTo>
                  <a:lnTo>
                    <a:pt x="121" y="43"/>
                  </a:lnTo>
                  <a:lnTo>
                    <a:pt x="111" y="19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Freeform 50"/>
            <p:cNvSpPr>
              <a:spLocks/>
            </p:cNvSpPr>
            <p:nvPr/>
          </p:nvSpPr>
          <p:spPr bwMode="auto">
            <a:xfrm>
              <a:off x="4200" y="2256"/>
              <a:ext cx="85" cy="139"/>
            </a:xfrm>
            <a:custGeom>
              <a:avLst/>
              <a:gdLst>
                <a:gd name="T0" fmla="*/ 84 w 85"/>
                <a:gd name="T1" fmla="*/ 0 h 139"/>
                <a:gd name="T2" fmla="*/ 67 w 85"/>
                <a:gd name="T3" fmla="*/ 11 h 139"/>
                <a:gd name="T4" fmla="*/ 22 w 85"/>
                <a:gd name="T5" fmla="*/ 17 h 139"/>
                <a:gd name="T6" fmla="*/ 0 w 85"/>
                <a:gd name="T7" fmla="*/ 56 h 139"/>
                <a:gd name="T8" fmla="*/ 0 w 85"/>
                <a:gd name="T9" fmla="*/ 95 h 139"/>
                <a:gd name="T10" fmla="*/ 0 w 85"/>
                <a:gd name="T11" fmla="*/ 138 h 139"/>
                <a:gd name="T12" fmla="*/ 32 w 85"/>
                <a:gd name="T13" fmla="*/ 88 h 139"/>
                <a:gd name="T14" fmla="*/ 48 w 85"/>
                <a:gd name="T15" fmla="*/ 107 h 139"/>
                <a:gd name="T16" fmla="*/ 57 w 85"/>
                <a:gd name="T17" fmla="*/ 82 h 139"/>
                <a:gd name="T18" fmla="*/ 44 w 85"/>
                <a:gd name="T19" fmla="*/ 63 h 139"/>
                <a:gd name="T20" fmla="*/ 57 w 85"/>
                <a:gd name="T21" fmla="*/ 38 h 139"/>
                <a:gd name="T22" fmla="*/ 36 w 85"/>
                <a:gd name="T23" fmla="*/ 31 h 139"/>
                <a:gd name="T24" fmla="*/ 74 w 85"/>
                <a:gd name="T25" fmla="*/ 25 h 139"/>
                <a:gd name="T26" fmla="*/ 84 w 85"/>
                <a:gd name="T2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139">
                  <a:moveTo>
                    <a:pt x="84" y="0"/>
                  </a:moveTo>
                  <a:lnTo>
                    <a:pt x="67" y="11"/>
                  </a:lnTo>
                  <a:lnTo>
                    <a:pt x="22" y="17"/>
                  </a:lnTo>
                  <a:lnTo>
                    <a:pt x="0" y="56"/>
                  </a:lnTo>
                  <a:lnTo>
                    <a:pt x="0" y="95"/>
                  </a:lnTo>
                  <a:lnTo>
                    <a:pt x="0" y="138"/>
                  </a:lnTo>
                  <a:lnTo>
                    <a:pt x="32" y="88"/>
                  </a:lnTo>
                  <a:lnTo>
                    <a:pt x="48" y="107"/>
                  </a:lnTo>
                  <a:lnTo>
                    <a:pt x="57" y="82"/>
                  </a:lnTo>
                  <a:lnTo>
                    <a:pt x="44" y="63"/>
                  </a:lnTo>
                  <a:lnTo>
                    <a:pt x="57" y="38"/>
                  </a:lnTo>
                  <a:lnTo>
                    <a:pt x="36" y="31"/>
                  </a:lnTo>
                  <a:lnTo>
                    <a:pt x="74" y="25"/>
                  </a:lnTo>
                  <a:lnTo>
                    <a:pt x="8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4236" y="2131"/>
              <a:ext cx="71" cy="75"/>
            </a:xfrm>
            <a:custGeom>
              <a:avLst/>
              <a:gdLst>
                <a:gd name="T0" fmla="*/ 48 w 71"/>
                <a:gd name="T1" fmla="*/ 0 h 75"/>
                <a:gd name="T2" fmla="*/ 34 w 71"/>
                <a:gd name="T3" fmla="*/ 25 h 75"/>
                <a:gd name="T4" fmla="*/ 8 w 71"/>
                <a:gd name="T5" fmla="*/ 31 h 75"/>
                <a:gd name="T6" fmla="*/ 0 w 71"/>
                <a:gd name="T7" fmla="*/ 55 h 75"/>
                <a:gd name="T8" fmla="*/ 26 w 71"/>
                <a:gd name="T9" fmla="*/ 44 h 75"/>
                <a:gd name="T10" fmla="*/ 31 w 71"/>
                <a:gd name="T11" fmla="*/ 74 h 75"/>
                <a:gd name="T12" fmla="*/ 70 w 71"/>
                <a:gd name="T13" fmla="*/ 44 h 75"/>
                <a:gd name="T14" fmla="*/ 53 w 71"/>
                <a:gd name="T15" fmla="*/ 31 h 75"/>
                <a:gd name="T16" fmla="*/ 48 w 71"/>
                <a:gd name="T1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75">
                  <a:moveTo>
                    <a:pt x="48" y="0"/>
                  </a:moveTo>
                  <a:lnTo>
                    <a:pt x="34" y="25"/>
                  </a:lnTo>
                  <a:lnTo>
                    <a:pt x="8" y="31"/>
                  </a:lnTo>
                  <a:lnTo>
                    <a:pt x="0" y="55"/>
                  </a:lnTo>
                  <a:lnTo>
                    <a:pt x="26" y="44"/>
                  </a:lnTo>
                  <a:lnTo>
                    <a:pt x="31" y="74"/>
                  </a:lnTo>
                  <a:lnTo>
                    <a:pt x="70" y="44"/>
                  </a:lnTo>
                  <a:lnTo>
                    <a:pt x="53" y="31"/>
                  </a:lnTo>
                  <a:lnTo>
                    <a:pt x="4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3893" y="2186"/>
              <a:ext cx="157" cy="197"/>
            </a:xfrm>
            <a:custGeom>
              <a:avLst/>
              <a:gdLst>
                <a:gd name="T0" fmla="*/ 0 w 157"/>
                <a:gd name="T1" fmla="*/ 0 h 197"/>
                <a:gd name="T2" fmla="*/ 35 w 157"/>
                <a:gd name="T3" fmla="*/ 19 h 197"/>
                <a:gd name="T4" fmla="*/ 68 w 157"/>
                <a:gd name="T5" fmla="*/ 77 h 197"/>
                <a:gd name="T6" fmla="*/ 116 w 157"/>
                <a:gd name="T7" fmla="*/ 120 h 197"/>
                <a:gd name="T8" fmla="*/ 156 w 157"/>
                <a:gd name="T9" fmla="*/ 145 h 197"/>
                <a:gd name="T10" fmla="*/ 142 w 157"/>
                <a:gd name="T11" fmla="*/ 196 h 197"/>
                <a:gd name="T12" fmla="*/ 93 w 157"/>
                <a:gd name="T13" fmla="*/ 177 h 197"/>
                <a:gd name="T14" fmla="*/ 53 w 157"/>
                <a:gd name="T15" fmla="*/ 95 h 197"/>
                <a:gd name="T16" fmla="*/ 23 w 157"/>
                <a:gd name="T17" fmla="*/ 39 h 197"/>
                <a:gd name="T18" fmla="*/ 0 w 157"/>
                <a:gd name="T1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97">
                  <a:moveTo>
                    <a:pt x="0" y="0"/>
                  </a:moveTo>
                  <a:lnTo>
                    <a:pt x="35" y="19"/>
                  </a:lnTo>
                  <a:lnTo>
                    <a:pt x="68" y="77"/>
                  </a:lnTo>
                  <a:lnTo>
                    <a:pt x="116" y="120"/>
                  </a:lnTo>
                  <a:lnTo>
                    <a:pt x="156" y="145"/>
                  </a:lnTo>
                  <a:lnTo>
                    <a:pt x="142" y="196"/>
                  </a:lnTo>
                  <a:lnTo>
                    <a:pt x="93" y="177"/>
                  </a:lnTo>
                  <a:lnTo>
                    <a:pt x="53" y="95"/>
                  </a:lnTo>
                  <a:lnTo>
                    <a:pt x="23" y="39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4061" y="2382"/>
              <a:ext cx="234" cy="62"/>
            </a:xfrm>
            <a:custGeom>
              <a:avLst/>
              <a:gdLst>
                <a:gd name="T0" fmla="*/ 0 w 234"/>
                <a:gd name="T1" fmla="*/ 0 h 62"/>
                <a:gd name="T2" fmla="*/ 59 w 234"/>
                <a:gd name="T3" fmla="*/ 26 h 62"/>
                <a:gd name="T4" fmla="*/ 156 w 234"/>
                <a:gd name="T5" fmla="*/ 49 h 62"/>
                <a:gd name="T6" fmla="*/ 233 w 234"/>
                <a:gd name="T7" fmla="*/ 31 h 62"/>
                <a:gd name="T8" fmla="*/ 213 w 234"/>
                <a:gd name="T9" fmla="*/ 56 h 62"/>
                <a:gd name="T10" fmla="*/ 98 w 234"/>
                <a:gd name="T11" fmla="*/ 61 h 62"/>
                <a:gd name="T12" fmla="*/ 14 w 234"/>
                <a:gd name="T13" fmla="*/ 31 h 62"/>
                <a:gd name="T14" fmla="*/ 0 w 234"/>
                <a:gd name="T1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4" h="62">
                  <a:moveTo>
                    <a:pt x="0" y="0"/>
                  </a:moveTo>
                  <a:lnTo>
                    <a:pt x="59" y="26"/>
                  </a:lnTo>
                  <a:lnTo>
                    <a:pt x="156" y="49"/>
                  </a:lnTo>
                  <a:lnTo>
                    <a:pt x="233" y="31"/>
                  </a:lnTo>
                  <a:lnTo>
                    <a:pt x="213" y="56"/>
                  </a:lnTo>
                  <a:lnTo>
                    <a:pt x="98" y="61"/>
                  </a:lnTo>
                  <a:lnTo>
                    <a:pt x="14" y="31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Freeform 54"/>
            <p:cNvSpPr>
              <a:spLocks/>
            </p:cNvSpPr>
            <p:nvPr/>
          </p:nvSpPr>
          <p:spPr bwMode="auto">
            <a:xfrm>
              <a:off x="4328" y="2301"/>
              <a:ext cx="400" cy="175"/>
            </a:xfrm>
            <a:custGeom>
              <a:avLst/>
              <a:gdLst>
                <a:gd name="T0" fmla="*/ 71 w 400"/>
                <a:gd name="T1" fmla="*/ 31 h 175"/>
                <a:gd name="T2" fmla="*/ 49 w 400"/>
                <a:gd name="T3" fmla="*/ 0 h 175"/>
                <a:gd name="T4" fmla="*/ 0 w 400"/>
                <a:gd name="T5" fmla="*/ 0 h 175"/>
                <a:gd name="T6" fmla="*/ 58 w 400"/>
                <a:gd name="T7" fmla="*/ 37 h 175"/>
                <a:gd name="T8" fmla="*/ 23 w 400"/>
                <a:gd name="T9" fmla="*/ 43 h 175"/>
                <a:gd name="T10" fmla="*/ 28 w 400"/>
                <a:gd name="T11" fmla="*/ 62 h 175"/>
                <a:gd name="T12" fmla="*/ 103 w 400"/>
                <a:gd name="T13" fmla="*/ 81 h 175"/>
                <a:gd name="T14" fmla="*/ 90 w 400"/>
                <a:gd name="T15" fmla="*/ 123 h 175"/>
                <a:gd name="T16" fmla="*/ 151 w 400"/>
                <a:gd name="T17" fmla="*/ 138 h 175"/>
                <a:gd name="T18" fmla="*/ 174 w 400"/>
                <a:gd name="T19" fmla="*/ 123 h 175"/>
                <a:gd name="T20" fmla="*/ 218 w 400"/>
                <a:gd name="T21" fmla="*/ 168 h 175"/>
                <a:gd name="T22" fmla="*/ 289 w 400"/>
                <a:gd name="T23" fmla="*/ 168 h 175"/>
                <a:gd name="T24" fmla="*/ 303 w 400"/>
                <a:gd name="T25" fmla="*/ 138 h 175"/>
                <a:gd name="T26" fmla="*/ 388 w 400"/>
                <a:gd name="T27" fmla="*/ 174 h 175"/>
                <a:gd name="T28" fmla="*/ 399 w 400"/>
                <a:gd name="T29" fmla="*/ 142 h 175"/>
                <a:gd name="T30" fmla="*/ 333 w 400"/>
                <a:gd name="T31" fmla="*/ 130 h 175"/>
                <a:gd name="T32" fmla="*/ 280 w 400"/>
                <a:gd name="T33" fmla="*/ 69 h 175"/>
                <a:gd name="T34" fmla="*/ 232 w 400"/>
                <a:gd name="T35" fmla="*/ 88 h 175"/>
                <a:gd name="T36" fmla="*/ 151 w 400"/>
                <a:gd name="T37" fmla="*/ 62 h 175"/>
                <a:gd name="T38" fmla="*/ 97 w 400"/>
                <a:gd name="T39" fmla="*/ 18 h 175"/>
                <a:gd name="T40" fmla="*/ 71 w 400"/>
                <a:gd name="T41" fmla="*/ 3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0" h="175">
                  <a:moveTo>
                    <a:pt x="71" y="31"/>
                  </a:moveTo>
                  <a:lnTo>
                    <a:pt x="49" y="0"/>
                  </a:lnTo>
                  <a:lnTo>
                    <a:pt x="0" y="0"/>
                  </a:lnTo>
                  <a:lnTo>
                    <a:pt x="58" y="37"/>
                  </a:lnTo>
                  <a:lnTo>
                    <a:pt x="23" y="43"/>
                  </a:lnTo>
                  <a:lnTo>
                    <a:pt x="28" y="62"/>
                  </a:lnTo>
                  <a:lnTo>
                    <a:pt x="103" y="81"/>
                  </a:lnTo>
                  <a:lnTo>
                    <a:pt x="90" y="123"/>
                  </a:lnTo>
                  <a:lnTo>
                    <a:pt x="151" y="138"/>
                  </a:lnTo>
                  <a:lnTo>
                    <a:pt x="174" y="123"/>
                  </a:lnTo>
                  <a:lnTo>
                    <a:pt x="218" y="168"/>
                  </a:lnTo>
                  <a:lnTo>
                    <a:pt x="289" y="168"/>
                  </a:lnTo>
                  <a:lnTo>
                    <a:pt x="303" y="138"/>
                  </a:lnTo>
                  <a:lnTo>
                    <a:pt x="388" y="174"/>
                  </a:lnTo>
                  <a:lnTo>
                    <a:pt x="399" y="142"/>
                  </a:lnTo>
                  <a:lnTo>
                    <a:pt x="333" y="130"/>
                  </a:lnTo>
                  <a:lnTo>
                    <a:pt x="280" y="69"/>
                  </a:lnTo>
                  <a:lnTo>
                    <a:pt x="232" y="88"/>
                  </a:lnTo>
                  <a:lnTo>
                    <a:pt x="151" y="62"/>
                  </a:lnTo>
                  <a:lnTo>
                    <a:pt x="97" y="18"/>
                  </a:lnTo>
                  <a:lnTo>
                    <a:pt x="71" y="31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4666" y="999"/>
              <a:ext cx="62" cy="32"/>
            </a:xfrm>
            <a:custGeom>
              <a:avLst/>
              <a:gdLst>
                <a:gd name="T0" fmla="*/ 13 w 62"/>
                <a:gd name="T1" fmla="*/ 0 h 32"/>
                <a:gd name="T2" fmla="*/ 0 w 62"/>
                <a:gd name="T3" fmla="*/ 13 h 32"/>
                <a:gd name="T4" fmla="*/ 13 w 62"/>
                <a:gd name="T5" fmla="*/ 31 h 32"/>
                <a:gd name="T6" fmla="*/ 61 w 62"/>
                <a:gd name="T7" fmla="*/ 13 h 32"/>
                <a:gd name="T8" fmla="*/ 13 w 62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32">
                  <a:moveTo>
                    <a:pt x="13" y="0"/>
                  </a:moveTo>
                  <a:lnTo>
                    <a:pt x="0" y="13"/>
                  </a:lnTo>
                  <a:lnTo>
                    <a:pt x="13" y="31"/>
                  </a:lnTo>
                  <a:lnTo>
                    <a:pt x="61" y="13"/>
                  </a:lnTo>
                  <a:lnTo>
                    <a:pt x="13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Freeform 56"/>
            <p:cNvSpPr>
              <a:spLocks/>
            </p:cNvSpPr>
            <p:nvPr/>
          </p:nvSpPr>
          <p:spPr bwMode="auto">
            <a:xfrm>
              <a:off x="4200" y="872"/>
              <a:ext cx="166" cy="47"/>
            </a:xfrm>
            <a:custGeom>
              <a:avLst/>
              <a:gdLst>
                <a:gd name="T0" fmla="*/ 165 w 166"/>
                <a:gd name="T1" fmla="*/ 46 h 47"/>
                <a:gd name="T2" fmla="*/ 156 w 166"/>
                <a:gd name="T3" fmla="*/ 28 h 47"/>
                <a:gd name="T4" fmla="*/ 58 w 166"/>
                <a:gd name="T5" fmla="*/ 8 h 47"/>
                <a:gd name="T6" fmla="*/ 40 w 166"/>
                <a:gd name="T7" fmla="*/ 20 h 47"/>
                <a:gd name="T8" fmla="*/ 4 w 166"/>
                <a:gd name="T9" fmla="*/ 0 h 47"/>
                <a:gd name="T10" fmla="*/ 0 w 166"/>
                <a:gd name="T11" fmla="*/ 32 h 47"/>
                <a:gd name="T12" fmla="*/ 62 w 166"/>
                <a:gd name="T13" fmla="*/ 46 h 47"/>
                <a:gd name="T14" fmla="*/ 89 w 166"/>
                <a:gd name="T15" fmla="*/ 32 h 47"/>
                <a:gd name="T16" fmla="*/ 165 w 166"/>
                <a:gd name="T17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47">
                  <a:moveTo>
                    <a:pt x="165" y="46"/>
                  </a:moveTo>
                  <a:lnTo>
                    <a:pt x="156" y="28"/>
                  </a:lnTo>
                  <a:lnTo>
                    <a:pt x="58" y="8"/>
                  </a:lnTo>
                  <a:lnTo>
                    <a:pt x="40" y="20"/>
                  </a:lnTo>
                  <a:lnTo>
                    <a:pt x="4" y="0"/>
                  </a:lnTo>
                  <a:lnTo>
                    <a:pt x="0" y="32"/>
                  </a:lnTo>
                  <a:lnTo>
                    <a:pt x="62" y="46"/>
                  </a:lnTo>
                  <a:lnTo>
                    <a:pt x="89" y="32"/>
                  </a:lnTo>
                  <a:lnTo>
                    <a:pt x="165" y="4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Freeform 57"/>
            <p:cNvSpPr>
              <a:spLocks/>
            </p:cNvSpPr>
            <p:nvPr/>
          </p:nvSpPr>
          <p:spPr bwMode="auto">
            <a:xfrm>
              <a:off x="4181" y="2086"/>
              <a:ext cx="29" cy="70"/>
            </a:xfrm>
            <a:custGeom>
              <a:avLst/>
              <a:gdLst>
                <a:gd name="T0" fmla="*/ 19 w 29"/>
                <a:gd name="T1" fmla="*/ 0 h 70"/>
                <a:gd name="T2" fmla="*/ 0 w 29"/>
                <a:gd name="T3" fmla="*/ 69 h 70"/>
                <a:gd name="T4" fmla="*/ 28 w 29"/>
                <a:gd name="T5" fmla="*/ 18 h 70"/>
                <a:gd name="T6" fmla="*/ 19 w 29"/>
                <a:gd name="T7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70">
                  <a:moveTo>
                    <a:pt x="19" y="0"/>
                  </a:moveTo>
                  <a:lnTo>
                    <a:pt x="0" y="69"/>
                  </a:lnTo>
                  <a:lnTo>
                    <a:pt x="28" y="18"/>
                  </a:lnTo>
                  <a:lnTo>
                    <a:pt x="19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Freeform 58"/>
            <p:cNvSpPr>
              <a:spLocks/>
            </p:cNvSpPr>
            <p:nvPr/>
          </p:nvSpPr>
          <p:spPr bwMode="auto">
            <a:xfrm>
              <a:off x="3890" y="2086"/>
              <a:ext cx="13" cy="77"/>
            </a:xfrm>
            <a:custGeom>
              <a:avLst/>
              <a:gdLst>
                <a:gd name="T0" fmla="*/ 0 w 13"/>
                <a:gd name="T1" fmla="*/ 0 h 77"/>
                <a:gd name="T2" fmla="*/ 12 w 13"/>
                <a:gd name="T3" fmla="*/ 11 h 77"/>
                <a:gd name="T4" fmla="*/ 0 w 13"/>
                <a:gd name="T5" fmla="*/ 76 h 77"/>
                <a:gd name="T6" fmla="*/ 0 w 13"/>
                <a:gd name="T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77">
                  <a:moveTo>
                    <a:pt x="0" y="0"/>
                  </a:moveTo>
                  <a:lnTo>
                    <a:pt x="12" y="11"/>
                  </a:lnTo>
                  <a:lnTo>
                    <a:pt x="0" y="7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Freeform 59"/>
            <p:cNvSpPr>
              <a:spLocks/>
            </p:cNvSpPr>
            <p:nvPr/>
          </p:nvSpPr>
          <p:spPr bwMode="auto">
            <a:xfrm>
              <a:off x="4484" y="1476"/>
              <a:ext cx="68" cy="90"/>
            </a:xfrm>
            <a:custGeom>
              <a:avLst/>
              <a:gdLst>
                <a:gd name="T0" fmla="*/ 67 w 68"/>
                <a:gd name="T1" fmla="*/ 0 h 90"/>
                <a:gd name="T2" fmla="*/ 55 w 68"/>
                <a:gd name="T3" fmla="*/ 38 h 90"/>
                <a:gd name="T4" fmla="*/ 0 w 68"/>
                <a:gd name="T5" fmla="*/ 89 h 90"/>
                <a:gd name="T6" fmla="*/ 63 w 68"/>
                <a:gd name="T7" fmla="*/ 38 h 90"/>
                <a:gd name="T8" fmla="*/ 67 w 68"/>
                <a:gd name="T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90">
                  <a:moveTo>
                    <a:pt x="67" y="0"/>
                  </a:moveTo>
                  <a:lnTo>
                    <a:pt x="55" y="38"/>
                  </a:lnTo>
                  <a:lnTo>
                    <a:pt x="0" y="89"/>
                  </a:lnTo>
                  <a:lnTo>
                    <a:pt x="63" y="38"/>
                  </a:lnTo>
                  <a:lnTo>
                    <a:pt x="67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Freeform 60"/>
            <p:cNvSpPr>
              <a:spLocks/>
            </p:cNvSpPr>
            <p:nvPr/>
          </p:nvSpPr>
          <p:spPr bwMode="auto">
            <a:xfrm>
              <a:off x="4311" y="1760"/>
              <a:ext cx="40" cy="56"/>
            </a:xfrm>
            <a:custGeom>
              <a:avLst/>
              <a:gdLst>
                <a:gd name="T0" fmla="*/ 0 w 40"/>
                <a:gd name="T1" fmla="*/ 7 h 56"/>
                <a:gd name="T2" fmla="*/ 39 w 40"/>
                <a:gd name="T3" fmla="*/ 0 h 56"/>
                <a:gd name="T4" fmla="*/ 39 w 40"/>
                <a:gd name="T5" fmla="*/ 55 h 56"/>
                <a:gd name="T6" fmla="*/ 12 w 40"/>
                <a:gd name="T7" fmla="*/ 49 h 56"/>
                <a:gd name="T8" fmla="*/ 0 w 40"/>
                <a:gd name="T9" fmla="*/ 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6">
                  <a:moveTo>
                    <a:pt x="0" y="7"/>
                  </a:moveTo>
                  <a:lnTo>
                    <a:pt x="39" y="0"/>
                  </a:lnTo>
                  <a:lnTo>
                    <a:pt x="39" y="55"/>
                  </a:lnTo>
                  <a:lnTo>
                    <a:pt x="12" y="49"/>
                  </a:lnTo>
                  <a:lnTo>
                    <a:pt x="0" y="7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Freeform 61"/>
            <p:cNvSpPr>
              <a:spLocks/>
            </p:cNvSpPr>
            <p:nvPr/>
          </p:nvSpPr>
          <p:spPr bwMode="auto">
            <a:xfrm>
              <a:off x="4270" y="1847"/>
              <a:ext cx="73" cy="52"/>
            </a:xfrm>
            <a:custGeom>
              <a:avLst/>
              <a:gdLst>
                <a:gd name="T0" fmla="*/ 72 w 73"/>
                <a:gd name="T1" fmla="*/ 0 h 52"/>
                <a:gd name="T2" fmla="*/ 50 w 73"/>
                <a:gd name="T3" fmla="*/ 32 h 52"/>
                <a:gd name="T4" fmla="*/ 0 w 73"/>
                <a:gd name="T5" fmla="*/ 51 h 52"/>
                <a:gd name="T6" fmla="*/ 46 w 73"/>
                <a:gd name="T7" fmla="*/ 25 h 52"/>
                <a:gd name="T8" fmla="*/ 72 w 73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52">
                  <a:moveTo>
                    <a:pt x="72" y="0"/>
                  </a:moveTo>
                  <a:lnTo>
                    <a:pt x="50" y="32"/>
                  </a:lnTo>
                  <a:lnTo>
                    <a:pt x="0" y="51"/>
                  </a:lnTo>
                  <a:lnTo>
                    <a:pt x="46" y="25"/>
                  </a:lnTo>
                  <a:lnTo>
                    <a:pt x="72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Freeform 62"/>
            <p:cNvSpPr>
              <a:spLocks/>
            </p:cNvSpPr>
            <p:nvPr/>
          </p:nvSpPr>
          <p:spPr bwMode="auto">
            <a:xfrm>
              <a:off x="4631" y="2324"/>
              <a:ext cx="49" cy="40"/>
            </a:xfrm>
            <a:custGeom>
              <a:avLst/>
              <a:gdLst>
                <a:gd name="T0" fmla="*/ 0 w 49"/>
                <a:gd name="T1" fmla="*/ 39 h 40"/>
                <a:gd name="T2" fmla="*/ 31 w 49"/>
                <a:gd name="T3" fmla="*/ 33 h 40"/>
                <a:gd name="T4" fmla="*/ 48 w 49"/>
                <a:gd name="T5" fmla="*/ 0 h 40"/>
                <a:gd name="T6" fmla="*/ 39 w 49"/>
                <a:gd name="T7" fmla="*/ 39 h 40"/>
                <a:gd name="T8" fmla="*/ 0 w 49"/>
                <a:gd name="T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0">
                  <a:moveTo>
                    <a:pt x="0" y="39"/>
                  </a:moveTo>
                  <a:lnTo>
                    <a:pt x="31" y="33"/>
                  </a:lnTo>
                  <a:lnTo>
                    <a:pt x="48" y="0"/>
                  </a:lnTo>
                  <a:lnTo>
                    <a:pt x="39" y="39"/>
                  </a:lnTo>
                  <a:lnTo>
                    <a:pt x="0" y="39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Freeform 63"/>
            <p:cNvSpPr>
              <a:spLocks/>
            </p:cNvSpPr>
            <p:nvPr/>
          </p:nvSpPr>
          <p:spPr bwMode="auto">
            <a:xfrm>
              <a:off x="4696" y="2338"/>
              <a:ext cx="127" cy="71"/>
            </a:xfrm>
            <a:custGeom>
              <a:avLst/>
              <a:gdLst>
                <a:gd name="T0" fmla="*/ 0 w 127"/>
                <a:gd name="T1" fmla="*/ 0 h 71"/>
                <a:gd name="T2" fmla="*/ 86 w 127"/>
                <a:gd name="T3" fmla="*/ 12 h 71"/>
                <a:gd name="T4" fmla="*/ 126 w 127"/>
                <a:gd name="T5" fmla="*/ 70 h 71"/>
                <a:gd name="T6" fmla="*/ 81 w 127"/>
                <a:gd name="T7" fmla="*/ 25 h 71"/>
                <a:gd name="T8" fmla="*/ 0 w 127"/>
                <a:gd name="T9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1">
                  <a:moveTo>
                    <a:pt x="0" y="0"/>
                  </a:moveTo>
                  <a:lnTo>
                    <a:pt x="86" y="12"/>
                  </a:lnTo>
                  <a:lnTo>
                    <a:pt x="126" y="70"/>
                  </a:lnTo>
                  <a:lnTo>
                    <a:pt x="81" y="25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0" name="Freeform 64"/>
            <p:cNvSpPr>
              <a:spLocks/>
            </p:cNvSpPr>
            <p:nvPr/>
          </p:nvSpPr>
          <p:spPr bwMode="auto">
            <a:xfrm>
              <a:off x="4093" y="2462"/>
              <a:ext cx="513" cy="477"/>
            </a:xfrm>
            <a:custGeom>
              <a:avLst/>
              <a:gdLst>
                <a:gd name="T0" fmla="*/ 382 w 513"/>
                <a:gd name="T1" fmla="*/ 0 h 477"/>
                <a:gd name="T2" fmla="*/ 363 w 513"/>
                <a:gd name="T3" fmla="*/ 50 h 477"/>
                <a:gd name="T4" fmla="*/ 363 w 513"/>
                <a:gd name="T5" fmla="*/ 100 h 477"/>
                <a:gd name="T6" fmla="*/ 320 w 513"/>
                <a:gd name="T7" fmla="*/ 86 h 477"/>
                <a:gd name="T8" fmla="*/ 305 w 513"/>
                <a:gd name="T9" fmla="*/ 19 h 477"/>
                <a:gd name="T10" fmla="*/ 249 w 513"/>
                <a:gd name="T11" fmla="*/ 0 h 477"/>
                <a:gd name="T12" fmla="*/ 218 w 513"/>
                <a:gd name="T13" fmla="*/ 19 h 477"/>
                <a:gd name="T14" fmla="*/ 204 w 513"/>
                <a:gd name="T15" fmla="*/ 56 h 477"/>
                <a:gd name="T16" fmla="*/ 177 w 513"/>
                <a:gd name="T17" fmla="*/ 36 h 477"/>
                <a:gd name="T18" fmla="*/ 147 w 513"/>
                <a:gd name="T19" fmla="*/ 80 h 477"/>
                <a:gd name="T20" fmla="*/ 111 w 513"/>
                <a:gd name="T21" fmla="*/ 93 h 477"/>
                <a:gd name="T22" fmla="*/ 107 w 513"/>
                <a:gd name="T23" fmla="*/ 131 h 477"/>
                <a:gd name="T24" fmla="*/ 12 w 513"/>
                <a:gd name="T25" fmla="*/ 169 h 477"/>
                <a:gd name="T26" fmla="*/ 0 w 513"/>
                <a:gd name="T27" fmla="*/ 257 h 477"/>
                <a:gd name="T28" fmla="*/ 27 w 513"/>
                <a:gd name="T29" fmla="*/ 339 h 477"/>
                <a:gd name="T30" fmla="*/ 0 w 513"/>
                <a:gd name="T31" fmla="*/ 363 h 477"/>
                <a:gd name="T32" fmla="*/ 22 w 513"/>
                <a:gd name="T33" fmla="*/ 389 h 477"/>
                <a:gd name="T34" fmla="*/ 95 w 513"/>
                <a:gd name="T35" fmla="*/ 396 h 477"/>
                <a:gd name="T36" fmla="*/ 160 w 513"/>
                <a:gd name="T37" fmla="*/ 350 h 477"/>
                <a:gd name="T38" fmla="*/ 213 w 513"/>
                <a:gd name="T39" fmla="*/ 339 h 477"/>
                <a:gd name="T40" fmla="*/ 262 w 513"/>
                <a:gd name="T41" fmla="*/ 401 h 477"/>
                <a:gd name="T42" fmla="*/ 284 w 513"/>
                <a:gd name="T43" fmla="*/ 369 h 477"/>
                <a:gd name="T44" fmla="*/ 298 w 513"/>
                <a:gd name="T45" fmla="*/ 439 h 477"/>
                <a:gd name="T46" fmla="*/ 329 w 513"/>
                <a:gd name="T47" fmla="*/ 458 h 477"/>
                <a:gd name="T48" fmla="*/ 368 w 513"/>
                <a:gd name="T49" fmla="*/ 445 h 477"/>
                <a:gd name="T50" fmla="*/ 400 w 513"/>
                <a:gd name="T51" fmla="*/ 476 h 477"/>
                <a:gd name="T52" fmla="*/ 458 w 513"/>
                <a:gd name="T53" fmla="*/ 407 h 477"/>
                <a:gd name="T54" fmla="*/ 484 w 513"/>
                <a:gd name="T55" fmla="*/ 320 h 477"/>
                <a:gd name="T56" fmla="*/ 512 w 513"/>
                <a:gd name="T57" fmla="*/ 306 h 477"/>
                <a:gd name="T58" fmla="*/ 499 w 513"/>
                <a:gd name="T59" fmla="*/ 245 h 477"/>
                <a:gd name="T60" fmla="*/ 467 w 513"/>
                <a:gd name="T61" fmla="*/ 194 h 477"/>
                <a:gd name="T62" fmla="*/ 445 w 513"/>
                <a:gd name="T63" fmla="*/ 137 h 477"/>
                <a:gd name="T64" fmla="*/ 412 w 513"/>
                <a:gd name="T65" fmla="*/ 124 h 477"/>
                <a:gd name="T66" fmla="*/ 395 w 513"/>
                <a:gd name="T67" fmla="*/ 36 h 477"/>
                <a:gd name="T68" fmla="*/ 382 w 513"/>
                <a:gd name="T69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13" h="477">
                  <a:moveTo>
                    <a:pt x="382" y="0"/>
                  </a:moveTo>
                  <a:lnTo>
                    <a:pt x="363" y="50"/>
                  </a:lnTo>
                  <a:lnTo>
                    <a:pt x="363" y="100"/>
                  </a:lnTo>
                  <a:lnTo>
                    <a:pt x="320" y="86"/>
                  </a:lnTo>
                  <a:lnTo>
                    <a:pt x="305" y="19"/>
                  </a:lnTo>
                  <a:lnTo>
                    <a:pt x="249" y="0"/>
                  </a:lnTo>
                  <a:lnTo>
                    <a:pt x="218" y="19"/>
                  </a:lnTo>
                  <a:lnTo>
                    <a:pt x="204" y="56"/>
                  </a:lnTo>
                  <a:lnTo>
                    <a:pt x="177" y="36"/>
                  </a:lnTo>
                  <a:lnTo>
                    <a:pt x="147" y="80"/>
                  </a:lnTo>
                  <a:lnTo>
                    <a:pt x="111" y="93"/>
                  </a:lnTo>
                  <a:lnTo>
                    <a:pt x="107" y="131"/>
                  </a:lnTo>
                  <a:lnTo>
                    <a:pt x="12" y="169"/>
                  </a:lnTo>
                  <a:lnTo>
                    <a:pt x="0" y="257"/>
                  </a:lnTo>
                  <a:lnTo>
                    <a:pt x="27" y="339"/>
                  </a:lnTo>
                  <a:lnTo>
                    <a:pt x="0" y="363"/>
                  </a:lnTo>
                  <a:lnTo>
                    <a:pt x="22" y="389"/>
                  </a:lnTo>
                  <a:lnTo>
                    <a:pt x="95" y="396"/>
                  </a:lnTo>
                  <a:lnTo>
                    <a:pt x="160" y="350"/>
                  </a:lnTo>
                  <a:lnTo>
                    <a:pt x="213" y="339"/>
                  </a:lnTo>
                  <a:lnTo>
                    <a:pt x="262" y="401"/>
                  </a:lnTo>
                  <a:lnTo>
                    <a:pt x="284" y="369"/>
                  </a:lnTo>
                  <a:lnTo>
                    <a:pt x="298" y="439"/>
                  </a:lnTo>
                  <a:lnTo>
                    <a:pt x="329" y="458"/>
                  </a:lnTo>
                  <a:lnTo>
                    <a:pt x="368" y="445"/>
                  </a:lnTo>
                  <a:lnTo>
                    <a:pt x="400" y="476"/>
                  </a:lnTo>
                  <a:lnTo>
                    <a:pt x="458" y="407"/>
                  </a:lnTo>
                  <a:lnTo>
                    <a:pt x="484" y="320"/>
                  </a:lnTo>
                  <a:lnTo>
                    <a:pt x="512" y="306"/>
                  </a:lnTo>
                  <a:lnTo>
                    <a:pt x="499" y="245"/>
                  </a:lnTo>
                  <a:lnTo>
                    <a:pt x="467" y="194"/>
                  </a:lnTo>
                  <a:lnTo>
                    <a:pt x="445" y="137"/>
                  </a:lnTo>
                  <a:lnTo>
                    <a:pt x="412" y="124"/>
                  </a:lnTo>
                  <a:lnTo>
                    <a:pt x="395" y="36"/>
                  </a:lnTo>
                  <a:lnTo>
                    <a:pt x="382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1" name="Freeform 65"/>
            <p:cNvSpPr>
              <a:spLocks/>
            </p:cNvSpPr>
            <p:nvPr/>
          </p:nvSpPr>
          <p:spPr bwMode="auto">
            <a:xfrm>
              <a:off x="4422" y="2950"/>
              <a:ext cx="67" cy="70"/>
            </a:xfrm>
            <a:custGeom>
              <a:avLst/>
              <a:gdLst>
                <a:gd name="T0" fmla="*/ 8 w 67"/>
                <a:gd name="T1" fmla="*/ 0 h 70"/>
                <a:gd name="T2" fmla="*/ 34 w 67"/>
                <a:gd name="T3" fmla="*/ 11 h 70"/>
                <a:gd name="T4" fmla="*/ 66 w 67"/>
                <a:gd name="T5" fmla="*/ 7 h 70"/>
                <a:gd name="T6" fmla="*/ 62 w 67"/>
                <a:gd name="T7" fmla="*/ 45 h 70"/>
                <a:gd name="T8" fmla="*/ 12 w 67"/>
                <a:gd name="T9" fmla="*/ 69 h 70"/>
                <a:gd name="T10" fmla="*/ 0 w 67"/>
                <a:gd name="T11" fmla="*/ 26 h 70"/>
                <a:gd name="T12" fmla="*/ 8 w 67"/>
                <a:gd name="T13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70">
                  <a:moveTo>
                    <a:pt x="8" y="0"/>
                  </a:moveTo>
                  <a:lnTo>
                    <a:pt x="34" y="11"/>
                  </a:lnTo>
                  <a:lnTo>
                    <a:pt x="66" y="7"/>
                  </a:lnTo>
                  <a:lnTo>
                    <a:pt x="62" y="45"/>
                  </a:lnTo>
                  <a:lnTo>
                    <a:pt x="12" y="69"/>
                  </a:lnTo>
                  <a:lnTo>
                    <a:pt x="0" y="26"/>
                  </a:lnTo>
                  <a:lnTo>
                    <a:pt x="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2" name="Freeform 66"/>
            <p:cNvSpPr>
              <a:spLocks/>
            </p:cNvSpPr>
            <p:nvPr/>
          </p:nvSpPr>
          <p:spPr bwMode="auto">
            <a:xfrm>
              <a:off x="4785" y="2868"/>
              <a:ext cx="79" cy="109"/>
            </a:xfrm>
            <a:custGeom>
              <a:avLst/>
              <a:gdLst>
                <a:gd name="T0" fmla="*/ 5 w 79"/>
                <a:gd name="T1" fmla="*/ 0 h 109"/>
                <a:gd name="T2" fmla="*/ 5 w 79"/>
                <a:gd name="T3" fmla="*/ 26 h 109"/>
                <a:gd name="T4" fmla="*/ 17 w 79"/>
                <a:gd name="T5" fmla="*/ 58 h 109"/>
                <a:gd name="T6" fmla="*/ 0 w 79"/>
                <a:gd name="T7" fmla="*/ 69 h 109"/>
                <a:gd name="T8" fmla="*/ 15 w 79"/>
                <a:gd name="T9" fmla="*/ 108 h 109"/>
                <a:gd name="T10" fmla="*/ 49 w 79"/>
                <a:gd name="T11" fmla="*/ 89 h 109"/>
                <a:gd name="T12" fmla="*/ 78 w 79"/>
                <a:gd name="T13" fmla="*/ 32 h 109"/>
                <a:gd name="T14" fmla="*/ 49 w 79"/>
                <a:gd name="T15" fmla="*/ 39 h 109"/>
                <a:gd name="T16" fmla="*/ 27 w 79"/>
                <a:gd name="T17" fmla="*/ 13 h 109"/>
                <a:gd name="T18" fmla="*/ 5 w 79"/>
                <a:gd name="T1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109">
                  <a:moveTo>
                    <a:pt x="5" y="0"/>
                  </a:moveTo>
                  <a:lnTo>
                    <a:pt x="5" y="26"/>
                  </a:lnTo>
                  <a:lnTo>
                    <a:pt x="17" y="58"/>
                  </a:lnTo>
                  <a:lnTo>
                    <a:pt x="0" y="69"/>
                  </a:lnTo>
                  <a:lnTo>
                    <a:pt x="15" y="108"/>
                  </a:lnTo>
                  <a:lnTo>
                    <a:pt x="49" y="89"/>
                  </a:lnTo>
                  <a:lnTo>
                    <a:pt x="78" y="32"/>
                  </a:lnTo>
                  <a:lnTo>
                    <a:pt x="49" y="39"/>
                  </a:lnTo>
                  <a:lnTo>
                    <a:pt x="27" y="13"/>
                  </a:lnTo>
                  <a:lnTo>
                    <a:pt x="5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Freeform 67"/>
            <p:cNvSpPr>
              <a:spLocks/>
            </p:cNvSpPr>
            <p:nvPr/>
          </p:nvSpPr>
          <p:spPr bwMode="auto">
            <a:xfrm>
              <a:off x="4674" y="2969"/>
              <a:ext cx="112" cy="128"/>
            </a:xfrm>
            <a:custGeom>
              <a:avLst/>
              <a:gdLst>
                <a:gd name="T0" fmla="*/ 100 w 112"/>
                <a:gd name="T1" fmla="*/ 0 h 128"/>
                <a:gd name="T2" fmla="*/ 111 w 112"/>
                <a:gd name="T3" fmla="*/ 19 h 128"/>
                <a:gd name="T4" fmla="*/ 100 w 112"/>
                <a:gd name="T5" fmla="*/ 57 h 128"/>
                <a:gd name="T6" fmla="*/ 63 w 112"/>
                <a:gd name="T7" fmla="*/ 76 h 128"/>
                <a:gd name="T8" fmla="*/ 20 w 112"/>
                <a:gd name="T9" fmla="*/ 127 h 128"/>
                <a:gd name="T10" fmla="*/ 0 w 112"/>
                <a:gd name="T11" fmla="*/ 108 h 128"/>
                <a:gd name="T12" fmla="*/ 53 w 112"/>
                <a:gd name="T13" fmla="*/ 50 h 128"/>
                <a:gd name="T14" fmla="*/ 85 w 112"/>
                <a:gd name="T15" fmla="*/ 26 h 128"/>
                <a:gd name="T16" fmla="*/ 100 w 112"/>
                <a:gd name="T1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128">
                  <a:moveTo>
                    <a:pt x="100" y="0"/>
                  </a:moveTo>
                  <a:lnTo>
                    <a:pt x="111" y="19"/>
                  </a:lnTo>
                  <a:lnTo>
                    <a:pt x="100" y="57"/>
                  </a:lnTo>
                  <a:lnTo>
                    <a:pt x="63" y="76"/>
                  </a:lnTo>
                  <a:lnTo>
                    <a:pt x="20" y="127"/>
                  </a:lnTo>
                  <a:lnTo>
                    <a:pt x="0" y="108"/>
                  </a:lnTo>
                  <a:lnTo>
                    <a:pt x="53" y="50"/>
                  </a:lnTo>
                  <a:lnTo>
                    <a:pt x="85" y="26"/>
                  </a:lnTo>
                  <a:lnTo>
                    <a:pt x="10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Freeform 68"/>
            <p:cNvSpPr>
              <a:spLocks/>
            </p:cNvSpPr>
            <p:nvPr/>
          </p:nvSpPr>
          <p:spPr bwMode="auto">
            <a:xfrm>
              <a:off x="4723" y="2624"/>
              <a:ext cx="46" cy="46"/>
            </a:xfrm>
            <a:custGeom>
              <a:avLst/>
              <a:gdLst>
                <a:gd name="T0" fmla="*/ 0 w 46"/>
                <a:gd name="T1" fmla="*/ 0 h 46"/>
                <a:gd name="T2" fmla="*/ 36 w 46"/>
                <a:gd name="T3" fmla="*/ 45 h 46"/>
                <a:gd name="T4" fmla="*/ 45 w 46"/>
                <a:gd name="T5" fmla="*/ 26 h 46"/>
                <a:gd name="T6" fmla="*/ 0 w 46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6">
                  <a:moveTo>
                    <a:pt x="0" y="0"/>
                  </a:moveTo>
                  <a:lnTo>
                    <a:pt x="36" y="45"/>
                  </a:lnTo>
                  <a:lnTo>
                    <a:pt x="45" y="2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Freeform 69"/>
            <p:cNvSpPr>
              <a:spLocks/>
            </p:cNvSpPr>
            <p:nvPr/>
          </p:nvSpPr>
          <p:spPr bwMode="auto">
            <a:xfrm>
              <a:off x="4873" y="2562"/>
              <a:ext cx="70" cy="57"/>
            </a:xfrm>
            <a:custGeom>
              <a:avLst/>
              <a:gdLst>
                <a:gd name="T0" fmla="*/ 69 w 70"/>
                <a:gd name="T1" fmla="*/ 0 h 57"/>
                <a:gd name="T2" fmla="*/ 21 w 70"/>
                <a:gd name="T3" fmla="*/ 56 h 57"/>
                <a:gd name="T4" fmla="*/ 0 w 70"/>
                <a:gd name="T5" fmla="*/ 42 h 57"/>
                <a:gd name="T6" fmla="*/ 69 w 70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57">
                  <a:moveTo>
                    <a:pt x="69" y="0"/>
                  </a:moveTo>
                  <a:lnTo>
                    <a:pt x="21" y="56"/>
                  </a:lnTo>
                  <a:lnTo>
                    <a:pt x="0" y="42"/>
                  </a:lnTo>
                  <a:lnTo>
                    <a:pt x="69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Freeform 70"/>
            <p:cNvSpPr>
              <a:spLocks/>
            </p:cNvSpPr>
            <p:nvPr/>
          </p:nvSpPr>
          <p:spPr bwMode="auto">
            <a:xfrm>
              <a:off x="4766" y="2522"/>
              <a:ext cx="50" cy="83"/>
            </a:xfrm>
            <a:custGeom>
              <a:avLst/>
              <a:gdLst>
                <a:gd name="T0" fmla="*/ 0 w 50"/>
                <a:gd name="T1" fmla="*/ 0 h 83"/>
                <a:gd name="T2" fmla="*/ 29 w 50"/>
                <a:gd name="T3" fmla="*/ 13 h 83"/>
                <a:gd name="T4" fmla="*/ 49 w 50"/>
                <a:gd name="T5" fmla="*/ 82 h 83"/>
                <a:gd name="T6" fmla="*/ 0 w 50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83">
                  <a:moveTo>
                    <a:pt x="0" y="0"/>
                  </a:moveTo>
                  <a:lnTo>
                    <a:pt x="29" y="13"/>
                  </a:lnTo>
                  <a:lnTo>
                    <a:pt x="49" y="82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7" name="Freeform 71"/>
            <p:cNvSpPr>
              <a:spLocks/>
            </p:cNvSpPr>
            <p:nvPr/>
          </p:nvSpPr>
          <p:spPr bwMode="auto">
            <a:xfrm>
              <a:off x="3677" y="719"/>
              <a:ext cx="163" cy="113"/>
            </a:xfrm>
            <a:custGeom>
              <a:avLst/>
              <a:gdLst>
                <a:gd name="T0" fmla="*/ 42 w 163"/>
                <a:gd name="T1" fmla="*/ 0 h 113"/>
                <a:gd name="T2" fmla="*/ 148 w 163"/>
                <a:gd name="T3" fmla="*/ 29 h 113"/>
                <a:gd name="T4" fmla="*/ 162 w 163"/>
                <a:gd name="T5" fmla="*/ 96 h 113"/>
                <a:gd name="T6" fmla="*/ 115 w 163"/>
                <a:gd name="T7" fmla="*/ 66 h 113"/>
                <a:gd name="T8" fmla="*/ 96 w 163"/>
                <a:gd name="T9" fmla="*/ 112 h 113"/>
                <a:gd name="T10" fmla="*/ 0 w 163"/>
                <a:gd name="T11" fmla="*/ 38 h 113"/>
                <a:gd name="T12" fmla="*/ 62 w 163"/>
                <a:gd name="T13" fmla="*/ 50 h 113"/>
                <a:gd name="T14" fmla="*/ 42 w 163"/>
                <a:gd name="T15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" h="113">
                  <a:moveTo>
                    <a:pt x="42" y="0"/>
                  </a:moveTo>
                  <a:lnTo>
                    <a:pt x="148" y="29"/>
                  </a:lnTo>
                  <a:lnTo>
                    <a:pt x="162" y="96"/>
                  </a:lnTo>
                  <a:lnTo>
                    <a:pt x="115" y="66"/>
                  </a:lnTo>
                  <a:lnTo>
                    <a:pt x="96" y="112"/>
                  </a:lnTo>
                  <a:lnTo>
                    <a:pt x="0" y="38"/>
                  </a:lnTo>
                  <a:lnTo>
                    <a:pt x="62" y="50"/>
                  </a:lnTo>
                  <a:lnTo>
                    <a:pt x="42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8" name="Freeform 72"/>
            <p:cNvSpPr>
              <a:spLocks/>
            </p:cNvSpPr>
            <p:nvPr/>
          </p:nvSpPr>
          <p:spPr bwMode="auto">
            <a:xfrm>
              <a:off x="2852" y="1543"/>
              <a:ext cx="31" cy="81"/>
            </a:xfrm>
            <a:custGeom>
              <a:avLst/>
              <a:gdLst>
                <a:gd name="T0" fmla="*/ 11 w 31"/>
                <a:gd name="T1" fmla="*/ 0 h 81"/>
                <a:gd name="T2" fmla="*/ 21 w 31"/>
                <a:gd name="T3" fmla="*/ 8 h 81"/>
                <a:gd name="T4" fmla="*/ 30 w 31"/>
                <a:gd name="T5" fmla="*/ 31 h 81"/>
                <a:gd name="T6" fmla="*/ 21 w 31"/>
                <a:gd name="T7" fmla="*/ 37 h 81"/>
                <a:gd name="T8" fmla="*/ 29 w 31"/>
                <a:gd name="T9" fmla="*/ 53 h 81"/>
                <a:gd name="T10" fmla="*/ 20 w 31"/>
                <a:gd name="T11" fmla="*/ 80 h 81"/>
                <a:gd name="T12" fmla="*/ 0 w 31"/>
                <a:gd name="T13" fmla="*/ 80 h 81"/>
                <a:gd name="T14" fmla="*/ 0 w 31"/>
                <a:gd name="T15" fmla="*/ 49 h 81"/>
                <a:gd name="T16" fmla="*/ 11 w 31"/>
                <a:gd name="T17" fmla="*/ 39 h 81"/>
                <a:gd name="T18" fmla="*/ 8 w 31"/>
                <a:gd name="T19" fmla="*/ 13 h 81"/>
                <a:gd name="T20" fmla="*/ 11 w 31"/>
                <a:gd name="T21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81">
                  <a:moveTo>
                    <a:pt x="11" y="0"/>
                  </a:moveTo>
                  <a:lnTo>
                    <a:pt x="21" y="8"/>
                  </a:lnTo>
                  <a:lnTo>
                    <a:pt x="30" y="31"/>
                  </a:lnTo>
                  <a:lnTo>
                    <a:pt x="21" y="37"/>
                  </a:lnTo>
                  <a:lnTo>
                    <a:pt x="29" y="53"/>
                  </a:lnTo>
                  <a:lnTo>
                    <a:pt x="20" y="80"/>
                  </a:lnTo>
                  <a:lnTo>
                    <a:pt x="0" y="80"/>
                  </a:lnTo>
                  <a:lnTo>
                    <a:pt x="0" y="49"/>
                  </a:lnTo>
                  <a:lnTo>
                    <a:pt x="11" y="39"/>
                  </a:lnTo>
                  <a:lnTo>
                    <a:pt x="8" y="13"/>
                  </a:lnTo>
                  <a:lnTo>
                    <a:pt x="11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9" name="Freeform 73"/>
            <p:cNvSpPr>
              <a:spLocks/>
            </p:cNvSpPr>
            <p:nvPr/>
          </p:nvSpPr>
          <p:spPr bwMode="auto">
            <a:xfrm>
              <a:off x="2782" y="1594"/>
              <a:ext cx="25" cy="21"/>
            </a:xfrm>
            <a:custGeom>
              <a:avLst/>
              <a:gdLst>
                <a:gd name="T0" fmla="*/ 24 w 25"/>
                <a:gd name="T1" fmla="*/ 0 h 21"/>
                <a:gd name="T2" fmla="*/ 2 w 25"/>
                <a:gd name="T3" fmla="*/ 4 h 21"/>
                <a:gd name="T4" fmla="*/ 0 w 25"/>
                <a:gd name="T5" fmla="*/ 15 h 21"/>
                <a:gd name="T6" fmla="*/ 9 w 25"/>
                <a:gd name="T7" fmla="*/ 20 h 21"/>
                <a:gd name="T8" fmla="*/ 11 w 25"/>
                <a:gd name="T9" fmla="*/ 8 h 21"/>
                <a:gd name="T10" fmla="*/ 24 w 25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1">
                  <a:moveTo>
                    <a:pt x="24" y="0"/>
                  </a:moveTo>
                  <a:lnTo>
                    <a:pt x="2" y="4"/>
                  </a:lnTo>
                  <a:lnTo>
                    <a:pt x="0" y="15"/>
                  </a:lnTo>
                  <a:lnTo>
                    <a:pt x="9" y="20"/>
                  </a:lnTo>
                  <a:lnTo>
                    <a:pt x="11" y="8"/>
                  </a:lnTo>
                  <a:lnTo>
                    <a:pt x="2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0" name="Freeform 74"/>
            <p:cNvSpPr>
              <a:spLocks/>
            </p:cNvSpPr>
            <p:nvPr/>
          </p:nvSpPr>
          <p:spPr bwMode="auto">
            <a:xfrm>
              <a:off x="3042" y="1659"/>
              <a:ext cx="36" cy="22"/>
            </a:xfrm>
            <a:custGeom>
              <a:avLst/>
              <a:gdLst>
                <a:gd name="T0" fmla="*/ 6 w 36"/>
                <a:gd name="T1" fmla="*/ 0 h 22"/>
                <a:gd name="T2" fmla="*/ 19 w 36"/>
                <a:gd name="T3" fmla="*/ 8 h 22"/>
                <a:gd name="T4" fmla="*/ 35 w 36"/>
                <a:gd name="T5" fmla="*/ 4 h 22"/>
                <a:gd name="T6" fmla="*/ 29 w 36"/>
                <a:gd name="T7" fmla="*/ 18 h 22"/>
                <a:gd name="T8" fmla="*/ 14 w 36"/>
                <a:gd name="T9" fmla="*/ 21 h 22"/>
                <a:gd name="T10" fmla="*/ 0 w 36"/>
                <a:gd name="T11" fmla="*/ 12 h 22"/>
                <a:gd name="T12" fmla="*/ 6 w 36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2">
                  <a:moveTo>
                    <a:pt x="6" y="0"/>
                  </a:moveTo>
                  <a:lnTo>
                    <a:pt x="19" y="8"/>
                  </a:lnTo>
                  <a:lnTo>
                    <a:pt x="35" y="4"/>
                  </a:lnTo>
                  <a:lnTo>
                    <a:pt x="29" y="18"/>
                  </a:lnTo>
                  <a:lnTo>
                    <a:pt x="14" y="21"/>
                  </a:lnTo>
                  <a:lnTo>
                    <a:pt x="0" y="12"/>
                  </a:lnTo>
                  <a:lnTo>
                    <a:pt x="6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1" name="Freeform 75"/>
            <p:cNvSpPr>
              <a:spLocks/>
            </p:cNvSpPr>
            <p:nvPr/>
          </p:nvSpPr>
          <p:spPr bwMode="auto">
            <a:xfrm>
              <a:off x="3116" y="1682"/>
              <a:ext cx="28" cy="16"/>
            </a:xfrm>
            <a:custGeom>
              <a:avLst/>
              <a:gdLst>
                <a:gd name="T0" fmla="*/ 27 w 28"/>
                <a:gd name="T1" fmla="*/ 0 h 16"/>
                <a:gd name="T2" fmla="*/ 14 w 28"/>
                <a:gd name="T3" fmla="*/ 5 h 16"/>
                <a:gd name="T4" fmla="*/ 0 w 28"/>
                <a:gd name="T5" fmla="*/ 8 h 16"/>
                <a:gd name="T6" fmla="*/ 4 w 28"/>
                <a:gd name="T7" fmla="*/ 15 h 16"/>
                <a:gd name="T8" fmla="*/ 24 w 28"/>
                <a:gd name="T9" fmla="*/ 15 h 16"/>
                <a:gd name="T10" fmla="*/ 27 w 28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16">
                  <a:moveTo>
                    <a:pt x="27" y="0"/>
                  </a:moveTo>
                  <a:lnTo>
                    <a:pt x="14" y="5"/>
                  </a:lnTo>
                  <a:lnTo>
                    <a:pt x="0" y="8"/>
                  </a:lnTo>
                  <a:lnTo>
                    <a:pt x="4" y="15"/>
                  </a:lnTo>
                  <a:lnTo>
                    <a:pt x="24" y="15"/>
                  </a:lnTo>
                  <a:lnTo>
                    <a:pt x="27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2" name="Freeform 76"/>
            <p:cNvSpPr>
              <a:spLocks/>
            </p:cNvSpPr>
            <p:nvPr/>
          </p:nvSpPr>
          <p:spPr bwMode="auto">
            <a:xfrm>
              <a:off x="822" y="1858"/>
              <a:ext cx="29" cy="42"/>
            </a:xfrm>
            <a:custGeom>
              <a:avLst/>
              <a:gdLst>
                <a:gd name="T0" fmla="*/ 28 w 29"/>
                <a:gd name="T1" fmla="*/ 0 h 42"/>
                <a:gd name="T2" fmla="*/ 28 w 29"/>
                <a:gd name="T3" fmla="*/ 41 h 42"/>
                <a:gd name="T4" fmla="*/ 0 w 29"/>
                <a:gd name="T5" fmla="*/ 27 h 42"/>
                <a:gd name="T6" fmla="*/ 28 w 29"/>
                <a:gd name="T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42">
                  <a:moveTo>
                    <a:pt x="28" y="0"/>
                  </a:moveTo>
                  <a:lnTo>
                    <a:pt x="28" y="41"/>
                  </a:lnTo>
                  <a:lnTo>
                    <a:pt x="0" y="27"/>
                  </a:lnTo>
                  <a:lnTo>
                    <a:pt x="2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3" name="Freeform 77"/>
            <p:cNvSpPr>
              <a:spLocks/>
            </p:cNvSpPr>
            <p:nvPr/>
          </p:nvSpPr>
          <p:spPr bwMode="auto">
            <a:xfrm>
              <a:off x="802" y="1815"/>
              <a:ext cx="30" cy="44"/>
            </a:xfrm>
            <a:custGeom>
              <a:avLst/>
              <a:gdLst>
                <a:gd name="T0" fmla="*/ 0 w 30"/>
                <a:gd name="T1" fmla="*/ 0 h 44"/>
                <a:gd name="T2" fmla="*/ 29 w 30"/>
                <a:gd name="T3" fmla="*/ 29 h 44"/>
                <a:gd name="T4" fmla="*/ 10 w 30"/>
                <a:gd name="T5" fmla="*/ 43 h 44"/>
                <a:gd name="T6" fmla="*/ 0 w 30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44">
                  <a:moveTo>
                    <a:pt x="0" y="0"/>
                  </a:moveTo>
                  <a:lnTo>
                    <a:pt x="29" y="29"/>
                  </a:lnTo>
                  <a:lnTo>
                    <a:pt x="10" y="43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4" name="Freeform 78"/>
            <p:cNvSpPr>
              <a:spLocks/>
            </p:cNvSpPr>
            <p:nvPr/>
          </p:nvSpPr>
          <p:spPr bwMode="auto">
            <a:xfrm>
              <a:off x="2674" y="1257"/>
              <a:ext cx="17" cy="29"/>
            </a:xfrm>
            <a:custGeom>
              <a:avLst/>
              <a:gdLst>
                <a:gd name="T0" fmla="*/ 16 w 17"/>
                <a:gd name="T1" fmla="*/ 0 h 29"/>
                <a:gd name="T2" fmla="*/ 12 w 17"/>
                <a:gd name="T3" fmla="*/ 9 h 29"/>
                <a:gd name="T4" fmla="*/ 13 w 17"/>
                <a:gd name="T5" fmla="*/ 28 h 29"/>
                <a:gd name="T6" fmla="*/ 0 w 17"/>
                <a:gd name="T7" fmla="*/ 9 h 29"/>
                <a:gd name="T8" fmla="*/ 16 w 17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9">
                  <a:moveTo>
                    <a:pt x="16" y="0"/>
                  </a:moveTo>
                  <a:lnTo>
                    <a:pt x="12" y="9"/>
                  </a:lnTo>
                  <a:lnTo>
                    <a:pt x="13" y="28"/>
                  </a:lnTo>
                  <a:lnTo>
                    <a:pt x="0" y="9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5" name="Freeform 79"/>
            <p:cNvSpPr>
              <a:spLocks/>
            </p:cNvSpPr>
            <p:nvPr/>
          </p:nvSpPr>
          <p:spPr bwMode="auto">
            <a:xfrm>
              <a:off x="2741" y="1187"/>
              <a:ext cx="18" cy="32"/>
            </a:xfrm>
            <a:custGeom>
              <a:avLst/>
              <a:gdLst>
                <a:gd name="T0" fmla="*/ 16 w 18"/>
                <a:gd name="T1" fmla="*/ 0 h 32"/>
                <a:gd name="T2" fmla="*/ 12 w 18"/>
                <a:gd name="T3" fmla="*/ 13 h 32"/>
                <a:gd name="T4" fmla="*/ 0 w 18"/>
                <a:gd name="T5" fmla="*/ 22 h 32"/>
                <a:gd name="T6" fmla="*/ 10 w 18"/>
                <a:gd name="T7" fmla="*/ 31 h 32"/>
                <a:gd name="T8" fmla="*/ 17 w 18"/>
                <a:gd name="T9" fmla="*/ 18 h 32"/>
                <a:gd name="T10" fmla="*/ 16 w 18"/>
                <a:gd name="T1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32">
                  <a:moveTo>
                    <a:pt x="16" y="0"/>
                  </a:moveTo>
                  <a:lnTo>
                    <a:pt x="12" y="13"/>
                  </a:lnTo>
                  <a:lnTo>
                    <a:pt x="0" y="22"/>
                  </a:lnTo>
                  <a:lnTo>
                    <a:pt x="10" y="31"/>
                  </a:lnTo>
                  <a:lnTo>
                    <a:pt x="17" y="18"/>
                  </a:lnTo>
                  <a:lnTo>
                    <a:pt x="16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6" name="Freeform 80"/>
            <p:cNvSpPr>
              <a:spLocks/>
            </p:cNvSpPr>
            <p:nvPr/>
          </p:nvSpPr>
          <p:spPr bwMode="auto">
            <a:xfrm>
              <a:off x="3323" y="1499"/>
              <a:ext cx="78" cy="190"/>
            </a:xfrm>
            <a:custGeom>
              <a:avLst/>
              <a:gdLst>
                <a:gd name="T0" fmla="*/ 57 w 78"/>
                <a:gd name="T1" fmla="*/ 17 h 190"/>
                <a:gd name="T2" fmla="*/ 47 w 78"/>
                <a:gd name="T3" fmla="*/ 0 h 190"/>
                <a:gd name="T4" fmla="*/ 22 w 78"/>
                <a:gd name="T5" fmla="*/ 2 h 190"/>
                <a:gd name="T6" fmla="*/ 4 w 78"/>
                <a:gd name="T7" fmla="*/ 31 h 190"/>
                <a:gd name="T8" fmla="*/ 0 w 78"/>
                <a:gd name="T9" fmla="*/ 59 h 190"/>
                <a:gd name="T10" fmla="*/ 12 w 78"/>
                <a:gd name="T11" fmla="*/ 71 h 190"/>
                <a:gd name="T12" fmla="*/ 28 w 78"/>
                <a:gd name="T13" fmla="*/ 81 h 190"/>
                <a:gd name="T14" fmla="*/ 31 w 78"/>
                <a:gd name="T15" fmla="*/ 114 h 190"/>
                <a:gd name="T16" fmla="*/ 28 w 78"/>
                <a:gd name="T17" fmla="*/ 140 h 190"/>
                <a:gd name="T18" fmla="*/ 34 w 78"/>
                <a:gd name="T19" fmla="*/ 163 h 190"/>
                <a:gd name="T20" fmla="*/ 42 w 78"/>
                <a:gd name="T21" fmla="*/ 179 h 190"/>
                <a:gd name="T22" fmla="*/ 71 w 78"/>
                <a:gd name="T23" fmla="*/ 189 h 190"/>
                <a:gd name="T24" fmla="*/ 77 w 78"/>
                <a:gd name="T25" fmla="*/ 155 h 190"/>
                <a:gd name="T26" fmla="*/ 55 w 78"/>
                <a:gd name="T27" fmla="*/ 112 h 190"/>
                <a:gd name="T28" fmla="*/ 47 w 78"/>
                <a:gd name="T29" fmla="*/ 70 h 190"/>
                <a:gd name="T30" fmla="*/ 20 w 78"/>
                <a:gd name="T31" fmla="*/ 43 h 190"/>
                <a:gd name="T32" fmla="*/ 53 w 78"/>
                <a:gd name="T33" fmla="*/ 24 h 190"/>
                <a:gd name="T34" fmla="*/ 57 w 78"/>
                <a:gd name="T35" fmla="*/ 1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" h="190">
                  <a:moveTo>
                    <a:pt x="57" y="17"/>
                  </a:moveTo>
                  <a:lnTo>
                    <a:pt x="47" y="0"/>
                  </a:lnTo>
                  <a:lnTo>
                    <a:pt x="22" y="2"/>
                  </a:lnTo>
                  <a:lnTo>
                    <a:pt x="4" y="31"/>
                  </a:lnTo>
                  <a:lnTo>
                    <a:pt x="0" y="59"/>
                  </a:lnTo>
                  <a:lnTo>
                    <a:pt x="12" y="71"/>
                  </a:lnTo>
                  <a:lnTo>
                    <a:pt x="28" y="81"/>
                  </a:lnTo>
                  <a:lnTo>
                    <a:pt x="31" y="114"/>
                  </a:lnTo>
                  <a:lnTo>
                    <a:pt x="28" y="140"/>
                  </a:lnTo>
                  <a:lnTo>
                    <a:pt x="34" y="163"/>
                  </a:lnTo>
                  <a:lnTo>
                    <a:pt x="42" y="179"/>
                  </a:lnTo>
                  <a:lnTo>
                    <a:pt x="71" y="189"/>
                  </a:lnTo>
                  <a:lnTo>
                    <a:pt x="77" y="155"/>
                  </a:lnTo>
                  <a:lnTo>
                    <a:pt x="55" y="112"/>
                  </a:lnTo>
                  <a:lnTo>
                    <a:pt x="47" y="70"/>
                  </a:lnTo>
                  <a:lnTo>
                    <a:pt x="20" y="43"/>
                  </a:lnTo>
                  <a:lnTo>
                    <a:pt x="53" y="24"/>
                  </a:lnTo>
                  <a:lnTo>
                    <a:pt x="57" y="17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7" name="Freeform 81"/>
            <p:cNvSpPr>
              <a:spLocks/>
            </p:cNvSpPr>
            <p:nvPr/>
          </p:nvSpPr>
          <p:spPr bwMode="auto">
            <a:xfrm>
              <a:off x="1826" y="1507"/>
              <a:ext cx="36" cy="7"/>
            </a:xfrm>
            <a:custGeom>
              <a:avLst/>
              <a:gdLst>
                <a:gd name="T0" fmla="*/ 35 w 36"/>
                <a:gd name="T1" fmla="*/ 0 h 7"/>
                <a:gd name="T2" fmla="*/ 18 w 36"/>
                <a:gd name="T3" fmla="*/ 6 h 7"/>
                <a:gd name="T4" fmla="*/ 0 w 36"/>
                <a:gd name="T5" fmla="*/ 6 h 7"/>
                <a:gd name="T6" fmla="*/ 21 w 36"/>
                <a:gd name="T7" fmla="*/ 0 h 7"/>
                <a:gd name="T8" fmla="*/ 35 w 36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">
                  <a:moveTo>
                    <a:pt x="35" y="0"/>
                  </a:moveTo>
                  <a:lnTo>
                    <a:pt x="18" y="6"/>
                  </a:lnTo>
                  <a:lnTo>
                    <a:pt x="0" y="6"/>
                  </a:lnTo>
                  <a:lnTo>
                    <a:pt x="21" y="0"/>
                  </a:lnTo>
                  <a:lnTo>
                    <a:pt x="35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8" name="Freeform 82"/>
            <p:cNvSpPr>
              <a:spLocks/>
            </p:cNvSpPr>
            <p:nvPr/>
          </p:nvSpPr>
          <p:spPr bwMode="auto">
            <a:xfrm>
              <a:off x="1780" y="1524"/>
              <a:ext cx="42" cy="15"/>
            </a:xfrm>
            <a:custGeom>
              <a:avLst/>
              <a:gdLst>
                <a:gd name="T0" fmla="*/ 41 w 42"/>
                <a:gd name="T1" fmla="*/ 2 h 15"/>
                <a:gd name="T2" fmla="*/ 15 w 42"/>
                <a:gd name="T3" fmla="*/ 4 h 15"/>
                <a:gd name="T4" fmla="*/ 0 w 42"/>
                <a:gd name="T5" fmla="*/ 14 h 15"/>
                <a:gd name="T6" fmla="*/ 13 w 42"/>
                <a:gd name="T7" fmla="*/ 0 h 15"/>
                <a:gd name="T8" fmla="*/ 41 w 42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5">
                  <a:moveTo>
                    <a:pt x="41" y="2"/>
                  </a:moveTo>
                  <a:lnTo>
                    <a:pt x="15" y="4"/>
                  </a:lnTo>
                  <a:lnTo>
                    <a:pt x="0" y="14"/>
                  </a:lnTo>
                  <a:lnTo>
                    <a:pt x="13" y="0"/>
                  </a:lnTo>
                  <a:lnTo>
                    <a:pt x="41" y="2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9" name="Freeform 83"/>
            <p:cNvSpPr>
              <a:spLocks/>
            </p:cNvSpPr>
            <p:nvPr/>
          </p:nvSpPr>
          <p:spPr bwMode="auto">
            <a:xfrm>
              <a:off x="1764" y="1453"/>
              <a:ext cx="37" cy="57"/>
            </a:xfrm>
            <a:custGeom>
              <a:avLst/>
              <a:gdLst>
                <a:gd name="T0" fmla="*/ 0 w 37"/>
                <a:gd name="T1" fmla="*/ 0 h 57"/>
                <a:gd name="T2" fmla="*/ 14 w 37"/>
                <a:gd name="T3" fmla="*/ 15 h 57"/>
                <a:gd name="T4" fmla="*/ 14 w 37"/>
                <a:gd name="T5" fmla="*/ 44 h 57"/>
                <a:gd name="T6" fmla="*/ 24 w 37"/>
                <a:gd name="T7" fmla="*/ 56 h 57"/>
                <a:gd name="T8" fmla="*/ 25 w 37"/>
                <a:gd name="T9" fmla="*/ 21 h 57"/>
                <a:gd name="T10" fmla="*/ 36 w 37"/>
                <a:gd name="T11" fmla="*/ 21 h 57"/>
                <a:gd name="T12" fmla="*/ 24 w 37"/>
                <a:gd name="T13" fmla="*/ 4 h 57"/>
                <a:gd name="T14" fmla="*/ 0 w 37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57">
                  <a:moveTo>
                    <a:pt x="0" y="0"/>
                  </a:moveTo>
                  <a:lnTo>
                    <a:pt x="14" y="15"/>
                  </a:lnTo>
                  <a:lnTo>
                    <a:pt x="14" y="44"/>
                  </a:lnTo>
                  <a:lnTo>
                    <a:pt x="24" y="56"/>
                  </a:lnTo>
                  <a:lnTo>
                    <a:pt x="25" y="21"/>
                  </a:lnTo>
                  <a:lnTo>
                    <a:pt x="36" y="21"/>
                  </a:lnTo>
                  <a:lnTo>
                    <a:pt x="24" y="4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0" name="Freeform 84"/>
            <p:cNvSpPr>
              <a:spLocks/>
            </p:cNvSpPr>
            <p:nvPr/>
          </p:nvSpPr>
          <p:spPr bwMode="auto">
            <a:xfrm>
              <a:off x="1722" y="1457"/>
              <a:ext cx="40" cy="70"/>
            </a:xfrm>
            <a:custGeom>
              <a:avLst/>
              <a:gdLst>
                <a:gd name="T0" fmla="*/ 39 w 40"/>
                <a:gd name="T1" fmla="*/ 0 h 70"/>
                <a:gd name="T2" fmla="*/ 18 w 40"/>
                <a:gd name="T3" fmla="*/ 1 h 70"/>
                <a:gd name="T4" fmla="*/ 18 w 40"/>
                <a:gd name="T5" fmla="*/ 7 h 70"/>
                <a:gd name="T6" fmla="*/ 8 w 40"/>
                <a:gd name="T7" fmla="*/ 27 h 70"/>
                <a:gd name="T8" fmla="*/ 0 w 40"/>
                <a:gd name="T9" fmla="*/ 67 h 70"/>
                <a:gd name="T10" fmla="*/ 8 w 40"/>
                <a:gd name="T11" fmla="*/ 69 h 70"/>
                <a:gd name="T12" fmla="*/ 12 w 40"/>
                <a:gd name="T13" fmla="*/ 55 h 70"/>
                <a:gd name="T14" fmla="*/ 17 w 40"/>
                <a:gd name="T15" fmla="*/ 27 h 70"/>
                <a:gd name="T16" fmla="*/ 30 w 40"/>
                <a:gd name="T17" fmla="*/ 8 h 70"/>
                <a:gd name="T18" fmla="*/ 38 w 40"/>
                <a:gd name="T19" fmla="*/ 8 h 70"/>
                <a:gd name="T20" fmla="*/ 39 w 40"/>
                <a:gd name="T2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70">
                  <a:moveTo>
                    <a:pt x="39" y="0"/>
                  </a:moveTo>
                  <a:lnTo>
                    <a:pt x="18" y="1"/>
                  </a:lnTo>
                  <a:lnTo>
                    <a:pt x="18" y="7"/>
                  </a:lnTo>
                  <a:lnTo>
                    <a:pt x="8" y="27"/>
                  </a:lnTo>
                  <a:lnTo>
                    <a:pt x="0" y="67"/>
                  </a:lnTo>
                  <a:lnTo>
                    <a:pt x="8" y="69"/>
                  </a:lnTo>
                  <a:lnTo>
                    <a:pt x="12" y="55"/>
                  </a:lnTo>
                  <a:lnTo>
                    <a:pt x="17" y="27"/>
                  </a:lnTo>
                  <a:lnTo>
                    <a:pt x="30" y="8"/>
                  </a:lnTo>
                  <a:lnTo>
                    <a:pt x="38" y="8"/>
                  </a:lnTo>
                  <a:lnTo>
                    <a:pt x="39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1" name="Freeform 85"/>
            <p:cNvSpPr>
              <a:spLocks/>
            </p:cNvSpPr>
            <p:nvPr/>
          </p:nvSpPr>
          <p:spPr bwMode="auto">
            <a:xfrm>
              <a:off x="1688" y="1415"/>
              <a:ext cx="80" cy="33"/>
            </a:xfrm>
            <a:custGeom>
              <a:avLst/>
              <a:gdLst>
                <a:gd name="T0" fmla="*/ 79 w 80"/>
                <a:gd name="T1" fmla="*/ 26 h 33"/>
                <a:gd name="T2" fmla="*/ 76 w 80"/>
                <a:gd name="T3" fmla="*/ 18 h 33"/>
                <a:gd name="T4" fmla="*/ 61 w 80"/>
                <a:gd name="T5" fmla="*/ 0 h 33"/>
                <a:gd name="T6" fmla="*/ 37 w 80"/>
                <a:gd name="T7" fmla="*/ 3 h 33"/>
                <a:gd name="T8" fmla="*/ 0 w 80"/>
                <a:gd name="T9" fmla="*/ 26 h 33"/>
                <a:gd name="T10" fmla="*/ 15 w 80"/>
                <a:gd name="T11" fmla="*/ 32 h 33"/>
                <a:gd name="T12" fmla="*/ 35 w 80"/>
                <a:gd name="T13" fmla="*/ 14 h 33"/>
                <a:gd name="T14" fmla="*/ 42 w 80"/>
                <a:gd name="T15" fmla="*/ 26 h 33"/>
                <a:gd name="T16" fmla="*/ 68 w 80"/>
                <a:gd name="T17" fmla="*/ 32 h 33"/>
                <a:gd name="T18" fmla="*/ 79 w 80"/>
                <a:gd name="T19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33">
                  <a:moveTo>
                    <a:pt x="79" y="26"/>
                  </a:moveTo>
                  <a:lnTo>
                    <a:pt x="76" y="18"/>
                  </a:lnTo>
                  <a:lnTo>
                    <a:pt x="61" y="0"/>
                  </a:lnTo>
                  <a:lnTo>
                    <a:pt x="37" y="3"/>
                  </a:lnTo>
                  <a:lnTo>
                    <a:pt x="0" y="26"/>
                  </a:lnTo>
                  <a:lnTo>
                    <a:pt x="15" y="32"/>
                  </a:lnTo>
                  <a:lnTo>
                    <a:pt x="35" y="14"/>
                  </a:lnTo>
                  <a:lnTo>
                    <a:pt x="42" y="26"/>
                  </a:lnTo>
                  <a:lnTo>
                    <a:pt x="68" y="32"/>
                  </a:lnTo>
                  <a:lnTo>
                    <a:pt x="79" y="26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2" name="Freeform 86"/>
            <p:cNvSpPr>
              <a:spLocks/>
            </p:cNvSpPr>
            <p:nvPr/>
          </p:nvSpPr>
          <p:spPr bwMode="auto">
            <a:xfrm>
              <a:off x="1625" y="1305"/>
              <a:ext cx="13" cy="47"/>
            </a:xfrm>
            <a:custGeom>
              <a:avLst/>
              <a:gdLst>
                <a:gd name="T0" fmla="*/ 0 w 13"/>
                <a:gd name="T1" fmla="*/ 0 h 47"/>
                <a:gd name="T2" fmla="*/ 7 w 13"/>
                <a:gd name="T3" fmla="*/ 1 h 47"/>
                <a:gd name="T4" fmla="*/ 12 w 13"/>
                <a:gd name="T5" fmla="*/ 46 h 47"/>
                <a:gd name="T6" fmla="*/ 6 w 13"/>
                <a:gd name="T7" fmla="*/ 30 h 47"/>
                <a:gd name="T8" fmla="*/ 0 w 13"/>
                <a:gd name="T9" fmla="*/ 26 h 47"/>
                <a:gd name="T10" fmla="*/ 0 w 13"/>
                <a:gd name="T11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7">
                  <a:moveTo>
                    <a:pt x="0" y="0"/>
                  </a:moveTo>
                  <a:lnTo>
                    <a:pt x="7" y="1"/>
                  </a:lnTo>
                  <a:lnTo>
                    <a:pt x="12" y="46"/>
                  </a:lnTo>
                  <a:lnTo>
                    <a:pt x="6" y="30"/>
                  </a:lnTo>
                  <a:lnTo>
                    <a:pt x="0" y="26"/>
                  </a:lnTo>
                  <a:lnTo>
                    <a:pt x="0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3" name="Freeform 87"/>
            <p:cNvSpPr>
              <a:spLocks/>
            </p:cNvSpPr>
            <p:nvPr/>
          </p:nvSpPr>
          <p:spPr bwMode="auto">
            <a:xfrm>
              <a:off x="1513" y="1194"/>
              <a:ext cx="33" cy="16"/>
            </a:xfrm>
            <a:custGeom>
              <a:avLst/>
              <a:gdLst>
                <a:gd name="T0" fmla="*/ 0 w 33"/>
                <a:gd name="T1" fmla="*/ 15 h 16"/>
                <a:gd name="T2" fmla="*/ 11 w 33"/>
                <a:gd name="T3" fmla="*/ 0 h 16"/>
                <a:gd name="T4" fmla="*/ 32 w 33"/>
                <a:gd name="T5" fmla="*/ 0 h 16"/>
                <a:gd name="T6" fmla="*/ 0 w 33"/>
                <a:gd name="T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6">
                  <a:moveTo>
                    <a:pt x="0" y="15"/>
                  </a:moveTo>
                  <a:lnTo>
                    <a:pt x="11" y="0"/>
                  </a:lnTo>
                  <a:lnTo>
                    <a:pt x="32" y="0"/>
                  </a:lnTo>
                  <a:lnTo>
                    <a:pt x="0" y="15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4" name="Freeform 88"/>
            <p:cNvSpPr>
              <a:spLocks/>
            </p:cNvSpPr>
            <p:nvPr/>
          </p:nvSpPr>
          <p:spPr bwMode="auto">
            <a:xfrm>
              <a:off x="1463" y="1125"/>
              <a:ext cx="43" cy="27"/>
            </a:xfrm>
            <a:custGeom>
              <a:avLst/>
              <a:gdLst>
                <a:gd name="T0" fmla="*/ 42 w 43"/>
                <a:gd name="T1" fmla="*/ 15 h 27"/>
                <a:gd name="T2" fmla="*/ 25 w 43"/>
                <a:gd name="T3" fmla="*/ 15 h 27"/>
                <a:gd name="T4" fmla="*/ 17 w 43"/>
                <a:gd name="T5" fmla="*/ 0 h 27"/>
                <a:gd name="T6" fmla="*/ 17 w 43"/>
                <a:gd name="T7" fmla="*/ 16 h 27"/>
                <a:gd name="T8" fmla="*/ 0 w 43"/>
                <a:gd name="T9" fmla="*/ 26 h 27"/>
                <a:gd name="T10" fmla="*/ 22 w 43"/>
                <a:gd name="T11" fmla="*/ 26 h 27"/>
                <a:gd name="T12" fmla="*/ 42 w 43"/>
                <a:gd name="T13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7">
                  <a:moveTo>
                    <a:pt x="42" y="15"/>
                  </a:moveTo>
                  <a:lnTo>
                    <a:pt x="25" y="15"/>
                  </a:lnTo>
                  <a:lnTo>
                    <a:pt x="17" y="0"/>
                  </a:lnTo>
                  <a:lnTo>
                    <a:pt x="17" y="16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42" y="15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5" name="Freeform 89"/>
            <p:cNvSpPr>
              <a:spLocks/>
            </p:cNvSpPr>
            <p:nvPr/>
          </p:nvSpPr>
          <p:spPr bwMode="auto">
            <a:xfrm>
              <a:off x="1392" y="1026"/>
              <a:ext cx="74" cy="32"/>
            </a:xfrm>
            <a:custGeom>
              <a:avLst/>
              <a:gdLst>
                <a:gd name="T0" fmla="*/ 0 w 74"/>
                <a:gd name="T1" fmla="*/ 14 h 32"/>
                <a:gd name="T2" fmla="*/ 32 w 74"/>
                <a:gd name="T3" fmla="*/ 3 h 32"/>
                <a:gd name="T4" fmla="*/ 65 w 74"/>
                <a:gd name="T5" fmla="*/ 0 h 32"/>
                <a:gd name="T6" fmla="*/ 42 w 74"/>
                <a:gd name="T7" fmla="*/ 14 h 32"/>
                <a:gd name="T8" fmla="*/ 73 w 74"/>
                <a:gd name="T9" fmla="*/ 18 h 32"/>
                <a:gd name="T10" fmla="*/ 40 w 74"/>
                <a:gd name="T11" fmla="*/ 22 h 32"/>
                <a:gd name="T12" fmla="*/ 2 w 74"/>
                <a:gd name="T13" fmla="*/ 31 h 32"/>
                <a:gd name="T14" fmla="*/ 29 w 74"/>
                <a:gd name="T15" fmla="*/ 14 h 32"/>
                <a:gd name="T16" fmla="*/ 0 w 74"/>
                <a:gd name="T17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4" h="32">
                  <a:moveTo>
                    <a:pt x="0" y="14"/>
                  </a:moveTo>
                  <a:lnTo>
                    <a:pt x="32" y="3"/>
                  </a:lnTo>
                  <a:lnTo>
                    <a:pt x="65" y="0"/>
                  </a:lnTo>
                  <a:lnTo>
                    <a:pt x="42" y="14"/>
                  </a:lnTo>
                  <a:lnTo>
                    <a:pt x="73" y="18"/>
                  </a:lnTo>
                  <a:lnTo>
                    <a:pt x="40" y="22"/>
                  </a:lnTo>
                  <a:lnTo>
                    <a:pt x="2" y="31"/>
                  </a:lnTo>
                  <a:lnTo>
                    <a:pt x="29" y="14"/>
                  </a:lnTo>
                  <a:lnTo>
                    <a:pt x="0" y="14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6" name="Freeform 90"/>
            <p:cNvSpPr>
              <a:spLocks/>
            </p:cNvSpPr>
            <p:nvPr/>
          </p:nvSpPr>
          <p:spPr bwMode="auto">
            <a:xfrm>
              <a:off x="3086" y="1489"/>
              <a:ext cx="169" cy="103"/>
            </a:xfrm>
            <a:custGeom>
              <a:avLst/>
              <a:gdLst>
                <a:gd name="T0" fmla="*/ 29 w 169"/>
                <a:gd name="T1" fmla="*/ 0 h 103"/>
                <a:gd name="T2" fmla="*/ 15 w 169"/>
                <a:gd name="T3" fmla="*/ 18 h 103"/>
                <a:gd name="T4" fmla="*/ 15 w 169"/>
                <a:gd name="T5" fmla="*/ 45 h 103"/>
                <a:gd name="T6" fmla="*/ 0 w 169"/>
                <a:gd name="T7" fmla="*/ 66 h 103"/>
                <a:gd name="T8" fmla="*/ 9 w 169"/>
                <a:gd name="T9" fmla="*/ 93 h 103"/>
                <a:gd name="T10" fmla="*/ 39 w 169"/>
                <a:gd name="T11" fmla="*/ 99 h 103"/>
                <a:gd name="T12" fmla="*/ 66 w 169"/>
                <a:gd name="T13" fmla="*/ 77 h 103"/>
                <a:gd name="T14" fmla="*/ 102 w 169"/>
                <a:gd name="T15" fmla="*/ 85 h 103"/>
                <a:gd name="T16" fmla="*/ 124 w 169"/>
                <a:gd name="T17" fmla="*/ 102 h 103"/>
                <a:gd name="T18" fmla="*/ 168 w 169"/>
                <a:gd name="T19" fmla="*/ 94 h 103"/>
                <a:gd name="T20" fmla="*/ 127 w 169"/>
                <a:gd name="T21" fmla="*/ 62 h 103"/>
                <a:gd name="T22" fmla="*/ 109 w 169"/>
                <a:gd name="T23" fmla="*/ 58 h 103"/>
                <a:gd name="T24" fmla="*/ 101 w 169"/>
                <a:gd name="T25" fmla="*/ 46 h 103"/>
                <a:gd name="T26" fmla="*/ 55 w 169"/>
                <a:gd name="T27" fmla="*/ 49 h 103"/>
                <a:gd name="T28" fmla="*/ 46 w 169"/>
                <a:gd name="T29" fmla="*/ 20 h 103"/>
                <a:gd name="T30" fmla="*/ 29 w 169"/>
                <a:gd name="T3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9" h="103">
                  <a:moveTo>
                    <a:pt x="29" y="0"/>
                  </a:moveTo>
                  <a:lnTo>
                    <a:pt x="15" y="18"/>
                  </a:lnTo>
                  <a:lnTo>
                    <a:pt x="15" y="45"/>
                  </a:lnTo>
                  <a:lnTo>
                    <a:pt x="0" y="66"/>
                  </a:lnTo>
                  <a:lnTo>
                    <a:pt x="9" y="93"/>
                  </a:lnTo>
                  <a:lnTo>
                    <a:pt x="39" y="99"/>
                  </a:lnTo>
                  <a:lnTo>
                    <a:pt x="66" y="77"/>
                  </a:lnTo>
                  <a:lnTo>
                    <a:pt x="102" y="85"/>
                  </a:lnTo>
                  <a:lnTo>
                    <a:pt x="124" y="102"/>
                  </a:lnTo>
                  <a:lnTo>
                    <a:pt x="168" y="94"/>
                  </a:lnTo>
                  <a:lnTo>
                    <a:pt x="127" y="62"/>
                  </a:lnTo>
                  <a:lnTo>
                    <a:pt x="109" y="58"/>
                  </a:lnTo>
                  <a:lnTo>
                    <a:pt x="101" y="46"/>
                  </a:lnTo>
                  <a:lnTo>
                    <a:pt x="55" y="49"/>
                  </a:lnTo>
                  <a:lnTo>
                    <a:pt x="46" y="20"/>
                  </a:lnTo>
                  <a:lnTo>
                    <a:pt x="29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7" name="Freeform 91"/>
            <p:cNvSpPr>
              <a:spLocks/>
            </p:cNvSpPr>
            <p:nvPr/>
          </p:nvSpPr>
          <p:spPr bwMode="auto">
            <a:xfrm>
              <a:off x="3165" y="1473"/>
              <a:ext cx="31" cy="41"/>
            </a:xfrm>
            <a:custGeom>
              <a:avLst/>
              <a:gdLst>
                <a:gd name="T0" fmla="*/ 28 w 31"/>
                <a:gd name="T1" fmla="*/ 0 h 41"/>
                <a:gd name="T2" fmla="*/ 5 w 31"/>
                <a:gd name="T3" fmla="*/ 11 h 41"/>
                <a:gd name="T4" fmla="*/ 0 w 31"/>
                <a:gd name="T5" fmla="*/ 40 h 41"/>
                <a:gd name="T6" fmla="*/ 18 w 31"/>
                <a:gd name="T7" fmla="*/ 40 h 41"/>
                <a:gd name="T8" fmla="*/ 30 w 31"/>
                <a:gd name="T9" fmla="*/ 19 h 41"/>
                <a:gd name="T10" fmla="*/ 28 w 31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41">
                  <a:moveTo>
                    <a:pt x="28" y="0"/>
                  </a:moveTo>
                  <a:lnTo>
                    <a:pt x="5" y="11"/>
                  </a:lnTo>
                  <a:lnTo>
                    <a:pt x="0" y="40"/>
                  </a:lnTo>
                  <a:lnTo>
                    <a:pt x="18" y="40"/>
                  </a:lnTo>
                  <a:lnTo>
                    <a:pt x="30" y="19"/>
                  </a:lnTo>
                  <a:lnTo>
                    <a:pt x="28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88" name="Freeform 92"/>
            <p:cNvSpPr>
              <a:spLocks/>
            </p:cNvSpPr>
            <p:nvPr/>
          </p:nvSpPr>
          <p:spPr bwMode="auto">
            <a:xfrm>
              <a:off x="3447" y="1513"/>
              <a:ext cx="31" cy="31"/>
            </a:xfrm>
            <a:custGeom>
              <a:avLst/>
              <a:gdLst>
                <a:gd name="T0" fmla="*/ 14 w 31"/>
                <a:gd name="T1" fmla="*/ 0 h 31"/>
                <a:gd name="T2" fmla="*/ 0 w 31"/>
                <a:gd name="T3" fmla="*/ 9 h 31"/>
                <a:gd name="T4" fmla="*/ 1 w 31"/>
                <a:gd name="T5" fmla="*/ 30 h 31"/>
                <a:gd name="T6" fmla="*/ 18 w 31"/>
                <a:gd name="T7" fmla="*/ 28 h 31"/>
                <a:gd name="T8" fmla="*/ 30 w 31"/>
                <a:gd name="T9" fmla="*/ 16 h 31"/>
                <a:gd name="T10" fmla="*/ 18 w 31"/>
                <a:gd name="T11" fmla="*/ 11 h 31"/>
                <a:gd name="T12" fmla="*/ 14 w 31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31">
                  <a:moveTo>
                    <a:pt x="14" y="0"/>
                  </a:moveTo>
                  <a:lnTo>
                    <a:pt x="0" y="9"/>
                  </a:lnTo>
                  <a:lnTo>
                    <a:pt x="1" y="30"/>
                  </a:lnTo>
                  <a:lnTo>
                    <a:pt x="18" y="28"/>
                  </a:lnTo>
                  <a:lnTo>
                    <a:pt x="30" y="16"/>
                  </a:lnTo>
                  <a:lnTo>
                    <a:pt x="18" y="11"/>
                  </a:lnTo>
                  <a:lnTo>
                    <a:pt x="14" y="0"/>
                  </a:lnTo>
                </a:path>
              </a:pathLst>
            </a:custGeom>
            <a:solidFill>
              <a:srgbClr val="FFFF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933575" y="4824413"/>
            <a:ext cx="6627813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3400" i="1">
                <a:solidFill>
                  <a:srgbClr val="FF9933"/>
                </a:solidFill>
                <a:latin typeface="Arial" panose="020B0604020202020204" pitchFamily="34" charset="0"/>
              </a:rPr>
              <a:t>EXCHANGE RATES,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3400" i="1">
                <a:solidFill>
                  <a:srgbClr val="FF9933"/>
                </a:solidFill>
                <a:latin typeface="Arial" panose="020B0604020202020204" pitchFamily="34" charset="0"/>
              </a:rPr>
              <a:t>THE BALANCE OF PAYMENTS,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3400" i="1">
                <a:solidFill>
                  <a:srgbClr val="FF9933"/>
                </a:solidFill>
                <a:latin typeface="Arial" panose="020B0604020202020204" pitchFamily="34" charset="0"/>
              </a:rPr>
              <a:t>AND TRADE DEFICITS</a:t>
            </a:r>
          </a:p>
        </p:txBody>
      </p:sp>
      <p:grpSp>
        <p:nvGrpSpPr>
          <p:cNvPr id="4206" name="Group 110"/>
          <p:cNvGrpSpPr>
            <a:grpSpLocks/>
          </p:cNvGrpSpPr>
          <p:nvPr/>
        </p:nvGrpSpPr>
        <p:grpSpPr bwMode="auto">
          <a:xfrm>
            <a:off x="1773238" y="52388"/>
            <a:ext cx="3371850" cy="2713037"/>
            <a:chOff x="1117" y="33"/>
            <a:chExt cx="2124" cy="1709"/>
          </a:xfrm>
        </p:grpSpPr>
        <p:sp>
          <p:nvSpPr>
            <p:cNvPr id="4207" name="Text Box 111"/>
            <p:cNvSpPr txBox="1">
              <a:spLocks noChangeArrowheads="1"/>
            </p:cNvSpPr>
            <p:nvPr/>
          </p:nvSpPr>
          <p:spPr bwMode="auto">
            <a:xfrm>
              <a:off x="1417" y="33"/>
              <a:ext cx="1492" cy="1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7200">
                  <a:solidFill>
                    <a:srgbClr val="008000"/>
                  </a:solidFill>
                </a:rPr>
                <a:t>38</a:t>
              </a:r>
            </a:p>
          </p:txBody>
        </p:sp>
        <p:sp>
          <p:nvSpPr>
            <p:cNvPr id="4208" name="Text Box 112"/>
            <p:cNvSpPr txBox="1">
              <a:spLocks noChangeArrowheads="1"/>
            </p:cNvSpPr>
            <p:nvPr/>
          </p:nvSpPr>
          <p:spPr bwMode="auto">
            <a:xfrm>
              <a:off x="1694" y="814"/>
              <a:ext cx="154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2800">
                  <a:solidFill>
                    <a:schemeClr val="tx1"/>
                  </a:solidFill>
                </a:rPr>
                <a:t>C H A P T E R</a:t>
              </a:r>
            </a:p>
          </p:txBody>
        </p:sp>
        <p:sp>
          <p:nvSpPr>
            <p:cNvPr id="4209" name="Line 113"/>
            <p:cNvSpPr>
              <a:spLocks noChangeShapeType="1"/>
            </p:cNvSpPr>
            <p:nvPr/>
          </p:nvSpPr>
          <p:spPr bwMode="auto">
            <a:xfrm>
              <a:off x="1117" y="1085"/>
              <a:ext cx="210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781175" y="50800"/>
            <a:ext cx="726757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800">
                <a:solidFill>
                  <a:srgbClr val="006600"/>
                </a:solidFill>
              </a:rPr>
              <a:t>DISADVANTAGES OF</a:t>
            </a:r>
          </a:p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800">
                <a:solidFill>
                  <a:srgbClr val="006600"/>
                </a:solidFill>
              </a:rPr>
              <a:t>FLEXIBLE EXCHANGE RATES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884363" y="1325563"/>
            <a:ext cx="70643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7338" indent="-28733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5000">
                <a:solidFill>
                  <a:srgbClr val="FF9933"/>
                </a:solidFill>
              </a:rPr>
              <a:t>Uncertainty and Diminished Trade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884363" y="3346450"/>
            <a:ext cx="6938962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5000">
                <a:solidFill>
                  <a:srgbClr val="FF9933"/>
                </a:solidFill>
              </a:rPr>
              <a:t>Terms of Trade Changes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884363" y="4865688"/>
            <a:ext cx="2967037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5000">
                <a:solidFill>
                  <a:srgbClr val="FF9933"/>
                </a:solidFill>
              </a:rPr>
              <a:t>Instability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59" grpId="0" autoUpdateAnimBg="0"/>
      <p:bldP spid="45060" grpId="0" autoUpdateAnimBg="0"/>
      <p:bldP spid="450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1930400" y="76200"/>
            <a:ext cx="6970713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4200">
                <a:solidFill>
                  <a:srgbClr val="006600"/>
                </a:solidFill>
              </a:rPr>
              <a:t>FIXED EXCHANGE RATES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1884363" y="1352550"/>
            <a:ext cx="665797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5400">
                <a:solidFill>
                  <a:srgbClr val="FF9933"/>
                </a:solidFill>
              </a:rPr>
              <a:t>Fixed Exchange Rates</a:t>
            </a: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1884363" y="2698750"/>
            <a:ext cx="67325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5000">
                <a:solidFill>
                  <a:srgbClr val="FF9933"/>
                </a:solidFill>
              </a:rPr>
              <a:t>Use of Reserves</a:t>
            </a:r>
          </a:p>
          <a:p>
            <a:pPr lvl="1" eaLnBrk="0" hangingPunct="0">
              <a:spcBef>
                <a:spcPct val="0"/>
              </a:spcBef>
              <a:buFontTx/>
              <a:buChar char="•"/>
            </a:pPr>
            <a:r>
              <a:rPr lang="en-US" sz="4600">
                <a:solidFill>
                  <a:srgbClr val="FF9933"/>
                </a:solidFill>
              </a:rPr>
              <a:t>Currency Interventions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1884363" y="4646613"/>
            <a:ext cx="40449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5000">
                <a:solidFill>
                  <a:srgbClr val="FF9933"/>
                </a:solidFill>
              </a:rPr>
              <a:t>Trade Policies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3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1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3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  <p:bldP spid="101382" grpId="0" autoUpdateAnimBg="0"/>
      <p:bldP spid="101383" grpId="0" build="p" bldLvl="2" autoUpdateAnimBg="0"/>
      <p:bldP spid="1013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704975" y="82550"/>
            <a:ext cx="736282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3000">
                <a:solidFill>
                  <a:srgbClr val="006600"/>
                </a:solidFill>
              </a:rPr>
              <a:t>EXCHANGE CONTROLS &amp; RATIONING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833563" y="574675"/>
            <a:ext cx="6224587" cy="374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6000">
                <a:solidFill>
                  <a:srgbClr val="FF9933"/>
                </a:solidFill>
              </a:rPr>
              <a:t>Distorted Trade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6000">
                <a:solidFill>
                  <a:srgbClr val="FF9933"/>
                </a:solidFill>
              </a:rPr>
              <a:t>Favoritism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6000">
                <a:solidFill>
                  <a:srgbClr val="FF9933"/>
                </a:solidFill>
              </a:rPr>
              <a:t>Restricted Choice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6000">
                <a:solidFill>
                  <a:srgbClr val="FF9933"/>
                </a:solidFill>
              </a:rPr>
              <a:t>Black Markets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811338" y="4238625"/>
            <a:ext cx="71278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7338" indent="-28733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6000">
                <a:solidFill>
                  <a:srgbClr val="FF9933"/>
                </a:solidFill>
              </a:rPr>
              <a:t>Domestic Macro Adjustments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utoUpdateAnimBg="0"/>
      <p:bldP spid="5120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700213" y="82550"/>
            <a:ext cx="738663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800">
                <a:solidFill>
                  <a:srgbClr val="006600"/>
                </a:solidFill>
              </a:rPr>
              <a:t>INTERNATIONAL EXCHANGE-</a:t>
            </a:r>
            <a:br>
              <a:rPr lang="en-US" sz="3800">
                <a:solidFill>
                  <a:srgbClr val="006600"/>
                </a:solidFill>
              </a:rPr>
            </a:br>
            <a:r>
              <a:rPr lang="en-US" sz="3800">
                <a:solidFill>
                  <a:srgbClr val="006600"/>
                </a:solidFill>
              </a:rPr>
              <a:t>RATE SYSTEMS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782763" y="1042988"/>
            <a:ext cx="715645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509588" indent="-5095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388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600">
                <a:solidFill>
                  <a:srgbClr val="FF9933"/>
                </a:solidFill>
              </a:rPr>
              <a:t>The Gold Standard:  Fixed Exchange Rates 1879 - 1934 </a:t>
            </a:r>
          </a:p>
          <a:p>
            <a:pPr lvl="1"/>
            <a:r>
              <a:rPr lang="en-US" sz="3600">
                <a:solidFill>
                  <a:srgbClr val="FF9933"/>
                </a:solidFill>
              </a:rPr>
              <a:t>Devaluation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782763" y="2767013"/>
            <a:ext cx="68738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The Bretton Woods System</a:t>
            </a:r>
          </a:p>
          <a:p>
            <a:pPr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       IMF - Pegged Exchange Rates</a:t>
            </a:r>
          </a:p>
          <a:p>
            <a:pPr lvl="2"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Official Reserves</a:t>
            </a:r>
          </a:p>
          <a:p>
            <a:pPr lvl="2"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Gold Sales</a:t>
            </a:r>
          </a:p>
          <a:p>
            <a:pPr lvl="2"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IMF Borrowing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1782763" y="5441950"/>
            <a:ext cx="6975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Managed Floating Exchange Rates</a:t>
            </a:r>
          </a:p>
          <a:p>
            <a:pPr eaLnBrk="0" hangingPunct="0">
              <a:spcBef>
                <a:spcPct val="0"/>
              </a:spcBef>
            </a:pPr>
            <a:r>
              <a:rPr lang="en-US" sz="3600">
                <a:solidFill>
                  <a:srgbClr val="FF9933"/>
                </a:solidFill>
              </a:rPr>
              <a:t>       G-7 (G-8) Interventions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autoUpdateAnimBg="0"/>
      <p:bldP spid="76803" grpId="0" build="p" bldLvl="2" autoUpdateAnimBg="0"/>
      <p:bldP spid="76804" grpId="0" build="p" bldLvl="3" autoUpdateAnimBg="0"/>
      <p:bldP spid="7680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820863" y="73025"/>
            <a:ext cx="71913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700">
                <a:solidFill>
                  <a:srgbClr val="006600"/>
                </a:solidFill>
              </a:rPr>
              <a:t>RECENT U.S. TRADE DEFICITS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1806575" y="835025"/>
            <a:ext cx="68834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400">
                <a:solidFill>
                  <a:srgbClr val="FF9933"/>
                </a:solidFill>
              </a:rPr>
              <a:t>Causes of the Trade Deficits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000250" y="1617663"/>
            <a:ext cx="6596063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4000">
                <a:solidFill>
                  <a:srgbClr val="FF9933"/>
                </a:solidFill>
              </a:rPr>
              <a:t>American Economic Growth</a:t>
            </a:r>
          </a:p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en-US" sz="4000">
                <a:solidFill>
                  <a:srgbClr val="FF9933"/>
                </a:solidFill>
              </a:rPr>
              <a:t>Declining U.S. Savings Rates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882775" y="3148013"/>
            <a:ext cx="7040563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627063" indent="-62706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891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0034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177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32025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89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46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03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608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400">
                <a:solidFill>
                  <a:srgbClr val="FF9933"/>
                </a:solidFill>
              </a:rPr>
              <a:t>Implications of U.S. Trade Deficits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000250" y="4567238"/>
            <a:ext cx="693896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287338" indent="-28733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911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sz="4000">
                <a:solidFill>
                  <a:srgbClr val="FF9933"/>
                </a:solidFill>
              </a:rPr>
              <a:t>Increased Current Consumption</a:t>
            </a:r>
          </a:p>
          <a:p>
            <a:pPr>
              <a:buFontTx/>
              <a:buChar char="•"/>
            </a:pPr>
            <a:r>
              <a:rPr lang="en-US" sz="4000">
                <a:solidFill>
                  <a:srgbClr val="FF9933"/>
                </a:solidFill>
              </a:rPr>
              <a:t>Increased U.S. Indebtedness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  <p:bldP spid="62467" grpId="0" autoUpdateAnimBg="0"/>
      <p:bldP spid="62468" grpId="0" build="p" autoUpdateAnimBg="0"/>
      <p:bldP spid="62469" grpId="0" autoUpdateAnimBg="0"/>
      <p:bldP spid="6247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rotWithShape="0">
          <a:gsLst>
            <a:gs pos="0">
              <a:srgbClr val="006600"/>
            </a:gs>
            <a:gs pos="100000">
              <a:srgbClr val="006600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9" name="Rectangle 49"/>
          <p:cNvSpPr>
            <a:spLocks noGrp="1" noChangeArrowheads="1"/>
          </p:cNvSpPr>
          <p:nvPr>
            <p:ph type="body" sz="half" idx="1"/>
          </p:nvPr>
        </p:nvSpPr>
        <p:spPr>
          <a:xfrm>
            <a:off x="209550" y="1066800"/>
            <a:ext cx="4495800" cy="51403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balance of payments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current account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balance on goods &amp; services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trade deficit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trade surplus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balance on current account</a:t>
            </a:r>
            <a:endParaRPr lang="en-US" sz="2600" b="1">
              <a:hlinkClick r:id="" action="ppaction://noaction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capital account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balance on capital account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official reserves</a:t>
            </a: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2" action="ppaction://hlinksldjump"/>
              </a:rPr>
              <a:t>balance of payment deficits &amp; surpluses</a:t>
            </a:r>
            <a:endParaRPr lang="en-US" sz="2600" b="1">
              <a:hlinkClick r:id="rId2" action="ppaction://hlinksldjump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en-US" sz="2600" b="1">
                <a:hlinkClick r:id="rId3" action="ppaction://hlinksldjump"/>
              </a:rPr>
              <a:t>flexible-or-floating- exchange-rate system</a:t>
            </a:r>
            <a:endParaRPr lang="en-US" sz="2600" b="1">
              <a:hlinkClick r:id="" action="ppaction://noaction"/>
            </a:endParaRPr>
          </a:p>
        </p:txBody>
      </p:sp>
      <p:sp>
        <p:nvSpPr>
          <p:cNvPr id="71732" name="Rectangle 52"/>
          <p:cNvSpPr>
            <a:spLocks noChangeArrowheads="1"/>
          </p:cNvSpPr>
          <p:nvPr/>
        </p:nvSpPr>
        <p:spPr bwMode="auto">
          <a:xfrm>
            <a:off x="4660900" y="1066800"/>
            <a:ext cx="419735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34950" indent="-2349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1926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83356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4786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2163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9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65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9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600">
                <a:hlinkClick r:id="rId3" action="ppaction://hlinksldjump"/>
              </a:rPr>
              <a:t>fixed exchange-rate system</a:t>
            </a:r>
            <a:endParaRPr lang="en-US" sz="2600">
              <a:hlinkClick r:id="" action="ppaction://noaction"/>
            </a:endParaRPr>
          </a:p>
          <a:p>
            <a:r>
              <a:rPr lang="en-US" sz="2600">
                <a:hlinkClick r:id="rId4" action="ppaction://hlinksldjump"/>
              </a:rPr>
              <a:t>purchasing power-parity theory</a:t>
            </a:r>
            <a:endParaRPr lang="en-US" sz="2600">
              <a:hlinkClick r:id="" action="ppaction://noaction"/>
            </a:endParaRPr>
          </a:p>
          <a:p>
            <a:r>
              <a:rPr lang="en-US" sz="2600">
                <a:hlinkClick r:id="rId5" action="ppaction://hlinksldjump"/>
              </a:rPr>
              <a:t>currency interventions</a:t>
            </a:r>
            <a:endParaRPr lang="en-US" sz="2600"/>
          </a:p>
          <a:p>
            <a:r>
              <a:rPr lang="en-US" sz="2600">
                <a:hlinkClick r:id="rId6" action="ppaction://hlinksldjump"/>
              </a:rPr>
              <a:t>exchange controls</a:t>
            </a:r>
            <a:endParaRPr lang="en-US" sz="2600"/>
          </a:p>
          <a:p>
            <a:r>
              <a:rPr lang="en-US" sz="2600">
                <a:hlinkClick r:id="rId7" action="ppaction://hlinksldjump"/>
              </a:rPr>
              <a:t>gold standard</a:t>
            </a:r>
          </a:p>
          <a:p>
            <a:r>
              <a:rPr lang="en-US" sz="2600">
                <a:hlinkClick r:id="rId7" action="ppaction://hlinksldjump"/>
              </a:rPr>
              <a:t>devaluation</a:t>
            </a:r>
          </a:p>
          <a:p>
            <a:r>
              <a:rPr lang="en-US" sz="2600">
                <a:hlinkClick r:id="rId7" action="ppaction://hlinksldjump"/>
              </a:rPr>
              <a:t>Bretton Woods system</a:t>
            </a:r>
          </a:p>
          <a:p>
            <a:r>
              <a:rPr lang="en-US" sz="2600">
                <a:hlinkClick r:id="rId7" action="ppaction://hlinksldjump"/>
              </a:rPr>
              <a:t>International Monetary Fund (IMF)</a:t>
            </a:r>
          </a:p>
          <a:p>
            <a:r>
              <a:rPr lang="en-US" sz="2600">
                <a:hlinkClick r:id="rId7" action="ppaction://hlinksldjump"/>
              </a:rPr>
              <a:t>managed floating exchange rates</a:t>
            </a:r>
            <a:endParaRPr lang="en-US" sz="2600">
              <a:hlinkClick r:id="rId7" action="ppaction://hlinksldjump"/>
            </a:endParaRPr>
          </a:p>
        </p:txBody>
      </p:sp>
      <p:sp>
        <p:nvSpPr>
          <p:cNvPr id="71733" name="WordArt 53"/>
          <p:cNvSpPr>
            <a:spLocks noChangeArrowheads="1" noChangeShapeType="1" noTextEdit="1"/>
          </p:cNvSpPr>
          <p:nvPr/>
        </p:nvSpPr>
        <p:spPr bwMode="auto">
          <a:xfrm>
            <a:off x="2133600" y="279400"/>
            <a:ext cx="4838700" cy="6238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KEY TERMS</a:t>
            </a:r>
          </a:p>
        </p:txBody>
      </p:sp>
      <p:sp>
        <p:nvSpPr>
          <p:cNvPr id="71734" name="Text Box 54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8188325" y="655320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1200">
                <a:solidFill>
                  <a:srgbClr val="99FF66"/>
                </a:solidFill>
                <a:latin typeface="Arial" panose="020B0604020202020204" pitchFamily="34" charset="0"/>
              </a:rPr>
              <a:t>END</a:t>
            </a:r>
          </a:p>
        </p:txBody>
      </p:sp>
      <p:sp>
        <p:nvSpPr>
          <p:cNvPr id="71735" name="AutoShape 5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77138" y="6573838"/>
            <a:ext cx="384175" cy="228600"/>
          </a:xfrm>
          <a:prstGeom prst="actionButtonBackPrevious">
            <a:avLst/>
          </a:prstGeom>
          <a:solidFill>
            <a:srgbClr val="FF9933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6" name="Text Box 56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6929438" y="6553200"/>
            <a:ext cx="7143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sz="1200">
                <a:solidFill>
                  <a:srgbClr val="99FF66"/>
                </a:solidFill>
                <a:latin typeface="Arial" panose="020B0604020202020204" pitchFamily="34" charset="0"/>
              </a:rPr>
              <a:t>BACK</a:t>
            </a:r>
          </a:p>
        </p:txBody>
      </p:sp>
      <p:sp>
        <p:nvSpPr>
          <p:cNvPr id="71737" name="AutoShape 57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997825" y="6573838"/>
            <a:ext cx="366713" cy="230187"/>
          </a:xfrm>
          <a:prstGeom prst="actionButtonForwardNext">
            <a:avLst/>
          </a:prstGeom>
          <a:solidFill>
            <a:srgbClr val="FF9933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8" name="Rectangle 58"/>
          <p:cNvSpPr>
            <a:spLocks noChangeArrowheads="1"/>
          </p:cNvSpPr>
          <p:nvPr/>
        </p:nvSpPr>
        <p:spPr bwMode="auto">
          <a:xfrm>
            <a:off x="993775" y="6550025"/>
            <a:ext cx="3302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b="0">
                <a:solidFill>
                  <a:srgbClr val="99FF66"/>
                </a:solidFill>
              </a:rPr>
              <a:t>Copyright McGraw-Hill/Irwin  2002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42" name="Rectangle 38"/>
          <p:cNvSpPr>
            <a:spLocks noChangeArrowheads="1"/>
          </p:cNvSpPr>
          <p:nvPr/>
        </p:nvSpPr>
        <p:spPr bwMode="auto">
          <a:xfrm>
            <a:off x="5603875" y="5311775"/>
            <a:ext cx="24939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800" i="1">
                <a:solidFill>
                  <a:schemeClr val="tx2"/>
                </a:solidFill>
                <a:latin typeface="Arial" panose="020B0604020202020204" pitchFamily="34" charset="0"/>
              </a:rPr>
              <a:t>CHAPTER 39 </a:t>
            </a:r>
          </a:p>
        </p:txBody>
      </p:sp>
      <p:sp>
        <p:nvSpPr>
          <p:cNvPr id="72743" name="Rectangle 39"/>
          <p:cNvSpPr>
            <a:spLocks noChangeArrowheads="1"/>
          </p:cNvSpPr>
          <p:nvPr/>
        </p:nvSpPr>
        <p:spPr bwMode="auto">
          <a:xfrm>
            <a:off x="2033588" y="966788"/>
            <a:ext cx="3863975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800">
                <a:solidFill>
                  <a:schemeClr val="tx2"/>
                </a:solidFill>
                <a:latin typeface="Brush Script MT" panose="03060802040406070304" pitchFamily="66" charset="0"/>
              </a:rPr>
              <a:t>Coming soon...</a:t>
            </a:r>
          </a:p>
        </p:txBody>
      </p:sp>
      <p:sp>
        <p:nvSpPr>
          <p:cNvPr id="72746" name="Rectangle 42"/>
          <p:cNvSpPr>
            <a:spLocks noChangeArrowheads="1"/>
          </p:cNvSpPr>
          <p:nvPr/>
        </p:nvSpPr>
        <p:spPr bwMode="auto">
          <a:xfrm>
            <a:off x="2122488" y="2811463"/>
            <a:ext cx="62611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5000" i="1">
                <a:solidFill>
                  <a:srgbClr val="006600"/>
                </a:solidFill>
              </a:rPr>
              <a:t>THE DEVELOPING ECONOMIES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917700" y="46038"/>
            <a:ext cx="7031038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900">
                <a:solidFill>
                  <a:srgbClr val="006600"/>
                </a:solidFill>
              </a:rPr>
              <a:t>U.S. EXPORT TRANSACTION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885950" y="520700"/>
            <a:ext cx="33512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u="sng">
                <a:solidFill>
                  <a:schemeClr val="tx1"/>
                </a:solidFill>
                <a:latin typeface="Arial" panose="020B0604020202020204" pitchFamily="34" charset="0"/>
              </a:rPr>
              <a:t>Assume  $2 = £1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058988" y="1152525"/>
            <a:ext cx="6985000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FF9933"/>
                </a:solidFill>
                <a:latin typeface="Arial" panose="020B0604020202020204" pitchFamily="34" charset="0"/>
              </a:rPr>
              <a:t>$300,000 in American computers purchased by a British buyer for £150,000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058988" y="2743200"/>
            <a:ext cx="7091362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FF9933"/>
                </a:solidFill>
                <a:latin typeface="Arial" panose="020B0604020202020204" pitchFamily="34" charset="0"/>
              </a:rPr>
              <a:t>£150,000 check drawn on British bank to pay for computers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058988" y="3876675"/>
            <a:ext cx="7072312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FF9933"/>
                </a:solidFill>
                <a:latin typeface="Arial" panose="020B0604020202020204" pitchFamily="34" charset="0"/>
              </a:rPr>
              <a:t>£150,000 check is exchanged for $300,000 at a New York bank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058988" y="5014913"/>
            <a:ext cx="7085012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FF9933"/>
                </a:solidFill>
                <a:latin typeface="Arial" panose="020B0604020202020204" pitchFamily="34" charset="0"/>
              </a:rPr>
              <a:t>New York bank sends £150,000 check to London bank for future sale to buyers who need pounds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655763" y="1108075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FF9933"/>
                </a:solidFill>
                <a:sym typeface="Wingdings 2" panose="05020102010507070707" pitchFamily="18" charset="2"/>
              </a:rPr>
              <a:t></a:t>
            </a:r>
            <a:endParaRPr lang="en-US" sz="3600" b="0">
              <a:solidFill>
                <a:srgbClr val="FF9933"/>
              </a:solidFill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655763" y="2711450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FF9933"/>
                </a:solidFill>
                <a:sym typeface="Wingdings 2" panose="05020102010507070707" pitchFamily="18" charset="2"/>
              </a:rPr>
              <a:t></a:t>
            </a:r>
            <a:endParaRPr lang="en-US" sz="3600" b="0">
              <a:solidFill>
                <a:srgbClr val="FF9933"/>
              </a:solidFill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655763" y="3867150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FF9933"/>
                </a:solidFill>
                <a:sym typeface="Wingdings 2" panose="05020102010507070707" pitchFamily="18" charset="2"/>
              </a:rPr>
              <a:t></a:t>
            </a:r>
            <a:endParaRPr lang="en-US" sz="3600" b="0">
              <a:solidFill>
                <a:srgbClr val="FF9933"/>
              </a:solidFill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654175" y="4997450"/>
            <a:ext cx="592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FF9933"/>
                </a:solidFill>
                <a:sym typeface="Wingdings 2" panose="05020102010507070707" pitchFamily="18" charset="2"/>
              </a:rPr>
              <a:t></a:t>
            </a:r>
            <a:endParaRPr lang="en-US" sz="3600" b="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9" grpId="0" autoUpdateAnimBg="0"/>
      <p:bldP spid="9231" grpId="0" autoUpdateAnimBg="0"/>
      <p:bldP spid="9234" grpId="0" autoUpdateAnimBg="0"/>
      <p:bldP spid="923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931988" y="46038"/>
            <a:ext cx="7002462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900">
                <a:solidFill>
                  <a:srgbClr val="006600"/>
                </a:solidFill>
              </a:rPr>
              <a:t>U.S. IMPORT TRANSACTION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1885950" y="520700"/>
            <a:ext cx="33512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u="sng">
                <a:solidFill>
                  <a:schemeClr val="tx1"/>
                </a:solidFill>
                <a:latin typeface="Arial" panose="020B0604020202020204" pitchFamily="34" charset="0"/>
              </a:rPr>
              <a:t>Assume  $2 = £1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2058988" y="1152525"/>
            <a:ext cx="6985000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006600"/>
                </a:solidFill>
                <a:latin typeface="Arial" panose="020B0604020202020204" pitchFamily="34" charset="0"/>
              </a:rPr>
              <a:t>£150,000 in British compact discs purchased by a U.S. buyer for $300,000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058988" y="2743200"/>
            <a:ext cx="7091362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006600"/>
                </a:solidFill>
                <a:latin typeface="Arial" panose="020B0604020202020204" pitchFamily="34" charset="0"/>
              </a:rPr>
              <a:t>£150,000 check purchased from U.S. bank to pay for CDs for $300,000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058988" y="4333875"/>
            <a:ext cx="7072312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006600"/>
                </a:solidFill>
                <a:latin typeface="Arial" panose="020B0604020202020204" pitchFamily="34" charset="0"/>
              </a:rPr>
              <a:t>£150,000 check is exchanged for CD purchase from supplier</a:t>
            </a:r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2058988" y="5446713"/>
            <a:ext cx="7085012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400">
                <a:solidFill>
                  <a:srgbClr val="006600"/>
                </a:solidFill>
                <a:latin typeface="Arial" panose="020B0604020202020204" pitchFamily="34" charset="0"/>
              </a:rPr>
              <a:t>CD firm deposits £150,000 check to British bank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1655763" y="1108075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006600"/>
                </a:solidFill>
                <a:sym typeface="Wingdings 2" panose="05020102010507070707" pitchFamily="18" charset="2"/>
              </a:rPr>
              <a:t></a:t>
            </a:r>
            <a:endParaRPr lang="en-US" sz="3600" b="0">
              <a:solidFill>
                <a:srgbClr val="006600"/>
              </a:solidFill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1655763" y="2711450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006600"/>
                </a:solidFill>
                <a:sym typeface="Wingdings 2" panose="05020102010507070707" pitchFamily="18" charset="2"/>
              </a:rPr>
              <a:t></a:t>
            </a:r>
            <a:endParaRPr lang="en-US" sz="3600" b="0">
              <a:solidFill>
                <a:srgbClr val="006600"/>
              </a:solidFill>
            </a:endParaRPr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1655763" y="4324350"/>
            <a:ext cx="592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006600"/>
                </a:solidFill>
                <a:sym typeface="Wingdings 2" panose="05020102010507070707" pitchFamily="18" charset="2"/>
              </a:rPr>
              <a:t></a:t>
            </a:r>
            <a:endParaRPr lang="en-US" sz="3600" b="0">
              <a:solidFill>
                <a:srgbClr val="006600"/>
              </a:solidFill>
            </a:endParaRP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1654175" y="5429250"/>
            <a:ext cx="592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0">
                <a:solidFill>
                  <a:srgbClr val="006600"/>
                </a:solidFill>
                <a:sym typeface="Wingdings 2" panose="05020102010507070707" pitchFamily="18" charset="2"/>
              </a:rPr>
              <a:t></a:t>
            </a:r>
            <a:endParaRPr lang="en-US" sz="3600" b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  <p:bldP spid="100357" grpId="0" autoUpdateAnimBg="0"/>
      <p:bldP spid="100358" grpId="0" autoUpdateAnimBg="0"/>
      <p:bldP spid="100359" grpId="0" autoUpdateAnimBg="0"/>
      <p:bldP spid="100360" grpId="0" autoUpdateAnimBg="0"/>
      <p:bldP spid="100361" grpId="0" autoUpdateAnimBg="0"/>
      <p:bldP spid="100362" grpId="0" autoUpdateAnimBg="0"/>
      <p:bldP spid="10036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920875" y="593725"/>
            <a:ext cx="508635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6000" b="0">
                <a:solidFill>
                  <a:schemeClr val="tx1"/>
                </a:solidFill>
                <a:latin typeface="Brush Script MT" panose="03060802040406070304" pitchFamily="66" charset="0"/>
              </a:rPr>
              <a:t>Points to remember: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851025" y="1697038"/>
            <a:ext cx="69691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FF9933"/>
                </a:solidFill>
                <a:latin typeface="Arial" panose="020B0604020202020204" pitchFamily="34" charset="0"/>
              </a:rPr>
              <a:t>American exports create a foreign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FF9933"/>
                </a:solidFill>
                <a:latin typeface="Arial" panose="020B0604020202020204" pitchFamily="34" charset="0"/>
              </a:rPr>
              <a:t>demand for dollars which creates a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FF9933"/>
                </a:solidFill>
                <a:latin typeface="Arial" panose="020B0604020202020204" pitchFamily="34" charset="0"/>
              </a:rPr>
              <a:t>supply of foreign currencies which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FF9933"/>
                </a:solidFill>
                <a:latin typeface="Arial" panose="020B0604020202020204" pitchFamily="34" charset="0"/>
              </a:rPr>
              <a:t>are available to American buyers...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851025" y="4040188"/>
            <a:ext cx="687705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006600"/>
                </a:solidFill>
                <a:latin typeface="Arial" panose="020B0604020202020204" pitchFamily="34" charset="0"/>
              </a:rPr>
              <a:t>Financing an American export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006600"/>
                </a:solidFill>
                <a:latin typeface="Arial" panose="020B0604020202020204" pitchFamily="34" charset="0"/>
              </a:rPr>
              <a:t>reduces the supply of foreign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006600"/>
                </a:solidFill>
                <a:latin typeface="Arial" panose="020B0604020202020204" pitchFamily="34" charset="0"/>
              </a:rPr>
              <a:t>currencies available and increases</a:t>
            </a:r>
          </a:p>
          <a:p>
            <a:pPr eaLnBrk="0" hangingPunct="0">
              <a:spcBef>
                <a:spcPct val="0"/>
              </a:spcBef>
            </a:pPr>
            <a:r>
              <a:rPr lang="en-US" sz="3200" i="1">
                <a:solidFill>
                  <a:srgbClr val="006600"/>
                </a:solidFill>
                <a:latin typeface="Arial" panose="020B0604020202020204" pitchFamily="34" charset="0"/>
              </a:rPr>
              <a:t>the domestic money supply.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31988" y="46038"/>
            <a:ext cx="7002462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900">
                <a:solidFill>
                  <a:srgbClr val="006600"/>
                </a:solidFill>
              </a:rPr>
              <a:t>U.S. IMPORT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autoUpdateAnimBg="0"/>
      <p:bldP spid="1229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790700" y="95250"/>
            <a:ext cx="72612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0"/>
              </a:spcBef>
            </a:pPr>
            <a:r>
              <a:rPr lang="en-US" sz="4500">
                <a:solidFill>
                  <a:srgbClr val="006600"/>
                </a:solidFill>
              </a:rPr>
              <a:t>BALANCE OF PAYMENTS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1790700" y="781050"/>
            <a:ext cx="7234238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800">
                <a:solidFill>
                  <a:srgbClr val="FF9933"/>
                </a:solidFill>
              </a:rPr>
              <a:t>Current Account</a:t>
            </a: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Trade Deficits &amp; Surpluses</a:t>
            </a: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Balance on Goods &amp; Services</a:t>
            </a: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Balance on Current Account</a:t>
            </a:r>
            <a:endParaRPr lang="en-US" sz="4800">
              <a:solidFill>
                <a:srgbClr val="FF9933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US" sz="4800">
                <a:solidFill>
                  <a:srgbClr val="FF9933"/>
                </a:solidFill>
              </a:rPr>
              <a:t>Capital Account</a:t>
            </a:r>
            <a:endParaRPr lang="en-US" sz="4200">
              <a:solidFill>
                <a:srgbClr val="FF9933"/>
              </a:solidFill>
            </a:endParaRP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Balance on Capital Account</a:t>
            </a: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Official Reserves</a:t>
            </a:r>
          </a:p>
          <a:p>
            <a:pPr lvl="1" eaLnBrk="0" hangingPunct="0">
              <a:spcBef>
                <a:spcPct val="0"/>
              </a:spcBef>
            </a:pPr>
            <a:r>
              <a:rPr lang="en-US" sz="3900">
                <a:solidFill>
                  <a:srgbClr val="FF9933"/>
                </a:solidFill>
              </a:rPr>
              <a:t>Balance of Payment Deficits &amp; 		Surpluses</a:t>
            </a:r>
            <a:endParaRPr lang="en-US" sz="420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1922463" y="2170113"/>
            <a:ext cx="5732462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006600"/>
                </a:solidFill>
                <a:latin typeface="Arial Narrow" panose="020B0606020202030204" pitchFamily="34" charset="0"/>
              </a:rPr>
              <a:t>                                                  Australia</a:t>
            </a: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006600"/>
                </a:solidFill>
                <a:latin typeface="Arial Narrow" panose="020B0606020202030204" pitchFamily="34" charset="0"/>
              </a:rPr>
              <a:t>                                                       Brazil</a:t>
            </a: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FF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006600"/>
                </a:solidFill>
                <a:latin typeface="Arial Narrow" panose="020B0606020202030204" pitchFamily="34" charset="0"/>
              </a:rPr>
              <a:t>                                             Netherlands</a:t>
            </a:r>
          </a:p>
        </p:txBody>
      </p:sp>
      <p:grpSp>
        <p:nvGrpSpPr>
          <p:cNvPr id="86061" name="Group 45"/>
          <p:cNvGrpSpPr>
            <a:grpSpLocks/>
          </p:cNvGrpSpPr>
          <p:nvPr/>
        </p:nvGrpSpPr>
        <p:grpSpPr bwMode="auto">
          <a:xfrm>
            <a:off x="7680325" y="2309813"/>
            <a:ext cx="555625" cy="3382962"/>
            <a:chOff x="4838" y="1455"/>
            <a:chExt cx="350" cy="2131"/>
          </a:xfrm>
        </p:grpSpPr>
        <p:sp>
          <p:nvSpPr>
            <p:cNvPr id="86047" name="Rectangle 31"/>
            <p:cNvSpPr>
              <a:spLocks noChangeArrowheads="1"/>
            </p:cNvSpPr>
            <p:nvPr/>
          </p:nvSpPr>
          <p:spPr bwMode="auto">
            <a:xfrm>
              <a:off x="4858" y="1734"/>
              <a:ext cx="58" cy="181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4850" y="1455"/>
              <a:ext cx="178" cy="181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Rectangle 7"/>
            <p:cNvSpPr>
              <a:spLocks noChangeArrowheads="1"/>
            </p:cNvSpPr>
            <p:nvPr/>
          </p:nvSpPr>
          <p:spPr bwMode="auto">
            <a:xfrm>
              <a:off x="4838" y="3405"/>
              <a:ext cx="350" cy="181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9933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1922463" y="2157413"/>
            <a:ext cx="5732462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00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006600"/>
              </a:solidFill>
              <a:latin typeface="Arial Narrow" panose="020B0606020202030204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FF6600"/>
                </a:solidFill>
                <a:latin typeface="Arial Narrow" panose="020B0606020202030204" pitchFamily="34" charset="0"/>
              </a:rPr>
              <a:t>                             Canada</a:t>
            </a: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FF6600"/>
                </a:solidFill>
                <a:latin typeface="Arial Narrow" panose="020B0606020202030204" pitchFamily="34" charset="0"/>
              </a:rPr>
              <a:t>        China</a:t>
            </a: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FF6600"/>
                </a:solidFill>
                <a:latin typeface="Arial Narrow" panose="020B0606020202030204" pitchFamily="34" charset="0"/>
              </a:rPr>
              <a:t>                                 Germany</a:t>
            </a: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FF6600"/>
                </a:solidFill>
                <a:latin typeface="Arial Narrow" panose="020B0606020202030204" pitchFamily="34" charset="0"/>
              </a:rPr>
              <a:t>   Japan</a:t>
            </a:r>
          </a:p>
          <a:p>
            <a:pPr eaLnBrk="0" hangingPunct="0">
              <a:spcBef>
                <a:spcPct val="0"/>
              </a:spcBef>
            </a:pPr>
            <a:r>
              <a:rPr lang="en-US" sz="2900">
                <a:solidFill>
                  <a:srgbClr val="FF6600"/>
                </a:solidFill>
                <a:latin typeface="Arial Narrow" panose="020B0606020202030204" pitchFamily="34" charset="0"/>
              </a:rPr>
              <a:t>                                         Mexico</a:t>
            </a:r>
          </a:p>
          <a:p>
            <a:pPr eaLnBrk="0" hangingPunct="0">
              <a:spcBef>
                <a:spcPct val="0"/>
              </a:spcBef>
            </a:pPr>
            <a:endParaRPr lang="en-US" sz="2900">
              <a:solidFill>
                <a:srgbClr val="006600"/>
              </a:solidFill>
              <a:latin typeface="Arial Narrow" panose="020B0606020202030204" pitchFamily="34" charset="0"/>
            </a:endParaRPr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2635250" y="1792288"/>
            <a:ext cx="57451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 b="0">
                <a:solidFill>
                  <a:schemeClr val="tx1"/>
                </a:solidFill>
                <a:latin typeface="Haettenschweiler" panose="020B0706040902060204" pitchFamily="34" charset="0"/>
              </a:rPr>
              <a:t>-80        -70        -60        -50        -40        -30        -20        -10        0        10</a:t>
            </a:r>
          </a:p>
        </p:txBody>
      </p:sp>
      <p:grpSp>
        <p:nvGrpSpPr>
          <p:cNvPr id="86062" name="Group 46"/>
          <p:cNvGrpSpPr>
            <a:grpSpLocks/>
          </p:cNvGrpSpPr>
          <p:nvPr/>
        </p:nvGrpSpPr>
        <p:grpSpPr bwMode="auto">
          <a:xfrm>
            <a:off x="3175000" y="3190875"/>
            <a:ext cx="4514850" cy="2054225"/>
            <a:chOff x="2000" y="2010"/>
            <a:chExt cx="2844" cy="1294"/>
          </a:xfrm>
        </p:grpSpPr>
        <p:sp>
          <p:nvSpPr>
            <p:cNvPr id="86018" name="Rectangle 2"/>
            <p:cNvSpPr>
              <a:spLocks noChangeArrowheads="1"/>
            </p:cNvSpPr>
            <p:nvPr/>
          </p:nvSpPr>
          <p:spPr bwMode="auto">
            <a:xfrm>
              <a:off x="3565" y="2010"/>
              <a:ext cx="1276" cy="181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2280" y="2289"/>
              <a:ext cx="2564" cy="181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3873" y="2568"/>
              <a:ext cx="964" cy="181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Rectangle 8"/>
            <p:cNvSpPr>
              <a:spLocks noChangeArrowheads="1"/>
            </p:cNvSpPr>
            <p:nvPr/>
          </p:nvSpPr>
          <p:spPr bwMode="auto">
            <a:xfrm>
              <a:off x="2000" y="2844"/>
              <a:ext cx="2841" cy="181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Rectangle 9"/>
            <p:cNvSpPr>
              <a:spLocks noChangeArrowheads="1"/>
            </p:cNvSpPr>
            <p:nvPr/>
          </p:nvSpPr>
          <p:spPr bwMode="auto">
            <a:xfrm>
              <a:off x="4124" y="3123"/>
              <a:ext cx="717" cy="181"/>
            </a:xfrm>
            <a:prstGeom prst="rect">
              <a:avLst/>
            </a:prstGeom>
            <a:gradFill rotWithShape="0">
              <a:gsLst>
                <a:gs pos="0">
                  <a:srgbClr val="FF9933"/>
                </a:gs>
                <a:gs pos="100000">
                  <a:schemeClr val="folHlink"/>
                </a:gs>
              </a:gsLst>
              <a:lin ang="0" scaled="1"/>
            </a:gra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31" name="Line 15"/>
          <p:cNvSpPr>
            <a:spLocks noChangeShapeType="1"/>
          </p:cNvSpPr>
          <p:nvPr/>
        </p:nvSpPr>
        <p:spPr bwMode="auto">
          <a:xfrm>
            <a:off x="7685088" y="2206625"/>
            <a:ext cx="0" cy="36036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050" name="Group 34"/>
          <p:cNvGrpSpPr>
            <a:grpSpLocks/>
          </p:cNvGrpSpPr>
          <p:nvPr/>
        </p:nvGrpSpPr>
        <p:grpSpPr bwMode="auto">
          <a:xfrm>
            <a:off x="1868488" y="153988"/>
            <a:ext cx="1292225" cy="1292225"/>
            <a:chOff x="1249" y="97"/>
            <a:chExt cx="814" cy="814"/>
          </a:xfrm>
        </p:grpSpPr>
        <p:sp>
          <p:nvSpPr>
            <p:cNvPr id="86051" name="Freeform 35"/>
            <p:cNvSpPr>
              <a:spLocks/>
            </p:cNvSpPr>
            <p:nvPr/>
          </p:nvSpPr>
          <p:spPr bwMode="auto">
            <a:xfrm>
              <a:off x="1421" y="112"/>
              <a:ext cx="248" cy="784"/>
            </a:xfrm>
            <a:custGeom>
              <a:avLst/>
              <a:gdLst>
                <a:gd name="T0" fmla="*/ 174 w 248"/>
                <a:gd name="T1" fmla="*/ 0 h 784"/>
                <a:gd name="T2" fmla="*/ 133 w 248"/>
                <a:gd name="T3" fmla="*/ 36 h 784"/>
                <a:gd name="T4" fmla="*/ 97 w 248"/>
                <a:gd name="T5" fmla="*/ 75 h 784"/>
                <a:gd name="T6" fmla="*/ 68 w 248"/>
                <a:gd name="T7" fmla="*/ 120 h 784"/>
                <a:gd name="T8" fmla="*/ 43 w 248"/>
                <a:gd name="T9" fmla="*/ 166 h 784"/>
                <a:gd name="T10" fmla="*/ 25 w 248"/>
                <a:gd name="T11" fmla="*/ 216 h 784"/>
                <a:gd name="T12" fmla="*/ 12 w 248"/>
                <a:gd name="T13" fmla="*/ 271 h 784"/>
                <a:gd name="T14" fmla="*/ 4 w 248"/>
                <a:gd name="T15" fmla="*/ 330 h 784"/>
                <a:gd name="T16" fmla="*/ 0 w 248"/>
                <a:gd name="T17" fmla="*/ 392 h 784"/>
                <a:gd name="T18" fmla="*/ 4 w 248"/>
                <a:gd name="T19" fmla="*/ 456 h 784"/>
                <a:gd name="T20" fmla="*/ 10 w 248"/>
                <a:gd name="T21" fmla="*/ 515 h 784"/>
                <a:gd name="T22" fmla="*/ 23 w 248"/>
                <a:gd name="T23" fmla="*/ 569 h 784"/>
                <a:gd name="T24" fmla="*/ 43 w 248"/>
                <a:gd name="T25" fmla="*/ 620 h 784"/>
                <a:gd name="T26" fmla="*/ 66 w 248"/>
                <a:gd name="T27" fmla="*/ 666 h 784"/>
                <a:gd name="T28" fmla="*/ 97 w 248"/>
                <a:gd name="T29" fmla="*/ 709 h 784"/>
                <a:gd name="T30" fmla="*/ 132 w 248"/>
                <a:gd name="T31" fmla="*/ 748 h 784"/>
                <a:gd name="T32" fmla="*/ 174 w 248"/>
                <a:gd name="T33" fmla="*/ 784 h 784"/>
                <a:gd name="T34" fmla="*/ 248 w 248"/>
                <a:gd name="T35" fmla="*/ 779 h 784"/>
                <a:gd name="T36" fmla="*/ 199 w 248"/>
                <a:gd name="T37" fmla="*/ 745 h 784"/>
                <a:gd name="T38" fmla="*/ 158 w 248"/>
                <a:gd name="T39" fmla="*/ 709 h 784"/>
                <a:gd name="T40" fmla="*/ 122 w 248"/>
                <a:gd name="T41" fmla="*/ 668 h 784"/>
                <a:gd name="T42" fmla="*/ 94 w 248"/>
                <a:gd name="T43" fmla="*/ 622 h 784"/>
                <a:gd name="T44" fmla="*/ 73 w 248"/>
                <a:gd name="T45" fmla="*/ 573 h 784"/>
                <a:gd name="T46" fmla="*/ 58 w 248"/>
                <a:gd name="T47" fmla="*/ 518 h 784"/>
                <a:gd name="T48" fmla="*/ 50 w 248"/>
                <a:gd name="T49" fmla="*/ 458 h 784"/>
                <a:gd name="T50" fmla="*/ 46 w 248"/>
                <a:gd name="T51" fmla="*/ 392 h 784"/>
                <a:gd name="T52" fmla="*/ 50 w 248"/>
                <a:gd name="T53" fmla="*/ 328 h 784"/>
                <a:gd name="T54" fmla="*/ 59 w 248"/>
                <a:gd name="T55" fmla="*/ 269 h 784"/>
                <a:gd name="T56" fmla="*/ 74 w 248"/>
                <a:gd name="T57" fmla="*/ 213 h 784"/>
                <a:gd name="T58" fmla="*/ 96 w 248"/>
                <a:gd name="T59" fmla="*/ 162 h 784"/>
                <a:gd name="T60" fmla="*/ 125 w 248"/>
                <a:gd name="T61" fmla="*/ 116 h 784"/>
                <a:gd name="T62" fmla="*/ 160 w 248"/>
                <a:gd name="T63" fmla="*/ 74 h 784"/>
                <a:gd name="T64" fmla="*/ 201 w 248"/>
                <a:gd name="T65" fmla="*/ 36 h 784"/>
                <a:gd name="T66" fmla="*/ 248 w 248"/>
                <a:gd name="T67" fmla="*/ 3 h 784"/>
                <a:gd name="T68" fmla="*/ 174 w 248"/>
                <a:gd name="T69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8" h="784">
                  <a:moveTo>
                    <a:pt x="174" y="0"/>
                  </a:moveTo>
                  <a:lnTo>
                    <a:pt x="133" y="36"/>
                  </a:lnTo>
                  <a:lnTo>
                    <a:pt x="97" y="75"/>
                  </a:lnTo>
                  <a:lnTo>
                    <a:pt x="68" y="120"/>
                  </a:lnTo>
                  <a:lnTo>
                    <a:pt x="43" y="166"/>
                  </a:lnTo>
                  <a:lnTo>
                    <a:pt x="25" y="216"/>
                  </a:lnTo>
                  <a:lnTo>
                    <a:pt x="12" y="271"/>
                  </a:lnTo>
                  <a:lnTo>
                    <a:pt x="4" y="330"/>
                  </a:lnTo>
                  <a:lnTo>
                    <a:pt x="0" y="392"/>
                  </a:lnTo>
                  <a:lnTo>
                    <a:pt x="4" y="456"/>
                  </a:lnTo>
                  <a:lnTo>
                    <a:pt x="10" y="515"/>
                  </a:lnTo>
                  <a:lnTo>
                    <a:pt x="23" y="569"/>
                  </a:lnTo>
                  <a:lnTo>
                    <a:pt x="43" y="620"/>
                  </a:lnTo>
                  <a:lnTo>
                    <a:pt x="66" y="666"/>
                  </a:lnTo>
                  <a:lnTo>
                    <a:pt x="97" y="709"/>
                  </a:lnTo>
                  <a:lnTo>
                    <a:pt x="132" y="748"/>
                  </a:lnTo>
                  <a:lnTo>
                    <a:pt x="174" y="784"/>
                  </a:lnTo>
                  <a:lnTo>
                    <a:pt x="248" y="779"/>
                  </a:lnTo>
                  <a:lnTo>
                    <a:pt x="199" y="745"/>
                  </a:lnTo>
                  <a:lnTo>
                    <a:pt x="158" y="709"/>
                  </a:lnTo>
                  <a:lnTo>
                    <a:pt x="122" y="668"/>
                  </a:lnTo>
                  <a:lnTo>
                    <a:pt x="94" y="622"/>
                  </a:lnTo>
                  <a:lnTo>
                    <a:pt x="73" y="573"/>
                  </a:lnTo>
                  <a:lnTo>
                    <a:pt x="58" y="518"/>
                  </a:lnTo>
                  <a:lnTo>
                    <a:pt x="50" y="458"/>
                  </a:lnTo>
                  <a:lnTo>
                    <a:pt x="46" y="392"/>
                  </a:lnTo>
                  <a:lnTo>
                    <a:pt x="50" y="328"/>
                  </a:lnTo>
                  <a:lnTo>
                    <a:pt x="59" y="269"/>
                  </a:lnTo>
                  <a:lnTo>
                    <a:pt x="74" y="213"/>
                  </a:lnTo>
                  <a:lnTo>
                    <a:pt x="96" y="162"/>
                  </a:lnTo>
                  <a:lnTo>
                    <a:pt x="125" y="116"/>
                  </a:lnTo>
                  <a:lnTo>
                    <a:pt x="160" y="74"/>
                  </a:lnTo>
                  <a:lnTo>
                    <a:pt x="201" y="36"/>
                  </a:lnTo>
                  <a:lnTo>
                    <a:pt x="248" y="3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2" name="Freeform 36"/>
            <p:cNvSpPr>
              <a:spLocks/>
            </p:cNvSpPr>
            <p:nvPr/>
          </p:nvSpPr>
          <p:spPr bwMode="auto">
            <a:xfrm>
              <a:off x="1646" y="115"/>
              <a:ext cx="246" cy="778"/>
            </a:xfrm>
            <a:custGeom>
              <a:avLst/>
              <a:gdLst>
                <a:gd name="T0" fmla="*/ 0 w 246"/>
                <a:gd name="T1" fmla="*/ 0 h 778"/>
                <a:gd name="T2" fmla="*/ 48 w 246"/>
                <a:gd name="T3" fmla="*/ 33 h 778"/>
                <a:gd name="T4" fmla="*/ 89 w 246"/>
                <a:gd name="T5" fmla="*/ 71 h 778"/>
                <a:gd name="T6" fmla="*/ 123 w 246"/>
                <a:gd name="T7" fmla="*/ 113 h 778"/>
                <a:gd name="T8" fmla="*/ 151 w 246"/>
                <a:gd name="T9" fmla="*/ 159 h 778"/>
                <a:gd name="T10" fmla="*/ 172 w 246"/>
                <a:gd name="T11" fmla="*/ 210 h 778"/>
                <a:gd name="T12" fmla="*/ 187 w 246"/>
                <a:gd name="T13" fmla="*/ 266 h 778"/>
                <a:gd name="T14" fmla="*/ 197 w 246"/>
                <a:gd name="T15" fmla="*/ 325 h 778"/>
                <a:gd name="T16" fmla="*/ 200 w 246"/>
                <a:gd name="T17" fmla="*/ 389 h 778"/>
                <a:gd name="T18" fmla="*/ 197 w 246"/>
                <a:gd name="T19" fmla="*/ 455 h 778"/>
                <a:gd name="T20" fmla="*/ 189 w 246"/>
                <a:gd name="T21" fmla="*/ 515 h 778"/>
                <a:gd name="T22" fmla="*/ 174 w 246"/>
                <a:gd name="T23" fmla="*/ 570 h 778"/>
                <a:gd name="T24" fmla="*/ 153 w 246"/>
                <a:gd name="T25" fmla="*/ 619 h 778"/>
                <a:gd name="T26" fmla="*/ 125 w 246"/>
                <a:gd name="T27" fmla="*/ 665 h 778"/>
                <a:gd name="T28" fmla="*/ 90 w 246"/>
                <a:gd name="T29" fmla="*/ 706 h 778"/>
                <a:gd name="T30" fmla="*/ 49 w 246"/>
                <a:gd name="T31" fmla="*/ 742 h 778"/>
                <a:gd name="T32" fmla="*/ 0 w 246"/>
                <a:gd name="T33" fmla="*/ 776 h 778"/>
                <a:gd name="T34" fmla="*/ 77 w 246"/>
                <a:gd name="T35" fmla="*/ 778 h 778"/>
                <a:gd name="T36" fmla="*/ 118 w 246"/>
                <a:gd name="T37" fmla="*/ 742 h 778"/>
                <a:gd name="T38" fmla="*/ 153 w 246"/>
                <a:gd name="T39" fmla="*/ 702 h 778"/>
                <a:gd name="T40" fmla="*/ 181 w 246"/>
                <a:gd name="T41" fmla="*/ 660 h 778"/>
                <a:gd name="T42" fmla="*/ 205 w 246"/>
                <a:gd name="T43" fmla="*/ 614 h 778"/>
                <a:gd name="T44" fmla="*/ 223 w 246"/>
                <a:gd name="T45" fmla="*/ 565 h 778"/>
                <a:gd name="T46" fmla="*/ 236 w 246"/>
                <a:gd name="T47" fmla="*/ 510 h 778"/>
                <a:gd name="T48" fmla="*/ 243 w 246"/>
                <a:gd name="T49" fmla="*/ 451 h 778"/>
                <a:gd name="T50" fmla="*/ 246 w 246"/>
                <a:gd name="T51" fmla="*/ 389 h 778"/>
                <a:gd name="T52" fmla="*/ 243 w 246"/>
                <a:gd name="T53" fmla="*/ 328 h 778"/>
                <a:gd name="T54" fmla="*/ 236 w 246"/>
                <a:gd name="T55" fmla="*/ 271 h 778"/>
                <a:gd name="T56" fmla="*/ 223 w 246"/>
                <a:gd name="T57" fmla="*/ 217 h 778"/>
                <a:gd name="T58" fmla="*/ 205 w 246"/>
                <a:gd name="T59" fmla="*/ 167 h 778"/>
                <a:gd name="T60" fmla="*/ 182 w 246"/>
                <a:gd name="T61" fmla="*/ 121 h 778"/>
                <a:gd name="T62" fmla="*/ 154 w 246"/>
                <a:gd name="T63" fmla="*/ 79 h 778"/>
                <a:gd name="T64" fmla="*/ 122 w 246"/>
                <a:gd name="T65" fmla="*/ 39 h 778"/>
                <a:gd name="T66" fmla="*/ 82 w 246"/>
                <a:gd name="T67" fmla="*/ 3 h 778"/>
                <a:gd name="T68" fmla="*/ 0 w 246"/>
                <a:gd name="T69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6" h="778">
                  <a:moveTo>
                    <a:pt x="0" y="0"/>
                  </a:moveTo>
                  <a:lnTo>
                    <a:pt x="48" y="33"/>
                  </a:lnTo>
                  <a:lnTo>
                    <a:pt x="89" y="71"/>
                  </a:lnTo>
                  <a:lnTo>
                    <a:pt x="123" y="113"/>
                  </a:lnTo>
                  <a:lnTo>
                    <a:pt x="151" y="159"/>
                  </a:lnTo>
                  <a:lnTo>
                    <a:pt x="172" y="210"/>
                  </a:lnTo>
                  <a:lnTo>
                    <a:pt x="187" y="266"/>
                  </a:lnTo>
                  <a:lnTo>
                    <a:pt x="197" y="325"/>
                  </a:lnTo>
                  <a:lnTo>
                    <a:pt x="200" y="389"/>
                  </a:lnTo>
                  <a:lnTo>
                    <a:pt x="197" y="455"/>
                  </a:lnTo>
                  <a:lnTo>
                    <a:pt x="189" y="515"/>
                  </a:lnTo>
                  <a:lnTo>
                    <a:pt x="174" y="570"/>
                  </a:lnTo>
                  <a:lnTo>
                    <a:pt x="153" y="619"/>
                  </a:lnTo>
                  <a:lnTo>
                    <a:pt x="125" y="665"/>
                  </a:lnTo>
                  <a:lnTo>
                    <a:pt x="90" y="706"/>
                  </a:lnTo>
                  <a:lnTo>
                    <a:pt x="49" y="742"/>
                  </a:lnTo>
                  <a:lnTo>
                    <a:pt x="0" y="776"/>
                  </a:lnTo>
                  <a:lnTo>
                    <a:pt x="77" y="778"/>
                  </a:lnTo>
                  <a:lnTo>
                    <a:pt x="118" y="742"/>
                  </a:lnTo>
                  <a:lnTo>
                    <a:pt x="153" y="702"/>
                  </a:lnTo>
                  <a:lnTo>
                    <a:pt x="181" y="660"/>
                  </a:lnTo>
                  <a:lnTo>
                    <a:pt x="205" y="614"/>
                  </a:lnTo>
                  <a:lnTo>
                    <a:pt x="223" y="565"/>
                  </a:lnTo>
                  <a:lnTo>
                    <a:pt x="236" y="510"/>
                  </a:lnTo>
                  <a:lnTo>
                    <a:pt x="243" y="451"/>
                  </a:lnTo>
                  <a:lnTo>
                    <a:pt x="246" y="389"/>
                  </a:lnTo>
                  <a:lnTo>
                    <a:pt x="243" y="328"/>
                  </a:lnTo>
                  <a:lnTo>
                    <a:pt x="236" y="271"/>
                  </a:lnTo>
                  <a:lnTo>
                    <a:pt x="223" y="217"/>
                  </a:lnTo>
                  <a:lnTo>
                    <a:pt x="205" y="167"/>
                  </a:lnTo>
                  <a:lnTo>
                    <a:pt x="182" y="121"/>
                  </a:lnTo>
                  <a:lnTo>
                    <a:pt x="154" y="79"/>
                  </a:lnTo>
                  <a:lnTo>
                    <a:pt x="122" y="39"/>
                  </a:lnTo>
                  <a:lnTo>
                    <a:pt x="8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3" name="Rectangle 37"/>
            <p:cNvSpPr>
              <a:spLocks noChangeArrowheads="1"/>
            </p:cNvSpPr>
            <p:nvPr/>
          </p:nvSpPr>
          <p:spPr bwMode="auto">
            <a:xfrm>
              <a:off x="1635" y="117"/>
              <a:ext cx="44" cy="77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4" name="Freeform 38"/>
            <p:cNvSpPr>
              <a:spLocks/>
            </p:cNvSpPr>
            <p:nvPr/>
          </p:nvSpPr>
          <p:spPr bwMode="auto">
            <a:xfrm>
              <a:off x="1269" y="481"/>
              <a:ext cx="769" cy="46"/>
            </a:xfrm>
            <a:custGeom>
              <a:avLst/>
              <a:gdLst>
                <a:gd name="T0" fmla="*/ 0 w 769"/>
                <a:gd name="T1" fmla="*/ 46 h 46"/>
                <a:gd name="T2" fmla="*/ 769 w 769"/>
                <a:gd name="T3" fmla="*/ 46 h 46"/>
                <a:gd name="T4" fmla="*/ 766 w 769"/>
                <a:gd name="T5" fmla="*/ 0 h 46"/>
                <a:gd name="T6" fmla="*/ 0 w 769"/>
                <a:gd name="T7" fmla="*/ 0 h 46"/>
                <a:gd name="T8" fmla="*/ 0 w 769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9" h="46">
                  <a:moveTo>
                    <a:pt x="0" y="46"/>
                  </a:moveTo>
                  <a:lnTo>
                    <a:pt x="769" y="46"/>
                  </a:lnTo>
                  <a:lnTo>
                    <a:pt x="766" y="0"/>
                  </a:lnTo>
                  <a:lnTo>
                    <a:pt x="0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5" name="Freeform 39"/>
            <p:cNvSpPr>
              <a:spLocks/>
            </p:cNvSpPr>
            <p:nvPr/>
          </p:nvSpPr>
          <p:spPr bwMode="auto">
            <a:xfrm>
              <a:off x="1354" y="650"/>
              <a:ext cx="606" cy="123"/>
            </a:xfrm>
            <a:custGeom>
              <a:avLst/>
              <a:gdLst>
                <a:gd name="T0" fmla="*/ 41 w 606"/>
                <a:gd name="T1" fmla="*/ 112 h 123"/>
                <a:gd name="T2" fmla="*/ 71 w 606"/>
                <a:gd name="T3" fmla="*/ 95 h 123"/>
                <a:gd name="T4" fmla="*/ 102 w 606"/>
                <a:gd name="T5" fmla="*/ 80 h 123"/>
                <a:gd name="T6" fmla="*/ 133 w 606"/>
                <a:gd name="T7" fmla="*/ 69 h 123"/>
                <a:gd name="T8" fmla="*/ 167 w 606"/>
                <a:gd name="T9" fmla="*/ 59 h 123"/>
                <a:gd name="T10" fmla="*/ 204 w 606"/>
                <a:gd name="T11" fmla="*/ 51 h 123"/>
                <a:gd name="T12" fmla="*/ 241 w 606"/>
                <a:gd name="T13" fmla="*/ 48 h 123"/>
                <a:gd name="T14" fmla="*/ 281 w 606"/>
                <a:gd name="T15" fmla="*/ 44 h 123"/>
                <a:gd name="T16" fmla="*/ 323 w 606"/>
                <a:gd name="T17" fmla="*/ 44 h 123"/>
                <a:gd name="T18" fmla="*/ 366 w 606"/>
                <a:gd name="T19" fmla="*/ 48 h 123"/>
                <a:gd name="T20" fmla="*/ 405 w 606"/>
                <a:gd name="T21" fmla="*/ 51 h 123"/>
                <a:gd name="T22" fmla="*/ 441 w 606"/>
                <a:gd name="T23" fmla="*/ 59 h 123"/>
                <a:gd name="T24" fmla="*/ 476 w 606"/>
                <a:gd name="T25" fmla="*/ 69 h 123"/>
                <a:gd name="T26" fmla="*/ 509 w 606"/>
                <a:gd name="T27" fmla="*/ 80 h 123"/>
                <a:gd name="T28" fmla="*/ 540 w 606"/>
                <a:gd name="T29" fmla="*/ 95 h 123"/>
                <a:gd name="T30" fmla="*/ 570 w 606"/>
                <a:gd name="T31" fmla="*/ 113 h 123"/>
                <a:gd name="T32" fmla="*/ 589 w 606"/>
                <a:gd name="T33" fmla="*/ 120 h 123"/>
                <a:gd name="T34" fmla="*/ 606 w 606"/>
                <a:gd name="T35" fmla="*/ 92 h 123"/>
                <a:gd name="T36" fmla="*/ 591 w 606"/>
                <a:gd name="T37" fmla="*/ 74 h 123"/>
                <a:gd name="T38" fmla="*/ 560 w 606"/>
                <a:gd name="T39" fmla="*/ 54 h 123"/>
                <a:gd name="T40" fmla="*/ 525 w 606"/>
                <a:gd name="T41" fmla="*/ 39 h 123"/>
                <a:gd name="T42" fmla="*/ 489 w 606"/>
                <a:gd name="T43" fmla="*/ 26 h 123"/>
                <a:gd name="T44" fmla="*/ 451 w 606"/>
                <a:gd name="T45" fmla="*/ 15 h 123"/>
                <a:gd name="T46" fmla="*/ 412 w 606"/>
                <a:gd name="T47" fmla="*/ 8 h 123"/>
                <a:gd name="T48" fmla="*/ 369 w 606"/>
                <a:gd name="T49" fmla="*/ 3 h 123"/>
                <a:gd name="T50" fmla="*/ 325 w 606"/>
                <a:gd name="T51" fmla="*/ 0 h 123"/>
                <a:gd name="T52" fmla="*/ 279 w 606"/>
                <a:gd name="T53" fmla="*/ 0 h 123"/>
                <a:gd name="T54" fmla="*/ 236 w 606"/>
                <a:gd name="T55" fmla="*/ 3 h 123"/>
                <a:gd name="T56" fmla="*/ 194 w 606"/>
                <a:gd name="T57" fmla="*/ 8 h 123"/>
                <a:gd name="T58" fmla="*/ 154 w 606"/>
                <a:gd name="T59" fmla="*/ 16 h 123"/>
                <a:gd name="T60" fmla="*/ 117 w 606"/>
                <a:gd name="T61" fmla="*/ 26 h 123"/>
                <a:gd name="T62" fmla="*/ 80 w 606"/>
                <a:gd name="T63" fmla="*/ 39 h 123"/>
                <a:gd name="T64" fmla="*/ 48 w 606"/>
                <a:gd name="T65" fmla="*/ 56 h 123"/>
                <a:gd name="T66" fmla="*/ 15 w 606"/>
                <a:gd name="T67" fmla="*/ 74 h 123"/>
                <a:gd name="T68" fmla="*/ 0 w 606"/>
                <a:gd name="T69" fmla="*/ 94 h 123"/>
                <a:gd name="T70" fmla="*/ 20 w 606"/>
                <a:gd name="T71" fmla="*/ 11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6" h="123">
                  <a:moveTo>
                    <a:pt x="28" y="122"/>
                  </a:moveTo>
                  <a:lnTo>
                    <a:pt x="41" y="112"/>
                  </a:lnTo>
                  <a:lnTo>
                    <a:pt x="56" y="103"/>
                  </a:lnTo>
                  <a:lnTo>
                    <a:pt x="71" y="95"/>
                  </a:lnTo>
                  <a:lnTo>
                    <a:pt x="85" y="87"/>
                  </a:lnTo>
                  <a:lnTo>
                    <a:pt x="102" y="80"/>
                  </a:lnTo>
                  <a:lnTo>
                    <a:pt x="117" y="74"/>
                  </a:lnTo>
                  <a:lnTo>
                    <a:pt x="133" y="69"/>
                  </a:lnTo>
                  <a:lnTo>
                    <a:pt x="151" y="62"/>
                  </a:lnTo>
                  <a:lnTo>
                    <a:pt x="167" y="59"/>
                  </a:lnTo>
                  <a:lnTo>
                    <a:pt x="185" y="54"/>
                  </a:lnTo>
                  <a:lnTo>
                    <a:pt x="204" y="51"/>
                  </a:lnTo>
                  <a:lnTo>
                    <a:pt x="222" y="49"/>
                  </a:lnTo>
                  <a:lnTo>
                    <a:pt x="241" y="48"/>
                  </a:lnTo>
                  <a:lnTo>
                    <a:pt x="261" y="46"/>
                  </a:lnTo>
                  <a:lnTo>
                    <a:pt x="281" y="44"/>
                  </a:lnTo>
                  <a:lnTo>
                    <a:pt x="302" y="44"/>
                  </a:lnTo>
                  <a:lnTo>
                    <a:pt x="323" y="44"/>
                  </a:lnTo>
                  <a:lnTo>
                    <a:pt x="345" y="46"/>
                  </a:lnTo>
                  <a:lnTo>
                    <a:pt x="366" y="48"/>
                  </a:lnTo>
                  <a:lnTo>
                    <a:pt x="386" y="49"/>
                  </a:lnTo>
                  <a:lnTo>
                    <a:pt x="405" y="51"/>
                  </a:lnTo>
                  <a:lnTo>
                    <a:pt x="423" y="54"/>
                  </a:lnTo>
                  <a:lnTo>
                    <a:pt x="441" y="59"/>
                  </a:lnTo>
                  <a:lnTo>
                    <a:pt x="460" y="64"/>
                  </a:lnTo>
                  <a:lnTo>
                    <a:pt x="476" y="69"/>
                  </a:lnTo>
                  <a:lnTo>
                    <a:pt x="494" y="74"/>
                  </a:lnTo>
                  <a:lnTo>
                    <a:pt x="509" y="80"/>
                  </a:lnTo>
                  <a:lnTo>
                    <a:pt x="525" y="89"/>
                  </a:lnTo>
                  <a:lnTo>
                    <a:pt x="540" y="95"/>
                  </a:lnTo>
                  <a:lnTo>
                    <a:pt x="555" y="103"/>
                  </a:lnTo>
                  <a:lnTo>
                    <a:pt x="570" y="113"/>
                  </a:lnTo>
                  <a:lnTo>
                    <a:pt x="583" y="123"/>
                  </a:lnTo>
                  <a:lnTo>
                    <a:pt x="589" y="120"/>
                  </a:lnTo>
                  <a:lnTo>
                    <a:pt x="599" y="107"/>
                  </a:lnTo>
                  <a:lnTo>
                    <a:pt x="606" y="92"/>
                  </a:lnTo>
                  <a:lnTo>
                    <a:pt x="606" y="84"/>
                  </a:lnTo>
                  <a:lnTo>
                    <a:pt x="591" y="74"/>
                  </a:lnTo>
                  <a:lnTo>
                    <a:pt x="574" y="64"/>
                  </a:lnTo>
                  <a:lnTo>
                    <a:pt x="560" y="54"/>
                  </a:lnTo>
                  <a:lnTo>
                    <a:pt x="543" y="46"/>
                  </a:lnTo>
                  <a:lnTo>
                    <a:pt x="525" y="39"/>
                  </a:lnTo>
                  <a:lnTo>
                    <a:pt x="507" y="31"/>
                  </a:lnTo>
                  <a:lnTo>
                    <a:pt x="489" y="26"/>
                  </a:lnTo>
                  <a:lnTo>
                    <a:pt x="471" y="20"/>
                  </a:lnTo>
                  <a:lnTo>
                    <a:pt x="451" y="15"/>
                  </a:lnTo>
                  <a:lnTo>
                    <a:pt x="432" y="12"/>
                  </a:lnTo>
                  <a:lnTo>
                    <a:pt x="412" y="8"/>
                  </a:lnTo>
                  <a:lnTo>
                    <a:pt x="391" y="5"/>
                  </a:lnTo>
                  <a:lnTo>
                    <a:pt x="369" y="3"/>
                  </a:lnTo>
                  <a:lnTo>
                    <a:pt x="348" y="2"/>
                  </a:lnTo>
                  <a:lnTo>
                    <a:pt x="325" y="0"/>
                  </a:lnTo>
                  <a:lnTo>
                    <a:pt x="302" y="0"/>
                  </a:lnTo>
                  <a:lnTo>
                    <a:pt x="279" y="0"/>
                  </a:lnTo>
                  <a:lnTo>
                    <a:pt x="258" y="2"/>
                  </a:lnTo>
                  <a:lnTo>
                    <a:pt x="236" y="3"/>
                  </a:lnTo>
                  <a:lnTo>
                    <a:pt x="215" y="5"/>
                  </a:lnTo>
                  <a:lnTo>
                    <a:pt x="194" y="8"/>
                  </a:lnTo>
                  <a:lnTo>
                    <a:pt x="174" y="12"/>
                  </a:lnTo>
                  <a:lnTo>
                    <a:pt x="154" y="16"/>
                  </a:lnTo>
                  <a:lnTo>
                    <a:pt x="136" y="20"/>
                  </a:lnTo>
                  <a:lnTo>
                    <a:pt x="117" y="26"/>
                  </a:lnTo>
                  <a:lnTo>
                    <a:pt x="99" y="33"/>
                  </a:lnTo>
                  <a:lnTo>
                    <a:pt x="80" y="39"/>
                  </a:lnTo>
                  <a:lnTo>
                    <a:pt x="64" y="48"/>
                  </a:lnTo>
                  <a:lnTo>
                    <a:pt x="48" y="56"/>
                  </a:lnTo>
                  <a:lnTo>
                    <a:pt x="31" y="64"/>
                  </a:lnTo>
                  <a:lnTo>
                    <a:pt x="15" y="74"/>
                  </a:lnTo>
                  <a:lnTo>
                    <a:pt x="0" y="85"/>
                  </a:lnTo>
                  <a:lnTo>
                    <a:pt x="0" y="94"/>
                  </a:lnTo>
                  <a:lnTo>
                    <a:pt x="8" y="107"/>
                  </a:lnTo>
                  <a:lnTo>
                    <a:pt x="20" y="118"/>
                  </a:lnTo>
                  <a:lnTo>
                    <a:pt x="28" y="122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6" name="Freeform 40"/>
            <p:cNvSpPr>
              <a:spLocks/>
            </p:cNvSpPr>
            <p:nvPr/>
          </p:nvSpPr>
          <p:spPr bwMode="auto">
            <a:xfrm>
              <a:off x="1351" y="232"/>
              <a:ext cx="614" cy="126"/>
            </a:xfrm>
            <a:custGeom>
              <a:avLst/>
              <a:gdLst>
                <a:gd name="T0" fmla="*/ 16 w 614"/>
                <a:gd name="T1" fmla="*/ 47 h 126"/>
                <a:gd name="T2" fmla="*/ 47 w 614"/>
                <a:gd name="T3" fmla="*/ 67 h 126"/>
                <a:gd name="T4" fmla="*/ 82 w 614"/>
                <a:gd name="T5" fmla="*/ 83 h 126"/>
                <a:gd name="T6" fmla="*/ 118 w 614"/>
                <a:gd name="T7" fmla="*/ 98 h 126"/>
                <a:gd name="T8" fmla="*/ 156 w 614"/>
                <a:gd name="T9" fmla="*/ 110 h 126"/>
                <a:gd name="T10" fmla="*/ 197 w 614"/>
                <a:gd name="T11" fmla="*/ 118 h 126"/>
                <a:gd name="T12" fmla="*/ 238 w 614"/>
                <a:gd name="T13" fmla="*/ 123 h 126"/>
                <a:gd name="T14" fmla="*/ 282 w 614"/>
                <a:gd name="T15" fmla="*/ 126 h 126"/>
                <a:gd name="T16" fmla="*/ 328 w 614"/>
                <a:gd name="T17" fmla="*/ 126 h 126"/>
                <a:gd name="T18" fmla="*/ 374 w 614"/>
                <a:gd name="T19" fmla="*/ 123 h 126"/>
                <a:gd name="T20" fmla="*/ 417 w 614"/>
                <a:gd name="T21" fmla="*/ 118 h 126"/>
                <a:gd name="T22" fmla="*/ 458 w 614"/>
                <a:gd name="T23" fmla="*/ 110 h 126"/>
                <a:gd name="T24" fmla="*/ 497 w 614"/>
                <a:gd name="T25" fmla="*/ 98 h 126"/>
                <a:gd name="T26" fmla="*/ 533 w 614"/>
                <a:gd name="T27" fmla="*/ 83 h 126"/>
                <a:gd name="T28" fmla="*/ 568 w 614"/>
                <a:gd name="T29" fmla="*/ 67 h 126"/>
                <a:gd name="T30" fmla="*/ 599 w 614"/>
                <a:gd name="T31" fmla="*/ 47 h 126"/>
                <a:gd name="T32" fmla="*/ 612 w 614"/>
                <a:gd name="T33" fmla="*/ 29 h 126"/>
                <a:gd name="T34" fmla="*/ 592 w 614"/>
                <a:gd name="T35" fmla="*/ 4 h 126"/>
                <a:gd name="T36" fmla="*/ 571 w 614"/>
                <a:gd name="T37" fmla="*/ 11 h 126"/>
                <a:gd name="T38" fmla="*/ 541 w 614"/>
                <a:gd name="T39" fmla="*/ 29 h 126"/>
                <a:gd name="T40" fmla="*/ 512 w 614"/>
                <a:gd name="T41" fmla="*/ 44 h 126"/>
                <a:gd name="T42" fmla="*/ 479 w 614"/>
                <a:gd name="T43" fmla="*/ 55 h 126"/>
                <a:gd name="T44" fmla="*/ 444 w 614"/>
                <a:gd name="T45" fmla="*/ 65 h 126"/>
                <a:gd name="T46" fmla="*/ 407 w 614"/>
                <a:gd name="T47" fmla="*/ 73 h 126"/>
                <a:gd name="T48" fmla="*/ 369 w 614"/>
                <a:gd name="T49" fmla="*/ 77 h 126"/>
                <a:gd name="T50" fmla="*/ 326 w 614"/>
                <a:gd name="T51" fmla="*/ 80 h 126"/>
                <a:gd name="T52" fmla="*/ 284 w 614"/>
                <a:gd name="T53" fmla="*/ 80 h 126"/>
                <a:gd name="T54" fmla="*/ 244 w 614"/>
                <a:gd name="T55" fmla="*/ 77 h 126"/>
                <a:gd name="T56" fmla="*/ 205 w 614"/>
                <a:gd name="T57" fmla="*/ 72 h 126"/>
                <a:gd name="T58" fmla="*/ 169 w 614"/>
                <a:gd name="T59" fmla="*/ 65 h 126"/>
                <a:gd name="T60" fmla="*/ 134 w 614"/>
                <a:gd name="T61" fmla="*/ 55 h 126"/>
                <a:gd name="T62" fmla="*/ 100 w 614"/>
                <a:gd name="T63" fmla="*/ 42 h 126"/>
                <a:gd name="T64" fmla="*/ 69 w 614"/>
                <a:gd name="T65" fmla="*/ 27 h 126"/>
                <a:gd name="T66" fmla="*/ 41 w 614"/>
                <a:gd name="T67" fmla="*/ 9 h 126"/>
                <a:gd name="T68" fmla="*/ 19 w 614"/>
                <a:gd name="T69" fmla="*/ 3 h 126"/>
                <a:gd name="T70" fmla="*/ 0 w 614"/>
                <a:gd name="T71" fmla="*/ 2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14" h="126">
                  <a:moveTo>
                    <a:pt x="0" y="36"/>
                  </a:moveTo>
                  <a:lnTo>
                    <a:pt x="16" y="47"/>
                  </a:lnTo>
                  <a:lnTo>
                    <a:pt x="31" y="57"/>
                  </a:lnTo>
                  <a:lnTo>
                    <a:pt x="47" y="67"/>
                  </a:lnTo>
                  <a:lnTo>
                    <a:pt x="65" y="75"/>
                  </a:lnTo>
                  <a:lnTo>
                    <a:pt x="82" y="83"/>
                  </a:lnTo>
                  <a:lnTo>
                    <a:pt x="100" y="91"/>
                  </a:lnTo>
                  <a:lnTo>
                    <a:pt x="118" y="98"/>
                  </a:lnTo>
                  <a:lnTo>
                    <a:pt x="138" y="103"/>
                  </a:lnTo>
                  <a:lnTo>
                    <a:pt x="156" y="110"/>
                  </a:lnTo>
                  <a:lnTo>
                    <a:pt x="175" y="113"/>
                  </a:lnTo>
                  <a:lnTo>
                    <a:pt x="197" y="118"/>
                  </a:lnTo>
                  <a:lnTo>
                    <a:pt x="216" y="121"/>
                  </a:lnTo>
                  <a:lnTo>
                    <a:pt x="238" y="123"/>
                  </a:lnTo>
                  <a:lnTo>
                    <a:pt x="261" y="124"/>
                  </a:lnTo>
                  <a:lnTo>
                    <a:pt x="282" y="126"/>
                  </a:lnTo>
                  <a:lnTo>
                    <a:pt x="305" y="126"/>
                  </a:lnTo>
                  <a:lnTo>
                    <a:pt x="328" y="126"/>
                  </a:lnTo>
                  <a:lnTo>
                    <a:pt x="353" y="124"/>
                  </a:lnTo>
                  <a:lnTo>
                    <a:pt x="374" y="123"/>
                  </a:lnTo>
                  <a:lnTo>
                    <a:pt x="397" y="121"/>
                  </a:lnTo>
                  <a:lnTo>
                    <a:pt x="417" y="118"/>
                  </a:lnTo>
                  <a:lnTo>
                    <a:pt x="438" y="113"/>
                  </a:lnTo>
                  <a:lnTo>
                    <a:pt x="458" y="110"/>
                  </a:lnTo>
                  <a:lnTo>
                    <a:pt x="477" y="103"/>
                  </a:lnTo>
                  <a:lnTo>
                    <a:pt x="497" y="98"/>
                  </a:lnTo>
                  <a:lnTo>
                    <a:pt x="515" y="91"/>
                  </a:lnTo>
                  <a:lnTo>
                    <a:pt x="533" y="83"/>
                  </a:lnTo>
                  <a:lnTo>
                    <a:pt x="550" y="75"/>
                  </a:lnTo>
                  <a:lnTo>
                    <a:pt x="568" y="67"/>
                  </a:lnTo>
                  <a:lnTo>
                    <a:pt x="582" y="57"/>
                  </a:lnTo>
                  <a:lnTo>
                    <a:pt x="599" y="47"/>
                  </a:lnTo>
                  <a:lnTo>
                    <a:pt x="614" y="36"/>
                  </a:lnTo>
                  <a:lnTo>
                    <a:pt x="612" y="29"/>
                  </a:lnTo>
                  <a:lnTo>
                    <a:pt x="602" y="16"/>
                  </a:lnTo>
                  <a:lnTo>
                    <a:pt x="592" y="4"/>
                  </a:lnTo>
                  <a:lnTo>
                    <a:pt x="584" y="1"/>
                  </a:lnTo>
                  <a:lnTo>
                    <a:pt x="571" y="11"/>
                  </a:lnTo>
                  <a:lnTo>
                    <a:pt x="556" y="21"/>
                  </a:lnTo>
                  <a:lnTo>
                    <a:pt x="541" y="29"/>
                  </a:lnTo>
                  <a:lnTo>
                    <a:pt x="527" y="36"/>
                  </a:lnTo>
                  <a:lnTo>
                    <a:pt x="512" y="44"/>
                  </a:lnTo>
                  <a:lnTo>
                    <a:pt x="495" y="50"/>
                  </a:lnTo>
                  <a:lnTo>
                    <a:pt x="479" y="55"/>
                  </a:lnTo>
                  <a:lnTo>
                    <a:pt x="463" y="60"/>
                  </a:lnTo>
                  <a:lnTo>
                    <a:pt x="444" y="65"/>
                  </a:lnTo>
                  <a:lnTo>
                    <a:pt x="426" y="70"/>
                  </a:lnTo>
                  <a:lnTo>
                    <a:pt x="407" y="73"/>
                  </a:lnTo>
                  <a:lnTo>
                    <a:pt x="389" y="75"/>
                  </a:lnTo>
                  <a:lnTo>
                    <a:pt x="369" y="77"/>
                  </a:lnTo>
                  <a:lnTo>
                    <a:pt x="348" y="78"/>
                  </a:lnTo>
                  <a:lnTo>
                    <a:pt x="326" y="80"/>
                  </a:lnTo>
                  <a:lnTo>
                    <a:pt x="305" y="80"/>
                  </a:lnTo>
                  <a:lnTo>
                    <a:pt x="284" y="80"/>
                  </a:lnTo>
                  <a:lnTo>
                    <a:pt x="264" y="78"/>
                  </a:lnTo>
                  <a:lnTo>
                    <a:pt x="244" y="77"/>
                  </a:lnTo>
                  <a:lnTo>
                    <a:pt x="225" y="75"/>
                  </a:lnTo>
                  <a:lnTo>
                    <a:pt x="205" y="72"/>
                  </a:lnTo>
                  <a:lnTo>
                    <a:pt x="187" y="69"/>
                  </a:lnTo>
                  <a:lnTo>
                    <a:pt x="169" y="65"/>
                  </a:lnTo>
                  <a:lnTo>
                    <a:pt x="151" y="60"/>
                  </a:lnTo>
                  <a:lnTo>
                    <a:pt x="134" y="55"/>
                  </a:lnTo>
                  <a:lnTo>
                    <a:pt x="116" y="49"/>
                  </a:lnTo>
                  <a:lnTo>
                    <a:pt x="100" y="42"/>
                  </a:lnTo>
                  <a:lnTo>
                    <a:pt x="85" y="36"/>
                  </a:lnTo>
                  <a:lnTo>
                    <a:pt x="69" y="27"/>
                  </a:lnTo>
                  <a:lnTo>
                    <a:pt x="54" y="19"/>
                  </a:lnTo>
                  <a:lnTo>
                    <a:pt x="41" y="9"/>
                  </a:lnTo>
                  <a:lnTo>
                    <a:pt x="26" y="0"/>
                  </a:lnTo>
                  <a:lnTo>
                    <a:pt x="19" y="3"/>
                  </a:lnTo>
                  <a:lnTo>
                    <a:pt x="8" y="14"/>
                  </a:lnTo>
                  <a:lnTo>
                    <a:pt x="0" y="27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057" name="Freeform 41"/>
            <p:cNvSpPr>
              <a:spLocks/>
            </p:cNvSpPr>
            <p:nvPr/>
          </p:nvSpPr>
          <p:spPr bwMode="auto">
            <a:xfrm>
              <a:off x="1249" y="97"/>
              <a:ext cx="814" cy="814"/>
            </a:xfrm>
            <a:custGeom>
              <a:avLst/>
              <a:gdLst>
                <a:gd name="T0" fmla="*/ 478 w 814"/>
                <a:gd name="T1" fmla="*/ 51 h 814"/>
                <a:gd name="T2" fmla="*/ 576 w 814"/>
                <a:gd name="T3" fmla="*/ 87 h 814"/>
                <a:gd name="T4" fmla="*/ 663 w 814"/>
                <a:gd name="T5" fmla="*/ 151 h 814"/>
                <a:gd name="T6" fmla="*/ 725 w 814"/>
                <a:gd name="T7" fmla="*/ 236 h 814"/>
                <a:gd name="T8" fmla="*/ 761 w 814"/>
                <a:gd name="T9" fmla="*/ 336 h 814"/>
                <a:gd name="T10" fmla="*/ 766 w 814"/>
                <a:gd name="T11" fmla="*/ 443 h 814"/>
                <a:gd name="T12" fmla="*/ 740 w 814"/>
                <a:gd name="T13" fmla="*/ 546 h 814"/>
                <a:gd name="T14" fmla="*/ 686 w 814"/>
                <a:gd name="T15" fmla="*/ 637 h 814"/>
                <a:gd name="T16" fmla="*/ 609 w 814"/>
                <a:gd name="T17" fmla="*/ 706 h 814"/>
                <a:gd name="T18" fmla="*/ 514 w 814"/>
                <a:gd name="T19" fmla="*/ 752 h 814"/>
                <a:gd name="T20" fmla="*/ 407 w 814"/>
                <a:gd name="T21" fmla="*/ 768 h 814"/>
                <a:gd name="T22" fmla="*/ 302 w 814"/>
                <a:gd name="T23" fmla="*/ 753 h 814"/>
                <a:gd name="T24" fmla="*/ 207 w 814"/>
                <a:gd name="T25" fmla="*/ 707 h 814"/>
                <a:gd name="T26" fmla="*/ 126 w 814"/>
                <a:gd name="T27" fmla="*/ 637 h 814"/>
                <a:gd name="T28" fmla="*/ 72 w 814"/>
                <a:gd name="T29" fmla="*/ 545 h 814"/>
                <a:gd name="T30" fmla="*/ 46 w 814"/>
                <a:gd name="T31" fmla="*/ 443 h 814"/>
                <a:gd name="T32" fmla="*/ 51 w 814"/>
                <a:gd name="T33" fmla="*/ 336 h 814"/>
                <a:gd name="T34" fmla="*/ 87 w 814"/>
                <a:gd name="T35" fmla="*/ 236 h 814"/>
                <a:gd name="T36" fmla="*/ 151 w 814"/>
                <a:gd name="T37" fmla="*/ 151 h 814"/>
                <a:gd name="T38" fmla="*/ 236 w 814"/>
                <a:gd name="T39" fmla="*/ 87 h 814"/>
                <a:gd name="T40" fmla="*/ 336 w 814"/>
                <a:gd name="T41" fmla="*/ 51 h 814"/>
                <a:gd name="T42" fmla="*/ 407 w 814"/>
                <a:gd name="T43" fmla="*/ 0 h 814"/>
                <a:gd name="T44" fmla="*/ 286 w 814"/>
                <a:gd name="T45" fmla="*/ 18 h 814"/>
                <a:gd name="T46" fmla="*/ 179 w 814"/>
                <a:gd name="T47" fmla="*/ 69 h 814"/>
                <a:gd name="T48" fmla="*/ 94 w 814"/>
                <a:gd name="T49" fmla="*/ 148 h 814"/>
                <a:gd name="T50" fmla="*/ 31 w 814"/>
                <a:gd name="T51" fmla="*/ 248 h 814"/>
                <a:gd name="T52" fmla="*/ 2 w 814"/>
                <a:gd name="T53" fmla="*/ 366 h 814"/>
                <a:gd name="T54" fmla="*/ 8 w 814"/>
                <a:gd name="T55" fmla="*/ 489 h 814"/>
                <a:gd name="T56" fmla="*/ 49 w 814"/>
                <a:gd name="T57" fmla="*/ 601 h 814"/>
                <a:gd name="T58" fmla="*/ 120 w 814"/>
                <a:gd name="T59" fmla="*/ 694 h 814"/>
                <a:gd name="T60" fmla="*/ 213 w 814"/>
                <a:gd name="T61" fmla="*/ 765 h 814"/>
                <a:gd name="T62" fmla="*/ 325 w 814"/>
                <a:gd name="T63" fmla="*/ 806 h 814"/>
                <a:gd name="T64" fmla="*/ 448 w 814"/>
                <a:gd name="T65" fmla="*/ 812 h 814"/>
                <a:gd name="T66" fmla="*/ 566 w 814"/>
                <a:gd name="T67" fmla="*/ 783 h 814"/>
                <a:gd name="T68" fmla="*/ 666 w 814"/>
                <a:gd name="T69" fmla="*/ 720 h 814"/>
                <a:gd name="T70" fmla="*/ 745 w 814"/>
                <a:gd name="T71" fmla="*/ 635 h 814"/>
                <a:gd name="T72" fmla="*/ 796 w 814"/>
                <a:gd name="T73" fmla="*/ 528 h 814"/>
                <a:gd name="T74" fmla="*/ 814 w 814"/>
                <a:gd name="T75" fmla="*/ 407 h 814"/>
                <a:gd name="T76" fmla="*/ 796 w 814"/>
                <a:gd name="T77" fmla="*/ 286 h 814"/>
                <a:gd name="T78" fmla="*/ 745 w 814"/>
                <a:gd name="T79" fmla="*/ 179 h 814"/>
                <a:gd name="T80" fmla="*/ 666 w 814"/>
                <a:gd name="T81" fmla="*/ 94 h 814"/>
                <a:gd name="T82" fmla="*/ 566 w 814"/>
                <a:gd name="T83" fmla="*/ 31 h 814"/>
                <a:gd name="T84" fmla="*/ 448 w 814"/>
                <a:gd name="T85" fmla="*/ 2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14" h="814">
                  <a:moveTo>
                    <a:pt x="407" y="44"/>
                  </a:moveTo>
                  <a:lnTo>
                    <a:pt x="443" y="46"/>
                  </a:lnTo>
                  <a:lnTo>
                    <a:pt x="478" y="51"/>
                  </a:lnTo>
                  <a:lnTo>
                    <a:pt x="512" y="59"/>
                  </a:lnTo>
                  <a:lnTo>
                    <a:pt x="545" y="72"/>
                  </a:lnTo>
                  <a:lnTo>
                    <a:pt x="576" y="87"/>
                  </a:lnTo>
                  <a:lnTo>
                    <a:pt x="607" y="105"/>
                  </a:lnTo>
                  <a:lnTo>
                    <a:pt x="637" y="126"/>
                  </a:lnTo>
                  <a:lnTo>
                    <a:pt x="663" y="151"/>
                  </a:lnTo>
                  <a:lnTo>
                    <a:pt x="688" y="177"/>
                  </a:lnTo>
                  <a:lnTo>
                    <a:pt x="707" y="207"/>
                  </a:lnTo>
                  <a:lnTo>
                    <a:pt x="725" y="236"/>
                  </a:lnTo>
                  <a:lnTo>
                    <a:pt x="740" y="269"/>
                  </a:lnTo>
                  <a:lnTo>
                    <a:pt x="753" y="302"/>
                  </a:lnTo>
                  <a:lnTo>
                    <a:pt x="761" y="336"/>
                  </a:lnTo>
                  <a:lnTo>
                    <a:pt x="766" y="371"/>
                  </a:lnTo>
                  <a:lnTo>
                    <a:pt x="768" y="407"/>
                  </a:lnTo>
                  <a:lnTo>
                    <a:pt x="766" y="443"/>
                  </a:lnTo>
                  <a:lnTo>
                    <a:pt x="761" y="479"/>
                  </a:lnTo>
                  <a:lnTo>
                    <a:pt x="752" y="514"/>
                  </a:lnTo>
                  <a:lnTo>
                    <a:pt x="740" y="546"/>
                  </a:lnTo>
                  <a:lnTo>
                    <a:pt x="724" y="579"/>
                  </a:lnTo>
                  <a:lnTo>
                    <a:pt x="706" y="609"/>
                  </a:lnTo>
                  <a:lnTo>
                    <a:pt x="686" y="637"/>
                  </a:lnTo>
                  <a:lnTo>
                    <a:pt x="661" y="661"/>
                  </a:lnTo>
                  <a:lnTo>
                    <a:pt x="637" y="686"/>
                  </a:lnTo>
                  <a:lnTo>
                    <a:pt x="609" y="706"/>
                  </a:lnTo>
                  <a:lnTo>
                    <a:pt x="579" y="724"/>
                  </a:lnTo>
                  <a:lnTo>
                    <a:pt x="546" y="740"/>
                  </a:lnTo>
                  <a:lnTo>
                    <a:pt x="514" y="752"/>
                  </a:lnTo>
                  <a:lnTo>
                    <a:pt x="479" y="761"/>
                  </a:lnTo>
                  <a:lnTo>
                    <a:pt x="443" y="766"/>
                  </a:lnTo>
                  <a:lnTo>
                    <a:pt x="407" y="768"/>
                  </a:lnTo>
                  <a:lnTo>
                    <a:pt x="371" y="766"/>
                  </a:lnTo>
                  <a:lnTo>
                    <a:pt x="336" y="761"/>
                  </a:lnTo>
                  <a:lnTo>
                    <a:pt x="302" y="753"/>
                  </a:lnTo>
                  <a:lnTo>
                    <a:pt x="269" y="740"/>
                  </a:lnTo>
                  <a:lnTo>
                    <a:pt x="236" y="725"/>
                  </a:lnTo>
                  <a:lnTo>
                    <a:pt x="207" y="707"/>
                  </a:lnTo>
                  <a:lnTo>
                    <a:pt x="177" y="688"/>
                  </a:lnTo>
                  <a:lnTo>
                    <a:pt x="151" y="663"/>
                  </a:lnTo>
                  <a:lnTo>
                    <a:pt x="126" y="637"/>
                  </a:lnTo>
                  <a:lnTo>
                    <a:pt x="105" y="607"/>
                  </a:lnTo>
                  <a:lnTo>
                    <a:pt x="87" y="578"/>
                  </a:lnTo>
                  <a:lnTo>
                    <a:pt x="72" y="545"/>
                  </a:lnTo>
                  <a:lnTo>
                    <a:pt x="59" y="512"/>
                  </a:lnTo>
                  <a:lnTo>
                    <a:pt x="51" y="478"/>
                  </a:lnTo>
                  <a:lnTo>
                    <a:pt x="46" y="443"/>
                  </a:lnTo>
                  <a:lnTo>
                    <a:pt x="44" y="407"/>
                  </a:lnTo>
                  <a:lnTo>
                    <a:pt x="46" y="371"/>
                  </a:lnTo>
                  <a:lnTo>
                    <a:pt x="51" y="336"/>
                  </a:lnTo>
                  <a:lnTo>
                    <a:pt x="59" y="302"/>
                  </a:lnTo>
                  <a:lnTo>
                    <a:pt x="72" y="269"/>
                  </a:lnTo>
                  <a:lnTo>
                    <a:pt x="87" y="236"/>
                  </a:lnTo>
                  <a:lnTo>
                    <a:pt x="105" y="207"/>
                  </a:lnTo>
                  <a:lnTo>
                    <a:pt x="126" y="177"/>
                  </a:lnTo>
                  <a:lnTo>
                    <a:pt x="151" y="151"/>
                  </a:lnTo>
                  <a:lnTo>
                    <a:pt x="177" y="126"/>
                  </a:lnTo>
                  <a:lnTo>
                    <a:pt x="207" y="105"/>
                  </a:lnTo>
                  <a:lnTo>
                    <a:pt x="236" y="87"/>
                  </a:lnTo>
                  <a:lnTo>
                    <a:pt x="269" y="72"/>
                  </a:lnTo>
                  <a:lnTo>
                    <a:pt x="302" y="59"/>
                  </a:lnTo>
                  <a:lnTo>
                    <a:pt x="336" y="51"/>
                  </a:lnTo>
                  <a:lnTo>
                    <a:pt x="371" y="46"/>
                  </a:lnTo>
                  <a:lnTo>
                    <a:pt x="407" y="44"/>
                  </a:lnTo>
                  <a:lnTo>
                    <a:pt x="407" y="0"/>
                  </a:lnTo>
                  <a:lnTo>
                    <a:pt x="366" y="2"/>
                  </a:lnTo>
                  <a:lnTo>
                    <a:pt x="325" y="8"/>
                  </a:lnTo>
                  <a:lnTo>
                    <a:pt x="286" y="18"/>
                  </a:lnTo>
                  <a:lnTo>
                    <a:pt x="248" y="31"/>
                  </a:lnTo>
                  <a:lnTo>
                    <a:pt x="213" y="49"/>
                  </a:lnTo>
                  <a:lnTo>
                    <a:pt x="179" y="69"/>
                  </a:lnTo>
                  <a:lnTo>
                    <a:pt x="148" y="94"/>
                  </a:lnTo>
                  <a:lnTo>
                    <a:pt x="120" y="120"/>
                  </a:lnTo>
                  <a:lnTo>
                    <a:pt x="94" y="148"/>
                  </a:lnTo>
                  <a:lnTo>
                    <a:pt x="69" y="179"/>
                  </a:lnTo>
                  <a:lnTo>
                    <a:pt x="49" y="213"/>
                  </a:lnTo>
                  <a:lnTo>
                    <a:pt x="31" y="248"/>
                  </a:lnTo>
                  <a:lnTo>
                    <a:pt x="18" y="286"/>
                  </a:lnTo>
                  <a:lnTo>
                    <a:pt x="8" y="325"/>
                  </a:lnTo>
                  <a:lnTo>
                    <a:pt x="2" y="366"/>
                  </a:lnTo>
                  <a:lnTo>
                    <a:pt x="0" y="407"/>
                  </a:lnTo>
                  <a:lnTo>
                    <a:pt x="2" y="448"/>
                  </a:lnTo>
                  <a:lnTo>
                    <a:pt x="8" y="489"/>
                  </a:lnTo>
                  <a:lnTo>
                    <a:pt x="18" y="528"/>
                  </a:lnTo>
                  <a:lnTo>
                    <a:pt x="31" y="566"/>
                  </a:lnTo>
                  <a:lnTo>
                    <a:pt x="49" y="601"/>
                  </a:lnTo>
                  <a:lnTo>
                    <a:pt x="69" y="635"/>
                  </a:lnTo>
                  <a:lnTo>
                    <a:pt x="94" y="666"/>
                  </a:lnTo>
                  <a:lnTo>
                    <a:pt x="120" y="694"/>
                  </a:lnTo>
                  <a:lnTo>
                    <a:pt x="148" y="720"/>
                  </a:lnTo>
                  <a:lnTo>
                    <a:pt x="179" y="745"/>
                  </a:lnTo>
                  <a:lnTo>
                    <a:pt x="213" y="765"/>
                  </a:lnTo>
                  <a:lnTo>
                    <a:pt x="248" y="783"/>
                  </a:lnTo>
                  <a:lnTo>
                    <a:pt x="286" y="796"/>
                  </a:lnTo>
                  <a:lnTo>
                    <a:pt x="325" y="806"/>
                  </a:lnTo>
                  <a:lnTo>
                    <a:pt x="366" y="812"/>
                  </a:lnTo>
                  <a:lnTo>
                    <a:pt x="407" y="814"/>
                  </a:lnTo>
                  <a:lnTo>
                    <a:pt x="448" y="812"/>
                  </a:lnTo>
                  <a:lnTo>
                    <a:pt x="489" y="806"/>
                  </a:lnTo>
                  <a:lnTo>
                    <a:pt x="528" y="796"/>
                  </a:lnTo>
                  <a:lnTo>
                    <a:pt x="566" y="783"/>
                  </a:lnTo>
                  <a:lnTo>
                    <a:pt x="601" y="765"/>
                  </a:lnTo>
                  <a:lnTo>
                    <a:pt x="635" y="745"/>
                  </a:lnTo>
                  <a:lnTo>
                    <a:pt x="666" y="720"/>
                  </a:lnTo>
                  <a:lnTo>
                    <a:pt x="694" y="694"/>
                  </a:lnTo>
                  <a:lnTo>
                    <a:pt x="720" y="666"/>
                  </a:lnTo>
                  <a:lnTo>
                    <a:pt x="745" y="635"/>
                  </a:lnTo>
                  <a:lnTo>
                    <a:pt x="765" y="601"/>
                  </a:lnTo>
                  <a:lnTo>
                    <a:pt x="783" y="566"/>
                  </a:lnTo>
                  <a:lnTo>
                    <a:pt x="796" y="528"/>
                  </a:lnTo>
                  <a:lnTo>
                    <a:pt x="806" y="489"/>
                  </a:lnTo>
                  <a:lnTo>
                    <a:pt x="812" y="448"/>
                  </a:lnTo>
                  <a:lnTo>
                    <a:pt x="814" y="407"/>
                  </a:lnTo>
                  <a:lnTo>
                    <a:pt x="812" y="366"/>
                  </a:lnTo>
                  <a:lnTo>
                    <a:pt x="806" y="325"/>
                  </a:lnTo>
                  <a:lnTo>
                    <a:pt x="796" y="286"/>
                  </a:lnTo>
                  <a:lnTo>
                    <a:pt x="783" y="248"/>
                  </a:lnTo>
                  <a:lnTo>
                    <a:pt x="765" y="213"/>
                  </a:lnTo>
                  <a:lnTo>
                    <a:pt x="745" y="179"/>
                  </a:lnTo>
                  <a:lnTo>
                    <a:pt x="720" y="148"/>
                  </a:lnTo>
                  <a:lnTo>
                    <a:pt x="694" y="120"/>
                  </a:lnTo>
                  <a:lnTo>
                    <a:pt x="666" y="94"/>
                  </a:lnTo>
                  <a:lnTo>
                    <a:pt x="635" y="69"/>
                  </a:lnTo>
                  <a:lnTo>
                    <a:pt x="601" y="49"/>
                  </a:lnTo>
                  <a:lnTo>
                    <a:pt x="566" y="31"/>
                  </a:lnTo>
                  <a:lnTo>
                    <a:pt x="528" y="18"/>
                  </a:lnTo>
                  <a:lnTo>
                    <a:pt x="489" y="8"/>
                  </a:lnTo>
                  <a:lnTo>
                    <a:pt x="448" y="2"/>
                  </a:lnTo>
                  <a:lnTo>
                    <a:pt x="407" y="0"/>
                  </a:lnTo>
                  <a:lnTo>
                    <a:pt x="407" y="44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58" name="Text Box 42"/>
          <p:cNvSpPr txBox="1">
            <a:spLocks noChangeArrowheads="1"/>
          </p:cNvSpPr>
          <p:nvPr/>
        </p:nvSpPr>
        <p:spPr bwMode="auto">
          <a:xfrm>
            <a:off x="2311400" y="114300"/>
            <a:ext cx="591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3600" b="0">
                <a:solidFill>
                  <a:schemeClr val="tx1"/>
                </a:solidFill>
              </a:rPr>
              <a:t>GLOBAL  PERSPECTIVE</a:t>
            </a:r>
          </a:p>
        </p:txBody>
      </p:sp>
      <p:sp>
        <p:nvSpPr>
          <p:cNvPr id="86059" name="Text Box 43"/>
          <p:cNvSpPr txBox="1">
            <a:spLocks noChangeArrowheads="1"/>
          </p:cNvSpPr>
          <p:nvPr/>
        </p:nvSpPr>
        <p:spPr bwMode="auto">
          <a:xfrm>
            <a:off x="2524125" y="649288"/>
            <a:ext cx="50911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0">
                <a:solidFill>
                  <a:srgbClr val="006600"/>
                </a:solidFill>
                <a:latin typeface="Arial" panose="020B0604020202020204" pitchFamily="34" charset="0"/>
              </a:rPr>
              <a:t>U.S. Trade Balances in Goods,</a:t>
            </a:r>
          </a:p>
          <a:p>
            <a:pPr>
              <a:spcBef>
                <a:spcPct val="0"/>
              </a:spcBef>
            </a:pPr>
            <a:r>
              <a:rPr lang="en-US" sz="2800" b="0">
                <a:solidFill>
                  <a:srgbClr val="006600"/>
                </a:solidFill>
                <a:latin typeface="Arial" panose="020B0604020202020204" pitchFamily="34" charset="0"/>
              </a:rPr>
              <a:t>Selected Nations, 1999</a:t>
            </a:r>
          </a:p>
        </p:txBody>
      </p:sp>
      <p:sp>
        <p:nvSpPr>
          <p:cNvPr id="86060" name="Text Box 44"/>
          <p:cNvSpPr txBox="1">
            <a:spLocks noChangeArrowheads="1"/>
          </p:cNvSpPr>
          <p:nvPr/>
        </p:nvSpPr>
        <p:spPr bwMode="auto">
          <a:xfrm>
            <a:off x="5915025" y="6399213"/>
            <a:ext cx="2633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b="0" i="1">
                <a:solidFill>
                  <a:schemeClr val="tx1"/>
                </a:solidFill>
              </a:rPr>
              <a:t>Source: Department of Commerce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86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6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49" grpId="0" autoUpdateAnimBg="0"/>
      <p:bldP spid="86029" grpId="0" autoUpdateAnimBg="0"/>
      <p:bldP spid="86030" grpId="0" autoUpdateAnimBg="0"/>
      <p:bldP spid="86031" grpId="0" animBg="1"/>
      <p:bldP spid="86058" grpId="0" autoUpdateAnimBg="0"/>
      <p:bldP spid="86059" grpId="0" autoUpdateAnimBg="0"/>
      <p:bldP spid="8606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773238" y="38100"/>
            <a:ext cx="7370762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0"/>
              </a:spcBef>
            </a:pPr>
            <a:r>
              <a:rPr lang="en-US" sz="5000">
                <a:solidFill>
                  <a:srgbClr val="006600"/>
                </a:solidFill>
              </a:rPr>
              <a:t>Flexible Exchange Rates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1733550" y="596900"/>
            <a:ext cx="730885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692150" indent="-6921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64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075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80000"/>
              </a:lnSpc>
            </a:pPr>
            <a:r>
              <a:rPr lang="en-US" sz="4400">
                <a:solidFill>
                  <a:srgbClr val="FF9933"/>
                </a:solidFill>
              </a:rPr>
              <a:t>Flexible or Floating- Exchange-Rate System</a:t>
            </a:r>
          </a:p>
          <a:p>
            <a:pPr>
              <a:lnSpc>
                <a:spcPct val="180000"/>
              </a:lnSpc>
            </a:pPr>
            <a:r>
              <a:rPr lang="en-US" sz="4400">
                <a:solidFill>
                  <a:srgbClr val="FF9933"/>
                </a:solidFill>
              </a:rPr>
              <a:t>Fixed Exchange-Rate System</a:t>
            </a:r>
          </a:p>
          <a:p>
            <a:pPr>
              <a:lnSpc>
                <a:spcPct val="180000"/>
              </a:lnSpc>
            </a:pPr>
            <a:r>
              <a:rPr lang="en-US" sz="4400">
                <a:solidFill>
                  <a:srgbClr val="FF9933"/>
                </a:solidFill>
              </a:rPr>
              <a:t>Depreciation &amp; Appreciation</a:t>
            </a:r>
          </a:p>
        </p:txBody>
      </p:sp>
      <p:pic>
        <p:nvPicPr>
          <p:cNvPr id="89096" name="Picture 8" descr="C:\My Documents\MC-B\Button_Curve copy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243013"/>
            <a:ext cx="274637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5662613" y="3389313"/>
            <a:ext cx="0" cy="2392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 flipH="1">
            <a:off x="2768600" y="3376613"/>
            <a:ext cx="288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739900" y="53975"/>
            <a:ext cx="7319963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</a:pPr>
            <a:r>
              <a:rPr lang="en-US" sz="3700">
                <a:solidFill>
                  <a:srgbClr val="006600"/>
                </a:solidFill>
              </a:rPr>
              <a:t>THE MARKET FOR CURRENCY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79638" y="758825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P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8429625" y="5846763"/>
            <a:ext cx="4175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Q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492500" y="1185863"/>
            <a:ext cx="4221163" cy="42211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V="1">
            <a:off x="3683000" y="1089025"/>
            <a:ext cx="4175125" cy="432752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7870825" y="5195888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7918450" y="896938"/>
            <a:ext cx="3841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567238" y="1108075"/>
            <a:ext cx="22225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EXCHANGE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RATE: $2 = £1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 rot="16200000">
            <a:off x="138113" y="2840037"/>
            <a:ext cx="38671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Dollar price of one pound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375150" y="6124575"/>
            <a:ext cx="2970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</a:rPr>
              <a:t>Quantity of pounds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2341563" y="1973263"/>
            <a:ext cx="322262" cy="283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endParaRPr lang="en-US" sz="20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 rot="16200000">
            <a:off x="2446338" y="2322512"/>
            <a:ext cx="1460500" cy="346075"/>
          </a:xfrm>
          <a:prstGeom prst="rightArrow">
            <a:avLst>
              <a:gd name="adj1" fmla="val 50000"/>
              <a:gd name="adj2" fmla="val 211029"/>
            </a:avLst>
          </a:prstGeom>
          <a:gradFill rotWithShape="0">
            <a:gsLst>
              <a:gs pos="0">
                <a:srgbClr val="FF9933"/>
              </a:gs>
              <a:gs pos="100000">
                <a:schemeClr val="folHlink"/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 rot="16200000" flipH="1">
            <a:off x="2446338" y="4141787"/>
            <a:ext cx="1460500" cy="346075"/>
          </a:xfrm>
          <a:prstGeom prst="rightArrow">
            <a:avLst>
              <a:gd name="adj1" fmla="val 50000"/>
              <a:gd name="adj2" fmla="val 211029"/>
            </a:avLst>
          </a:prstGeom>
          <a:gradFill rotWithShape="0">
            <a:gsLst>
              <a:gs pos="0">
                <a:schemeClr val="folHlink"/>
              </a:gs>
              <a:gs pos="100000">
                <a:srgbClr val="FF9933"/>
              </a:gs>
            </a:gsLst>
            <a:lin ang="5400000" scaled="1"/>
          </a:gra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3292475" y="2644775"/>
            <a:ext cx="17367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200">
                <a:solidFill>
                  <a:schemeClr val="tx1"/>
                </a:solidFill>
                <a:latin typeface="Arial" panose="020B0604020202020204" pitchFamily="34" charset="0"/>
              </a:rPr>
              <a:t>Dollar</a:t>
            </a:r>
          </a:p>
          <a:p>
            <a:pPr eaLnBrk="0" hangingPunct="0">
              <a:spcBef>
                <a:spcPct val="0"/>
              </a:spcBef>
            </a:pPr>
            <a:r>
              <a:rPr lang="en-US" sz="2200">
                <a:solidFill>
                  <a:schemeClr val="tx1"/>
                </a:solidFill>
                <a:latin typeface="Arial" panose="020B0604020202020204" pitchFamily="34" charset="0"/>
              </a:rPr>
              <a:t>depreciates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3292475" y="3403600"/>
            <a:ext cx="17367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2200">
                <a:solidFill>
                  <a:schemeClr val="tx1"/>
                </a:solidFill>
                <a:latin typeface="Arial" panose="020B0604020202020204" pitchFamily="34" charset="0"/>
              </a:rPr>
              <a:t>Dollar</a:t>
            </a:r>
          </a:p>
          <a:p>
            <a:pPr eaLnBrk="0" hangingPunct="0">
              <a:spcBef>
                <a:spcPct val="0"/>
              </a:spcBef>
            </a:pPr>
            <a:r>
              <a:rPr lang="en-US" sz="2200">
                <a:solidFill>
                  <a:schemeClr val="tx1"/>
                </a:solidFill>
                <a:latin typeface="Arial" panose="020B0604020202020204" pitchFamily="34" charset="0"/>
              </a:rPr>
              <a:t>appreciates</a:t>
            </a:r>
          </a:p>
        </p:txBody>
      </p:sp>
      <p:grpSp>
        <p:nvGrpSpPr>
          <p:cNvPr id="29725" name="Group 29"/>
          <p:cNvGrpSpPr>
            <a:grpSpLocks/>
          </p:cNvGrpSpPr>
          <p:nvPr/>
        </p:nvGrpSpPr>
        <p:grpSpPr bwMode="auto">
          <a:xfrm>
            <a:off x="2744788" y="882650"/>
            <a:ext cx="5708650" cy="4941888"/>
            <a:chOff x="1057" y="588"/>
            <a:chExt cx="3596" cy="3113"/>
          </a:xfrm>
        </p:grpSpPr>
        <p:sp>
          <p:nvSpPr>
            <p:cNvPr id="29726" name="Line 30"/>
            <p:cNvSpPr>
              <a:spLocks noChangeShapeType="1"/>
            </p:cNvSpPr>
            <p:nvPr/>
          </p:nvSpPr>
          <p:spPr bwMode="auto">
            <a:xfrm>
              <a:off x="1080" y="588"/>
              <a:ext cx="0" cy="311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31"/>
            <p:cNvSpPr>
              <a:spLocks noChangeShapeType="1"/>
            </p:cNvSpPr>
            <p:nvPr/>
          </p:nvSpPr>
          <p:spPr bwMode="auto">
            <a:xfrm>
              <a:off x="1057" y="3684"/>
              <a:ext cx="359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 animBg="1"/>
      <p:bldP spid="29703" grpId="0" autoUpdateAnimBg="0"/>
      <p:bldP spid="29704" grpId="0" autoUpdateAnimBg="0"/>
      <p:bldP spid="29705" grpId="0" autoUpdateAnimBg="0"/>
      <p:bldP spid="29706" grpId="0" animBg="1"/>
      <p:bldP spid="29707" grpId="0" animBg="1"/>
      <p:bldP spid="29708" grpId="0" autoUpdateAnimBg="0"/>
      <p:bldP spid="29709" grpId="0" autoUpdateAnimBg="0"/>
      <p:bldP spid="29710" grpId="0" autoUpdateAnimBg="0"/>
      <p:bldP spid="29711" grpId="0" autoUpdateAnimBg="0"/>
      <p:bldP spid="29712" grpId="0" autoUpdateAnimBg="0"/>
      <p:bldP spid="29713" grpId="0" autoUpdateAnimBg="0"/>
      <p:bldP spid="29714" grpId="0" animBg="1"/>
      <p:bldP spid="29715" grpId="0" animBg="1"/>
      <p:bldP spid="29716" grpId="0" autoUpdateAnimBg="0"/>
      <p:bldP spid="2971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724025" y="74613"/>
            <a:ext cx="734218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900">
                <a:solidFill>
                  <a:srgbClr val="006600"/>
                </a:solidFill>
              </a:rPr>
              <a:t>DETERMINANTS OF EXCHANGE RATES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58950" y="457200"/>
            <a:ext cx="7132638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marL="457200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95338" indent="-223838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Changes in Tastes</a:t>
            </a:r>
          </a:p>
          <a:p>
            <a:pPr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Relative Income Changes</a:t>
            </a:r>
          </a:p>
          <a:p>
            <a:pPr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Relative Price Changes</a:t>
            </a:r>
          </a:p>
          <a:p>
            <a:pPr lvl="1"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Purchasing Power Parity Theory</a:t>
            </a:r>
          </a:p>
          <a:p>
            <a:pPr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Relative Interest Rates</a:t>
            </a:r>
          </a:p>
          <a:p>
            <a:pPr>
              <a:lnSpc>
                <a:spcPct val="95000"/>
              </a:lnSpc>
            </a:pPr>
            <a:r>
              <a:rPr lang="en-US" sz="4000">
                <a:solidFill>
                  <a:srgbClr val="FF9933"/>
                </a:solidFill>
              </a:rPr>
              <a:t>Speculation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881188" y="4510088"/>
            <a:ext cx="7081837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4400">
                <a:solidFill>
                  <a:srgbClr val="006600"/>
                </a:solidFill>
                <a:latin typeface="Brush Script MT" panose="03060802040406070304" pitchFamily="66" charset="0"/>
              </a:rPr>
              <a:t>Flexible exchange rates automatically</a:t>
            </a:r>
          </a:p>
          <a:p>
            <a:pPr eaLnBrk="0" hangingPunct="0">
              <a:spcBef>
                <a:spcPct val="0"/>
              </a:spcBef>
            </a:pPr>
            <a:r>
              <a:rPr lang="en-US" sz="4400">
                <a:solidFill>
                  <a:srgbClr val="006600"/>
                </a:solidFill>
                <a:latin typeface="Brush Script MT" panose="03060802040406070304" pitchFamily="66" charset="0"/>
              </a:rPr>
              <a:t>adjust to eliminate balance of payments deficits or surpluses.</a:t>
            </a:r>
          </a:p>
        </p:txBody>
      </p:sp>
      <p:pic>
        <p:nvPicPr>
          <p:cNvPr id="37898" name="Picture 10" descr="C:\My Documents\MC-B\! butto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788" y="2430463"/>
            <a:ext cx="274637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bldLvl="2" autoUpdateAnimBg="0"/>
      <p:bldP spid="37892" grpId="0" autoUpdateAnimBg="0"/>
    </p:bldLst>
  </p:timing>
</p:sld>
</file>

<file path=ppt/theme/theme1.xml><?xml version="1.0" encoding="utf-8"?>
<a:theme xmlns:a="http://schemas.openxmlformats.org/drawingml/2006/main" name="McConnell 15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FFFF00"/>
      </a:folHlink>
    </a:clrScheme>
    <a:fontScheme name="McConnell 15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cConnell 15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Connell 15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Connell 15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Data\Microsoft\Templates\McConnell 15 Template.pot</Template>
  <TotalTime>2184093761</TotalTime>
  <Pages>67</Pages>
  <Words>549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Impact</vt:lpstr>
      <vt:lpstr>Times New Roman</vt:lpstr>
      <vt:lpstr>Brush Script MT</vt:lpstr>
      <vt:lpstr>Arial Narrow</vt:lpstr>
      <vt:lpstr>Wingdings 2</vt:lpstr>
      <vt:lpstr>Haettenschweiler</vt:lpstr>
      <vt:lpstr>Arial Black</vt:lpstr>
      <vt:lpstr>McConnell 15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38 - Exchange Rates, The Balance of Payments, and Trade Deficits</dc:title>
  <dc:subject>McConnell-Brue 15e</dc:subject>
  <dc:creator>NORMAN HOLLINGSWORTH</dc:creator>
  <cp:keywords/>
  <dc:description>Copyright McGraw-Hill/Irwin, 2002</dc:description>
  <cp:lastModifiedBy>Clark, Michael J</cp:lastModifiedBy>
  <cp:revision>77</cp:revision>
  <cp:lastPrinted>1995-06-27T15:32:56Z</cp:lastPrinted>
  <dcterms:created xsi:type="dcterms:W3CDTF">1995-05-26T15:20:38Z</dcterms:created>
  <dcterms:modified xsi:type="dcterms:W3CDTF">2014-10-21T19:09:09Z</dcterms:modified>
  <cp:category>PowerPoint 2000</cp:category>
</cp:coreProperties>
</file>