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7" r:id="rId3"/>
    <p:sldId id="288" r:id="rId4"/>
    <p:sldId id="305" r:id="rId5"/>
    <p:sldId id="306" r:id="rId6"/>
    <p:sldId id="307" r:id="rId7"/>
    <p:sldId id="308" r:id="rId8"/>
    <p:sldId id="309" r:id="rId9"/>
    <p:sldId id="299" r:id="rId10"/>
    <p:sldId id="289" r:id="rId11"/>
    <p:sldId id="286" r:id="rId12"/>
    <p:sldId id="300" r:id="rId13"/>
    <p:sldId id="301" r:id="rId14"/>
    <p:sldId id="304" r:id="rId15"/>
    <p:sldId id="314" r:id="rId16"/>
    <p:sldId id="315" r:id="rId17"/>
    <p:sldId id="302" r:id="rId18"/>
    <p:sldId id="310" r:id="rId19"/>
    <p:sldId id="291" r:id="rId20"/>
    <p:sldId id="296" r:id="rId21"/>
    <p:sldId id="283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F3621"/>
    <a:srgbClr val="33CC33"/>
    <a:srgbClr val="A9179F"/>
    <a:srgbClr val="EAF0F3"/>
    <a:srgbClr val="FF00FF"/>
    <a:srgbClr val="61A60E"/>
    <a:srgbClr val="88B5C6"/>
    <a:srgbClr val="67A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6B878-68C4-4A70-B9D2-43A8BCCCBF09}" v="20" dt="2022-12-12T17:44:09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698" autoAdjust="0"/>
  </p:normalViewPr>
  <p:slideViewPr>
    <p:cSldViewPr snapToGrid="0" snapToObjects="1">
      <p:cViewPr varScale="1">
        <p:scale>
          <a:sx n="135" d="100"/>
          <a:sy n="135" d="100"/>
        </p:scale>
        <p:origin x="672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334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454170-9E8F-2B48-BD7A-2276E75E0DE2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E0680E-5D13-7D4E-9B36-78930D05C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34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D285E3-15E3-EE4C-9208-5C8B40A9485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EFA3AB-C505-2249-9268-634B5AAFE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94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38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61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5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have to list each box individually if the same record group as long as there is not a break in the date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4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4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66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9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1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75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2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64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62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84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Does anyone know what dead files 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6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597"/>
            <a:ext cx="7677431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4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35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629400" y="274638"/>
            <a:ext cx="0" cy="5851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42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16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5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2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05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3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50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0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5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4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315"/>
            <a:ext cx="9144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7A2B9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ecordsmanagement@houstonisd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ecordsManagement@houstonisd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ustonisd.org/Page/3191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jiqPKCy8TaAhVDXawKHfsRCccQjRx6BAgAEAU&amp;url=http://pngimg.com/imgs/alphabet/question_mark/&amp;psig=AOvVaw2jfWTjb4v2r031Uyvlxi6G&amp;ust=152416644352574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6800"/>
              </a:lnSpc>
            </a:pPr>
            <a:r>
              <a:rPr lang="en-US" sz="7200" kern="0" spc="110" dirty="0"/>
              <a:t>Records Management</a:t>
            </a: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457200" y="2630376"/>
            <a:ext cx="7677431" cy="1752600"/>
          </a:xfrm>
        </p:spPr>
        <p:txBody>
          <a:bodyPr/>
          <a:lstStyle/>
          <a:p>
            <a:r>
              <a:rPr lang="en-US" dirty="0"/>
              <a:t>Registrar Meeting</a:t>
            </a:r>
          </a:p>
        </p:txBody>
      </p:sp>
      <p:sp>
        <p:nvSpPr>
          <p:cNvPr id="21" name="Text Placeholder 20"/>
          <p:cNvSpPr txBox="1">
            <a:spLocks/>
          </p:cNvSpPr>
          <p:nvPr/>
        </p:nvSpPr>
        <p:spPr>
          <a:xfrm>
            <a:off x="428978" y="4625799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rgbClr val="FFFFFF"/>
                </a:solidFill>
              </a:rPr>
              <a:t>Date: 12/12/2022</a:t>
            </a:r>
          </a:p>
          <a:p>
            <a:r>
              <a:rPr lang="en-US" sz="1800" i="1" dirty="0">
                <a:solidFill>
                  <a:srgbClr val="FFFFFF"/>
                </a:solidFill>
              </a:rPr>
              <a:t>Presenter:</a:t>
            </a:r>
            <a:br>
              <a:rPr lang="en-US" sz="1800" i="1" dirty="0">
                <a:solidFill>
                  <a:srgbClr val="FFFFFF"/>
                </a:solidFill>
              </a:rPr>
            </a:br>
            <a:r>
              <a:rPr lang="en-US" sz="1800" i="1" dirty="0">
                <a:solidFill>
                  <a:srgbClr val="FFFFFF"/>
                </a:solidFill>
              </a:rPr>
              <a:t>Ann Ebrahimi, Records Manager</a:t>
            </a:r>
          </a:p>
        </p:txBody>
      </p:sp>
    </p:spTree>
    <p:extLst>
      <p:ext uri="{BB962C8B-B14F-4D97-AF65-F5344CB8AC3E}">
        <p14:creationId xmlns:p14="http://schemas.microsoft.com/office/powerpoint/2010/main" val="210473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401A2-25E4-861D-5772-B7A9227B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90" y="437841"/>
            <a:ext cx="7446335" cy="577592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122380-544B-A85F-1375-CDEFE13CF84C}"/>
              </a:ext>
            </a:extLst>
          </p:cNvPr>
          <p:cNvCxnSpPr>
            <a:cxnSpLocks/>
          </p:cNvCxnSpPr>
          <p:nvPr/>
        </p:nvCxnSpPr>
        <p:spPr>
          <a:xfrm>
            <a:off x="276447" y="2367516"/>
            <a:ext cx="67339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B86DCE4-1B3B-75B8-12BA-E19D6D3C7A44}"/>
              </a:ext>
            </a:extLst>
          </p:cNvPr>
          <p:cNvSpPr/>
          <p:nvPr/>
        </p:nvSpPr>
        <p:spPr>
          <a:xfrm>
            <a:off x="1020726" y="2225748"/>
            <a:ext cx="673395" cy="2835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B296C7-DB5D-6AD2-D52D-9CD9FDC936A7}"/>
              </a:ext>
            </a:extLst>
          </p:cNvPr>
          <p:cNvSpPr/>
          <p:nvPr/>
        </p:nvSpPr>
        <p:spPr>
          <a:xfrm>
            <a:off x="6110177" y="2161954"/>
            <a:ext cx="1850066" cy="758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484CAC-BE15-20F3-AACB-3B47650AA4D2}"/>
              </a:ext>
            </a:extLst>
          </p:cNvPr>
          <p:cNvSpPr/>
          <p:nvPr/>
        </p:nvSpPr>
        <p:spPr>
          <a:xfrm>
            <a:off x="3615071" y="5881025"/>
            <a:ext cx="1360966" cy="404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79DC7B-2EA1-9DF8-FAD2-43830404D3A3}"/>
              </a:ext>
            </a:extLst>
          </p:cNvPr>
          <p:cNvSpPr/>
          <p:nvPr/>
        </p:nvSpPr>
        <p:spPr>
          <a:xfrm>
            <a:off x="960475" y="1870919"/>
            <a:ext cx="733646" cy="2835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2FA5B9-02C8-E679-802D-A07DAE02A32F}"/>
              </a:ext>
            </a:extLst>
          </p:cNvPr>
          <p:cNvSpPr/>
          <p:nvPr/>
        </p:nvSpPr>
        <p:spPr>
          <a:xfrm>
            <a:off x="5142614" y="1878419"/>
            <a:ext cx="910856" cy="2835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94769-724B-CC15-FEA0-1C46BA322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084" y="732881"/>
            <a:ext cx="6775832" cy="556811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EB7034-E7AE-5DCE-2F56-227171FB6DF5}"/>
              </a:ext>
            </a:extLst>
          </p:cNvPr>
          <p:cNvCxnSpPr/>
          <p:nvPr/>
        </p:nvCxnSpPr>
        <p:spPr>
          <a:xfrm>
            <a:off x="390832" y="2414963"/>
            <a:ext cx="7932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2B20886-27D0-C083-3CBD-402FF9F31288}"/>
              </a:ext>
            </a:extLst>
          </p:cNvPr>
          <p:cNvSpPr/>
          <p:nvPr/>
        </p:nvSpPr>
        <p:spPr>
          <a:xfrm>
            <a:off x="5295661" y="2218660"/>
            <a:ext cx="793251" cy="5103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9036CE-A22B-09B5-7E03-E576A9B627DC}"/>
              </a:ext>
            </a:extLst>
          </p:cNvPr>
          <p:cNvSpPr/>
          <p:nvPr/>
        </p:nvSpPr>
        <p:spPr>
          <a:xfrm>
            <a:off x="6088912" y="2140688"/>
            <a:ext cx="1779181" cy="7655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240" y="2106027"/>
            <a:ext cx="7658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Rockwell" panose="02060603020205020403" pitchFamily="18" charset="0"/>
              </a:rPr>
              <a:t>Boxing, Labeling, Forms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17220" y="3055620"/>
            <a:ext cx="7818120" cy="2286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73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2719" y="191223"/>
            <a:ext cx="79229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>
              <a:solidFill>
                <a:srgbClr val="67A2B9"/>
              </a:solidFill>
            </a:endParaRPr>
          </a:p>
          <a:p>
            <a:pPr algn="ctr"/>
            <a:r>
              <a:rPr lang="en-US" sz="3200" dirty="0">
                <a:solidFill>
                  <a:srgbClr val="67A2B9"/>
                </a:solidFill>
              </a:rPr>
              <a:t> Inadequate Box 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2368" y="2937987"/>
            <a:ext cx="2307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Dead Files   </a:t>
            </a:r>
          </a:p>
          <a:p>
            <a:r>
              <a:rPr lang="en-US" sz="3200" dirty="0"/>
              <a:t>6</a:t>
            </a:r>
            <a:r>
              <a:rPr lang="en-US" sz="3200" baseline="30000" dirty="0"/>
              <a:t>th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47806" y="1855353"/>
            <a:ext cx="36389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are “dead files”?</a:t>
            </a:r>
          </a:p>
          <a:p>
            <a:endParaRPr lang="en-US" sz="2800" dirty="0"/>
          </a:p>
          <a:p>
            <a:r>
              <a:rPr lang="en-US" sz="2800" dirty="0"/>
              <a:t>10</a:t>
            </a:r>
            <a:r>
              <a:rPr lang="en-US" sz="2800" baseline="30000" dirty="0"/>
              <a:t>th</a:t>
            </a:r>
            <a:r>
              <a:rPr lang="en-US" sz="2800" dirty="0"/>
              <a:t> What?</a:t>
            </a:r>
          </a:p>
          <a:p>
            <a:endParaRPr lang="en-US" sz="2800" dirty="0"/>
          </a:p>
          <a:p>
            <a:r>
              <a:rPr lang="en-US" sz="2800" dirty="0"/>
              <a:t>What is the date range of contents?</a:t>
            </a:r>
          </a:p>
          <a:p>
            <a:endParaRPr lang="en-US" sz="2800" dirty="0"/>
          </a:p>
          <a:p>
            <a:r>
              <a:rPr lang="en-US" sz="2800" dirty="0"/>
              <a:t>When can box be destroyed?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" y="2388143"/>
            <a:ext cx="4434922" cy="325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6424" y="3684338"/>
            <a:ext cx="2686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Dead Files</a:t>
            </a:r>
          </a:p>
          <a:p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10th</a:t>
            </a:r>
          </a:p>
        </p:txBody>
      </p:sp>
    </p:spTree>
    <p:extLst>
      <p:ext uri="{BB962C8B-B14F-4D97-AF65-F5344CB8AC3E}">
        <p14:creationId xmlns:p14="http://schemas.microsoft.com/office/powerpoint/2010/main" val="211709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90982"/>
              </p:ext>
            </p:extLst>
          </p:nvPr>
        </p:nvGraphicFramePr>
        <p:xfrm>
          <a:off x="548639" y="876299"/>
          <a:ext cx="8023860" cy="5468967"/>
        </p:xfrm>
        <a:graphic>
          <a:graphicData uri="http://schemas.openxmlformats.org/drawingml/2006/table">
            <a:tbl>
              <a:tblPr/>
              <a:tblGrid>
                <a:gridCol w="2558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408">
                <a:tc gridSpan="2">
                  <a:txBody>
                    <a:bodyPr/>
                    <a:lstStyle/>
                    <a:p>
                      <a:pPr indent="0"/>
                      <a:r>
                        <a:rPr lang="en-US" sz="700" b="1" dirty="0">
                          <a:latin typeface="Arial"/>
                        </a:rPr>
                        <a:t>SCHOOL NAME</a:t>
                      </a:r>
                    </a:p>
                    <a:p>
                      <a:pPr marL="690558" indent="0">
                        <a:lnSpc>
                          <a:spcPts val="2433"/>
                        </a:lnSpc>
                      </a:pPr>
                      <a:r>
                        <a:rPr lang="en-US" sz="2800" dirty="0">
                          <a:latin typeface="Arial"/>
                        </a:rPr>
                        <a:t>ABC High School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700" b="1" dirty="0">
                          <a:latin typeface="Arial"/>
                        </a:rPr>
                        <a:t>SCHOOLYEAR</a:t>
                      </a:r>
                    </a:p>
                    <a:p>
                      <a:pPr indent="0">
                        <a:lnSpc>
                          <a:spcPts val="2110"/>
                        </a:lnSpc>
                      </a:pPr>
                      <a:r>
                        <a:rPr lang="en-US" sz="2800" dirty="0">
                          <a:latin typeface="Arial"/>
                        </a:rPr>
                        <a:t>       2016-2017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479">
                <a:tc gridSpan="2">
                  <a:txBody>
                    <a:bodyPr/>
                    <a:lstStyle/>
                    <a:p>
                      <a:pPr indent="0"/>
                      <a:r>
                        <a:rPr lang="en-US" sz="700" b="1" dirty="0">
                          <a:latin typeface="Arial"/>
                        </a:rPr>
                        <a:t>OFFICE</a:t>
                      </a:r>
                    </a:p>
                    <a:p>
                      <a:pPr marL="328148" indent="0">
                        <a:lnSpc>
                          <a:spcPts val="2386"/>
                        </a:lnSpc>
                      </a:pPr>
                      <a:r>
                        <a:rPr lang="en-US" sz="2800" dirty="0">
                          <a:latin typeface="Arial"/>
                        </a:rPr>
                        <a:t>   Registrar’s Office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700" b="0" dirty="0">
                          <a:latin typeface="Arial"/>
                        </a:rPr>
                        <a:t>RETENTION SCHEDULE NUMBER</a:t>
                      </a:r>
                    </a:p>
                    <a:p>
                      <a:pPr indent="0">
                        <a:lnSpc>
                          <a:spcPts val="1726"/>
                        </a:lnSpc>
                      </a:pPr>
                      <a:r>
                        <a:rPr lang="en-US" sz="1200" b="0" dirty="0">
                          <a:latin typeface="Arial"/>
                        </a:rPr>
                        <a:t>   </a:t>
                      </a:r>
                      <a:endParaRPr lang="en-US" sz="1400" b="0" dirty="0">
                        <a:latin typeface="Arial"/>
                      </a:endParaRPr>
                    </a:p>
                    <a:p>
                      <a:pPr indent="0">
                        <a:lnSpc>
                          <a:spcPts val="1726"/>
                        </a:lnSpc>
                      </a:pPr>
                      <a:r>
                        <a:rPr lang="en-US" sz="1400" b="0" dirty="0">
                          <a:latin typeface="Arial"/>
                        </a:rPr>
                        <a:t>    </a:t>
                      </a:r>
                      <a:r>
                        <a:rPr lang="en-US" sz="2000" b="0" dirty="0">
                          <a:latin typeface="Arial"/>
                        </a:rPr>
                        <a:t>H9700-01</a:t>
                      </a:r>
                    </a:p>
                    <a:p>
                      <a:pPr indent="0">
                        <a:lnSpc>
                          <a:spcPts val="1726"/>
                        </a:lnSpc>
                      </a:pPr>
                      <a:r>
                        <a:rPr lang="en-US" sz="2000" b="0" dirty="0">
                          <a:latin typeface="Arial"/>
                        </a:rPr>
                        <a:t>   </a:t>
                      </a:r>
                      <a:endParaRPr lang="en-US" sz="2800" b="0" dirty="0"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247">
                <a:tc rowSpan="3" gridSpan="2">
                  <a:txBody>
                    <a:bodyPr/>
                    <a:lstStyle/>
                    <a:p>
                      <a:pPr indent="0"/>
                      <a:r>
                        <a:rPr lang="en-US" sz="700" b="1" dirty="0">
                          <a:latin typeface="Arial"/>
                        </a:rPr>
                        <a:t>RECORD TITLE/BOX CONTENT:</a:t>
                      </a:r>
                    </a:p>
                    <a:p>
                      <a:pPr indent="0"/>
                      <a:endParaRPr lang="en-US" sz="700" b="1" dirty="0">
                        <a:latin typeface="Arial"/>
                      </a:endParaRPr>
                    </a:p>
                    <a:p>
                      <a:pPr marL="130193" indent="0"/>
                      <a:r>
                        <a:rPr lang="en-US" sz="2600" dirty="0">
                          <a:latin typeface="Arial"/>
                        </a:rPr>
                        <a:t>Student</a:t>
                      </a:r>
                      <a:r>
                        <a:rPr lang="en-US" sz="2600" baseline="0" dirty="0">
                          <a:latin typeface="Arial"/>
                        </a:rPr>
                        <a:t> Cumulative Folders </a:t>
                      </a:r>
                    </a:p>
                    <a:p>
                      <a:pPr marL="130193" indent="0"/>
                      <a:r>
                        <a:rPr lang="en-US" sz="2600" baseline="0" dirty="0">
                          <a:latin typeface="Arial"/>
                        </a:rPr>
                        <a:t>Graduates  (A – L)</a:t>
                      </a:r>
                    </a:p>
                    <a:p>
                      <a:pPr marL="130193" indent="0"/>
                      <a:endParaRPr lang="en-US" sz="1600" baseline="0" dirty="0">
                        <a:latin typeface="Arial"/>
                      </a:endParaRPr>
                    </a:p>
                    <a:p>
                      <a:pPr marL="130193" indent="0"/>
                      <a:r>
                        <a:rPr lang="en-US" sz="2600" baseline="0" dirty="0">
                          <a:solidFill>
                            <a:srgbClr val="00B0F0"/>
                          </a:solidFill>
                          <a:latin typeface="Arial"/>
                        </a:rPr>
                        <a:t>(or Withdrawals)</a:t>
                      </a: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700" b="0" dirty="0">
                          <a:latin typeface="Arial"/>
                        </a:rPr>
                        <a:t>DATE RANGE:</a:t>
                      </a:r>
                    </a:p>
                    <a:p>
                      <a:pPr indent="0"/>
                      <a:r>
                        <a:rPr lang="en-US" sz="700" b="0" dirty="0">
                          <a:latin typeface="Arial"/>
                        </a:rPr>
                        <a:t>   </a:t>
                      </a:r>
                    </a:p>
                    <a:p>
                      <a:pPr indent="0"/>
                      <a:r>
                        <a:rPr lang="en-US" sz="1400" b="0" dirty="0">
                          <a:latin typeface="Arial"/>
                        </a:rPr>
                        <a:t>    Sept. 1, 2016 – May 31, 2017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85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700" b="0" dirty="0">
                          <a:latin typeface="Arial"/>
                        </a:rPr>
                        <a:t>BOX NO:</a:t>
                      </a:r>
                    </a:p>
                    <a:p>
                      <a:pPr indent="0">
                        <a:lnSpc>
                          <a:spcPts val="4586"/>
                        </a:lnSpc>
                      </a:pPr>
                      <a:r>
                        <a:rPr lang="en-US" sz="1600" b="0" baseline="0" dirty="0">
                          <a:latin typeface="Arial"/>
                        </a:rPr>
                        <a:t>                  </a:t>
                      </a:r>
                      <a:r>
                        <a:rPr lang="en-US" sz="4000" b="0" baseline="0" dirty="0">
                          <a:latin typeface="Arial"/>
                        </a:rPr>
                        <a:t>1 of 2</a:t>
                      </a:r>
                      <a:endParaRPr lang="en-US" sz="3600" b="0" baseline="0" dirty="0"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13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700" b="1" dirty="0">
                          <a:latin typeface="Arial"/>
                        </a:rPr>
                        <a:t>DATE TO BE DESTROYED:</a:t>
                      </a:r>
                    </a:p>
                    <a:p>
                      <a:pPr indent="0"/>
                      <a:endParaRPr lang="en-US" sz="1200" b="1" dirty="0">
                        <a:latin typeface="Arial"/>
                      </a:endParaRPr>
                    </a:p>
                    <a:p>
                      <a:pPr indent="0"/>
                      <a:r>
                        <a:rPr lang="en-US" sz="1200" b="1" dirty="0">
                          <a:latin typeface="Arial"/>
                        </a:rPr>
                        <a:t>       </a:t>
                      </a:r>
                      <a:r>
                        <a:rPr lang="en-US" sz="2800" b="0" dirty="0">
                          <a:latin typeface="Arial"/>
                        </a:rPr>
                        <a:t>June 1, 2022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67">
                <a:tc gridSpan="3">
                  <a:txBody>
                    <a:bodyPr/>
                    <a:lstStyle/>
                    <a:p>
                      <a:pPr indent="0"/>
                      <a:r>
                        <a:rPr lang="en-US" sz="1100" b="1" spc="410" dirty="0">
                          <a:latin typeface="Arial"/>
                        </a:rPr>
                        <a:t>                        RECORDS</a:t>
                      </a:r>
                      <a:r>
                        <a:rPr lang="en-US" sz="1100" b="1" spc="410" baseline="0" dirty="0">
                          <a:latin typeface="Arial"/>
                        </a:rPr>
                        <a:t> STORAGE USE ONLY</a:t>
                      </a:r>
                      <a:endParaRPr lang="en-US" sz="1100" b="1" spc="410" dirty="0">
                        <a:latin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8642">
                <a:tc>
                  <a:txBody>
                    <a:bodyPr/>
                    <a:lstStyle/>
                    <a:p>
                      <a:pPr indent="0"/>
                      <a:r>
                        <a:rPr lang="en-US" sz="700" b="1" spc="-15" dirty="0">
                          <a:latin typeface="Arial"/>
                        </a:rPr>
                        <a:t>DATE RECEIVED FOR STORAGE:</a:t>
                      </a:r>
                    </a:p>
                    <a:p>
                      <a:pPr marL="169784" indent="0"/>
                      <a:endParaRPr lang="en-US" sz="1000" b="1" dirty="0"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700" b="1" dirty="0">
                          <a:latin typeface="Arial"/>
                        </a:rPr>
                        <a:t>TO BE MICROFILMED:   (Yes / No)</a:t>
                      </a:r>
                    </a:p>
                    <a:p>
                      <a:pPr marL="955513" indent="0"/>
                      <a:endParaRPr lang="en-US" sz="1200" b="0" dirty="0"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700" b="1" dirty="0">
                          <a:latin typeface="Arial"/>
                        </a:rPr>
                        <a:t>STORAGE ROOM:</a:t>
                      </a:r>
                    </a:p>
                    <a:p>
                      <a:pPr indent="0">
                        <a:lnSpc>
                          <a:spcPts val="2433"/>
                        </a:lnSpc>
                      </a:pPr>
                      <a:r>
                        <a:rPr lang="en-US" sz="2400" dirty="0">
                          <a:latin typeface="Arial"/>
                        </a:rPr>
                        <a:t>     </a:t>
                      </a:r>
                    </a:p>
                    <a:p>
                      <a:pPr indent="0">
                        <a:lnSpc>
                          <a:spcPts val="2433"/>
                        </a:lnSpc>
                      </a:pPr>
                      <a:r>
                        <a:rPr lang="en-US" sz="2400" dirty="0">
                          <a:latin typeface="Arial"/>
                        </a:rPr>
                        <a:t>            </a:t>
                      </a:r>
                      <a:r>
                        <a:rPr lang="en-US" sz="3200" dirty="0">
                          <a:latin typeface="Arial"/>
                        </a:rPr>
                        <a:t>201</a:t>
                      </a:r>
                    </a:p>
                    <a:p>
                      <a:pPr indent="0">
                        <a:lnSpc>
                          <a:spcPts val="2433"/>
                        </a:lnSpc>
                      </a:pPr>
                      <a:endParaRPr lang="en-US" sz="2400" dirty="0"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52700" y="174171"/>
            <a:ext cx="3703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7A2B9"/>
                </a:solidFill>
              </a:rPr>
              <a:t>Box Label Sample</a:t>
            </a:r>
          </a:p>
        </p:txBody>
      </p:sp>
    </p:spTree>
    <p:extLst>
      <p:ext uri="{BB962C8B-B14F-4D97-AF65-F5344CB8AC3E}">
        <p14:creationId xmlns:p14="http://schemas.microsoft.com/office/powerpoint/2010/main" val="422970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055040"/>
              </p:ext>
            </p:extLst>
          </p:nvPr>
        </p:nvGraphicFramePr>
        <p:xfrm>
          <a:off x="548639" y="876299"/>
          <a:ext cx="8023860" cy="5430317"/>
        </p:xfrm>
        <a:graphic>
          <a:graphicData uri="http://schemas.openxmlformats.org/drawingml/2006/table">
            <a:tbl>
              <a:tblPr/>
              <a:tblGrid>
                <a:gridCol w="2558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135">
                <a:tc gridSpan="2">
                  <a:txBody>
                    <a:bodyPr/>
                    <a:lstStyle/>
                    <a:p>
                      <a:pPr indent="0"/>
                      <a:r>
                        <a:rPr lang="en-US" sz="700" b="1" dirty="0">
                          <a:latin typeface="Arial"/>
                        </a:rPr>
                        <a:t>SCHOOL NAME</a:t>
                      </a:r>
                    </a:p>
                    <a:p>
                      <a:pPr marL="690558" indent="0">
                        <a:lnSpc>
                          <a:spcPts val="2433"/>
                        </a:lnSpc>
                      </a:pPr>
                      <a:r>
                        <a:rPr lang="en-US" sz="2800" dirty="0">
                          <a:latin typeface="Arial"/>
                        </a:rPr>
                        <a:t>ABC High School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700" b="1" dirty="0">
                          <a:latin typeface="Arial"/>
                        </a:rPr>
                        <a:t>SCHOOLYEAR</a:t>
                      </a:r>
                    </a:p>
                    <a:p>
                      <a:pPr indent="0">
                        <a:lnSpc>
                          <a:spcPts val="2110"/>
                        </a:lnSpc>
                      </a:pPr>
                      <a:r>
                        <a:rPr lang="en-US" sz="2800" dirty="0">
                          <a:latin typeface="Arial"/>
                        </a:rPr>
                        <a:t>       2016-2017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127">
                <a:tc gridSpan="2">
                  <a:txBody>
                    <a:bodyPr/>
                    <a:lstStyle/>
                    <a:p>
                      <a:pPr indent="0"/>
                      <a:r>
                        <a:rPr lang="en-US" sz="700" b="1" dirty="0">
                          <a:latin typeface="Arial"/>
                        </a:rPr>
                        <a:t>OFFICE</a:t>
                      </a:r>
                    </a:p>
                    <a:p>
                      <a:pPr marL="328148" indent="0">
                        <a:lnSpc>
                          <a:spcPts val="2386"/>
                        </a:lnSpc>
                      </a:pPr>
                      <a:r>
                        <a:rPr lang="en-US" sz="2800" dirty="0">
                          <a:latin typeface="Arial"/>
                        </a:rPr>
                        <a:t>   Registrar’s Office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700" b="0" dirty="0">
                          <a:latin typeface="Arial"/>
                        </a:rPr>
                        <a:t>RETENTION SCHEDULE NUMBER</a:t>
                      </a:r>
                    </a:p>
                    <a:p>
                      <a:pPr indent="0">
                        <a:lnSpc>
                          <a:spcPts val="1726"/>
                        </a:lnSpc>
                      </a:pPr>
                      <a:r>
                        <a:rPr lang="en-US" sz="1200" b="0" dirty="0">
                          <a:latin typeface="Arial"/>
                        </a:rPr>
                        <a:t>   </a:t>
                      </a:r>
                      <a:endParaRPr lang="en-US" sz="1400" b="0" dirty="0">
                        <a:latin typeface="Arial"/>
                      </a:endParaRPr>
                    </a:p>
                    <a:p>
                      <a:pPr indent="0">
                        <a:lnSpc>
                          <a:spcPts val="1726"/>
                        </a:lnSpc>
                      </a:pPr>
                      <a:r>
                        <a:rPr lang="en-US" sz="1400" b="0" dirty="0">
                          <a:latin typeface="Arial"/>
                        </a:rPr>
                        <a:t>    </a:t>
                      </a:r>
                      <a:endParaRPr lang="en-US" sz="2000" b="0" dirty="0">
                        <a:latin typeface="Arial"/>
                      </a:endParaRPr>
                    </a:p>
                    <a:p>
                      <a:pPr indent="0">
                        <a:lnSpc>
                          <a:spcPts val="1726"/>
                        </a:lnSpc>
                      </a:pPr>
                      <a:r>
                        <a:rPr lang="en-US" sz="2000" b="0" dirty="0">
                          <a:latin typeface="Arial"/>
                        </a:rPr>
                        <a:t>   </a:t>
                      </a:r>
                      <a:r>
                        <a:rPr lang="en-US" sz="2400" b="0" dirty="0">
                          <a:latin typeface="Arial"/>
                        </a:rPr>
                        <a:t>SD3200-01a, b</a:t>
                      </a:r>
                    </a:p>
                    <a:p>
                      <a:pPr indent="0">
                        <a:lnSpc>
                          <a:spcPts val="1726"/>
                        </a:lnSpc>
                      </a:pPr>
                      <a:endParaRPr lang="en-US" sz="2800" b="0" dirty="0"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992">
                <a:tc rowSpan="3" gridSpan="2">
                  <a:txBody>
                    <a:bodyPr/>
                    <a:lstStyle/>
                    <a:p>
                      <a:pPr indent="0"/>
                      <a:r>
                        <a:rPr lang="en-US" sz="700" b="1" dirty="0">
                          <a:latin typeface="Arial"/>
                        </a:rPr>
                        <a:t>RECORD TITLE/BOX CONTENT:</a:t>
                      </a:r>
                    </a:p>
                    <a:p>
                      <a:pPr indent="0"/>
                      <a:endParaRPr lang="en-US" sz="700" b="1" dirty="0">
                        <a:latin typeface="Arial"/>
                      </a:endParaRPr>
                    </a:p>
                    <a:p>
                      <a:pPr marL="130193" indent="0"/>
                      <a:r>
                        <a:rPr lang="en-US" sz="2600" dirty="0">
                          <a:latin typeface="Arial"/>
                        </a:rPr>
                        <a:t>Student</a:t>
                      </a:r>
                      <a:r>
                        <a:rPr lang="en-US" sz="2600" baseline="0" dirty="0">
                          <a:latin typeface="Arial"/>
                        </a:rPr>
                        <a:t> Transcripts – Grads</a:t>
                      </a:r>
                    </a:p>
                    <a:p>
                      <a:pPr marL="130193" indent="0"/>
                      <a:r>
                        <a:rPr lang="en-US" sz="2600" baseline="0" dirty="0">
                          <a:latin typeface="Arial"/>
                        </a:rPr>
                        <a:t>                       </a:t>
                      </a:r>
                      <a:r>
                        <a:rPr lang="en-US" sz="2600" baseline="0" dirty="0">
                          <a:solidFill>
                            <a:srgbClr val="00B0F0"/>
                          </a:solidFill>
                          <a:latin typeface="Arial"/>
                        </a:rPr>
                        <a:t>or</a:t>
                      </a:r>
                    </a:p>
                    <a:p>
                      <a:pPr marL="130193" indent="0"/>
                      <a:r>
                        <a:rPr lang="en-US" sz="2600" baseline="0" dirty="0">
                          <a:solidFill>
                            <a:srgbClr val="00B0F0"/>
                          </a:solidFill>
                          <a:latin typeface="Arial"/>
                        </a:rPr>
                        <a:t>Student Transcripts - Withdrawals</a:t>
                      </a:r>
                    </a:p>
                    <a:p>
                      <a:pPr marL="130193" indent="0"/>
                      <a:endParaRPr lang="en-US" sz="2600" baseline="0" dirty="0">
                        <a:solidFill>
                          <a:srgbClr val="00B0F0"/>
                        </a:solidFill>
                        <a:latin typeface="Arial"/>
                      </a:endParaRPr>
                    </a:p>
                    <a:p>
                      <a:pPr marL="130193" indent="0"/>
                      <a:r>
                        <a:rPr lang="en-US" sz="2600" baseline="0" dirty="0">
                          <a:latin typeface="Arial"/>
                        </a:rPr>
                        <a:t>(Hold to </a:t>
                      </a:r>
                      <a:r>
                        <a:rPr lang="en-US" sz="2600" baseline="0">
                          <a:latin typeface="Arial"/>
                        </a:rPr>
                        <a:t>be digitized)</a:t>
                      </a:r>
                      <a:endParaRPr lang="en-US" sz="2600" baseline="0" dirty="0">
                        <a:latin typeface="Arial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700" b="0" dirty="0">
                          <a:latin typeface="Arial"/>
                        </a:rPr>
                        <a:t>DATE RANGE:</a:t>
                      </a:r>
                    </a:p>
                    <a:p>
                      <a:pPr indent="0"/>
                      <a:r>
                        <a:rPr lang="en-US" sz="700" b="0" dirty="0">
                          <a:latin typeface="Arial"/>
                        </a:rPr>
                        <a:t>   </a:t>
                      </a:r>
                    </a:p>
                    <a:p>
                      <a:pPr indent="0"/>
                      <a:r>
                        <a:rPr lang="en-US" sz="1400" b="0" dirty="0">
                          <a:latin typeface="Arial"/>
                        </a:rPr>
                        <a:t>    Sept. 1, 2016 – May 31, 2017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466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700" b="0" dirty="0">
                          <a:latin typeface="Arial"/>
                        </a:rPr>
                        <a:t>BOX NO:</a:t>
                      </a:r>
                    </a:p>
                    <a:p>
                      <a:pPr indent="0">
                        <a:lnSpc>
                          <a:spcPts val="4586"/>
                        </a:lnSpc>
                      </a:pPr>
                      <a:r>
                        <a:rPr lang="en-US" sz="1600" b="0" baseline="0" dirty="0">
                          <a:latin typeface="Arial"/>
                        </a:rPr>
                        <a:t>                  </a:t>
                      </a:r>
                      <a:r>
                        <a:rPr lang="en-US" sz="4000" b="0" baseline="0" dirty="0">
                          <a:latin typeface="Arial"/>
                        </a:rPr>
                        <a:t>1 of 2</a:t>
                      </a:r>
                      <a:endParaRPr lang="en-US" sz="3600" b="0" baseline="0" dirty="0"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873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700" b="1" dirty="0">
                          <a:latin typeface="Arial"/>
                        </a:rPr>
                        <a:t>DATE TO BE DESTROYED:</a:t>
                      </a:r>
                    </a:p>
                    <a:p>
                      <a:pPr indent="0"/>
                      <a:endParaRPr lang="en-US" sz="1200" b="1" dirty="0">
                        <a:latin typeface="Arial"/>
                      </a:endParaRPr>
                    </a:p>
                    <a:p>
                      <a:pPr indent="0"/>
                      <a:r>
                        <a:rPr lang="en-US" sz="1200" b="1" dirty="0">
                          <a:latin typeface="Arial"/>
                        </a:rPr>
                        <a:t>       </a:t>
                      </a:r>
                      <a:r>
                        <a:rPr lang="en-US" sz="2800" b="0" dirty="0" err="1">
                          <a:latin typeface="Arial"/>
                        </a:rPr>
                        <a:t>Permanet</a:t>
                      </a:r>
                      <a:endParaRPr lang="en-US" sz="2800" b="0" dirty="0"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31">
                <a:tc gridSpan="3">
                  <a:txBody>
                    <a:bodyPr/>
                    <a:lstStyle/>
                    <a:p>
                      <a:pPr indent="0"/>
                      <a:r>
                        <a:rPr lang="en-US" sz="1100" b="1" spc="410" dirty="0">
                          <a:latin typeface="Arial"/>
                        </a:rPr>
                        <a:t>                        RECORDS</a:t>
                      </a:r>
                      <a:r>
                        <a:rPr lang="en-US" sz="1100" b="1" spc="410" baseline="0" dirty="0">
                          <a:latin typeface="Arial"/>
                        </a:rPr>
                        <a:t> STORAGE USE ONLY</a:t>
                      </a:r>
                      <a:endParaRPr lang="en-US" sz="1100" b="1" spc="410" dirty="0">
                        <a:latin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0349">
                <a:tc>
                  <a:txBody>
                    <a:bodyPr/>
                    <a:lstStyle/>
                    <a:p>
                      <a:pPr indent="0"/>
                      <a:r>
                        <a:rPr lang="en-US" sz="700" b="1" spc="-15" dirty="0">
                          <a:latin typeface="Arial"/>
                        </a:rPr>
                        <a:t>DATE RECEIVED FOR STORAGE:</a:t>
                      </a:r>
                    </a:p>
                    <a:p>
                      <a:pPr marL="169784" indent="0"/>
                      <a:endParaRPr lang="en-US" sz="1000" b="1" dirty="0"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700" b="1" dirty="0">
                          <a:latin typeface="Arial"/>
                        </a:rPr>
                        <a:t>TO BE MICROFILMED:   (Yes / No)</a:t>
                      </a:r>
                    </a:p>
                    <a:p>
                      <a:pPr marL="955513" indent="0"/>
                      <a:endParaRPr lang="en-US" sz="1200" b="0" dirty="0"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700" b="1" dirty="0">
                          <a:latin typeface="Arial"/>
                        </a:rPr>
                        <a:t>STORAGE ROOM:</a:t>
                      </a:r>
                    </a:p>
                    <a:p>
                      <a:pPr indent="0">
                        <a:lnSpc>
                          <a:spcPts val="2433"/>
                        </a:lnSpc>
                      </a:pPr>
                      <a:r>
                        <a:rPr lang="en-US" sz="2400" dirty="0">
                          <a:latin typeface="Arial"/>
                        </a:rPr>
                        <a:t>        201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7311" y="174171"/>
            <a:ext cx="719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Labeling Boxes for Digitizing or Verification </a:t>
            </a:r>
          </a:p>
        </p:txBody>
      </p:sp>
    </p:spTree>
    <p:extLst>
      <p:ext uri="{BB962C8B-B14F-4D97-AF65-F5344CB8AC3E}">
        <p14:creationId xmlns:p14="http://schemas.microsoft.com/office/powerpoint/2010/main" val="2587380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12EA14-999B-8D8B-D1C9-087B8E58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4247B-D208-DB8A-DA21-CF008E46B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55" y="379264"/>
            <a:ext cx="4346443" cy="56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9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2104" y="0"/>
            <a:ext cx="7677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Documenting Records Destruction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517" y="575190"/>
            <a:ext cx="46227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000" dirty="0"/>
              <a:t>Contact information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B.  Retention schedule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      number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lphaUcPeriod" startAt="3"/>
            </a:pPr>
            <a:r>
              <a:rPr lang="en-US" sz="2000" dirty="0"/>
              <a:t>Description of records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lphaUcPeriod" startAt="3"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lphaUcPeriod" startAt="4"/>
            </a:pPr>
            <a:r>
              <a:rPr lang="en-US" sz="2000" dirty="0"/>
              <a:t>Date range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lphaUcPeriod" startAt="4"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lphaUcPeriod" startAt="5"/>
            </a:pPr>
            <a:r>
              <a:rPr lang="en-US" sz="2000" dirty="0"/>
              <a:t>Number of boxes for that row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lphaUcPeriod" startAt="5"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lphaUcPeriod" startAt="6"/>
            </a:pPr>
            <a:r>
              <a:rPr lang="en-US" sz="2000" dirty="0"/>
              <a:t>Total number of boxes to be destroyed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lphaUcPeriod" startAt="6"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G.  Approval signature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Forward the completed form to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hlinkClick r:id="rId3"/>
              </a:rPr>
              <a:t>recordsmanagement@houstonisd.org</a:t>
            </a:r>
            <a:r>
              <a:rPr lang="en-US" dirty="0"/>
              <a:t>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for review and scheduling the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pick up.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B983C0-0974-1D74-D305-753A0171A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919" y="546237"/>
            <a:ext cx="4342758" cy="56323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95CD6-319A-CC27-2691-618A8D6F5C43}"/>
              </a:ext>
            </a:extLst>
          </p:cNvPr>
          <p:cNvSpPr txBox="1"/>
          <p:nvPr/>
        </p:nvSpPr>
        <p:spPr>
          <a:xfrm>
            <a:off x="6216502" y="16019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695A2-355B-7C77-B8A5-CBCC2523919E}"/>
              </a:ext>
            </a:extLst>
          </p:cNvPr>
          <p:cNvSpPr txBox="1"/>
          <p:nvPr/>
        </p:nvSpPr>
        <p:spPr>
          <a:xfrm>
            <a:off x="8031126" y="178663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99E02-3C67-404C-6017-7F445E16A5AD}"/>
              </a:ext>
            </a:extLst>
          </p:cNvPr>
          <p:cNvSpPr txBox="1"/>
          <p:nvPr/>
        </p:nvSpPr>
        <p:spPr>
          <a:xfrm>
            <a:off x="4898065" y="299306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C81E0-3546-003B-B4E0-9BB355803D0D}"/>
              </a:ext>
            </a:extLst>
          </p:cNvPr>
          <p:cNvSpPr txBox="1"/>
          <p:nvPr/>
        </p:nvSpPr>
        <p:spPr>
          <a:xfrm>
            <a:off x="6210090" y="299519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95FB3D-17EC-AAFA-FB86-44CEE2202238}"/>
              </a:ext>
            </a:extLst>
          </p:cNvPr>
          <p:cNvSpPr txBox="1"/>
          <p:nvPr/>
        </p:nvSpPr>
        <p:spPr>
          <a:xfrm>
            <a:off x="7534939" y="299563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DF4488-3519-A9D4-1681-217E6979EE64}"/>
              </a:ext>
            </a:extLst>
          </p:cNvPr>
          <p:cNvSpPr txBox="1"/>
          <p:nvPr/>
        </p:nvSpPr>
        <p:spPr>
          <a:xfrm>
            <a:off x="8211432" y="298155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3D9D5C-5E1D-3F7A-0E0C-C7FE6CD11A6E}"/>
              </a:ext>
            </a:extLst>
          </p:cNvPr>
          <p:cNvSpPr txBox="1"/>
          <p:nvPr/>
        </p:nvSpPr>
        <p:spPr>
          <a:xfrm>
            <a:off x="7996324" y="464647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17325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382D24-A2AE-249C-0F57-4CF75A41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77DA5-3533-2800-B12A-4CD75B472E0F}"/>
              </a:ext>
            </a:extLst>
          </p:cNvPr>
          <p:cNvSpPr txBox="1"/>
          <p:nvPr/>
        </p:nvSpPr>
        <p:spPr>
          <a:xfrm>
            <a:off x="545805" y="246987"/>
            <a:ext cx="6939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Records to be digitized or verified: create a transfer form and request a pickup for digitizing</a:t>
            </a:r>
            <a:r>
              <a:rPr lang="en-US" sz="1600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F30BBC-BDC4-22AD-05EF-6BD7B6294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940" y="593831"/>
            <a:ext cx="4399726" cy="567033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E6DA174-66AB-4637-4944-8AFC2B078F5B}"/>
              </a:ext>
            </a:extLst>
          </p:cNvPr>
          <p:cNvSpPr/>
          <p:nvPr/>
        </p:nvSpPr>
        <p:spPr>
          <a:xfrm>
            <a:off x="3274828" y="1630326"/>
            <a:ext cx="3990753" cy="40403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142333-0FCA-3E5E-0B62-21D26220DD91}"/>
              </a:ext>
            </a:extLst>
          </p:cNvPr>
          <p:cNvSpPr/>
          <p:nvPr/>
        </p:nvSpPr>
        <p:spPr>
          <a:xfrm>
            <a:off x="3274829" y="4260112"/>
            <a:ext cx="4087838" cy="74427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4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 /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RecordsManagement@houstonisd.org</a:t>
            </a:r>
            <a:endParaRPr lang="en-US" dirty="0"/>
          </a:p>
          <a:p>
            <a:r>
              <a:rPr lang="en-US" dirty="0"/>
              <a:t>Customer Service 713-556-6055</a:t>
            </a:r>
          </a:p>
          <a:p>
            <a:r>
              <a:rPr lang="en-US" dirty="0"/>
              <a:t>Fax 713-556-7010</a:t>
            </a:r>
          </a:p>
          <a:p>
            <a:r>
              <a:rPr lang="en-US" dirty="0">
                <a:hlinkClick r:id="rId4"/>
              </a:rPr>
              <a:t>http://www.houstonisd.org/Page/31913</a:t>
            </a:r>
            <a:endParaRPr lang="en-US" dirty="0"/>
          </a:p>
          <a:p>
            <a:pPr lvl="1"/>
            <a:r>
              <a:rPr lang="en-US" dirty="0"/>
              <a:t>Retention Schedules and Forms</a:t>
            </a:r>
          </a:p>
          <a:p>
            <a:pPr lvl="1"/>
            <a:r>
              <a:rPr lang="en-US" dirty="0"/>
              <a:t>Training Videos and other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1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Introduction and Services Provided</a:t>
            </a:r>
          </a:p>
          <a:p>
            <a:r>
              <a:rPr lang="en-US" sz="3600" dirty="0"/>
              <a:t>RIM Web Resources</a:t>
            </a:r>
          </a:p>
          <a:p>
            <a:r>
              <a:rPr lang="en-US" sz="3600" dirty="0"/>
              <a:t>Retention Schedule</a:t>
            </a:r>
          </a:p>
          <a:p>
            <a:r>
              <a:rPr lang="en-US" sz="3600" dirty="0"/>
              <a:t>Boxing, Labeling, Forms</a:t>
            </a:r>
          </a:p>
          <a:p>
            <a:r>
              <a:rPr lang="en-US" sz="3600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66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20</a:t>
            </a:fld>
            <a:endParaRPr lang="en-US" dirty="0"/>
          </a:p>
        </p:txBody>
      </p:sp>
      <p:pic>
        <p:nvPicPr>
          <p:cNvPr id="6146" name="Picture 2" descr="Image result for question mar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36" y="201243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48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883001"/>
            <a:ext cx="7772400" cy="3390235"/>
          </a:xfrm>
        </p:spPr>
        <p:txBody>
          <a:bodyPr anchor="ctr"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457200" y="45354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rgbClr val="FFFFFF"/>
                </a:solidFill>
              </a:rPr>
              <a:t>Date: 12/12/2022</a:t>
            </a:r>
          </a:p>
          <a:p>
            <a:r>
              <a:rPr lang="en-US" sz="1800" i="1" dirty="0">
                <a:solidFill>
                  <a:srgbClr val="FFFFFF"/>
                </a:solidFill>
              </a:rPr>
              <a:t>Presenter:</a:t>
            </a:r>
            <a:br>
              <a:rPr lang="en-US" sz="1800" i="1" dirty="0">
                <a:solidFill>
                  <a:srgbClr val="FFFFFF"/>
                </a:solidFill>
              </a:rPr>
            </a:br>
            <a:r>
              <a:rPr lang="en-US" sz="1800" i="1" dirty="0">
                <a:solidFill>
                  <a:srgbClr val="FFFFFF"/>
                </a:solidFill>
              </a:rPr>
              <a:t>Ann Ebrahimi, Records Manager</a:t>
            </a:r>
          </a:p>
        </p:txBody>
      </p:sp>
    </p:spTree>
    <p:extLst>
      <p:ext uri="{BB962C8B-B14F-4D97-AF65-F5344CB8AC3E}">
        <p14:creationId xmlns:p14="http://schemas.microsoft.com/office/powerpoint/2010/main" val="421640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115623"/>
            <a:ext cx="8461022" cy="1274633"/>
          </a:xfrm>
        </p:spPr>
        <p:txBody>
          <a:bodyPr>
            <a:normAutofit fontScale="90000"/>
          </a:bodyPr>
          <a:lstStyle/>
          <a:p>
            <a:r>
              <a:rPr lang="en-US" dirty="0"/>
              <a:t>   Organizational              </a:t>
            </a:r>
            <a:br>
              <a:rPr lang="en-US" dirty="0"/>
            </a:br>
            <a:r>
              <a:rPr lang="en-US" dirty="0"/>
              <a:t>        Structure                  Services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Records Destruction</a:t>
            </a:r>
          </a:p>
          <a:p>
            <a:r>
              <a:rPr lang="en-US" dirty="0"/>
              <a:t>Records Storage</a:t>
            </a:r>
          </a:p>
          <a:p>
            <a:r>
              <a:rPr lang="en-US" dirty="0"/>
              <a:t>Retention Schedules</a:t>
            </a:r>
          </a:p>
          <a:p>
            <a:r>
              <a:rPr lang="en-US" dirty="0"/>
              <a:t>Document Imaging</a:t>
            </a:r>
          </a:p>
          <a:p>
            <a:r>
              <a:rPr lang="en-US" dirty="0"/>
              <a:t>Consulting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90133" y="1499041"/>
            <a:ext cx="1761067" cy="6321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90132" y="3079486"/>
            <a:ext cx="1761067" cy="6321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24187" y="309363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Administrative</a:t>
            </a:r>
          </a:p>
          <a:p>
            <a:pPr algn="ctr"/>
            <a:r>
              <a:rPr lang="en-US" dirty="0"/>
              <a:t>Services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6509" y="4592880"/>
            <a:ext cx="2460979" cy="840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Records and Information Management (RIM)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310964" y="3848755"/>
            <a:ext cx="1" cy="60537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316898" y="2218216"/>
            <a:ext cx="2" cy="774273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524" y="3739970"/>
            <a:ext cx="1250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Print Shop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Graphics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Post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Fleet Copiers</a:t>
            </a:r>
          </a:p>
        </p:txBody>
      </p:sp>
    </p:spTree>
    <p:extLst>
      <p:ext uri="{BB962C8B-B14F-4D97-AF65-F5344CB8AC3E}">
        <p14:creationId xmlns:p14="http://schemas.microsoft.com/office/powerpoint/2010/main" val="318409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240" y="2165661"/>
            <a:ext cx="7658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Rockwell" panose="02060603020205020403" pitchFamily="18" charset="0"/>
              </a:rPr>
              <a:t>RIM Web Resources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17220" y="3055620"/>
            <a:ext cx="7818120" cy="2286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05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BC5AA6-E08D-70DA-880E-EAFD6FEA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1E835-9A9D-BA4F-E13A-4598E649C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74" y="1054510"/>
            <a:ext cx="8380134" cy="5062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41946A-BA4B-74E5-CBE2-ED125C714508}"/>
              </a:ext>
            </a:extLst>
          </p:cNvPr>
          <p:cNvSpPr txBox="1"/>
          <p:nvPr/>
        </p:nvSpPr>
        <p:spPr>
          <a:xfrm>
            <a:off x="464574" y="607757"/>
            <a:ext cx="474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the intranet, click on View department list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C0E3B8-E072-6822-C427-E883F8398321}"/>
              </a:ext>
            </a:extLst>
          </p:cNvPr>
          <p:cNvSpPr/>
          <p:nvPr/>
        </p:nvSpPr>
        <p:spPr>
          <a:xfrm>
            <a:off x="464574" y="4844845"/>
            <a:ext cx="1010265" cy="3170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FA57D4-BCFE-7405-B4FE-85563B665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FE42B-DBB7-AB87-F0E7-8E4F95736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1" y="904875"/>
            <a:ext cx="8795124" cy="53137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828ADC-DF8F-77DF-B345-4312AD7BE8E2}"/>
              </a:ext>
            </a:extLst>
          </p:cNvPr>
          <p:cNvSpPr txBox="1"/>
          <p:nvPr/>
        </p:nvSpPr>
        <p:spPr>
          <a:xfrm>
            <a:off x="368709" y="441830"/>
            <a:ext cx="700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department name – Records and Information Management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BC5F02-088B-C4D1-8865-88BCD6BF713C}"/>
              </a:ext>
            </a:extLst>
          </p:cNvPr>
          <p:cNvSpPr/>
          <p:nvPr/>
        </p:nvSpPr>
        <p:spPr>
          <a:xfrm>
            <a:off x="5405283" y="5095567"/>
            <a:ext cx="1147917" cy="3170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4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165A5-EF30-ECAE-FE16-C604C507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B613F-00B3-B2F9-FBD3-C9D8B74D5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80" y="1049900"/>
            <a:ext cx="8509819" cy="5141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EA18DB-D710-2DD4-3DCE-855E01FD751D}"/>
              </a:ext>
            </a:extLst>
          </p:cNvPr>
          <p:cNvSpPr txBox="1"/>
          <p:nvPr/>
        </p:nvSpPr>
        <p:spPr>
          <a:xfrm>
            <a:off x="560439" y="666751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Forms and Documents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61DD84-2C53-9207-5874-DC7631F0B83B}"/>
              </a:ext>
            </a:extLst>
          </p:cNvPr>
          <p:cNvCxnSpPr/>
          <p:nvPr/>
        </p:nvCxnSpPr>
        <p:spPr>
          <a:xfrm>
            <a:off x="1482213" y="3805084"/>
            <a:ext cx="9070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0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918575-EC16-D76F-790F-536879E3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5EDBF-4150-03B9-A594-B0E966D32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2" y="898008"/>
            <a:ext cx="8761228" cy="529324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2EC23D-89FE-F84A-F356-9AB237565B4F}"/>
              </a:ext>
            </a:extLst>
          </p:cNvPr>
          <p:cNvCxnSpPr/>
          <p:nvPr/>
        </p:nvCxnSpPr>
        <p:spPr>
          <a:xfrm>
            <a:off x="2686493" y="3856074"/>
            <a:ext cx="6804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0E5764-C72A-58B9-CF1F-8F3D0F17BC41}"/>
              </a:ext>
            </a:extLst>
          </p:cNvPr>
          <p:cNvCxnSpPr/>
          <p:nvPr/>
        </p:nvCxnSpPr>
        <p:spPr>
          <a:xfrm>
            <a:off x="2686493" y="5036288"/>
            <a:ext cx="6804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3222E2-628A-C9C2-0FB7-51AEE642BB79}"/>
              </a:ext>
            </a:extLst>
          </p:cNvPr>
          <p:cNvSpPr txBox="1"/>
          <p:nvPr/>
        </p:nvSpPr>
        <p:spPr>
          <a:xfrm>
            <a:off x="375604" y="482084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Retention Schedules and forms for Schools</a:t>
            </a:r>
          </a:p>
        </p:txBody>
      </p:sp>
    </p:spTree>
    <p:extLst>
      <p:ext uri="{BB962C8B-B14F-4D97-AF65-F5344CB8AC3E}">
        <p14:creationId xmlns:p14="http://schemas.microsoft.com/office/powerpoint/2010/main" val="385199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240" y="2165661"/>
            <a:ext cx="7658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Rockwell" panose="02060603020205020403" pitchFamily="18" charset="0"/>
              </a:rPr>
              <a:t>Retention Schedule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17220" y="3055620"/>
            <a:ext cx="7818120" cy="2286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32050"/>
      </p:ext>
    </p:extLst>
  </p:cSld>
  <p:clrMapOvr>
    <a:masterClrMapping/>
  </p:clrMapOvr>
</p:sld>
</file>

<file path=ppt/theme/theme1.xml><?xml version="1.0" encoding="utf-8"?>
<a:theme xmlns:a="http://schemas.openxmlformats.org/drawingml/2006/main" name="HISD-Template-2014-Standard">
  <a:themeElements>
    <a:clrScheme name="2014 HISD Color Theme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gistrar Meeting 2016-08-11.ppt.potx" id="{06A0450B-EB19-454C-92DE-5B7A3D0105C7}" vid="{574B6257-EC90-4939-B671-E55D31823F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Registrar Meeting 2016-08-11.ppt</Template>
  <TotalTime>346</TotalTime>
  <Words>530</Words>
  <Application>Microsoft Office PowerPoint</Application>
  <PresentationFormat>On-screen Show (4:3)</PresentationFormat>
  <Paragraphs>179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MV Boli</vt:lpstr>
      <vt:lpstr>Rockwell</vt:lpstr>
      <vt:lpstr>Wingdings</vt:lpstr>
      <vt:lpstr>HISD-Template-2014-Standard</vt:lpstr>
      <vt:lpstr>Records Management</vt:lpstr>
      <vt:lpstr>Agenda</vt:lpstr>
      <vt:lpstr>   Organizational                       Structure                  Services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 / References</vt:lpstr>
      <vt:lpstr>     Questions</vt:lpstr>
      <vt:lpstr>Thank you</vt:lpstr>
    </vt:vector>
  </TitlesOfParts>
  <Company>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Records Management</dc:title>
  <dc:creator>Ebrahimi, Ann L</dc:creator>
  <cp:lastModifiedBy>Ebrahimi, Ann L</cp:lastModifiedBy>
  <cp:revision>20</cp:revision>
  <cp:lastPrinted>2022-11-17T19:25:13Z</cp:lastPrinted>
  <dcterms:created xsi:type="dcterms:W3CDTF">2018-04-18T19:14:17Z</dcterms:created>
  <dcterms:modified xsi:type="dcterms:W3CDTF">2022-12-12T19:07:30Z</dcterms:modified>
</cp:coreProperties>
</file>