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29" r:id="rId5"/>
    <p:sldId id="273" r:id="rId6"/>
    <p:sldId id="292" r:id="rId7"/>
    <p:sldId id="295" r:id="rId8"/>
    <p:sldId id="293" r:id="rId9"/>
    <p:sldId id="309" r:id="rId10"/>
    <p:sldId id="312" r:id="rId11"/>
    <p:sldId id="294" r:id="rId12"/>
    <p:sldId id="310" r:id="rId13"/>
    <p:sldId id="311" r:id="rId14"/>
    <p:sldId id="296" r:id="rId15"/>
    <p:sldId id="330" r:id="rId16"/>
    <p:sldId id="313" r:id="rId17"/>
    <p:sldId id="302" r:id="rId18"/>
    <p:sldId id="297" r:id="rId19"/>
    <p:sldId id="315" r:id="rId20"/>
    <p:sldId id="316" r:id="rId21"/>
    <p:sldId id="327" r:id="rId22"/>
    <p:sldId id="320" r:id="rId23"/>
    <p:sldId id="319" r:id="rId24"/>
    <p:sldId id="333" r:id="rId25"/>
    <p:sldId id="331" r:id="rId26"/>
    <p:sldId id="33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99"/>
    <a:srgbClr val="C0C0C0"/>
    <a:srgbClr val="7497A8"/>
    <a:srgbClr val="6C9DCE"/>
    <a:srgbClr val="B0CBF6"/>
    <a:srgbClr val="143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1714" autoAdjust="0"/>
  </p:normalViewPr>
  <p:slideViewPr>
    <p:cSldViewPr>
      <p:cViewPr varScale="1">
        <p:scale>
          <a:sx n="61" d="100"/>
          <a:sy n="61" d="100"/>
        </p:scale>
        <p:origin x="167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B06119-46EF-44DD-969A-9DF4AE38181F}" type="datetimeFigureOut">
              <a:rPr lang="en-US" smtClean="0"/>
              <a:pPr/>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ADD7FA-1298-42C4-B331-95F1E3D09CDB}" type="slidenum">
              <a:rPr lang="en-US" smtClean="0"/>
              <a:pPr/>
              <a:t>‹#›</a:t>
            </a:fld>
            <a:endParaRPr lang="en-US"/>
          </a:p>
        </p:txBody>
      </p:sp>
    </p:spTree>
    <p:extLst>
      <p:ext uri="{BB962C8B-B14F-4D97-AF65-F5344CB8AC3E}">
        <p14:creationId xmlns:p14="http://schemas.microsoft.com/office/powerpoint/2010/main" val="266445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04A22-AE47-44FD-B526-2D06BE9DB79D}" type="datetimeFigureOut">
              <a:rPr lang="en-US" smtClean="0"/>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4DD4D-944E-4937-A86B-B5924FC3557C}" type="slidenum">
              <a:rPr lang="en-US" smtClean="0"/>
              <a:pPr/>
              <a:t>‹#›</a:t>
            </a:fld>
            <a:endParaRPr lang="en-US"/>
          </a:p>
        </p:txBody>
      </p:sp>
    </p:spTree>
    <p:extLst>
      <p:ext uri="{BB962C8B-B14F-4D97-AF65-F5344CB8AC3E}">
        <p14:creationId xmlns:p14="http://schemas.microsoft.com/office/powerpoint/2010/main" val="248448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 </a:t>
            </a:r>
            <a:r>
              <a:rPr lang="en-US" dirty="0" smtClean="0"/>
              <a:t>As people</a:t>
            </a:r>
            <a:r>
              <a:rPr lang="en-US" baseline="0" dirty="0" smtClean="0"/>
              <a:t> are walking in, thank them for coming and s</a:t>
            </a:r>
            <a:r>
              <a:rPr lang="en-US" dirty="0" smtClean="0"/>
              <a:t>tart off with a quick quiz on the screen via</a:t>
            </a:r>
            <a:r>
              <a:rPr lang="en-US" baseline="0" dirty="0" smtClean="0"/>
              <a:t> poll everywhere</a:t>
            </a:r>
            <a:r>
              <a:rPr lang="en-US" dirty="0" smtClean="0"/>
              <a:t>.</a:t>
            </a:r>
          </a:p>
          <a:p>
            <a:r>
              <a:rPr lang="en-US" dirty="0" smtClean="0"/>
              <a:t>Ask people to think about their answers as they sit down and if</a:t>
            </a:r>
            <a:r>
              <a:rPr lang="en-US" baseline="0" dirty="0" smtClean="0"/>
              <a:t> they have a cell phone, text their answer.</a:t>
            </a:r>
            <a:endParaRPr lang="en-US" baseline="0" dirty="0"/>
          </a:p>
          <a:p>
            <a:endParaRPr lang="en-US" baseline="0" dirty="0" smtClean="0"/>
          </a:p>
          <a:p>
            <a:r>
              <a:rPr lang="en-US" b="1" baseline="0" dirty="0" smtClean="0"/>
              <a:t>OR</a:t>
            </a:r>
          </a:p>
          <a:p>
            <a:endParaRPr lang="en-US" baseline="0" dirty="0" smtClean="0"/>
          </a:p>
          <a:p>
            <a:r>
              <a:rPr lang="en-US" b="1" baseline="0" dirty="0" smtClean="0"/>
              <a:t>Just use the PowerPoint slides and do not make it interactive</a:t>
            </a:r>
          </a:p>
          <a:p>
            <a:endParaRPr lang="en-US" b="1" baseline="0" dirty="0" smtClean="0"/>
          </a:p>
          <a:p>
            <a:r>
              <a:rPr lang="es-ES" b="0" baseline="0" noProof="0" dirty="0" smtClean="0"/>
              <a:t>Me gustaría comenzar con una breve prueba. No se preocupen, no van a recibir una calificación, y la prueba tiene solo una pregunta.</a:t>
            </a:r>
          </a:p>
          <a:p>
            <a:endParaRPr lang="en-US" b="0" baseline="0" dirty="0" smtClean="0"/>
          </a:p>
          <a:p>
            <a:r>
              <a:rPr lang="es-ES" b="0" baseline="0" dirty="0" smtClean="0"/>
              <a:t>¿Cuántas horas al día pasa un niño o un joven de entre 8 y 18 años de edad usando los medios sociales y la tecnología? </a:t>
            </a:r>
          </a:p>
          <a:p>
            <a:r>
              <a:rPr lang="es-ES" b="0" baseline="0" dirty="0" smtClean="0"/>
              <a:t>(incluye: TV, computadoras, tabletas, juegos de video y teléfonos celulares.)</a:t>
            </a:r>
          </a:p>
          <a:p>
            <a:endParaRPr lang="en-US" b="0"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2</a:t>
            </a:fld>
            <a:endParaRPr lang="en-US" dirty="0"/>
          </a:p>
        </p:txBody>
      </p:sp>
    </p:spTree>
    <p:extLst>
      <p:ext uri="{BB962C8B-B14F-4D97-AF65-F5344CB8AC3E}">
        <p14:creationId xmlns:p14="http://schemas.microsoft.com/office/powerpoint/2010/main" val="371439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PowerUp consiste en que todos los estudiantes de preparatoria reciban una computadora portátil</a:t>
            </a:r>
            <a:r>
              <a:rPr lang="es-ES" baseline="0" noProof="0" dirty="0" smtClean="0"/>
              <a:t> para usarla en la escuela y en su casa. El programa se conoce como uno a uno porque se le entrega una computadora a cada estudiante.</a:t>
            </a:r>
          </a:p>
          <a:p>
            <a:r>
              <a:rPr lang="es-ES" baseline="0" noProof="0" dirty="0" smtClean="0"/>
              <a:t>HISD distribuye las computadoras en etapas y: </a:t>
            </a:r>
          </a:p>
          <a:p>
            <a:endParaRPr lang="es-ES" baseline="0" noProof="0" dirty="0" smtClean="0"/>
          </a:p>
          <a:p>
            <a:r>
              <a:rPr lang="es-ES" b="1" baseline="0" noProof="0" dirty="0" smtClean="0"/>
              <a:t>Nuestra escuela es parte de la fase uno, lo cual significa que nuestros estudiantes reciben una computadora el primer día de clases.</a:t>
            </a:r>
          </a:p>
          <a:p>
            <a:r>
              <a:rPr lang="es-ES" baseline="0" noProof="0" dirty="0" smtClean="0"/>
              <a:t>--OR--</a:t>
            </a:r>
          </a:p>
          <a:p>
            <a:r>
              <a:rPr lang="es-ES" b="1" baseline="0" noProof="0" dirty="0" smtClean="0"/>
              <a:t>Nuestra escuela es parte de la fase dos, lo cual significa que nuestros estudiantes recibirán una computadora en enero. </a:t>
            </a:r>
          </a:p>
          <a:p>
            <a:endParaRPr lang="es-ES" baseline="0" noProof="0" dirty="0" smtClean="0"/>
          </a:p>
          <a:p>
            <a:r>
              <a:rPr lang="es-ES" baseline="0" noProof="0" dirty="0" smtClean="0"/>
              <a:t>Pero PowerUp no se trata solamente de darles computadoras a los estudiantes. Se trata de transformar la enseñanza y el aprendizaje.</a:t>
            </a:r>
          </a:p>
          <a:p>
            <a:endParaRPr lang="es-ES" baseline="0" noProof="0" dirty="0" smtClean="0"/>
          </a:p>
          <a:p>
            <a:r>
              <a:rPr lang="es-ES" baseline="0" noProof="0" dirty="0" smtClean="0"/>
              <a:t>Como parte de la iniciativa, nuestros docentes se están capacitando en el uso de las computadoras y poniéndose al corriente con los diferentes recursos y herramientas digitales de los salones de clases.</a:t>
            </a:r>
          </a:p>
          <a:p>
            <a:endParaRPr lang="es-ES" baseline="0" noProof="0" dirty="0" smtClean="0"/>
          </a:p>
          <a:p>
            <a:r>
              <a:rPr lang="es-ES" baseline="0" noProof="0" dirty="0" smtClean="0"/>
              <a:t>El departamento de currículo de HISD también ha creado materiales de planificación de clases actualizados y mejorados para ayudar a los maestros con la instrucción diaria y las lecciones.</a:t>
            </a:r>
          </a:p>
          <a:p>
            <a:endParaRPr lang="es-ES" baseline="0" noProof="0" dirty="0" smtClean="0"/>
          </a:p>
          <a:p>
            <a:r>
              <a:rPr lang="es-ES" baseline="0" noProof="0" dirty="0" smtClean="0"/>
              <a:t>El resultado es que los salones de clases del distrito ya están empezando a cambiar. Y lo mismo sucede con los proyectos y las tareas que los estudiantes hacen cuando no están en la escuela.</a:t>
            </a:r>
          </a:p>
        </p:txBody>
      </p:sp>
      <p:sp>
        <p:nvSpPr>
          <p:cNvPr id="4" name="Slide Number Placeholder 3"/>
          <p:cNvSpPr>
            <a:spLocks noGrp="1"/>
          </p:cNvSpPr>
          <p:nvPr>
            <p:ph type="sldNum" sz="quarter" idx="10"/>
          </p:nvPr>
        </p:nvSpPr>
        <p:spPr/>
        <p:txBody>
          <a:bodyPr/>
          <a:lstStyle/>
          <a:p>
            <a:fld id="{B594DD4D-944E-4937-A86B-B5924FC3557C}" type="slidenum">
              <a:rPr lang="en-US" smtClean="0"/>
              <a:pPr/>
              <a:t>11</a:t>
            </a:fld>
            <a:endParaRPr lang="en-US"/>
          </a:p>
        </p:txBody>
      </p:sp>
    </p:spTree>
    <p:extLst>
      <p:ext uri="{BB962C8B-B14F-4D97-AF65-F5344CB8AC3E}">
        <p14:creationId xmlns:p14="http://schemas.microsoft.com/office/powerpoint/2010/main" val="292083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Ahora quiero mostrarles un breve video sobre</a:t>
            </a:r>
            <a:r>
              <a:rPr lang="es-ES" baseline="0" noProof="0" dirty="0" smtClean="0"/>
              <a:t> la iniciativa PowerUp, la distribución de computadoras portátiles a los estudiantes, e información importante que los padres y estudiantes deben conocer. </a:t>
            </a:r>
          </a:p>
          <a:p>
            <a:endParaRPr lang="en-US" b="1" baseline="0" dirty="0" smtClean="0"/>
          </a:p>
          <a:p>
            <a:r>
              <a:rPr lang="en-US" b="1" baseline="0" dirty="0" smtClean="0"/>
              <a:t>Action: </a:t>
            </a:r>
            <a:r>
              <a:rPr lang="en-US" baseline="0" dirty="0" smtClean="0"/>
              <a:t>either click on link and play live or download video to laptop beforehand </a:t>
            </a:r>
            <a:r>
              <a:rPr lang="en-US" b="1" baseline="0" dirty="0" smtClean="0"/>
              <a:t>(Highly suggest this option)</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12</a:t>
            </a:fld>
            <a:endParaRPr lang="en-US"/>
          </a:p>
        </p:txBody>
      </p:sp>
    </p:spTree>
    <p:extLst>
      <p:ext uri="{BB962C8B-B14F-4D97-AF65-F5344CB8AC3E}">
        <p14:creationId xmlns:p14="http://schemas.microsoft.com/office/powerpoint/2010/main" val="202196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Al principio les dije que íbamos a hablar sobre tres temas clave relacionados con la tecnología y nuestros hijos.</a:t>
            </a:r>
          </a:p>
          <a:p>
            <a:endParaRPr lang="es-ES" baseline="0" noProof="0" dirty="0" smtClean="0"/>
          </a:p>
          <a:p>
            <a:r>
              <a:rPr lang="es-ES" baseline="0" noProof="0" dirty="0" smtClean="0"/>
              <a:t>Hace unos minutos hablamos sobre el tema número tres, y ahora espero que todos tengan un mejor entendimiento de cómo se usa la tecnología en HISD para asegurar que nuestros estudiantes adquieran las habilidades que necesitan para la universidad y las carreras.</a:t>
            </a:r>
          </a:p>
          <a:p>
            <a:endParaRPr lang="es-ES" baseline="0" noProof="0" dirty="0" smtClean="0"/>
          </a:p>
          <a:p>
            <a:r>
              <a:rPr lang="es-ES" baseline="0" noProof="0" dirty="0" smtClean="0"/>
              <a:t>Ahora quiero hablar sobre cómo podemos colaborar para que nuestros hijos estén seguros y protegidos, y para que se conviertan en buenos ciudadanos digitales. </a:t>
            </a:r>
          </a:p>
          <a:p>
            <a:r>
              <a:rPr lang="es-ES" baseline="0" noProof="0" dirty="0" smtClean="0"/>
              <a:t>En el video se habló sobre estos temas, pero vamos a conversar un poco más.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13</a:t>
            </a:fld>
            <a:endParaRPr lang="en-US"/>
          </a:p>
        </p:txBody>
      </p:sp>
    </p:spTree>
    <p:extLst>
      <p:ext uri="{BB962C8B-B14F-4D97-AF65-F5344CB8AC3E}">
        <p14:creationId xmlns:p14="http://schemas.microsoft.com/office/powerpoint/2010/main" val="289398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En HISD, la seguridad es una prioridad y por ello hemos</a:t>
            </a:r>
            <a:r>
              <a:rPr lang="es-ES" baseline="0" noProof="0" dirty="0" smtClean="0"/>
              <a:t> tomado medidas para asegurarnos de que las computadoras que estamos distribuyendo sean seguras y adecuadas para que sus hijos las usen en la escuela y en su casa.</a:t>
            </a:r>
          </a:p>
          <a:p>
            <a:endParaRPr lang="es-ES" baseline="0" noProof="0" dirty="0" smtClean="0"/>
          </a:p>
          <a:p>
            <a:r>
              <a:rPr lang="es-ES" baseline="0" noProof="0" dirty="0" smtClean="0"/>
              <a:t>Como vieron en el video, las computadoras vienen con </a:t>
            </a:r>
            <a:r>
              <a:rPr lang="es-ES" baseline="0" noProof="0" dirty="0" err="1" smtClean="0"/>
              <a:t>Lowjack</a:t>
            </a:r>
            <a:r>
              <a:rPr lang="es-ES" baseline="0" noProof="0" dirty="0" smtClean="0"/>
              <a:t> instalado. Por lo tanto, si se pierden o si alguien las roba, el distrito puede desactivarlas inmediatamente y seguir su rastro para localizarlas. </a:t>
            </a:r>
            <a:r>
              <a:rPr lang="es-ES" b="1" baseline="0" noProof="0" dirty="0" smtClean="0"/>
              <a:t>Importante: </a:t>
            </a:r>
            <a:r>
              <a:rPr lang="es-ES" b="1" i="1" baseline="0" noProof="0" dirty="0" smtClean="0"/>
              <a:t>En caso de pérdida o robo de la computadora los estudiantes deben avisar dentro de un periodo de 3 días. Con </a:t>
            </a:r>
            <a:r>
              <a:rPr lang="es-ES" b="1" i="1" baseline="0" noProof="0" dirty="0" err="1" smtClean="0"/>
              <a:t>Lowjack</a:t>
            </a:r>
            <a:r>
              <a:rPr lang="es-ES" b="1" i="1" baseline="0" noProof="0" dirty="0" smtClean="0"/>
              <a:t>, podemos localizarla y recobrarla. Además, el seguro no cubrirá el costo de la computadora si el estudiante no avisa en un periodo de 10 días.</a:t>
            </a:r>
            <a:r>
              <a:rPr lang="es-ES" b="1" baseline="0" noProof="0" dirty="0" smtClean="0"/>
              <a:t> Les vamos a pedir a los profesores que se cercioren de que sus alumnos tengan las computadora todos los días. Si un estudiante no tiene la computadora en la escuela, los profesores le preguntarán dónde está y le indicarán </a:t>
            </a:r>
            <a:r>
              <a:rPr lang="es-ES" b="1" baseline="0" noProof="0" smtClean="0"/>
              <a:t>que debe </a:t>
            </a:r>
            <a:r>
              <a:rPr lang="es-ES" b="1" baseline="0" noProof="0" dirty="0" smtClean="0"/>
              <a:t>traerla al </a:t>
            </a:r>
            <a:r>
              <a:rPr lang="es-ES" b="1" baseline="0" noProof="0" smtClean="0"/>
              <a:t>día siguiente sin falta.</a:t>
            </a:r>
            <a:endParaRPr lang="es-ES" baseline="0" noProof="0" dirty="0" smtClean="0"/>
          </a:p>
          <a:p>
            <a:endParaRPr lang="es-ES" baseline="0" noProof="0" dirty="0" smtClean="0"/>
          </a:p>
          <a:p>
            <a:r>
              <a:rPr lang="es-ES" baseline="0" noProof="0" dirty="0" smtClean="0"/>
              <a:t>También están equipadas con un programa de filtros que bloquea ciertos sitio de la red de medios sociales, como </a:t>
            </a:r>
            <a:r>
              <a:rPr lang="es-ES" baseline="0" noProof="0" dirty="0" err="1" smtClean="0"/>
              <a:t>Youtube</a:t>
            </a:r>
            <a:r>
              <a:rPr lang="es-ES" baseline="0" noProof="0" dirty="0" smtClean="0"/>
              <a:t> y Facebook, e impide el acceso a contenido inapropiado mediante un filtro de palabras. Este sistema está activado las 24 horas del día sin importar si el estudiante está usando internet en la escuela, la casa, Starbucks o en cualquier otro lugar con conexión a internet.</a:t>
            </a:r>
          </a:p>
          <a:p>
            <a:endParaRPr lang="es-ES" baseline="0" noProof="0" dirty="0" smtClean="0"/>
          </a:p>
          <a:p>
            <a:r>
              <a:rPr lang="es-ES" baseline="0" noProof="0" dirty="0" smtClean="0"/>
              <a:t>Además, los administradores tienen la capacidad de ver las computadoras mediante acceso remoto.</a:t>
            </a:r>
          </a:p>
          <a:p>
            <a:endParaRPr lang="es-ES" baseline="0" noProof="0" dirty="0" smtClean="0"/>
          </a:p>
          <a:p>
            <a:r>
              <a:rPr lang="es-ES" baseline="0" noProof="0" dirty="0" smtClean="0"/>
              <a:t>Ustedes y sus hijos ya han firmado o firmarán un formulario en el cual afirman que entienden que HISD no permite el uso no ético de la computadora, internet, el correo electrónico o cualquier otro medio digital.</a:t>
            </a:r>
          </a:p>
          <a:p>
            <a:endParaRPr lang="es-ES" baseline="0" noProof="0" dirty="0" smtClean="0"/>
          </a:p>
          <a:p>
            <a:r>
              <a:rPr lang="es-ES" baseline="0" noProof="0" dirty="0" smtClean="0"/>
              <a:t>Por lo tanto, queremos platicar con franqueza sobre la tecnología, internet y algunas de las consecuencias de poner estas herramientas en manos de nuestros hijos.</a:t>
            </a:r>
            <a:endParaRPr lang="es-ES" noProof="0"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14</a:t>
            </a:fld>
            <a:endParaRPr lang="en-US"/>
          </a:p>
        </p:txBody>
      </p:sp>
    </p:spTree>
    <p:extLst>
      <p:ext uri="{BB962C8B-B14F-4D97-AF65-F5344CB8AC3E}">
        <p14:creationId xmlns:p14="http://schemas.microsoft.com/office/powerpoint/2010/main" val="346043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Hay verdaderos peligros en este mundo de actividad</a:t>
            </a:r>
            <a:r>
              <a:rPr lang="es-ES" baseline="0" noProof="0" dirty="0" smtClean="0"/>
              <a:t> continua y diaria en que vivimos hoy, particularmente en lo que se refiere a la manera en que nuestros hijos se relacionan socialmente y en su trato con los demás.</a:t>
            </a:r>
          </a:p>
          <a:p>
            <a:r>
              <a:rPr lang="es-ES" baseline="0" noProof="0" dirty="0" smtClean="0"/>
              <a:t>Y nos guste o no, la mayoría de los adolescentes de hoy usan los medios sociales para comunicarse. </a:t>
            </a:r>
          </a:p>
          <a:p>
            <a:r>
              <a:rPr lang="es-ES" baseline="0" noProof="0" dirty="0" smtClean="0"/>
              <a:t>Datos reunidos recientemente sugieren que nueve de cada diez adolescentes usan los medios sociales.</a:t>
            </a:r>
          </a:p>
          <a:p>
            <a:endParaRPr lang="es-ES" baseline="0" noProof="0" dirty="0" smtClean="0"/>
          </a:p>
          <a:p>
            <a:r>
              <a:rPr lang="es-ES" baseline="0" noProof="0" dirty="0" smtClean="0"/>
              <a:t>Los sitios más populares entre los adolescentes son:</a:t>
            </a:r>
          </a:p>
          <a:p>
            <a:r>
              <a:rPr lang="es-ES" baseline="0" noProof="0" dirty="0" err="1" smtClean="0"/>
              <a:t>Tumblr</a:t>
            </a:r>
            <a:endParaRPr lang="es-ES" baseline="0" noProof="0" dirty="0" smtClean="0"/>
          </a:p>
          <a:p>
            <a:r>
              <a:rPr lang="es-ES" baseline="0" noProof="0" dirty="0" smtClean="0"/>
              <a:t>Facebook</a:t>
            </a:r>
          </a:p>
          <a:p>
            <a:r>
              <a:rPr lang="es-ES" baseline="0" noProof="0" dirty="0" err="1" smtClean="0"/>
              <a:t>Twitter</a:t>
            </a:r>
            <a:endParaRPr lang="es-ES" baseline="0" noProof="0" dirty="0" smtClean="0"/>
          </a:p>
          <a:p>
            <a:r>
              <a:rPr lang="es-ES" baseline="0" noProof="0" dirty="0" err="1" smtClean="0"/>
              <a:t>Instagram</a:t>
            </a:r>
            <a:endParaRPr lang="es-ES" baseline="0" noProof="0" dirty="0" smtClean="0"/>
          </a:p>
          <a:p>
            <a:r>
              <a:rPr lang="es-ES" baseline="0" noProof="0" dirty="0" err="1" smtClean="0"/>
              <a:t>Snapchat</a:t>
            </a:r>
            <a:endParaRPr lang="es-ES" baseline="0" noProof="0" dirty="0" smtClean="0"/>
          </a:p>
          <a:p>
            <a:endParaRPr lang="es-ES" baseline="0" noProof="0" dirty="0" smtClean="0"/>
          </a:p>
          <a:p>
            <a:r>
              <a:rPr lang="es-ES" baseline="0" noProof="0" dirty="0" smtClean="0"/>
              <a:t>Si ustedes no están familiarizados con estos sitios, es necesario que lo hagan.</a:t>
            </a:r>
          </a:p>
          <a:p>
            <a:r>
              <a:rPr lang="es-ES" baseline="0" noProof="0" dirty="0" smtClean="0"/>
              <a:t>Aunque la mayoría de ellos están bloqueados en las computadoras que les distribuimos a los estudiantes de HISD, no están bloqueados en los teléfonos celulares que ustedes les han comprado.</a:t>
            </a:r>
          </a:p>
          <a:p>
            <a:r>
              <a:rPr lang="es-ES" baseline="0" noProof="0" dirty="0" smtClean="0"/>
              <a:t>Y la realidad es que la mayoría de los niños y los jóvenes han estado visitando estos sitios, y seguirán haciéndolo, en sus teléfonos.</a:t>
            </a:r>
          </a:p>
          <a:p>
            <a:endParaRPr lang="es-ES" baseline="0" noProof="0" dirty="0" smtClean="0"/>
          </a:p>
          <a:p>
            <a:r>
              <a:rPr lang="es-ES" baseline="0" noProof="0" dirty="0" smtClean="0"/>
              <a:t>Es más, el 75% de los jóvenes tienen su propio teléfono celular o acceso a uno en su casa. Y usan los teléfonos celulares para visitar los medios sociales.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15</a:t>
            </a:fld>
            <a:endParaRPr lang="en-US"/>
          </a:p>
        </p:txBody>
      </p:sp>
    </p:spTree>
    <p:extLst>
      <p:ext uri="{BB962C8B-B14F-4D97-AF65-F5344CB8AC3E}">
        <p14:creationId xmlns:p14="http://schemas.microsoft.com/office/powerpoint/2010/main" val="318982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Y cuando los adolescentes visitan estos sitios, ¿qué publican?</a:t>
            </a:r>
          </a:p>
          <a:p>
            <a:endParaRPr lang="es-ES" baseline="0" noProof="0" dirty="0" smtClean="0"/>
          </a:p>
          <a:p>
            <a:r>
              <a:rPr lang="es-ES" baseline="0" noProof="0" dirty="0" smtClean="0"/>
              <a:t>91% - fotos de ellos mismos</a:t>
            </a:r>
          </a:p>
          <a:p>
            <a:r>
              <a:rPr lang="es-ES" baseline="0" noProof="0" dirty="0" smtClean="0"/>
              <a:t>71% - el nombre de su escuela</a:t>
            </a:r>
          </a:p>
          <a:p>
            <a:r>
              <a:rPr lang="es-ES" baseline="0" noProof="0" dirty="0" smtClean="0"/>
              <a:t>71% - la ciudad donde viven</a:t>
            </a:r>
          </a:p>
          <a:p>
            <a:r>
              <a:rPr lang="es-ES" baseline="0" noProof="0" dirty="0" smtClean="0"/>
              <a:t>53% - su dirección de correo electrónico</a:t>
            </a:r>
          </a:p>
          <a:p>
            <a:r>
              <a:rPr lang="es-ES" baseline="0" noProof="0" dirty="0" smtClean="0"/>
              <a:t>20% - su número de teléfono celular </a:t>
            </a:r>
          </a:p>
          <a:p>
            <a:endParaRPr lang="es-ES" baseline="0" noProof="0" dirty="0" smtClean="0"/>
          </a:p>
          <a:p>
            <a:r>
              <a:rPr lang="es-ES" baseline="0" noProof="0" dirty="0" smtClean="0"/>
              <a:t>Como pueden ver en estas estadísticas, los adolescentes comparten información personal con mucha frecuencia.</a:t>
            </a:r>
          </a:p>
          <a:p>
            <a:r>
              <a:rPr lang="es-ES" baseline="0" noProof="0" dirty="0" smtClean="0"/>
              <a:t>Los adolescentes se sienten muy a gusto documentando su vida en línea.</a:t>
            </a:r>
          </a:p>
          <a:p>
            <a:r>
              <a:rPr lang="es-ES" baseline="0" noProof="0" dirty="0" smtClean="0"/>
              <a:t>Pero esta cultura de estar siempre conectado crea un ambiente en el cual los adolescentes pueden tomar decisiones impulsivas que podrían volver a salir a la luz más adelante y perjudicarlos.</a:t>
            </a:r>
          </a:p>
          <a:p>
            <a:endParaRPr lang="es-ES" baseline="0" noProof="0" dirty="0" smtClean="0"/>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16</a:t>
            </a:fld>
            <a:endParaRPr lang="en-US"/>
          </a:p>
        </p:txBody>
      </p:sp>
    </p:spTree>
    <p:extLst>
      <p:ext uri="{BB962C8B-B14F-4D97-AF65-F5344CB8AC3E}">
        <p14:creationId xmlns:p14="http://schemas.microsoft.com/office/powerpoint/2010/main" val="318982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Los clics que los adolescentes hacen ahora pueden tener consecuencias serias. No hace falta más que escuchar las noticias para enterarse de algún adolescente que cayó víctima de alguno de los escenarios que se ven aquí. Son reales y suceden con frecuencia; y no solo a los adolescentes sino también a los adultos. </a:t>
            </a:r>
          </a:p>
          <a:p>
            <a:endParaRPr lang="es-ES" noProof="0" dirty="0" smtClean="0"/>
          </a:p>
          <a:p>
            <a:r>
              <a:rPr lang="es-ES" baseline="0" noProof="0" dirty="0" smtClean="0"/>
              <a:t>Estafas</a:t>
            </a:r>
          </a:p>
          <a:p>
            <a:endParaRPr lang="es-ES" baseline="0" noProof="0" dirty="0" smtClean="0"/>
          </a:p>
          <a:p>
            <a:r>
              <a:rPr lang="es-ES" baseline="0" noProof="0" dirty="0" smtClean="0"/>
              <a:t>Ciberacoso</a:t>
            </a:r>
          </a:p>
          <a:p>
            <a:endParaRPr lang="es-ES" baseline="0" noProof="0" dirty="0" smtClean="0"/>
          </a:p>
          <a:p>
            <a:r>
              <a:rPr lang="es-ES" baseline="0" noProof="0" dirty="0" smtClean="0"/>
              <a:t>Sexteo</a:t>
            </a:r>
          </a:p>
          <a:p>
            <a:endParaRPr lang="es-ES" baseline="0" noProof="0" dirty="0" smtClean="0"/>
          </a:p>
          <a:p>
            <a:r>
              <a:rPr lang="es-ES" baseline="0" noProof="0" dirty="0" smtClean="0"/>
              <a:t>Intimidación digital</a:t>
            </a:r>
          </a:p>
          <a:p>
            <a:endParaRPr lang="es-ES" baseline="0" noProof="0" dirty="0" smtClean="0"/>
          </a:p>
          <a:p>
            <a:r>
              <a:rPr lang="es-ES" baseline="0" noProof="0" dirty="0" smtClean="0"/>
              <a:t>Reputaciones dañadas</a:t>
            </a:r>
          </a:p>
          <a:p>
            <a:endParaRPr lang="es-ES" baseline="0" noProof="0" dirty="0" smtClean="0"/>
          </a:p>
          <a:p>
            <a:r>
              <a:rPr lang="es-ES" baseline="0" noProof="0" dirty="0" smtClean="0"/>
              <a:t>Relaciones arriesgadas en línea</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17</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baseline="0" noProof="0" dirty="0" smtClean="0"/>
              <a:t>También puede ser que sus hijos creen una huella digital negativa.</a:t>
            </a:r>
          </a:p>
          <a:p>
            <a:r>
              <a:rPr lang="es-ES" baseline="0" noProof="0" dirty="0" smtClean="0"/>
              <a:t>Una huella digital es el rastro de datos que queda de nuestras acciones en un entorno digital como: TV, teléfonos móviles, internet, y otros dispositivos y sensores conectados</a:t>
            </a:r>
            <a:r>
              <a:rPr lang="es-ES" sz="1200" noProof="0" dirty="0" smtClean="0">
                <a:solidFill>
                  <a:srgbClr val="000000"/>
                </a:solidFill>
                <a:latin typeface="Times New Roman" pitchFamily="18" charset="0"/>
                <a:cs typeface="Times New Roman" pitchFamily="18" charset="0"/>
              </a:rPr>
              <a:t>.</a:t>
            </a:r>
          </a:p>
          <a:p>
            <a:endParaRPr lang="es-ES" sz="1200" noProof="0" dirty="0" smtClean="0">
              <a:solidFill>
                <a:srgbClr val="000000"/>
              </a:solidFill>
              <a:latin typeface="Times New Roman" pitchFamily="18" charset="0"/>
              <a:cs typeface="Times New Roman" pitchFamily="18" charset="0"/>
            </a:endParaRPr>
          </a:p>
          <a:p>
            <a:r>
              <a:rPr lang="es-ES" sz="1200" noProof="0" dirty="0" smtClean="0">
                <a:solidFill>
                  <a:srgbClr val="000000"/>
                </a:solidFill>
                <a:latin typeface="Times New Roman" pitchFamily="18" charset="0"/>
                <a:cs typeface="Times New Roman" pitchFamily="18" charset="0"/>
              </a:rPr>
              <a:t>En otras palabras, es su reputación en internet</a:t>
            </a:r>
            <a:r>
              <a:rPr lang="es-ES" sz="1200" baseline="0" noProof="0" dirty="0" smtClean="0">
                <a:solidFill>
                  <a:srgbClr val="000000"/>
                </a:solidFill>
                <a:latin typeface="Times New Roman" pitchFamily="18" charset="0"/>
                <a:cs typeface="Times New Roman" pitchFamily="18" charset="0"/>
              </a:rPr>
              <a:t>.</a:t>
            </a:r>
            <a:r>
              <a:rPr lang="es-ES" sz="1200" noProof="0" dirty="0" smtClean="0">
                <a:solidFill>
                  <a:srgbClr val="000000"/>
                </a:solidFill>
                <a:latin typeface="Times New Roman" pitchFamily="18" charset="0"/>
                <a:cs typeface="Times New Roman" pitchFamily="18" charset="0"/>
              </a:rPr>
              <a:t> </a:t>
            </a:r>
            <a:endParaRPr lang="es-ES" baseline="0" noProof="0" dirty="0" smtClean="0"/>
          </a:p>
          <a:p>
            <a:r>
              <a:rPr lang="es-ES" sz="1200" kern="1200" baseline="0" noProof="0" dirty="0" smtClean="0">
                <a:solidFill>
                  <a:schemeClr val="tx1"/>
                </a:solidFill>
                <a:latin typeface="+mn-lt"/>
                <a:ea typeface="+mn-ea"/>
                <a:cs typeface="+mn-cs"/>
              </a:rPr>
              <a:t>Todo lo que ustedes mismos y cualquier otra persona publiquen en internet acerca de usted se convierte en parte de su presencia digital en línea conocida como huella digital.</a:t>
            </a:r>
          </a:p>
          <a:p>
            <a:r>
              <a:rPr lang="es-ES" sz="1200" kern="1200" baseline="0" noProof="0" dirty="0" smtClean="0">
                <a:solidFill>
                  <a:schemeClr val="tx1"/>
                </a:solidFill>
                <a:latin typeface="+mn-lt"/>
                <a:ea typeface="+mn-ea"/>
                <a:cs typeface="+mn-cs"/>
              </a:rPr>
              <a:t>Básicamente, hagan una búsqueda de su nombre en Google y vean qué sale. Esa es su huella digital.</a:t>
            </a:r>
          </a:p>
          <a:p>
            <a:endParaRPr lang="en-US" dirty="0" smtClean="0">
              <a:latin typeface="Arial"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22D9DEB-9A39-41E4-83AC-41AB917DACC3}" type="slidenum">
              <a:rPr lang="en-US" smtClean="0">
                <a:latin typeface="Calibri" pitchFamily="34" charset="0"/>
              </a:rPr>
              <a:pPr eaLnBrk="1" hangingPunct="1"/>
              <a:t>18</a:t>
            </a:fld>
            <a:endParaRPr lang="en-US" dirty="0" smtClean="0">
              <a:latin typeface="Calibri" pitchFamily="34" charset="0"/>
            </a:endParaRPr>
          </a:p>
        </p:txBody>
      </p:sp>
    </p:spTree>
    <p:extLst>
      <p:ext uri="{BB962C8B-B14F-4D97-AF65-F5344CB8AC3E}">
        <p14:creationId xmlns:p14="http://schemas.microsoft.com/office/powerpoint/2010/main" val="8695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Tener una huella digital positiva es sumamente importante. Lo que un estudiante, e incluso lo que nosotros, publicamos en línea puede beneficiar o perjudicar nuestra imagen y nuestras oportunidades futuras.</a:t>
            </a:r>
            <a:r>
              <a:rPr lang="es-ES" sz="1200" kern="1200" baseline="0" noProof="0" dirty="0" smtClean="0">
                <a:solidFill>
                  <a:schemeClr val="tx1"/>
                </a:solidFill>
                <a:latin typeface="+mn-lt"/>
                <a:ea typeface="+mn-ea"/>
                <a:cs typeface="+mn-cs"/>
              </a:rPr>
              <a:t> </a:t>
            </a:r>
          </a:p>
          <a:p>
            <a:endParaRPr lang="es-ES" sz="1200" kern="1200" baseline="0" noProof="0" dirty="0" smtClean="0">
              <a:solidFill>
                <a:schemeClr val="tx1"/>
              </a:solidFill>
              <a:latin typeface="+mn-lt"/>
              <a:ea typeface="+mn-ea"/>
              <a:cs typeface="+mn-cs"/>
            </a:endParaRPr>
          </a:p>
          <a:p>
            <a:r>
              <a:rPr lang="es-ES" sz="1200" kern="1200" baseline="0" noProof="0" dirty="0" smtClean="0">
                <a:solidFill>
                  <a:schemeClr val="tx1"/>
                </a:solidFill>
                <a:latin typeface="+mn-lt"/>
                <a:ea typeface="+mn-ea"/>
                <a:cs typeface="+mn-cs"/>
              </a:rPr>
              <a:t>Por ejemplo:</a:t>
            </a:r>
          </a:p>
          <a:p>
            <a:endParaRPr lang="es-ES" sz="1200" kern="1200" baseline="0" noProof="0" dirty="0" smtClean="0">
              <a:solidFill>
                <a:schemeClr val="tx1"/>
              </a:solidFill>
              <a:latin typeface="+mn-lt"/>
              <a:ea typeface="+mn-ea"/>
              <a:cs typeface="+mn-cs"/>
            </a:endParaRPr>
          </a:p>
          <a:p>
            <a:r>
              <a:rPr lang="es-ES" noProof="0" dirty="0" smtClean="0"/>
              <a:t>El 29% del personal a cargo de evaluar solicitudes de admisión a la universidad han investigado a un aspirante en Google, y</a:t>
            </a:r>
          </a:p>
          <a:p>
            <a:endParaRPr lang="es-ES" noProof="0" dirty="0" smtClean="0"/>
          </a:p>
          <a:p>
            <a:r>
              <a:rPr lang="es-ES" noProof="0" dirty="0" smtClean="0"/>
              <a:t>el 31% han visitado sitios de los medios sociales en busca de información sobre un aspirante.</a:t>
            </a:r>
          </a:p>
          <a:p>
            <a:endParaRPr lang="es-ES" noProof="0" dirty="0" smtClean="0"/>
          </a:p>
          <a:p>
            <a:r>
              <a:rPr lang="es-ES" noProof="0" dirty="0" smtClean="0"/>
              <a:t>El 70% de los reclutadores de empleados dicen que han rechazado aspirantes a un puesto debido a lo que estos habían publicado en los medios sociales.</a:t>
            </a:r>
          </a:p>
          <a:p>
            <a:endParaRPr lang="es-ES" noProof="0" dirty="0" smtClean="0"/>
          </a:p>
          <a:p>
            <a:r>
              <a:rPr lang="es-ES" noProof="0" dirty="0" smtClean="0"/>
              <a:t>Algunas instituciones prestamistas acuden a los medios sociales para determinar la capacidad crediticia de una persona.</a:t>
            </a:r>
          </a:p>
          <a:p>
            <a:endParaRPr lang="es-ES" noProof="0" dirty="0" smtClean="0"/>
          </a:p>
          <a:p>
            <a:r>
              <a:rPr lang="es-ES" noProof="0" dirty="0" smtClean="0"/>
              <a:t>En los tribunales se ha usado contenido de sitios de los medios sociales como evidencia.</a:t>
            </a:r>
          </a:p>
          <a:p>
            <a:endParaRPr lang="es-ES" sz="1200" kern="1200" baseline="0" noProof="0" dirty="0" smtClean="0">
              <a:solidFill>
                <a:schemeClr val="tx1"/>
              </a:solidFill>
              <a:latin typeface="+mn-lt"/>
              <a:ea typeface="+mn-ea"/>
              <a:cs typeface="+mn-cs"/>
            </a:endParaRPr>
          </a:p>
          <a:p>
            <a:r>
              <a:rPr lang="es-ES" noProof="0" dirty="0" smtClean="0"/>
              <a:t>Por eso es tan importante</a:t>
            </a:r>
            <a:r>
              <a:rPr lang="es-ES" baseline="0" noProof="0" dirty="0" smtClean="0"/>
              <a:t> que ayudemos a nuestros hijos a entender que tienen la capacidad de ir moldeando su perfil digital de manera que represente una imagen de la que puedan sentirse orgullosos. </a:t>
            </a:r>
            <a:endParaRPr lang="es-ES" sz="1200" kern="1200" baseline="0" noProof="0" dirty="0" smtClean="0">
              <a:solidFill>
                <a:schemeClr val="tx1"/>
              </a:solidFill>
              <a:latin typeface="+mn-lt"/>
              <a:ea typeface="+mn-ea"/>
              <a:cs typeface="+mn-cs"/>
            </a:endParaRPr>
          </a:p>
          <a:p>
            <a:endParaRPr lang="es-ES" sz="1200" kern="1200" baseline="0" noProof="0" dirty="0" smtClean="0">
              <a:solidFill>
                <a:schemeClr val="tx1"/>
              </a:solidFill>
              <a:latin typeface="+mn-lt"/>
              <a:ea typeface="+mn-ea"/>
              <a:cs typeface="+mn-cs"/>
            </a:endParaRPr>
          </a:p>
          <a:p>
            <a:r>
              <a:rPr lang="es-ES" sz="1200" kern="1200" baseline="0" noProof="0" dirty="0" smtClean="0">
                <a:solidFill>
                  <a:schemeClr val="tx1"/>
                </a:solidFill>
                <a:latin typeface="+mn-lt"/>
                <a:ea typeface="+mn-ea"/>
                <a:cs typeface="+mn-cs"/>
              </a:rPr>
              <a:t>Algo que se hace impulsivamente, como publicar una foto o un comentario agresivo, puede volver a salir a la luz años más tarde. Es posible que su hijo piense que le está enviando a un amigo, pero ese amigo puede enviárselo a otra persona, y esa persona a otra, y así sucesivamente.</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19</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¿Qué pueden hacer los padres para ayudar a sus hijos a crear una huella digital positiva?</a:t>
            </a:r>
          </a:p>
          <a:p>
            <a:endParaRPr lang="es-ES" b="1" baseline="0" noProof="0" dirty="0" smtClean="0"/>
          </a:p>
          <a:p>
            <a:r>
              <a:rPr lang="es-ES" b="1" baseline="0" noProof="0" dirty="0" smtClean="0"/>
              <a:t>Aconséjenles que piensen a largo plazo. </a:t>
            </a:r>
            <a:r>
              <a:rPr lang="es-ES" baseline="0" noProof="0" dirty="0" smtClean="0"/>
              <a:t>Explíquenles que todo deja una huella digital con información que cualquier persona puede encontrar en internet y pasársela a miles de personas. Y esas personas pueden seguir pasando la información, así que si hay algo que no quisieran ver el día de mañana, más vale que no lo publiquen hoy.</a:t>
            </a:r>
          </a:p>
          <a:p>
            <a:endParaRPr lang="es-ES" baseline="0" noProof="0" dirty="0" smtClean="0"/>
          </a:p>
          <a:p>
            <a:r>
              <a:rPr lang="es-ES" b="1" baseline="0" noProof="0" dirty="0" smtClean="0"/>
              <a:t>Pónganse de acuerdo sobre lo que es aceptable publicar. </a:t>
            </a:r>
            <a:r>
              <a:rPr lang="es-ES" b="0" baseline="0" noProof="0" dirty="0" smtClean="0"/>
              <a:t>Asegúrense de que sus hijos conozcan sus reglas sobre el material y contenido sugestivo que dejará una mala impresión de ellos: No publicar comentarios humillantes ni crueles, ni mensajes odiosos, ni fotografías comprometedoras</a:t>
            </a:r>
            <a:r>
              <a:rPr lang="es-ES" sz="1200" b="0" kern="1200" baseline="0" noProof="0" dirty="0" smtClean="0">
                <a:solidFill>
                  <a:schemeClr val="tx1"/>
                </a:solidFill>
                <a:latin typeface="+mn-lt"/>
                <a:ea typeface="+mn-ea"/>
                <a:cs typeface="+mn-cs"/>
              </a:rPr>
              <a:t>.</a:t>
            </a:r>
          </a:p>
          <a:p>
            <a:endParaRPr lang="es-ES" sz="1200" b="1" kern="1200" baseline="0" noProof="0" dirty="0" smtClean="0">
              <a:solidFill>
                <a:schemeClr val="tx1"/>
              </a:solidFill>
              <a:latin typeface="+mn-lt"/>
              <a:ea typeface="+mn-ea"/>
              <a:cs typeface="+mn-cs"/>
            </a:endParaRPr>
          </a:p>
          <a:p>
            <a:r>
              <a:rPr lang="es-ES" sz="1200" b="1" kern="1200" baseline="0" noProof="0" dirty="0" smtClean="0">
                <a:solidFill>
                  <a:schemeClr val="tx1"/>
                </a:solidFill>
                <a:latin typeface="+mn-lt"/>
                <a:ea typeface="+mn-ea"/>
                <a:cs typeface="+mn-cs"/>
              </a:rPr>
              <a:t>Enséñenlos a proteger la privacidad de su información personal. </a:t>
            </a:r>
            <a:r>
              <a:rPr lang="es-ES" sz="1200" b="0" kern="1200" baseline="0" noProof="0" dirty="0" smtClean="0">
                <a:solidFill>
                  <a:schemeClr val="tx1"/>
                </a:solidFill>
                <a:latin typeface="+mn-lt"/>
                <a:ea typeface="+mn-ea"/>
                <a:cs typeface="+mn-cs"/>
              </a:rPr>
              <a:t>Ayuden a los jóvenes a definir cuál es la información que les conviene mantener resguardada cuando están en línea. Para empezar, recomendamos que los jóvenes no divulguen su domicilio, números de teléfono, ni fecha de nacimiento. </a:t>
            </a:r>
          </a:p>
          <a:p>
            <a:endParaRPr lang="es-ES" sz="1200" b="1" kern="1200" baseline="0" noProof="0" dirty="0" smtClean="0">
              <a:solidFill>
                <a:schemeClr val="tx1"/>
              </a:solidFill>
              <a:latin typeface="+mn-lt"/>
              <a:ea typeface="+mn-ea"/>
              <a:cs typeface="+mn-cs"/>
            </a:endParaRPr>
          </a:p>
          <a:p>
            <a:r>
              <a:rPr lang="es-ES" sz="1200" b="1" kern="1200" baseline="0" noProof="0" dirty="0" smtClean="0">
                <a:solidFill>
                  <a:schemeClr val="tx1"/>
                </a:solidFill>
                <a:latin typeface="+mn-lt"/>
                <a:ea typeface="+mn-ea"/>
                <a:cs typeface="+mn-cs"/>
              </a:rPr>
              <a:t>Cerciórense de que sepan configurar los parámetros de privacidad en sus páginas de las redes sociales.</a:t>
            </a:r>
            <a:r>
              <a:rPr lang="es-ES" sz="1200" b="0" kern="1200" baseline="0" noProof="0" dirty="0" smtClean="0">
                <a:solidFill>
                  <a:schemeClr val="tx1"/>
                </a:solidFill>
                <a:latin typeface="+mn-lt"/>
                <a:ea typeface="+mn-ea"/>
                <a:cs typeface="+mn-cs"/>
              </a:rPr>
              <a:t> Anímelos a pensar detenidamente en la naturaleza de sus relaciones (amigos íntimos, familia, conocidos, desconocidos) y que ajusten sus parámetros de seguridad y privacidad en consecuencia.</a:t>
            </a:r>
          </a:p>
          <a:p>
            <a:endParaRPr lang="es-ES" sz="1200" b="0" kern="1200" baseline="0" noProof="0" dirty="0" smtClean="0">
              <a:solidFill>
                <a:schemeClr val="tx1"/>
              </a:solidFill>
              <a:latin typeface="+mn-lt"/>
              <a:ea typeface="+mn-ea"/>
              <a:cs typeface="+mn-cs"/>
            </a:endParaRPr>
          </a:p>
          <a:p>
            <a:r>
              <a:rPr lang="es-ES" sz="1200" b="1" kern="1200" baseline="0" noProof="0" dirty="0" smtClean="0">
                <a:solidFill>
                  <a:schemeClr val="tx1"/>
                </a:solidFill>
                <a:latin typeface="+mn-lt"/>
                <a:ea typeface="+mn-ea"/>
                <a:cs typeface="+mn-cs"/>
              </a:rPr>
              <a:t>Recuérdenles que protejan la privacidad de sus amigos. </a:t>
            </a:r>
            <a:r>
              <a:rPr lang="es-ES" sz="1200" b="0" kern="1200" baseline="0" noProof="0" dirty="0" smtClean="0">
                <a:solidFill>
                  <a:schemeClr val="tx1"/>
                </a:solidFill>
                <a:latin typeface="+mn-lt"/>
                <a:ea typeface="+mn-ea"/>
                <a:cs typeface="+mn-cs"/>
              </a:rPr>
              <a:t>Seguir haciendo correr un rumor o identificar a alguien en una fotografía (conocido como “etiquetar”) afecta la privacidad de otra persona. Si sus hijos se sienten incómodos cuando los amigos los etiquetan en fotos, pueden pedirle a la persona que las publicó que quiten las fotos o que remuevan la etiqueta. Pero más allá de eso, no es mucho lo que pueden hacer. Así que enséñenles que es mejor hablar con los amigos antes de publicar algo sobre ellos. </a:t>
            </a:r>
          </a:p>
          <a:p>
            <a:endParaRPr lang="es-ES" sz="1200" b="0" kern="1200" baseline="0" noProof="0" dirty="0" smtClean="0">
              <a:solidFill>
                <a:schemeClr val="tx1"/>
              </a:solidFill>
              <a:latin typeface="+mn-lt"/>
              <a:ea typeface="+mn-ea"/>
              <a:cs typeface="+mn-cs"/>
            </a:endParaRPr>
          </a:p>
          <a:p>
            <a:r>
              <a:rPr lang="es-ES" sz="1200" b="1" kern="1200" baseline="0" noProof="0" dirty="0" smtClean="0">
                <a:solidFill>
                  <a:schemeClr val="tx1"/>
                </a:solidFill>
                <a:latin typeface="+mn-lt"/>
                <a:ea typeface="+mn-ea"/>
                <a:cs typeface="+mn-cs"/>
              </a:rPr>
              <a:t>Díganles que la regla de no hacerles a los demás lo que no nos gustaría que nos hicieran a nosotros también vale en línea. </a:t>
            </a:r>
            <a:r>
              <a:rPr lang="es-ES" sz="1200" b="0" kern="1200" baseline="0" noProof="0" dirty="0" smtClean="0">
                <a:solidFill>
                  <a:schemeClr val="tx1"/>
                </a:solidFill>
                <a:latin typeface="+mn-lt"/>
                <a:ea typeface="+mn-ea"/>
                <a:cs typeface="+mn-cs"/>
              </a:rPr>
              <a:t>Si bien los jóvenes no siempre tienen control sobre lo que otras personas publican sobre ellos, pueden tomar la iniciativa y comunicar qué fotos de ellos pueden tomar otras personas en primer lugar. Se siembra lo que se cosecha. Si un joven hace correr un rumor o habla mal de un maestro, no puede suponer que lo que ha publicado quedará en privado. Todo lo negativo que diga va a salir a la luz tarde o temprano y lo perjudicará de muchas maneras que él ni se imagina.</a:t>
            </a:r>
          </a:p>
        </p:txBody>
      </p:sp>
      <p:sp>
        <p:nvSpPr>
          <p:cNvPr id="4" name="Slide Number Placeholder 3"/>
          <p:cNvSpPr>
            <a:spLocks noGrp="1"/>
          </p:cNvSpPr>
          <p:nvPr>
            <p:ph type="sldNum" sz="quarter" idx="10"/>
          </p:nvPr>
        </p:nvSpPr>
        <p:spPr/>
        <p:txBody>
          <a:bodyPr/>
          <a:lstStyle/>
          <a:p>
            <a:fld id="{B594DD4D-944E-4937-A86B-B5924FC3557C}" type="slidenum">
              <a:rPr lang="en-US" smtClean="0"/>
              <a:pPr/>
              <a:t>20</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 </a:t>
            </a:r>
            <a:r>
              <a:rPr lang="en-US" dirty="0" smtClean="0"/>
              <a:t>Show</a:t>
            </a:r>
            <a:r>
              <a:rPr lang="en-US" baseline="0" dirty="0" smtClean="0"/>
              <a:t> the poll everywhere results on the screen as people are coming in and then reveal slide to give the answer</a:t>
            </a:r>
            <a:endParaRPr lang="en-US" dirty="0" smtClean="0"/>
          </a:p>
          <a:p>
            <a:endParaRPr lang="es-ES" noProof="0" dirty="0" smtClean="0"/>
          </a:p>
          <a:p>
            <a:r>
              <a:rPr lang="es-ES" noProof="0" dirty="0" smtClean="0"/>
              <a:t>La respuesta es</a:t>
            </a:r>
            <a:r>
              <a:rPr lang="es-ES" baseline="0" noProof="0" dirty="0" smtClean="0"/>
              <a:t> D, 7 horas. </a:t>
            </a:r>
          </a:p>
          <a:p>
            <a:r>
              <a:rPr lang="es-ES" baseline="0" noProof="0" dirty="0" smtClean="0"/>
              <a:t>En realidad, son 7 horas y 38 minutos.</a:t>
            </a:r>
          </a:p>
          <a:p>
            <a:endParaRPr lang="es-ES" baseline="0" noProof="0" dirty="0" smtClean="0"/>
          </a:p>
          <a:p>
            <a:r>
              <a:rPr lang="es-ES" baseline="0" noProof="0" dirty="0" smtClean="0"/>
              <a:t>¿Qué hacen durante esas 7 horas y 38 minutos?</a:t>
            </a:r>
          </a:p>
          <a:p>
            <a:endParaRPr lang="es-ES" baseline="0" noProof="0" dirty="0" smtClean="0"/>
          </a:p>
          <a:p>
            <a:r>
              <a:rPr lang="es-ES" baseline="0" noProof="0" dirty="0" smtClean="0"/>
              <a:t>Miran TV,  juegan juegos de video, usan aplicaciones, miran películas y videos, leen libros y publican comentarios y fotos en los medios sociales.</a:t>
            </a:r>
          </a:p>
          <a:p>
            <a:endParaRPr lang="es-ES" noProof="0" dirty="0" smtClean="0"/>
          </a:p>
          <a:p>
            <a:r>
              <a:rPr lang="es-ES" noProof="0" dirty="0" smtClean="0"/>
              <a:t>En resumen</a:t>
            </a:r>
            <a:r>
              <a:rPr lang="es-ES" baseline="0" noProof="0" dirty="0" smtClean="0"/>
              <a:t>, el tiempo que los niños y los adolescentes dedican a estas actividades es más que el tiempo que pasan en la escuela, o con sus padres, y en muchos casos, durmiendo.</a:t>
            </a:r>
            <a:endParaRPr lang="es-ES" noProof="0" dirty="0" smtClean="0"/>
          </a:p>
          <a:p>
            <a:endParaRPr lang="es-ES" noProof="0" dirty="0" smtClean="0"/>
          </a:p>
          <a:p>
            <a:r>
              <a:rPr lang="es-ES" noProof="0" dirty="0" smtClean="0"/>
              <a:t>La tecnología no va</a:t>
            </a:r>
            <a:r>
              <a:rPr lang="es-ES" baseline="0" noProof="0" dirty="0" smtClean="0"/>
              <a:t> a desaparecer, sino que va en aumento y continuará extendiéndose</a:t>
            </a:r>
            <a:r>
              <a:rPr lang="es-ES" noProof="0" dirty="0" smtClean="0"/>
              <a:t>.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3</a:t>
            </a:fld>
            <a:endParaRPr lang="en-US" dirty="0"/>
          </a:p>
        </p:txBody>
      </p:sp>
    </p:spTree>
    <p:extLst>
      <p:ext uri="{BB962C8B-B14F-4D97-AF65-F5344CB8AC3E}">
        <p14:creationId xmlns:p14="http://schemas.microsoft.com/office/powerpoint/2010/main" val="3611865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can you as a parent do to help your teen create a positive digital footprint.</a:t>
            </a:r>
          </a:p>
          <a:p>
            <a:endParaRPr lang="en-US" b="1" baseline="0" dirty="0" smtClean="0"/>
          </a:p>
          <a:p>
            <a:r>
              <a:rPr lang="en-US" b="1" baseline="0" dirty="0" smtClean="0"/>
              <a:t>Help them think long term. </a:t>
            </a:r>
            <a:r>
              <a:rPr lang="en-US" baseline="0" dirty="0" smtClean="0"/>
              <a:t>Explain to your teen that everything leaves a digital footprint with information that can be searched and passed along to thousands of people. Others can pass on that information too, so if they don’t want to see something tomorrow, they better not post today.</a:t>
            </a:r>
          </a:p>
          <a:p>
            <a:endParaRPr lang="en-US" baseline="0" dirty="0" smtClean="0"/>
          </a:p>
          <a:p>
            <a:r>
              <a:rPr lang="en-US" b="1" baseline="0" dirty="0" smtClean="0"/>
              <a:t>Have an agreement on what’s ok to post. </a:t>
            </a:r>
            <a:r>
              <a:rPr lang="en-US" baseline="0" dirty="0" smtClean="0"/>
              <a:t>Make sure your teens know your rules about suggestive material and other content that will reflect poorly on them.</a:t>
            </a:r>
          </a:p>
          <a:p>
            <a:r>
              <a:rPr lang="en-US" sz="1200" b="0" kern="1200" baseline="0" dirty="0" smtClean="0">
                <a:solidFill>
                  <a:schemeClr val="tx1"/>
                </a:solidFill>
                <a:latin typeface="+mn-lt"/>
                <a:ea typeface="+mn-ea"/>
                <a:cs typeface="+mn-cs"/>
              </a:rPr>
              <a:t>No embarrassing or cruel posts, not hate speech, no compromising pictures.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Teach teens to keep personal information private. </a:t>
            </a:r>
            <a:r>
              <a:rPr lang="en-US" sz="1200" b="0" kern="1200" baseline="0" dirty="0" smtClean="0">
                <a:solidFill>
                  <a:schemeClr val="tx1"/>
                </a:solidFill>
                <a:latin typeface="+mn-lt"/>
                <a:ea typeface="+mn-ea"/>
                <a:cs typeface="+mn-cs"/>
              </a:rPr>
              <a:t>Help teens define which information is important for them to keep private when they’re online. To start, we recommend that teens not share their addresses, phone numbers, or birth dates.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Make sure your teens use privacy settings on their social network pages</a:t>
            </a:r>
            <a:r>
              <a:rPr lang="en-US" sz="1200" b="0" kern="1200" baseline="0" dirty="0" smtClean="0">
                <a:solidFill>
                  <a:schemeClr val="tx1"/>
                </a:solidFill>
                <a:latin typeface="+mn-lt"/>
                <a:ea typeface="+mn-ea"/>
                <a:cs typeface="+mn-cs"/>
              </a:rPr>
              <a:t>. Encourage teens to think carefully about the nature of their relationships (close friends, family, acquaintances, strangers) and adjust their privacy settings accordingly. </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to protect their friends’ privacy. </a:t>
            </a:r>
            <a:r>
              <a:rPr lang="en-US" sz="1200" b="0" kern="1200" baseline="0" dirty="0" smtClean="0">
                <a:solidFill>
                  <a:schemeClr val="tx1"/>
                </a:solidFill>
                <a:latin typeface="+mn-lt"/>
                <a:ea typeface="+mn-ea"/>
                <a:cs typeface="+mn-cs"/>
              </a:rPr>
              <a:t>Passing along a rumor or identifying someone in a picture (called “tagging”) affects other people’s privacy. If your teen is uncomfortable being tagged in friends’ photos, they can ask to have the photos or the tags removed. But beyond that, there’s not too much they can do. So teach your teen that it’s better to check with friends first before posting something about them.</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that the Golden Rule applies online. </a:t>
            </a:r>
            <a:r>
              <a:rPr lang="en-US" sz="1200" b="0" kern="1200" baseline="0" dirty="0" smtClean="0">
                <a:solidFill>
                  <a:schemeClr val="tx1"/>
                </a:solidFill>
                <a:latin typeface="+mn-lt"/>
                <a:ea typeface="+mn-ea"/>
                <a:cs typeface="+mn-cs"/>
              </a:rPr>
              <a:t>While teens don’t always have control over what other people post of them, they can be proactive and help guide which snapshots of their lives are taken in the first place. What goes around comes around. If teens spread a rumor or talks badly about a teacher, they can’t assume that what they post will stay private. Whatever negative things they say can and probably will come back to haunt them, in more ways than they can imagine.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Model good behavior and review your own habits. </a:t>
            </a:r>
            <a:r>
              <a:rPr lang="en-US" sz="1200" b="0" kern="1200" baseline="0" dirty="0" smtClean="0">
                <a:solidFill>
                  <a:schemeClr val="tx1"/>
                </a:solidFill>
                <a:latin typeface="+mn-lt"/>
                <a:ea typeface="+mn-ea"/>
                <a:cs typeface="+mn-cs"/>
              </a:rPr>
              <a:t>Parents are the ultimate role model. Keep channels of communication open and practice what your preach.</a:t>
            </a:r>
          </a:p>
          <a:p>
            <a:endParaRPr lang="en-US" b="0"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21</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s-ES" noProof="0" dirty="0" smtClean="0"/>
              <a:t>El nuevo sitio ofrece información actualizada y de fácil acceso sobre el uso seguro y prudente de internet y los medios sociales. </a:t>
            </a:r>
          </a:p>
          <a:p>
            <a:pPr eaLnBrk="1" hangingPunct="1">
              <a:buFontTx/>
              <a:buNone/>
            </a:pPr>
            <a:endParaRPr lang="es-ES" noProof="0" dirty="0" smtClean="0"/>
          </a:p>
          <a:p>
            <a:pPr eaLnBrk="1" hangingPunct="1">
              <a:buFontTx/>
              <a:buNone/>
            </a:pPr>
            <a:r>
              <a:rPr lang="es-ES" noProof="0" dirty="0" smtClean="0"/>
              <a:t>En el sitio se ofrecen enlaces a otros recursos, sugerencias, videos,</a:t>
            </a:r>
            <a:r>
              <a:rPr lang="es-ES" baseline="0" noProof="0" dirty="0" smtClean="0"/>
              <a:t> material informativo, contenido para los padres y un modelo de un acuerdo para que las familias fijen sus propias reglas para el uso de los teléfonos celulares, las tabletas, las computadoras portátiles y los juegos</a:t>
            </a:r>
            <a:r>
              <a:rPr lang="es-ES" noProof="0" dirty="0" smtClean="0"/>
              <a:t>.</a:t>
            </a:r>
          </a:p>
          <a:p>
            <a:pPr eaLnBrk="1" hangingPunct="1">
              <a:buFontTx/>
              <a:buNone/>
            </a:pPr>
            <a:endParaRPr lang="es-ES" noProof="0" dirty="0" smtClean="0">
              <a:latin typeface="Arial" charset="0"/>
            </a:endParaRPr>
          </a:p>
          <a:p>
            <a:pPr eaLnBrk="1" hangingPunct="1">
              <a:buFontTx/>
              <a:buNone/>
            </a:pPr>
            <a:r>
              <a:rPr lang="es-ES" noProof="0" dirty="0" smtClean="0">
                <a:latin typeface="Arial" charset="0"/>
              </a:rPr>
              <a:t>Queremos</a:t>
            </a:r>
            <a:r>
              <a:rPr lang="es-ES" baseline="0" noProof="0" dirty="0" smtClean="0">
                <a:latin typeface="Arial" charset="0"/>
              </a:rPr>
              <a:t> que este sitio sea un recurso que ustedes puedan usar no solo con sus hijos de la preparatoria sino con los más jóvenes también, y les recomiendo que lo visiten. </a:t>
            </a:r>
          </a:p>
          <a:p>
            <a:pPr eaLnBrk="1" hangingPunct="1">
              <a:buFontTx/>
              <a:buNone/>
            </a:pPr>
            <a:endParaRPr lang="es-ES" baseline="0" noProof="0" dirty="0" smtClean="0">
              <a:latin typeface="Arial" charset="0"/>
            </a:endParaRPr>
          </a:p>
          <a:p>
            <a:pPr eaLnBrk="1" hangingPunct="1">
              <a:buFontTx/>
              <a:buNone/>
            </a:pPr>
            <a:r>
              <a:rPr lang="es-ES" baseline="0" noProof="0" dirty="0" smtClean="0">
                <a:latin typeface="Arial" charset="0"/>
              </a:rPr>
              <a:t>Una vez más, la dirección es www.houstonisd.org.cybersafety.</a:t>
            </a:r>
          </a:p>
          <a:p>
            <a:pPr eaLnBrk="1" hangingPunct="1">
              <a:buFontTx/>
              <a:buNone/>
            </a:pPr>
            <a:r>
              <a:rPr lang="es-ES" baseline="0" noProof="0" dirty="0" smtClean="0">
                <a:latin typeface="Arial" charset="0"/>
              </a:rPr>
              <a:t>También verán un enlace a este recurso en el sitio de internet de su escuela.</a:t>
            </a:r>
          </a:p>
          <a:p>
            <a:pPr eaLnBrk="1" hangingPunct="1">
              <a:buFontTx/>
              <a:buNone/>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22</a:t>
            </a:fld>
            <a:endParaRPr lang="en-US"/>
          </a:p>
        </p:txBody>
      </p:sp>
    </p:spTree>
    <p:extLst>
      <p:ext uri="{BB962C8B-B14F-4D97-AF65-F5344CB8AC3E}">
        <p14:creationId xmlns:p14="http://schemas.microsoft.com/office/powerpoint/2010/main" val="2486216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Ahora podemos pasar a la sesión de preguntas y respuestas.</a:t>
            </a:r>
            <a:endParaRPr lang="es-ES" noProof="0"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23</a:t>
            </a:fld>
            <a:endParaRPr lang="en-US"/>
          </a:p>
        </p:txBody>
      </p:sp>
    </p:spTree>
    <p:extLst>
      <p:ext uri="{BB962C8B-B14F-4D97-AF65-F5344CB8AC3E}">
        <p14:creationId xmlns:p14="http://schemas.microsoft.com/office/powerpoint/2010/main" val="291617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Entonces, si la tecnología no va</a:t>
            </a:r>
            <a:r>
              <a:rPr lang="es-ES" baseline="0" noProof="0" dirty="0" smtClean="0"/>
              <a:t> a desaparecer, </a:t>
            </a:r>
            <a:r>
              <a:rPr lang="es-ES" noProof="0" dirty="0" smtClean="0"/>
              <a:t>cómo nos aseguramos</a:t>
            </a:r>
            <a:r>
              <a:rPr lang="es-ES" baseline="0" noProof="0" dirty="0" smtClean="0"/>
              <a:t> de que sus hijos:</a:t>
            </a:r>
          </a:p>
          <a:p>
            <a:endParaRPr lang="es-ES" baseline="0" noProof="0" dirty="0" smtClean="0"/>
          </a:p>
          <a:p>
            <a:r>
              <a:rPr lang="es-ES" baseline="0" noProof="0" dirty="0" smtClean="0"/>
              <a:t>1. estén seguros y protegidos,</a:t>
            </a:r>
          </a:p>
          <a:p>
            <a:r>
              <a:rPr lang="es-ES" baseline="0" noProof="0" dirty="0" smtClean="0"/>
              <a:t>2. sean buenos ciudadanos digitales, y</a:t>
            </a:r>
          </a:p>
          <a:p>
            <a:r>
              <a:rPr lang="es-ES" baseline="0" noProof="0" dirty="0" smtClean="0"/>
              <a:t>3. adquieran las habilidades que necesitan para la universidad y una carrera?</a:t>
            </a:r>
          </a:p>
          <a:p>
            <a:endParaRPr lang="es-ES" baseline="0" noProof="0" dirty="0" smtClean="0"/>
          </a:p>
          <a:p>
            <a:pPr marL="0" indent="0">
              <a:buNone/>
            </a:pPr>
            <a:r>
              <a:rPr lang="es-ES" baseline="0" noProof="0" dirty="0" smtClean="0"/>
              <a:t>En la próxima media hora vamos a cubrir estos tres temas y les vamos a brindar algunas sugerencias y recursos que pueden usar en su casa para asegurarse de que sus hijos estén protegidos, sean buenos ciudadanos digitales, y estén desarrollando las habilidades que necesitan para triunfar en la universidad y en su carrera.</a:t>
            </a:r>
          </a:p>
          <a:p>
            <a:pPr marL="0" indent="0">
              <a:buNone/>
            </a:pPr>
            <a:endParaRPr lang="es-ES" baseline="0" noProof="0" dirty="0" smtClean="0"/>
          </a:p>
          <a:p>
            <a:pPr marL="0" indent="0">
              <a:buNone/>
            </a:pPr>
            <a:r>
              <a:rPr lang="es-ES" baseline="0" noProof="0" dirty="0" smtClean="0"/>
              <a:t>Vamos a comenzar con el tercer tema.</a:t>
            </a:r>
            <a:endParaRPr lang="es-ES" noProof="0"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4</a:t>
            </a:fld>
            <a:endParaRPr lang="en-US" dirty="0"/>
          </a:p>
        </p:txBody>
      </p:sp>
    </p:spTree>
    <p:extLst>
      <p:ext uri="{BB962C8B-B14F-4D97-AF65-F5344CB8AC3E}">
        <p14:creationId xmlns:p14="http://schemas.microsoft.com/office/powerpoint/2010/main" val="289398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a:t>
            </a:r>
          </a:p>
          <a:p>
            <a:r>
              <a:rPr lang="en-US" dirty="0" smtClean="0"/>
              <a:t>--Ask</a:t>
            </a:r>
            <a:r>
              <a:rPr lang="en-US" baseline="0" dirty="0" smtClean="0"/>
              <a:t> guests to take out their cell phones again and text a skill or skills that they think students must have to land a job after high school or college.</a:t>
            </a:r>
          </a:p>
          <a:p>
            <a:r>
              <a:rPr lang="en-US" baseline="0" dirty="0" smtClean="0"/>
              <a:t>--As answers come in, mention them aloud to the group</a:t>
            </a:r>
          </a:p>
          <a:p>
            <a:endParaRPr lang="en-US" baseline="0" dirty="0" smtClean="0"/>
          </a:p>
          <a:p>
            <a:r>
              <a:rPr lang="en-US" b="1" baseline="0" dirty="0" smtClean="0"/>
              <a:t>OR</a:t>
            </a:r>
          </a:p>
          <a:p>
            <a:r>
              <a:rPr lang="en-US" b="0" baseline="0" dirty="0" smtClean="0"/>
              <a:t>Just have parents think of their answer and ask them share it with the person next to them or raise their hand and share their answer. After about 30 seconds or so advance to the next slide.</a:t>
            </a:r>
          </a:p>
        </p:txBody>
      </p:sp>
      <p:sp>
        <p:nvSpPr>
          <p:cNvPr id="4" name="Slide Number Placeholder 3"/>
          <p:cNvSpPr>
            <a:spLocks noGrp="1"/>
          </p:cNvSpPr>
          <p:nvPr>
            <p:ph type="sldNum" sz="quarter" idx="10"/>
          </p:nvPr>
        </p:nvSpPr>
        <p:spPr/>
        <p:txBody>
          <a:bodyPr/>
          <a:lstStyle/>
          <a:p>
            <a:fld id="{B594DD4D-944E-4937-A86B-B5924FC3557C}" type="slidenum">
              <a:rPr lang="en-US" smtClean="0"/>
              <a:pPr/>
              <a:t>5</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Si bien esas</a:t>
            </a:r>
            <a:r>
              <a:rPr lang="es-ES" baseline="0" noProof="0" dirty="0" smtClean="0"/>
              <a:t> son estupendas habilidades que pueden dar a los estudiantes una ventaja en el mercado laboral, la Asociación Nacional de Universidades y Empleadores se basó en los resultados de una reciente encuesta para crear esta lista de las 10 habilidades más importantes que los empleadores quieren ver en los jóvenes egresados de la universidad.</a:t>
            </a:r>
          </a:p>
          <a:p>
            <a:endParaRPr lang="es-ES" baseline="0" noProof="0" dirty="0" smtClean="0"/>
          </a:p>
          <a:p>
            <a:r>
              <a:rPr lang="es-ES" baseline="0" noProof="0" dirty="0" smtClean="0"/>
              <a:t>Pueden leer las diez habilidades de la lista si lo desean, pero yo les quiero hacer hincapié en algunas de ellas.</a:t>
            </a:r>
          </a:p>
          <a:p>
            <a:r>
              <a:rPr lang="es-ES" baseline="0" noProof="0" dirty="0" smtClean="0"/>
              <a:t/>
            </a:r>
            <a:br>
              <a:rPr lang="es-ES" baseline="0" noProof="0" dirty="0" smtClean="0"/>
            </a:br>
            <a:r>
              <a:rPr lang="es-ES" baseline="0" noProof="0" dirty="0" smtClean="0"/>
              <a:t>La número 5, que es la habilidad para obtener y procesar información, la número 6, la habilidad para analizar datos cuantitativos, y la número 8, la aptitud para usar programas de computadora.</a:t>
            </a:r>
          </a:p>
          <a:p>
            <a:r>
              <a:rPr lang="es-ES" baseline="0" noProof="0" dirty="0" smtClean="0"/>
              <a:t/>
            </a:r>
            <a:br>
              <a:rPr lang="es-ES" baseline="0" noProof="0" dirty="0" smtClean="0"/>
            </a:br>
            <a:r>
              <a:rPr lang="es-ES" baseline="0" noProof="0" dirty="0" smtClean="0"/>
              <a:t>Esas tres habilidades están estrechamente relacionadas con las computadoras, la tecnología y los aparatos que sus hijos ya usan a diario.</a:t>
            </a:r>
          </a:p>
          <a:p>
            <a:endParaRPr lang="es-ES" baseline="0" noProof="0" dirty="0" smtClean="0"/>
          </a:p>
          <a:p>
            <a:r>
              <a:rPr lang="es-ES" baseline="0" noProof="0" dirty="0" smtClean="0"/>
              <a:t>Aquí en HISD queremos asegurarnos de que sus hijos se gradúen con todas estas habilidades.</a:t>
            </a:r>
          </a:p>
          <a:p>
            <a:endParaRPr lang="es-ES" baseline="0" noProof="0" dirty="0" smtClean="0"/>
          </a:p>
          <a:p>
            <a:r>
              <a:rPr lang="es-ES" baseline="0" noProof="0" dirty="0" smtClean="0"/>
              <a:t>Y es por eso que estamos cambiando la manera de impartir la enseñanza en clase.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6</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Estoy segura de que todos recordamos el énfasis en las tres materias básicas, lectura, escritura y aritmética, conocimientos que los estudiantes deben poseer aun hoy día.</a:t>
            </a:r>
          </a:p>
          <a:p>
            <a:r>
              <a:rPr lang="es-ES" baseline="0" noProof="0" dirty="0" smtClean="0"/>
              <a:t>Pero para la educación actual se han sumado 4 habilidades que todos los estudiantes necesitarán tener para poder competir en el mercado laboral del siglo xxi.</a:t>
            </a:r>
          </a:p>
          <a:p>
            <a:endParaRPr lang="es-ES" baseline="0" noProof="0" dirty="0" smtClean="0"/>
          </a:p>
          <a:p>
            <a:r>
              <a:rPr lang="es-ES" baseline="0" noProof="0" dirty="0" smtClean="0"/>
              <a:t>Son: la comunicación, el razonamiento crítico, la creatividad y la colaboración.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7</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¿Cuántos de ustedes</a:t>
            </a:r>
            <a:r>
              <a:rPr lang="es-ES" baseline="0" noProof="0" dirty="0" smtClean="0"/>
              <a:t> reconocen esta imagen?</a:t>
            </a:r>
          </a:p>
          <a:p>
            <a:r>
              <a:rPr lang="es-ES" baseline="0" noProof="0" dirty="0" smtClean="0"/>
              <a:t>Probablemente es muy similar a lo que recuerdan de su escuela primaria, secundaria, o hasta de la preparatoria.</a:t>
            </a:r>
          </a:p>
          <a:p>
            <a:r>
              <a:rPr lang="es-ES" baseline="0" noProof="0" dirty="0" smtClean="0"/>
              <a:t>Los pupitres todos en hilera, y la maestra al frente del salón escribiendo en la pizarra.</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8</a:t>
            </a:fld>
            <a:endParaRPr lang="en-US" dirty="0"/>
          </a:p>
        </p:txBody>
      </p:sp>
    </p:spTree>
    <p:extLst>
      <p:ext uri="{BB962C8B-B14F-4D97-AF65-F5344CB8AC3E}">
        <p14:creationId xmlns:p14="http://schemas.microsoft.com/office/powerpoint/2010/main" val="212339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Ahora miren el</a:t>
            </a:r>
            <a:r>
              <a:rPr lang="es-ES" baseline="0" noProof="0" dirty="0" smtClean="0"/>
              <a:t> salón de clases del futuro. Todo se ve muy diferente, ¿no es cierto? </a:t>
            </a:r>
          </a:p>
          <a:p>
            <a:endParaRPr lang="es-ES" baseline="0" noProof="0" dirty="0" smtClean="0"/>
          </a:p>
          <a:p>
            <a:r>
              <a:rPr lang="es-ES" baseline="0" noProof="0" dirty="0" smtClean="0"/>
              <a:t>Este es un dibujo de uno de los arquitectos que están diseñando nuestras nuevas escuelas preparatorias.</a:t>
            </a:r>
          </a:p>
          <a:p>
            <a:endParaRPr lang="es-ES" baseline="0" noProof="0" dirty="0" smtClean="0"/>
          </a:p>
          <a:p>
            <a:r>
              <a:rPr lang="es-ES" baseline="0" noProof="0" dirty="0" smtClean="0"/>
              <a:t>Con el programa de bonos de 2012 se ha iniciado el proceso de reconstrucción, remodelación y renovación de 42 escuelas del distrito para fomentar el estilo de aprendizaje del siglo xxi.</a:t>
            </a:r>
          </a:p>
          <a:p>
            <a:endParaRPr lang="es-ES" baseline="0" noProof="0" dirty="0" smtClean="0"/>
          </a:p>
          <a:p>
            <a:r>
              <a:rPr lang="es-ES" baseline="0" noProof="0" dirty="0" smtClean="0"/>
              <a:t>Este dibujo será una realidad en nuestras escuelas dentro de tan solo unos pocos años.</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9</a:t>
            </a:fld>
            <a:endParaRPr lang="en-US" dirty="0"/>
          </a:p>
        </p:txBody>
      </p:sp>
    </p:spTree>
    <p:extLst>
      <p:ext uri="{BB962C8B-B14F-4D97-AF65-F5344CB8AC3E}">
        <p14:creationId xmlns:p14="http://schemas.microsoft.com/office/powerpoint/2010/main" val="212339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A medida que HISD transforma los edificios escolares para fomentar el desarrollo de las habilidades necesarias hoy día, también estamos transformando la manera de enseñar y de aprender en las escuelas.</a:t>
            </a:r>
          </a:p>
          <a:p>
            <a:endParaRPr lang="es-ES" baseline="0" noProof="0" dirty="0" smtClean="0"/>
          </a:p>
          <a:p>
            <a:r>
              <a:rPr lang="es-ES" baseline="0" noProof="0" dirty="0" smtClean="0"/>
              <a:t>Eso incluye el uso de la tecnología y de las herramientas que los estudiantes ya usan fuera de la clase.</a:t>
            </a:r>
          </a:p>
          <a:p>
            <a:endParaRPr lang="es-ES" baseline="0" noProof="0" dirty="0" smtClean="0"/>
          </a:p>
          <a:p>
            <a:r>
              <a:rPr lang="es-ES" baseline="0" noProof="0" dirty="0" smtClean="0"/>
              <a:t>Y lo más importante de todo es que estamos capacitando a los maestros en el uso de las computadoras portátiles y las herramientas digitales 2.0 para que puedan lograr una mayor participación de los estudiantes.</a:t>
            </a:r>
          </a:p>
          <a:p>
            <a:endParaRPr lang="es-ES" baseline="0" noProof="0" dirty="0" smtClean="0"/>
          </a:p>
          <a:p>
            <a:r>
              <a:rPr lang="es-ES" baseline="0" noProof="0" dirty="0" smtClean="0"/>
              <a:t>A esta transformación digital de la enseñanza y el aprendizaje en HISD le hemos dado el nombre de PowerUp.</a:t>
            </a:r>
          </a:p>
        </p:txBody>
      </p:sp>
      <p:sp>
        <p:nvSpPr>
          <p:cNvPr id="4" name="Slide Number Placeholder 3"/>
          <p:cNvSpPr>
            <a:spLocks noGrp="1"/>
          </p:cNvSpPr>
          <p:nvPr>
            <p:ph type="sldNum" sz="quarter" idx="10"/>
          </p:nvPr>
        </p:nvSpPr>
        <p:spPr/>
        <p:txBody>
          <a:bodyPr/>
          <a:lstStyle/>
          <a:p>
            <a:fld id="{B594DD4D-944E-4937-A86B-B5924FC3557C}" type="slidenum">
              <a:rPr lang="en-US" smtClean="0"/>
              <a:pPr/>
              <a:t>10</a:t>
            </a:fld>
            <a:endParaRPr lang="en-US"/>
          </a:p>
        </p:txBody>
      </p:sp>
    </p:spTree>
    <p:extLst>
      <p:ext uri="{BB962C8B-B14F-4D97-AF65-F5344CB8AC3E}">
        <p14:creationId xmlns:p14="http://schemas.microsoft.com/office/powerpoint/2010/main" val="212339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716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userDrawn="1"/>
        </p:nvGrpSpPr>
        <p:grpSpPr>
          <a:xfrm>
            <a:off x="0" y="-2819400"/>
            <a:ext cx="12725400" cy="11627873"/>
            <a:chOff x="0" y="-1219200"/>
            <a:chExt cx="10424042" cy="9525000"/>
          </a:xfrm>
        </p:grpSpPr>
        <p:grpSp>
          <p:nvGrpSpPr>
            <p:cNvPr id="35" name="Group 34"/>
            <p:cNvGrpSpPr/>
            <p:nvPr userDrawn="1"/>
          </p:nvGrpSpPr>
          <p:grpSpPr>
            <a:xfrm>
              <a:off x="0" y="-1219200"/>
              <a:ext cx="5242442" cy="9525000"/>
              <a:chOff x="609600" y="-1447800"/>
              <a:chExt cx="5410200" cy="9829800"/>
            </a:xfrm>
          </p:grpSpPr>
          <p:grpSp>
            <p:nvGrpSpPr>
              <p:cNvPr id="34" name="Group 33"/>
              <p:cNvGrpSpPr/>
              <p:nvPr userDrawn="1"/>
            </p:nvGrpSpPr>
            <p:grpSpPr>
              <a:xfrm>
                <a:off x="609600" y="-1447800"/>
                <a:ext cx="5410200" cy="6934200"/>
                <a:chOff x="609600" y="-1447800"/>
                <a:chExt cx="5410200" cy="6934200"/>
              </a:xfrm>
            </p:grpSpPr>
            <p:grpSp>
              <p:nvGrpSpPr>
                <p:cNvPr id="14" name="Group 13"/>
                <p:cNvGrpSpPr/>
                <p:nvPr userDrawn="1"/>
              </p:nvGrpSpPr>
              <p:grpSpPr>
                <a:xfrm>
                  <a:off x="609600" y="-1447800"/>
                  <a:ext cx="5410200" cy="3810000"/>
                  <a:chOff x="609600" y="-1447800"/>
                  <a:chExt cx="5410200" cy="3810000"/>
                </a:xfrm>
              </p:grpSpPr>
              <p:cxnSp>
                <p:nvCxnSpPr>
                  <p:cNvPr id="8" name="Straight Connector 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609600" y="1676400"/>
                  <a:ext cx="5410200" cy="3810000"/>
                  <a:chOff x="609600" y="-1447800"/>
                  <a:chExt cx="5410200" cy="3810000"/>
                </a:xfrm>
              </p:grpSpPr>
              <p:cxnSp>
                <p:nvCxnSpPr>
                  <p:cNvPr id="16" name="Straight Connector 1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userDrawn="1"/>
            </p:nvGrpSpPr>
            <p:grpSpPr>
              <a:xfrm flipV="1">
                <a:off x="609600" y="1447800"/>
                <a:ext cx="5410200" cy="6934200"/>
                <a:chOff x="762000" y="-1295400"/>
                <a:chExt cx="5410200" cy="6934200"/>
              </a:xfrm>
            </p:grpSpPr>
            <p:grpSp>
              <p:nvGrpSpPr>
                <p:cNvPr id="21" name="Group 20"/>
                <p:cNvGrpSpPr/>
                <p:nvPr userDrawn="1"/>
              </p:nvGrpSpPr>
              <p:grpSpPr>
                <a:xfrm>
                  <a:off x="762000" y="-1295400"/>
                  <a:ext cx="5410200" cy="3810000"/>
                  <a:chOff x="609600" y="-1447800"/>
                  <a:chExt cx="5410200" cy="3810000"/>
                </a:xfrm>
              </p:grpSpPr>
              <p:cxnSp>
                <p:nvCxnSpPr>
                  <p:cNvPr id="22" name="Straight Connector 21"/>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762000" y="1828800"/>
                  <a:ext cx="5410200" cy="3810000"/>
                  <a:chOff x="609600" y="-1447800"/>
                  <a:chExt cx="5410200" cy="3810000"/>
                </a:xfrm>
              </p:grpSpPr>
              <p:cxnSp>
                <p:nvCxnSpPr>
                  <p:cNvPr id="28" name="Straight Connector 2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36" name="Group 35"/>
            <p:cNvGrpSpPr/>
            <p:nvPr userDrawn="1"/>
          </p:nvGrpSpPr>
          <p:grpSpPr>
            <a:xfrm flipH="1">
              <a:off x="5181600" y="-1219200"/>
              <a:ext cx="5242442" cy="9525000"/>
              <a:chOff x="609600" y="-1447800"/>
              <a:chExt cx="5410200" cy="9829800"/>
            </a:xfrm>
          </p:grpSpPr>
          <p:grpSp>
            <p:nvGrpSpPr>
              <p:cNvPr id="37" name="Group 33"/>
              <p:cNvGrpSpPr/>
              <p:nvPr userDrawn="1"/>
            </p:nvGrpSpPr>
            <p:grpSpPr>
              <a:xfrm>
                <a:off x="609600" y="-1447800"/>
                <a:ext cx="5410200" cy="6934200"/>
                <a:chOff x="609600" y="-1447800"/>
                <a:chExt cx="5410200" cy="6934200"/>
              </a:xfrm>
            </p:grpSpPr>
            <p:grpSp>
              <p:nvGrpSpPr>
                <p:cNvPr id="51" name="Group 13"/>
                <p:cNvGrpSpPr/>
                <p:nvPr userDrawn="1"/>
              </p:nvGrpSpPr>
              <p:grpSpPr>
                <a:xfrm>
                  <a:off x="609600" y="-1447800"/>
                  <a:ext cx="5410200" cy="3810000"/>
                  <a:chOff x="609600" y="-1447800"/>
                  <a:chExt cx="5410200" cy="3810000"/>
                </a:xfrm>
              </p:grpSpPr>
              <p:cxnSp>
                <p:nvCxnSpPr>
                  <p:cNvPr id="58" name="Straight Connector 5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14"/>
                <p:cNvGrpSpPr/>
                <p:nvPr userDrawn="1"/>
              </p:nvGrpSpPr>
              <p:grpSpPr>
                <a:xfrm>
                  <a:off x="609600" y="1676400"/>
                  <a:ext cx="5410200" cy="3810000"/>
                  <a:chOff x="609600" y="-1447800"/>
                  <a:chExt cx="5410200" cy="3810000"/>
                </a:xfrm>
              </p:grpSpPr>
              <p:cxnSp>
                <p:nvCxnSpPr>
                  <p:cNvPr id="53" name="Straight Connector 52"/>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8" name="Group 32"/>
              <p:cNvGrpSpPr/>
              <p:nvPr userDrawn="1"/>
            </p:nvGrpSpPr>
            <p:grpSpPr>
              <a:xfrm flipV="1">
                <a:off x="609600" y="1447800"/>
                <a:ext cx="5410200" cy="6934200"/>
                <a:chOff x="762000" y="-1295400"/>
                <a:chExt cx="5410200" cy="6934200"/>
              </a:xfrm>
            </p:grpSpPr>
            <p:grpSp>
              <p:nvGrpSpPr>
                <p:cNvPr id="39" name="Group 20"/>
                <p:cNvGrpSpPr/>
                <p:nvPr userDrawn="1"/>
              </p:nvGrpSpPr>
              <p:grpSpPr>
                <a:xfrm>
                  <a:off x="762000" y="-1295400"/>
                  <a:ext cx="5410200" cy="3810000"/>
                  <a:chOff x="609600" y="-1447800"/>
                  <a:chExt cx="5410200" cy="3810000"/>
                </a:xfrm>
              </p:grpSpPr>
              <p:cxnSp>
                <p:nvCxnSpPr>
                  <p:cNvPr id="46" name="Straight Connector 4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26"/>
                <p:cNvGrpSpPr/>
                <p:nvPr userDrawn="1"/>
              </p:nvGrpSpPr>
              <p:grpSpPr>
                <a:xfrm>
                  <a:off x="762000" y="1828800"/>
                  <a:ext cx="5410200" cy="3810000"/>
                  <a:chOff x="609600" y="-1447800"/>
                  <a:chExt cx="5410200" cy="3810000"/>
                </a:xfrm>
              </p:grpSpPr>
              <p:cxnSp>
                <p:nvCxnSpPr>
                  <p:cNvPr id="41" name="Straight Connector 40"/>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sp>
        <p:nvSpPr>
          <p:cNvPr id="63" name="Rectangle 62"/>
          <p:cNvSpPr/>
          <p:nvPr userDrawn="1"/>
        </p:nvSpPr>
        <p:spPr>
          <a:xfrm>
            <a:off x="1828800" y="2362200"/>
            <a:ext cx="73152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userDrawn="1"/>
        </p:nvGrpSpPr>
        <p:grpSpPr>
          <a:xfrm>
            <a:off x="990600" y="2362200"/>
            <a:ext cx="1752600" cy="1694985"/>
            <a:chOff x="990600" y="2362200"/>
            <a:chExt cx="1752600" cy="1694985"/>
          </a:xfrm>
        </p:grpSpPr>
        <p:pic>
          <p:nvPicPr>
            <p:cNvPr id="66" name="Picture 65" descr="smallblueHISDseal.jpg"/>
            <p:cNvPicPr>
              <a:picLocks noChangeAspect="1"/>
            </p:cNvPicPr>
            <p:nvPr userDrawn="1"/>
          </p:nvPicPr>
          <p:blipFill>
            <a:blip r:embed="rId3" cstate="print">
              <a:duotone>
                <a:prstClr val="black"/>
                <a:schemeClr val="accent1">
                  <a:tint val="45000"/>
                  <a:satMod val="400000"/>
                </a:schemeClr>
              </a:duotone>
            </a:blip>
            <a:stretch>
              <a:fillRect/>
            </a:stretch>
          </p:blipFill>
          <p:spPr>
            <a:xfrm>
              <a:off x="990600" y="2362200"/>
              <a:ext cx="1752600" cy="1694985"/>
            </a:xfrm>
            <a:prstGeom prst="ellipse">
              <a:avLst/>
            </a:prstGeom>
            <a:ln w="38100">
              <a:noFill/>
            </a:ln>
          </p:spPr>
        </p:pic>
        <p:sp>
          <p:nvSpPr>
            <p:cNvPr id="65" name="Oval 64"/>
            <p:cNvSpPr/>
            <p:nvPr userDrawn="1"/>
          </p:nvSpPr>
          <p:spPr>
            <a:xfrm>
              <a:off x="1000125" y="2362200"/>
              <a:ext cx="1714500" cy="1682496"/>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240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524000" y="2163762"/>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3993DC6-686A-4CD4-B4E2-45B781A2C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71600" y="1600200"/>
            <a:ext cx="41148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71600" y="5410200"/>
            <a:ext cx="41148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23993DC6-686A-4CD4-B4E2-45B781A2C6F9}" type="slidenum">
              <a:rPr lang="en-US" smtClean="0"/>
              <a:pPr/>
              <a:t>‹#›</a:t>
            </a:fld>
            <a:endParaRPr lang="en-US"/>
          </a:p>
        </p:txBody>
      </p:sp>
      <p:sp>
        <p:nvSpPr>
          <p:cNvPr id="10" name="Text Placeholder 2"/>
          <p:cNvSpPr>
            <a:spLocks noGrp="1"/>
          </p:cNvSpPr>
          <p:nvPr>
            <p:ph type="body" idx="13" hasCustomPrompt="1"/>
          </p:nvPr>
        </p:nvSpPr>
        <p:spPr>
          <a:xfrm>
            <a:off x="5791200" y="1600200"/>
            <a:ext cx="304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1" name="Content Placeholder 3"/>
          <p:cNvSpPr>
            <a:spLocks noGrp="1"/>
          </p:cNvSpPr>
          <p:nvPr>
            <p:ph sz="half" idx="14"/>
          </p:nvPr>
        </p:nvSpPr>
        <p:spPr>
          <a:xfrm>
            <a:off x="5791200" y="2239962"/>
            <a:ext cx="304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a:prstGeom prst="rect">
            <a:avLst/>
          </a:prstGeom>
        </p:spPr>
        <p:txBody>
          <a:bodyPr>
            <a:normAutofit/>
          </a:bodyPr>
          <a:lstStyle>
            <a:lvl1pPr algn="l">
              <a:defRPr sz="2800" b="1">
                <a:solidFill>
                  <a:srgbClr val="00B3AD"/>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lvl1pPr>
              <a:defRPr sz="2400">
                <a:solidFill>
                  <a:schemeClr val="tx1">
                    <a:lumMod val="65000"/>
                    <a:lumOff val="35000"/>
                  </a:schemeClr>
                </a:solidFill>
                <a:latin typeface="Arial" pitchFamily="34" charset="0"/>
                <a:cs typeface="Arial" pitchFamily="34" charset="0"/>
              </a:defRPr>
            </a:lvl1pPr>
            <a:lvl2pPr marL="742950" indent="-285750">
              <a:buSzPct val="75000"/>
              <a:buFont typeface="Wingdings" pitchFamily="2" charset="2"/>
              <a:buChar char="Ø"/>
              <a:defRPr sz="2000">
                <a:solidFill>
                  <a:schemeClr val="tx1">
                    <a:lumMod val="50000"/>
                    <a:lumOff val="50000"/>
                  </a:schemeClr>
                </a:solidFill>
                <a:latin typeface="Arial" pitchFamily="34" charset="0"/>
                <a:cs typeface="Arial" pitchFamily="34" charset="0"/>
              </a:defRPr>
            </a:lvl2pPr>
            <a:lvl3pPr marL="1143000" indent="-228600">
              <a:buFont typeface="Arial" pitchFamily="34" charset="0"/>
              <a:buChar char="-"/>
              <a:defRPr sz="1800">
                <a:solidFill>
                  <a:schemeClr val="tx1">
                    <a:lumMod val="50000"/>
                    <a:lumOff val="50000"/>
                  </a:schemeClr>
                </a:solidFill>
                <a:latin typeface="Arial" pitchFamily="34" charset="0"/>
                <a:cs typeface="Arial" pitchFamily="34" charset="0"/>
              </a:defRPr>
            </a:lvl3pPr>
            <a:lvl4pPr marL="1600200" indent="-228600">
              <a:buSzPct val="75000"/>
              <a:buFont typeface="Courier New" pitchFamily="49" charset="0"/>
              <a:buChar char="o"/>
              <a:defRPr sz="1600">
                <a:solidFill>
                  <a:schemeClr val="tx1">
                    <a:lumMod val="50000"/>
                    <a:lumOff val="50000"/>
                  </a:schemeClr>
                </a:solidFill>
                <a:latin typeface="Arial" pitchFamily="34" charset="0"/>
                <a:cs typeface="Arial" pitchFamily="34" charset="0"/>
              </a:defRPr>
            </a:lvl4pPr>
            <a:lvl5pPr>
              <a:defRPr sz="1600">
                <a:solidFill>
                  <a:schemeClr val="tx1">
                    <a:lumMod val="50000"/>
                    <a:lumOff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477000"/>
            <a:ext cx="2895600" cy="365125"/>
          </a:xfrm>
          <a:prstGeom prst="rect">
            <a:avLst/>
          </a:prstGeom>
        </p:spPr>
        <p:txBody>
          <a:bodyPr vert="horz" wrap="square" lIns="91440" tIns="45720" rIns="91440" bIns="45720" numCol="1" anchor="t" anchorCtr="0" compatLnSpc="1">
            <a:prstTxWarp prst="textNoShape">
              <a:avLst/>
            </a:prstTxWarp>
          </a:bodyPr>
          <a:lstStyle>
            <a:lvl1pPr>
              <a:defRPr sz="900">
                <a:latin typeface="Arial" pitchFamily="34" charset="0"/>
                <a:ea typeface="MS PGothic" pitchFamily="34" charset="-128"/>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477000"/>
            <a:ext cx="2133600" cy="365125"/>
          </a:xfrm>
          <a:prstGeom prst="rect">
            <a:avLst/>
          </a:prstGeom>
        </p:spPr>
        <p:txBody>
          <a:bodyPr vert="horz" wrap="square" lIns="91440" tIns="45720" rIns="91440" bIns="45720" numCol="1" anchor="t" anchorCtr="0" compatLnSpc="1">
            <a:prstTxWarp prst="textNoShape">
              <a:avLst/>
            </a:prstTxWarp>
          </a:bodyPr>
          <a:lstStyle>
            <a:lvl1pPr>
              <a:defRPr sz="900">
                <a:latin typeface="Arial" pitchFamily="34" charset="0"/>
                <a:ea typeface="MS PGothic" pitchFamily="34" charset="-128"/>
                <a:cs typeface="Arial" pitchFamily="34" charset="0"/>
              </a:defRPr>
            </a:lvl1pPr>
          </a:lstStyle>
          <a:p>
            <a:pPr>
              <a:defRPr/>
            </a:pPr>
            <a:fld id="{E1189244-2A33-4193-B72F-2EDF9697A613}" type="slidenum">
              <a:rPr lang="en-US"/>
              <a:pPr>
                <a:defRPr/>
              </a:pPr>
              <a:t>‹#›</a:t>
            </a:fld>
            <a:endParaRPr lang="en-US"/>
          </a:p>
        </p:txBody>
      </p:sp>
    </p:spTree>
    <p:extLst>
      <p:ext uri="{BB962C8B-B14F-4D97-AF65-F5344CB8AC3E}">
        <p14:creationId xmlns:p14="http://schemas.microsoft.com/office/powerpoint/2010/main" val="37533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coming #GreatAllOv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993DC6-686A-4CD4-B4E2-45B781A2C6F9}" type="slidenum">
              <a:rPr lang="en-US" smtClean="0"/>
              <a:pPr/>
              <a:t>‹#›</a:t>
            </a:fld>
            <a:endParaRPr lang="en-US" dirty="0"/>
          </a:p>
        </p:txBody>
      </p:sp>
      <p:pic>
        <p:nvPicPr>
          <p:cNvPr id="3" name="Picture 2" descr="HISDdrivers.jpg"/>
          <p:cNvPicPr>
            <a:picLocks noChangeAspect="1"/>
          </p:cNvPicPr>
          <p:nvPr userDrawn="1"/>
        </p:nvPicPr>
        <p:blipFill>
          <a:blip r:embed="rId2" cstate="print"/>
          <a:stretch>
            <a:fillRect/>
          </a:stretch>
        </p:blipFill>
        <p:spPr>
          <a:xfrm>
            <a:off x="244530" y="1"/>
            <a:ext cx="8899470" cy="5867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gaged Stakeholder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l="212" r="212"/>
          <a:stretch>
            <a:fillRect/>
          </a:stretch>
        </p:blipFill>
        <p:spPr>
          <a:xfrm>
            <a:off x="1676400" y="1295400"/>
            <a:ext cx="5791200" cy="4546032"/>
          </a:xfrm>
          <a:prstGeom prst="rect">
            <a:avLst/>
          </a:prstGeom>
        </p:spPr>
      </p:pic>
      <p:sp>
        <p:nvSpPr>
          <p:cNvPr id="6" name="Rectangle 5"/>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ENGAGED STAKEHOLDERS</a:t>
            </a:r>
            <a:endParaRPr lang="en-US" sz="2800" dirty="0">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aged Stakeholder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28600" y="1600200"/>
            <a:ext cx="1123950" cy="866775"/>
          </a:xfrm>
          <a:prstGeom prst="rect">
            <a:avLst/>
          </a:prstGeom>
          <a:noFill/>
          <a:ln>
            <a:noFill/>
          </a:ln>
        </p:spPr>
      </p:pic>
      <p:sp>
        <p:nvSpPr>
          <p:cNvPr id="6" name="Rectangle 5"/>
          <p:cNvSpPr/>
          <p:nvPr userDrawn="1"/>
        </p:nvSpPr>
        <p:spPr>
          <a:xfrm>
            <a:off x="228600" y="2464713"/>
            <a:ext cx="1143000" cy="453970"/>
          </a:xfrm>
          <a:prstGeom prst="rect">
            <a:avLst/>
          </a:prstGeom>
          <a:solidFill>
            <a:schemeClr val="bg1"/>
          </a:solidFill>
        </p:spPr>
        <p:txBody>
          <a:bodyPr wrap="square">
            <a:spAutoFit/>
          </a:bodyPr>
          <a:lstStyle/>
          <a:p>
            <a:pPr lvl="0" algn="ctr"/>
            <a:r>
              <a:rPr lang="en-US" sz="1300" b="1" dirty="0" smtClean="0">
                <a:latin typeface="+mj-lt"/>
              </a:rPr>
              <a:t>ENGAGED</a:t>
            </a:r>
            <a:r>
              <a:rPr lang="en-US" sz="1300" b="1" baseline="0" dirty="0" smtClean="0">
                <a:latin typeface="+mj-lt"/>
              </a:rPr>
              <a:t> </a:t>
            </a:r>
            <a:r>
              <a:rPr lang="en-US" sz="1050" b="1" baseline="0" dirty="0" smtClean="0">
                <a:latin typeface="+mj-lt"/>
              </a:rPr>
              <a:t>STAKEHOLDERS</a:t>
            </a:r>
            <a:endParaRPr lang="en-US" sz="1050" b="1" dirty="0" smtClean="0">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Rigor &amp; Accountabili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l="949" r="-377"/>
          <a:stretch>
            <a:fillRect/>
          </a:stretch>
        </p:blipFill>
        <p:spPr>
          <a:xfrm>
            <a:off x="1752600" y="1295400"/>
            <a:ext cx="5715000" cy="4546032"/>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RIGOR &amp; ACCOUNTABILITY</a:t>
            </a:r>
            <a:endParaRPr lang="en-US" sz="2800" dirty="0">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or &amp; Accountability text page">
    <p:spTree>
      <p:nvGrpSpPr>
        <p:cNvPr id="1" name=""/>
        <p:cNvGrpSpPr/>
        <p:nvPr/>
      </p:nvGrpSpPr>
      <p:grpSpPr>
        <a:xfrm>
          <a:off x="0" y="0"/>
          <a:ext cx="0" cy="0"/>
          <a:chOff x="0" y="0"/>
          <a:chExt cx="0" cy="0"/>
        </a:xfrm>
      </p:grpSpPr>
      <p:grpSp>
        <p:nvGrpSpPr>
          <p:cNvPr id="15"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42614" y="1600200"/>
            <a:ext cx="1095922" cy="866775"/>
          </a:xfrm>
          <a:prstGeom prst="rect">
            <a:avLst/>
          </a:prstGeom>
        </p:spPr>
      </p:pic>
      <p:sp>
        <p:nvSpPr>
          <p:cNvPr id="6" name="Rectangle 5"/>
          <p:cNvSpPr/>
          <p:nvPr userDrawn="1"/>
        </p:nvSpPr>
        <p:spPr>
          <a:xfrm>
            <a:off x="228600" y="2464713"/>
            <a:ext cx="1143000" cy="430887"/>
          </a:xfrm>
          <a:prstGeom prst="rect">
            <a:avLst/>
          </a:prstGeom>
          <a:solidFill>
            <a:schemeClr val="bg1"/>
          </a:solidFill>
        </p:spPr>
        <p:txBody>
          <a:bodyPr wrap="square">
            <a:spAutoFit/>
          </a:bodyPr>
          <a:lstStyle/>
          <a:p>
            <a:pPr lvl="0" algn="ctr"/>
            <a:r>
              <a:rPr lang="en-US" sz="1300" b="1" dirty="0" smtClean="0">
                <a:latin typeface="+mj-lt"/>
              </a:rPr>
              <a:t>RIGOR</a:t>
            </a:r>
            <a:r>
              <a:rPr lang="en-US" sz="1300" b="1" baseline="0" dirty="0" smtClean="0">
                <a:latin typeface="+mj-lt"/>
              </a:rPr>
              <a:t> &amp; </a:t>
            </a:r>
            <a:r>
              <a:rPr lang="en-US" sz="900" b="1" baseline="0" dirty="0" smtClean="0">
                <a:latin typeface="+mj-lt"/>
              </a:rPr>
              <a:t>ACCOUNTABILITY</a:t>
            </a:r>
            <a:endParaRPr lang="en-US" sz="900" b="1" dirty="0" smtClean="0">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1st Century Learn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a:stretch>
            <a:fillRect/>
          </a:stretch>
        </p:blipFill>
        <p:spPr>
          <a:xfrm>
            <a:off x="1676400" y="1323369"/>
            <a:ext cx="5791200" cy="4490093"/>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21</a:t>
            </a:r>
            <a:r>
              <a:rPr lang="en-US" sz="2800" baseline="30000" dirty="0" smtClean="0">
                <a:latin typeface="+mj-lt"/>
              </a:rPr>
              <a:t>ST</a:t>
            </a:r>
            <a:r>
              <a:rPr lang="en-US" sz="2800" dirty="0" smtClean="0">
                <a:latin typeface="+mj-lt"/>
              </a:rPr>
              <a:t> CENTURY</a:t>
            </a:r>
            <a:r>
              <a:rPr lang="en-US" sz="2800" baseline="0" dirty="0" smtClean="0">
                <a:latin typeface="+mj-lt"/>
              </a:rPr>
              <a:t> LEARNING</a:t>
            </a:r>
            <a:endParaRPr lang="en-US" sz="2800"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st Century Learning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31604" y="1600200"/>
            <a:ext cx="1117942" cy="866775"/>
          </a:xfrm>
          <a:prstGeom prst="rect">
            <a:avLst/>
          </a:prstGeom>
        </p:spPr>
      </p:pic>
      <p:sp>
        <p:nvSpPr>
          <p:cNvPr id="6" name="Rectangle 5"/>
          <p:cNvSpPr/>
          <p:nvPr userDrawn="1"/>
        </p:nvSpPr>
        <p:spPr>
          <a:xfrm>
            <a:off x="228600" y="2464713"/>
            <a:ext cx="1143000" cy="477054"/>
          </a:xfrm>
          <a:prstGeom prst="rect">
            <a:avLst/>
          </a:prstGeom>
          <a:solidFill>
            <a:schemeClr val="bg1"/>
          </a:solidFill>
        </p:spPr>
        <p:txBody>
          <a:bodyPr wrap="square">
            <a:spAutoFit/>
          </a:bodyPr>
          <a:lstStyle/>
          <a:p>
            <a:pPr lvl="0" algn="ctr"/>
            <a:r>
              <a:rPr lang="en-US" sz="1200" b="1" dirty="0" smtClean="0">
                <a:latin typeface="+mj-lt"/>
              </a:rPr>
              <a:t>21</a:t>
            </a:r>
            <a:r>
              <a:rPr lang="en-US" sz="1200" b="1" baseline="30000" dirty="0" smtClean="0">
                <a:latin typeface="+mj-lt"/>
              </a:rPr>
              <a:t>st</a:t>
            </a:r>
            <a:r>
              <a:rPr lang="en-US" sz="1200" b="1" dirty="0" smtClean="0">
                <a:latin typeface="+mj-lt"/>
              </a:rPr>
              <a:t> CENTURY</a:t>
            </a:r>
          </a:p>
          <a:p>
            <a:pPr lvl="0" algn="ctr"/>
            <a:r>
              <a:rPr lang="en-US" sz="1300" b="1" dirty="0" smtClean="0">
                <a:latin typeface="+mj-lt"/>
              </a:rPr>
              <a:t>LEARNING</a:t>
            </a:r>
            <a:endParaRPr lang="en-US" sz="900" b="1" dirty="0" smtClean="0">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8229600" y="6356350"/>
            <a:ext cx="457200" cy="365125"/>
          </a:xfrm>
        </p:spPr>
        <p:txBody>
          <a:bodyPr/>
          <a:lstStyle/>
          <a:p>
            <a:fld id="{23993DC6-686A-4CD4-B4E2-45B781A2C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linesandwaves.png"/>
          <p:cNvPicPr>
            <a:picLocks noChangeAspect="1"/>
          </p:cNvPicPr>
          <p:nvPr userDrawn="1"/>
        </p:nvPicPr>
        <p:blipFill>
          <a:blip r:embed="rId15" cstate="print"/>
          <a:stretch>
            <a:fillRect/>
          </a:stretch>
        </p:blipFill>
        <p:spPr>
          <a:xfrm>
            <a:off x="0" y="6172200"/>
            <a:ext cx="9144000" cy="750123"/>
          </a:xfrm>
          <a:prstGeom prst="rect">
            <a:avLst/>
          </a:prstGeom>
        </p:spPr>
      </p:pic>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3DC6-686A-4CD4-B4E2-45B781A2C6F9}" type="slidenum">
              <a:rPr lang="en-US" smtClean="0"/>
              <a:pPr/>
              <a:t>‹#›</a:t>
            </a:fld>
            <a:endParaRPr lang="en-US"/>
          </a:p>
        </p:txBody>
      </p:sp>
      <p:sp>
        <p:nvSpPr>
          <p:cNvPr id="10" name="Rectangle 9"/>
          <p:cNvSpPr/>
          <p:nvPr userDrawn="1"/>
        </p:nvSpPr>
        <p:spPr>
          <a:xfrm>
            <a:off x="1524000" y="6382435"/>
            <a:ext cx="6553200" cy="323165"/>
          </a:xfrm>
          <a:prstGeom prst="rect">
            <a:avLst/>
          </a:prstGeom>
          <a:ln>
            <a:noFill/>
          </a:ln>
        </p:spPr>
        <p:txBody>
          <a:bodyPr wrap="square">
            <a:spAutoFit/>
          </a:bodyPr>
          <a:lstStyle/>
          <a:p>
            <a:pPr algn="r"/>
            <a:r>
              <a:rPr lang="en-US" sz="1500" b="1" spc="300" dirty="0" smtClean="0">
                <a:solidFill>
                  <a:srgbClr val="7497A8"/>
                </a:solidFill>
                <a:latin typeface="+mj-lt"/>
              </a:rPr>
              <a:t>HISD</a:t>
            </a:r>
            <a:r>
              <a:rPr lang="en-US" sz="1500" b="1" spc="300" dirty="0" smtClean="0">
                <a:solidFill>
                  <a:srgbClr val="6C9DCE"/>
                </a:solidFill>
                <a:latin typeface="+mj-lt"/>
              </a:rPr>
              <a:t> </a:t>
            </a:r>
            <a:r>
              <a:rPr lang="en-US" sz="1500" b="0" spc="0" dirty="0" smtClean="0">
                <a:solidFill>
                  <a:schemeClr val="bg1">
                    <a:lumMod val="50000"/>
                  </a:schemeClr>
                </a:solidFill>
                <a:latin typeface="+mn-lt"/>
              </a:rPr>
              <a:t>Becoming</a:t>
            </a:r>
            <a:r>
              <a:rPr lang="en-US" sz="1500" b="0" spc="0" baseline="0" dirty="0" smtClean="0">
                <a:solidFill>
                  <a:schemeClr val="bg1">
                    <a:lumMod val="50000"/>
                  </a:schemeClr>
                </a:solidFill>
                <a:latin typeface="+mn-lt"/>
              </a:rPr>
              <a:t> #</a:t>
            </a:r>
            <a:r>
              <a:rPr lang="en-US" sz="1500" b="0" spc="0" baseline="0" dirty="0" err="1" smtClean="0">
                <a:solidFill>
                  <a:schemeClr val="bg1">
                    <a:lumMod val="50000"/>
                  </a:schemeClr>
                </a:solidFill>
                <a:latin typeface="+mn-lt"/>
              </a:rPr>
              <a:t>GreatAllOver</a:t>
            </a:r>
            <a:endParaRPr lang="en-US" sz="1500" b="0" spc="0" dirty="0">
              <a:solidFill>
                <a:schemeClr val="bg1">
                  <a:lumMod val="50000"/>
                </a:schemeClr>
              </a:solidFill>
              <a:latin typeface="+mn-lt"/>
            </a:endParaRPr>
          </a:p>
        </p:txBody>
      </p:sp>
      <p:sp>
        <p:nvSpPr>
          <p:cNvPr id="8" name="5-Point Star 7"/>
          <p:cNvSpPr/>
          <p:nvPr userDrawn="1"/>
        </p:nvSpPr>
        <p:spPr>
          <a:xfrm>
            <a:off x="5254534" y="6511015"/>
            <a:ext cx="76200" cy="762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5" name="Group 14"/>
          <p:cNvGrpSpPr/>
          <p:nvPr userDrawn="1"/>
        </p:nvGrpSpPr>
        <p:grpSpPr>
          <a:xfrm>
            <a:off x="-1227377" y="228600"/>
            <a:ext cx="4054954" cy="6399837"/>
            <a:chOff x="-1227377" y="228600"/>
            <a:chExt cx="4054954" cy="6399837"/>
          </a:xfrm>
        </p:grpSpPr>
        <p:cxnSp>
          <p:nvCxnSpPr>
            <p:cNvPr id="16" name="Straight Connector 15"/>
            <p:cNvCxnSpPr/>
            <p:nvPr userDrawn="1"/>
          </p:nvCxnSpPr>
          <p:spPr>
            <a:xfrm rot="3710613">
              <a:off x="-2084974"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3710613">
              <a:off x="-2242397"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3710613">
              <a:off x="-2399819"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3710613">
              <a:off x="-2557241"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3710613">
              <a:off x="-2714663"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60" r:id="rId4"/>
    <p:sldLayoutId id="2147483663" r:id="rId5"/>
    <p:sldLayoutId id="2147483659" r:id="rId6"/>
    <p:sldLayoutId id="2147483664" r:id="rId7"/>
    <p:sldLayoutId id="2147483661" r:id="rId8"/>
    <p:sldLayoutId id="2147483650" r:id="rId9"/>
    <p:sldLayoutId id="2147483653" r:id="rId10"/>
    <p:sldLayoutId id="2147483655" r:id="rId11"/>
    <p:sldLayoutId id="2147483657" r:id="rId12"/>
    <p:sldLayoutId id="2147483665" r:id="rId13"/>
  </p:sldLayoutIdLst>
  <p:txStyles>
    <p:titleStyle>
      <a:lvl1pPr algn="l" defTabSz="819239" rtl="0" eaLnBrk="1" fontAlgn="base" latinLnBrk="0" hangingPunct="1">
        <a:lnSpc>
          <a:spcPct val="80000"/>
        </a:lnSpc>
        <a:spcBef>
          <a:spcPct val="0"/>
        </a:spcBef>
        <a:spcAft>
          <a:spcPct val="0"/>
        </a:spcAft>
        <a:buNone/>
        <a:defRPr sz="4000" b="1" kern="1200">
          <a:solidFill>
            <a:srgbClr val="14376E"/>
          </a:solidFill>
          <a:effectLst>
            <a:outerShdw blurRad="38100" dist="38100" dir="2700000" algn="tl">
              <a:schemeClr val="tx1">
                <a:lumMod val="50000"/>
                <a:lumOff val="50000"/>
              </a:schemeClr>
            </a:outerShdw>
          </a:effectLst>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hyperlink" Target="http://www.vimeo/"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vimeo.com/10456506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1qaxUYJvRfXgM&amp;tbnid=b_0IxCRaSUELIM:&amp;ved=0CAUQjRw&amp;url=http://www.iphonefaq.org/archives/973077&amp;ei=Mqr6Uqy4GuSA2QWZpYD4Cw&amp;psig=AFQjCNEyTC65AJamMPvVJIVPqmGy70R09w&amp;ust=1392245607104428"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greeros\Desktop\New PowerUp website\PowerUp_logo_NewTypetag-SP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286000"/>
            <a:ext cx="7620000" cy="265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4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819157" y="1295400"/>
            <a:ext cx="3943843" cy="5181599"/>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2000" dirty="0" smtClean="0">
                <a:solidFill>
                  <a:srgbClr val="000000"/>
                </a:solidFill>
                <a:ea typeface="ＭＳ Ｐゴシック" charset="-128"/>
              </a:rPr>
              <a:t>Salones de clases y espacios de aprendizaje diseñados para facilitar:   </a:t>
            </a:r>
          </a:p>
          <a:p>
            <a:pPr defTabSz="819239" fontAlgn="base">
              <a:lnSpc>
                <a:spcPct val="80000"/>
              </a:lnSpc>
              <a:spcBef>
                <a:spcPct val="0"/>
              </a:spcBef>
              <a:spcAft>
                <a:spcPct val="0"/>
              </a:spcAft>
            </a:pPr>
            <a:r>
              <a:rPr lang="es-ES" sz="2000" dirty="0" smtClean="0">
                <a:solidFill>
                  <a:schemeClr val="tx1">
                    <a:lumMod val="75000"/>
                  </a:schemeClr>
                </a:solidFill>
                <a:ea typeface="ＭＳ Ｐゴシック" charset="-128"/>
              </a:rPr>
              <a:t>--</a:t>
            </a:r>
            <a:r>
              <a:rPr lang="es-ES" sz="2000" b="1" dirty="0" smtClean="0">
                <a:solidFill>
                  <a:schemeClr val="tx2">
                    <a:lumMod val="60000"/>
                    <a:lumOff val="40000"/>
                  </a:schemeClr>
                </a:solidFill>
                <a:ea typeface="ＭＳ Ｐゴシック" charset="-128"/>
              </a:rPr>
              <a:t>la comunicación</a:t>
            </a:r>
          </a:p>
          <a:p>
            <a:pPr defTabSz="819239" fontAlgn="base">
              <a:lnSpc>
                <a:spcPct val="80000"/>
              </a:lnSpc>
              <a:spcBef>
                <a:spcPct val="0"/>
              </a:spcBef>
              <a:spcAft>
                <a:spcPct val="0"/>
              </a:spcAft>
            </a:pPr>
            <a:r>
              <a:rPr lang="es-ES" sz="2000" b="1" dirty="0" smtClean="0">
                <a:solidFill>
                  <a:schemeClr val="tx2">
                    <a:lumMod val="60000"/>
                    <a:lumOff val="40000"/>
                  </a:schemeClr>
                </a:solidFill>
                <a:ea typeface="ＭＳ Ｐゴシック" charset="-128"/>
              </a:rPr>
              <a:t>--el razonamiento crítico</a:t>
            </a:r>
          </a:p>
          <a:p>
            <a:pPr defTabSz="819239" fontAlgn="base">
              <a:lnSpc>
                <a:spcPct val="80000"/>
              </a:lnSpc>
              <a:spcBef>
                <a:spcPct val="0"/>
              </a:spcBef>
              <a:spcAft>
                <a:spcPct val="0"/>
              </a:spcAft>
            </a:pPr>
            <a:r>
              <a:rPr lang="es-ES" sz="2000" b="1" dirty="0" smtClean="0">
                <a:solidFill>
                  <a:schemeClr val="tx2">
                    <a:lumMod val="60000"/>
                    <a:lumOff val="40000"/>
                  </a:schemeClr>
                </a:solidFill>
                <a:ea typeface="ＭＳ Ｐゴシック" charset="-128"/>
              </a:rPr>
              <a:t>--la creatividad</a:t>
            </a:r>
          </a:p>
          <a:p>
            <a:pPr defTabSz="819239" fontAlgn="base">
              <a:lnSpc>
                <a:spcPct val="80000"/>
              </a:lnSpc>
              <a:spcBef>
                <a:spcPct val="0"/>
              </a:spcBef>
              <a:spcAft>
                <a:spcPct val="0"/>
              </a:spcAft>
            </a:pPr>
            <a:r>
              <a:rPr lang="es-ES" sz="2000" b="1" dirty="0" smtClean="0">
                <a:solidFill>
                  <a:schemeClr val="tx2">
                    <a:lumMod val="60000"/>
                    <a:lumOff val="40000"/>
                  </a:schemeClr>
                </a:solidFill>
                <a:ea typeface="ＭＳ Ｐゴシック" charset="-128"/>
              </a:rPr>
              <a:t>--la colaboración </a:t>
            </a:r>
          </a:p>
          <a:p>
            <a:pPr defTabSz="819239" fontAlgn="base">
              <a:lnSpc>
                <a:spcPct val="80000"/>
              </a:lnSpc>
              <a:spcBef>
                <a:spcPct val="0"/>
              </a:spcBef>
              <a:spcAft>
                <a:spcPct val="0"/>
              </a:spcAft>
            </a:pPr>
            <a:endParaRPr lang="es-ES" sz="20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s-ES" sz="2000" dirty="0" smtClean="0">
              <a:solidFill>
                <a:srgbClr val="000000"/>
              </a:solidFill>
              <a:ea typeface="ＭＳ Ｐゴシック" charset="-128"/>
            </a:endParaRPr>
          </a:p>
          <a:p>
            <a:pPr defTabSz="819239" fontAlgn="base">
              <a:lnSpc>
                <a:spcPct val="80000"/>
              </a:lnSpc>
              <a:spcBef>
                <a:spcPct val="0"/>
              </a:spcBef>
              <a:spcAft>
                <a:spcPct val="0"/>
              </a:spcAft>
            </a:pPr>
            <a:r>
              <a:rPr lang="es-ES" sz="2000" dirty="0" smtClean="0">
                <a:solidFill>
                  <a:srgbClr val="000000"/>
                </a:solidFill>
                <a:ea typeface="ＭＳ Ｐゴシック" charset="-128"/>
              </a:rPr>
              <a:t>Computadoras portátiles y recursos de internet para los estudiantes las 24 horas del día</a:t>
            </a:r>
          </a:p>
          <a:p>
            <a:pPr defTabSz="819239" fontAlgn="base">
              <a:lnSpc>
                <a:spcPct val="80000"/>
              </a:lnSpc>
              <a:spcBef>
                <a:spcPct val="0"/>
              </a:spcBef>
              <a:spcAft>
                <a:spcPct val="0"/>
              </a:spcAft>
            </a:pPr>
            <a:endParaRPr lang="es-ES" sz="20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s-ES" sz="2000" b="1" dirty="0" smtClean="0">
              <a:solidFill>
                <a:schemeClr val="tx2">
                  <a:lumMod val="60000"/>
                  <a:lumOff val="40000"/>
                </a:schemeClr>
              </a:solidFill>
              <a:ea typeface="ＭＳ Ｐゴシック" charset="-128"/>
            </a:endParaRPr>
          </a:p>
          <a:p>
            <a:pPr defTabSz="819239" fontAlgn="base">
              <a:lnSpc>
                <a:spcPct val="80000"/>
              </a:lnSpc>
              <a:spcBef>
                <a:spcPct val="0"/>
              </a:spcBef>
              <a:spcAft>
                <a:spcPct val="0"/>
              </a:spcAft>
            </a:pPr>
            <a:r>
              <a:rPr lang="es-ES" sz="2000" b="1" dirty="0" smtClean="0">
                <a:solidFill>
                  <a:schemeClr val="tx2">
                    <a:lumMod val="60000"/>
                    <a:lumOff val="40000"/>
                  </a:schemeClr>
                </a:solidFill>
                <a:ea typeface="ＭＳ Ｐゴシック" charset="-128"/>
              </a:rPr>
              <a:t>Capacitación y orientación para docentes </a:t>
            </a:r>
            <a:r>
              <a:rPr lang="es-ES" sz="2000" dirty="0" smtClean="0">
                <a:solidFill>
                  <a:srgbClr val="000000"/>
                </a:solidFill>
                <a:ea typeface="ＭＳ Ｐゴシック" charset="-128"/>
              </a:rPr>
              <a:t>sobre la incorporación de la tecnología y los recursos digitales para motivar a los estudiantes</a:t>
            </a:r>
          </a:p>
          <a:p>
            <a:pPr defTabSz="819239" fontAlgn="base">
              <a:lnSpc>
                <a:spcPct val="80000"/>
              </a:lnSpc>
              <a:spcBef>
                <a:spcPct val="0"/>
              </a:spcBef>
              <a:spcAft>
                <a:spcPct val="0"/>
              </a:spcAft>
            </a:pPr>
            <a:endParaRPr lang="en-US" sz="28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10</a:t>
            </a:fld>
            <a:endParaRPr lang="en-US" dirty="0"/>
          </a:p>
        </p:txBody>
      </p:sp>
      <p:sp>
        <p:nvSpPr>
          <p:cNvPr id="6" name="Rectangle 2"/>
          <p:cNvSpPr txBox="1">
            <a:spLocks noChangeArrowheads="1"/>
          </p:cNvSpPr>
          <p:nvPr/>
        </p:nvSpPr>
        <p:spPr bwMode="auto">
          <a:xfrm>
            <a:off x="1066800" y="304801"/>
            <a:ext cx="7924800"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600" dirty="0" smtClean="0">
              <a:solidFill>
                <a:schemeClr val="tx1">
                  <a:lumMod val="75000"/>
                </a:schemeClr>
              </a:solidFill>
              <a:effectLst>
                <a:outerShdw blurRad="38100" dist="38100" dir="2700000" algn="tl">
                  <a:srgbClr val="000000">
                    <a:alpha val="43137"/>
                  </a:srgbClr>
                </a:outerShdw>
              </a:effectLst>
              <a:ea typeface="ＭＳ Ｐゴシック" charset="-128"/>
            </a:endParaRPr>
          </a:p>
          <a:p>
            <a:pPr defTabSz="819239" fontAlgn="base">
              <a:lnSpc>
                <a:spcPct val="80000"/>
              </a:lnSpc>
              <a:spcBef>
                <a:spcPct val="0"/>
              </a:spcBef>
              <a:spcAft>
                <a:spcPct val="0"/>
              </a:spcAft>
            </a:pPr>
            <a:r>
              <a:rPr lang="es-ES" sz="3600" dirty="0" smtClean="0">
                <a:solidFill>
                  <a:schemeClr val="tx1">
                    <a:lumMod val="75000"/>
                  </a:schemeClr>
                </a:solidFill>
                <a:effectLst>
                  <a:outerShdw blurRad="38100" dist="38100" dir="2700000" algn="tl">
                    <a:srgbClr val="000000">
                      <a:alpha val="43137"/>
                    </a:srgbClr>
                  </a:outerShdw>
                </a:effectLst>
                <a:ea typeface="ＭＳ Ｐゴシック" charset="-128"/>
              </a:rPr>
              <a:t>Transformando la enseñanza y el aprendizaje </a:t>
            </a: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547" y="1298449"/>
            <a:ext cx="3606675" cy="230268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flipH="1">
            <a:off x="304800" y="4800600"/>
            <a:ext cx="4419600" cy="125694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2800" dirty="0">
              <a:solidFill>
                <a:schemeClr val="tx1">
                  <a:lumMod val="75000"/>
                </a:schemeClr>
              </a:solidFill>
              <a:ea typeface="ＭＳ Ｐゴシック" charset="-128"/>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25" y="3505200"/>
            <a:ext cx="2442676" cy="136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8851" y="3840223"/>
            <a:ext cx="1843150" cy="116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46023" rIns="4761" bIns="63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Users\sgreeros\Desktop\New PowerUp website\PowerUp-NewTagli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957" y="5301950"/>
            <a:ext cx="3531745" cy="124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891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17463"/>
            <a:ext cx="6508656"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11</a:t>
            </a:fld>
            <a:endParaRPr lang="en-US"/>
          </a:p>
        </p:txBody>
      </p:sp>
      <p:sp>
        <p:nvSpPr>
          <p:cNvPr id="13" name="Content Placeholder 12"/>
          <p:cNvSpPr>
            <a:spLocks noGrp="1"/>
          </p:cNvSpPr>
          <p:nvPr>
            <p:ph idx="1"/>
          </p:nvPr>
        </p:nvSpPr>
        <p:spPr>
          <a:xfrm>
            <a:off x="3785787" y="2209800"/>
            <a:ext cx="5129613" cy="3733800"/>
          </a:xfrm>
        </p:spPr>
        <p:txBody>
          <a:bodyPr>
            <a:normAutofit fontScale="70000" lnSpcReduction="20000"/>
          </a:bodyPr>
          <a:lstStyle/>
          <a:p>
            <a:pPr>
              <a:buFont typeface="Arial" pitchFamily="34" charset="0"/>
              <a:buChar char="•"/>
            </a:pPr>
            <a:r>
              <a:rPr lang="es-ES" dirty="0" smtClean="0">
                <a:solidFill>
                  <a:srgbClr val="000000"/>
                </a:solidFill>
              </a:rPr>
              <a:t>Plan para que en el año 2016 todos los estudiantes de nuestras 42 escuelas preparatorias tengan una computadora portátil para usar en la escuela y en su casa </a:t>
            </a:r>
          </a:p>
          <a:p>
            <a:pPr marL="0" indent="0">
              <a:buNone/>
            </a:pPr>
            <a:endParaRPr lang="es-ES" dirty="0" smtClean="0">
              <a:solidFill>
                <a:srgbClr val="000000"/>
              </a:solidFill>
            </a:endParaRPr>
          </a:p>
          <a:p>
            <a:pPr>
              <a:buFont typeface="Arial" pitchFamily="34" charset="0"/>
              <a:buChar char="•"/>
            </a:pPr>
            <a:r>
              <a:rPr lang="es-ES" dirty="0" smtClean="0">
                <a:solidFill>
                  <a:srgbClr val="000000"/>
                </a:solidFill>
              </a:rPr>
              <a:t>Sesiones intensas de capacitación y desarrollo profesional para docentes</a:t>
            </a:r>
          </a:p>
          <a:p>
            <a:pPr marL="0" indent="0">
              <a:buNone/>
            </a:pPr>
            <a:endParaRPr lang="es-ES" dirty="0" smtClean="0">
              <a:solidFill>
                <a:srgbClr val="000000"/>
              </a:solidFill>
            </a:endParaRPr>
          </a:p>
          <a:p>
            <a:pPr>
              <a:buFont typeface="Arial" pitchFamily="34" charset="0"/>
              <a:buChar char="•"/>
            </a:pPr>
            <a:r>
              <a:rPr lang="es-ES" dirty="0" smtClean="0">
                <a:solidFill>
                  <a:srgbClr val="000000"/>
                </a:solidFill>
              </a:rPr>
              <a:t>Plan de estudios ampliado para apoyar el uso de la tecnología </a:t>
            </a:r>
          </a:p>
          <a:p>
            <a:pPr marL="0" indent="0">
              <a:buNone/>
            </a:pPr>
            <a:endParaRPr lang="en-US" dirty="0" smtClean="0"/>
          </a:p>
          <a:p>
            <a:pPr marL="0" indent="0">
              <a:buNone/>
            </a:pPr>
            <a:endParaRPr lang="en-US" dirty="0"/>
          </a:p>
          <a:p>
            <a:pPr marL="0" indent="0">
              <a:buNone/>
            </a:pPr>
            <a:endParaRPr lang="en-US" dirty="0" smtClean="0"/>
          </a:p>
        </p:txBody>
      </p:sp>
      <p:sp>
        <p:nvSpPr>
          <p:cNvPr id="14" name="TextBox 13"/>
          <p:cNvSpPr txBox="1"/>
          <p:nvPr/>
        </p:nvSpPr>
        <p:spPr>
          <a:xfrm>
            <a:off x="914400" y="1369463"/>
            <a:ext cx="8153399" cy="892552"/>
          </a:xfrm>
          <a:prstGeom prst="rect">
            <a:avLst/>
          </a:prstGeom>
          <a:noFill/>
        </p:spPr>
        <p:txBody>
          <a:bodyPr wrap="square" rtlCol="0">
            <a:spAutoFit/>
          </a:bodyPr>
          <a:lstStyle/>
          <a:p>
            <a:pPr algn="ctr"/>
            <a:r>
              <a:rPr lang="es-ES" sz="2600" dirty="0" smtClean="0">
                <a:solidFill>
                  <a:srgbClr val="000000"/>
                </a:solidFill>
                <a:effectLst>
                  <a:outerShdw blurRad="38100" dist="38100" dir="2700000" algn="tl">
                    <a:srgbClr val="000000">
                      <a:alpha val="43137"/>
                    </a:srgbClr>
                  </a:outerShdw>
                </a:effectLst>
              </a:rPr>
              <a:t>“Es más que simplemente darles computadoras a los estudiantes”</a:t>
            </a:r>
            <a:endParaRPr lang="es-ES" sz="2600" dirty="0">
              <a:solidFill>
                <a:srgbClr val="000000"/>
              </a:solidFill>
              <a:effectLst>
                <a:outerShdw blurRad="38100" dist="38100" dir="2700000" algn="tl">
                  <a:srgbClr val="000000">
                    <a:alpha val="43137"/>
                  </a:srgbClr>
                </a:outerShdw>
              </a:effectLst>
            </a:endParaRPr>
          </a:p>
        </p:txBody>
      </p:sp>
      <p:pic>
        <p:nvPicPr>
          <p:cNvPr id="5124" name="Picture 4"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698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7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349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567237" y="3424237"/>
            <a:ext cx="9525" cy="9525"/>
          </a:xfrm>
          <a:prstGeom prst="rect">
            <a:avLst/>
          </a:prstGeom>
        </p:spPr>
      </p:pic>
      <p:pic>
        <p:nvPicPr>
          <p:cNvPr id="5134" name="Picture 14"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2873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Users\sgreeros\Downloads\IMG_00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267200"/>
            <a:ext cx="2853990" cy="2021576"/>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5140" name="Picture 20" descr="C:\Users\sgreeros\Downloads\20131017_PowerUp_01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292495"/>
            <a:ext cx="2369642" cy="1637028"/>
          </a:xfrm>
          <a:prstGeom prst="rect">
            <a:avLst/>
          </a:prstGeom>
          <a:noFill/>
          <a:effectLst>
            <a:glow rad="228600">
              <a:schemeClr val="accent1">
                <a:satMod val="175000"/>
                <a:alpha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16" name="Picture 15" descr="C:\Users\sgreeros\Desktop\New PowerUp website\PowerUp-NewTagli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1364" y="122066"/>
            <a:ext cx="3531745" cy="124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3851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609601"/>
            <a:ext cx="7772400" cy="4648200"/>
          </a:xfrm>
        </p:spPr>
        <p:txBody>
          <a:bodyPr/>
          <a:lstStyle/>
          <a:p>
            <a:pPr marL="0" indent="0">
              <a:buNone/>
            </a:pPr>
            <a:endParaRPr lang="en-US" dirty="0">
              <a:hlinkClick r:id="rId3"/>
            </a:endParaRPr>
          </a:p>
          <a:p>
            <a:pPr marL="0" indent="0">
              <a:buNone/>
            </a:pPr>
            <a:endParaRPr lang="en-US" dirty="0">
              <a:hlinkClick r:id="rId3"/>
            </a:endParaRPr>
          </a:p>
          <a:p>
            <a:pPr marL="0" indent="0" algn="ctr">
              <a:buNone/>
            </a:pPr>
            <a:r>
              <a:rPr lang="en-US" sz="4000" dirty="0" smtClean="0"/>
              <a:t> </a:t>
            </a:r>
            <a:r>
              <a:rPr lang="en-US" sz="4000" b="1" u="sng" dirty="0">
                <a:hlinkClick r:id="rId4"/>
              </a:rPr>
              <a:t>https://</a:t>
            </a:r>
            <a:r>
              <a:rPr lang="en-US" sz="4000" b="1" u="sng" dirty="0" smtClean="0">
                <a:hlinkClick r:id="rId4"/>
              </a:rPr>
              <a:t>vimeo.com/104565066</a:t>
            </a:r>
            <a:endParaRPr lang="en-US" sz="4000" b="1" u="sng" dirty="0" smtClean="0"/>
          </a:p>
          <a:p>
            <a:pPr marL="0" indent="0" algn="ctr">
              <a:buNone/>
            </a:pPr>
            <a:endParaRPr lang="en-US" sz="4000" dirty="0"/>
          </a:p>
        </p:txBody>
      </p:sp>
    </p:spTree>
    <p:extLst>
      <p:ext uri="{BB962C8B-B14F-4D97-AF65-F5344CB8AC3E}">
        <p14:creationId xmlns:p14="http://schemas.microsoft.com/office/powerpoint/2010/main" val="1689040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304800"/>
            <a:ext cx="7292109" cy="990600"/>
          </a:xfrm>
          <a:prstGeom prst="rect">
            <a:avLst/>
          </a:prstGeom>
          <a:noFill/>
          <a:ln w="9525">
            <a:noFill/>
            <a:miter lim="800000"/>
            <a:headEnd/>
            <a:tailEnd/>
          </a:ln>
          <a:effectLst/>
        </p:spPr>
        <p:txBody>
          <a:bodyPr lIns="81931" tIns="40964" rIns="81931" bIns="40964" anchor="ctr"/>
          <a:lstStyle/>
          <a:p>
            <a:pPr lvl="0" defTabSz="819239" fontAlgn="base">
              <a:lnSpc>
                <a:spcPct val="80000"/>
              </a:lnSpc>
              <a:spcBef>
                <a:spcPct val="0"/>
              </a:spcBef>
              <a:spcAft>
                <a:spcPct val="0"/>
              </a:spcAft>
            </a:pPr>
            <a:r>
              <a:rPr lang="en-US" sz="4800" b="1" dirty="0">
                <a:solidFill>
                  <a:schemeClr val="tx2">
                    <a:lumMod val="60000"/>
                    <a:lumOff val="40000"/>
                  </a:schemeClr>
                </a:solidFill>
                <a:effectLst>
                  <a:outerShdw blurRad="38100" dist="38100" dir="2700000" algn="tl">
                    <a:srgbClr val="000000">
                      <a:alpha val="43137"/>
                    </a:srgbClr>
                  </a:outerShdw>
                </a:effectLst>
                <a:ea typeface="ＭＳ Ｐゴシック" charset="-128"/>
              </a:rPr>
              <a:t>¿</a:t>
            </a:r>
            <a:r>
              <a:rPr lang="es-ES" sz="4600" b="1" dirty="0" smtClean="0">
                <a:solidFill>
                  <a:srgbClr val="17365D">
                    <a:lumMod val="60000"/>
                    <a:lumOff val="40000"/>
                  </a:srgbClr>
                </a:solidFill>
                <a:ea typeface="ＭＳ Ｐゴシック" charset="-128"/>
              </a:rPr>
              <a:t>Cómo </a:t>
            </a:r>
            <a:r>
              <a:rPr lang="es-ES" sz="4600" b="1" dirty="0">
                <a:solidFill>
                  <a:srgbClr val="17365D">
                    <a:lumMod val="60000"/>
                    <a:lumOff val="40000"/>
                  </a:srgbClr>
                </a:solidFill>
                <a:ea typeface="ＭＳ Ｐゴシック" charset="-128"/>
              </a:rPr>
              <a:t>nos aseguramos de que sus hijos</a:t>
            </a:r>
            <a:r>
              <a:rPr lang="es-ES" sz="4600" b="1" dirty="0" smtClean="0">
                <a:solidFill>
                  <a:srgbClr val="17365D">
                    <a:lumMod val="60000"/>
                    <a:lumOff val="40000"/>
                  </a:srgbClr>
                </a:solidFill>
                <a:ea typeface="ＭＳ Ｐゴシック" charset="-128"/>
              </a:rPr>
              <a:t>:</a:t>
            </a:r>
            <a:endParaRPr lang="en-US" sz="4800" b="1" dirty="0">
              <a:solidFill>
                <a:schemeClr val="tx2">
                  <a:lumMod val="60000"/>
                  <a:lumOff val="40000"/>
                </a:schemeClr>
              </a:solidFill>
              <a:effectLst>
                <a:outerShdw blurRad="38100" dist="38100" dir="2700000" algn="tl">
                  <a:srgbClr val="000000">
                    <a:alpha val="43137"/>
                  </a:srgbClr>
                </a:outerShdw>
              </a:effectLst>
              <a:ea typeface="ＭＳ Ｐゴシック" charset="-128"/>
            </a:endParaRPr>
          </a:p>
        </p:txBody>
      </p:sp>
      <p:sp>
        <p:nvSpPr>
          <p:cNvPr id="13" name="Content Placeholder 12"/>
          <p:cNvSpPr>
            <a:spLocks noGrp="1"/>
          </p:cNvSpPr>
          <p:nvPr>
            <p:ph idx="1"/>
          </p:nvPr>
        </p:nvSpPr>
        <p:spPr>
          <a:xfrm>
            <a:off x="3886201" y="1447800"/>
            <a:ext cx="5029200" cy="5105399"/>
          </a:xfrm>
        </p:spPr>
        <p:txBody>
          <a:bodyPr>
            <a:normAutofit fontScale="25000" lnSpcReduction="20000"/>
          </a:bodyPr>
          <a:lstStyle/>
          <a:p>
            <a:pPr marL="0" lvl="0" indent="0">
              <a:buNone/>
            </a:pPr>
            <a:endParaRPr lang="es-ES" sz="11600" dirty="0" smtClean="0">
              <a:solidFill>
                <a:srgbClr val="000000"/>
              </a:solidFill>
            </a:endParaRPr>
          </a:p>
          <a:p>
            <a:pPr marL="0" lvl="0" indent="0">
              <a:buNone/>
            </a:pPr>
            <a:r>
              <a:rPr lang="es-ES" sz="11600" dirty="0" smtClean="0">
                <a:solidFill>
                  <a:srgbClr val="000000"/>
                </a:solidFill>
              </a:rPr>
              <a:t>1</a:t>
            </a:r>
            <a:r>
              <a:rPr lang="es-ES" sz="11600" dirty="0">
                <a:solidFill>
                  <a:srgbClr val="000000"/>
                </a:solidFill>
              </a:rPr>
              <a:t>. estén </a:t>
            </a:r>
            <a:r>
              <a:rPr lang="es-ES" sz="11600" b="1" dirty="0">
                <a:solidFill>
                  <a:srgbClr val="000000"/>
                </a:solidFill>
              </a:rPr>
              <a:t>seguros</a:t>
            </a:r>
            <a:r>
              <a:rPr lang="es-ES" sz="11600" dirty="0">
                <a:solidFill>
                  <a:srgbClr val="000000"/>
                </a:solidFill>
              </a:rPr>
              <a:t> y </a:t>
            </a:r>
            <a:r>
              <a:rPr lang="es-ES" sz="11600" b="1" dirty="0">
                <a:solidFill>
                  <a:srgbClr val="000000"/>
                </a:solidFill>
              </a:rPr>
              <a:t>protegidos,</a:t>
            </a:r>
          </a:p>
          <a:p>
            <a:pPr marL="0" lvl="0" indent="0">
              <a:buNone/>
            </a:pPr>
            <a:endParaRPr lang="es-ES" sz="11600" b="1" dirty="0">
              <a:solidFill>
                <a:srgbClr val="000000"/>
              </a:solidFill>
            </a:endParaRPr>
          </a:p>
          <a:p>
            <a:pPr marL="0" lvl="0" indent="0">
              <a:buNone/>
            </a:pPr>
            <a:r>
              <a:rPr lang="es-ES" sz="11600" dirty="0">
                <a:solidFill>
                  <a:srgbClr val="000000"/>
                </a:solidFill>
              </a:rPr>
              <a:t>2. sean buenos</a:t>
            </a:r>
            <a:r>
              <a:rPr lang="es-ES" sz="11600" b="1" dirty="0">
                <a:solidFill>
                  <a:srgbClr val="000000"/>
                </a:solidFill>
              </a:rPr>
              <a:t> ciudadanos digitales, </a:t>
            </a:r>
            <a:r>
              <a:rPr lang="es-ES" sz="11600" dirty="0">
                <a:solidFill>
                  <a:srgbClr val="000000"/>
                </a:solidFill>
              </a:rPr>
              <a:t>y</a:t>
            </a:r>
          </a:p>
          <a:p>
            <a:pPr marL="0" lvl="0" indent="0">
              <a:buNone/>
            </a:pPr>
            <a:endParaRPr lang="es-ES" sz="11600" dirty="0">
              <a:solidFill>
                <a:srgbClr val="595959"/>
              </a:solidFill>
            </a:endParaRPr>
          </a:p>
          <a:p>
            <a:pPr marL="0" lvl="0" indent="0">
              <a:buNone/>
            </a:pPr>
            <a:r>
              <a:rPr lang="es-ES" sz="11600" dirty="0">
                <a:solidFill>
                  <a:srgbClr val="000000"/>
                </a:solidFill>
              </a:rPr>
              <a:t>3. adquieran las </a:t>
            </a:r>
            <a:r>
              <a:rPr lang="es-ES" sz="11600" b="1" dirty="0">
                <a:solidFill>
                  <a:srgbClr val="000000"/>
                </a:solidFill>
              </a:rPr>
              <a:t>habilidades</a:t>
            </a:r>
            <a:r>
              <a:rPr lang="es-ES" sz="11600" dirty="0">
                <a:solidFill>
                  <a:srgbClr val="000000"/>
                </a:solidFill>
              </a:rPr>
              <a:t> que necesitan para la universidad y una </a:t>
            </a:r>
            <a:r>
              <a:rPr lang="es-ES" sz="11600" dirty="0" smtClean="0">
                <a:solidFill>
                  <a:srgbClr val="000000"/>
                </a:solidFill>
              </a:rPr>
              <a:t>carrera?</a:t>
            </a:r>
            <a:endParaRPr lang="en-US" sz="1200" dirty="0" smtClean="0"/>
          </a:p>
          <a:p>
            <a:pPr marL="457200" lvl="1" indent="0">
              <a:buNone/>
            </a:pPr>
            <a:r>
              <a:rPr lang="en-US" dirty="0" smtClean="0"/>
              <a:t>			</a:t>
            </a:r>
            <a:endParaRPr lang="en-US" b="1" dirty="0" smtClean="0">
              <a:solidFill>
                <a:srgbClr val="7030A0"/>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13</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246" y="1451360"/>
            <a:ext cx="1654505" cy="161637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391" y="3332030"/>
            <a:ext cx="2036217" cy="152519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7423" y="5105400"/>
            <a:ext cx="2407316" cy="1400174"/>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4991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352800" y="381000"/>
            <a:ext cx="5638799" cy="7620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14</a:t>
            </a:fld>
            <a:endParaRPr lang="en-US"/>
          </a:p>
        </p:txBody>
      </p:sp>
      <p:sp>
        <p:nvSpPr>
          <p:cNvPr id="5" name="Content Placeholder 4"/>
          <p:cNvSpPr>
            <a:spLocks noGrp="1"/>
          </p:cNvSpPr>
          <p:nvPr>
            <p:ph idx="1"/>
          </p:nvPr>
        </p:nvSpPr>
        <p:spPr>
          <a:xfrm>
            <a:off x="4916486" y="1143000"/>
            <a:ext cx="3770313" cy="4983163"/>
          </a:xfrm>
        </p:spPr>
        <p:txBody>
          <a:bodyPr>
            <a:normAutofit fontScale="70000" lnSpcReduction="20000"/>
          </a:bodyPr>
          <a:lstStyle/>
          <a:p>
            <a:pPr marL="0" indent="0">
              <a:buNone/>
            </a:pPr>
            <a:endParaRPr lang="en-US" dirty="0" smtClean="0"/>
          </a:p>
          <a:p>
            <a:pPr>
              <a:buFont typeface="Arial" pitchFamily="34" charset="0"/>
              <a:buChar char="•"/>
            </a:pPr>
            <a:r>
              <a:rPr lang="es-ES" dirty="0" err="1" smtClean="0">
                <a:solidFill>
                  <a:srgbClr val="000000"/>
                </a:solidFill>
              </a:rPr>
              <a:t>Lowjack</a:t>
            </a:r>
            <a:r>
              <a:rPr lang="es-ES" dirty="0" smtClean="0">
                <a:solidFill>
                  <a:srgbClr val="000000"/>
                </a:solidFill>
              </a:rPr>
              <a:t> – Avisar de inmediato en caso de pérdida/robo.</a:t>
            </a:r>
          </a:p>
          <a:p>
            <a:endParaRPr lang="es-ES" dirty="0" smtClean="0">
              <a:solidFill>
                <a:srgbClr val="000000"/>
              </a:solidFill>
            </a:endParaRPr>
          </a:p>
          <a:p>
            <a:pPr>
              <a:buFont typeface="Arial" pitchFamily="34" charset="0"/>
              <a:buChar char="•"/>
            </a:pPr>
            <a:r>
              <a:rPr lang="es-ES" dirty="0" smtClean="0">
                <a:solidFill>
                  <a:srgbClr val="000000"/>
                </a:solidFill>
              </a:rPr>
              <a:t>Software de filtro activo las 24 horas del día</a:t>
            </a:r>
          </a:p>
          <a:p>
            <a:pPr marL="0" indent="0">
              <a:buNone/>
            </a:pPr>
            <a:endParaRPr lang="es-ES" dirty="0" smtClean="0">
              <a:solidFill>
                <a:srgbClr val="000000"/>
              </a:solidFill>
            </a:endParaRPr>
          </a:p>
          <a:p>
            <a:pPr>
              <a:buFont typeface="Arial" pitchFamily="34" charset="0"/>
              <a:buChar char="•"/>
            </a:pPr>
            <a:r>
              <a:rPr lang="es-ES" dirty="0" smtClean="0">
                <a:solidFill>
                  <a:srgbClr val="000000"/>
                </a:solidFill>
              </a:rPr>
              <a:t>Capacidad de los administradores para ver las computadoras desde un punto remoto</a:t>
            </a:r>
          </a:p>
          <a:p>
            <a:endParaRPr lang="es-ES" dirty="0" smtClean="0">
              <a:solidFill>
                <a:srgbClr val="000000"/>
              </a:solidFill>
            </a:endParaRPr>
          </a:p>
          <a:p>
            <a:pPr>
              <a:buFont typeface="Arial" pitchFamily="34" charset="0"/>
              <a:buChar char="•"/>
            </a:pPr>
            <a:r>
              <a:rPr lang="es-ES" dirty="0" smtClean="0">
                <a:solidFill>
                  <a:srgbClr val="000000"/>
                </a:solidFill>
              </a:rPr>
              <a:t>Formulario de uso aceptable para los estudiantes y los padres</a:t>
            </a:r>
            <a:endParaRPr lang="es-ES" dirty="0"/>
          </a:p>
        </p:txBody>
      </p:sp>
      <p:pic>
        <p:nvPicPr>
          <p:cNvPr id="7172" name="Picture 4" descr="C:\Users\sgreeros\AppData\Local\Microsoft\Windows\Temporary Internet Files\Content.IE5\9482MM24\20131017_PowerUp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93829"/>
            <a:ext cx="3352800" cy="2095500"/>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173" name="Picture 5" descr="C:\Users\sgreeros\AppData\Local\Microsoft\Windows\Temporary Internet Files\Content.IE5\NFRI0M9X\20140114_PowerUp_0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810" y="4114800"/>
            <a:ext cx="2999523" cy="2514600"/>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7" descr="C:\Users\sgreeros\Desktop\New PowerUp website\PowerUp-NewTag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655" y="141248"/>
            <a:ext cx="3518829" cy="124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291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66800" y="304800"/>
            <a:ext cx="8077200" cy="9144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200" b="1" dirty="0" smtClean="0">
              <a:solidFill>
                <a:schemeClr val="tx2">
                  <a:lumMod val="60000"/>
                  <a:lumOff val="40000"/>
                </a:schemeClr>
              </a:solidFill>
              <a:ea typeface="ＭＳ Ｐゴシック" charset="-128"/>
            </a:endParaRPr>
          </a:p>
          <a:p>
            <a:pPr algn="ctr" defTabSz="819239" fontAlgn="base">
              <a:lnSpc>
                <a:spcPct val="80000"/>
              </a:lnSpc>
              <a:spcBef>
                <a:spcPct val="0"/>
              </a:spcBef>
              <a:spcAft>
                <a:spcPct val="0"/>
              </a:spcAft>
            </a:pPr>
            <a:r>
              <a:rPr lang="es-ES" sz="2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9</a:t>
            </a:r>
            <a:r>
              <a:rPr lang="es-ES" sz="2800" dirty="0" smtClean="0">
                <a:solidFill>
                  <a:schemeClr val="tx1">
                    <a:lumMod val="75000"/>
                  </a:schemeClr>
                </a:solidFill>
                <a:effectLst>
                  <a:outerShdw blurRad="38100" dist="38100" dir="2700000" algn="tl">
                    <a:srgbClr val="000000">
                      <a:alpha val="43137"/>
                    </a:srgbClr>
                  </a:outerShdw>
                </a:effectLst>
                <a:ea typeface="ＭＳ Ｐゴシック" charset="-128"/>
              </a:rPr>
              <a:t> de cada </a:t>
            </a:r>
            <a:r>
              <a:rPr lang="es-ES" sz="2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10</a:t>
            </a:r>
            <a:r>
              <a:rPr lang="es-ES" sz="2800" dirty="0" smtClean="0">
                <a:solidFill>
                  <a:schemeClr val="tx1">
                    <a:lumMod val="75000"/>
                  </a:schemeClr>
                </a:solidFill>
                <a:effectLst>
                  <a:outerShdw blurRad="38100" dist="38100" dir="2700000" algn="tl">
                    <a:srgbClr val="000000">
                      <a:alpha val="43137"/>
                    </a:srgbClr>
                  </a:outerShdw>
                </a:effectLst>
                <a:ea typeface="ＭＳ Ｐゴシック" charset="-128"/>
              </a:rPr>
              <a:t> adolescentes usa o tiene acceso a los medios sociales. </a:t>
            </a:r>
          </a:p>
          <a:p>
            <a:pPr algn="ctr" defTabSz="819239" fontAlgn="base">
              <a:lnSpc>
                <a:spcPct val="80000"/>
              </a:lnSpc>
              <a:spcBef>
                <a:spcPct val="0"/>
              </a:spcBef>
              <a:spcAft>
                <a:spcPct val="0"/>
              </a:spcAft>
            </a:pPr>
            <a:r>
              <a:rPr lang="es-ES" sz="2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75% </a:t>
            </a:r>
            <a:r>
              <a:rPr lang="es-ES" sz="2800" dirty="0" smtClean="0">
                <a:solidFill>
                  <a:schemeClr val="tx1">
                    <a:lumMod val="75000"/>
                  </a:schemeClr>
                </a:solidFill>
                <a:effectLst>
                  <a:outerShdw blurRad="38100" dist="38100" dir="2700000" algn="tl">
                    <a:srgbClr val="000000">
                      <a:alpha val="43137"/>
                    </a:srgbClr>
                  </a:outerShdw>
                </a:effectLst>
                <a:ea typeface="ＭＳ Ｐゴシック" charset="-128"/>
              </a:rPr>
              <a:t>de los adolescentes tienen teléfono celular.</a:t>
            </a:r>
            <a:endParaRPr lang="es-ES" sz="28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15</a:t>
            </a:fld>
            <a:endParaRPr lang="en-US"/>
          </a:p>
        </p:txBody>
      </p:sp>
      <p:sp>
        <p:nvSpPr>
          <p:cNvPr id="3" name="TextBox 2"/>
          <p:cNvSpPr txBox="1"/>
          <p:nvPr/>
        </p:nvSpPr>
        <p:spPr>
          <a:xfrm>
            <a:off x="838200" y="1641970"/>
            <a:ext cx="8022523" cy="3877985"/>
          </a:xfrm>
          <a:prstGeom prst="rect">
            <a:avLst/>
          </a:prstGeom>
          <a:noFill/>
        </p:spPr>
        <p:txBody>
          <a:bodyPr wrap="square" rtlCol="0">
            <a:spAutoFit/>
          </a:bodyPr>
          <a:lstStyle/>
          <a:p>
            <a:pPr algn="ctr"/>
            <a:r>
              <a:rPr lang="es-ES" sz="4000" b="1" dirty="0" smtClean="0">
                <a:effectLst>
                  <a:outerShdw blurRad="38100" dist="38100" dir="2700000" algn="tl">
                    <a:srgbClr val="000000">
                      <a:alpha val="43137"/>
                    </a:srgbClr>
                  </a:outerShdw>
                </a:effectLst>
              </a:rPr>
              <a:t>Los medios sociales más populares</a:t>
            </a:r>
          </a:p>
          <a:p>
            <a:pPr algn="ctr"/>
            <a:r>
              <a:rPr lang="en-US" sz="3600" b="1" dirty="0" smtClean="0">
                <a:solidFill>
                  <a:srgbClr val="000000"/>
                </a:solidFill>
              </a:rPr>
              <a:t>    61%      55%      22%     21%      13%</a:t>
            </a:r>
          </a:p>
          <a:p>
            <a:r>
              <a:rPr lang="en-US" sz="2200" b="1" dirty="0" smtClean="0">
                <a:solidFill>
                  <a:srgbClr val="000000"/>
                </a:solidFill>
              </a:rPr>
              <a:t>      </a:t>
            </a:r>
            <a:r>
              <a:rPr lang="en-US" sz="2200" b="1" dirty="0" err="1" smtClean="0">
                <a:solidFill>
                  <a:srgbClr val="000000"/>
                </a:solidFill>
              </a:rPr>
              <a:t>Tumblr</a:t>
            </a:r>
            <a:r>
              <a:rPr lang="en-US" sz="2200" b="1" dirty="0" smtClean="0">
                <a:solidFill>
                  <a:srgbClr val="000000"/>
                </a:solidFill>
              </a:rPr>
              <a:t>      Facebook    Twitter      </a:t>
            </a:r>
            <a:r>
              <a:rPr lang="en-US" sz="2200" b="1" dirty="0" err="1" smtClean="0">
                <a:solidFill>
                  <a:srgbClr val="000000"/>
                </a:solidFill>
              </a:rPr>
              <a:t>Instagram</a:t>
            </a:r>
            <a:r>
              <a:rPr lang="en-US" sz="2200" b="1" dirty="0" smtClean="0">
                <a:solidFill>
                  <a:srgbClr val="000000"/>
                </a:solidFill>
              </a:rPr>
              <a:t>   </a:t>
            </a:r>
            <a:r>
              <a:rPr lang="en-US" sz="2200" b="1" dirty="0" err="1" smtClean="0">
                <a:solidFill>
                  <a:srgbClr val="000000"/>
                </a:solidFill>
              </a:rPr>
              <a:t>Snapchat</a:t>
            </a:r>
            <a:endParaRPr lang="en-US" sz="2200" b="1" dirty="0">
              <a:solidFill>
                <a:srgbClr val="000000"/>
              </a:solidFill>
            </a:endParaRPr>
          </a:p>
          <a:p>
            <a:r>
              <a:rPr lang="en-US" sz="3600" b="1" dirty="0" smtClean="0"/>
              <a:t> </a:t>
            </a:r>
          </a:p>
          <a:p>
            <a:endParaRPr lang="en-US" sz="3600" b="1" dirty="0"/>
          </a:p>
          <a:p>
            <a:endParaRPr lang="en-US" sz="3600" b="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1828800" cy="15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635" y="3914050"/>
            <a:ext cx="1496696" cy="154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3331" y="3989542"/>
            <a:ext cx="1393123" cy="13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4058" y="3939439"/>
            <a:ext cx="1521142" cy="15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3963" y="3989541"/>
            <a:ext cx="1393123" cy="13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16161" y="5791200"/>
            <a:ext cx="3744561"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Fuente: Common Sense Media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1077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304800"/>
            <a:ext cx="8380070" cy="13716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r>
              <a:rPr lang="es-ES" sz="4600" b="1" dirty="0" smtClean="0">
                <a:solidFill>
                  <a:schemeClr val="tx1">
                    <a:lumMod val="75000"/>
                  </a:schemeClr>
                </a:solidFill>
                <a:effectLst>
                  <a:outerShdw blurRad="38100" dist="38100" dir="2700000" algn="tl">
                    <a:srgbClr val="000000">
                      <a:alpha val="43137"/>
                    </a:srgbClr>
                  </a:outerShdw>
                </a:effectLst>
                <a:ea typeface="ＭＳ Ｐゴシック" charset="-128"/>
              </a:rPr>
              <a:t>Lo que los jóvenes publican</a:t>
            </a:r>
            <a:endParaRPr lang="es-ES" sz="4600" b="1"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16</a:t>
            </a:fld>
            <a:endParaRPr lang="en-US"/>
          </a:p>
        </p:txBody>
      </p:sp>
      <p:sp>
        <p:nvSpPr>
          <p:cNvPr id="5" name="TextBox 4"/>
          <p:cNvSpPr txBox="1"/>
          <p:nvPr/>
        </p:nvSpPr>
        <p:spPr>
          <a:xfrm>
            <a:off x="3886200" y="2743200"/>
            <a:ext cx="184731" cy="369332"/>
          </a:xfrm>
          <a:prstGeom prst="rect">
            <a:avLst/>
          </a:prstGeom>
          <a:noFill/>
        </p:spPr>
        <p:txBody>
          <a:bodyPr wrap="none" rtlCol="0">
            <a:spAutoFit/>
          </a:bodyPr>
          <a:lstStyle/>
          <a:p>
            <a:endParaRPr lang="en-US"/>
          </a:p>
        </p:txBody>
      </p:sp>
      <p:sp>
        <p:nvSpPr>
          <p:cNvPr id="6" name="TextBox 5"/>
          <p:cNvSpPr txBox="1"/>
          <p:nvPr/>
        </p:nvSpPr>
        <p:spPr>
          <a:xfrm>
            <a:off x="1066800" y="1676400"/>
            <a:ext cx="7918709" cy="1569660"/>
          </a:xfrm>
          <a:prstGeom prst="rect">
            <a:avLst/>
          </a:prstGeom>
          <a:solidFill>
            <a:schemeClr val="tx2">
              <a:lumMod val="20000"/>
              <a:lumOff val="80000"/>
            </a:schemeClr>
          </a:solidFill>
          <a:effectLst>
            <a:glow rad="228600">
              <a:schemeClr val="accent1">
                <a:satMod val="175000"/>
                <a:alpha val="40000"/>
              </a:schemeClr>
            </a:glow>
          </a:effectLst>
        </p:spPr>
        <p:txBody>
          <a:bodyPr wrap="square" rtlCol="0">
            <a:spAutoFit/>
          </a:bodyPr>
          <a:lstStyle/>
          <a:p>
            <a:r>
              <a:rPr lang="en-US" sz="3600" b="1" dirty="0" smtClean="0">
                <a:solidFill>
                  <a:srgbClr val="000000"/>
                </a:solidFill>
              </a:rPr>
              <a:t>91%     71%     71%     53%       20%</a:t>
            </a:r>
            <a:endParaRPr lang="en-US" sz="3600" b="1" dirty="0">
              <a:solidFill>
                <a:srgbClr val="000000"/>
              </a:solidFill>
            </a:endParaRPr>
          </a:p>
          <a:p>
            <a:r>
              <a:rPr lang="es-ES" sz="2000" dirty="0" smtClean="0">
                <a:solidFill>
                  <a:srgbClr val="000000"/>
                </a:solidFill>
                <a:effectLst>
                  <a:outerShdw blurRad="38100" dist="38100" dir="2700000" algn="tl">
                    <a:srgbClr val="000000">
                      <a:alpha val="43137"/>
                    </a:srgbClr>
                  </a:outerShdw>
                </a:effectLst>
              </a:rPr>
              <a:t>Fotos               El nombre    La ciudad	Su dirección   Su número</a:t>
            </a:r>
          </a:p>
          <a:p>
            <a:r>
              <a:rPr lang="es-ES" sz="2000" dirty="0" smtClean="0">
                <a:solidFill>
                  <a:srgbClr val="000000"/>
                </a:solidFill>
                <a:effectLst>
                  <a:outerShdw blurRad="38100" dist="38100" dir="2700000" algn="tl">
                    <a:srgbClr val="000000">
                      <a:alpha val="43137"/>
                    </a:srgbClr>
                  </a:outerShdw>
                </a:effectLst>
              </a:rPr>
              <a:t>de ellos          de su             donde             de correo        de teléfono    mismos           escuela         viven	electrónico     celular</a:t>
            </a:r>
          </a:p>
        </p:txBody>
      </p:sp>
      <p:sp>
        <p:nvSpPr>
          <p:cNvPr id="14" name="AutoShape 4" descr="data:image/jpeg;base64,/9j/4AAQSkZJRgABAQAAAQABAAD/2wCEAAkGBxQTEhUUExQUFhQVGBcVFxUUFBQUFRQVFBUXFxYUFxUYHCggGBwlHRQVITEhJSkrLi4uGB8zODMsNygtLiwBCgoKDg0OGxAQGywkICQsLCwsLCwsLCwsLCwsLCwsLCwsLCwsLCwsLCwsLCwsLCwsLCwsLCwsLCwsLCwsLCwsLP/AABEIALEBHAMBIgACEQEDEQH/xAAcAAADAAMBAQEAAAAAAAAAAAAEBQYCAwcAAQj/xABDEAABAwIEAwYDBAkDAwQDAAABAAIDBBEFEiExBkFREyJhcYGRMqGxB8Hh8BQjM0JSYnKS0TSCwhWy8RZzk6IXJEP/xAAaAQADAQEBAQAAAAAAAAAAAAACAwQBAAUG/8QAKREAAgICAgEEAgICAwAAAAAAAAECEQMhEjFBBCIycRNRYYEzQqHB8P/aAAwDAQACEQMRAD8AiMF3KMkqSChcF5pmYhqVAkUgj5dEqqHXNk1nboUqlYtOB5HZUqxGS6LqnlLakpuNbsCb0DuK80rFy8CqBBkiqNhQgKZ0rwAgm6QvI6QcysDPNUOH4u6RtiSoybUp5w23VSzxpKxUVRU0t0NiTtES2S+gQ1YzRLR6MVSIjFR3l9oaEHVyLrWWdqhpZbiyepOqQqbSdsJjxJsRsBfyT+CbM2+11ExMu8eatIRZgHghypKhmOXIxobGdodtdUGLyxxload1Ivd3rhYTSkuBJOimeLlJSsfzqLRuxubvaC9wiaVsRh2Ga3sj4YWObe2qT/oRMhsdEMpxbceqF9Le7PrbBbwCdlrqIVspavI2xF1ttq0RY1FSps0VQ6rZTUheO6CVoqajPyVRw5VRsbrZL9RklCFpWx+LBGcqvRGV0TmHUEIRkdyrLiJ0cou211NhoanYcrlC2qZmfEsTqLC2mzVq7ZxKzhbmCKpoNQglJLs5cmN8HpjluTr0WztHNdrey2CBzW3vp0X0kPsNl5jlcm30WxVaCJbltwUsa5zTfVMa9oY0ZShsmayHG6X8DnJWkfHxPc24B0QX6Q4dVQU9UG2ZproqOkwKBzbkC/olS9UsXyX0bkx27Ry/Btk67KwSXA9QqORvcX0ZEJ6jwSupTOabdLKpy04U1DEqqhqm9QldYnY+wJ9Ay+WXrrZTQuke1jAXOe4NaBu5zjYAeZITxBrst9O5dzwv7JKLsuwnbMajs2vfUNc5rGudcZGD4TYg6EE2seYUhxD9ktXTEvg//ZiGvdGWUDxjPxf7SfJdKDoGXRBOCr+EKbOfJSs8ZaSHAgjQgggg9CDsrj7PxqSVJMDGrYyfSZH2QNe4Ap/ikgzEhSdbdziUp6L1smsYk7yUvlR+MfElRVWJe0myK5B2EszShWUo0UvwzFd91U1WyTnfuH4lSFL3WK+U4BeLrXNutMUtnDzQpaNm6TH9VU5BZvRL4pXDVeqHm4usJXW2QLHHf8nn5Msr0zKSpudV8vdDvYSmmAYfJUSCKJuYjVx2DQuWPdILHHm9mswtA15rSydt8uY+myY8W4HLTG79jp4a7fRS0TTe45qmOGPkqcaHglbbw6rBzWkDT2KEFx+d1hHUWNr2uj4QXg6r7D2ZRsSPNE05O6Wdvt4/VZGXJsfnsD96RkwQl0EkPZcSdlsdlpdVd24S8T3AKZUlKHNuvNniji7HxblKgF9a480wwmpNiXId9OAVry8gV0lGUaSNakpWNzdwzDkjKfHCBbN80plrcsdhvZTj5H3OpS4emWT5f0Fk9vQ/wDRt05qKnu2Snh9vcTKocLL1RAoqRZK6t7uiY1U6XT1C5HAE70trke83KZ8JYb29dTtylzWvEjxbQNZ3ru8LgD1TYaYMlaoJP2YVogEv6vM5ufscx7SxFxyy3tyuqL7D+ES+ofVzMIbTksjDgR+ut3iQf4Qfcjoq3/rzXSOYXDMNhfW3km2A4w4d02AJuNhvuU7HNN7CyencVaLG6+OWMZuAVoxWqMcT3MF3gHKDYAutpcnYdVQ3WySr0jkP221FI8jKB+lMcGFzQRdtrua47OtdvldT/B9xHf1SHjCWQ1LxLcOB2JBvfXNcb3vdUvCzbRDyXnZp2k2MwL3MOknJuEFUxaXRLPiXyvbokx2rKX2QOOfElSc463VKMisxP2k0/kUvC0VhdNq2XRB4BHaNEVSkm7kUQVIUzlDRv7w80xgpHPdZov8AT1PJUGFcMN0e6xIPjYfnxRoCcXJUTte1xtYLXESNwfVVlfC2MG+njvZIJSHatIIQyYiXpOXkxaF2L7NsEbDTdoR35++Sdw21mD2F/VcowijM88cLbhz3BtvD94jyFz6L9CQRhrQ0aBoAA6ACwR4U+2HixuF2Q32q4Z2lLmH7rhfyIIv81xKmc5twdx6L9OYlTtkY5jhdrgQR4Ffnvi/CnUkzmOBtu138Tevn1T7pjmrVi2aoNtvBCumuPmvjpw4X67hCOfZbQFh4cbea+sdcLVGTlBHJbL8xzQsIzp5beRVBQYkA2xPgp0i4BG41X2+49lPmxLIqYSk4ofVfeNwUsmeQd0DFUuHNZuqkuOFx0CmpK0ZTTuBBJ0TCnka5t0tEwI1Q4Ntkx4+SroFzrtlbgbiGo6ZA4G0hmqbSN0WeQ/AkmiuUtqINU8kGpQlJRPmkEUTS57zYAfMk8gOqJHA3C2APq5xCy4B1e+1wxg3cfHkPFdywXBKahjyRNDb/ABPcbveernH6bBa+EeH46CHICHSO70j7fE7oP5RsAiMapIZm2kvbq1xafcJ8VQUUgSoip5Xfs4nEHfK24PmtNRSNYc7ddPg+9pUu/gqRj+1pqmXf4JCDp0uAL+qOP6S1pz2Num/si4tq0OtXVlzw7VmWLMWlupADt7Dqk3FOKgskDTo05L9SAC7629ErwTFnta4B9rg2zcjb4vRKuJcRZ+jgNNw1pPmf8k/VdPL7KFwxcJuT6OS41N2tVIeRfYeTe79ytMNjLYx5KFoqcmZo6ldHhhIYApfUNaJ8M07kBsBLlnVHRbQyxQlYClwacbQ1uyR4i3Senf3gE74hjSnDIs0gHirINcBE17i1o2WYPJYtpHSuytHmegRkEOgCd8LYW6plLGaRN1kf57Dxv0UiVvRSujDBcIjzCM3e7mBcMb5ndx+SoxhbhezbD/GysKXC4owA1oFha9hcr1W0WTlBrs1NHHceAGYOuLb7hR9e0N7w7zT+8LBw9tHBdQ4uoL3IA13XLMUpjHmLD3T8Tdx5ro9nSWig+z/EYhJIZphEWtHZyDQ3cbHTa+y7HguKl8GYua8jQuZs4cnW5XC4JwFhhnqw0BxaxrpDlFyLCwNvMhdxwDDxHTu7rm5jbv8AxOte7z53+SbJJdAQbfaE2J8UzGTJC6NgHxPkIAHukfFsUlRB+tfDLbVro7aHwI01R1Vws1xe99yCb2tmHwkDTwJB9FK4hgezYCe0LruLARcdCBolrrbGPvSIWohLCQfEIYu0T3iemyykW1+/8lJnstonxdomkqZvpZO7ZeEmqHh+IjwKxzLqOTGcU2iybr9EJTnl1WyB1rhKaGJg1QS1xC1iZGYi24BCWJsKkhL9roMEizaSeSzwuC51VRTULANlPlzRxuhTjbscYeO4AiMqwoo+6PBZl2qFsqXQDLTOe/Kxpc4kNAHMucGjXlqRquqcI8Lsoo9SHTOHff8A8GdGj52UrSUhp6aGrIOlRHK8AXPY5ZIvkZc/k1UlbxHHY98bXGu4tuE2CSVs1KxvVtDtOqkMdwivb3qWVsn8kuns5K5ONy2UWGZtxfyvqs8W+0QvJ7Bnw8jufRa5RKIxaH+H01cGDtWw5ueR5+8fehsQqpI3AOGXnfQhS3/5Pkbo9lr/AC8VT0lU2RocbOzC/UEFdf6Cpr5C7FKV00zSJGtje0gtYBq9o6+N/kkvEtFkisOoBVA3BLTZ2vOXcN/h6gJPxoxwZbq4D6lKybTbF5f8TS/RHYPTgTZirGpnFhZJMHp2tcC9MccnYW90qea5R2QU44zXFUXK11DroTDnXREr1mFcY0Px/FE5jcJIQXD0H6y5THGZCtuA04a0uO258lRyqDM43kK3h/CTUyiMG2mZx/haF0mGCOljEUJaCLnKSLvPNzuZKE4GwcQU/aFtpZwHuvuGkdxnoDc+JKnuPMMD/wBbH3Zm3BOZzc7SNNWkag6i6ZihxWxzt9FlheLtmabaObo5p3H4LGrmUJwRNIXFj3F0jR8RFi5p/i626qnqa4C4O65sNRAMWNxrZc34lga1xIGvTqrXFq3RQOKPzv1Nhe599gkN7GtaLf7FsMZFHU1BPxvEbf5WsGY+5eP7QquvxtjyWxvbcdTZc34TxoxsmphuSZWeIADXD0s0+pTjFsFoJMkhkDXhozEX1Nt/BO5tgRgu0W+AVrSHNdbM06+N1rx7EGxsNrXPkoyiqoIP2U7XX3u7U+6GxivMgBB7p5+ixz1QXBXZB4/U55nOPj9Sf8JS5upv+dEbjDCHuB8/Q6hBB4Ov5/OydHokl2aWsIzHotJboEW/4PN1loILnAeiNMW0GQjQnos2C9z+fNbms0I6j52stFKDqEl9DTdlBYRzGoQuHQBz9dllTzWcAdjoVpmvG9ck6cUKyLyUnZxsPJb/ANJbyKkJKlzua8JndUh+kb7YnkdOpyQEXg1B29QyM7HV39I1P+PVe7NO+DowJZHdGW/uP4IkitIbcU1IbEWjQAZQOQAFgPZcokY7No94H8NwR7EFXPFtZfRRsQuUbex8VoZ4DhJllaGi5J28tSqnB+DKWne6SoeJJC5zrXysZdxIFtyddylfDjgyRpJcBscpsbEWNlVx4nTju5LdDI29/wDcd1sUvJr32DVGCUM9x2MJbrqGgEnrmGqXUHCzYHkRSu7LlE/vBp/ldvbwT3/o8XxMAY463ZYD1GxX2Kne2+YtI6i4PqEVG2BxwFh12SniUNcBfUAppiVazLl5pBUR52kb8/ZLm9UBLpiGslaNuSUVlR3VQSYYCUDilCAywCnStk0o2CcPvuCjp26ofBqfKNUdMEaQUdImsWbc2VBwxhXbPhiI0e8Zv6Gd91/AhtvVKKyO7wuj/Z3SjO55/djsPDO4a/8A0IWtW0g4ryXNVWNaNSAlsDopyQCHHmN9FO4lVNqKxtN2uQEOJ6uy6ljeV7aqhgiho2ERgC+pJN3E7XJO6epN/Q6lFV5NGIyw0MbnNaA47AcyuRYzxBKZC43sT+7dU/EmKiZ973aOaDOC5m3ABuLEHYtPJLbTl/AfFqOuxNBXvkaS2TNl0ex+j22SKSqD5B4XcR0y6rfjGHzQPa6Npytvy1sdw489kvZrnfzNm/efuWuMe0KUpVTNlHif6PVwS7hhBeOrXOdnHj3Su41jWNYTE6Fgd3zmiz5rtAzAgjlZfnibvF7uQFvbQL9AcBU7JMMpTJZx7O2vQOIA9AE1x0LxyqTsipuHGTOyukc/YdyNsYAHueaJ4jhigpo4ohYNzePqSqniGaGnbZtgT0XNsTrTK13O2vpcf5SJvwUXbsTYt+sbcbga+2ynY32TiWQtJ8UmkFiU/F00S5VTsLiIOS+xcfuR1XAATbf4h4gjVKQ7RvmnT33jB5tsunqjI7MKSbN5/VYRjK+y0wOyyAjb/P5KZYtDle0jYi/3/eED06/YdaAqqm5jn9VpqrlouNdj/lNZGgtS7s7ZuiyEgZRFXNZ3WU2613VJK0dmItdMuGZheQdWg+x/FJ6mTdbeHZcs4B/fBb8rj5gKNFa7NHE0mtkjpN024lHfKWUjdUS7H+CiwxVuGOGWx1HipTDGqjpJLBa0YGSEs+Db+Hl6dEvxHGiAWj4jp5Il811OcSNyvBGzgCtTNQOXuvcm6e8KyBtQ2+zrt1/mFlP00txqjW1WTLb43EBni7kg5cXZzXJUX1Rw3TyOuWlvXIcoPpspTiPhkxG7bvjte/NvgbfVUIxwRyiN9y02b2mlhJsWusevNNzJf8+6pePFlWlTIfdB7OPTsA2CHkXS+MqIyxMaxrA4Ov8Aw37trXA8VAVWHSxmzon/AO0Zr+VlNKH43Q6PuVicw966uvs8cXfpA8Ix7Zr/ADKk3YfO/VsT2t5kggnw1t8l0zhHBP0aHv8A7V/ef/L0b6XPqlwtzG1xiB1OFNinpntLQGuf2lxcvEjCCCeWpG6A4mksS5neZsWEHM3qSOn51TPiR3dvuOa5/i0xf8NwQLA3NwPPfltsnS/SHQjauxZV07e9luAdxqL+YVO2o7JoHgpfDsIkfIC+VxaNXA2tYcvPxTTE6m+iD6DT/Ym4kxouBA2Uo+TLGOpuR5nZFY7UAEjmg6gd5oHJt/l/5TIx6sRkld0fZIclMHc3u+Tf83PsnPC/Hk1JF2Ns8YJLNbFl9SB1F9UFxQA1sTByF/YAfUuU65Mx+6NvyTTbhLXgp63intiS/Pr5H70fg5bJfKdtDfS2tzcegUZTtu4X2vr5c10DhWjzNabayd7YDnqbdLA+yTnhGEbQ3FllJ0ycxGmOc+JJHnvb5pfiUPdY8fvAg+bd1Y4rh93C3K9/N1rD2STF6HKI2+DpPISOJaP7bIcWXqw5xuycHROI7lnmPohKOmzPPgqrD8NHZF55E/8AbcpmbIkLxwZP00Ojb9S37wfmmmJMvFE7/YfA8vovQAAF3R5t52AWyJpfA4Hk648NfxSJz2mGloDgN268v8r5UU/d0Gu60U8lnFvifxCcUgBABXSuLMatErVR8x6+aEVxLhLXA6BAf+ngenurITTRDLTK2pflutUU5FnA2INx5hEVYBCXymylbKgvEK0TC50dzH3hD0Q1S57zfREU1brbY/IoosZGXgqaN1kw/SOSnqSqTKCRMqwxpHIl/E7/ANW09NLoqArdPG1zcrxdp3/BdRtklQ1YTund+vg2yi7zfcZS03Hj0S/E8Fhiu+OfuC2kjSJA465Blu07bkhKK+rDmAxucdi3O0frQDrYj4S3S19LgqfI6TRyX6OgmkMzZJGd6OQvc0m+dpJJIPiE9wnEg4AP0Nh5FQPDmKytaW5zlcbuvY3J3I6XT+OYcluDK1syeO1TKGWXPIeYGg8+f3ey2tgBFnAEeKSU1Vl8Qm8NQHbH0Tedu2DxpUEU9Ixpv3iRtmc52XyzErOpl0stLHpc6cvkNtgscq6MURZitQRcE3U3VRtJ8VWYvh2YX2KicR7pOqXKT8j41Rk6QMB1A9VMY5jjGghupWrFaveykquS7kzFHkKy5OK0fJZS91zzP1T2lizzgeIb5Dy8kgp/ib5j6qt4cZlc+QjYkDzP4ae6ZnfFf0Jw7AOLHXncOTQG+u5+ZU+/dNsTkzSuPMu/xZKXbo8KqKQOXs802XYOH6cBocCMopog3/cNT8iPdcfAvoAr/AMZtDG0nQsLP/jsB9T7pXqlcUbg7KSniabufYMjBkef6joB42It5qOxOq7V0kh0Lth/CALADwACePr89LUx/wD9LNItuSwh1vUNd6kKPopC7ujUk6KWEbVlfmhrwvhRc0vtoTz81TYjhz8nZxjUC7uQBKe4DhADGtaLhoFz1PMfnyX2sjDnPaZBHffqelha59F01crYUInOa+lcyIDnnN7eF9fomDKW1JcakuPr8H4p1Fg7XBzC64LiA7UeI363K+VsAiayIbDf1zE/QIJyfExxIaoitKT4/O6LY4gAjqi8Vibna8bOF/UFDzaC3n9UfLkkKqh/h7BIAeunsmsOB3CnOHavK4tPn+fmr6jkaW/ilXx1YMoReyQq5bIdx0W2qdqhXu0VDFg7jogJX6oqQ6IR4AC1GG2nxoxkZhmHz/FU+D41DIQA6zujhb57KEmCIwU/rm+abdKw4yd0dbgAssah9gvUcHcB8FS4DA2emLHtacjnDUbAgEfUrsWT8kuIzIuCs53UzmQ9mLkE7ciRt7deSFxjDXRNa4MGQ3s6zgR1A1tb0XQHcOsY+7R+enkmM+GMkicx4uCPUdCE9+nTX8iPz0zklFVEc1QUVb4pJjuEvppC0/Du13JwWilqiFDOLjorTTLeCpuimT9FK01d4plDWeKFSNKSPETax9+aY4c1lrtIP1UiKhbI6wtNwbI1MxxKbEnOc0hqi8TwA6ucSq7CMSEvcPx8rfveXimrsLLt7BMWNz2gHNQ0z844+cshZsk81MTqF+ksQ+z6nn/agnxGUEeRsSl7Ps0w6PQiR39cpPyaAqI4pRXgRLLGR+dqfR4v1CpKObLDvuTddSrvs6w/cNF/5nvt9VG8U8Mfo7f1QJYejs+99iuzY+UbMwy4uiIkdeT1+9AO3KNh+M+f3oVw7x8ytjoye1/ZgDY+/wBFTYU39XCbE3eQB5uH3BympBqV0Dh6Afo8UptZjSG9O0JcMx/paHJed1FM3Cvc0La4lkmhsbkfePY2TLhHAu3mDh3Q7vO6NA+It8za3RL6+VjyRECcoPeI1PK4Hibro3AVHkgicd3gXPVkYA083G6lj1RaWEFIGRhrO621tNz4X5D5qZr4msnB6qnmrRZSHEz83eG4W5urQMG29gnEJ7M9ozY/E3kfHzSWqqg+PN5lp8LWe0+Ns1vJFzVfaRFp3sR+KQU9Qcjm88tx/U3T7gVM2m7QzrsGxXSGJ++RxzeVwHD2WicZ2ae/yReBgVEMsRO+o8HEfTRJ8CqLExP0IOXXqCRZOS0/3F/8CG9/Y1wtmWWMnmRf3sV1XDKON0YNxr9bLmnYHO0Dlr7bfVMo8UezQEhKU97VmTiLnv3Qz3aoiaicDqLeaIp8Hc9t+So0hSTYpnsdkFMQmtXQliJw/A2yNud0LyRirCWOT0Sb9V9pJQ17T0IVA/hsmTKDoqKHgGN8ehs7qilnhFbOWOSKDCakGEWsdFacM02WmaebyXH1Nh8gFzHAMPlZIIDc6ho9SuyRRBjGtGzQB7BN9FDbkZ6qWkgWWILUGBEyOWor00RCXHcGbPGWOH9Lv4SuSYrhz4JCx4sR7EdQup8QcTiB3ZtsXWuSe8BqRawO9wVK4viDaoAPLDyD2tIIJ5eXOyRmxKf2PxZHHvojop0bBVobEcOdE6x/8oNstl5c8bTLoyTKKGrRIqVPwTIoz2CXsMdxVViLGxGxT6l4hlFu+76/VQFPXgndOIKm6bGbic4KRa/+pJHaF2ngAPosf+q9VLtlW3t0byN9sH8SXQ7nrrqaxw5gbaHw01Gx0RBnSvEJEDmw1BHPcSFnm+40vtcciUvZ8Z9U44kbqD5hJYjufAqzE+ULI8q4zoxeblX+Cwn9CDTpo4t8bkH/AIn+5RmC0Lp5mRtFy5wHkOZ9rrsOPYT2dMwsGkIsepaQAT6ENPul+peqRuBbsj8KhblLeZyj+5wH3ldKEwaI2N2ZGG+xt/xXMMKIfUQt5FxLvJve/wCJV1SvvZ3g4H+5TK0i3joOmqSl9W+4KzqXIORyyTBoQ6h5CV371huHH2O/0CoIIwZDdKoKY9sTy7ymi6s1ifh2fJIfE2PoUDj7SKiQjQ/Fp87fVF1ERikJG2YelzoUNjZJkY8c2/NpIPysr8f+TkvKJpqlRRcPYiJWAn4m6O8b8/kqNmE9oMw5qAwp3ZF+X4SRYeB1+iuMI4jHZjrcg+mn3KTNHhNtdDMbtbD8ZY52obovuHTDLkunNXUixZbXVTBpnMkub2KZCXLpGtUMauBmUg2QWGvDbgA2TJ0IfstGF0pY5wOoQtNKkFaFxldnJAsqXBHyBt+S+Vs8WXKAL+SIoK0MjslZYzktHJhXC47SsLiP2bS4+Z7o+/2VpK9LOF6QNhz2sZTm9Bo37z6pjIxe16PHwxK/s83PPlNmgm6T8UV7oYHFh757rfC+7vQJu6K65/xfiLxUFljlaG2tz0uq2JRPR4fI7Q7k2BPO/MnzsmxoGsYJCS1zbeN/Lrt8whqeoD3NBOXoOVyqRlHZoubgC5JN9B0Ht7oEgrJ2ClM7iwkkakl37pKn8ewSSnfle23Q/uuHUHmuigsgjBktmcbiwsST+d1Qtp2OiayVoeMouHgO1t4peTCp/YyGVxOAZyCmMTg5huq/ijgkC76UabmI7j+g8/IqBkeWkggi242socmJw0yzHPl0YsgyuuNk0pJilzZUTDIp3Fj0PGVGi3MkSiOZEslWdDEgqSZA1cq9JKleIVdgUPYSVCHiOS9h4pPEwuNgLk6ADnfkttfUZ3K5+zjhtklppASQ4OYL2GnUc/wXowX44JM8+a/NldDj7J+Gi0GokaQ491oI1a2+unU/RXmOuBglvzYWjz2RsLLc/wASknEUtmZeWY+uv0CTmdRbHwgo0iCwjDSJ782tcfLMLf5VHhTzYg8r/ULfhNEBmcd3NJ97WHsEDhct5ph0DbeVrfcplaSspr2sMncgZXrfUSJbPIuYpAs1RkddMHRAjOOevrZIq5yLZVWYLHzHgp5KmaLcZZ+0P8pP9uqVFmkLTvlef7hp9E8rmZ5A3la5/wAfJLMR707HN+EBrfS7h9FTjda/90BKN7NVfFlLAPAev5CIwvD5CwkA2LijKmDNKy4/eN/O2ipMMa3swOmiTPM1FJAwjspK74/VaK7kvLyZANmui+JeHxn1Xl5d/szPAO/db2fCvq8uQR1LCf2EX/ts/wC0LeV5eXsR6PHl2wR26geJP9S/yXl5OBRLVPxR/wBauKn9ifIfULy8uRrAsU/1NN/UPqFaO2Xl5ajACbdch47/ANS5fF5T+q+JT6b5E2io+S+ry82R6EewmNFt2Xl5LfQ1GqfZT2M7FeXlmP5IJ9Ew3f1Xbvs1/wBPH5L6vL0c3gg9H3Iv27KYxzd3kf8AivLymz/EqXZlRbf7R9CkGFf6mo8m/Vy8vJcvA9fCf1/2ZVfNKp15eShKFNcs27N/PVfF5Ln0cbT+1f8A0H6BKGfEzyb9V9Xka7Z3+r+x/P8AEf6x9EZSbeq8vKSXSAXZ/9k=">
            <a:hlinkClick r:id="rId3"/>
          </p:cNvPr>
          <p:cNvSpPr>
            <a:spLocks noChangeAspect="1" noChangeArrowheads="1"/>
          </p:cNvSpPr>
          <p:nvPr/>
        </p:nvSpPr>
        <p:spPr bwMode="auto">
          <a:xfrm>
            <a:off x="33388" y="-1423988"/>
            <a:ext cx="476250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4648200" y="5824887"/>
            <a:ext cx="4337309"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Fuente: Common Sense Media </a:t>
            </a:r>
            <a:endParaRPr lang="en-US" sz="2000" b="1" dirty="0">
              <a:effectLst>
                <a:outerShdw blurRad="38100" dist="38100" dir="2700000" algn="tl">
                  <a:srgbClr val="000000">
                    <a:alpha val="43137"/>
                  </a:srgbClr>
                </a:outerShdw>
              </a:effectLst>
            </a:endParaRPr>
          </a:p>
        </p:txBody>
      </p:sp>
      <p:pic>
        <p:nvPicPr>
          <p:cNvPr id="4110" name="Picture 14" descr="http://t3.gstatic.com/images?q=tbn:ANd9GcQImFz03XAdxcQHDFeai-2WWJIVDLzQaT5ltjndXVqtNzfPkhw7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52" y="3791498"/>
            <a:ext cx="2913542" cy="1999701"/>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16" name="Picture 20" descr="http://t0.gstatic.com/images?q=tbn:ANd9GcQS2tHogcg9fXAzOVHCPIRvBjeEiNUrgWs_8OTgUi_2BZw84EG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705" y="3899775"/>
            <a:ext cx="2472702" cy="1604154"/>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18" name="Picture 22" descr="http://t3.gstatic.com/images?q=tbn:ANd9GcTqUjEp_zj5vgqL_bsx0I_aoOHoI0T9YZs0YfsTy25DrP0qJ_uX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1" y="3692266"/>
            <a:ext cx="2338278" cy="1751453"/>
          </a:xfrm>
          <a:prstGeom prst="rect">
            <a:avLst/>
          </a:prstGeom>
          <a:noFill/>
          <a:ln>
            <a:solidFill>
              <a:schemeClr val="accent1"/>
            </a:solidFill>
          </a:ln>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853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838200"/>
            <a:ext cx="7696200" cy="4331368"/>
          </a:xfrm>
          <a:prstGeom prst="rect">
            <a:avLst/>
          </a:prstGeom>
          <a:noFill/>
          <a:ln w="9525">
            <a:noFill/>
            <a:miter lim="800000"/>
            <a:headEnd/>
            <a:tailEnd/>
          </a:ln>
          <a:effectLst>
            <a:glow rad="228600">
              <a:schemeClr val="accent1">
                <a:satMod val="175000"/>
                <a:alpha val="40000"/>
              </a:schemeClr>
            </a:glow>
          </a:effectLst>
          <a:scene3d>
            <a:camera prst="orthographicFront"/>
            <a:lightRig rig="threePt" dir="t"/>
          </a:scene3d>
          <a:sp3d>
            <a:bevelT/>
          </a:sp3d>
        </p:spPr>
        <p:txBody>
          <a:bodyPr lIns="81931" tIns="40964" rIns="81931" bIns="40964" anchor="ctr"/>
          <a:lstStyle/>
          <a:p>
            <a:pPr defTabSz="819239" fontAlgn="base">
              <a:lnSpc>
                <a:spcPct val="80000"/>
              </a:lnSpc>
              <a:spcBef>
                <a:spcPct val="0"/>
              </a:spcBef>
              <a:spcAft>
                <a:spcPct val="0"/>
              </a:spcAft>
            </a:pPr>
            <a:endParaRPr lang="en-US" sz="32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600" b="1" dirty="0">
              <a:solidFill>
                <a:schemeClr val="tx2">
                  <a:lumMod val="60000"/>
                  <a:lumOff val="40000"/>
                </a:schemeClr>
              </a:solidFill>
              <a:ea typeface="ＭＳ Ｐゴシック" charset="-128"/>
            </a:endParaRPr>
          </a:p>
          <a:p>
            <a:pPr defTabSz="819239" fontAlgn="base">
              <a:lnSpc>
                <a:spcPct val="80000"/>
              </a:lnSpc>
              <a:spcBef>
                <a:spcPct val="0"/>
              </a:spcBef>
              <a:spcAft>
                <a:spcPct val="0"/>
              </a:spcAft>
            </a:pPr>
            <a:r>
              <a:rPr lang="es-ES" sz="2800" b="1" dirty="0" smtClean="0">
                <a:solidFill>
                  <a:srgbClr val="000000"/>
                </a:solidFill>
                <a:effectLst>
                  <a:outerShdw blurRad="38100" dist="38100" dir="2700000" algn="tl">
                    <a:srgbClr val="000000">
                      <a:alpha val="43137"/>
                    </a:srgbClr>
                  </a:outerShdw>
                </a:effectLst>
                <a:ea typeface="ＭＳ Ｐゴシック" charset="-128"/>
              </a:rPr>
              <a:t>Los clics </a:t>
            </a:r>
            <a:r>
              <a:rPr lang="es-ES" sz="2800" dirty="0" smtClean="0">
                <a:solidFill>
                  <a:srgbClr val="000000"/>
                </a:solidFill>
                <a:effectLst>
                  <a:outerShdw blurRad="38100" dist="38100" dir="2700000" algn="tl">
                    <a:srgbClr val="000000">
                      <a:alpha val="43137"/>
                    </a:srgbClr>
                  </a:outerShdw>
                </a:effectLst>
                <a:ea typeface="ＭＳ Ｐゴシック" charset="-128"/>
              </a:rPr>
              <a:t>tienen </a:t>
            </a:r>
            <a:r>
              <a:rPr lang="es-ES" sz="2800" b="1" dirty="0" smtClean="0">
                <a:solidFill>
                  <a:srgbClr val="000000"/>
                </a:solidFill>
                <a:effectLst>
                  <a:outerShdw blurRad="38100" dist="38100" dir="2700000" algn="tl">
                    <a:srgbClr val="000000">
                      <a:alpha val="43137"/>
                    </a:srgbClr>
                  </a:outerShdw>
                </a:effectLst>
                <a:ea typeface="ＭＳ Ｐゴシック" charset="-128"/>
              </a:rPr>
              <a:t>consecuencias</a:t>
            </a:r>
          </a:p>
          <a:p>
            <a:pPr defTabSz="819239" fontAlgn="base">
              <a:lnSpc>
                <a:spcPct val="80000"/>
              </a:lnSpc>
              <a:spcBef>
                <a:spcPct val="0"/>
              </a:spcBef>
              <a:spcAft>
                <a:spcPct val="0"/>
              </a:spcAft>
            </a:pPr>
            <a:endParaRPr lang="es-ES" sz="3200" dirty="0" smtClean="0">
              <a:solidFill>
                <a:schemeClr val="tx1">
                  <a:lumMod val="75000"/>
                </a:schemeClr>
              </a:solidFill>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Estafas</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Ciberacoso</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Sexteo</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Intimidación digital</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Reputaciones dañadas</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Relaciones arriesgadas en línea</a:t>
            </a:r>
            <a:endParaRPr lang="en-US" sz="39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17</a:t>
            </a:fld>
            <a:endParaRPr lang="en-US" dirty="0"/>
          </a:p>
        </p:txBody>
      </p:sp>
      <p:pic>
        <p:nvPicPr>
          <p:cNvPr id="5122" name="Picture 2" descr="http://t3.gstatic.com/images?q=tbn:ANd9GcQDeFpoABibD3cavkSmpquvullXA9BvCHmh35ImWoqeLIfVHZ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76601"/>
            <a:ext cx="2290531" cy="23842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62375"/>
            <a:ext cx="2286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0723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71600"/>
            <a:ext cx="6705600" cy="3810000"/>
          </a:xfrm>
          <a:solidFill>
            <a:schemeClr val="bg1"/>
          </a:solidFill>
          <a:ln>
            <a:solidFill>
              <a:srgbClr val="7F7F7F"/>
            </a:solidFill>
            <a:miter lim="800000"/>
            <a:headEnd/>
            <a:tailEnd/>
          </a:ln>
          <a:effectLst>
            <a:glow rad="228600">
              <a:schemeClr val="accent1">
                <a:satMod val="175000"/>
                <a:alpha val="40000"/>
              </a:schemeClr>
            </a:glow>
            <a:outerShdw blurRad="50800" dist="88900" dir="13500000" algn="br" rotWithShape="0">
              <a:srgbClr val="000000">
                <a:alpha val="39999"/>
              </a:srgbClr>
            </a:outerShdw>
          </a:effectLst>
        </p:spPr>
        <p:txBody>
          <a:bodyPr>
            <a:normAutofit/>
          </a:bodyPr>
          <a:lstStyle/>
          <a:p>
            <a:pPr marL="0" indent="0">
              <a:buNone/>
              <a:defRPr/>
            </a:pPr>
            <a:r>
              <a:rPr lang="es-ES" sz="4400" b="1" dirty="0" smtClean="0">
                <a:solidFill>
                  <a:srgbClr val="595959"/>
                </a:solidFill>
                <a:latin typeface="Times New Roman" pitchFamily="18" charset="0"/>
                <a:cs typeface="Times New Roman" pitchFamily="18" charset="0"/>
              </a:rPr>
              <a:t>Huella digital</a:t>
            </a:r>
          </a:p>
          <a:p>
            <a:pPr marL="0" indent="0">
              <a:buNone/>
              <a:defRPr/>
            </a:pPr>
            <a:endParaRPr lang="en-US" sz="800" b="1" dirty="0" smtClean="0">
              <a:solidFill>
                <a:srgbClr val="595959"/>
              </a:solidFill>
              <a:latin typeface="Times New Roman" pitchFamily="18" charset="0"/>
              <a:cs typeface="Times New Roman" pitchFamily="18" charset="0"/>
            </a:endParaRPr>
          </a:p>
          <a:p>
            <a:pPr marL="0" indent="0">
              <a:buNone/>
              <a:defRPr/>
            </a:pPr>
            <a:r>
              <a:rPr lang="es-ES" sz="2800" dirty="0" smtClean="0">
                <a:solidFill>
                  <a:srgbClr val="000000"/>
                </a:solidFill>
                <a:latin typeface="Times New Roman" pitchFamily="18" charset="0"/>
                <a:cs typeface="Times New Roman" pitchFamily="18" charset="0"/>
              </a:rPr>
              <a:t>Es el rastro de datos que queda de nuestras acciones en un entorno digital como:</a:t>
            </a:r>
          </a:p>
          <a:p>
            <a:pPr marL="0" indent="0">
              <a:buNone/>
              <a:defRPr/>
            </a:pPr>
            <a:r>
              <a:rPr lang="es-ES" sz="2800" dirty="0" smtClean="0">
                <a:solidFill>
                  <a:srgbClr val="000000"/>
                </a:solidFill>
                <a:latin typeface="Times New Roman" pitchFamily="18" charset="0"/>
                <a:cs typeface="Times New Roman" pitchFamily="18" charset="0"/>
              </a:rPr>
              <a:t>TV, teléfonos móviles, internet, y otros dispositivos y sensores conectados</a:t>
            </a:r>
            <a:r>
              <a:rPr lang="en-US" sz="2800" dirty="0" smtClean="0">
                <a:solidFill>
                  <a:srgbClr val="000000"/>
                </a:solidFill>
                <a:latin typeface="Times New Roman" pitchFamily="18" charset="0"/>
                <a:cs typeface="Times New Roman" pitchFamily="18" charset="0"/>
              </a:rPr>
              <a:t>.</a:t>
            </a:r>
            <a:endParaRPr lang="en-US" dirty="0" smtClean="0">
              <a:solidFill>
                <a:srgbClr val="595959"/>
              </a:solidFill>
              <a:latin typeface="Times New Roman" pitchFamily="18" charset="0"/>
              <a:cs typeface="Times New Roman" pitchFamily="18" charset="0"/>
            </a:endParaRPr>
          </a:p>
        </p:txBody>
      </p:sp>
      <p:pic>
        <p:nvPicPr>
          <p:cNvPr id="6146" name="Picture 2" descr="http://t1.gstatic.com/images?q=tbn:ANd9GcTSC4QBAYGwoAiYAyWnM6Ex9j8GQjoy1sET5_9e1OszDJh3xGT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4552"/>
            <a:ext cx="962025"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46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89" y="236307"/>
            <a:ext cx="7292109"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19</a:t>
            </a:fld>
            <a:endParaRPr lang="en-US" dirty="0"/>
          </a:p>
        </p:txBody>
      </p:sp>
      <p:sp>
        <p:nvSpPr>
          <p:cNvPr id="6" name="TextBox 5"/>
          <p:cNvSpPr txBox="1"/>
          <p:nvPr/>
        </p:nvSpPr>
        <p:spPr>
          <a:xfrm>
            <a:off x="838200" y="533400"/>
            <a:ext cx="8077200" cy="6463308"/>
          </a:xfrm>
          <a:prstGeom prst="rect">
            <a:avLst/>
          </a:prstGeom>
          <a:noFill/>
        </p:spPr>
        <p:txBody>
          <a:bodyPr wrap="square" rtlCol="0">
            <a:spAutoFit/>
          </a:bodyPr>
          <a:lstStyle/>
          <a:p>
            <a:r>
              <a:rPr lang="es-ES" sz="2800" b="1" dirty="0" smtClean="0">
                <a:solidFill>
                  <a:srgbClr val="000000"/>
                </a:solidFill>
                <a:effectLst>
                  <a:outerShdw blurRad="38100" dist="38100" dir="2700000" algn="tl">
                    <a:srgbClr val="000000">
                      <a:alpha val="43137"/>
                    </a:srgbClr>
                  </a:outerShdw>
                </a:effectLst>
              </a:rPr>
              <a:t>La importancia de una buena huella digital</a:t>
            </a:r>
          </a:p>
          <a:p>
            <a:endParaRPr lang="es-ES" dirty="0" smtClean="0"/>
          </a:p>
          <a:p>
            <a:pPr marL="342900" indent="-342900">
              <a:buFont typeface="Arial" pitchFamily="34" charset="0"/>
              <a:buChar char="•"/>
            </a:pPr>
            <a:r>
              <a:rPr lang="es-ES" sz="2000" dirty="0" smtClean="0"/>
              <a:t>El </a:t>
            </a:r>
            <a:r>
              <a:rPr lang="es-ES" sz="2000" b="1" dirty="0" smtClean="0">
                <a:effectLst>
                  <a:outerShdw blurRad="38100" dist="38100" dir="2700000" algn="tl">
                    <a:srgbClr val="000000">
                      <a:alpha val="43137"/>
                    </a:srgbClr>
                  </a:outerShdw>
                </a:effectLst>
              </a:rPr>
              <a:t>29% </a:t>
            </a:r>
            <a:r>
              <a:rPr lang="es-ES" sz="2000" dirty="0" smtClean="0"/>
              <a:t>del personal a cargo de evaluar solicitudes de </a:t>
            </a:r>
            <a:r>
              <a:rPr lang="es-ES" sz="2000" b="1" dirty="0" smtClean="0"/>
              <a:t>admisión a la universidad </a:t>
            </a:r>
            <a:r>
              <a:rPr lang="es-ES" sz="2000" dirty="0" smtClean="0"/>
              <a:t>han investigado a un aspirante en Google, y</a:t>
            </a:r>
          </a:p>
          <a:p>
            <a:pPr marL="342900" indent="-342900">
              <a:buFont typeface="Arial" pitchFamily="34" charset="0"/>
              <a:buChar char="•"/>
            </a:pPr>
            <a:endParaRPr lang="es-ES" sz="2000" b="1" dirty="0" smtClean="0"/>
          </a:p>
          <a:p>
            <a:pPr marL="342900" indent="-342900">
              <a:buFont typeface="Arial" pitchFamily="34" charset="0"/>
              <a:buChar char="•"/>
            </a:pPr>
            <a:r>
              <a:rPr lang="es-ES" sz="2000" dirty="0" smtClean="0">
                <a:solidFill>
                  <a:srgbClr val="595959"/>
                </a:solidFill>
              </a:rPr>
              <a:t>el </a:t>
            </a:r>
            <a:r>
              <a:rPr lang="es-ES" sz="2000" b="1" dirty="0" smtClean="0">
                <a:effectLst>
                  <a:outerShdw blurRad="38100" dist="38100" dir="2700000" algn="tl">
                    <a:srgbClr val="000000">
                      <a:alpha val="43137"/>
                    </a:srgbClr>
                  </a:outerShdw>
                </a:effectLst>
              </a:rPr>
              <a:t>31% </a:t>
            </a:r>
            <a:r>
              <a:rPr lang="es-ES" sz="2000" dirty="0" smtClean="0"/>
              <a:t>han visitado sitios de los medios sociales en busca de información sobre un aspirante.</a:t>
            </a:r>
          </a:p>
          <a:p>
            <a:endParaRPr lang="es-ES" sz="2000" dirty="0" smtClean="0"/>
          </a:p>
          <a:p>
            <a:pPr marL="342900" indent="-342900">
              <a:buFont typeface="Arial" pitchFamily="34" charset="0"/>
              <a:buChar char="•"/>
            </a:pPr>
            <a:r>
              <a:rPr lang="es-ES" sz="2000" dirty="0" smtClean="0">
                <a:solidFill>
                  <a:srgbClr val="595959"/>
                </a:solidFill>
              </a:rPr>
              <a:t>El </a:t>
            </a:r>
            <a:r>
              <a:rPr lang="es-ES" sz="2000" b="1" dirty="0" smtClean="0">
                <a:effectLst>
                  <a:outerShdw blurRad="38100" dist="38100" dir="2700000" algn="tl">
                    <a:srgbClr val="000000">
                      <a:alpha val="43137"/>
                    </a:srgbClr>
                  </a:outerShdw>
                </a:effectLst>
              </a:rPr>
              <a:t>70% </a:t>
            </a:r>
            <a:r>
              <a:rPr lang="es-ES" sz="2000" dirty="0" smtClean="0"/>
              <a:t>de los </a:t>
            </a:r>
            <a:r>
              <a:rPr lang="es-ES" sz="2000" b="1" dirty="0" smtClean="0"/>
              <a:t>reclutadores de empleados </a:t>
            </a:r>
            <a:r>
              <a:rPr lang="es-ES" sz="2000" dirty="0" smtClean="0"/>
              <a:t>dicen que han rechazado aspirantes a un puesto debido a lo que estos habían publicado en los medios sociales.</a:t>
            </a:r>
          </a:p>
          <a:p>
            <a:pPr marL="342900" indent="-342900">
              <a:buFont typeface="Arial" pitchFamily="34" charset="0"/>
              <a:buChar char="•"/>
            </a:pPr>
            <a:endParaRPr lang="es-ES" sz="2000" dirty="0" smtClean="0"/>
          </a:p>
          <a:p>
            <a:pPr marL="342900" indent="-342900">
              <a:buFont typeface="Arial" pitchFamily="34" charset="0"/>
              <a:buChar char="•"/>
            </a:pPr>
            <a:r>
              <a:rPr lang="es-ES" sz="2000" dirty="0" smtClean="0"/>
              <a:t>Algunas </a:t>
            </a:r>
            <a:r>
              <a:rPr lang="es-ES" sz="2000" b="1" dirty="0" smtClean="0"/>
              <a:t>instituciones prestamistas </a:t>
            </a:r>
            <a:r>
              <a:rPr lang="es-ES" sz="2000" dirty="0" smtClean="0"/>
              <a:t>acuden a los medios sociales para determinar la capacidad crediticia de una persona.</a:t>
            </a:r>
          </a:p>
          <a:p>
            <a:endParaRPr lang="es-ES" sz="2000" dirty="0" smtClean="0"/>
          </a:p>
          <a:p>
            <a:pPr marL="342900" indent="-342900">
              <a:buFont typeface="Arial" pitchFamily="34" charset="0"/>
              <a:buChar char="•"/>
            </a:pPr>
            <a:r>
              <a:rPr lang="es-ES" sz="2000" dirty="0" smtClean="0"/>
              <a:t>En los tribunales se ha usado contenido de sitios de los medios sociales como </a:t>
            </a:r>
            <a:r>
              <a:rPr lang="es-ES" sz="2000" b="1" dirty="0" smtClean="0"/>
              <a:t>evidencia.</a:t>
            </a:r>
            <a:endParaRPr lang="es-ES" sz="2000" dirty="0" smtClean="0"/>
          </a:p>
          <a:p>
            <a:endParaRPr lang="en-US" sz="2400" dirty="0" smtClean="0"/>
          </a:p>
          <a:p>
            <a:endParaRPr lang="en-US" sz="2400" dirty="0" smtClean="0"/>
          </a:p>
        </p:txBody>
      </p:sp>
    </p:spTree>
    <p:extLst>
      <p:ext uri="{BB962C8B-B14F-4D97-AF65-F5344CB8AC3E}">
        <p14:creationId xmlns:p14="http://schemas.microsoft.com/office/powerpoint/2010/main" val="20506493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152400"/>
            <a:ext cx="7292109"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13" name="Content Placeholder 12"/>
          <p:cNvSpPr>
            <a:spLocks noGrp="1"/>
          </p:cNvSpPr>
          <p:nvPr>
            <p:ph idx="1"/>
          </p:nvPr>
        </p:nvSpPr>
        <p:spPr>
          <a:xfrm>
            <a:off x="3886200" y="353226"/>
            <a:ext cx="4724400" cy="5821363"/>
          </a:xfrm>
        </p:spPr>
        <p:txBody>
          <a:bodyPr>
            <a:normAutofit fontScale="70000" lnSpcReduction="20000"/>
          </a:bodyPr>
          <a:lstStyle/>
          <a:p>
            <a:pPr marL="0" indent="0">
              <a:buNone/>
            </a:pPr>
            <a:r>
              <a:rPr lang="es-ES" b="1" dirty="0" smtClean="0">
                <a:solidFill>
                  <a:srgbClr val="000000"/>
                </a:solidFill>
              </a:rPr>
              <a:t>¿Cuántas horas al día pasa un niño o un joven de entre 8 y 18 años de edad usando los medios sociales y la tecnología? </a:t>
            </a:r>
          </a:p>
          <a:p>
            <a:pPr marL="0" indent="0">
              <a:buNone/>
            </a:pPr>
            <a:endParaRPr lang="es-ES" sz="2000" b="1" dirty="0" smtClean="0">
              <a:solidFill>
                <a:srgbClr val="000000"/>
              </a:solidFill>
            </a:endParaRPr>
          </a:p>
          <a:p>
            <a:pPr marL="0" indent="0" algn="ctr">
              <a:buNone/>
            </a:pPr>
            <a:r>
              <a:rPr lang="es-ES" sz="2400" dirty="0" smtClean="0">
                <a:solidFill>
                  <a:srgbClr val="000000"/>
                </a:solidFill>
              </a:rPr>
              <a:t>(Esto incluye: TV, computadoras, tabletas, juegos de video y teléfonos celulares.)</a:t>
            </a:r>
          </a:p>
          <a:p>
            <a:pPr marL="0" indent="0">
              <a:buNone/>
            </a:pPr>
            <a:endParaRPr lang="es-ES" b="1" dirty="0" smtClean="0"/>
          </a:p>
          <a:p>
            <a:pPr marL="0" indent="0">
              <a:buNone/>
            </a:pPr>
            <a:r>
              <a:rPr lang="es-ES" sz="3800" dirty="0" smtClean="0">
                <a:solidFill>
                  <a:srgbClr val="000000"/>
                </a:solidFill>
              </a:rPr>
              <a:t>A)  2 horas       </a:t>
            </a:r>
          </a:p>
          <a:p>
            <a:pPr marL="514350" indent="-514350">
              <a:buAutoNum type="alphaUcParenR" startAt="2"/>
            </a:pPr>
            <a:r>
              <a:rPr lang="es-ES" sz="3800" dirty="0" smtClean="0">
                <a:solidFill>
                  <a:srgbClr val="000000"/>
                </a:solidFill>
              </a:rPr>
              <a:t>4 horas      </a:t>
            </a:r>
          </a:p>
          <a:p>
            <a:pPr marL="514350" indent="-514350">
              <a:buAutoNum type="alphaUcParenR" startAt="2"/>
            </a:pPr>
            <a:r>
              <a:rPr lang="es-ES" sz="3800" dirty="0" smtClean="0">
                <a:solidFill>
                  <a:srgbClr val="000000"/>
                </a:solidFill>
              </a:rPr>
              <a:t>6 horas                 </a:t>
            </a:r>
          </a:p>
          <a:p>
            <a:pPr marL="514350" indent="-514350">
              <a:buAutoNum type="alphaUcParenR" startAt="2"/>
            </a:pPr>
            <a:r>
              <a:rPr lang="es-ES" sz="3800" dirty="0" smtClean="0">
                <a:solidFill>
                  <a:srgbClr val="000000"/>
                </a:solidFill>
              </a:rPr>
              <a:t>7 horas</a:t>
            </a:r>
          </a:p>
          <a:p>
            <a:pPr marL="514350" indent="-514350">
              <a:buAutoNum type="alphaUcParenR" startAt="2"/>
            </a:pPr>
            <a:endParaRPr lang="es-ES" dirty="0" smtClean="0"/>
          </a:p>
          <a:p>
            <a:pPr marL="0" indent="0">
              <a:buNone/>
            </a:pPr>
            <a:endParaRPr lang="es-ES" b="1" dirty="0" smtClean="0">
              <a:solidFill>
                <a:schemeClr val="tx2">
                  <a:lumMod val="60000"/>
                  <a:lumOff val="40000"/>
                </a:schemeClr>
              </a:solidFill>
            </a:endParaRPr>
          </a:p>
          <a:p>
            <a:pPr marL="0" indent="0">
              <a:buNone/>
            </a:pPr>
            <a:endParaRPr lang="es-ES" b="1" dirty="0" smtClean="0">
              <a:solidFill>
                <a:schemeClr val="tx2">
                  <a:lumMod val="60000"/>
                  <a:lumOff val="40000"/>
                </a:schemeClr>
              </a:solidFill>
            </a:endParaRPr>
          </a:p>
          <a:p>
            <a:pPr marL="0" indent="0">
              <a:buNone/>
            </a:pPr>
            <a:r>
              <a:rPr lang="es-ES" b="1" dirty="0" smtClean="0">
                <a:solidFill>
                  <a:schemeClr val="tx2">
                    <a:lumMod val="60000"/>
                    <a:lumOff val="40000"/>
                  </a:schemeClr>
                </a:solidFill>
              </a:rPr>
              <a:t>Envíen su respuesta en un mensaje de texto a: </a:t>
            </a:r>
            <a:endParaRPr lang="es-ES" b="1"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a:t>
            </a:fld>
            <a:endParaRPr lang="en-US" dirty="0"/>
          </a:p>
        </p:txBody>
      </p:sp>
      <p:sp>
        <p:nvSpPr>
          <p:cNvPr id="3" name="AutoShape 2" descr="data:image/jpeg;base64,/9j/4AAQSkZJRgABAQAAAQABAAD/2wCEAAkGBxIQDw8QDxAQDxAQFxYXFhAQDQ8VEhcUFRQXGBUWGBUcHCggGBwlGxQUIjEiMSsrLi4uFyszODMtNzQtLisBCgoKDg0OGxAQFzckHCQ3LDctLC80LCwsLCwsLCwsLiwsLywsLjAtLDcsLCwsLCwsLCwuLC4sLCwsLDAsLC8sLP/AABEIALYBFQMBIgACEQEDEQH/xAAcAAEAAgMBAQEAAAAAAAAAAAAAAQIFBgcEAwj/xABBEAACAQMDAgMFBAgEBAcAAAABAgMABBEFEiEGMRMiQQcUUWFxMkKBkRUjM1JikqGxgqLR4SRDU8ElNDVjc7Lx/8QAGgEBAAMBAQEAAAAAAAAAAAAAAAECAwQFBv/EAC4RAQACAQIEBAQGAwAAAAAAAAABAhEDIQQSMUEFUWHBE3GBsSIyodHw8RQjkf/aAAwDAQACEQMRAD8A7hmmapSgvmmapSgvmmapSgvmmapSgvmmapSgvmmapSgvmmapSgvmmapSgvmmapSgvmmapSgvmmapSgvmmapSgvmmapSgvmmapSgvmmapSgvmmapSgvmmapSgvmlUpQKVXNM0StSq5pmgtSq5pmgtSq0zQWpVaZoLUquaZoLUqtM0FqVXNM0FqVWmaC1KrmmaC1KrmlBalVzXl1PUorWF57iRYYUxukc+UZIUfmSB+NB7KVhtH6ltryaWK1k8fwkjdpY9rQ/rCwVd4P2/ISRisxigmlVzTNBalVzTNBalVzSgtSq5pQWpVamgrU1FKITSopQTSopQTSopQTSopQTSopQTUUpQTSopQTSopQTSopQTUUqk8yojO7BUQFmY9gqjJJ+QANBieqepYdPhEku55JDtigjGZZX/AHVH9z2H5VyDqHqnU7szKbk2ojBaSO0fw4bdcE4knALzSYx5VwKtq2ry3TnUMH3m9Pg2MT4xBAc4fAzglQZGPPoO1eubSII7L3aR9kJ275GkVWdi4JLMe5dhg/XFa1plnN2qaP0nP4KzykXXjkSPaTPMhbcftFw+PEIOfMD9a2yHpuCIk2/jWjn79rdTxN/RsH8q9aie7uDZ2RVHXHj3TLujt1bsAv35COy/ieKxvR2n6jcw7IwYkWSUPfXu9i36xsCKIcvgBeSQuciom+nXMSjF7bw2LT+sLuwI99Y39lnzXAjAuoV/edVGJkHGSAGAyea6Xa3CSokkTrJHIAyupBVlYZBB9QRXD36gkizDLA0t5C7pPDDnypCu6ScDHKFMMO2d2K2z2YaisU81gjA20qe9WuPsqrMBNGvy3MrgfxmotFetVqzPSXSaVFKouVNRSgmlRSgmlRSgUquaZoLUquaZoLUquaZoLUquaZoLUquaZoLUquaZoLUquaUFqVruqdb6dbOY5ryLxQcGKLdNID8CkYYg15IfaPpbOYzeCJhwRPBcQgHvgtIigHBBoNtpXyhlV1Doyujch0YMpHxBHBq+aC1KrmmaC1aj7Vp2XSLlEO1rhooM/KaVEb/KWrbM1p3tWH/hytxiO5tWYk8BfHUZ/NhQa6QqhR5VUcLkgAcYAH4Vi4elpdXtJ7vfsLcWCPuVF8OQbrhxg5L7WA44U+ucj5HpSTVrC5vULGd2IsV8UqixRygM/cDdJtfk9hiuq6faLBDDCgwkKIij5IoUf2rPiOJ7VRp6eN5ePprREsbZIEO48tJKftSzNzJI3zJ/IAD0r3Xl5HCviTSJEmQN8jhVyxwoyfiSBUWt5HKZBG6uYXMb7TnbIoBZD8xuH51XULCK4jMVxGk0TYJjkUFSVII4+oFefO87t/k86w2sd2zYgS8ul5yUE0qRADt3YAAfl8q02w6XXTNV0l455pBNLdxiNsCOOFoZJFjVfkxHOedo7dq3qXT4nmjnaKNpoQypKUG9A4wwU+mRkfifiawupfrda0mIY/4dLq4ceuDGsCf5pD/LW2jaeeIhW0bN0pVc0zXezWpVc1jOoNft7GIS3L7Qx2oiqWlkc9kjQcsx4/74qBla+cE6SKHjdZEbs6MGU/Qjg1yTqm41DVGgs2ZrBL1iqWcR3SeAuDLNdSD0CcCIcFnAJOK6npWnxWsEVvAuyKFQqr8h6k+pPJJ9SaD2UquaUEUqKVImlRSgmlRSgmlRSgmlRSgmlRSgrNKqKzuwVEBZmYgAKBkkn0AFaN4k2s7pGeW00j7iIWiuLtR3kkfvFAfReCw5OBivZ1oTdXNnpYJ8OfdcXWDybaFlAj+kkrIp+QNazrt/HcXc6+FJq8dvhUs4WEOnQFAuTdTMRG0m7OB5goHYHsGbttc0+0BttLhW5lHHu+nRK3PbMsw8i9uWZs8etYvVoWhs7y3mKTarrbNi2jOQpeMRpg9/DijXJkPqDXgi6heTEAv7a0jXtaaDZS3UoXGAvjhDHGc/ur6cGslpdhPiRdNspLBph+t1TU2D3bfMRbmd24BG4qvyqLXiOsmGpy24tLjWRZ3U9t7g9iQLWVwiowjS8cw/ZfBJJBHBHNdP6f1+VZ1sNQMZuHUvb3UQ2w3cajJKrnySqMFkzjHI4rFXnRohggNhhrm2EgPvDFlu0m5uI7hvvbzzk9jjsO2sS3FqlnPALqaxubYrPaWOolEe2nhLELDM37WJ8FR5iMH0qlNSt+iZjDstK11+roE02DUZA+ydYysUa7pGkl7RKM8tuyO/pWt3fW+oMCYrOzs09Gvbt3bHxKxgAH5bq1iMq5dGrz6jYx3EMkE6CSKUFXRs4IP05H1rlUvXd5nDanpEZ+Cw5/8AtNX1h9o11EPFeXTb+FGQSLbb45gJHCBhh2XOW7ED60wZhmtJl/RM4065LCzlY+43TtlQDybSRj9l1OdmftDjORitwI9O1fTVNOiuYnguI0mifhkcZBx2PyIPIPcVy641O802+ns7OQXlpbrGTHfyMZUaQFxHHMoyVC7Mbs4ziuPX0oj8US1pMzsyVpC2hSzF/eLjTro+LJdNmWaG5xiR5goyUcAHeBwRjFbLB1PYum9L60KjufeoRj6gnIrXNO9oEkkpgOl3RnVN5WC4tpV2btu7cWXAzxg81j9d1eBZYhNothBNcHCTam9iuWA7nw0kbAyOSR3HNYTNZnFp3+cfZO8MxrXXkIjlGnlLyVBlpQSLOEf9Saf7OB32qSzdh3rJdC28kzXGqXClHvAiQxkYKWkYOzg8qXZnkI/iFc80zVJZyl3qlqbrT4Xfw4bJ41tovDcoZWtMBpcFCQSxwD2rtVpcpLGksTh45FDK6nhlYZBH4GurQim/LOZhnaZfalYzX9dgsYhLcuVDEKkaqWlkc8BI4xy7Ekf98VynqDrO6vi6Iz28Ctta2tZR7wwALMHmXl5Aq8wx5xu8zAZroQ6p1RriWFs07qXckJFCDhpZn4jjX5k/kATWpaXpTmU3l8yz3zj7Qz4UCn/kwKfsqPVu7cknmtG9m2jKrzX1yyeFabkjmd+7EZkkdixXyBtowSAScE4yft1D1zJMCLRmtbY8e8lT7xLnt4K/cB9D9o+mKmES6B0HB49zfaiwyC5tbcnHEMDfrWX5PLu/kFbrWr+zTT5rbSrWG4QxyLvOxgA6o8jMgfH3trDPr8ea2eoSmlRSgUqtM1KFqVWlBagFab1R1bIkxstPVJboY8WZ8mC2U9twHLyH0T8TxXIur2ubhjtvrq4KSLE0zzssb3DcmOKJcIiIisSR6nHzrC3EUi/Jnf7fNeNO0xzY2fohL2JnMayxGQd4xKhf+XOa+9fmPo6wjNuWa2W6A5lh8NfelU/Ynt3GGZccFM5BU471v/T3Vstvn3Wd9VtI/wBpaSsxvoRnnw3bDPjn9W3wwDVP8ukXmttvXt9fL6rfBtNcw67SvBo2rQ3kKT20gkif1HBBHdWXurD1Br25rqZLUqtKDRdV1KO11PVbm4BKQ2dqFAA3uryT/q1+JaTaoHxxXw0HotZIon1GJNq8w6YhPudspzhSnaaXk7nbOST9a+nXemIup6Tfy7vdxIIZgCdnieZrN5B2KiVm5PYkfGsrfdSxxalaWBMZa5SU8SjxEdAGQMnoGXfg+pFc2va35YXrEMhe3cFlbPK+2C3hGW2Rnaq5AGEQfMDAFUuNat45LWN5VV7zPgLhj4mFDHBAwOCO+O4r2yxq6lXVWVhgqygqQe4IPBFGiUlSVUlDlSVBKnBGV+BwSPoa4tu7RevnPbRygLLHHKv7skauv5EYqZnCqzMwQKCS5xhQBksfkBzWn9P9WyDSDe3sUitDGCJWWMLck58JolGCN52DBAwWqYrM7wTLW58LpumQ/ch1S5CgdtkLXTD8BkVqul6ek0Uc9ziaWRd5M26Q4JzgBjgD6Vs/Vlo9jp+jwSft1jv7iX4+KbZ3f8nnx+FYvTI9sEKgqNsSDJ7jyj+lfR+H0i1p5ozh4niuralIis4zKyWcQ8qrGvqNkSjj+1Y57YGW6QY5NgnAA+3d59PkKzBzjJYYx3x6/GvBpybrwg8+JfabF9dhMjf0J/Kurj4iNLaO/tLi8Lta2tvPb3h+gmPJrlHWEHhazPkYF3BDKp9C0JaJx9ceGa6rmtN9peiyTQQ3Vum+4sWLhACWkhcbZol/iICsPmmPWvC1qc9Jq+l0r8t4lo2laP75fzOss9sLWJUM1tK0crSyHeq7uxVVGcY7vVbpraS/a3vtQmkazZRGt3LbeHIZYxvBXwh5cMFIJ5qNI1CaNnubBoJ4brYXilLr5kXaGR1BKtjAKkelebW+tHuo3sjZbPeGMb3ERa5RVAHilQsY3yKnp6ZFeHya86k4/LiI6xE18533822rG+Z7shpmue5WNp4lq2PFe3l93iUbZQ7AMsYA3q554+OBngV4IupprWQW+j3mbYo7+DPDE0Vu3ieYO0m1reMAk855OAMmsD1Bqfgl4bWM2lhdNEIfeJZN8ZhkVjcLCWzGGIzjHIFeQXULhoZLi8vDNKrSbY0hV5mPlMsjkOxy3BJwM+lehwfDctp1InGc/X59d43hz2ns2LUXluHaeaWSSd42kczLLbsYFfB8M4PutntDH0llwwwM8/DUJzBC0kSkRrGZYJPKuEbAMTrwY4i23bCuWY5Z+DWRHQt45LHRjI3711qsLMfzdvnXkvPZ7qHhMg0qPeyhVkS4sPK2/PiEKAw4IHwwPrXoKsWLqSeGysooXMKhRDZIB4txL9ppZR2C7izYPCjk11nofoBbVlur0rPe48qjmGD5Rg93+Ln8MeuR6J6Pj05C7ETXko/W3GPx8OP92MH09cZPpjZ6kWpVaUFqiopQRmmailBOa13rnXXs7YCDDXdywht1PYOwy0jfwooLH6AetbDXOOophPrbLkFdPt0UD92W6JZm+vhog/GsOJ1fg6Vr+TTSpz3irCyaPKkcdpbOY4pNzXF4XzcOzHz7c8+I5++fsjt2FYfWUUutrZoAlqpt4kU8Ne3Q8NVH7xSNndj8TzzWwdT3jRRIFnjt/EbaXKs02D2EEY+3ITx8u9ZToHpVoyl3cRGHwwwtrVzukjD/ALSeZvWd/X90HHfgeHwkWv8A7L/3PnPnPb0j9e7XmK/hhrutdKLp0sab5IbZiPdr2M+aCYgeJBITwYnYFgDx5iPnWT09bxZNtx7rJHzmaMypKcDy5jIK9/4v9K6Ld2qTRvFKiyRyDDI6gqwPoRWmT9H3Vsf/AA6dJYPS0vWkJQc8R3Ay2O2FYHGO9a8TozqxmMZ9fae32Z6OrFNpY6S5fTZm1C3UtGce92y9pIx3mUdhKgyfmM5rqFtcJIiSRsHjkUMrqeGVhlSPqCK5v+itVlzH7taWgPBnku/HAU9ysSqNxx2BIHxrN+y12Swa0kffJp881sWPciN9yH6bXXH0rt8O+LWnJqdum+dmXE8k2zRuNKilei5nm1XT4rqCW3nUPFMpVl+R9QfQg4IPoRXPbqzVMafqbCG4yhstZCKGlaL9hvkPadQSCpPmBODzz0usX1LJaLaTNqAiNoBmQTLuTvxx3LZxjHOe3NUtTmhMThgIuo7m1/V6lZT5Xj3yxiae3cAfaKL+si+hBq7ddWp/ZR31w/8A04dMu95+XnRVH4nFczuuvI7UOulzapEqDKW92ltPBtxhQC7GWNOOwJxXv6o63vrf3YHUElEqCR1tLSGMiJl8jCaTeOT28ucDNcs6W7TMtn1+4muYt2pkaTpefNA0oa8ugORGdmdik90Xcx7fMZLTLJ76eK4uoxa2loBJbae+1ZSVGEuJ4/8AlhR9hPTua48+uTSMs0e+CUj/AMzNMbm97HO2ZwBD342KpHxqOmdP981KG3M13tuSy3LW80hlZCpIMr8+XcFzn0NaUrWJwvbStFeadmw+0fra1v52S2LulrbXSeL4Z2O83hrlfXbhSNxxk/hn0RRgBeBkADsPhXg646ctbC4uobNDFGbe1Vt0rPl5bvzHLHjyRrx8q9RvB6Ln/EuPzr3PDduaZ9Pd874xmeSI9fZ9pFyOMf4u1fPo5d+o2Y/f1CZx9La0K5/m4/GvLNrESD9ZLEh/d3qTjj0Bz8fSsv7MICb6w8RSjpb3twVI5Hjzoi5+HlNT4hqRNYrEq+E6Vq2taYdKnv5CcZKfIcH8+9eVnJ7kn6kmthdQwwwDD5gGvDeWAIBjABHcZ7/TNeY9vDTNQ6PtJpGl2PBK/LSW00kJck5JYKcMSSecZNc26isbhbqeKz8RUstsUEcVyUaONokZ/KcZEm4ksDuJ5Oa7W0DDurD/AAmta6ustO/Vyaiihz5UK+MJ2A5KqIvO4GfmBn0ql65jZNbY6uXx3gtlaSezkiY/akeWN5GPyLsGb6V6L+yivFkADRXCjB3oySrkZVZFPJUjHx+Verp6GK2WKVrMz/pG2uEhkNoblllWafDtGxzjwDGTjJKr2PNYjQNG1BMiGJpIpYxKs0MTS+JHH9rwieBJsLYRsHK4xnArbT1JiOW3T5KWpHWr9C9Jawt7Y21yoK+ImGUnJWRCUkUnAzhlbn171l81x7pHQtcVIttw2nWqkslu0EcszB3LkyjaAWYsc5OR2wBgV0sSXBP3h/gUD+orNZlq+b3CDu6j/EM1jjYyP9tx+JJ/p2r1WlmIznO4/EgcfSg9StkZH9QR/Q1OailEpzSopQKVFKCQK4x0vZ/pXU9Xma5urZJWR4vdpETxIFeWFGJKk8CJRxjuflXRuvdUa2064eP9tIBDFgjPizHw0x9Nxb/DXLNJ1H9G39pcvmKzUfo/a6YdokG57g/BRKoPbkAmubiLxtTzaacTibeTpfT/AExY27Ge3UTTZKm6lmM82VJVl8RidpBBBAx6g1kNeiuXgYWMkUNxuQq8yFo9ocFwRg913D/TuMBp866dfTW0p22uoyma2mP7MXEgzNbluyliN6ehyQOeK2+uS2YnKzH3MV0buBo5IVswsgmiaM+Kzn9mUb0APfn498jb99TnMUE8q7QY45HG4ErlELDPy4r01q3Xt8Wh/R1vhrzUQYlXvshbiaZ/ggTcM+pPGeaisc0wlmOnL5riytLiTarzwxSNtyFDOgZsZJwMk+taB7PNVMeoSzMx921uSZo92RtmjlkMI+W+In6lfpWR9outizsv0dZhnnMGCsZG6KzRQryH4Er5R9SfTnX9L0kvbSWm4m3UiSzvI3G4KWLxnvkPG3r2IPpUW140MW7TP6fyY/4vTS+JmP5l2imK0Hpfq1rwSQzOq3ltgTJG48NvQSxkcFG447qTg+mc1XrRMTGYcs7S2TFcS9sutNJfx2ZDiG2UOF8OQiSZ1zvGB5giEAH0LGukitX6jv0sb+zvp2KwSRyWjtk+Quyyo2PgSjAn0FLRmE0tyznDj9yniIrx8sOV+YPdT9a8llF4jcszKuMls58oAjj+igDj5YrIS6bdRzTwRRysLeR4/wBgp4Vjt5JGcqQfoa+DQ3KKXMLqnLFhbZX5sSGx6d65+WYjDtnU07Wi0/Vv/s76GTUhJc3bOLSNzGsKMVMrKBvLuOQgJxgckg8jHPZNM0yC1jEVtDHBGPuRIFH1OO5+Z5rU/Z6JLbSLFfDKb0Z28RW373kZiSOMZzkfLFZ46lJ/D/L/AL1vWsRDjvqTe2ZaX1Vo1z+kb2ZtPe+trhbcJ4fu8gAhQgho3YEHeSexFa3qPTTzRlINEubeQkfrDp9iRgHkYZ8c/GusfpKT+H+Wvva6jk4fAz2YdvxqyjnOn9P34wLfSLe1/wDcnubVOfiUhVjW29JdLS200t3dzRy3MsaxbYEZYY4w28qpbzOS3O447dq2qlCE0qKVAmsJ1F0zDemN2knt54shLi1mMcwVsblLchlOBwQe1ZqlBp0fs7hxtmvdTuExjw5L91jx8NsYUYrY7bR4YkSONfDRAAqqcBQBgAV7qUFVTHqx+rE1eopQTSopQTUUzUVOBNKilMJKVFKhDRfaP4xn04i2uZ7WBpJpDb25lPjBdkOVByMb3Pb1FadrdzazsTPJeQnwniVGsLkbPE4kcAxHzFfL34HzrtEkoX7RA+pr5nUEH3z+T/6Vy63B11bxqTMxMeWP2bU15pXlxs5Jour7Y3sJLS71XSSvlb3G5MtuowdjFlXxEXupBDLjjsBWa0m8AG3TNdgeMZxa6mokkTn7O4skwA7YOcYrc9Y6git7ee4fcwgRn2gHJ2gkKD6Enj8a5X13oazW9nd6hM0l7dTxq4QMsUELJI7RRoO+Aq5Y5JI/O/wMRjKKzN7YiOrZ9Q1a5Rf+K1vSLNfVraDfKRnnaJJDzj+E147NpxFO+h2c9zcSjL6rqZCNKeMCMS7S/wAhhUGOc1zC9gEsEwMdsnuSlFMcEaPOxJbxXCjkiMIMfEk9zXdOj+qvecW10EivkRX2qT4c8TKClxAT9pCO47qcildGI6r6tL0iJmOvts5/NYXNmpu57FIJcnfqGoagjs0kgwQUh3O+QvCAcY4rHwa7p7NjUJNQvlHHu9tbx2tmBxx4ZlWSTGPXHftXQPbH/wCmxjOCbq3xz/Ee351oXTWnwPZW5a3ViyLk+5wMCxDDO4rljkAk/HHpmteH4Gl7zMdfOd/6c2vxc6dIz09NnTei+oNNnzb6ei27qu423uhgfbnG7GMPye4J71sr2yHui/lj+1cY9kigazMijCRxXaqp+6guogB+FdrzV+myesMfdWgH2Iyfnv4H4Vg9b0ZLlY1l3L4UqSoyMpIeM8c4IIILAj4GtszWK6k0NL+2ktpJJoUkxua3kCOQPukkHK/EUHF9U1tIp9UeTfEzzy+GWik2t4cYRMPjGT4ZPesbCRb2dzYs+6YKwjjVWaRllhWVcIAT99ue3FdZ0T2W6daSxzRpM8kZyDLNuU5Ur5lAAIwxrI610PZXbo8kTRspJLQP4bvlNmHcDcw28dxxVOVOWV02IPBFmQumxBhcADCjg49R8K+cmmtk7SpHpknP9q83TPSdppvi+5o8YlxuDTyuvlzggMcA896ztWQxP6Of4r/Mf9Kkaa/xX82/0rK0oYfK1jZV2sQ2OxGe3wr7VFKCaVFKCaVGaUE0qKZqRNKrmmaCc0qM1GaC1M1GaigtmoqKUE18buQqjEcH0/MCvrXxuoN4AzjnPbOakYYnJyeT8TUVkP0b/H/l/wB6DTf4/wDL/vRDD6jZJcQywSZ2TIyNjvhhjI+Y71ya8l1D3j3XUSsyWKlldQg3eKDHE7FeTwTgHB45rtj2eDjeB838oP055ri3WfTmpI+oXbFWhdjIWhuEXCL5UDKQGO1ABgf1qJb8NetNWLW6QskawOCDA5mGSpIIyw2+bOMHAFbR0lbw3lktneoJZdNfw1YSbZkQ+aF45UOVBTA74Ph8itH1joi6htZbh4LVEiCu3/Eb5MBlz9zzcHnntW99BdAyWtyblryBVwySW9msjo2R5Q7NjaQcHhfT5modnHcVTXiMYzHlnv8ASGse0vpVoZbW699uLmHekYju5pHuIzgudr4wVwjHPBHz717+l9i2doGeMZjXI8Yq3mQ5BGfmP/2sn7VtPnlig8GJ5YozKZPDBZwzR7I22faKgM+SASK5wmtyoqqJ422BFw8NluGBgjzqrcYA5Ga34fVrp2mZeLxOjbVrEVb57HI92p6hKB5VjkAP/wAl4x/tH/SuxVyz2HWgA1CZTvjJgiST94xrI8hz6+aUflXUqx6ujGE0qKUwJpUUpgTSopmmBNKjNKYE0qKUwJpVaUwLUqtKYFqjNRUVItTNRUZoLVFRmlBNKilBOaVFKCc0zUUoJzTNRU0EHniuZ33s6v7sytdaw0fihh4FvHIYFRs+TBdQwwccjJ9Se9dMpQyxF/0/HPaPauzYki8NnB83K7SwByM+tYfpT2e2+mzrPazXIO0rIjSIY5QexZdvcHkYxW30qMD5TW6ucnOfiDXlk0mJjllDH4sqE/mRXvpUofOCIINq5x88V9c1FKJM1OarU0DNM0pRBSlRRKaVFKITSopQTSopQTSopQM0pSgUpSgUqKUE0qKmgVNRSgmoqaUEUqaUSilKUClTSgilTSgilKUClKUClKUQUpSgUpSgUpSgUpSgUpSgVFKUClTSgilKUClKUCppS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5" descr="data:image/jpeg;base64,/9j/4AAQSkZJRgABAQAAAQABAAD/2wCEAAkGBxIQDw8QDxAQDxAQFxYXFhAQDQ8VEhcUFRQXGBUWGBUcHCggGBwlGxQUIjEiMSsrLi4uFyszODMtNzQtLisBCgoKDg0OGxAQFzckHCQ3LDctLC80LCwsLCwsLCwsLiwsLywsLjAtLDcsLCwsLCwsLCwuLC4sLCwsLDAsLC8sLP/AABEIALYBFQMBIgACEQEDEQH/xAAcAAEAAgMBAQEAAAAAAAAAAAAAAQIFBgcEAwj/xABBEAACAQMDAgMFBAgEBAcAAAABAgMABBEFEiEGMRMiQQcUUWFxMkKBkRUjM1JikqGxgqLR4SRDU8ElNDVjc7Lx/8QAGgEBAAMBAQEAAAAAAAAAAAAAAAECAwQFBv/EAC4RAQACAQIEBAQGAwAAAAAAAAABAhEDIQQSMUEFUWHBE3GBsSIyodHw8RQjkf/aAAwDAQACEQMRAD8A7hmmapSgvmmapSgvmmapSgvmmapSgvmmapSgvmmapSgvmmapSgvmmapSgvmmapSgvmmapSgvmmapSgvmmapSgvmmapSgvmmapSgvmmapSgvmmapSgvmmapSgvmlUpQKVXNM0StSq5pmgtSq5pmgtSq0zQWpVaZoLUquaZoLUqtM0FqVXNM0FqVWmaC1KrmmaC1KrmlBalVzXl1PUorWF57iRYYUxukc+UZIUfmSB+NB7KVhtH6ltryaWK1k8fwkjdpY9rQ/rCwVd4P2/ISRisxigmlVzTNBalVzTNBalVzSgtSq5pQWpVamgrU1FKITSopQTSopQTSopQTSopQTSopQTUUpQTSopQTSopQTSopQTUUqk8yojO7BUQFmY9gqjJJ+QANBieqepYdPhEku55JDtigjGZZX/AHVH9z2H5VyDqHqnU7szKbk2ojBaSO0fw4bdcE4knALzSYx5VwKtq2ry3TnUMH3m9Pg2MT4xBAc4fAzglQZGPPoO1eubSII7L3aR9kJ275GkVWdi4JLMe5dhg/XFa1plnN2qaP0nP4KzykXXjkSPaTPMhbcftFw+PEIOfMD9a2yHpuCIk2/jWjn79rdTxN/RsH8q9aie7uDZ2RVHXHj3TLujt1bsAv35COy/ieKxvR2n6jcw7IwYkWSUPfXu9i36xsCKIcvgBeSQuciom+nXMSjF7bw2LT+sLuwI99Y39lnzXAjAuoV/edVGJkHGSAGAyea6Xa3CSokkTrJHIAyupBVlYZBB9QRXD36gkizDLA0t5C7pPDDnypCu6ScDHKFMMO2d2K2z2YaisU81gjA20qe9WuPsqrMBNGvy3MrgfxmotFetVqzPSXSaVFKouVNRSgmlRSgmlRSgUquaZoLUquaZoLUquaZoLUquaZoLUquaZoLUquaZoLUquaUFqVruqdb6dbOY5ryLxQcGKLdNID8CkYYg15IfaPpbOYzeCJhwRPBcQgHvgtIigHBBoNtpXyhlV1Doyujch0YMpHxBHBq+aC1KrmmaC1aj7Vp2XSLlEO1rhooM/KaVEb/KWrbM1p3tWH/hytxiO5tWYk8BfHUZ/NhQa6QqhR5VUcLkgAcYAH4Vi4elpdXtJ7vfsLcWCPuVF8OQbrhxg5L7WA44U+ucj5HpSTVrC5vULGd2IsV8UqixRygM/cDdJtfk9hiuq6faLBDDCgwkKIij5IoUf2rPiOJ7VRp6eN5ePprREsbZIEO48tJKftSzNzJI3zJ/IAD0r3Xl5HCviTSJEmQN8jhVyxwoyfiSBUWt5HKZBG6uYXMb7TnbIoBZD8xuH51XULCK4jMVxGk0TYJjkUFSVII4+oFefO87t/k86w2sd2zYgS8ul5yUE0qRADt3YAAfl8q02w6XXTNV0l455pBNLdxiNsCOOFoZJFjVfkxHOedo7dq3qXT4nmjnaKNpoQypKUG9A4wwU+mRkfifiawupfrda0mIY/4dLq4ceuDGsCf5pD/LW2jaeeIhW0bN0pVc0zXezWpVc1jOoNft7GIS3L7Qx2oiqWlkc9kjQcsx4/74qBla+cE6SKHjdZEbs6MGU/Qjg1yTqm41DVGgs2ZrBL1iqWcR3SeAuDLNdSD0CcCIcFnAJOK6npWnxWsEVvAuyKFQqr8h6k+pPJJ9SaD2UquaUEUqKVImlRSgmlRSgmlRSgmlRSgmlRSgrNKqKzuwVEBZmYgAKBkkn0AFaN4k2s7pGeW00j7iIWiuLtR3kkfvFAfReCw5OBivZ1oTdXNnpYJ8OfdcXWDybaFlAj+kkrIp+QNazrt/HcXc6+FJq8dvhUs4WEOnQFAuTdTMRG0m7OB5goHYHsGbttc0+0BttLhW5lHHu+nRK3PbMsw8i9uWZs8etYvVoWhs7y3mKTarrbNi2jOQpeMRpg9/DijXJkPqDXgi6heTEAv7a0jXtaaDZS3UoXGAvjhDHGc/ur6cGslpdhPiRdNspLBph+t1TU2D3bfMRbmd24BG4qvyqLXiOsmGpy24tLjWRZ3U9t7g9iQLWVwiowjS8cw/ZfBJJBHBHNdP6f1+VZ1sNQMZuHUvb3UQ2w3cajJKrnySqMFkzjHI4rFXnRohggNhhrm2EgPvDFlu0m5uI7hvvbzzk9jjsO2sS3FqlnPALqaxubYrPaWOolEe2nhLELDM37WJ8FR5iMH0qlNSt+iZjDstK11+roE02DUZA+ydYysUa7pGkl7RKM8tuyO/pWt3fW+oMCYrOzs09Gvbt3bHxKxgAH5bq1iMq5dGrz6jYx3EMkE6CSKUFXRs4IP05H1rlUvXd5nDanpEZ+Cw5/8AtNX1h9o11EPFeXTb+FGQSLbb45gJHCBhh2XOW7ED60wZhmtJl/RM4065LCzlY+43TtlQDybSRj9l1OdmftDjORitwI9O1fTVNOiuYnguI0mifhkcZBx2PyIPIPcVy641O802+ns7OQXlpbrGTHfyMZUaQFxHHMoyVC7Mbs4ziuPX0oj8US1pMzsyVpC2hSzF/eLjTro+LJdNmWaG5xiR5goyUcAHeBwRjFbLB1PYum9L60KjufeoRj6gnIrXNO9oEkkpgOl3RnVN5WC4tpV2btu7cWXAzxg81j9d1eBZYhNothBNcHCTam9iuWA7nw0kbAyOSR3HNYTNZnFp3+cfZO8MxrXXkIjlGnlLyVBlpQSLOEf9Saf7OB32qSzdh3rJdC28kzXGqXClHvAiQxkYKWkYOzg8qXZnkI/iFc80zVJZyl3qlqbrT4Xfw4bJ41tovDcoZWtMBpcFCQSxwD2rtVpcpLGksTh45FDK6nhlYZBH4GurQim/LOZhnaZfalYzX9dgsYhLcuVDEKkaqWlkc8BI4xy7Ekf98VynqDrO6vi6Iz28Ctta2tZR7wwALMHmXl5Aq8wx5xu8zAZroQ6p1RriWFs07qXckJFCDhpZn4jjX5k/kATWpaXpTmU3l8yz3zj7Qz4UCn/kwKfsqPVu7cknmtG9m2jKrzX1yyeFabkjmd+7EZkkdixXyBtowSAScE4yft1D1zJMCLRmtbY8e8lT7xLnt4K/cB9D9o+mKmES6B0HB49zfaiwyC5tbcnHEMDfrWX5PLu/kFbrWr+zTT5rbSrWG4QxyLvOxgA6o8jMgfH3trDPr8ea2eoSmlRSgUqtM1KFqVWlBagFab1R1bIkxstPVJboY8WZ8mC2U9twHLyH0T8TxXIur2ubhjtvrq4KSLE0zzssb3DcmOKJcIiIisSR6nHzrC3EUi/Jnf7fNeNO0xzY2fohL2JnMayxGQd4xKhf+XOa+9fmPo6wjNuWa2W6A5lh8NfelU/Ynt3GGZccFM5BU471v/T3Vstvn3Wd9VtI/wBpaSsxvoRnnw3bDPjn9W3wwDVP8ukXmttvXt9fL6rfBtNcw67SvBo2rQ3kKT20gkif1HBBHdWXurD1Br25rqZLUqtKDRdV1KO11PVbm4BKQ2dqFAA3uryT/q1+JaTaoHxxXw0HotZIon1GJNq8w6YhPudspzhSnaaXk7nbOST9a+nXemIup6Tfy7vdxIIZgCdnieZrN5B2KiVm5PYkfGsrfdSxxalaWBMZa5SU8SjxEdAGQMnoGXfg+pFc2va35YXrEMhe3cFlbPK+2C3hGW2Rnaq5AGEQfMDAFUuNat45LWN5VV7zPgLhj4mFDHBAwOCO+O4r2yxq6lXVWVhgqygqQe4IPBFGiUlSVUlDlSVBKnBGV+BwSPoa4tu7RevnPbRygLLHHKv7skauv5EYqZnCqzMwQKCS5xhQBksfkBzWn9P9WyDSDe3sUitDGCJWWMLck58JolGCN52DBAwWqYrM7wTLW58LpumQ/ch1S5CgdtkLXTD8BkVqul6ek0Uc9ziaWRd5M26Q4JzgBjgD6Vs/Vlo9jp+jwSft1jv7iX4+KbZ3f8nnx+FYvTI9sEKgqNsSDJ7jyj+lfR+H0i1p5ozh4niuralIis4zKyWcQ8qrGvqNkSjj+1Y57YGW6QY5NgnAA+3d59PkKzBzjJYYx3x6/GvBpybrwg8+JfabF9dhMjf0J/Kurj4iNLaO/tLi8Lta2tvPb3h+gmPJrlHWEHhazPkYF3BDKp9C0JaJx9ceGa6rmtN9peiyTQQ3Vum+4sWLhACWkhcbZol/iICsPmmPWvC1qc9Jq+l0r8t4lo2laP75fzOss9sLWJUM1tK0crSyHeq7uxVVGcY7vVbpraS/a3vtQmkazZRGt3LbeHIZYxvBXwh5cMFIJ5qNI1CaNnubBoJ4brYXilLr5kXaGR1BKtjAKkelebW+tHuo3sjZbPeGMb3ERa5RVAHilQsY3yKnp6ZFeHya86k4/LiI6xE18533822rG+Z7shpmue5WNp4lq2PFe3l93iUbZQ7AMsYA3q554+OBngV4IupprWQW+j3mbYo7+DPDE0Vu3ieYO0m1reMAk855OAMmsD1Bqfgl4bWM2lhdNEIfeJZN8ZhkVjcLCWzGGIzjHIFeQXULhoZLi8vDNKrSbY0hV5mPlMsjkOxy3BJwM+lehwfDctp1InGc/X59d43hz2ns2LUXluHaeaWSSd42kczLLbsYFfB8M4PutntDH0llwwwM8/DUJzBC0kSkRrGZYJPKuEbAMTrwY4i23bCuWY5Z+DWRHQt45LHRjI3711qsLMfzdvnXkvPZ7qHhMg0qPeyhVkS4sPK2/PiEKAw4IHwwPrXoKsWLqSeGysooXMKhRDZIB4txL9ppZR2C7izYPCjk11nofoBbVlur0rPe48qjmGD5Rg93+Ln8MeuR6J6Pj05C7ETXko/W3GPx8OP92MH09cZPpjZ6kWpVaUFqiopQRmmailBOa13rnXXs7YCDDXdywht1PYOwy0jfwooLH6AetbDXOOophPrbLkFdPt0UD92W6JZm+vhog/GsOJ1fg6Vr+TTSpz3irCyaPKkcdpbOY4pNzXF4XzcOzHz7c8+I5++fsjt2FYfWUUutrZoAlqpt4kU8Ne3Q8NVH7xSNndj8TzzWwdT3jRRIFnjt/EbaXKs02D2EEY+3ITx8u9ZToHpVoyl3cRGHwwwtrVzukjD/ALSeZvWd/X90HHfgeHwkWv8A7L/3PnPnPb0j9e7XmK/hhrutdKLp0sab5IbZiPdr2M+aCYgeJBITwYnYFgDx5iPnWT09bxZNtx7rJHzmaMypKcDy5jIK9/4v9K6Ld2qTRvFKiyRyDDI6gqwPoRWmT9H3Vsf/AA6dJYPS0vWkJQc8R3Ay2O2FYHGO9a8TozqxmMZ9fae32Z6OrFNpY6S5fTZm1C3UtGce92y9pIx3mUdhKgyfmM5rqFtcJIiSRsHjkUMrqeGVhlSPqCK5v+itVlzH7taWgPBnku/HAU9ysSqNxx2BIHxrN+y12Swa0kffJp881sWPciN9yH6bXXH0rt8O+LWnJqdum+dmXE8k2zRuNKilei5nm1XT4rqCW3nUPFMpVl+R9QfQg4IPoRXPbqzVMafqbCG4yhstZCKGlaL9hvkPadQSCpPmBODzz0usX1LJaLaTNqAiNoBmQTLuTvxx3LZxjHOe3NUtTmhMThgIuo7m1/V6lZT5Xj3yxiae3cAfaKL+si+hBq7ddWp/ZR31w/8A04dMu95+XnRVH4nFczuuvI7UOulzapEqDKW92ltPBtxhQC7GWNOOwJxXv6o63vrf3YHUElEqCR1tLSGMiJl8jCaTeOT28ucDNcs6W7TMtn1+4muYt2pkaTpefNA0oa8ugORGdmdik90Xcx7fMZLTLJ76eK4uoxa2loBJbae+1ZSVGEuJ4/8AlhR9hPTua48+uTSMs0e+CUj/AMzNMbm97HO2ZwBD342KpHxqOmdP981KG3M13tuSy3LW80hlZCpIMr8+XcFzn0NaUrWJwvbStFeadmw+0fra1v52S2LulrbXSeL4Z2O83hrlfXbhSNxxk/hn0RRgBeBkADsPhXg646ctbC4uobNDFGbe1Vt0rPl5bvzHLHjyRrx8q9RvB6Ln/EuPzr3PDduaZ9Pd874xmeSI9fZ9pFyOMf4u1fPo5d+o2Y/f1CZx9La0K5/m4/GvLNrESD9ZLEh/d3qTjj0Bz8fSsv7MICb6w8RSjpb3twVI5Hjzoi5+HlNT4hqRNYrEq+E6Vq2taYdKnv5CcZKfIcH8+9eVnJ7kn6kmthdQwwwDD5gGvDeWAIBjABHcZ7/TNeY9vDTNQ6PtJpGl2PBK/LSW00kJck5JYKcMSSecZNc26isbhbqeKz8RUstsUEcVyUaONokZ/KcZEm4ksDuJ5Oa7W0DDurD/AAmta6ustO/Vyaiihz5UK+MJ2A5KqIvO4GfmBn0ql65jZNbY6uXx3gtlaSezkiY/akeWN5GPyLsGb6V6L+yivFkADRXCjB3oySrkZVZFPJUjHx+Verp6GK2WKVrMz/pG2uEhkNoblllWafDtGxzjwDGTjJKr2PNYjQNG1BMiGJpIpYxKs0MTS+JHH9rwieBJsLYRsHK4xnArbT1JiOW3T5KWpHWr9C9Jawt7Y21yoK+ImGUnJWRCUkUnAzhlbn171l81x7pHQtcVIttw2nWqkslu0EcszB3LkyjaAWYsc5OR2wBgV0sSXBP3h/gUD+orNZlq+b3CDu6j/EM1jjYyP9tx+JJ/p2r1WlmIznO4/EgcfSg9StkZH9QR/Q1OailEpzSopQKVFKCQK4x0vZ/pXU9Xma5urZJWR4vdpETxIFeWFGJKk8CJRxjuflXRuvdUa2064eP9tIBDFgjPizHw0x9Nxb/DXLNJ1H9G39pcvmKzUfo/a6YdokG57g/BRKoPbkAmubiLxtTzaacTibeTpfT/AExY27Ge3UTTZKm6lmM82VJVl8RidpBBBAx6g1kNeiuXgYWMkUNxuQq8yFo9ocFwRg913D/TuMBp866dfTW0p22uoyma2mP7MXEgzNbluyliN6ehyQOeK2+uS2YnKzH3MV0buBo5IVswsgmiaM+Kzn9mUb0APfn498jb99TnMUE8q7QY45HG4ErlELDPy4r01q3Xt8Wh/R1vhrzUQYlXvshbiaZ/ggTcM+pPGeaisc0wlmOnL5riytLiTarzwxSNtyFDOgZsZJwMk+taB7PNVMeoSzMx921uSZo92RtmjlkMI+W+In6lfpWR9outizsv0dZhnnMGCsZG6KzRQryH4Er5R9SfTnX9L0kvbSWm4m3UiSzvI3G4KWLxnvkPG3r2IPpUW140MW7TP6fyY/4vTS+JmP5l2imK0Hpfq1rwSQzOq3ltgTJG48NvQSxkcFG447qTg+mc1XrRMTGYcs7S2TFcS9sutNJfx2ZDiG2UOF8OQiSZ1zvGB5giEAH0LGukitX6jv0sb+zvp2KwSRyWjtk+Quyyo2PgSjAn0FLRmE0tyznDj9yniIrx8sOV+YPdT9a8llF4jcszKuMls58oAjj+igDj5YrIS6bdRzTwRRysLeR4/wBgp4Vjt5JGcqQfoa+DQ3KKXMLqnLFhbZX5sSGx6d65+WYjDtnU07Wi0/Vv/s76GTUhJc3bOLSNzGsKMVMrKBvLuOQgJxgckg8jHPZNM0yC1jEVtDHBGPuRIFH1OO5+Z5rU/Z6JLbSLFfDKb0Z28RW373kZiSOMZzkfLFZ46lJ/D/L/AL1vWsRDjvqTe2ZaX1Vo1z+kb2ZtPe+trhbcJ4fu8gAhQgho3YEHeSexFa3qPTTzRlINEubeQkfrDp9iRgHkYZ8c/GusfpKT+H+Wvva6jk4fAz2YdvxqyjnOn9P34wLfSLe1/wDcnubVOfiUhVjW29JdLS200t3dzRy3MsaxbYEZYY4w28qpbzOS3O447dq2qlCE0qKVAmsJ1F0zDemN2knt54shLi1mMcwVsblLchlOBwQe1ZqlBp0fs7hxtmvdTuExjw5L91jx8NsYUYrY7bR4YkSONfDRAAqqcBQBgAV7qUFVTHqx+rE1eopQTSopQTUUzUVOBNKilMJKVFKhDRfaP4xn04i2uZ7WBpJpDb25lPjBdkOVByMb3Pb1FadrdzazsTPJeQnwniVGsLkbPE4kcAxHzFfL34HzrtEkoX7RA+pr5nUEH3z+T/6Vy63B11bxqTMxMeWP2bU15pXlxs5Jour7Y3sJLS71XSSvlb3G5MtuowdjFlXxEXupBDLjjsBWa0m8AG3TNdgeMZxa6mokkTn7O4skwA7YOcYrc9Y6git7ee4fcwgRn2gHJ2gkKD6Enj8a5X13oazW9nd6hM0l7dTxq4QMsUELJI7RRoO+Aq5Y5JI/O/wMRjKKzN7YiOrZ9Q1a5Rf+K1vSLNfVraDfKRnnaJJDzj+E147NpxFO+h2c9zcSjL6rqZCNKeMCMS7S/wAhhUGOc1zC9gEsEwMdsnuSlFMcEaPOxJbxXCjkiMIMfEk9zXdOj+qvecW10EivkRX2qT4c8TKClxAT9pCO47qcildGI6r6tL0iJmOvts5/NYXNmpu57FIJcnfqGoagjs0kgwQUh3O+QvCAcY4rHwa7p7NjUJNQvlHHu9tbx2tmBxx4ZlWSTGPXHftXQPbH/wCmxjOCbq3xz/Ee351oXTWnwPZW5a3ViyLk+5wMCxDDO4rljkAk/HHpmteH4Gl7zMdfOd/6c2vxc6dIz09NnTei+oNNnzb6ei27qu423uhgfbnG7GMPye4J71sr2yHui/lj+1cY9kigazMijCRxXaqp+6guogB+FdrzV+myesMfdWgH2Iyfnv4H4Vg9b0ZLlY1l3L4UqSoyMpIeM8c4IIILAj4GtszWK6k0NL+2ktpJJoUkxua3kCOQPukkHK/EUHF9U1tIp9UeTfEzzy+GWik2t4cYRMPjGT4ZPesbCRb2dzYs+6YKwjjVWaRllhWVcIAT99ue3FdZ0T2W6daSxzRpM8kZyDLNuU5Ur5lAAIwxrI610PZXbo8kTRspJLQP4bvlNmHcDcw28dxxVOVOWV02IPBFmQumxBhcADCjg49R8K+cmmtk7SpHpknP9q83TPSdppvi+5o8YlxuDTyuvlzggMcA896ztWQxP6Of4r/Mf9Kkaa/xX82/0rK0oYfK1jZV2sQ2OxGe3wr7VFKCaVFKCaVGaUE0qKZqRNKrmmaCc0qM1GaC1M1GaigtmoqKUE18buQqjEcH0/MCvrXxuoN4AzjnPbOakYYnJyeT8TUVkP0b/H/l/wB6DTf4/wDL/vRDD6jZJcQywSZ2TIyNjvhhjI+Y71ya8l1D3j3XUSsyWKlldQg3eKDHE7FeTwTgHB45rtj2eDjeB838oP055ri3WfTmpI+oXbFWhdjIWhuEXCL5UDKQGO1ABgf1qJb8NetNWLW6QskawOCDA5mGSpIIyw2+bOMHAFbR0lbw3lktneoJZdNfw1YSbZkQ+aF45UOVBTA74Ph8itH1joi6htZbh4LVEiCu3/Eb5MBlz9zzcHnntW99BdAyWtyblryBVwySW9msjo2R5Q7NjaQcHhfT5modnHcVTXiMYzHlnv8ASGse0vpVoZbW699uLmHekYju5pHuIzgudr4wVwjHPBHz717+l9i2doGeMZjXI8Yq3mQ5BGfmP/2sn7VtPnlig8GJ5YozKZPDBZwzR7I22faKgM+SASK5wmtyoqqJ422BFw8NluGBgjzqrcYA5Ga34fVrp2mZeLxOjbVrEVb57HI92p6hKB5VjkAP/wAl4x/tH/SuxVyz2HWgA1CZTvjJgiST94xrI8hz6+aUflXUqx6ujGE0qKUwJpUUpgTSopmmBNKjNKYE0qKUwJpVaUwLUqtKYFqjNRUVItTNRUZoLVFRmlBNKilBOaVFKCc0zUUoJzTNRU0EHniuZ33s6v7sytdaw0fihh4FvHIYFRs+TBdQwwccjJ9Se9dMpQyxF/0/HPaPauzYki8NnB83K7SwByM+tYfpT2e2+mzrPazXIO0rIjSIY5QexZdvcHkYxW30qMD5TW6ucnOfiDXlk0mJjllDH4sqE/mRXvpUofOCIINq5x88V9c1FKJM1OarU0DNM0pRBSlRRKaVFKITSopQTSopQTSopQM0pSgUpSgUqKUE0qKmgVNRSgmoqaUEUqaUSilKUClTSgilTSgilKUClKUClKUQUpSgUpSgUpSgUpSgUpSgVFKUClTSgilKUClKUCppS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7" y="4978637"/>
            <a:ext cx="2628900" cy="1743075"/>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514600"/>
            <a:ext cx="1704975" cy="2178400"/>
          </a:xfrm>
          <a:prstGeom prst="rect">
            <a:avLst/>
          </a:prstGeom>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pic>
        <p:nvPicPr>
          <p:cNvPr id="1026" name="Picture 2" descr="https://encrypted-tbn2.gstatic.com/images?q=tbn:ANd9GcTazuQeq9L2PAjqQdXeT97KV59RT2VOm-BAGEF0iQ26WdeakzHQp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38709"/>
            <a:ext cx="2466975" cy="1847851"/>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90" y="174301"/>
            <a:ext cx="7292109" cy="4321499"/>
          </a:xfrm>
          <a:prstGeom prst="rect">
            <a:avLst/>
          </a:prstGeom>
          <a:noFill/>
          <a:ln w="9525">
            <a:noFill/>
            <a:miter lim="800000"/>
            <a:headEnd/>
            <a:tailEnd/>
          </a:ln>
          <a:effectLst/>
        </p:spPr>
        <p:txBody>
          <a:bodyPr lIns="81931" tIns="40964" rIns="81931" bIns="40964" anchor="ctr"/>
          <a:lstStyle/>
          <a:p>
            <a:pPr>
              <a:lnSpc>
                <a:spcPct val="120000"/>
              </a:lnSpc>
              <a:spcBef>
                <a:spcPts val="1600"/>
              </a:spcBef>
            </a:pPr>
            <a:endParaRPr lang="en-US" sz="20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20</a:t>
            </a:fld>
            <a:endParaRPr lang="en-US" dirty="0"/>
          </a:p>
        </p:txBody>
      </p:sp>
      <p:sp>
        <p:nvSpPr>
          <p:cNvPr id="5" name="TextBox 4"/>
          <p:cNvSpPr txBox="1"/>
          <p:nvPr/>
        </p:nvSpPr>
        <p:spPr>
          <a:xfrm>
            <a:off x="1166090" y="379811"/>
            <a:ext cx="7520710" cy="7663636"/>
          </a:xfrm>
          <a:prstGeom prst="rect">
            <a:avLst/>
          </a:prstGeom>
          <a:noFill/>
        </p:spPr>
        <p:txBody>
          <a:bodyPr wrap="square" rtlCol="0">
            <a:spAutoFit/>
          </a:bodyPr>
          <a:lstStyle/>
          <a:p>
            <a:r>
              <a:rPr lang="es-ES" sz="2800" dirty="0" smtClean="0">
                <a:solidFill>
                  <a:srgbClr val="000000"/>
                </a:solidFill>
                <a:effectLst>
                  <a:outerShdw blurRad="38100" dist="38100" dir="2700000" algn="tl">
                    <a:srgbClr val="000000">
                      <a:alpha val="43137"/>
                    </a:srgbClr>
                  </a:outerShdw>
                </a:effectLst>
              </a:rPr>
              <a:t>Cómo ayudar a sus hijos adolescentes a crear una </a:t>
            </a:r>
            <a:r>
              <a:rPr lang="es-ES" sz="2800" b="1" dirty="0" smtClean="0">
                <a:solidFill>
                  <a:srgbClr val="000000"/>
                </a:solidFill>
                <a:effectLst>
                  <a:outerShdw blurRad="38100" dist="38100" dir="2700000" algn="tl">
                    <a:srgbClr val="000000">
                      <a:alpha val="43137"/>
                    </a:srgbClr>
                  </a:outerShdw>
                </a:effectLst>
              </a:rPr>
              <a:t>huella digital positiva</a:t>
            </a:r>
          </a:p>
          <a:p>
            <a:endParaRPr lang="es-ES" sz="1000" dirty="0" smtClean="0"/>
          </a:p>
          <a:p>
            <a:pPr marL="342900" indent="-342900">
              <a:buFont typeface="Arial" pitchFamily="34" charset="0"/>
              <a:buChar char="•"/>
            </a:pPr>
            <a:r>
              <a:rPr lang="es-ES" sz="2000" dirty="0" smtClean="0"/>
              <a:t>Aconséjenles que piensen a largo plazo.</a:t>
            </a:r>
          </a:p>
          <a:p>
            <a:endParaRPr lang="es-ES" sz="2000" dirty="0" smtClean="0"/>
          </a:p>
          <a:p>
            <a:pPr marL="342900" indent="-342900">
              <a:buFont typeface="Arial" pitchFamily="34" charset="0"/>
              <a:buChar char="•"/>
            </a:pPr>
            <a:r>
              <a:rPr lang="es-ES" sz="2000" dirty="0" smtClean="0"/>
              <a:t>Pónganse de acuerdo sobre lo que es aceptable publicar.</a:t>
            </a:r>
          </a:p>
          <a:p>
            <a:endParaRPr lang="es-ES" sz="2000" dirty="0" smtClean="0"/>
          </a:p>
          <a:p>
            <a:pPr marL="342900" indent="-342900">
              <a:buFont typeface="Arial" pitchFamily="34" charset="0"/>
              <a:buChar char="•"/>
            </a:pPr>
            <a:r>
              <a:rPr lang="es-ES" sz="2000" dirty="0" smtClean="0"/>
              <a:t>Enséñenlos a proteger la privacidad de su información personal.</a:t>
            </a:r>
          </a:p>
          <a:p>
            <a:endParaRPr lang="es-ES" sz="2000" dirty="0" smtClean="0"/>
          </a:p>
          <a:p>
            <a:pPr marL="342900" indent="-342900">
              <a:buFont typeface="Arial" pitchFamily="34" charset="0"/>
              <a:buChar char="•"/>
            </a:pPr>
            <a:r>
              <a:rPr lang="es-ES" sz="2000" dirty="0" smtClean="0"/>
              <a:t>Cerciórense de que sepan configurar los parámetros de privacidad en sus páginas de las redes sociales.</a:t>
            </a:r>
          </a:p>
          <a:p>
            <a:endParaRPr lang="es-ES" sz="2000" dirty="0" smtClean="0"/>
          </a:p>
          <a:p>
            <a:pPr marL="342900" indent="-342900">
              <a:buFont typeface="Arial" pitchFamily="34" charset="0"/>
              <a:buChar char="•"/>
            </a:pPr>
            <a:r>
              <a:rPr lang="es-ES" sz="2000" dirty="0" smtClean="0"/>
              <a:t>Recuérdenles que protejan la privacidad de sus amigos.</a:t>
            </a:r>
          </a:p>
          <a:p>
            <a:endParaRPr lang="es-ES" sz="2000" dirty="0" smtClean="0"/>
          </a:p>
          <a:p>
            <a:pPr marL="342900" indent="-342900">
              <a:buFont typeface="Arial" pitchFamily="34" charset="0"/>
              <a:buChar char="•"/>
            </a:pPr>
            <a:r>
              <a:rPr lang="es-ES" sz="2000" dirty="0" smtClean="0"/>
              <a:t>Díganles que la regla de no hacerles a los demás lo que no nos gustaría que nos hicieran a nosotros también vale en línea.</a:t>
            </a:r>
            <a:endParaRPr lang="en-US" sz="20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169" y="838200"/>
            <a:ext cx="84309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9110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90" y="174301"/>
            <a:ext cx="7292109" cy="4321499"/>
          </a:xfrm>
          <a:prstGeom prst="rect">
            <a:avLst/>
          </a:prstGeom>
          <a:noFill/>
          <a:ln w="9525">
            <a:noFill/>
            <a:miter lim="800000"/>
            <a:headEnd/>
            <a:tailEnd/>
          </a:ln>
          <a:effectLst/>
        </p:spPr>
        <p:txBody>
          <a:bodyPr lIns="81931" tIns="40964" rIns="81931" bIns="40964" anchor="ctr"/>
          <a:lstStyle/>
          <a:p>
            <a:pPr>
              <a:lnSpc>
                <a:spcPct val="120000"/>
              </a:lnSpc>
              <a:spcBef>
                <a:spcPts val="1600"/>
              </a:spcBef>
            </a:pPr>
            <a:endParaRPr lang="en-US" sz="20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21</a:t>
            </a:fld>
            <a:endParaRPr lang="en-US" dirty="0"/>
          </a:p>
        </p:txBody>
      </p:sp>
      <p:sp>
        <p:nvSpPr>
          <p:cNvPr id="5" name="TextBox 4"/>
          <p:cNvSpPr txBox="1"/>
          <p:nvPr/>
        </p:nvSpPr>
        <p:spPr>
          <a:xfrm>
            <a:off x="990599" y="838200"/>
            <a:ext cx="7467599" cy="4944943"/>
          </a:xfrm>
          <a:prstGeom prst="rect">
            <a:avLst/>
          </a:prstGeom>
          <a:noFill/>
        </p:spPr>
        <p:txBody>
          <a:bodyPr wrap="square" rtlCol="0">
            <a:spAutoFit/>
          </a:bodyPr>
          <a:lstStyle/>
          <a:p>
            <a:pPr algn="ctr">
              <a:spcBef>
                <a:spcPct val="0"/>
              </a:spcBef>
              <a:spcAft>
                <a:spcPts val="2000"/>
              </a:spcAft>
            </a:pPr>
            <a:r>
              <a:rPr lang="es-ES" sz="2800" b="1" dirty="0" smtClean="0">
                <a:solidFill>
                  <a:srgbClr val="000000"/>
                </a:solidFill>
                <a:effectLst>
                  <a:outerShdw blurRad="38100" dist="38100" dir="2700000" algn="tl">
                    <a:srgbClr val="000000">
                      <a:alpha val="43137"/>
                    </a:srgbClr>
                  </a:outerShdw>
                </a:effectLst>
                <a:cs typeface="Arial" charset="0"/>
              </a:rPr>
              <a:t>¿Qué está aportando HISD?</a:t>
            </a:r>
            <a:endParaRPr lang="es-ES" sz="2800" b="1" dirty="0" smtClean="0">
              <a:cs typeface="Arial" charset="0"/>
            </a:endParaRPr>
          </a:p>
          <a:p>
            <a:pPr>
              <a:spcBef>
                <a:spcPct val="0"/>
              </a:spcBef>
              <a:spcAft>
                <a:spcPts val="2000"/>
              </a:spcAft>
              <a:buFont typeface="Arial" pitchFamily="34" charset="0"/>
              <a:buChar char="•"/>
            </a:pPr>
            <a:r>
              <a:rPr lang="es-ES" sz="2400" dirty="0" smtClean="0">
                <a:cs typeface="Arial" charset="0"/>
              </a:rPr>
              <a:t> Fija y hace cumplir </a:t>
            </a:r>
            <a:r>
              <a:rPr lang="es-ES" sz="2400" b="1" dirty="0" smtClean="0">
                <a:cs typeface="Arial" charset="0"/>
              </a:rPr>
              <a:t>normas</a:t>
            </a:r>
            <a:r>
              <a:rPr lang="es-ES" sz="2400" dirty="0" smtClean="0">
                <a:cs typeface="Arial" charset="0"/>
              </a:rPr>
              <a:t> claras y realistas</a:t>
            </a:r>
            <a:endParaRPr lang="es-ES" sz="2400" b="1" dirty="0" smtClean="0">
              <a:cs typeface="Arial" charset="0"/>
            </a:endParaRPr>
          </a:p>
          <a:p>
            <a:pPr>
              <a:spcBef>
                <a:spcPct val="0"/>
              </a:spcBef>
              <a:spcAft>
                <a:spcPts val="2000"/>
              </a:spcAft>
              <a:buFont typeface="Arial" pitchFamily="34" charset="0"/>
              <a:buChar char="•"/>
            </a:pPr>
            <a:r>
              <a:rPr lang="es-ES" sz="2400" dirty="0" smtClean="0">
                <a:cs typeface="Arial" charset="0"/>
              </a:rPr>
              <a:t> Enseña </a:t>
            </a:r>
            <a:r>
              <a:rPr lang="es-ES" sz="2400" b="1" dirty="0" smtClean="0">
                <a:cs typeface="Arial" charset="0"/>
              </a:rPr>
              <a:t>ciudadanía digital </a:t>
            </a:r>
            <a:r>
              <a:rPr lang="es-ES" sz="2400" dirty="0" smtClean="0">
                <a:cs typeface="Arial" charset="0"/>
              </a:rPr>
              <a:t>en clase</a:t>
            </a:r>
          </a:p>
          <a:p>
            <a:pPr>
              <a:spcBef>
                <a:spcPct val="0"/>
              </a:spcBef>
              <a:spcAft>
                <a:spcPts val="2000"/>
              </a:spcAft>
              <a:buFont typeface="Arial" pitchFamily="34" charset="0"/>
              <a:buChar char="•"/>
            </a:pPr>
            <a:r>
              <a:rPr lang="es-ES" sz="2400" dirty="0" smtClean="0">
                <a:cs typeface="Arial" charset="0"/>
              </a:rPr>
              <a:t> Insta a los estudiantes a </a:t>
            </a:r>
            <a:r>
              <a:rPr lang="es-ES" sz="2400" b="1" dirty="0" smtClean="0">
                <a:cs typeface="Arial" charset="0"/>
              </a:rPr>
              <a:t>dar la cara, y no a quedarse al margen</a:t>
            </a:r>
          </a:p>
          <a:p>
            <a:pPr>
              <a:spcBef>
                <a:spcPct val="0"/>
              </a:spcBef>
              <a:spcAft>
                <a:spcPts val="2000"/>
              </a:spcAft>
              <a:buFont typeface="Arial" pitchFamily="34" charset="0"/>
              <a:buChar char="•"/>
            </a:pPr>
            <a:r>
              <a:rPr lang="es-ES" sz="2400" b="1" dirty="0" smtClean="0">
                <a:cs typeface="Arial" charset="0"/>
              </a:rPr>
              <a:t> </a:t>
            </a:r>
            <a:r>
              <a:rPr lang="es-ES" sz="2400" dirty="0" smtClean="0">
                <a:cs typeface="Arial" charset="0"/>
              </a:rPr>
              <a:t>Provee un </a:t>
            </a:r>
            <a:r>
              <a:rPr lang="es-ES" sz="2400" b="1" dirty="0" smtClean="0">
                <a:cs typeface="Arial" charset="0"/>
              </a:rPr>
              <a:t>sitio de internet</a:t>
            </a:r>
            <a:r>
              <a:rPr lang="es-ES" sz="2400" dirty="0" smtClean="0">
                <a:cs typeface="Arial" charset="0"/>
              </a:rPr>
              <a:t> con materiales, sugerencias y recursos</a:t>
            </a:r>
            <a:r>
              <a:rPr lang="es-ES" sz="2400" dirty="0">
                <a:solidFill>
                  <a:srgbClr val="595959"/>
                </a:solidFill>
                <a:cs typeface="Arial" charset="0"/>
              </a:rPr>
              <a:t> para </a:t>
            </a:r>
            <a:r>
              <a:rPr lang="es-ES" sz="2400" dirty="0" smtClean="0">
                <a:solidFill>
                  <a:srgbClr val="595959"/>
                </a:solidFill>
                <a:cs typeface="Arial" charset="0"/>
              </a:rPr>
              <a:t>los estudiantes</a:t>
            </a:r>
            <a:r>
              <a:rPr lang="es-ES" sz="2400" dirty="0">
                <a:solidFill>
                  <a:srgbClr val="595959"/>
                </a:solidFill>
                <a:cs typeface="Arial" charset="0"/>
              </a:rPr>
              <a:t>, </a:t>
            </a:r>
            <a:r>
              <a:rPr lang="es-ES" sz="2400" dirty="0" smtClean="0">
                <a:solidFill>
                  <a:srgbClr val="595959"/>
                </a:solidFill>
                <a:cs typeface="Arial" charset="0"/>
              </a:rPr>
              <a:t>el personal </a:t>
            </a:r>
            <a:r>
              <a:rPr lang="es-ES" sz="2400" dirty="0">
                <a:solidFill>
                  <a:srgbClr val="595959"/>
                </a:solidFill>
                <a:cs typeface="Arial" charset="0"/>
              </a:rPr>
              <a:t>y </a:t>
            </a:r>
            <a:r>
              <a:rPr lang="es-ES" sz="2400" dirty="0" smtClean="0">
                <a:solidFill>
                  <a:srgbClr val="595959"/>
                </a:solidFill>
                <a:cs typeface="Arial" charset="0"/>
              </a:rPr>
              <a:t>los padres. </a:t>
            </a:r>
            <a:endParaRPr lang="en-US" sz="1050" b="1" dirty="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a:p>
            <a:pPr algn="ctr">
              <a:spcBef>
                <a:spcPct val="0"/>
              </a:spcBef>
              <a:spcAft>
                <a:spcPts val="2000"/>
              </a:spcAft>
            </a:pPr>
            <a:r>
              <a:rPr lang="en-US" sz="36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www.houstonisd.org/cybersafety</a:t>
            </a:r>
            <a:endParaRPr lang="en-US" sz="3600" b="1" dirty="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18186213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522413"/>
            <a:ext cx="15132050" cy="990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greeros\Desktop\New PowerUp website\PowerUp_logo_NewTypetag-SP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86000"/>
            <a:ext cx="7620000" cy="265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66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95401" y="152400"/>
            <a:ext cx="7794868" cy="22098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r>
              <a:rPr lang="es-ES" sz="3900" dirty="0" smtClean="0">
                <a:solidFill>
                  <a:schemeClr val="tx1">
                    <a:lumMod val="75000"/>
                  </a:schemeClr>
                </a:solidFill>
                <a:ea typeface="ＭＳ Ｐゴシック" charset="-128"/>
              </a:rPr>
              <a:t>La respuesta es: </a:t>
            </a:r>
            <a:r>
              <a:rPr lang="es-ES" sz="7200" b="1" dirty="0" smtClean="0">
                <a:solidFill>
                  <a:schemeClr val="tx2">
                    <a:lumMod val="60000"/>
                    <a:lumOff val="40000"/>
                  </a:schemeClr>
                </a:solidFill>
                <a:ea typeface="ＭＳ Ｐゴシック" charset="-128"/>
              </a:rPr>
              <a:t>D</a:t>
            </a:r>
          </a:p>
          <a:p>
            <a:pPr defTabSz="819239" fontAlgn="base">
              <a:lnSpc>
                <a:spcPct val="80000"/>
              </a:lnSpc>
              <a:spcBef>
                <a:spcPct val="0"/>
              </a:spcBef>
              <a:spcAft>
                <a:spcPct val="0"/>
              </a:spcAft>
            </a:pPr>
            <a:endParaRPr lang="es-ES" sz="39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r>
              <a:rPr lang="es-ES" sz="3200" dirty="0" smtClean="0">
                <a:solidFill>
                  <a:srgbClr val="000000"/>
                </a:solidFill>
                <a:ea typeface="ＭＳ Ｐゴシック" charset="-128"/>
              </a:rPr>
              <a:t>Los niños y los jóvenes pasan </a:t>
            </a:r>
          </a:p>
          <a:p>
            <a:pPr defTabSz="819239" fontAlgn="base">
              <a:lnSpc>
                <a:spcPct val="80000"/>
              </a:lnSpc>
              <a:spcBef>
                <a:spcPct val="0"/>
              </a:spcBef>
              <a:spcAft>
                <a:spcPct val="0"/>
              </a:spcAft>
            </a:pPr>
            <a:r>
              <a:rPr lang="es-ES" sz="4800" b="1" dirty="0" smtClean="0">
                <a:solidFill>
                  <a:schemeClr val="tx2">
                    <a:lumMod val="60000"/>
                    <a:lumOff val="40000"/>
                  </a:schemeClr>
                </a:solidFill>
                <a:ea typeface="ＭＳ Ｐゴシック" charset="-128"/>
              </a:rPr>
              <a:t>7 horas </a:t>
            </a:r>
            <a:r>
              <a:rPr lang="es-ES" sz="3200" dirty="0" smtClean="0">
                <a:solidFill>
                  <a:srgbClr val="000000"/>
                </a:solidFill>
                <a:ea typeface="ＭＳ Ｐゴシック" charset="-128"/>
              </a:rPr>
              <a:t>y</a:t>
            </a:r>
            <a:r>
              <a:rPr lang="es-ES" sz="4800" b="1" dirty="0" smtClean="0">
                <a:solidFill>
                  <a:srgbClr val="FF0000"/>
                </a:solidFill>
                <a:ea typeface="ＭＳ Ｐゴシック" charset="-128"/>
              </a:rPr>
              <a:t> </a:t>
            </a:r>
            <a:r>
              <a:rPr lang="es-ES" sz="4800" b="1" dirty="0" smtClean="0">
                <a:solidFill>
                  <a:schemeClr val="tx2">
                    <a:lumMod val="60000"/>
                    <a:lumOff val="40000"/>
                  </a:schemeClr>
                </a:solidFill>
                <a:ea typeface="ＭＳ Ｐゴシック" charset="-128"/>
              </a:rPr>
              <a:t>38</a:t>
            </a:r>
            <a:r>
              <a:rPr lang="es-ES" sz="4800" b="1" dirty="0" smtClean="0">
                <a:solidFill>
                  <a:srgbClr val="FF0000"/>
                </a:solidFill>
                <a:ea typeface="ＭＳ Ｐゴシック" charset="-128"/>
              </a:rPr>
              <a:t> </a:t>
            </a:r>
            <a:r>
              <a:rPr lang="es-ES" sz="4800" b="1" dirty="0" smtClean="0">
                <a:solidFill>
                  <a:schemeClr val="tx2">
                    <a:lumMod val="60000"/>
                    <a:lumOff val="40000"/>
                  </a:schemeClr>
                </a:solidFill>
                <a:ea typeface="ＭＳ Ｐゴシック" charset="-128"/>
              </a:rPr>
              <a:t>minutos</a:t>
            </a:r>
            <a:r>
              <a:rPr lang="es-ES" sz="4800" dirty="0" smtClean="0">
                <a:solidFill>
                  <a:srgbClr val="000000"/>
                </a:solidFill>
                <a:ea typeface="ＭＳ Ｐゴシック" charset="-128"/>
              </a:rPr>
              <a:t> </a:t>
            </a:r>
            <a:r>
              <a:rPr lang="es-ES" sz="3200" dirty="0" smtClean="0">
                <a:solidFill>
                  <a:srgbClr val="000000"/>
                </a:solidFill>
                <a:ea typeface="ＭＳ Ｐゴシック" charset="-128"/>
              </a:rPr>
              <a:t>al día</a:t>
            </a:r>
            <a:endParaRPr lang="es-ES" sz="3200" dirty="0">
              <a:solidFill>
                <a:srgbClr val="000000"/>
              </a:solidFill>
              <a:ea typeface="ＭＳ Ｐゴシック" charset="-128"/>
            </a:endParaRPr>
          </a:p>
        </p:txBody>
      </p:sp>
      <p:sp>
        <p:nvSpPr>
          <p:cNvPr id="13" name="Content Placeholder 12"/>
          <p:cNvSpPr>
            <a:spLocks noGrp="1"/>
          </p:cNvSpPr>
          <p:nvPr>
            <p:ph idx="1"/>
          </p:nvPr>
        </p:nvSpPr>
        <p:spPr>
          <a:xfrm>
            <a:off x="1514813" y="2895600"/>
            <a:ext cx="6096000" cy="3429000"/>
          </a:xfrm>
        </p:spPr>
        <p:txBody>
          <a:bodyPr>
            <a:normAutofit fontScale="85000" lnSpcReduction="20000"/>
          </a:bodyPr>
          <a:lstStyle/>
          <a:p>
            <a:pPr marL="0" indent="0">
              <a:buNone/>
            </a:pPr>
            <a:r>
              <a:rPr lang="en-US" b="1" dirty="0" smtClean="0">
                <a:solidFill>
                  <a:srgbClr val="000000"/>
                </a:solidFill>
              </a:rPr>
              <a:t>•</a:t>
            </a:r>
            <a:r>
              <a:rPr lang="en-US" b="1" dirty="0" smtClean="0">
                <a:solidFill>
                  <a:schemeClr val="tx2">
                    <a:lumMod val="60000"/>
                    <a:lumOff val="40000"/>
                  </a:schemeClr>
                </a:solidFill>
              </a:rPr>
              <a:t>	</a:t>
            </a:r>
            <a:r>
              <a:rPr lang="es-ES" dirty="0" smtClean="0">
                <a:solidFill>
                  <a:srgbClr val="000000"/>
                </a:solidFill>
              </a:rPr>
              <a:t>mirando TV</a:t>
            </a:r>
          </a:p>
          <a:p>
            <a:pPr marL="0" indent="0">
              <a:buNone/>
            </a:pPr>
            <a:r>
              <a:rPr lang="es-ES" dirty="0" smtClean="0">
                <a:solidFill>
                  <a:srgbClr val="000000"/>
                </a:solidFill>
              </a:rPr>
              <a:t>•	jugando juegos de video</a:t>
            </a:r>
          </a:p>
          <a:p>
            <a:pPr marL="0" indent="0">
              <a:buNone/>
            </a:pPr>
            <a:r>
              <a:rPr lang="es-ES" dirty="0" smtClean="0">
                <a:solidFill>
                  <a:srgbClr val="000000"/>
                </a:solidFill>
              </a:rPr>
              <a:t>•	usando aplicaciones</a:t>
            </a:r>
          </a:p>
          <a:p>
            <a:pPr marL="0" indent="0">
              <a:buNone/>
            </a:pPr>
            <a:r>
              <a:rPr lang="es-ES" dirty="0" smtClean="0">
                <a:solidFill>
                  <a:srgbClr val="000000"/>
                </a:solidFill>
              </a:rPr>
              <a:t>•	mirando videos o películas</a:t>
            </a:r>
          </a:p>
          <a:p>
            <a:pPr marL="0" indent="0">
              <a:buNone/>
            </a:pPr>
            <a:r>
              <a:rPr lang="es-ES" dirty="0" smtClean="0">
                <a:solidFill>
                  <a:srgbClr val="000000"/>
                </a:solidFill>
              </a:rPr>
              <a:t>•	leyendo libros</a:t>
            </a:r>
          </a:p>
          <a:p>
            <a:pPr marL="0" indent="0">
              <a:buNone/>
            </a:pPr>
            <a:r>
              <a:rPr lang="es-ES" dirty="0" smtClean="0">
                <a:solidFill>
                  <a:srgbClr val="000000"/>
                </a:solidFill>
              </a:rPr>
              <a:t>•	usando los medios sociales</a:t>
            </a:r>
          </a:p>
          <a:p>
            <a:pPr marL="0" indent="0">
              <a:buNone/>
            </a:pPr>
            <a:endParaRPr lang="en-US" dirty="0">
              <a:solidFill>
                <a:srgbClr val="000000"/>
              </a:solidFill>
            </a:endParaRPr>
          </a:p>
          <a:p>
            <a:pPr marL="0" indent="0">
              <a:buNone/>
            </a:pPr>
            <a:r>
              <a:rPr lang="en-US" sz="2100" dirty="0" smtClean="0">
                <a:solidFill>
                  <a:srgbClr val="000000"/>
                </a:solidFill>
              </a:rPr>
              <a:t>Fuente: Common Sense Media</a:t>
            </a:r>
            <a:endParaRPr lang="en-US" sz="2100" dirty="0">
              <a:solidFill>
                <a:srgbClr val="000000"/>
              </a:solidFill>
            </a:endParaRPr>
          </a:p>
          <a:p>
            <a:pPr marL="0" indent="0">
              <a:buNone/>
            </a:pPr>
            <a:endParaRPr lang="en-US" b="1" dirty="0">
              <a:solidFill>
                <a:schemeClr val="accent4"/>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3</a:t>
            </a:fld>
            <a:endParaRPr lang="en-US" dirty="0"/>
          </a:p>
        </p:txBody>
      </p:sp>
    </p:spTree>
    <p:extLst>
      <p:ext uri="{BB962C8B-B14F-4D97-AF65-F5344CB8AC3E}">
        <p14:creationId xmlns:p14="http://schemas.microsoft.com/office/powerpoint/2010/main" val="5151936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304800"/>
            <a:ext cx="7292109"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4600" b="1" dirty="0" smtClean="0">
                <a:solidFill>
                  <a:schemeClr val="tx2">
                    <a:lumMod val="60000"/>
                    <a:lumOff val="40000"/>
                  </a:schemeClr>
                </a:solidFill>
                <a:ea typeface="ＭＳ Ｐゴシック" charset="-128"/>
              </a:rPr>
              <a:t>¿Cómo nos aseguramos de que sus hijos:</a:t>
            </a:r>
            <a:endParaRPr lang="es-ES" sz="4600" b="1" dirty="0">
              <a:solidFill>
                <a:schemeClr val="tx2">
                  <a:lumMod val="60000"/>
                  <a:lumOff val="40000"/>
                </a:schemeClr>
              </a:solidFill>
              <a:ea typeface="ＭＳ Ｐゴシック" charset="-128"/>
            </a:endParaRPr>
          </a:p>
        </p:txBody>
      </p:sp>
      <p:sp>
        <p:nvSpPr>
          <p:cNvPr id="13" name="Content Placeholder 12"/>
          <p:cNvSpPr>
            <a:spLocks noGrp="1"/>
          </p:cNvSpPr>
          <p:nvPr>
            <p:ph idx="1"/>
          </p:nvPr>
        </p:nvSpPr>
        <p:spPr>
          <a:xfrm>
            <a:off x="3886200" y="1447800"/>
            <a:ext cx="5257800" cy="5105399"/>
          </a:xfrm>
        </p:spPr>
        <p:txBody>
          <a:bodyPr>
            <a:normAutofit fontScale="32500" lnSpcReduction="20000"/>
          </a:bodyPr>
          <a:lstStyle/>
          <a:p>
            <a:pPr marL="0" indent="0">
              <a:buNone/>
            </a:pPr>
            <a:endParaRPr lang="es-ES" sz="8800" dirty="0" smtClean="0">
              <a:solidFill>
                <a:srgbClr val="000000"/>
              </a:solidFill>
            </a:endParaRPr>
          </a:p>
          <a:p>
            <a:pPr marL="0" indent="0">
              <a:buNone/>
            </a:pPr>
            <a:r>
              <a:rPr lang="es-ES" sz="8800" dirty="0" smtClean="0">
                <a:solidFill>
                  <a:srgbClr val="000000"/>
                </a:solidFill>
              </a:rPr>
              <a:t>1. estén </a:t>
            </a:r>
            <a:r>
              <a:rPr lang="es-ES" sz="8800" b="1" dirty="0" smtClean="0">
                <a:solidFill>
                  <a:srgbClr val="000000"/>
                </a:solidFill>
              </a:rPr>
              <a:t>seguros</a:t>
            </a:r>
            <a:r>
              <a:rPr lang="es-ES" sz="8800" dirty="0" smtClean="0">
                <a:solidFill>
                  <a:srgbClr val="000000"/>
                </a:solidFill>
              </a:rPr>
              <a:t> y </a:t>
            </a:r>
            <a:r>
              <a:rPr lang="es-ES" sz="8800" b="1" dirty="0" smtClean="0">
                <a:solidFill>
                  <a:srgbClr val="000000"/>
                </a:solidFill>
              </a:rPr>
              <a:t>protegidos,</a:t>
            </a:r>
          </a:p>
          <a:p>
            <a:pPr marL="0" indent="0">
              <a:buNone/>
            </a:pPr>
            <a:endParaRPr lang="es-ES" sz="8800" b="1" dirty="0" smtClean="0">
              <a:solidFill>
                <a:srgbClr val="000000"/>
              </a:solidFill>
            </a:endParaRPr>
          </a:p>
          <a:p>
            <a:pPr marL="0" indent="0">
              <a:buNone/>
            </a:pPr>
            <a:r>
              <a:rPr lang="es-ES" sz="8800" dirty="0" smtClean="0">
                <a:solidFill>
                  <a:srgbClr val="000000"/>
                </a:solidFill>
              </a:rPr>
              <a:t>2. sean buenos</a:t>
            </a:r>
            <a:r>
              <a:rPr lang="es-ES" sz="8800" b="1" dirty="0" smtClean="0">
                <a:solidFill>
                  <a:srgbClr val="000000"/>
                </a:solidFill>
              </a:rPr>
              <a:t> ciudadanos digitales, </a:t>
            </a:r>
            <a:r>
              <a:rPr lang="es-ES" sz="8800" dirty="0" smtClean="0">
                <a:solidFill>
                  <a:srgbClr val="000000"/>
                </a:solidFill>
              </a:rPr>
              <a:t>y</a:t>
            </a:r>
          </a:p>
          <a:p>
            <a:pPr marL="0" indent="0">
              <a:buNone/>
            </a:pPr>
            <a:endParaRPr lang="es-ES" sz="8800" dirty="0" smtClean="0"/>
          </a:p>
          <a:p>
            <a:pPr marL="0" lvl="0" indent="0">
              <a:buNone/>
            </a:pPr>
            <a:r>
              <a:rPr lang="es-ES" sz="8800" dirty="0" smtClean="0">
                <a:solidFill>
                  <a:srgbClr val="000000"/>
                </a:solidFill>
              </a:rPr>
              <a:t>3. adquieran las </a:t>
            </a:r>
            <a:r>
              <a:rPr lang="es-ES" sz="8800" b="1" dirty="0" smtClean="0">
                <a:solidFill>
                  <a:srgbClr val="000000"/>
                </a:solidFill>
              </a:rPr>
              <a:t>habilidades</a:t>
            </a:r>
            <a:r>
              <a:rPr lang="es-ES" sz="8800" dirty="0" smtClean="0">
                <a:solidFill>
                  <a:srgbClr val="000000"/>
                </a:solidFill>
              </a:rPr>
              <a:t> que necesitan para la universidad y una carrera?</a:t>
            </a:r>
          </a:p>
          <a:p>
            <a:endParaRPr lang="en-US" sz="1200" dirty="0" smtClean="0"/>
          </a:p>
          <a:p>
            <a:pPr marL="457200" lvl="1" indent="0">
              <a:buNone/>
            </a:pPr>
            <a:r>
              <a:rPr lang="en-US" dirty="0" smtClean="0"/>
              <a:t>			</a:t>
            </a:r>
            <a:endParaRPr lang="en-US" b="1" dirty="0" smtClean="0">
              <a:solidFill>
                <a:srgbClr val="7030A0"/>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4</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006" y="1451360"/>
            <a:ext cx="1654505" cy="161637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391" y="3332030"/>
            <a:ext cx="2036217" cy="152519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7423" y="5105400"/>
            <a:ext cx="2407316" cy="1400174"/>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1938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46624" y="609600"/>
            <a:ext cx="7292109" cy="22860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3900" dirty="0" smtClean="0">
                <a:solidFill>
                  <a:srgbClr val="000000"/>
                </a:solidFill>
                <a:ea typeface="ＭＳ Ｐゴシック" charset="-128"/>
              </a:rPr>
              <a:t>¿Qué </a:t>
            </a:r>
            <a:r>
              <a:rPr lang="es-ES" sz="3900" b="1" dirty="0" smtClean="0">
                <a:solidFill>
                  <a:srgbClr val="000000"/>
                </a:solidFill>
                <a:ea typeface="ＭＳ Ｐゴシック" charset="-128"/>
              </a:rPr>
              <a:t>habilidades</a:t>
            </a:r>
            <a:r>
              <a:rPr lang="es-ES" sz="3900" dirty="0" smtClean="0">
                <a:solidFill>
                  <a:srgbClr val="000000"/>
                </a:solidFill>
                <a:ea typeface="ＭＳ Ｐゴシック" charset="-128"/>
              </a:rPr>
              <a:t> creen ustedes que los estudiantes necesitan para triunfar en la universidad y en una carrera?</a:t>
            </a:r>
          </a:p>
          <a:p>
            <a:pP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5</a:t>
            </a:fld>
            <a:endParaRPr lang="en-US" dirty="0"/>
          </a:p>
        </p:txBody>
      </p:sp>
      <p:sp>
        <p:nvSpPr>
          <p:cNvPr id="12" name="Content Placeholder 11"/>
          <p:cNvSpPr>
            <a:spLocks noGrp="1"/>
          </p:cNvSpPr>
          <p:nvPr>
            <p:ph idx="1"/>
          </p:nvPr>
        </p:nvSpPr>
        <p:spPr>
          <a:xfrm>
            <a:off x="1524000" y="3124200"/>
            <a:ext cx="7162800" cy="3001963"/>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pPr marL="0" indent="0">
              <a:buNone/>
            </a:pPr>
            <a:r>
              <a:rPr lang="es-ES" dirty="0" smtClean="0">
                <a:solidFill>
                  <a:schemeClr val="tx2">
                    <a:lumMod val="60000"/>
                    <a:lumOff val="40000"/>
                  </a:schemeClr>
                </a:solidFill>
              </a:rPr>
              <a:t>Envíen un mensaje de texto con la respuesta a: </a:t>
            </a:r>
            <a:endParaRPr lang="es-ES" dirty="0">
              <a:solidFill>
                <a:schemeClr val="tx2">
                  <a:lumMod val="60000"/>
                  <a:lumOff val="40000"/>
                </a:schemeClr>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691213"/>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6299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47800" y="304800"/>
            <a:ext cx="6705600" cy="8382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algn="ctr" defTabSz="819239" fontAlgn="base">
              <a:lnSpc>
                <a:spcPct val="80000"/>
              </a:lnSpc>
              <a:spcBef>
                <a:spcPct val="0"/>
              </a:spcBef>
              <a:spcAft>
                <a:spcPct val="0"/>
              </a:spcAft>
            </a:pPr>
            <a:endParaRPr lang="en-US" sz="3000" b="1" dirty="0" smtClean="0">
              <a:solidFill>
                <a:schemeClr val="tx1">
                  <a:lumMod val="75000"/>
                </a:schemeClr>
              </a:solidFill>
              <a:effectLst>
                <a:outerShdw blurRad="38100" dist="38100" dir="2700000" algn="tl">
                  <a:srgbClr val="000000">
                    <a:alpha val="43137"/>
                  </a:srgbClr>
                </a:outerShdw>
              </a:effectLst>
              <a:ea typeface="ＭＳ Ｐゴシック" charset="-128"/>
            </a:endParaRPr>
          </a:p>
          <a:p>
            <a:pPr algn="ctr" defTabSz="819239" fontAlgn="base">
              <a:lnSpc>
                <a:spcPct val="80000"/>
              </a:lnSpc>
              <a:spcBef>
                <a:spcPct val="0"/>
              </a:spcBef>
              <a:spcAft>
                <a:spcPct val="0"/>
              </a:spcAft>
            </a:pPr>
            <a:r>
              <a:rPr lang="es-ES" sz="3000" b="1" dirty="0" smtClean="0">
                <a:solidFill>
                  <a:schemeClr val="tx1">
                    <a:lumMod val="75000"/>
                  </a:schemeClr>
                </a:solidFill>
                <a:effectLst>
                  <a:outerShdw blurRad="38100" dist="38100" dir="2700000" algn="tl">
                    <a:srgbClr val="000000">
                      <a:alpha val="43137"/>
                    </a:srgbClr>
                  </a:outerShdw>
                </a:effectLst>
                <a:ea typeface="ＭＳ Ｐゴシック" charset="-128"/>
              </a:rPr>
              <a:t>Las </a:t>
            </a:r>
            <a:r>
              <a:rPr lang="es-ES" sz="4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10 habilidades </a:t>
            </a:r>
            <a:r>
              <a:rPr lang="es-ES" sz="3000" b="1" dirty="0" smtClean="0">
                <a:solidFill>
                  <a:schemeClr val="tx1">
                    <a:lumMod val="75000"/>
                  </a:schemeClr>
                </a:solidFill>
                <a:effectLst>
                  <a:outerShdw blurRad="38100" dist="38100" dir="2700000" algn="tl">
                    <a:srgbClr val="000000">
                      <a:alpha val="43137"/>
                    </a:srgbClr>
                  </a:outerShdw>
                </a:effectLst>
                <a:ea typeface="ＭＳ Ｐゴシック" charset="-128"/>
              </a:rPr>
              <a:t>que los empleadores esperan que un egresado de la universidad posea:</a:t>
            </a:r>
          </a:p>
          <a:p>
            <a:pPr algn="ctr" defTabSz="819239" fontAlgn="base">
              <a:lnSpc>
                <a:spcPct val="80000"/>
              </a:lnSpc>
              <a:spcBef>
                <a:spcPct val="0"/>
              </a:spcBef>
              <a:spcAft>
                <a:spcPct val="0"/>
              </a:spcAft>
            </a:pPr>
            <a:endParaRPr lang="en-US" dirty="0">
              <a:solidFill>
                <a:srgbClr val="000000"/>
              </a:solidFill>
            </a:endParaRPr>
          </a:p>
          <a:p>
            <a:pPr algn="ctr" defTabSz="819239" fontAlgn="base">
              <a:lnSpc>
                <a:spcPct val="80000"/>
              </a:lnSpc>
              <a:spcBef>
                <a:spcPct val="0"/>
              </a:spcBef>
              <a:spcAft>
                <a:spcPct val="0"/>
              </a:spcAft>
            </a:pPr>
            <a:endParaRPr lang="en-US" sz="3900" i="1"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6</a:t>
            </a:fld>
            <a:endParaRPr lang="en-US" dirty="0"/>
          </a:p>
        </p:txBody>
      </p:sp>
      <p:sp>
        <p:nvSpPr>
          <p:cNvPr id="12" name="Content Placeholder 11"/>
          <p:cNvSpPr>
            <a:spLocks noGrp="1"/>
          </p:cNvSpPr>
          <p:nvPr>
            <p:ph idx="1"/>
          </p:nvPr>
        </p:nvSpPr>
        <p:spPr>
          <a:xfrm>
            <a:off x="1066800" y="1371600"/>
            <a:ext cx="8001000" cy="5334000"/>
          </a:xfrm>
        </p:spPr>
        <p:txBody>
          <a:bodyPr>
            <a:normAutofit fontScale="25000" lnSpcReduction="20000"/>
          </a:bodyPr>
          <a:lstStyle/>
          <a:p>
            <a:pPr marL="0" indent="0">
              <a:buNone/>
            </a:pPr>
            <a:endParaRPr lang="es-ES" dirty="0" smtClean="0"/>
          </a:p>
          <a:p>
            <a:pPr marL="0" indent="0">
              <a:buNone/>
            </a:pPr>
            <a:r>
              <a:rPr lang="es-ES" sz="9600" dirty="0" smtClean="0"/>
              <a:t>1. Habilidad para trabajar en equipo</a:t>
            </a:r>
          </a:p>
          <a:p>
            <a:pPr marL="0" indent="0">
              <a:buNone/>
            </a:pPr>
            <a:r>
              <a:rPr lang="es-ES" sz="9600" dirty="0" smtClean="0"/>
              <a:t>2. Habilidad para tomar decisiones y solucionar problemas</a:t>
            </a:r>
          </a:p>
          <a:p>
            <a:pPr marL="0" indent="0">
              <a:buNone/>
            </a:pPr>
            <a:r>
              <a:rPr lang="es-ES" sz="9600" dirty="0" smtClean="0"/>
              <a:t>3. Habilidad para planificar, organizar y priorizar el trabajo</a:t>
            </a:r>
          </a:p>
          <a:p>
            <a:pPr marL="0" indent="0">
              <a:buNone/>
            </a:pPr>
            <a:r>
              <a:rPr lang="es-ES" sz="9600" dirty="0" smtClean="0"/>
              <a:t>4. Habilidad para comunicarse verbalmente</a:t>
            </a:r>
          </a:p>
          <a:p>
            <a:pPr marL="0" indent="0">
              <a:buNone/>
            </a:pPr>
            <a:r>
              <a:rPr lang="es-ES" sz="9600" b="1" dirty="0" smtClean="0">
                <a:solidFill>
                  <a:schemeClr val="tx2">
                    <a:lumMod val="60000"/>
                    <a:lumOff val="40000"/>
                  </a:schemeClr>
                </a:solidFill>
              </a:rPr>
              <a:t>5. Habilidad para obtener y procesar información</a:t>
            </a:r>
          </a:p>
          <a:p>
            <a:pPr marL="0" indent="0">
              <a:buNone/>
            </a:pPr>
            <a:r>
              <a:rPr lang="es-ES" sz="9600" b="1" dirty="0" smtClean="0">
                <a:solidFill>
                  <a:schemeClr val="tx2">
                    <a:lumMod val="60000"/>
                    <a:lumOff val="40000"/>
                  </a:schemeClr>
                </a:solidFill>
              </a:rPr>
              <a:t>6. Habilidad para analizar datos cuantitativos</a:t>
            </a:r>
          </a:p>
          <a:p>
            <a:pPr marL="0" indent="0">
              <a:buNone/>
            </a:pPr>
            <a:r>
              <a:rPr lang="es-ES" sz="9600" dirty="0" smtClean="0"/>
              <a:t>7. Conocimientos técnicos relacionados con el trabajo</a:t>
            </a:r>
          </a:p>
          <a:p>
            <a:pPr marL="0" indent="0">
              <a:buNone/>
            </a:pPr>
            <a:r>
              <a:rPr lang="es-ES" sz="9600" b="1" dirty="0" smtClean="0">
                <a:solidFill>
                  <a:schemeClr val="tx2">
                    <a:lumMod val="60000"/>
                    <a:lumOff val="40000"/>
                  </a:schemeClr>
                </a:solidFill>
              </a:rPr>
              <a:t>8. Aptitud para usar programas de computadora</a:t>
            </a:r>
          </a:p>
          <a:p>
            <a:pPr marL="0" indent="0">
              <a:buNone/>
            </a:pPr>
            <a:r>
              <a:rPr lang="es-ES" sz="9600" dirty="0" smtClean="0"/>
              <a:t>9. Habilidad para crear y editar informes escritos </a:t>
            </a:r>
          </a:p>
          <a:p>
            <a:pPr marL="0" indent="0">
              <a:buNone/>
            </a:pPr>
            <a:r>
              <a:rPr lang="es-ES" sz="9600" dirty="0" smtClean="0"/>
              <a:t>10. Habilidad para vender e influir en los demás</a:t>
            </a:r>
          </a:p>
          <a:p>
            <a:pPr marL="0" indent="0">
              <a:buNone/>
            </a:pPr>
            <a:endParaRPr lang="es-ES" dirty="0" smtClean="0"/>
          </a:p>
          <a:p>
            <a:pPr marL="0" indent="0">
              <a:buNone/>
            </a:pPr>
            <a:r>
              <a:rPr lang="es-ES" sz="8000" dirty="0" smtClean="0"/>
              <a:t>(Según una encuesta de la Asociación Nacional de Universidades y Empleadores)</a:t>
            </a:r>
          </a:p>
        </p:txBody>
      </p:sp>
    </p:spTree>
    <p:extLst>
      <p:ext uri="{BB962C8B-B14F-4D97-AF65-F5344CB8AC3E}">
        <p14:creationId xmlns:p14="http://schemas.microsoft.com/office/powerpoint/2010/main" val="30390548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00200" y="381000"/>
            <a:ext cx="6705600" cy="8382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algn="ctr" defTabSz="819239" fontAlgn="base">
              <a:lnSpc>
                <a:spcPct val="80000"/>
              </a:lnSpc>
              <a:spcBef>
                <a:spcPct val="0"/>
              </a:spcBef>
              <a:spcAft>
                <a:spcPct val="0"/>
              </a:spcAft>
            </a:pPr>
            <a:r>
              <a:rPr lang="en-US" sz="4800" dirty="0" smtClean="0">
                <a:solidFill>
                  <a:schemeClr val="tx1">
                    <a:lumMod val="75000"/>
                  </a:schemeClr>
                </a:solidFill>
                <a:effectLst>
                  <a:outerShdw blurRad="38100" dist="38100" dir="2700000" algn="tl">
                    <a:srgbClr val="000000">
                      <a:alpha val="43137"/>
                    </a:srgbClr>
                  </a:outerShdw>
                </a:effectLst>
                <a:ea typeface="ＭＳ Ｐゴシック" charset="-128"/>
              </a:rPr>
              <a:t>Going beyond the 3 R’s</a:t>
            </a:r>
            <a:endParaRPr lang="en-US" sz="4800" dirty="0">
              <a:solidFill>
                <a:srgbClr val="000000"/>
              </a:solidFill>
              <a:effectLst>
                <a:outerShdw blurRad="38100" dist="38100" dir="2700000" algn="tl">
                  <a:srgbClr val="000000">
                    <a:alpha val="43137"/>
                  </a:srgbClr>
                </a:outerShdw>
              </a:effectLst>
            </a:endParaRPr>
          </a:p>
          <a:p>
            <a:pPr algn="ctr" defTabSz="819239" fontAlgn="base">
              <a:lnSpc>
                <a:spcPct val="80000"/>
              </a:lnSpc>
              <a:spcBef>
                <a:spcPct val="0"/>
              </a:spcBef>
              <a:spcAft>
                <a:spcPct val="0"/>
              </a:spcAft>
            </a:pPr>
            <a:endParaRPr lang="en-US" sz="3900" i="1"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7</a:t>
            </a:fld>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203960"/>
            <a:ext cx="7318109" cy="4505325"/>
          </a:xfrm>
          <a:prstGeom prst="rect">
            <a:avLst/>
          </a:prstGeom>
          <a:ln>
            <a:noFill/>
          </a:ln>
          <a:effectLst>
            <a:softEdge rad="112500"/>
          </a:effectLst>
        </p:spPr>
      </p:pic>
    </p:spTree>
    <p:extLst>
      <p:ext uri="{BB962C8B-B14F-4D97-AF65-F5344CB8AC3E}">
        <p14:creationId xmlns:p14="http://schemas.microsoft.com/office/powerpoint/2010/main" val="36039010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95492" y="120354"/>
            <a:ext cx="6986508" cy="794046"/>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3900" dirty="0" smtClean="0">
                <a:solidFill>
                  <a:schemeClr val="tx1">
                    <a:lumMod val="75000"/>
                  </a:schemeClr>
                </a:solidFill>
                <a:effectLst>
                  <a:outerShdw blurRad="38100" dist="38100" dir="2700000" algn="tl">
                    <a:srgbClr val="000000">
                      <a:alpha val="43137"/>
                    </a:srgbClr>
                  </a:outerShdw>
                </a:effectLst>
                <a:ea typeface="ＭＳ Ｐゴシック" charset="-128"/>
              </a:rPr>
              <a:t>El salón de clases del pasado</a:t>
            </a:r>
            <a:endParaRPr lang="es-ES" sz="39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8</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30258"/>
            <a:ext cx="6858000" cy="5302062"/>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102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54614" y="228600"/>
            <a:ext cx="7074986" cy="8382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3900" dirty="0" smtClean="0">
                <a:solidFill>
                  <a:schemeClr val="tx1">
                    <a:lumMod val="75000"/>
                  </a:schemeClr>
                </a:solidFill>
                <a:effectLst>
                  <a:outerShdw blurRad="38100" dist="38100" dir="2700000" algn="tl">
                    <a:srgbClr val="000000">
                      <a:alpha val="43137"/>
                    </a:srgbClr>
                  </a:outerShdw>
                </a:effectLst>
                <a:ea typeface="ＭＳ Ｐゴシック" charset="-128"/>
              </a:rPr>
              <a:t>El salón de clases del futuro</a:t>
            </a:r>
            <a:endParaRPr lang="es-ES" sz="39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9</a:t>
            </a:fld>
            <a:endParaRPr lang="en-US" dirty="0"/>
          </a:p>
        </p:txBody>
      </p:sp>
      <p:pic>
        <p:nvPicPr>
          <p:cNvPr id="5" name="Picture 4" descr="FURR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66800"/>
            <a:ext cx="7203173" cy="4611336"/>
          </a:xfrm>
          <a:prstGeom prst="rect">
            <a:avLst/>
          </a:prstGeom>
          <a:noFill/>
          <a:ln>
            <a:noFill/>
          </a:ln>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7956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595959"/>
      </a:dk1>
      <a:lt1>
        <a:sysClr val="window" lastClr="FFFFFF"/>
      </a:lt1>
      <a:dk2>
        <a:srgbClr val="17365D"/>
      </a:dk2>
      <a:lt2>
        <a:srgbClr val="EEECE1"/>
      </a:lt2>
      <a:accent1>
        <a:srgbClr val="4F81BD"/>
      </a:accent1>
      <a:accent2>
        <a:srgbClr val="E36C09"/>
      </a:accent2>
      <a:accent3>
        <a:srgbClr val="9BBB59"/>
      </a:accent3>
      <a:accent4>
        <a:srgbClr val="009999"/>
      </a:accent4>
      <a:accent5>
        <a:srgbClr val="A5A5A5"/>
      </a:accent5>
      <a:accent6>
        <a:srgbClr val="FFC000"/>
      </a:accent6>
      <a:hlink>
        <a:srgbClr val="548DD4"/>
      </a:hlink>
      <a:folHlink>
        <a:srgbClr val="E36C09"/>
      </a:folHlink>
    </a:clrScheme>
    <a:fontScheme name="hisd">
      <a:majorFont>
        <a:latin typeface="Century Gothic"/>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11938230FA074F86749A9B671C222B" ma:contentTypeVersion="1" ma:contentTypeDescription="Create a new document." ma:contentTypeScope="" ma:versionID="ea4943d6db566136d71a70c66209fa88">
  <xsd:schema xmlns:xsd="http://www.w3.org/2001/XMLSchema" xmlns:xs="http://www.w3.org/2001/XMLSchema" xmlns:p="http://schemas.microsoft.com/office/2006/metadata/properties" xmlns:ns3="b3d66140-486a-4c6a-be3d-38a8303c04a7" targetNamespace="http://schemas.microsoft.com/office/2006/metadata/properties" ma:root="true" ma:fieldsID="c6cbc4dd32460658879523ff3ef3fc5e" ns3:_="">
    <xsd:import namespace="b3d66140-486a-4c6a-be3d-38a8303c04a7"/>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66140-486a-4c6a-be3d-38a8303c04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660B70-CDAA-493F-8F3A-CC2521A8FED0}">
  <ds:schemaRefs>
    <ds:schemaRef ds:uri="http://schemas.microsoft.com/sharepoint/v3/contenttype/forms"/>
  </ds:schemaRefs>
</ds:datastoreItem>
</file>

<file path=customXml/itemProps2.xml><?xml version="1.0" encoding="utf-8"?>
<ds:datastoreItem xmlns:ds="http://schemas.openxmlformats.org/officeDocument/2006/customXml" ds:itemID="{29B59EB9-1FB2-4ED3-A2F8-678551069B3A}">
  <ds:schemaRefs>
    <ds:schemaRef ds:uri="http://www.w3.org/XML/1998/namespace"/>
    <ds:schemaRef ds:uri="http://schemas.microsoft.com/office/2006/documentManagement/types"/>
    <ds:schemaRef ds:uri="http://purl.org/dc/elements/1.1/"/>
    <ds:schemaRef ds:uri="http://purl.org/dc/terms/"/>
    <ds:schemaRef ds:uri="http://purl.org/dc/dcmitype/"/>
    <ds:schemaRef ds:uri="b3d66140-486a-4c6a-be3d-38a8303c04a7"/>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669749C-7D57-4466-B9D7-2B1784D47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66140-486a-4c6a-be3d-38a8303c0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2975</TotalTime>
  <Words>4192</Words>
  <Application>Microsoft Office PowerPoint</Application>
  <PresentationFormat>On-screen Show (4:3)</PresentationFormat>
  <Paragraphs>427</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ＭＳ Ｐゴシック</vt:lpstr>
      <vt:lpstr>ＭＳ Ｐゴシック</vt:lpstr>
      <vt:lpstr>Arial</vt:lpstr>
      <vt:lpstr>Calibri</vt:lpstr>
      <vt:lpstr>Century Gothic</vt:lpstr>
      <vt:lpstr>Courier New</vt:lpstr>
      <vt:lpstr>Rockwell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HISD</dc:creator>
  <cp:lastModifiedBy>Hewett, Jennifer L</cp:lastModifiedBy>
  <cp:revision>242</cp:revision>
  <dcterms:created xsi:type="dcterms:W3CDTF">2012-06-26T16:45:20Z</dcterms:created>
  <dcterms:modified xsi:type="dcterms:W3CDTF">2014-11-12T17:50:29Z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0x010100B011938230FA074F86749A9B671C222B</vt:lpwstr>
  </property>
  <property fmtid="{D5CDD505-2E9C-101B-9397-08002B2CF9AE}" pid="3" name="IsMyDocuments">
    <vt:bool>true</vt:bool>
  </property>
</Properties>
</file>