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9" r:id="rId4"/>
    <p:sldMasterId id="2147483648" r:id="rId5"/>
    <p:sldMasterId id="2147483751" r:id="rId6"/>
    <p:sldMasterId id="2147483765" r:id="rId7"/>
  </p:sldMasterIdLst>
  <p:notesMasterIdLst>
    <p:notesMasterId r:id="rId28"/>
  </p:notesMasterIdLst>
  <p:handoutMasterIdLst>
    <p:handoutMasterId r:id="rId29"/>
  </p:handoutMasterIdLst>
  <p:sldIdLst>
    <p:sldId id="256" r:id="rId8"/>
    <p:sldId id="360" r:id="rId9"/>
    <p:sldId id="366" r:id="rId10"/>
    <p:sldId id="361" r:id="rId11"/>
    <p:sldId id="362" r:id="rId12"/>
    <p:sldId id="367" r:id="rId13"/>
    <p:sldId id="363" r:id="rId14"/>
    <p:sldId id="364" r:id="rId15"/>
    <p:sldId id="365" r:id="rId16"/>
    <p:sldId id="368" r:id="rId17"/>
    <p:sldId id="369" r:id="rId18"/>
    <p:sldId id="370" r:id="rId19"/>
    <p:sldId id="372" r:id="rId20"/>
    <p:sldId id="373" r:id="rId21"/>
    <p:sldId id="371" r:id="rId22"/>
    <p:sldId id="374" r:id="rId23"/>
    <p:sldId id="375" r:id="rId24"/>
    <p:sldId id="376" r:id="rId25"/>
    <p:sldId id="377" r:id="rId26"/>
    <p:sldId id="379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stillo, Candice R" initials="CCR" lastIdx="22" clrIdx="0">
    <p:extLst/>
  </p:cmAuthor>
  <p:cmAuthor id="2" name="Houston Independent School District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A900"/>
    <a:srgbClr val="EAF0F3"/>
    <a:srgbClr val="FF00FF"/>
    <a:srgbClr val="FF0000"/>
    <a:srgbClr val="61A60E"/>
    <a:srgbClr val="88B5C6"/>
    <a:srgbClr val="67A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7" autoAdjust="0"/>
    <p:restoredTop sz="98293" autoAdjust="0"/>
  </p:normalViewPr>
  <p:slideViewPr>
    <p:cSldViewPr snapToGrid="0" snapToObjects="1">
      <p:cViewPr varScale="1">
        <p:scale>
          <a:sx n="101" d="100"/>
          <a:sy n="101" d="100"/>
        </p:scale>
        <p:origin x="7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Sheet1!$D$5:$I$5</c:f>
              <c:strCache>
                <c:ptCount val="6"/>
                <c:pt idx="0">
                  <c:v>Kinder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4th</c:v>
                </c:pt>
                <c:pt idx="5">
                  <c:v>5th</c:v>
                </c:pt>
              </c:strCache>
            </c:strRef>
          </c:cat>
          <c:val>
            <c:numRef>
              <c:f>Sheet1!$D$6:$I$6</c:f>
              <c:numCache>
                <c:formatCode>0%</c:formatCode>
                <c:ptCount val="6"/>
                <c:pt idx="0">
                  <c:v>0.8</c:v>
                </c:pt>
                <c:pt idx="1">
                  <c:v>0.7</c:v>
                </c:pt>
                <c:pt idx="2">
                  <c:v>0.6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</c:numCache>
            </c:numRef>
          </c:val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Sheet1!$D$5:$I$5</c:f>
              <c:strCache>
                <c:ptCount val="6"/>
                <c:pt idx="0">
                  <c:v>Kinder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4th</c:v>
                </c:pt>
                <c:pt idx="5">
                  <c:v>5th</c:v>
                </c:pt>
              </c:strCache>
            </c:strRef>
          </c:cat>
          <c:val>
            <c:numRef>
              <c:f>Sheet1!$D$7:$I$7</c:f>
              <c:numCache>
                <c:formatCode>0%</c:formatCode>
                <c:ptCount val="6"/>
                <c:pt idx="0">
                  <c:v>0.2</c:v>
                </c:pt>
                <c:pt idx="1">
                  <c:v>0.3</c:v>
                </c:pt>
                <c:pt idx="2">
                  <c:v>0.4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35117464"/>
        <c:axId val="261321032"/>
        <c:axId val="0"/>
      </c:bar3DChart>
      <c:catAx>
        <c:axId val="4351174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61321032"/>
        <c:crosses val="autoZero"/>
        <c:auto val="1"/>
        <c:lblAlgn val="ctr"/>
        <c:lblOffset val="100"/>
        <c:noMultiLvlLbl val="0"/>
      </c:catAx>
      <c:valAx>
        <c:axId val="261321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35117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outerShdw blurRad="50800" dist="50800" dir="7260000" algn="ctr" rotWithShape="0">
        <a:srgbClr val="000000">
          <a:alpha val="43137"/>
        </a:srgbClr>
      </a:outerShdw>
    </a:effectLst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Language </a:t>
            </a:r>
            <a:r>
              <a:rPr lang="en-US" b="1" dirty="0"/>
              <a:t>of Instruction Across the Grades</a:t>
            </a:r>
          </a:p>
        </c:rich>
      </c:tx>
      <c:layout>
        <c:manualLayout>
          <c:xMode val="edge"/>
          <c:yMode val="edge"/>
          <c:x val="0.19125677109510247"/>
          <c:y val="3.92086810044266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519350010690613E-2"/>
          <c:y val="9.5523809523809539E-2"/>
          <c:w val="0.95509942270686332"/>
          <c:h val="0.78678290213723301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Sheet1!$B$3:$G$3</c:f>
              <c:numCache>
                <c:formatCode>0%</c:formatCode>
                <c:ptCount val="6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val>
            <c:numRef>
              <c:f>Sheet1!$B$4:$G$4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spPr>
            <a:solidFill>
              <a:srgbClr val="0070C0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p3d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  <a:sp3d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  <a:sp3d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  <a:sp3d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  <a:sp3d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  <a:sp3d>
                <a:contourClr>
                  <a:schemeClr val="accent1">
                    <a:lumMod val="75000"/>
                  </a:schemeClr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Sheet1!$B$5:$G$5</c:f>
              <c:numCache>
                <c:formatCode>0%</c:formatCode>
                <c:ptCount val="6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1321816"/>
        <c:axId val="261322208"/>
        <c:axId val="0"/>
      </c:bar3DChart>
      <c:catAx>
        <c:axId val="261321816"/>
        <c:scaling>
          <c:orientation val="minMax"/>
        </c:scaling>
        <c:delete val="1"/>
        <c:axPos val="b"/>
        <c:majorTickMark val="none"/>
        <c:minorTickMark val="none"/>
        <c:tickLblPos val="nextTo"/>
        <c:crossAx val="261322208"/>
        <c:crosses val="autoZero"/>
        <c:auto val="1"/>
        <c:lblAlgn val="ctr"/>
        <c:lblOffset val="100"/>
        <c:noMultiLvlLbl val="0"/>
      </c:catAx>
      <c:valAx>
        <c:axId val="261322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5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61321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outerShdw blurRad="50800" dist="38100" dir="5400000" algn="t" rotWithShape="0">
        <a:prstClr val="black">
          <a:alpha val="40000"/>
        </a:prstClr>
      </a:outerShdw>
    </a:effectLst>
  </c:spPr>
  <c:txPr>
    <a:bodyPr/>
    <a:lstStyle/>
    <a:p>
      <a:pPr>
        <a:defRPr sz="1200"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C35C8A-A73F-440B-BAC0-216E932B3CC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D23ABE-63C9-44A6-9B15-13A9F5FB3E9B}">
      <dgm:prSet phldrT="[Text]" custT="1"/>
      <dgm:spPr/>
      <dgm:t>
        <a:bodyPr/>
        <a:lstStyle/>
        <a:p>
          <a:r>
            <a:rPr lang="en-US" sz="2000" dirty="0" smtClean="0"/>
            <a:t>1994</a:t>
          </a:r>
          <a:endParaRPr lang="en-US" sz="2000" dirty="0"/>
        </a:p>
      </dgm:t>
    </dgm:pt>
    <dgm:pt modelId="{5D0FD1E5-4A07-40CF-82B9-5746D96932B8}" type="parTrans" cxnId="{D6F1FB9B-1405-4B93-BB08-80AFDA0D5CA2}">
      <dgm:prSet/>
      <dgm:spPr/>
      <dgm:t>
        <a:bodyPr/>
        <a:lstStyle/>
        <a:p>
          <a:endParaRPr lang="en-US"/>
        </a:p>
      </dgm:t>
    </dgm:pt>
    <dgm:pt modelId="{09D4E7A6-2310-4383-AFFD-0E7C6ABBF93E}" type="sibTrans" cxnId="{D6F1FB9B-1405-4B93-BB08-80AFDA0D5CA2}">
      <dgm:prSet/>
      <dgm:spPr/>
      <dgm:t>
        <a:bodyPr/>
        <a:lstStyle/>
        <a:p>
          <a:endParaRPr lang="en-US"/>
        </a:p>
      </dgm:t>
    </dgm:pt>
    <dgm:pt modelId="{AE30B2D5-4A55-49D4-AF8C-D6C9DC0771FD}">
      <dgm:prSet phldrT="[Text]" custT="1"/>
      <dgm:spPr/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Dual Language (DL) Program starts.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C533D703-94B4-4AF1-A8C4-B8C0A3A9896A}" type="parTrans" cxnId="{B338813A-E2F6-4B0C-8CBD-23C6A2606197}">
      <dgm:prSet/>
      <dgm:spPr/>
      <dgm:t>
        <a:bodyPr/>
        <a:lstStyle/>
        <a:p>
          <a:endParaRPr lang="en-US"/>
        </a:p>
      </dgm:t>
    </dgm:pt>
    <dgm:pt modelId="{D41DD0BD-C05D-4D17-BB3C-B631471B3220}" type="sibTrans" cxnId="{B338813A-E2F6-4B0C-8CBD-23C6A2606197}">
      <dgm:prSet/>
      <dgm:spPr/>
      <dgm:t>
        <a:bodyPr/>
        <a:lstStyle/>
        <a:p>
          <a:endParaRPr lang="en-US"/>
        </a:p>
      </dgm:t>
    </dgm:pt>
    <dgm:pt modelId="{7E515765-D1E5-4A56-96FB-78DA17935C1B}">
      <dgm:prSet phldrT="[Text]" custT="1"/>
      <dgm:spPr/>
      <dgm:t>
        <a:bodyPr/>
        <a:lstStyle/>
        <a:p>
          <a:r>
            <a:rPr lang="en-US" sz="2000" dirty="0" smtClean="0"/>
            <a:t>2012</a:t>
          </a:r>
          <a:endParaRPr lang="en-US" sz="2000" dirty="0"/>
        </a:p>
      </dgm:t>
    </dgm:pt>
    <dgm:pt modelId="{DA6F0215-4922-455D-8C68-AC9EAA401694}" type="parTrans" cxnId="{89AEDA3F-BD8B-4A3B-9558-13514CD23164}">
      <dgm:prSet/>
      <dgm:spPr/>
      <dgm:t>
        <a:bodyPr/>
        <a:lstStyle/>
        <a:p>
          <a:endParaRPr lang="en-US"/>
        </a:p>
      </dgm:t>
    </dgm:pt>
    <dgm:pt modelId="{C5FEBA29-2A32-451D-A027-9F85F71B137A}" type="sibTrans" cxnId="{89AEDA3F-BD8B-4A3B-9558-13514CD23164}">
      <dgm:prSet/>
      <dgm:spPr/>
      <dgm:t>
        <a:bodyPr/>
        <a:lstStyle/>
        <a:p>
          <a:endParaRPr lang="en-US"/>
        </a:p>
      </dgm:t>
    </dgm:pt>
    <dgm:pt modelId="{CBCA2399-19D9-48F5-9A15-BB19051EBAFF}">
      <dgm:prSet phldrT="[Text]" custT="1"/>
      <dgm:spPr/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DL Expansion: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EFFE9606-3C4D-4427-B00C-68F32C4568D8}" type="parTrans" cxnId="{F3707345-DEFC-47A7-87D2-865F3633E3A2}">
      <dgm:prSet/>
      <dgm:spPr/>
      <dgm:t>
        <a:bodyPr/>
        <a:lstStyle/>
        <a:p>
          <a:endParaRPr lang="en-US"/>
        </a:p>
      </dgm:t>
    </dgm:pt>
    <dgm:pt modelId="{B2498CA9-04F7-4E39-B3CC-DCDA761A96F9}" type="sibTrans" cxnId="{F3707345-DEFC-47A7-87D2-865F3633E3A2}">
      <dgm:prSet/>
      <dgm:spPr/>
      <dgm:t>
        <a:bodyPr/>
        <a:lstStyle/>
        <a:p>
          <a:endParaRPr lang="en-US"/>
        </a:p>
      </dgm:t>
    </dgm:pt>
    <dgm:pt modelId="{A560A218-105C-4ABD-BC95-1D6656BEB476}">
      <dgm:prSet phldrT="[Text]" custT="1"/>
      <dgm:spPr/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14 Elementary Schools, 2 Middle Schools and one High School.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D9A1B867-BE5A-493A-9FBE-1254A06F097B}" type="parTrans" cxnId="{8FA78321-E8DC-435D-A999-FCD762E8F68C}">
      <dgm:prSet/>
      <dgm:spPr/>
      <dgm:t>
        <a:bodyPr/>
        <a:lstStyle/>
        <a:p>
          <a:endParaRPr lang="en-US"/>
        </a:p>
      </dgm:t>
    </dgm:pt>
    <dgm:pt modelId="{914C0F6F-7C0B-4448-A715-1FCF9D2F3561}" type="sibTrans" cxnId="{8FA78321-E8DC-435D-A999-FCD762E8F68C}">
      <dgm:prSet/>
      <dgm:spPr/>
      <dgm:t>
        <a:bodyPr/>
        <a:lstStyle/>
        <a:p>
          <a:endParaRPr lang="en-US"/>
        </a:p>
      </dgm:t>
    </dgm:pt>
    <dgm:pt modelId="{0D10EAF5-5632-4CA5-8E9E-F57C5F14633D}">
      <dgm:prSet phldrT="[Text]" custT="1"/>
      <dgm:spPr/>
      <dgm:t>
        <a:bodyPr/>
        <a:lstStyle/>
        <a:p>
          <a:r>
            <a:rPr lang="en-US" sz="2000" dirty="0" smtClean="0"/>
            <a:t>2013</a:t>
          </a:r>
          <a:endParaRPr lang="en-US" sz="2000" dirty="0"/>
        </a:p>
      </dgm:t>
    </dgm:pt>
    <dgm:pt modelId="{965332AD-80C9-4878-A0CA-D8D9BEECA7BB}" type="parTrans" cxnId="{38B1A5EB-5629-4ECB-BE8B-25AA4946FAB0}">
      <dgm:prSet/>
      <dgm:spPr/>
      <dgm:t>
        <a:bodyPr/>
        <a:lstStyle/>
        <a:p>
          <a:endParaRPr lang="en-US"/>
        </a:p>
      </dgm:t>
    </dgm:pt>
    <dgm:pt modelId="{64882965-A499-4199-A0D8-F6E79CD44990}" type="sibTrans" cxnId="{38B1A5EB-5629-4ECB-BE8B-25AA4946FAB0}">
      <dgm:prSet/>
      <dgm:spPr/>
      <dgm:t>
        <a:bodyPr/>
        <a:lstStyle/>
        <a:p>
          <a:endParaRPr lang="en-US"/>
        </a:p>
      </dgm:t>
    </dgm:pt>
    <dgm:pt modelId="{C0F02D9E-983E-486B-BE05-61B13B754106}">
      <dgm:prSet phldrT="[Text]" custT="1"/>
      <dgm:spPr/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State and National school visits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DE0BE7F7-F954-4D65-BD49-F4A4A8285A6D}" type="parTrans" cxnId="{EC0FF03B-EDC7-42B7-8525-0D510D9DC0DE}">
      <dgm:prSet/>
      <dgm:spPr/>
      <dgm:t>
        <a:bodyPr/>
        <a:lstStyle/>
        <a:p>
          <a:endParaRPr lang="en-US"/>
        </a:p>
      </dgm:t>
    </dgm:pt>
    <dgm:pt modelId="{0768B4D1-84A9-493E-A9CC-CE1A8E9CF49F}" type="sibTrans" cxnId="{EC0FF03B-EDC7-42B7-8525-0D510D9DC0DE}">
      <dgm:prSet/>
      <dgm:spPr/>
      <dgm:t>
        <a:bodyPr/>
        <a:lstStyle/>
        <a:p>
          <a:endParaRPr lang="en-US"/>
        </a:p>
      </dgm:t>
    </dgm:pt>
    <dgm:pt modelId="{E5688305-7DFD-4586-BC8B-324823EACD07}">
      <dgm:prSet phldrT="[Text]" custT="1"/>
      <dgm:spPr/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Established aligned programming and support systems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5253B5C1-8BDB-4159-97F1-0A005C218EB9}" type="parTrans" cxnId="{838FD1A2-445B-4E39-98C5-C48F34CB20A6}">
      <dgm:prSet/>
      <dgm:spPr/>
      <dgm:t>
        <a:bodyPr/>
        <a:lstStyle/>
        <a:p>
          <a:endParaRPr lang="en-US"/>
        </a:p>
      </dgm:t>
    </dgm:pt>
    <dgm:pt modelId="{85BA2189-FE34-44CA-8581-6AE82BBF2A3D}" type="sibTrans" cxnId="{838FD1A2-445B-4E39-98C5-C48F34CB20A6}">
      <dgm:prSet/>
      <dgm:spPr/>
      <dgm:t>
        <a:bodyPr/>
        <a:lstStyle/>
        <a:p>
          <a:endParaRPr lang="en-US"/>
        </a:p>
      </dgm:t>
    </dgm:pt>
    <dgm:pt modelId="{6701C5D5-C538-4982-83B8-D0842EE3B7A8}" type="pres">
      <dgm:prSet presAssocID="{34C35C8A-A73F-440B-BAC0-216E932B3CC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3549C9-BF65-4AC2-9059-5AE38CFE5B88}" type="pres">
      <dgm:prSet presAssocID="{C0D23ABE-63C9-44A6-9B15-13A9F5FB3E9B}" presName="composite" presStyleCnt="0"/>
      <dgm:spPr/>
    </dgm:pt>
    <dgm:pt modelId="{0ECE843F-D1D4-407F-9A1C-6A5B6F431981}" type="pres">
      <dgm:prSet presAssocID="{C0D23ABE-63C9-44A6-9B15-13A9F5FB3E9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211137-EEB2-44D8-91F9-9A0E6A94FDA4}" type="pres">
      <dgm:prSet presAssocID="{C0D23ABE-63C9-44A6-9B15-13A9F5FB3E9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67B0D4-0785-4B1A-94F8-5AE3C9DA6E3E}" type="pres">
      <dgm:prSet presAssocID="{09D4E7A6-2310-4383-AFFD-0E7C6ABBF93E}" presName="sp" presStyleCnt="0"/>
      <dgm:spPr/>
    </dgm:pt>
    <dgm:pt modelId="{779A7F78-9021-4A05-BE5F-9AED58C6C444}" type="pres">
      <dgm:prSet presAssocID="{7E515765-D1E5-4A56-96FB-78DA17935C1B}" presName="composite" presStyleCnt="0"/>
      <dgm:spPr/>
    </dgm:pt>
    <dgm:pt modelId="{041AF946-460A-4E5D-BDC1-3B08F8E58F81}" type="pres">
      <dgm:prSet presAssocID="{7E515765-D1E5-4A56-96FB-78DA17935C1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08FA91-610F-49AB-B5CD-922432F8EC03}" type="pres">
      <dgm:prSet presAssocID="{7E515765-D1E5-4A56-96FB-78DA17935C1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A0E25E-7FBD-4E4A-8FA3-DF6F3D40E46D}" type="pres">
      <dgm:prSet presAssocID="{C5FEBA29-2A32-451D-A027-9F85F71B137A}" presName="sp" presStyleCnt="0"/>
      <dgm:spPr/>
    </dgm:pt>
    <dgm:pt modelId="{8F5411F1-062F-4EB3-B50D-82E134350990}" type="pres">
      <dgm:prSet presAssocID="{0D10EAF5-5632-4CA5-8E9E-F57C5F14633D}" presName="composite" presStyleCnt="0"/>
      <dgm:spPr/>
    </dgm:pt>
    <dgm:pt modelId="{120F0BB8-1030-4CCC-9FB7-B06F503D0722}" type="pres">
      <dgm:prSet presAssocID="{0D10EAF5-5632-4CA5-8E9E-F57C5F14633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88369-5AAB-4505-A33F-9032D458E412}" type="pres">
      <dgm:prSet presAssocID="{0D10EAF5-5632-4CA5-8E9E-F57C5F14633D}" presName="descendantText" presStyleLbl="alignAcc1" presStyleIdx="2" presStyleCnt="3" custScaleY="1252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EDA3F-BD8B-4A3B-9558-13514CD23164}" srcId="{34C35C8A-A73F-440B-BAC0-216E932B3CCC}" destId="{7E515765-D1E5-4A56-96FB-78DA17935C1B}" srcOrd="1" destOrd="0" parTransId="{DA6F0215-4922-455D-8C68-AC9EAA401694}" sibTransId="{C5FEBA29-2A32-451D-A027-9F85F71B137A}"/>
    <dgm:cxn modelId="{E9E99DD8-ECC5-4EA9-9142-E5F717079BD9}" type="presOf" srcId="{A560A218-105C-4ABD-BC95-1D6656BEB476}" destId="{7B08FA91-610F-49AB-B5CD-922432F8EC03}" srcOrd="0" destOrd="1" presId="urn:microsoft.com/office/officeart/2005/8/layout/chevron2"/>
    <dgm:cxn modelId="{AAA10732-D64F-4437-BA48-1EAF799BC3C2}" type="presOf" srcId="{C0F02D9E-983E-486B-BE05-61B13B754106}" destId="{B2288369-5AAB-4505-A33F-9032D458E412}" srcOrd="0" destOrd="0" presId="urn:microsoft.com/office/officeart/2005/8/layout/chevron2"/>
    <dgm:cxn modelId="{B338813A-E2F6-4B0C-8CBD-23C6A2606197}" srcId="{C0D23ABE-63C9-44A6-9B15-13A9F5FB3E9B}" destId="{AE30B2D5-4A55-49D4-AF8C-D6C9DC0771FD}" srcOrd="0" destOrd="0" parTransId="{C533D703-94B4-4AF1-A8C4-B8C0A3A9896A}" sibTransId="{D41DD0BD-C05D-4D17-BB3C-B631471B3220}"/>
    <dgm:cxn modelId="{16B15D34-24CA-4BB3-B574-919D551DC977}" type="presOf" srcId="{0D10EAF5-5632-4CA5-8E9E-F57C5F14633D}" destId="{120F0BB8-1030-4CCC-9FB7-B06F503D0722}" srcOrd="0" destOrd="0" presId="urn:microsoft.com/office/officeart/2005/8/layout/chevron2"/>
    <dgm:cxn modelId="{3F8A9662-024F-49F0-A3D7-F98A64E8DAEB}" type="presOf" srcId="{7E515765-D1E5-4A56-96FB-78DA17935C1B}" destId="{041AF946-460A-4E5D-BDC1-3B08F8E58F81}" srcOrd="0" destOrd="0" presId="urn:microsoft.com/office/officeart/2005/8/layout/chevron2"/>
    <dgm:cxn modelId="{F3707345-DEFC-47A7-87D2-865F3633E3A2}" srcId="{7E515765-D1E5-4A56-96FB-78DA17935C1B}" destId="{CBCA2399-19D9-48F5-9A15-BB19051EBAFF}" srcOrd="0" destOrd="0" parTransId="{EFFE9606-3C4D-4427-B00C-68F32C4568D8}" sibTransId="{B2498CA9-04F7-4E39-B3CC-DCDA761A96F9}"/>
    <dgm:cxn modelId="{D6F1FB9B-1405-4B93-BB08-80AFDA0D5CA2}" srcId="{34C35C8A-A73F-440B-BAC0-216E932B3CCC}" destId="{C0D23ABE-63C9-44A6-9B15-13A9F5FB3E9B}" srcOrd="0" destOrd="0" parTransId="{5D0FD1E5-4A07-40CF-82B9-5746D96932B8}" sibTransId="{09D4E7A6-2310-4383-AFFD-0E7C6ABBF93E}"/>
    <dgm:cxn modelId="{37E156A6-08B1-4598-AFBF-32FB3F81B5E7}" type="presOf" srcId="{CBCA2399-19D9-48F5-9A15-BB19051EBAFF}" destId="{7B08FA91-610F-49AB-B5CD-922432F8EC03}" srcOrd="0" destOrd="0" presId="urn:microsoft.com/office/officeart/2005/8/layout/chevron2"/>
    <dgm:cxn modelId="{8FA78321-E8DC-435D-A999-FCD762E8F68C}" srcId="{7E515765-D1E5-4A56-96FB-78DA17935C1B}" destId="{A560A218-105C-4ABD-BC95-1D6656BEB476}" srcOrd="1" destOrd="0" parTransId="{D9A1B867-BE5A-493A-9FBE-1254A06F097B}" sibTransId="{914C0F6F-7C0B-4448-A715-1FCF9D2F3561}"/>
    <dgm:cxn modelId="{7130A9AE-5C63-423A-9118-09D5F5BBBEDC}" type="presOf" srcId="{E5688305-7DFD-4586-BC8B-324823EACD07}" destId="{B2288369-5AAB-4505-A33F-9032D458E412}" srcOrd="0" destOrd="1" presId="urn:microsoft.com/office/officeart/2005/8/layout/chevron2"/>
    <dgm:cxn modelId="{EC0FF03B-EDC7-42B7-8525-0D510D9DC0DE}" srcId="{0D10EAF5-5632-4CA5-8E9E-F57C5F14633D}" destId="{C0F02D9E-983E-486B-BE05-61B13B754106}" srcOrd="0" destOrd="0" parTransId="{DE0BE7F7-F954-4D65-BD49-F4A4A8285A6D}" sibTransId="{0768B4D1-84A9-493E-A9CC-CE1A8E9CF49F}"/>
    <dgm:cxn modelId="{255F0E12-1C7B-4C42-A17E-2CFB06A3F652}" type="presOf" srcId="{C0D23ABE-63C9-44A6-9B15-13A9F5FB3E9B}" destId="{0ECE843F-D1D4-407F-9A1C-6A5B6F431981}" srcOrd="0" destOrd="0" presId="urn:microsoft.com/office/officeart/2005/8/layout/chevron2"/>
    <dgm:cxn modelId="{38B1A5EB-5629-4ECB-BE8B-25AA4946FAB0}" srcId="{34C35C8A-A73F-440B-BAC0-216E932B3CCC}" destId="{0D10EAF5-5632-4CA5-8E9E-F57C5F14633D}" srcOrd="2" destOrd="0" parTransId="{965332AD-80C9-4878-A0CA-D8D9BEECA7BB}" sibTransId="{64882965-A499-4199-A0D8-F6E79CD44990}"/>
    <dgm:cxn modelId="{B936FBA9-F7E1-49E3-A7E9-616F5E798B92}" type="presOf" srcId="{34C35C8A-A73F-440B-BAC0-216E932B3CCC}" destId="{6701C5D5-C538-4982-83B8-D0842EE3B7A8}" srcOrd="0" destOrd="0" presId="urn:microsoft.com/office/officeart/2005/8/layout/chevron2"/>
    <dgm:cxn modelId="{D6A688F0-141F-4BF5-ABA7-5958C4583D3A}" type="presOf" srcId="{AE30B2D5-4A55-49D4-AF8C-D6C9DC0771FD}" destId="{D8211137-EEB2-44D8-91F9-9A0E6A94FDA4}" srcOrd="0" destOrd="0" presId="urn:microsoft.com/office/officeart/2005/8/layout/chevron2"/>
    <dgm:cxn modelId="{838FD1A2-445B-4E39-98C5-C48F34CB20A6}" srcId="{0D10EAF5-5632-4CA5-8E9E-F57C5F14633D}" destId="{E5688305-7DFD-4586-BC8B-324823EACD07}" srcOrd="1" destOrd="0" parTransId="{5253B5C1-8BDB-4159-97F1-0A005C218EB9}" sibTransId="{85BA2189-FE34-44CA-8581-6AE82BBF2A3D}"/>
    <dgm:cxn modelId="{A6014C52-5AC1-4DB1-BE65-510C8CB56496}" type="presParOf" srcId="{6701C5D5-C538-4982-83B8-D0842EE3B7A8}" destId="{383549C9-BF65-4AC2-9059-5AE38CFE5B88}" srcOrd="0" destOrd="0" presId="urn:microsoft.com/office/officeart/2005/8/layout/chevron2"/>
    <dgm:cxn modelId="{7CEC1D46-CB1E-49B4-BCBB-1C063B8BD06A}" type="presParOf" srcId="{383549C9-BF65-4AC2-9059-5AE38CFE5B88}" destId="{0ECE843F-D1D4-407F-9A1C-6A5B6F431981}" srcOrd="0" destOrd="0" presId="urn:microsoft.com/office/officeart/2005/8/layout/chevron2"/>
    <dgm:cxn modelId="{6BF23516-BEAD-4848-8E83-E3D85EA37D9F}" type="presParOf" srcId="{383549C9-BF65-4AC2-9059-5AE38CFE5B88}" destId="{D8211137-EEB2-44D8-91F9-9A0E6A94FDA4}" srcOrd="1" destOrd="0" presId="urn:microsoft.com/office/officeart/2005/8/layout/chevron2"/>
    <dgm:cxn modelId="{4C62D791-F653-4E24-AEBB-B973C926ADD5}" type="presParOf" srcId="{6701C5D5-C538-4982-83B8-D0842EE3B7A8}" destId="{EA67B0D4-0785-4B1A-94F8-5AE3C9DA6E3E}" srcOrd="1" destOrd="0" presId="urn:microsoft.com/office/officeart/2005/8/layout/chevron2"/>
    <dgm:cxn modelId="{9EBFB7FB-E13E-4F6E-91C3-74D45D295EFF}" type="presParOf" srcId="{6701C5D5-C538-4982-83B8-D0842EE3B7A8}" destId="{779A7F78-9021-4A05-BE5F-9AED58C6C444}" srcOrd="2" destOrd="0" presId="urn:microsoft.com/office/officeart/2005/8/layout/chevron2"/>
    <dgm:cxn modelId="{DFDE6249-7ADB-4A24-8F77-CD608CF40BCE}" type="presParOf" srcId="{779A7F78-9021-4A05-BE5F-9AED58C6C444}" destId="{041AF946-460A-4E5D-BDC1-3B08F8E58F81}" srcOrd="0" destOrd="0" presId="urn:microsoft.com/office/officeart/2005/8/layout/chevron2"/>
    <dgm:cxn modelId="{B5A7A80D-3518-43DA-A988-DF1D13A76AA5}" type="presParOf" srcId="{779A7F78-9021-4A05-BE5F-9AED58C6C444}" destId="{7B08FA91-610F-49AB-B5CD-922432F8EC03}" srcOrd="1" destOrd="0" presId="urn:microsoft.com/office/officeart/2005/8/layout/chevron2"/>
    <dgm:cxn modelId="{C6AB58E5-5568-4756-947D-F774522250D5}" type="presParOf" srcId="{6701C5D5-C538-4982-83B8-D0842EE3B7A8}" destId="{F7A0E25E-7FBD-4E4A-8FA3-DF6F3D40E46D}" srcOrd="3" destOrd="0" presId="urn:microsoft.com/office/officeart/2005/8/layout/chevron2"/>
    <dgm:cxn modelId="{919144B5-148E-4832-BEA9-4EC53664325B}" type="presParOf" srcId="{6701C5D5-C538-4982-83B8-D0842EE3B7A8}" destId="{8F5411F1-062F-4EB3-B50D-82E134350990}" srcOrd="4" destOrd="0" presId="urn:microsoft.com/office/officeart/2005/8/layout/chevron2"/>
    <dgm:cxn modelId="{DDE27FFF-F67F-4963-9B32-E2694ECA7647}" type="presParOf" srcId="{8F5411F1-062F-4EB3-B50D-82E134350990}" destId="{120F0BB8-1030-4CCC-9FB7-B06F503D0722}" srcOrd="0" destOrd="0" presId="urn:microsoft.com/office/officeart/2005/8/layout/chevron2"/>
    <dgm:cxn modelId="{A9054946-FC22-433B-B3E3-D6583813B13E}" type="presParOf" srcId="{8F5411F1-062F-4EB3-B50D-82E134350990}" destId="{B2288369-5AAB-4505-A33F-9032D458E41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C35C8A-A73F-440B-BAC0-216E932B3CC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D23ABE-63C9-44A6-9B15-13A9F5FB3E9B}">
      <dgm:prSet phldrT="[Text]" custT="1"/>
      <dgm:spPr/>
      <dgm:t>
        <a:bodyPr/>
        <a:lstStyle/>
        <a:p>
          <a:r>
            <a:rPr lang="en-US" sz="1900" dirty="0" smtClean="0"/>
            <a:t>2014</a:t>
          </a:r>
          <a:endParaRPr lang="en-US" sz="1900" dirty="0"/>
        </a:p>
      </dgm:t>
    </dgm:pt>
    <dgm:pt modelId="{5D0FD1E5-4A07-40CF-82B9-5746D96932B8}" type="parTrans" cxnId="{D6F1FB9B-1405-4B93-BB08-80AFDA0D5CA2}">
      <dgm:prSet/>
      <dgm:spPr/>
      <dgm:t>
        <a:bodyPr/>
        <a:lstStyle/>
        <a:p>
          <a:endParaRPr lang="en-US"/>
        </a:p>
      </dgm:t>
    </dgm:pt>
    <dgm:pt modelId="{09D4E7A6-2310-4383-AFFD-0E7C6ABBF93E}" type="sibTrans" cxnId="{D6F1FB9B-1405-4B93-BB08-80AFDA0D5CA2}">
      <dgm:prSet/>
      <dgm:spPr/>
      <dgm:t>
        <a:bodyPr/>
        <a:lstStyle/>
        <a:p>
          <a:endParaRPr lang="en-US"/>
        </a:p>
      </dgm:t>
    </dgm:pt>
    <dgm:pt modelId="{AE30B2D5-4A55-49D4-AF8C-D6C9DC0771FD}">
      <dgm:prSet phldrT="[Text]" custT="1"/>
      <dgm:spPr/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Expansion: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C533D703-94B4-4AF1-A8C4-B8C0A3A9896A}" type="parTrans" cxnId="{B338813A-E2F6-4B0C-8CBD-23C6A2606197}">
      <dgm:prSet/>
      <dgm:spPr/>
      <dgm:t>
        <a:bodyPr/>
        <a:lstStyle/>
        <a:p>
          <a:endParaRPr lang="en-US"/>
        </a:p>
      </dgm:t>
    </dgm:pt>
    <dgm:pt modelId="{D41DD0BD-C05D-4D17-BB3C-B631471B3220}" type="sibTrans" cxnId="{B338813A-E2F6-4B0C-8CBD-23C6A2606197}">
      <dgm:prSet/>
      <dgm:spPr/>
      <dgm:t>
        <a:bodyPr/>
        <a:lstStyle/>
        <a:p>
          <a:endParaRPr lang="en-US"/>
        </a:p>
      </dgm:t>
    </dgm:pt>
    <dgm:pt modelId="{7E515765-D1E5-4A56-96FB-78DA17935C1B}">
      <dgm:prSet phldrT="[Text]" custT="1"/>
      <dgm:spPr/>
      <dgm:t>
        <a:bodyPr/>
        <a:lstStyle/>
        <a:p>
          <a:r>
            <a:rPr lang="en-US" sz="1900" dirty="0" smtClean="0"/>
            <a:t>2015</a:t>
          </a:r>
          <a:endParaRPr lang="en-US" sz="1900" dirty="0"/>
        </a:p>
      </dgm:t>
    </dgm:pt>
    <dgm:pt modelId="{DA6F0215-4922-455D-8C68-AC9EAA401694}" type="parTrans" cxnId="{89AEDA3F-BD8B-4A3B-9558-13514CD23164}">
      <dgm:prSet/>
      <dgm:spPr/>
      <dgm:t>
        <a:bodyPr/>
        <a:lstStyle/>
        <a:p>
          <a:endParaRPr lang="en-US"/>
        </a:p>
      </dgm:t>
    </dgm:pt>
    <dgm:pt modelId="{C5FEBA29-2A32-451D-A027-9F85F71B137A}" type="sibTrans" cxnId="{89AEDA3F-BD8B-4A3B-9558-13514CD23164}">
      <dgm:prSet/>
      <dgm:spPr/>
      <dgm:t>
        <a:bodyPr/>
        <a:lstStyle/>
        <a:p>
          <a:endParaRPr lang="en-US"/>
        </a:p>
      </dgm:t>
    </dgm:pt>
    <dgm:pt modelId="{CBCA2399-19D9-48F5-9A15-BB19051EBAFF}">
      <dgm:prSet phldrT="[Text]" custT="1"/>
      <dgm:spPr/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Expansion: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EFFE9606-3C4D-4427-B00C-68F32C4568D8}" type="parTrans" cxnId="{F3707345-DEFC-47A7-87D2-865F3633E3A2}">
      <dgm:prSet/>
      <dgm:spPr/>
      <dgm:t>
        <a:bodyPr/>
        <a:lstStyle/>
        <a:p>
          <a:endParaRPr lang="en-US"/>
        </a:p>
      </dgm:t>
    </dgm:pt>
    <dgm:pt modelId="{B2498CA9-04F7-4E39-B3CC-DCDA761A96F9}" type="sibTrans" cxnId="{F3707345-DEFC-47A7-87D2-865F3633E3A2}">
      <dgm:prSet/>
      <dgm:spPr/>
      <dgm:t>
        <a:bodyPr/>
        <a:lstStyle/>
        <a:p>
          <a:endParaRPr lang="en-US"/>
        </a:p>
      </dgm:t>
    </dgm:pt>
    <dgm:pt modelId="{0D10EAF5-5632-4CA5-8E9E-F57C5F14633D}">
      <dgm:prSet phldrT="[Text]" custT="1"/>
      <dgm:spPr/>
      <dgm:t>
        <a:bodyPr/>
        <a:lstStyle/>
        <a:p>
          <a:r>
            <a:rPr lang="en-US" sz="1900" dirty="0" smtClean="0"/>
            <a:t>2016</a:t>
          </a:r>
          <a:endParaRPr lang="en-US" sz="1900" dirty="0"/>
        </a:p>
      </dgm:t>
    </dgm:pt>
    <dgm:pt modelId="{965332AD-80C9-4878-A0CA-D8D9BEECA7BB}" type="parTrans" cxnId="{38B1A5EB-5629-4ECB-BE8B-25AA4946FAB0}">
      <dgm:prSet/>
      <dgm:spPr/>
      <dgm:t>
        <a:bodyPr/>
        <a:lstStyle/>
        <a:p>
          <a:endParaRPr lang="en-US"/>
        </a:p>
      </dgm:t>
    </dgm:pt>
    <dgm:pt modelId="{64882965-A499-4199-A0D8-F6E79CD44990}" type="sibTrans" cxnId="{38B1A5EB-5629-4ECB-BE8B-25AA4946FAB0}">
      <dgm:prSet/>
      <dgm:spPr/>
      <dgm:t>
        <a:bodyPr/>
        <a:lstStyle/>
        <a:p>
          <a:endParaRPr lang="en-US"/>
        </a:p>
      </dgm:t>
    </dgm:pt>
    <dgm:pt modelId="{C0F02D9E-983E-486B-BE05-61B13B754106}">
      <dgm:prSet phldrT="[Text]" custT="1"/>
      <dgm:spPr/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Expansion: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DE0BE7F7-F954-4D65-BD49-F4A4A8285A6D}" type="parTrans" cxnId="{EC0FF03B-EDC7-42B7-8525-0D510D9DC0DE}">
      <dgm:prSet/>
      <dgm:spPr/>
      <dgm:t>
        <a:bodyPr/>
        <a:lstStyle/>
        <a:p>
          <a:endParaRPr lang="en-US"/>
        </a:p>
      </dgm:t>
    </dgm:pt>
    <dgm:pt modelId="{0768B4D1-84A9-493E-A9CC-CE1A8E9CF49F}" type="sibTrans" cxnId="{EC0FF03B-EDC7-42B7-8525-0D510D9DC0DE}">
      <dgm:prSet/>
      <dgm:spPr/>
      <dgm:t>
        <a:bodyPr/>
        <a:lstStyle/>
        <a:p>
          <a:endParaRPr lang="en-US"/>
        </a:p>
      </dgm:t>
    </dgm:pt>
    <dgm:pt modelId="{5BF77994-D623-4621-B084-146B6FA11E0C}">
      <dgm:prSet phldrT="[Text]" custT="1"/>
      <dgm:spPr/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14 additional elementary campuses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939C8DCA-A69F-4373-A7C6-8DC31270CCC3}" type="parTrans" cxnId="{0B0FBB9B-E506-460E-8068-EF58B372342C}">
      <dgm:prSet/>
      <dgm:spPr/>
      <dgm:t>
        <a:bodyPr/>
        <a:lstStyle/>
        <a:p>
          <a:endParaRPr lang="en-US"/>
        </a:p>
      </dgm:t>
    </dgm:pt>
    <dgm:pt modelId="{BE133F1C-F10E-4A92-A778-0743E0BA6700}" type="sibTrans" cxnId="{0B0FBB9B-E506-460E-8068-EF58B372342C}">
      <dgm:prSet/>
      <dgm:spPr/>
      <dgm:t>
        <a:bodyPr/>
        <a:lstStyle/>
        <a:p>
          <a:endParaRPr lang="en-US"/>
        </a:p>
      </dgm:t>
    </dgm:pt>
    <dgm:pt modelId="{7AD6E11E-4D3D-4275-B612-EF12B9D8D752}">
      <dgm:prSet phldrT="[Text]" custT="1"/>
      <dgm:spPr/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22 Elementary Schools , 2 Early Childhood Centers, and one Middle School.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FAD56338-36D3-49D1-A4E8-D4E6B6C32F8A}" type="parTrans" cxnId="{B3D78B30-0B20-47CD-B1BF-755F5C75F1BF}">
      <dgm:prSet/>
      <dgm:spPr/>
      <dgm:t>
        <a:bodyPr/>
        <a:lstStyle/>
        <a:p>
          <a:endParaRPr lang="en-US"/>
        </a:p>
      </dgm:t>
    </dgm:pt>
    <dgm:pt modelId="{66D1D11F-91C2-4A79-A217-4906F3F1C635}" type="sibTrans" cxnId="{B3D78B30-0B20-47CD-B1BF-755F5C75F1BF}">
      <dgm:prSet/>
      <dgm:spPr/>
      <dgm:t>
        <a:bodyPr/>
        <a:lstStyle/>
        <a:p>
          <a:endParaRPr lang="en-US"/>
        </a:p>
      </dgm:t>
    </dgm:pt>
    <dgm:pt modelId="{9791304E-1538-4965-8ED5-A2F2C24A44B4}">
      <dgm:prSet phldrT="[Text]" custT="1"/>
      <dgm:spPr/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DL campuses total 56 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58A0FEC1-9F3F-439A-9B04-089DF7E748A2}" type="parTrans" cxnId="{AB1851C4-E7B6-4B26-A0CE-D5A3B29FC4FD}">
      <dgm:prSet/>
      <dgm:spPr/>
      <dgm:t>
        <a:bodyPr/>
        <a:lstStyle/>
        <a:p>
          <a:endParaRPr lang="en-US"/>
        </a:p>
      </dgm:t>
    </dgm:pt>
    <dgm:pt modelId="{21685EEF-65A5-45A4-944B-909930CDC7BC}" type="sibTrans" cxnId="{AB1851C4-E7B6-4B26-A0CE-D5A3B29FC4FD}">
      <dgm:prSet/>
      <dgm:spPr/>
      <dgm:t>
        <a:bodyPr/>
        <a:lstStyle/>
        <a:p>
          <a:endParaRPr lang="en-US"/>
        </a:p>
      </dgm:t>
    </dgm:pt>
    <dgm:pt modelId="{E26E891A-851F-4520-B825-C5054741D939}">
      <dgm:prSet phldrT="[Text]" custT="1"/>
      <dgm:spPr/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10 elementary schools, one Early Childhood Center, and one Middle School.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91D4EC42-013F-4EFA-861D-C35AED392EED}" type="parTrans" cxnId="{CD04BC85-EF87-4658-BEBF-1A0A5C34EF0D}">
      <dgm:prSet/>
      <dgm:spPr/>
      <dgm:t>
        <a:bodyPr/>
        <a:lstStyle/>
        <a:p>
          <a:endParaRPr lang="en-US"/>
        </a:p>
      </dgm:t>
    </dgm:pt>
    <dgm:pt modelId="{960F9F27-4E96-4B59-8F8E-860CD8B6D119}" type="sibTrans" cxnId="{CD04BC85-EF87-4658-BEBF-1A0A5C34EF0D}">
      <dgm:prSet/>
      <dgm:spPr/>
      <dgm:t>
        <a:bodyPr/>
        <a:lstStyle/>
        <a:p>
          <a:endParaRPr lang="en-US"/>
        </a:p>
      </dgm:t>
    </dgm:pt>
    <dgm:pt modelId="{9ECB3690-1E37-4C8F-BF12-8B3921374758}">
      <dgm:prSet phldrT="[Text]" custT="1"/>
      <dgm:spPr/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DL campuses total 68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41A3C6B3-0711-4CB3-BA77-631293B042D1}" type="parTrans" cxnId="{43974B38-E320-437E-935C-AA5939294BF4}">
      <dgm:prSet/>
      <dgm:spPr/>
      <dgm:t>
        <a:bodyPr/>
        <a:lstStyle/>
        <a:p>
          <a:endParaRPr lang="en-US"/>
        </a:p>
      </dgm:t>
    </dgm:pt>
    <dgm:pt modelId="{98107B5C-A64E-4B01-9540-5AF1440280DE}" type="sibTrans" cxnId="{43974B38-E320-437E-935C-AA5939294BF4}">
      <dgm:prSet/>
      <dgm:spPr/>
      <dgm:t>
        <a:bodyPr/>
        <a:lstStyle/>
        <a:p>
          <a:endParaRPr lang="en-US"/>
        </a:p>
      </dgm:t>
    </dgm:pt>
    <dgm:pt modelId="{6701C5D5-C538-4982-83B8-D0842EE3B7A8}" type="pres">
      <dgm:prSet presAssocID="{34C35C8A-A73F-440B-BAC0-216E932B3CC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3549C9-BF65-4AC2-9059-5AE38CFE5B88}" type="pres">
      <dgm:prSet presAssocID="{C0D23ABE-63C9-44A6-9B15-13A9F5FB3E9B}" presName="composite" presStyleCnt="0"/>
      <dgm:spPr/>
    </dgm:pt>
    <dgm:pt modelId="{0ECE843F-D1D4-407F-9A1C-6A5B6F431981}" type="pres">
      <dgm:prSet presAssocID="{C0D23ABE-63C9-44A6-9B15-13A9F5FB3E9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211137-EEB2-44D8-91F9-9A0E6A94FDA4}" type="pres">
      <dgm:prSet presAssocID="{C0D23ABE-63C9-44A6-9B15-13A9F5FB3E9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67B0D4-0785-4B1A-94F8-5AE3C9DA6E3E}" type="pres">
      <dgm:prSet presAssocID="{09D4E7A6-2310-4383-AFFD-0E7C6ABBF93E}" presName="sp" presStyleCnt="0"/>
      <dgm:spPr/>
    </dgm:pt>
    <dgm:pt modelId="{779A7F78-9021-4A05-BE5F-9AED58C6C444}" type="pres">
      <dgm:prSet presAssocID="{7E515765-D1E5-4A56-96FB-78DA17935C1B}" presName="composite" presStyleCnt="0"/>
      <dgm:spPr/>
    </dgm:pt>
    <dgm:pt modelId="{041AF946-460A-4E5D-BDC1-3B08F8E58F81}" type="pres">
      <dgm:prSet presAssocID="{7E515765-D1E5-4A56-96FB-78DA17935C1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08FA91-610F-49AB-B5CD-922432F8EC03}" type="pres">
      <dgm:prSet presAssocID="{7E515765-D1E5-4A56-96FB-78DA17935C1B}" presName="descendantText" presStyleLbl="alignAcc1" presStyleIdx="1" presStyleCnt="3" custScaleY="1402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A0E25E-7FBD-4E4A-8FA3-DF6F3D40E46D}" type="pres">
      <dgm:prSet presAssocID="{C5FEBA29-2A32-451D-A027-9F85F71B137A}" presName="sp" presStyleCnt="0"/>
      <dgm:spPr/>
    </dgm:pt>
    <dgm:pt modelId="{8F5411F1-062F-4EB3-B50D-82E134350990}" type="pres">
      <dgm:prSet presAssocID="{0D10EAF5-5632-4CA5-8E9E-F57C5F14633D}" presName="composite" presStyleCnt="0"/>
      <dgm:spPr/>
    </dgm:pt>
    <dgm:pt modelId="{120F0BB8-1030-4CCC-9FB7-B06F503D0722}" type="pres">
      <dgm:prSet presAssocID="{0D10EAF5-5632-4CA5-8E9E-F57C5F14633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88369-5AAB-4505-A33F-9032D458E412}" type="pres">
      <dgm:prSet presAssocID="{0D10EAF5-5632-4CA5-8E9E-F57C5F14633D}" presName="descendantText" presStyleLbl="alignAcc1" presStyleIdx="2" presStyleCnt="3" custScaleY="1252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6476BF-2034-4A01-BC9D-D4C2074C538C}" type="presOf" srcId="{34C35C8A-A73F-440B-BAC0-216E932B3CCC}" destId="{6701C5D5-C538-4982-83B8-D0842EE3B7A8}" srcOrd="0" destOrd="0" presId="urn:microsoft.com/office/officeart/2005/8/layout/chevron2"/>
    <dgm:cxn modelId="{F58111BC-E4C3-4B94-B23A-EEA0042AEFC2}" type="presOf" srcId="{CBCA2399-19D9-48F5-9A15-BB19051EBAFF}" destId="{7B08FA91-610F-49AB-B5CD-922432F8EC03}" srcOrd="0" destOrd="0" presId="urn:microsoft.com/office/officeart/2005/8/layout/chevron2"/>
    <dgm:cxn modelId="{89AEDA3F-BD8B-4A3B-9558-13514CD23164}" srcId="{34C35C8A-A73F-440B-BAC0-216E932B3CCC}" destId="{7E515765-D1E5-4A56-96FB-78DA17935C1B}" srcOrd="1" destOrd="0" parTransId="{DA6F0215-4922-455D-8C68-AC9EAA401694}" sibTransId="{C5FEBA29-2A32-451D-A027-9F85F71B137A}"/>
    <dgm:cxn modelId="{C7F606EE-8F50-495A-A1AB-6ADA51ED1D69}" type="presOf" srcId="{C0D23ABE-63C9-44A6-9B15-13A9F5FB3E9B}" destId="{0ECE843F-D1D4-407F-9A1C-6A5B6F431981}" srcOrd="0" destOrd="0" presId="urn:microsoft.com/office/officeart/2005/8/layout/chevron2"/>
    <dgm:cxn modelId="{D52F95E4-1568-4586-9A7D-ABFA003011C4}" type="presOf" srcId="{C0F02D9E-983E-486B-BE05-61B13B754106}" destId="{B2288369-5AAB-4505-A33F-9032D458E412}" srcOrd="0" destOrd="0" presId="urn:microsoft.com/office/officeart/2005/8/layout/chevron2"/>
    <dgm:cxn modelId="{AB1851C4-E7B6-4B26-A0CE-D5A3B29FC4FD}" srcId="{CBCA2399-19D9-48F5-9A15-BB19051EBAFF}" destId="{9791304E-1538-4965-8ED5-A2F2C24A44B4}" srcOrd="1" destOrd="0" parTransId="{58A0FEC1-9F3F-439A-9B04-089DF7E748A2}" sibTransId="{21685EEF-65A5-45A4-944B-909930CDC7BC}"/>
    <dgm:cxn modelId="{D81D1D2E-3B5C-46BC-B34B-B55F9C738E66}" type="presOf" srcId="{9791304E-1538-4965-8ED5-A2F2C24A44B4}" destId="{7B08FA91-610F-49AB-B5CD-922432F8EC03}" srcOrd="0" destOrd="2" presId="urn:microsoft.com/office/officeart/2005/8/layout/chevron2"/>
    <dgm:cxn modelId="{B338813A-E2F6-4B0C-8CBD-23C6A2606197}" srcId="{C0D23ABE-63C9-44A6-9B15-13A9F5FB3E9B}" destId="{AE30B2D5-4A55-49D4-AF8C-D6C9DC0771FD}" srcOrd="0" destOrd="0" parTransId="{C533D703-94B4-4AF1-A8C4-B8C0A3A9896A}" sibTransId="{D41DD0BD-C05D-4D17-BB3C-B631471B3220}"/>
    <dgm:cxn modelId="{0B0FBB9B-E506-460E-8068-EF58B372342C}" srcId="{C0D23ABE-63C9-44A6-9B15-13A9F5FB3E9B}" destId="{5BF77994-D623-4621-B084-146B6FA11E0C}" srcOrd="1" destOrd="0" parTransId="{939C8DCA-A69F-4373-A7C6-8DC31270CCC3}" sibTransId="{BE133F1C-F10E-4A92-A778-0743E0BA6700}"/>
    <dgm:cxn modelId="{2B5E2083-7165-4701-9167-F7807A74335A}" type="presOf" srcId="{0D10EAF5-5632-4CA5-8E9E-F57C5F14633D}" destId="{120F0BB8-1030-4CCC-9FB7-B06F503D0722}" srcOrd="0" destOrd="0" presId="urn:microsoft.com/office/officeart/2005/8/layout/chevron2"/>
    <dgm:cxn modelId="{9E69310A-913A-463F-9A44-1F95BE2E3B79}" type="presOf" srcId="{5BF77994-D623-4621-B084-146B6FA11E0C}" destId="{D8211137-EEB2-44D8-91F9-9A0E6A94FDA4}" srcOrd="0" destOrd="1" presId="urn:microsoft.com/office/officeart/2005/8/layout/chevron2"/>
    <dgm:cxn modelId="{B3D78B30-0B20-47CD-B1BF-755F5C75F1BF}" srcId="{CBCA2399-19D9-48F5-9A15-BB19051EBAFF}" destId="{7AD6E11E-4D3D-4275-B612-EF12B9D8D752}" srcOrd="0" destOrd="0" parTransId="{FAD56338-36D3-49D1-A4E8-D4E6B6C32F8A}" sibTransId="{66D1D11F-91C2-4A79-A217-4906F3F1C635}"/>
    <dgm:cxn modelId="{43974B38-E320-437E-935C-AA5939294BF4}" srcId="{C0F02D9E-983E-486B-BE05-61B13B754106}" destId="{9ECB3690-1E37-4C8F-BF12-8B3921374758}" srcOrd="1" destOrd="0" parTransId="{41A3C6B3-0711-4CB3-BA77-631293B042D1}" sibTransId="{98107B5C-A64E-4B01-9540-5AF1440280DE}"/>
    <dgm:cxn modelId="{F3707345-DEFC-47A7-87D2-865F3633E3A2}" srcId="{7E515765-D1E5-4A56-96FB-78DA17935C1B}" destId="{CBCA2399-19D9-48F5-9A15-BB19051EBAFF}" srcOrd="0" destOrd="0" parTransId="{EFFE9606-3C4D-4427-B00C-68F32C4568D8}" sibTransId="{B2498CA9-04F7-4E39-B3CC-DCDA761A96F9}"/>
    <dgm:cxn modelId="{C01A7D6F-DB5B-4BEF-A5B9-186246ED9172}" type="presOf" srcId="{7E515765-D1E5-4A56-96FB-78DA17935C1B}" destId="{041AF946-460A-4E5D-BDC1-3B08F8E58F81}" srcOrd="0" destOrd="0" presId="urn:microsoft.com/office/officeart/2005/8/layout/chevron2"/>
    <dgm:cxn modelId="{D6F1FB9B-1405-4B93-BB08-80AFDA0D5CA2}" srcId="{34C35C8A-A73F-440B-BAC0-216E932B3CCC}" destId="{C0D23ABE-63C9-44A6-9B15-13A9F5FB3E9B}" srcOrd="0" destOrd="0" parTransId="{5D0FD1E5-4A07-40CF-82B9-5746D96932B8}" sibTransId="{09D4E7A6-2310-4383-AFFD-0E7C6ABBF93E}"/>
    <dgm:cxn modelId="{CD04BC85-EF87-4658-BEBF-1A0A5C34EF0D}" srcId="{C0F02D9E-983E-486B-BE05-61B13B754106}" destId="{E26E891A-851F-4520-B825-C5054741D939}" srcOrd="0" destOrd="0" parTransId="{91D4EC42-013F-4EFA-861D-C35AED392EED}" sibTransId="{960F9F27-4E96-4B59-8F8E-860CD8B6D119}"/>
    <dgm:cxn modelId="{6D24B601-34AB-4726-81B0-33674BC0A893}" type="presOf" srcId="{9ECB3690-1E37-4C8F-BF12-8B3921374758}" destId="{B2288369-5AAB-4505-A33F-9032D458E412}" srcOrd="0" destOrd="2" presId="urn:microsoft.com/office/officeart/2005/8/layout/chevron2"/>
    <dgm:cxn modelId="{EC0FF03B-EDC7-42B7-8525-0D510D9DC0DE}" srcId="{0D10EAF5-5632-4CA5-8E9E-F57C5F14633D}" destId="{C0F02D9E-983E-486B-BE05-61B13B754106}" srcOrd="0" destOrd="0" parTransId="{DE0BE7F7-F954-4D65-BD49-F4A4A8285A6D}" sibTransId="{0768B4D1-84A9-493E-A9CC-CE1A8E9CF49F}"/>
    <dgm:cxn modelId="{330B8E4E-FDA6-4A32-9E84-11DF7FDD858F}" type="presOf" srcId="{E26E891A-851F-4520-B825-C5054741D939}" destId="{B2288369-5AAB-4505-A33F-9032D458E412}" srcOrd="0" destOrd="1" presId="urn:microsoft.com/office/officeart/2005/8/layout/chevron2"/>
    <dgm:cxn modelId="{38B1A5EB-5629-4ECB-BE8B-25AA4946FAB0}" srcId="{34C35C8A-A73F-440B-BAC0-216E932B3CCC}" destId="{0D10EAF5-5632-4CA5-8E9E-F57C5F14633D}" srcOrd="2" destOrd="0" parTransId="{965332AD-80C9-4878-A0CA-D8D9BEECA7BB}" sibTransId="{64882965-A499-4199-A0D8-F6E79CD44990}"/>
    <dgm:cxn modelId="{027D8BAF-8028-41A6-9104-12199A7339A8}" type="presOf" srcId="{7AD6E11E-4D3D-4275-B612-EF12B9D8D752}" destId="{7B08FA91-610F-49AB-B5CD-922432F8EC03}" srcOrd="0" destOrd="1" presId="urn:microsoft.com/office/officeart/2005/8/layout/chevron2"/>
    <dgm:cxn modelId="{141EACD0-28D8-4410-BFFA-B4E4DC9973B0}" type="presOf" srcId="{AE30B2D5-4A55-49D4-AF8C-D6C9DC0771FD}" destId="{D8211137-EEB2-44D8-91F9-9A0E6A94FDA4}" srcOrd="0" destOrd="0" presId="urn:microsoft.com/office/officeart/2005/8/layout/chevron2"/>
    <dgm:cxn modelId="{933BA61F-9F57-4066-88E9-B0635860ACB7}" type="presParOf" srcId="{6701C5D5-C538-4982-83B8-D0842EE3B7A8}" destId="{383549C9-BF65-4AC2-9059-5AE38CFE5B88}" srcOrd="0" destOrd="0" presId="urn:microsoft.com/office/officeart/2005/8/layout/chevron2"/>
    <dgm:cxn modelId="{3FD30E8F-E028-426B-9FD8-53BE50A68073}" type="presParOf" srcId="{383549C9-BF65-4AC2-9059-5AE38CFE5B88}" destId="{0ECE843F-D1D4-407F-9A1C-6A5B6F431981}" srcOrd="0" destOrd="0" presId="urn:microsoft.com/office/officeart/2005/8/layout/chevron2"/>
    <dgm:cxn modelId="{EFB7B9ED-6BF1-4702-88CE-A4887B773315}" type="presParOf" srcId="{383549C9-BF65-4AC2-9059-5AE38CFE5B88}" destId="{D8211137-EEB2-44D8-91F9-9A0E6A94FDA4}" srcOrd="1" destOrd="0" presId="urn:microsoft.com/office/officeart/2005/8/layout/chevron2"/>
    <dgm:cxn modelId="{29464B18-0B6F-403B-AB29-4460551D9E92}" type="presParOf" srcId="{6701C5D5-C538-4982-83B8-D0842EE3B7A8}" destId="{EA67B0D4-0785-4B1A-94F8-5AE3C9DA6E3E}" srcOrd="1" destOrd="0" presId="urn:microsoft.com/office/officeart/2005/8/layout/chevron2"/>
    <dgm:cxn modelId="{267DC29D-345B-47B6-9197-3DC696148CD5}" type="presParOf" srcId="{6701C5D5-C538-4982-83B8-D0842EE3B7A8}" destId="{779A7F78-9021-4A05-BE5F-9AED58C6C444}" srcOrd="2" destOrd="0" presId="urn:microsoft.com/office/officeart/2005/8/layout/chevron2"/>
    <dgm:cxn modelId="{EBA59578-BD4B-4032-BDC9-ECAFB6A4C196}" type="presParOf" srcId="{779A7F78-9021-4A05-BE5F-9AED58C6C444}" destId="{041AF946-460A-4E5D-BDC1-3B08F8E58F81}" srcOrd="0" destOrd="0" presId="urn:microsoft.com/office/officeart/2005/8/layout/chevron2"/>
    <dgm:cxn modelId="{9551E943-DEC6-4FC8-BE97-F7D278C0018D}" type="presParOf" srcId="{779A7F78-9021-4A05-BE5F-9AED58C6C444}" destId="{7B08FA91-610F-49AB-B5CD-922432F8EC03}" srcOrd="1" destOrd="0" presId="urn:microsoft.com/office/officeart/2005/8/layout/chevron2"/>
    <dgm:cxn modelId="{FDBE0866-0F53-4905-A8A8-502FF7F17EDC}" type="presParOf" srcId="{6701C5D5-C538-4982-83B8-D0842EE3B7A8}" destId="{F7A0E25E-7FBD-4E4A-8FA3-DF6F3D40E46D}" srcOrd="3" destOrd="0" presId="urn:microsoft.com/office/officeart/2005/8/layout/chevron2"/>
    <dgm:cxn modelId="{89DB79C8-38A3-4990-85C1-2323F5EBDF73}" type="presParOf" srcId="{6701C5D5-C538-4982-83B8-D0842EE3B7A8}" destId="{8F5411F1-062F-4EB3-B50D-82E134350990}" srcOrd="4" destOrd="0" presId="urn:microsoft.com/office/officeart/2005/8/layout/chevron2"/>
    <dgm:cxn modelId="{0E8EAC62-4F29-46E0-B5B4-E551BCA59AB9}" type="presParOf" srcId="{8F5411F1-062F-4EB3-B50D-82E134350990}" destId="{120F0BB8-1030-4CCC-9FB7-B06F503D0722}" srcOrd="0" destOrd="0" presId="urn:microsoft.com/office/officeart/2005/8/layout/chevron2"/>
    <dgm:cxn modelId="{2350419C-F3EE-488D-83E0-4DF2188509D2}" type="presParOf" srcId="{8F5411F1-062F-4EB3-B50D-82E134350990}" destId="{B2288369-5AAB-4505-A33F-9032D458E41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CE843F-D1D4-407F-9A1C-6A5B6F431981}">
      <dsp:nvSpPr>
        <dsp:cNvPr id="0" name=""/>
        <dsp:cNvSpPr/>
      </dsp:nvSpPr>
      <dsp:spPr>
        <a:xfrm rot="5400000">
          <a:off x="-259182" y="261233"/>
          <a:ext cx="1727885" cy="12095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1994</a:t>
          </a:r>
          <a:endParaRPr lang="en-US" sz="2000" kern="1200" dirty="0"/>
        </a:p>
      </dsp:txBody>
      <dsp:txXfrm rot="-5400000">
        <a:off x="2" y="606810"/>
        <a:ext cx="1209519" cy="518366"/>
      </dsp:txXfrm>
    </dsp:sp>
    <dsp:sp modelId="{D8211137-EEB2-44D8-91F9-9A0E6A94FDA4}">
      <dsp:nvSpPr>
        <dsp:cNvPr id="0" name=""/>
        <dsp:cNvSpPr/>
      </dsp:nvSpPr>
      <dsp:spPr>
        <a:xfrm rot="5400000">
          <a:off x="4157997" y="-2946426"/>
          <a:ext cx="1123125" cy="70200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Century Gothic" panose="020B0502020202020204" pitchFamily="34" charset="0"/>
            </a:rPr>
            <a:t>Dual Language (DL) Program starts.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 rot="-5400000">
        <a:off x="1209520" y="56877"/>
        <a:ext cx="6965254" cy="1013473"/>
      </dsp:txXfrm>
    </dsp:sp>
    <dsp:sp modelId="{041AF946-460A-4E5D-BDC1-3B08F8E58F81}">
      <dsp:nvSpPr>
        <dsp:cNvPr id="0" name=""/>
        <dsp:cNvSpPr/>
      </dsp:nvSpPr>
      <dsp:spPr>
        <a:xfrm rot="5400000">
          <a:off x="-259182" y="1802362"/>
          <a:ext cx="1727885" cy="12095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2012</a:t>
          </a:r>
          <a:endParaRPr lang="en-US" sz="2000" kern="1200" dirty="0"/>
        </a:p>
      </dsp:txBody>
      <dsp:txXfrm rot="-5400000">
        <a:off x="2" y="2147939"/>
        <a:ext cx="1209519" cy="518366"/>
      </dsp:txXfrm>
    </dsp:sp>
    <dsp:sp modelId="{7B08FA91-610F-49AB-B5CD-922432F8EC03}">
      <dsp:nvSpPr>
        <dsp:cNvPr id="0" name=""/>
        <dsp:cNvSpPr/>
      </dsp:nvSpPr>
      <dsp:spPr>
        <a:xfrm rot="5400000">
          <a:off x="4157997" y="-1405297"/>
          <a:ext cx="1123125" cy="70200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Century Gothic" panose="020B0502020202020204" pitchFamily="34" charset="0"/>
            </a:rPr>
            <a:t>DL Expansion:</a:t>
          </a:r>
          <a:endParaRPr lang="en-US" sz="2000" kern="1200" dirty="0">
            <a:latin typeface="Century Gothic" panose="020B0502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Century Gothic" panose="020B0502020202020204" pitchFamily="34" charset="0"/>
            </a:rPr>
            <a:t>14 Elementary Schools, 2 Middle Schools and one High School.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 rot="-5400000">
        <a:off x="1209520" y="1598006"/>
        <a:ext cx="6965254" cy="1013473"/>
      </dsp:txXfrm>
    </dsp:sp>
    <dsp:sp modelId="{120F0BB8-1030-4CCC-9FB7-B06F503D0722}">
      <dsp:nvSpPr>
        <dsp:cNvPr id="0" name=""/>
        <dsp:cNvSpPr/>
      </dsp:nvSpPr>
      <dsp:spPr>
        <a:xfrm rot="5400000">
          <a:off x="-259182" y="3485421"/>
          <a:ext cx="1727885" cy="12095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2013</a:t>
          </a:r>
          <a:endParaRPr lang="en-US" sz="2000" kern="1200" dirty="0"/>
        </a:p>
      </dsp:txBody>
      <dsp:txXfrm rot="-5400000">
        <a:off x="2" y="3830998"/>
        <a:ext cx="1209519" cy="518366"/>
      </dsp:txXfrm>
    </dsp:sp>
    <dsp:sp modelId="{B2288369-5AAB-4505-A33F-9032D458E412}">
      <dsp:nvSpPr>
        <dsp:cNvPr id="0" name=""/>
        <dsp:cNvSpPr/>
      </dsp:nvSpPr>
      <dsp:spPr>
        <a:xfrm rot="5400000">
          <a:off x="4016067" y="277761"/>
          <a:ext cx="1406984" cy="70200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Century Gothic" panose="020B0502020202020204" pitchFamily="34" charset="0"/>
            </a:rPr>
            <a:t>State and National school visits</a:t>
          </a:r>
          <a:endParaRPr lang="en-US" sz="2000" kern="1200" dirty="0">
            <a:latin typeface="Century Gothic" panose="020B0502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Century Gothic" panose="020B0502020202020204" pitchFamily="34" charset="0"/>
            </a:rPr>
            <a:t>Established aligned programming and support systems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 rot="-5400000">
        <a:off x="1209520" y="3152992"/>
        <a:ext cx="6951397" cy="12696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CE843F-D1D4-407F-9A1C-6A5B6F431981}">
      <dsp:nvSpPr>
        <dsp:cNvPr id="0" name=""/>
        <dsp:cNvSpPr/>
      </dsp:nvSpPr>
      <dsp:spPr>
        <a:xfrm rot="5400000">
          <a:off x="-247324" y="254694"/>
          <a:ext cx="1648833" cy="11541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2014</a:t>
          </a:r>
          <a:endParaRPr lang="en-US" sz="1900" kern="1200" dirty="0"/>
        </a:p>
      </dsp:txBody>
      <dsp:txXfrm rot="-5400000">
        <a:off x="2" y="584461"/>
        <a:ext cx="1154183" cy="494650"/>
      </dsp:txXfrm>
    </dsp:sp>
    <dsp:sp modelId="{D8211137-EEB2-44D8-91F9-9A0E6A94FDA4}">
      <dsp:nvSpPr>
        <dsp:cNvPr id="0" name=""/>
        <dsp:cNvSpPr/>
      </dsp:nvSpPr>
      <dsp:spPr>
        <a:xfrm rot="5400000">
          <a:off x="4156020" y="-2994468"/>
          <a:ext cx="1071741" cy="70754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Century Gothic" panose="020B0502020202020204" pitchFamily="34" charset="0"/>
            </a:rPr>
            <a:t>Expansion:</a:t>
          </a:r>
          <a:endParaRPr lang="en-US" sz="2000" kern="1200" dirty="0">
            <a:latin typeface="Century Gothic" panose="020B0502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Century Gothic" panose="020B0502020202020204" pitchFamily="34" charset="0"/>
            </a:rPr>
            <a:t>14 additional elementary campuses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 rot="-5400000">
        <a:off x="1154183" y="59687"/>
        <a:ext cx="7023098" cy="967105"/>
      </dsp:txXfrm>
    </dsp:sp>
    <dsp:sp modelId="{041AF946-460A-4E5D-BDC1-3B08F8E58F81}">
      <dsp:nvSpPr>
        <dsp:cNvPr id="0" name=""/>
        <dsp:cNvSpPr/>
      </dsp:nvSpPr>
      <dsp:spPr>
        <a:xfrm rot="5400000">
          <a:off x="-247324" y="1941239"/>
          <a:ext cx="1648833" cy="11541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2015</a:t>
          </a:r>
          <a:endParaRPr lang="en-US" sz="1900" kern="1200" dirty="0"/>
        </a:p>
      </dsp:txBody>
      <dsp:txXfrm rot="-5400000">
        <a:off x="2" y="2271006"/>
        <a:ext cx="1154183" cy="494650"/>
      </dsp:txXfrm>
    </dsp:sp>
    <dsp:sp modelId="{7B08FA91-610F-49AB-B5CD-922432F8EC03}">
      <dsp:nvSpPr>
        <dsp:cNvPr id="0" name=""/>
        <dsp:cNvSpPr/>
      </dsp:nvSpPr>
      <dsp:spPr>
        <a:xfrm rot="5400000">
          <a:off x="3940097" y="-1307922"/>
          <a:ext cx="1503589" cy="70754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Century Gothic" panose="020B0502020202020204" pitchFamily="34" charset="0"/>
            </a:rPr>
            <a:t>Expansion:</a:t>
          </a:r>
          <a:endParaRPr lang="en-US" sz="2000" kern="1200" dirty="0">
            <a:latin typeface="Century Gothic" panose="020B050202020202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Century Gothic" panose="020B0502020202020204" pitchFamily="34" charset="0"/>
            </a:rPr>
            <a:t>22 Elementary Schools , 2 Early Childhood Centers, and one Middle School.</a:t>
          </a:r>
          <a:endParaRPr lang="en-US" sz="2000" kern="1200" dirty="0">
            <a:latin typeface="Century Gothic" panose="020B050202020202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Century Gothic" panose="020B0502020202020204" pitchFamily="34" charset="0"/>
            </a:rPr>
            <a:t>DL campuses total 56 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 rot="-5400000">
        <a:off x="1154184" y="1551390"/>
        <a:ext cx="7002017" cy="1356791"/>
      </dsp:txXfrm>
    </dsp:sp>
    <dsp:sp modelId="{120F0BB8-1030-4CCC-9FB7-B06F503D0722}">
      <dsp:nvSpPr>
        <dsp:cNvPr id="0" name=""/>
        <dsp:cNvSpPr/>
      </dsp:nvSpPr>
      <dsp:spPr>
        <a:xfrm rot="5400000">
          <a:off x="-247324" y="3547297"/>
          <a:ext cx="1648833" cy="11541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2016</a:t>
          </a:r>
          <a:endParaRPr lang="en-US" sz="1900" kern="1200" dirty="0"/>
        </a:p>
      </dsp:txBody>
      <dsp:txXfrm rot="-5400000">
        <a:off x="2" y="3877064"/>
        <a:ext cx="1154183" cy="494650"/>
      </dsp:txXfrm>
    </dsp:sp>
    <dsp:sp modelId="{B2288369-5AAB-4505-A33F-9032D458E412}">
      <dsp:nvSpPr>
        <dsp:cNvPr id="0" name=""/>
        <dsp:cNvSpPr/>
      </dsp:nvSpPr>
      <dsp:spPr>
        <a:xfrm rot="5400000">
          <a:off x="4020584" y="298135"/>
          <a:ext cx="1342613" cy="70754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Century Gothic" panose="020B0502020202020204" pitchFamily="34" charset="0"/>
            </a:rPr>
            <a:t>Expansion:</a:t>
          </a:r>
          <a:endParaRPr lang="en-US" sz="2000" kern="1200" dirty="0">
            <a:latin typeface="Century Gothic" panose="020B050202020202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Century Gothic" panose="020B0502020202020204" pitchFamily="34" charset="0"/>
            </a:rPr>
            <a:t>10 elementary schools, one Early Childhood Center, and one Middle School.</a:t>
          </a:r>
          <a:endParaRPr lang="en-US" sz="2000" kern="1200" dirty="0">
            <a:latin typeface="Century Gothic" panose="020B050202020202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Century Gothic" panose="020B0502020202020204" pitchFamily="34" charset="0"/>
            </a:rPr>
            <a:t>DL campuses total 68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 rot="-5400000">
        <a:off x="1154183" y="3230078"/>
        <a:ext cx="7009875" cy="1211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0.17167</cdr:x>
      <cdr:y>0.74444</cdr:y>
    </cdr:from>
    <cdr:to>
      <cdr:x>0.58667</cdr:x>
      <cdr:y>0.89444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84860" y="2042154"/>
          <a:ext cx="1897380" cy="4114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0.09501</cdr:x>
      <cdr:y>0.94336</cdr:y>
    </cdr:from>
    <cdr:to>
      <cdr:x>0.97473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44446" y="4061460"/>
          <a:ext cx="5041014" cy="2438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Kinder            </a:t>
          </a:r>
          <a:r>
            <a:rPr lang="en-US" sz="1100" dirty="0" smtClean="0"/>
            <a:t>       1st</a:t>
          </a:r>
          <a:r>
            <a:rPr lang="en-US" sz="1100" baseline="0" dirty="0" smtClean="0"/>
            <a:t>                      </a:t>
          </a:r>
          <a:r>
            <a:rPr lang="en-US" sz="1100" baseline="0" dirty="0"/>
            <a:t>2nd                   </a:t>
          </a:r>
          <a:r>
            <a:rPr lang="en-US" sz="1100" baseline="0" dirty="0" smtClean="0"/>
            <a:t>    3rd</a:t>
          </a:r>
          <a:r>
            <a:rPr lang="en-US" sz="1100" baseline="0" dirty="0"/>
            <a:t>	              </a:t>
          </a:r>
          <a:r>
            <a:rPr lang="en-US" sz="1100" baseline="0" dirty="0" smtClean="0"/>
            <a:t>4th                      5th 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0.90202</cdr:x>
      <cdr:y>0.35624</cdr:y>
    </cdr:from>
    <cdr:to>
      <cdr:x>0.92329</cdr:x>
      <cdr:y>0.37458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7648074" y="1616855"/>
          <a:ext cx="180344" cy="8325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0.9155</cdr:x>
      <cdr:y>0.41784</cdr:y>
    </cdr:from>
    <cdr:to>
      <cdr:x>1</cdr:x>
      <cdr:y>0.49047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7762374" y="1896444"/>
          <a:ext cx="716464" cy="329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Spanish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0.05196</cdr:x>
      <cdr:y>0.88952</cdr:y>
    </cdr:from>
    <cdr:to>
      <cdr:x>0.8499</cdr:x>
      <cdr:y>0.9219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8610" y="3558540"/>
          <a:ext cx="4739640" cy="1295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0.03913</cdr:x>
      <cdr:y>0.87048</cdr:y>
    </cdr:from>
    <cdr:to>
      <cdr:x>0.91276</cdr:x>
      <cdr:y>0.92952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2410" y="3482340"/>
          <a:ext cx="5189220" cy="236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          Kinder</a:t>
          </a:r>
          <a:r>
            <a:rPr lang="en-US" sz="1100" dirty="0"/>
            <a:t>	</a:t>
          </a:r>
          <a:r>
            <a:rPr lang="en-US" sz="1100" dirty="0" smtClean="0"/>
            <a:t>                 1st</a:t>
          </a:r>
          <a:r>
            <a:rPr lang="en-US" sz="1100" dirty="0"/>
            <a:t>	</a:t>
          </a:r>
          <a:r>
            <a:rPr lang="en-US" sz="1100" dirty="0" smtClean="0"/>
            <a:t>                    2nd</a:t>
          </a:r>
          <a:r>
            <a:rPr lang="en-US" sz="1100" dirty="0"/>
            <a:t>	</a:t>
          </a:r>
          <a:r>
            <a:rPr lang="en-US" sz="1100" dirty="0" smtClean="0"/>
            <a:t>                        3rd                             4th                          5th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0.31366</cdr:x>
      <cdr:y>0.95048</cdr:y>
    </cdr:from>
    <cdr:to>
      <cdr:x>0.68954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63090" y="3810000"/>
          <a:ext cx="2232660" cy="198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0.34958</cdr:x>
      <cdr:y>0.96762</cdr:y>
    </cdr:from>
    <cdr:to>
      <cdr:x>0.4458</cdr:x>
      <cdr:y>0.99429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076450" y="3870960"/>
          <a:ext cx="571500" cy="1066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0.35728</cdr:x>
      <cdr:y>0.93333</cdr:y>
    </cdr:from>
    <cdr:to>
      <cdr:x>0.4907</cdr:x>
      <cdr:y>0.99048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122170" y="3733800"/>
          <a:ext cx="79248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English </a:t>
          </a:r>
        </a:p>
      </cdr:txBody>
    </cdr:sp>
  </cdr:relSizeAnchor>
  <cdr:relSizeAnchor xmlns:cdr="http://schemas.openxmlformats.org/drawingml/2006/chartDrawing">
    <cdr:from>
      <cdr:x>0.51064</cdr:x>
      <cdr:y>0.93333</cdr:y>
    </cdr:from>
    <cdr:to>
      <cdr:x>0.65491</cdr:x>
      <cdr:y>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657600" y="4224217"/>
          <a:ext cx="1033389" cy="3017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Spanish</a:t>
          </a:r>
        </a:p>
      </cdr:txBody>
    </cdr:sp>
  </cdr:relSizeAnchor>
  <cdr:relSizeAnchor xmlns:cdr="http://schemas.openxmlformats.org/drawingml/2006/chartDrawing">
    <cdr:from>
      <cdr:x>0.48936</cdr:x>
      <cdr:y>0.95966</cdr:y>
    </cdr:from>
    <cdr:to>
      <cdr:x>0.51064</cdr:x>
      <cdr:y>0.9765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505200" y="4343400"/>
          <a:ext cx="152400" cy="76200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0.34043</cdr:x>
      <cdr:y>0.95966</cdr:y>
    </cdr:from>
    <cdr:to>
      <cdr:x>0.3617</cdr:x>
      <cdr:y>0.9765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2438400" y="4343400"/>
          <a:ext cx="152400" cy="762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C519C4F-CD83-4674-AF31-FB3DD098682C}" type="datetimeFigureOut">
              <a:rPr lang="en-US"/>
              <a:pPr/>
              <a:t>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3BC00AB-93CE-4FEA-BEA2-595910AE4C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172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A8E73A2-DEBE-4EA2-8E06-69C6D760D04C}" type="datetimeFigureOut">
              <a:rPr lang="en-US"/>
              <a:pPr/>
              <a:t>2/2/2016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C78F227-98C4-4CA6-8A6C-983B7B6767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109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8F227-98C4-4CA6-8A6C-983B7B6767A0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7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Currently,</a:t>
            </a:r>
            <a:r>
              <a:rPr lang="en-US" baseline="0" dirty="0" smtClean="0"/>
              <a:t> HISD offers 2 main language support services programs for ELLs at the elementary level: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Transitional Bilingual &amp; Dual Language and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ESL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The goals of the programs vary. For example, the goal of the Transitional and ESL Programs is to meet state exit criteria and be mainstreamed into a mainstream all English instruction class.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The goal of the dual language program is to become bilingual, biliterate, and bicultural. Therefore, although a student in the dual language program meets the exit criteria, the students may continue to participate in middle school and high school.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27F05-9C85-4CF1-8A70-DF1543E2A2DB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94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 descr="Tag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415925"/>
            <a:ext cx="39782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6259" y="1663740"/>
            <a:ext cx="3436077" cy="2282712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200"/>
              </a:lnSpc>
              <a:defRPr sz="3000" b="1" i="0" kern="0" spc="20" baseline="0">
                <a:solidFill>
                  <a:srgbClr val="58595B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6261" y="4167321"/>
            <a:ext cx="3436076" cy="17526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rgbClr val="58595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896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68402"/>
            <a:ext cx="8229600" cy="43513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7B992-5E2B-E641-9546-D02829D494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05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16614"/>
            <a:ext cx="2057400" cy="43621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16614"/>
            <a:ext cx="6019800" cy="43621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DB6D7-71ED-B242-8E61-E9E53B25A0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003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0" y="-36987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 descr="Tag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415925"/>
            <a:ext cx="39782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6259" y="1663740"/>
            <a:ext cx="3436077" cy="2282712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200"/>
              </a:lnSpc>
              <a:defRPr sz="3000" b="1" i="0" kern="0" spc="20" baseline="0">
                <a:solidFill>
                  <a:srgbClr val="58595B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6261" y="4167321"/>
            <a:ext cx="3436076" cy="17526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rgbClr val="58595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617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9B8A2CA-8514-4B74-8A57-8745A62A1C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4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100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098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297A758-D523-4EDF-9B76-4C045BD499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59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3012"/>
            <a:ext cx="4038600" cy="4286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3012"/>
            <a:ext cx="4038600" cy="4286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F242834-71EC-470A-9D76-DE49927C1C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1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759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17355"/>
            <a:ext cx="4040188" cy="3702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759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17355"/>
            <a:ext cx="4041775" cy="3702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09915CE-04F4-4D31-886B-C5BD2A0297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23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382CC4-BC1F-4F6C-941D-BD373F7E41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91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65300A-C2A5-48EA-9215-3F2C2A3B0A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45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/>
          <a:p>
            <a:fld id="{A37F89BB-DABF-4F7E-B709-2A901E2FF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F2E4-DAD4-3649-8DE9-E16C93B6EE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336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72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77201"/>
            <a:ext cx="5111750" cy="44554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39250"/>
            <a:ext cx="3008313" cy="32933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89B792-814B-49A8-9231-469CB786AC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17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36955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9488"/>
            <a:ext cx="5486400" cy="306167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3629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AD0931D-EF2A-4AFB-9FF8-E0C78AC67F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53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68402"/>
            <a:ext cx="8229600" cy="43513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3A710D5-22C6-4EB1-B713-7D2C452B1C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55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16614"/>
            <a:ext cx="2057400" cy="43621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16614"/>
            <a:ext cx="6019800" cy="43621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159D88-8855-47F2-B2D1-4ACB677111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26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/>
          <a:p>
            <a:fld id="{A37F89BB-DABF-4F7E-B709-2A901E2FF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0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0" y="-36987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 descr="Tag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415925"/>
            <a:ext cx="39782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6259" y="1663740"/>
            <a:ext cx="3436077" cy="2282712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200"/>
              </a:lnSpc>
              <a:defRPr sz="3000" b="1" i="0" kern="0" spc="20" baseline="0">
                <a:solidFill>
                  <a:srgbClr val="58595B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6261" y="4167321"/>
            <a:ext cx="3436076" cy="17526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rgbClr val="58595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654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</a:t>
            </a:r>
            <a:r>
              <a:rPr lang="en-US" dirty="0" err="1" smtClean="0"/>
              <a:t>lev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9B8A2CA-8514-4B74-8A57-8745A62A1CF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510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100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098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297A758-D523-4EDF-9B76-4C045BD499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39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3012"/>
            <a:ext cx="4038600" cy="4286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3012"/>
            <a:ext cx="4038600" cy="4286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F242834-71EC-470A-9D76-DE49927C1C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77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759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17355"/>
            <a:ext cx="4040188" cy="3702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759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17355"/>
            <a:ext cx="4041775" cy="3702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09915CE-04F4-4D31-886B-C5BD2A0297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4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100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098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2248E-6792-D644-8C99-0EBE76BF32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50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382CC4-BC1F-4F6C-941D-BD373F7E41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45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65300A-C2A5-48EA-9215-3F2C2A3B0A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23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/>
          <a:p>
            <a:fld id="{A37F89BB-DABF-4F7E-B709-2A901E2FF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7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72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77201"/>
            <a:ext cx="5111750" cy="44554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39250"/>
            <a:ext cx="3008313" cy="32933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89B792-814B-49A8-9231-469CB786AC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07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36955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9488"/>
            <a:ext cx="5486400" cy="306167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3629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AD0931D-EF2A-4AFB-9FF8-E0C78AC67F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78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68402"/>
            <a:ext cx="8229600" cy="43513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3A710D5-22C6-4EB1-B713-7D2C452B1C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01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16614"/>
            <a:ext cx="2057400" cy="43621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16614"/>
            <a:ext cx="6019800" cy="43621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159D88-8855-47F2-B2D1-4ACB677111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387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/>
          <a:p>
            <a:fld id="{A37F89BB-DABF-4F7E-B709-2A901E2FF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10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0" y="-36987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 descr="Tag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415925"/>
            <a:ext cx="39782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6259" y="1663740"/>
            <a:ext cx="3436077" cy="2282712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200"/>
              </a:lnSpc>
              <a:defRPr sz="3000" b="1" i="0" kern="0" spc="20" baseline="0">
                <a:solidFill>
                  <a:srgbClr val="58595B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6261" y="4167321"/>
            <a:ext cx="3436076" cy="17526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rgbClr val="58595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21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9B8A2CA-8514-4B74-8A57-8745A62A1C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82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3012"/>
            <a:ext cx="4038600" cy="4286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3012"/>
            <a:ext cx="4038600" cy="4286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FA3FB-348A-8B4F-A216-7BB45AA471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3441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100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098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297A758-D523-4EDF-9B76-4C045BD499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082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3012"/>
            <a:ext cx="4038600" cy="4286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3012"/>
            <a:ext cx="4038600" cy="4286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F242834-71EC-470A-9D76-DE49927C1C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467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759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17355"/>
            <a:ext cx="4040188" cy="3702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759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17355"/>
            <a:ext cx="4041775" cy="3702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09915CE-04F4-4D31-886B-C5BD2A0297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09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382CC4-BC1F-4F6C-941D-BD373F7E41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0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65300A-C2A5-48EA-9215-3F2C2A3B0A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972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/>
          <a:p>
            <a:fld id="{A37F89BB-DABF-4F7E-B709-2A901E2FF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963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72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77201"/>
            <a:ext cx="5111750" cy="44554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39250"/>
            <a:ext cx="3008313" cy="32933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89B792-814B-49A8-9231-469CB786AC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209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36955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9488"/>
            <a:ext cx="5486400" cy="306167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3629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AD0931D-EF2A-4AFB-9FF8-E0C78AC67F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58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68402"/>
            <a:ext cx="8229600" cy="43513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3A710D5-22C6-4EB1-B713-7D2C452B1C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536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16614"/>
            <a:ext cx="2057400" cy="43621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16614"/>
            <a:ext cx="6019800" cy="43621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159D88-8855-47F2-B2D1-4ACB677111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50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759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17355"/>
            <a:ext cx="4040188" cy="3702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759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17355"/>
            <a:ext cx="4041775" cy="3702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B5AEE-76DD-9847-99E1-37E925E067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3888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53363" y="6356350"/>
            <a:ext cx="1082675" cy="365125"/>
          </a:xfrm>
          <a:prstGeom prst="rect">
            <a:avLst/>
          </a:prstGeom>
        </p:spPr>
        <p:txBody>
          <a:bodyPr/>
          <a:lstStyle/>
          <a:p>
            <a:fld id="{A37F89BB-DABF-4F7E-B709-2A901E2FF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0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1E415-5C39-0C47-86BC-7BE988893A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313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B57-3416-2B4D-A865-27F15B7331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3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72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77201"/>
            <a:ext cx="5111750" cy="44554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39250"/>
            <a:ext cx="3008313" cy="32933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8AF42-CB1B-5C45-902F-EACA656736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920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36955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9488"/>
            <a:ext cx="5486400" cy="306167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3629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1A662-1D5D-5348-8B57-7ED6C0ECC5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96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21.png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522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68425"/>
            <a:ext cx="8229600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7550" y="6356350"/>
            <a:ext cx="598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CB797A9-6CB1-FA41-98CD-996090C02C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65163"/>
            <a:ext cx="7700963" cy="8096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18" name="Picture 6" descr="GradProfil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5837238"/>
            <a:ext cx="7366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 Single Corner Rectangle 7"/>
          <p:cNvSpPr/>
          <p:nvPr/>
        </p:nvSpPr>
        <p:spPr>
          <a:xfrm>
            <a:off x="0" y="6343650"/>
            <a:ext cx="8132763" cy="317500"/>
          </a:xfrm>
          <a:prstGeom prst="round1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38525" y="6315075"/>
            <a:ext cx="4691063" cy="354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700" cap="all" spc="100" dirty="0">
                <a:solidFill>
                  <a:schemeClr val="bg1"/>
                </a:solidFill>
              </a:rPr>
              <a:t>HISD </a:t>
            </a:r>
            <a:r>
              <a:rPr lang="en-US" sz="1700" b="1" cap="all" spc="100" dirty="0">
                <a:solidFill>
                  <a:schemeClr val="bg1"/>
                </a:solidFill>
              </a:rPr>
              <a:t>Global</a:t>
            </a:r>
            <a:r>
              <a:rPr lang="en-US" sz="1700" cap="all" spc="100" dirty="0">
                <a:solidFill>
                  <a:schemeClr val="bg1"/>
                </a:solidFill>
              </a:rPr>
              <a:t> Graduate</a:t>
            </a:r>
          </a:p>
        </p:txBody>
      </p:sp>
    </p:spTree>
    <p:extLst>
      <p:ext uri="{BB962C8B-B14F-4D97-AF65-F5344CB8AC3E}">
        <p14:creationId xmlns:p14="http://schemas.microsoft.com/office/powerpoint/2010/main" val="270425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 kern="1200" cap="all">
          <a:solidFill>
            <a:srgbClr val="58595B"/>
          </a:solidFill>
          <a:latin typeface="Century Gothic"/>
          <a:ea typeface="ＭＳ Ｐゴシック" charset="0"/>
          <a:cs typeface="Century Gothic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522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68425"/>
            <a:ext cx="8229600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65163"/>
            <a:ext cx="7700963" cy="8096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2" name="Picture 32" descr="GradProfile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5837238"/>
            <a:ext cx="7366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 Single Corner Rectangle 32"/>
          <p:cNvSpPr/>
          <p:nvPr userDrawn="1"/>
        </p:nvSpPr>
        <p:spPr>
          <a:xfrm>
            <a:off x="0" y="6343650"/>
            <a:ext cx="8132763" cy="406400"/>
          </a:xfrm>
          <a:prstGeom prst="round1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 bwMode="auto">
          <a:xfrm>
            <a:off x="1066800" y="5834063"/>
            <a:ext cx="584200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 bwMode="auto">
          <a:xfrm>
            <a:off x="2192338" y="5834063"/>
            <a:ext cx="585787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 bwMode="auto">
          <a:xfrm>
            <a:off x="3319463" y="5834063"/>
            <a:ext cx="585787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 bwMode="auto">
          <a:xfrm>
            <a:off x="4446588" y="5834063"/>
            <a:ext cx="585787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 bwMode="auto">
          <a:xfrm>
            <a:off x="5576888" y="5834063"/>
            <a:ext cx="585787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 bwMode="auto">
          <a:xfrm>
            <a:off x="6700838" y="5834063"/>
            <a:ext cx="584200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" name="Picture 10" descr="CR-Learner-Whit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2" y="5834063"/>
            <a:ext cx="581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1" y="5834063"/>
            <a:ext cx="581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5834063"/>
            <a:ext cx="581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834063"/>
            <a:ext cx="581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8" y="5834063"/>
            <a:ext cx="581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6" y="5834063"/>
            <a:ext cx="581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 bwMode="auto">
          <a:xfrm>
            <a:off x="3019425" y="6399213"/>
            <a:ext cx="11731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College-Ready</a:t>
            </a:r>
          </a:p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Learner</a:t>
            </a:r>
          </a:p>
        </p:txBody>
      </p:sp>
      <p:sp>
        <p:nvSpPr>
          <p:cNvPr id="48" name="TextBox 47"/>
          <p:cNvSpPr txBox="1"/>
          <p:nvPr/>
        </p:nvSpPr>
        <p:spPr bwMode="auto">
          <a:xfrm>
            <a:off x="4197350" y="6399213"/>
            <a:ext cx="1074738" cy="350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Critical</a:t>
            </a:r>
          </a:p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Thinker</a:t>
            </a:r>
          </a:p>
        </p:txBody>
      </p:sp>
      <p:sp>
        <p:nvSpPr>
          <p:cNvPr id="49" name="TextBox 48"/>
          <p:cNvSpPr txBox="1"/>
          <p:nvPr/>
        </p:nvSpPr>
        <p:spPr bwMode="auto">
          <a:xfrm>
            <a:off x="1949450" y="6399213"/>
            <a:ext cx="1076325" cy="350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Adaptable &amp;</a:t>
            </a:r>
          </a:p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Productive</a:t>
            </a:r>
          </a:p>
        </p:txBody>
      </p:sp>
      <p:sp>
        <p:nvSpPr>
          <p:cNvPr id="50" name="TextBox 49"/>
          <p:cNvSpPr txBox="1"/>
          <p:nvPr/>
        </p:nvSpPr>
        <p:spPr bwMode="auto">
          <a:xfrm>
            <a:off x="819150" y="6399213"/>
            <a:ext cx="1074738" cy="214312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Leader</a:t>
            </a:r>
          </a:p>
        </p:txBody>
      </p:sp>
      <p:sp>
        <p:nvSpPr>
          <p:cNvPr id="51" name="TextBox 50"/>
          <p:cNvSpPr txBox="1"/>
          <p:nvPr/>
        </p:nvSpPr>
        <p:spPr bwMode="auto">
          <a:xfrm>
            <a:off x="6415088" y="6399213"/>
            <a:ext cx="1168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Responsible</a:t>
            </a:r>
          </a:p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Decision Maker</a:t>
            </a:r>
          </a:p>
        </p:txBody>
      </p:sp>
      <p:sp>
        <p:nvSpPr>
          <p:cNvPr id="52" name="TextBox 51"/>
          <p:cNvSpPr txBox="1"/>
          <p:nvPr/>
        </p:nvSpPr>
        <p:spPr bwMode="auto">
          <a:xfrm>
            <a:off x="5272088" y="6399213"/>
            <a:ext cx="11938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Skilled</a:t>
            </a:r>
          </a:p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Communicator</a:t>
            </a:r>
          </a:p>
        </p:txBody>
      </p:sp>
      <p:sp>
        <p:nvSpPr>
          <p:cNvPr id="53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337550" y="6356350"/>
            <a:ext cx="598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EC968FB-282C-3A4D-8D44-15961F80A8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72720" y="6368733"/>
            <a:ext cx="99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100" dirty="0" smtClean="0">
                <a:solidFill>
                  <a:schemeClr val="bg1"/>
                </a:solidFill>
              </a:rPr>
              <a:t>HISD</a:t>
            </a:r>
            <a:endParaRPr lang="en-US" b="1" spc="1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35" r:id="rId8"/>
    <p:sldLayoutId id="2147483704" r:id="rId9"/>
    <p:sldLayoutId id="2147483705" r:id="rId10"/>
    <p:sldLayoutId id="2147483706" r:id="rId11"/>
    <p:sldLayoutId id="2147483707" r:id="rId12"/>
    <p:sldLayoutId id="2147483738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3000" b="1" kern="1200" cap="all">
          <a:solidFill>
            <a:srgbClr val="58595B"/>
          </a:solidFill>
          <a:latin typeface="Century Gothic"/>
          <a:ea typeface="ＭＳ Ｐゴシック" charset="0"/>
          <a:cs typeface="Century Gothic"/>
        </a:defRPr>
      </a:lvl1pPr>
      <a:lvl2pPr algn="l" defTabSz="457200" rtl="0" fontAlgn="base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522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68425"/>
            <a:ext cx="8229600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65163"/>
            <a:ext cx="7700963" cy="80962"/>
          </a:xfrm>
          <a:prstGeom prst="rect">
            <a:avLst/>
          </a:prstGeom>
          <a:gradFill flip="none" rotWithShape="1">
            <a:gsLst>
              <a:gs pos="0">
                <a:srgbClr val="DCA90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2" name="Picture 32" descr="GradProfile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5837238"/>
            <a:ext cx="7366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 Single Corner Rectangle 32"/>
          <p:cNvSpPr/>
          <p:nvPr userDrawn="1"/>
        </p:nvSpPr>
        <p:spPr>
          <a:xfrm>
            <a:off x="0" y="6343650"/>
            <a:ext cx="8132763" cy="406400"/>
          </a:xfrm>
          <a:prstGeom prst="round1Rect">
            <a:avLst/>
          </a:prstGeom>
          <a:solidFill>
            <a:srgbClr val="DCA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 bwMode="auto">
          <a:xfrm>
            <a:off x="1066800" y="5834063"/>
            <a:ext cx="584200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 bwMode="auto">
          <a:xfrm>
            <a:off x="2192338" y="5834063"/>
            <a:ext cx="585787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 bwMode="auto">
          <a:xfrm>
            <a:off x="3319463" y="5834063"/>
            <a:ext cx="585787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 bwMode="auto">
          <a:xfrm>
            <a:off x="4446588" y="5834063"/>
            <a:ext cx="585787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 bwMode="auto">
          <a:xfrm>
            <a:off x="5576888" y="5834063"/>
            <a:ext cx="585787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 bwMode="auto">
          <a:xfrm>
            <a:off x="6700838" y="5834063"/>
            <a:ext cx="584200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9462" y="5841789"/>
            <a:ext cx="581025" cy="5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1351" y="5841789"/>
            <a:ext cx="581025" cy="5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7100" y="5841789"/>
            <a:ext cx="581025" cy="5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5841789"/>
            <a:ext cx="581025" cy="5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0838" y="5841789"/>
            <a:ext cx="581025" cy="5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2126" y="5841789"/>
            <a:ext cx="581025" cy="5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 bwMode="auto">
          <a:xfrm>
            <a:off x="3019425" y="6399213"/>
            <a:ext cx="11731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Culture</a:t>
            </a:r>
          </a:p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Developer</a:t>
            </a:r>
            <a:endParaRPr lang="en-US" sz="800" b="1" kern="0" cap="all" spc="3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 bwMode="auto">
          <a:xfrm>
            <a:off x="4135399" y="6399213"/>
            <a:ext cx="1223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Leadership</a:t>
            </a:r>
          </a:p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Teams Manager</a:t>
            </a:r>
            <a:endParaRPr lang="en-US" sz="800" b="1" kern="0" cap="all" spc="3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 bwMode="auto">
          <a:xfrm>
            <a:off x="1949450" y="6399213"/>
            <a:ext cx="1076325" cy="2118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Data Driven</a:t>
            </a:r>
            <a:endParaRPr lang="en-US" sz="800" b="1" kern="0" cap="all" spc="3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 bwMode="auto">
          <a:xfrm>
            <a:off x="819150" y="6399213"/>
            <a:ext cx="1074738" cy="214312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Visionary</a:t>
            </a:r>
            <a:endParaRPr lang="en-US" sz="800" b="1" kern="0" cap="all" spc="3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 bwMode="auto">
          <a:xfrm>
            <a:off x="6415088" y="6399213"/>
            <a:ext cx="1168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Observation and Feedback</a:t>
            </a:r>
            <a:endParaRPr lang="en-US" sz="800" b="1" kern="0" cap="all" spc="3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 bwMode="auto">
          <a:xfrm>
            <a:off x="5272088" y="6399213"/>
            <a:ext cx="11938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Instructional</a:t>
            </a:r>
          </a:p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Planning</a:t>
            </a:r>
            <a:endParaRPr lang="en-US" sz="800" b="1" kern="0" cap="all" spc="3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3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337550" y="6356350"/>
            <a:ext cx="598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EC968FB-282C-3A4D-8D44-15961F80A8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72720" y="6368733"/>
            <a:ext cx="99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100" dirty="0" smtClean="0">
                <a:solidFill>
                  <a:schemeClr val="bg1"/>
                </a:solidFill>
              </a:rPr>
              <a:t>HISD</a:t>
            </a:r>
            <a:endParaRPr lang="en-US" b="1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6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3000" b="1" kern="1200" cap="all">
          <a:solidFill>
            <a:srgbClr val="58595B"/>
          </a:solidFill>
          <a:latin typeface="Century Gothic"/>
          <a:ea typeface="ＭＳ Ｐゴシック" charset="0"/>
          <a:cs typeface="Century Gothic"/>
        </a:defRPr>
      </a:lvl1pPr>
      <a:lvl2pPr algn="l" defTabSz="457200" rtl="0" fontAlgn="base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522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68425"/>
            <a:ext cx="8229600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65163"/>
            <a:ext cx="7700963" cy="80962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2" name="Picture 32" descr="GradProfile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5837238"/>
            <a:ext cx="7366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 Single Corner Rectangle 32"/>
          <p:cNvSpPr/>
          <p:nvPr userDrawn="1"/>
        </p:nvSpPr>
        <p:spPr>
          <a:xfrm>
            <a:off x="0" y="6343650"/>
            <a:ext cx="8132763" cy="406400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 bwMode="auto">
          <a:xfrm>
            <a:off x="1139640" y="5834063"/>
            <a:ext cx="584200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 bwMode="auto">
          <a:xfrm>
            <a:off x="2478882" y="5834063"/>
            <a:ext cx="585787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 bwMode="auto">
          <a:xfrm>
            <a:off x="3886411" y="5834063"/>
            <a:ext cx="585787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 bwMode="auto">
          <a:xfrm>
            <a:off x="5074229" y="5834063"/>
            <a:ext cx="585787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 bwMode="auto">
          <a:xfrm>
            <a:off x="6049945" y="5834063"/>
            <a:ext cx="585787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 bwMode="auto">
          <a:xfrm>
            <a:off x="6987188" y="5834063"/>
            <a:ext cx="584200" cy="585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6518" y="5841789"/>
            <a:ext cx="565572" cy="5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4336" y="5841789"/>
            <a:ext cx="565572" cy="5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8989" y="5841789"/>
            <a:ext cx="565572" cy="5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8954" y="5841789"/>
            <a:ext cx="565572" cy="5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6502" y="5841789"/>
            <a:ext cx="565572" cy="5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0052" y="5841789"/>
            <a:ext cx="565572" cy="5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 bwMode="auto">
          <a:xfrm>
            <a:off x="3432175" y="6399213"/>
            <a:ext cx="15144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Personalized Learning Architect</a:t>
            </a:r>
            <a:endParaRPr lang="en-US" sz="800" b="1" kern="0" cap="all" spc="3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 bwMode="auto">
          <a:xfrm>
            <a:off x="4765616" y="6399213"/>
            <a:ext cx="1223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Literacy Developer</a:t>
            </a:r>
            <a:endParaRPr lang="en-US" sz="800" b="1" kern="0" cap="all" spc="3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 bwMode="auto">
          <a:xfrm>
            <a:off x="1949450" y="6399213"/>
            <a:ext cx="1644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Social and Emotional Learning Facilitator</a:t>
            </a:r>
            <a:endParaRPr lang="en-US" sz="800" b="1" kern="0" cap="all" spc="3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 bwMode="auto">
          <a:xfrm>
            <a:off x="819149" y="6399213"/>
            <a:ext cx="1225183" cy="3385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Deeper Learning Cultivator</a:t>
            </a:r>
            <a:endParaRPr lang="en-US" sz="800" b="1" kern="0" cap="all" spc="3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 bwMode="auto">
          <a:xfrm>
            <a:off x="6695088" y="6399213"/>
            <a:ext cx="11684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Data</a:t>
            </a:r>
            <a:br>
              <a:rPr lang="en-US" sz="800" b="1" kern="0" cap="all" spc="3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800" b="1" kern="0" cap="all" spc="3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Driven</a:t>
            </a:r>
            <a:endParaRPr lang="en-US" sz="800" b="1" kern="0" cap="all" spc="3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 bwMode="auto">
          <a:xfrm>
            <a:off x="5745938" y="6399213"/>
            <a:ext cx="11938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cap="all" spc="3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Lifelong Learner</a:t>
            </a:r>
            <a:endParaRPr lang="en-US" sz="800" b="1" kern="0" cap="all" spc="3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3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337550" y="6356350"/>
            <a:ext cx="598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EC968FB-282C-3A4D-8D44-15961F80A8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72720" y="6368733"/>
            <a:ext cx="99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100" dirty="0" smtClean="0">
                <a:solidFill>
                  <a:schemeClr val="bg1"/>
                </a:solidFill>
              </a:rPr>
              <a:t>HISD</a:t>
            </a:r>
            <a:endParaRPr lang="en-US" b="1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1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3000" b="1" kern="1200" cap="all">
          <a:solidFill>
            <a:srgbClr val="58595B"/>
          </a:solidFill>
          <a:latin typeface="Century Gothic"/>
          <a:ea typeface="ＭＳ Ｐゴシック" charset="0"/>
          <a:cs typeface="Century Gothic"/>
        </a:defRPr>
      </a:lvl1pPr>
      <a:lvl2pPr algn="l" defTabSz="457200" rtl="0" fontAlgn="base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Century Gothic" charset="0"/>
          <a:ea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isdmultilingual.wordpress.com/" TargetMode="External"/><Relationship Id="rId7" Type="http://schemas.openxmlformats.org/officeDocument/2006/relationships/hyperlink" Target="mailto:multilingual@houstonisd.org" TargetMode="External"/><Relationship Id="rId2" Type="http://schemas.openxmlformats.org/officeDocument/2006/relationships/hyperlink" Target="http://www.houstonisd.org/Domain/8037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pinterest.com/hisdmultilingua/" TargetMode="External"/><Relationship Id="rId5" Type="http://schemas.openxmlformats.org/officeDocument/2006/relationships/hyperlink" Target="https://twitter.com/HISDMultiPrgms" TargetMode="External"/><Relationship Id="rId4" Type="http://schemas.openxmlformats.org/officeDocument/2006/relationships/hyperlink" Target="https://www.facebook.com/HISDMultilingual?ref=h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Dual language program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2" y="3946452"/>
            <a:ext cx="2212351" cy="175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parental involvement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223" y="1175163"/>
            <a:ext cx="4038600" cy="1178520"/>
          </a:xfrm>
        </p:spPr>
        <p:txBody>
          <a:bodyPr/>
          <a:lstStyle/>
          <a:p>
            <a:pPr marL="0" indent="0">
              <a:buNone/>
            </a:pPr>
            <a:endParaRPr lang="en-US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Century Gothic" panose="020B0502020202020204" pitchFamily="34" charset="0"/>
            </a:endParaRPr>
          </a:p>
          <a:p>
            <a:r>
              <a:rPr lang="en-US" sz="2000" dirty="0" smtClean="0">
                <a:latin typeface="Century Gothic" panose="020B0502020202020204" pitchFamily="34" charset="0"/>
              </a:rPr>
              <a:t>Classroom parent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PTA/PTO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Festivals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F</a:t>
            </a:r>
            <a:r>
              <a:rPr lang="en-US" sz="2000" dirty="0" smtClean="0">
                <a:latin typeface="Century Gothic" panose="020B0502020202020204" pitchFamily="34" charset="0"/>
              </a:rPr>
              <a:t>ield Trips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055772" y="1493125"/>
            <a:ext cx="4038600" cy="4286861"/>
          </a:xfrm>
        </p:spPr>
        <p:txBody>
          <a:bodyPr/>
          <a:lstStyle/>
          <a:p>
            <a:endParaRPr lang="en-US" sz="2000" dirty="0" smtClean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 smtClean="0">
              <a:latin typeface="Century Gothic" panose="020B0502020202020204" pitchFamily="34" charset="0"/>
            </a:endParaRPr>
          </a:p>
          <a:p>
            <a:r>
              <a:rPr lang="en-US" sz="2000" dirty="0" smtClean="0">
                <a:latin typeface="Century Gothic" panose="020B0502020202020204" pitchFamily="34" charset="0"/>
              </a:rPr>
              <a:t>Reading </a:t>
            </a:r>
            <a:r>
              <a:rPr lang="en-US" sz="2000" dirty="0">
                <a:latin typeface="Century Gothic" panose="020B0502020202020204" pitchFamily="34" charset="0"/>
              </a:rPr>
              <a:t>Club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School garden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Booster Club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ESL/computer/health classes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Assist teacher from home, read to or tutor students, family nights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98501" y="916761"/>
            <a:ext cx="4468969" cy="143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90223" y="1441257"/>
            <a:ext cx="6421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accent5"/>
                </a:solidFill>
                <a:latin typeface="Century Gothic" panose="020B0502020202020204" pitchFamily="34" charset="0"/>
              </a:rPr>
              <a:t>Volunteer 5 hours per semester </a:t>
            </a:r>
            <a:r>
              <a:rPr lang="en-US" sz="2000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for a total of 10 </a:t>
            </a:r>
            <a:r>
              <a:rPr lang="en-US" sz="2000" dirty="0">
                <a:solidFill>
                  <a:schemeClr val="accent5"/>
                </a:solidFill>
                <a:latin typeface="Century Gothic" panose="020B0502020202020204" pitchFamily="34" charset="0"/>
              </a:rPr>
              <a:t>hours </a:t>
            </a:r>
            <a:r>
              <a:rPr lang="en-US" sz="2000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per </a:t>
            </a:r>
            <a:r>
              <a:rPr lang="en-US" sz="2000" dirty="0">
                <a:solidFill>
                  <a:schemeClr val="accent5"/>
                </a:solidFill>
                <a:latin typeface="Century Gothic" panose="020B0502020202020204" pitchFamily="34" charset="0"/>
              </a:rPr>
              <a:t>year in activities such as:</a:t>
            </a:r>
          </a:p>
        </p:txBody>
      </p:sp>
    </p:spTree>
    <p:extLst>
      <p:ext uri="{BB962C8B-B14F-4D97-AF65-F5344CB8AC3E}">
        <p14:creationId xmlns:p14="http://schemas.microsoft.com/office/powerpoint/2010/main" val="889964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Parental involvement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Dual Language bilingual program yearly meeting attendance </a:t>
            </a:r>
            <a:r>
              <a:rPr lang="en-US" sz="2000" dirty="0" smtClean="0">
                <a:latin typeface="Century Gothic" panose="020B0502020202020204" pitchFamily="34" charset="0"/>
              </a:rPr>
              <a:t>requirements:</a:t>
            </a:r>
          </a:p>
          <a:p>
            <a:pPr marL="0" indent="0">
              <a:buNone/>
            </a:pPr>
            <a:endParaRPr lang="en-US" sz="20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Minimum of 1 parent group meeting (Parent Advisory </a:t>
            </a:r>
            <a:r>
              <a:rPr lang="en-US" sz="2000" dirty="0" smtClean="0">
                <a:latin typeface="Century Gothic" panose="020B0502020202020204" pitchFamily="34" charset="0"/>
              </a:rPr>
              <a:t>Committee, PTO/PTA)</a:t>
            </a:r>
            <a:endParaRPr lang="en-US" sz="20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2 </a:t>
            </a:r>
            <a:r>
              <a:rPr lang="en-US" sz="2000" dirty="0" smtClean="0">
                <a:latin typeface="Century Gothic" panose="020B0502020202020204" pitchFamily="34" charset="0"/>
              </a:rPr>
              <a:t>parent </a:t>
            </a:r>
            <a:r>
              <a:rPr lang="en-US" sz="2000" dirty="0">
                <a:latin typeface="Century Gothic" panose="020B0502020202020204" pitchFamily="34" charset="0"/>
              </a:rPr>
              <a:t>conferences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4 Dual Language meetings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724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DLTW PROCESS FOR PROGRAM PARTICIPATION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Century Gothic" panose="020B0502020202020204" pitchFamily="34" charset="0"/>
              </a:rPr>
              <a:t>Completed </a:t>
            </a:r>
            <a:r>
              <a:rPr lang="en-US" sz="2000" i="1" dirty="0">
                <a:latin typeface="Century Gothic" panose="020B0502020202020204" pitchFamily="34" charset="0"/>
              </a:rPr>
              <a:t>Parent Commitment Form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Administration of IPT to determine language dominance and qualification for ELL programing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Class composition: </a:t>
            </a:r>
            <a:r>
              <a:rPr lang="en-US" sz="2000" dirty="0" smtClean="0">
                <a:latin typeface="Century Gothic" panose="020B0502020202020204" pitchFamily="34" charset="0"/>
              </a:rPr>
              <a:t>50 percent </a:t>
            </a:r>
            <a:r>
              <a:rPr lang="en-US" sz="2000" dirty="0">
                <a:latin typeface="Century Gothic" panose="020B0502020202020204" pitchFamily="34" charset="0"/>
              </a:rPr>
              <a:t>English dominant speakers </a:t>
            </a:r>
            <a:r>
              <a:rPr lang="en-US" sz="2000" dirty="0" smtClean="0">
                <a:latin typeface="Century Gothic" panose="020B0502020202020204" pitchFamily="34" charset="0"/>
              </a:rPr>
              <a:t>and 50 percent </a:t>
            </a:r>
            <a:r>
              <a:rPr lang="en-US" sz="2000" dirty="0">
                <a:latin typeface="Century Gothic" panose="020B0502020202020204" pitchFamily="34" charset="0"/>
              </a:rPr>
              <a:t>Spanish dominant speakers</a:t>
            </a:r>
          </a:p>
        </p:txBody>
      </p:sp>
    </p:spTree>
    <p:extLst>
      <p:ext uri="{BB962C8B-B14F-4D97-AF65-F5344CB8AC3E}">
        <p14:creationId xmlns:p14="http://schemas.microsoft.com/office/powerpoint/2010/main" val="4201068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DLTW 80:20 FORMAT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6366059"/>
              </p:ext>
            </p:extLst>
          </p:nvPr>
        </p:nvGraphicFramePr>
        <p:xfrm>
          <a:off x="457200" y="1190625"/>
          <a:ext cx="8478838" cy="453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8225116" y="2700310"/>
            <a:ext cx="1097994" cy="2714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English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8105274" y="3183309"/>
            <a:ext cx="175126" cy="79998"/>
          </a:xfrm>
          <a:prstGeom prst="rect">
            <a:avLst/>
          </a:prstGeom>
          <a:solidFill>
            <a:srgbClr val="C00000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2619375" y="876693"/>
            <a:ext cx="402907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4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prstClr val="black">
                    <a:lumMod val="65000"/>
                    <a:lumOff val="35000"/>
                  </a:prstClr>
                </a:solidFill>
              </a:rPr>
              <a:t>Language of Instruction Across the Grades</a:t>
            </a:r>
            <a:endParaRPr lang="en-US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10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DLTW 50:50 FORMAT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3684248"/>
              </p:ext>
            </p:extLst>
          </p:nvPr>
        </p:nvGraphicFramePr>
        <p:xfrm>
          <a:off x="457200" y="978795"/>
          <a:ext cx="8229600" cy="4750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86458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DLTW EFFECTIVENESS – research based model</a:t>
            </a:r>
            <a:endParaRPr lang="en-US" dirty="0"/>
          </a:p>
        </p:txBody>
      </p:sp>
      <p:pic>
        <p:nvPicPr>
          <p:cNvPr id="5" name="Picture 2" descr="C:\Documents and Settings\ecastro1\Desktop\Thomas  Collier NCE Grap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820" y="772732"/>
            <a:ext cx="8454980" cy="59114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9405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ACHIEVEMENT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Century Gothic" panose="020B0502020202020204" pitchFamily="34" charset="0"/>
              </a:rPr>
              <a:t>Joint study by HISD and Rice University's Kinder Institute for Urban </a:t>
            </a:r>
            <a:r>
              <a:rPr lang="en-US" sz="2000" dirty="0" smtClean="0">
                <a:latin typeface="Century Gothic" panose="020B0502020202020204" pitchFamily="34" charset="0"/>
              </a:rPr>
              <a:t>Research:</a:t>
            </a:r>
            <a:endParaRPr lang="en-US" sz="2000" dirty="0">
              <a:latin typeface="Century Gothic" panose="020B0502020202020204" pitchFamily="34" charset="0"/>
            </a:endParaRP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One of the first independent studies of HISD’s Two-Way Dual Language </a:t>
            </a:r>
            <a:r>
              <a:rPr lang="en-US" sz="2000" dirty="0" smtClean="0">
                <a:latin typeface="Century Gothic" panose="020B0502020202020204" pitchFamily="34" charset="0"/>
              </a:rPr>
              <a:t>program.</a:t>
            </a:r>
            <a:endParaRPr lang="en-US" sz="2000" dirty="0">
              <a:latin typeface="Century Gothic" panose="020B0502020202020204" pitchFamily="34" charset="0"/>
            </a:endParaRP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The first study of the program that tracks students’ results over </a:t>
            </a:r>
            <a:r>
              <a:rPr lang="en-US" sz="2000" dirty="0" smtClean="0">
                <a:latin typeface="Century Gothic" panose="020B0502020202020204" pitchFamily="34" charset="0"/>
              </a:rPr>
              <a:t>time.</a:t>
            </a:r>
            <a:endParaRPr lang="en-US" sz="2000" dirty="0">
              <a:latin typeface="Century Gothic" panose="020B0502020202020204" pitchFamily="34" charset="0"/>
            </a:endParaRP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Cohort of ELLs who started kindergarten in 2007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Performance on Spanish-language reading tests and English </a:t>
            </a:r>
            <a:r>
              <a:rPr lang="en-US" sz="2000" dirty="0" smtClean="0">
                <a:latin typeface="Century Gothic" panose="020B0502020202020204" pitchFamily="34" charset="0"/>
              </a:rPr>
              <a:t>tests.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651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ACHIEVEMENT PATTERNS: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8875"/>
            <a:ext cx="8229600" cy="4360863"/>
          </a:xfrm>
        </p:spPr>
        <p:txBody>
          <a:bodyPr/>
          <a:lstStyle/>
          <a:p>
            <a:r>
              <a:rPr lang="en-US" sz="2000" dirty="0">
                <a:latin typeface="Century Gothic" panose="020B0502020202020204" pitchFamily="34" charset="0"/>
              </a:rPr>
              <a:t>Through 3</a:t>
            </a:r>
            <a:r>
              <a:rPr lang="en-US" sz="2000" baseline="30000" dirty="0">
                <a:latin typeface="Century Gothic" panose="020B0502020202020204" pitchFamily="34" charset="0"/>
              </a:rPr>
              <a:t>rd</a:t>
            </a:r>
            <a:r>
              <a:rPr lang="en-US" sz="2000" dirty="0">
                <a:latin typeface="Century Gothic" panose="020B0502020202020204" pitchFamily="34" charset="0"/>
              </a:rPr>
              <a:t> grade, ELLs in two-way programs demonstrated higher Spanish reading scores and slightly faster growth than their peers in other bilingual programs.</a:t>
            </a:r>
          </a:p>
          <a:p>
            <a:pPr marL="0" indent="0">
              <a:buNone/>
            </a:pP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Regardless of the type of bilingual program, ELLs who participated in their original program for approximately four years (through grade 3) had the highest English reading achievement</a:t>
            </a:r>
            <a:r>
              <a:rPr lang="en-US" sz="2000" dirty="0" smtClean="0">
                <a:latin typeface="Century Gothic" panose="020B0502020202020204" pitchFamily="34" charset="0"/>
              </a:rPr>
              <a:t>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Of the BE programs offered, ELLs in the two-way dual language program had the best Spanish as well as English skills</a:t>
            </a:r>
            <a:r>
              <a:rPr lang="en-US" sz="2000" dirty="0" smtClean="0">
                <a:latin typeface="Century Gothic" panose="020B0502020202020204" pitchFamily="34" charset="0"/>
              </a:rPr>
              <a:t>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ELLs in two-way programs had consistently higher English performance.</a:t>
            </a:r>
          </a:p>
          <a:p>
            <a:pPr marL="0" indent="0">
              <a:buNone/>
            </a:pPr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24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ACHIEVEMENT PATTERNS: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7361"/>
            <a:ext cx="8229600" cy="4360863"/>
          </a:xfrm>
        </p:spPr>
        <p:txBody>
          <a:bodyPr/>
          <a:lstStyle/>
          <a:p>
            <a:r>
              <a:rPr lang="en-US" sz="2000" dirty="0">
                <a:latin typeface="Century Gothic" panose="020B0502020202020204" pitchFamily="34" charset="0"/>
              </a:rPr>
              <a:t>With additional program exposure (greater than one year), two-way students met and surpassed the performance of students whose parents opted out of bilingual or dual-language programs</a:t>
            </a:r>
            <a:r>
              <a:rPr lang="en-US" sz="2000" dirty="0" smtClean="0">
                <a:latin typeface="Century Gothic" panose="020B0502020202020204" pitchFamily="34" charset="0"/>
              </a:rPr>
              <a:t>.</a:t>
            </a:r>
            <a:endParaRPr lang="en-US" dirty="0" smtClean="0"/>
          </a:p>
          <a:p>
            <a:pPr marL="0" indent="0">
              <a:buNone/>
            </a:pPr>
            <a:endParaRPr lang="en-US" sz="2400" i="1" dirty="0" smtClean="0"/>
          </a:p>
          <a:p>
            <a:pPr marL="0" indent="0">
              <a:buNone/>
            </a:pPr>
            <a:r>
              <a:rPr lang="en-US" sz="2000" i="1" dirty="0" smtClean="0">
                <a:latin typeface="Century Gothic" panose="020B0502020202020204" pitchFamily="34" charset="0"/>
              </a:rPr>
              <a:t>“</a:t>
            </a:r>
            <a:r>
              <a:rPr lang="en-US" sz="2000" i="1" dirty="0">
                <a:latin typeface="Century Gothic" panose="020B0502020202020204" pitchFamily="34" charset="0"/>
              </a:rPr>
              <a:t>From the district’s perspective, I’d want to keep expanding these programs, despite the expense, because you’re getting results</a:t>
            </a:r>
            <a:r>
              <a:rPr lang="en-US" sz="2000" i="1" dirty="0" smtClean="0">
                <a:latin typeface="Century Gothic" panose="020B0502020202020204" pitchFamily="34" charset="0"/>
              </a:rPr>
              <a:t>.”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0" indent="0" algn="r">
              <a:buNone/>
            </a:pPr>
            <a:r>
              <a:rPr lang="en-US" sz="2000" dirty="0">
                <a:latin typeface="Century Gothic" panose="020B0502020202020204" pitchFamily="34" charset="0"/>
              </a:rPr>
              <a:t>--Ruth N. </a:t>
            </a:r>
            <a:r>
              <a:rPr lang="en-US" sz="2000" dirty="0" err="1">
                <a:latin typeface="Century Gothic" panose="020B0502020202020204" pitchFamily="34" charset="0"/>
              </a:rPr>
              <a:t>López</a:t>
            </a:r>
            <a:r>
              <a:rPr lang="en-US" sz="2000" dirty="0">
                <a:latin typeface="Century Gothic" panose="020B0502020202020204" pitchFamily="34" charset="0"/>
              </a:rPr>
              <a:t> Turley, </a:t>
            </a:r>
            <a:endParaRPr lang="en-US" sz="2000" dirty="0" smtClean="0">
              <a:latin typeface="Century Gothic" panose="020B0502020202020204" pitchFamily="34" charset="0"/>
            </a:endParaRPr>
          </a:p>
          <a:p>
            <a:pPr marL="0" indent="0" algn="r"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Director </a:t>
            </a:r>
            <a:r>
              <a:rPr lang="en-US" sz="2000" dirty="0">
                <a:latin typeface="Century Gothic" panose="020B0502020202020204" pitchFamily="34" charset="0"/>
              </a:rPr>
              <a:t>of Houston Education Research Consortium (HERC) </a:t>
            </a:r>
            <a:endParaRPr lang="en-US" sz="2000" dirty="0" smtClean="0">
              <a:latin typeface="Century Gothic" panose="020B0502020202020204" pitchFamily="34" charset="0"/>
            </a:endParaRPr>
          </a:p>
          <a:p>
            <a:pPr marL="0" indent="0" algn="r"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and </a:t>
            </a:r>
            <a:r>
              <a:rPr lang="en-US" sz="2000" dirty="0">
                <a:latin typeface="Century Gothic" panose="020B0502020202020204" pitchFamily="34" charset="0"/>
              </a:rPr>
              <a:t>Associate Director of the Kinder Institute for Urban Research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698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DUAL LANGUAGE in </a:t>
            </a:r>
            <a:r>
              <a:rPr lang="en-US" dirty="0" err="1" smtClean="0"/>
              <a:t>hisd</a:t>
            </a:r>
            <a:endParaRPr lang="en-US" dirty="0"/>
          </a:p>
        </p:txBody>
      </p:sp>
      <p:pic>
        <p:nvPicPr>
          <p:cNvPr id="5" name="Dual Language 2015-S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875" y="1006475"/>
            <a:ext cx="7753350" cy="4360863"/>
          </a:xfrm>
        </p:spPr>
      </p:pic>
    </p:spTree>
    <p:extLst>
      <p:ext uri="{BB962C8B-B14F-4D97-AF65-F5344CB8AC3E}">
        <p14:creationId xmlns:p14="http://schemas.microsoft.com/office/powerpoint/2010/main" val="391829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142875"/>
            <a:ext cx="8260080" cy="522288"/>
          </a:xfrm>
        </p:spPr>
        <p:txBody>
          <a:bodyPr>
            <a:noAutofit/>
          </a:bodyPr>
          <a:lstStyle/>
          <a:p>
            <a:r>
              <a:rPr lang="en-US" sz="3200" dirty="0" smtClean="0"/>
              <a:t>District vision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027049"/>
            <a:ext cx="8229600" cy="43608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Century Gothic" panose="020B0502020202020204" pitchFamily="34" charset="0"/>
              </a:rPr>
              <a:t>Recognizing that, in order to successfully compete in a diverse market economy, students must have access to a bilingual and bicultural education, HISD will phase-in a consistent world-class Dual Language bilingual program that graduates students who are fully </a:t>
            </a:r>
            <a:r>
              <a:rPr lang="en-US" sz="2400" dirty="0" err="1">
                <a:latin typeface="Century Gothic" panose="020B0502020202020204" pitchFamily="34" charset="0"/>
              </a:rPr>
              <a:t>biliterate</a:t>
            </a:r>
            <a:r>
              <a:rPr lang="en-US" sz="2400" dirty="0">
                <a:latin typeface="Century Gothic" panose="020B0502020202020204" pitchFamily="34" charset="0"/>
              </a:rPr>
              <a:t> in English and Spanish</a:t>
            </a:r>
            <a:r>
              <a:rPr lang="en-US" sz="2400" dirty="0" smtClean="0">
                <a:latin typeface="Century Gothic" panose="020B0502020202020204" pitchFamily="34" charset="0"/>
              </a:rPr>
              <a:t>.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972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HISD MULTILINGUAL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5611"/>
            <a:ext cx="8229600" cy="4943677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000" b="1" i="1" dirty="0" smtClean="0">
              <a:latin typeface="Century Gothic" panose="020B0502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i="1" dirty="0" smtClean="0">
                <a:latin typeface="Century Gothic" panose="020B0502020202020204" pitchFamily="34" charset="0"/>
              </a:rPr>
              <a:t>Website</a:t>
            </a:r>
            <a:r>
              <a:rPr lang="en-US" sz="2000" dirty="0">
                <a:latin typeface="Century Gothic" panose="020B0502020202020204" pitchFamily="34" charset="0"/>
              </a:rPr>
              <a:t>: </a:t>
            </a:r>
            <a:r>
              <a:rPr lang="en-US" sz="2000" dirty="0">
                <a:latin typeface="Century Gothic" panose="020B0502020202020204" pitchFamily="34" charset="0"/>
                <a:hlinkClick r:id="rId2"/>
              </a:rPr>
              <a:t>http://www.houstonisd.org//Domain/8037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i="1" dirty="0">
                <a:latin typeface="Century Gothic" panose="020B0502020202020204" pitchFamily="34" charset="0"/>
              </a:rPr>
              <a:t>Blog</a:t>
            </a:r>
            <a:r>
              <a:rPr lang="en-US" sz="2000" dirty="0">
                <a:latin typeface="Century Gothic" panose="020B0502020202020204" pitchFamily="34" charset="0"/>
              </a:rPr>
              <a:t>: </a:t>
            </a:r>
            <a:r>
              <a:rPr lang="en-US" sz="2000" dirty="0">
                <a:latin typeface="Century Gothic" panose="020B0502020202020204" pitchFamily="34" charset="0"/>
                <a:hlinkClick r:id="rId3"/>
              </a:rPr>
              <a:t>https://hisdmultilingual.wordpress.com/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i="1" dirty="0">
                <a:latin typeface="Century Gothic" panose="020B0502020202020204" pitchFamily="34" charset="0"/>
              </a:rPr>
              <a:t>Facebook</a:t>
            </a:r>
            <a:r>
              <a:rPr lang="en-US" sz="2000" dirty="0">
                <a:latin typeface="Century Gothic" panose="020B0502020202020204" pitchFamily="34" charset="0"/>
              </a:rPr>
              <a:t>: </a:t>
            </a:r>
            <a:r>
              <a:rPr lang="en-US" sz="2000" dirty="0">
                <a:latin typeface="Century Gothic" panose="020B0502020202020204" pitchFamily="34" charset="0"/>
                <a:hlinkClick r:id="rId4"/>
              </a:rPr>
              <a:t>Houston ISD Multilingual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i="1" dirty="0">
                <a:latin typeface="Century Gothic" panose="020B0502020202020204" pitchFamily="34" charset="0"/>
              </a:rPr>
              <a:t>Twitter</a:t>
            </a:r>
            <a:r>
              <a:rPr lang="en-US" sz="2000" dirty="0">
                <a:latin typeface="Century Gothic" panose="020B0502020202020204" pitchFamily="34" charset="0"/>
              </a:rPr>
              <a:t>: </a:t>
            </a:r>
            <a:r>
              <a:rPr lang="en-US" sz="2000" dirty="0">
                <a:latin typeface="Century Gothic" panose="020B0502020202020204" pitchFamily="34" charset="0"/>
                <a:hlinkClick r:id="rId5"/>
              </a:rPr>
              <a:t>@</a:t>
            </a:r>
            <a:r>
              <a:rPr lang="en-US" sz="2000" dirty="0" err="1">
                <a:latin typeface="Century Gothic" panose="020B0502020202020204" pitchFamily="34" charset="0"/>
                <a:hlinkClick r:id="rId5"/>
              </a:rPr>
              <a:t>HISDMultiPrgms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i="1" dirty="0" err="1">
                <a:latin typeface="Century Gothic" panose="020B0502020202020204" pitchFamily="34" charset="0"/>
              </a:rPr>
              <a:t>Instagram</a:t>
            </a:r>
            <a:r>
              <a:rPr lang="en-US" sz="2000" dirty="0">
                <a:latin typeface="Century Gothic" panose="020B0502020202020204" pitchFamily="34" charset="0"/>
              </a:rPr>
              <a:t>: </a:t>
            </a:r>
            <a:r>
              <a:rPr lang="en-US" sz="2000" dirty="0" err="1">
                <a:latin typeface="Century Gothic" panose="020B0502020202020204" pitchFamily="34" charset="0"/>
              </a:rPr>
              <a:t>HISDMultilingual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i="1" dirty="0" err="1">
                <a:latin typeface="Century Gothic" panose="020B0502020202020204" pitchFamily="34" charset="0"/>
              </a:rPr>
              <a:t>Pinterest</a:t>
            </a:r>
            <a:r>
              <a:rPr lang="en-US" sz="2000" dirty="0">
                <a:latin typeface="Century Gothic" panose="020B0502020202020204" pitchFamily="34" charset="0"/>
              </a:rPr>
              <a:t>: </a:t>
            </a:r>
            <a:r>
              <a:rPr lang="en-US" sz="2000" dirty="0">
                <a:latin typeface="Century Gothic" panose="020B0502020202020204" pitchFamily="34" charset="0"/>
                <a:hlinkClick r:id="rId6"/>
              </a:rPr>
              <a:t>Houston ISD Multilingual Programs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i="1" dirty="0">
                <a:latin typeface="Century Gothic" panose="020B0502020202020204" pitchFamily="34" charset="0"/>
              </a:rPr>
              <a:t>Email</a:t>
            </a:r>
            <a:r>
              <a:rPr lang="en-US" sz="2000" dirty="0">
                <a:latin typeface="Century Gothic" panose="020B0502020202020204" pitchFamily="34" charset="0"/>
              </a:rPr>
              <a:t>: </a:t>
            </a:r>
            <a:r>
              <a:rPr lang="en-US" sz="2000" dirty="0">
                <a:latin typeface="Century Gothic" panose="020B0502020202020204" pitchFamily="34" charset="0"/>
                <a:hlinkClick r:id="rId7"/>
              </a:rPr>
              <a:t>multilingual@houstonisd.org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i="1" dirty="0">
                <a:latin typeface="Century Gothic" panose="020B0502020202020204" pitchFamily="34" charset="0"/>
              </a:rPr>
              <a:t>Phone</a:t>
            </a:r>
            <a:r>
              <a:rPr lang="en-US" sz="2000" dirty="0">
                <a:latin typeface="Century Gothic" panose="020B0502020202020204" pitchFamily="34" charset="0"/>
              </a:rPr>
              <a:t>: 713-556-6961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62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Two-way dual language program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Additive </a:t>
            </a:r>
            <a:r>
              <a:rPr lang="en-US" sz="2400" dirty="0" smtClean="0">
                <a:latin typeface="Century Gothic" panose="020B0502020202020204" pitchFamily="34" charset="0"/>
              </a:rPr>
              <a:t>program (students learn to read and write in more than one language).</a:t>
            </a:r>
            <a:endParaRPr lang="en-US" sz="2400" dirty="0">
              <a:latin typeface="Century Gothic" panose="020B0502020202020204" pitchFamily="34" charset="0"/>
            </a:endParaRP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A combination of native Spanish speakers and native English speakers are taught together in an effort to develop full bilingualism and </a:t>
            </a:r>
            <a:r>
              <a:rPr lang="en-US" sz="2400" dirty="0" smtClean="0">
                <a:latin typeface="Century Gothic" panose="020B0502020202020204" pitchFamily="34" charset="0"/>
              </a:rPr>
              <a:t>biliteracy </a:t>
            </a:r>
            <a:r>
              <a:rPr lang="en-US" sz="2400" dirty="0">
                <a:latin typeface="Century Gothic" panose="020B0502020202020204" pitchFamily="34" charset="0"/>
              </a:rPr>
              <a:t>for both groups of students.</a:t>
            </a:r>
          </a:p>
        </p:txBody>
      </p:sp>
    </p:spTree>
    <p:extLst>
      <p:ext uri="{BB962C8B-B14F-4D97-AF65-F5344CB8AC3E}">
        <p14:creationId xmlns:p14="http://schemas.microsoft.com/office/powerpoint/2010/main" val="153846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Primary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7127"/>
            <a:ext cx="8229600" cy="551922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The development of fluency and literacy in English and Spanish for all </a:t>
            </a:r>
            <a:r>
              <a:rPr lang="en-US" sz="2400" dirty="0" smtClean="0">
                <a:latin typeface="Century Gothic" panose="020B0502020202020204" pitchFamily="34" charset="0"/>
              </a:rPr>
              <a:t>students.</a:t>
            </a:r>
            <a:endParaRPr lang="en-US" sz="2400" dirty="0">
              <a:latin typeface="Century Gothic" panose="020B0502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The promotion of bilingualism, biliteracy, cross-cultural awareness, and high academic </a:t>
            </a:r>
            <a:r>
              <a:rPr lang="en-US" sz="2400" dirty="0" smtClean="0">
                <a:latin typeface="Century Gothic" panose="020B0502020202020204" pitchFamily="34" charset="0"/>
              </a:rPr>
              <a:t>achievement.</a:t>
            </a:r>
          </a:p>
          <a:p>
            <a:pPr lvl="0">
              <a:lnSpc>
                <a:spcPct val="11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The integration of English speakers and </a:t>
            </a:r>
            <a:r>
              <a:rPr lang="en-US" sz="2400" dirty="0" smtClean="0">
                <a:latin typeface="Century Gothic" panose="020B0502020202020204" pitchFamily="34" charset="0"/>
              </a:rPr>
              <a:t>Spanish speakers </a:t>
            </a:r>
            <a:r>
              <a:rPr lang="en-US" sz="2400" dirty="0">
                <a:latin typeface="Century Gothic" panose="020B0502020202020204" pitchFamily="34" charset="0"/>
              </a:rPr>
              <a:t>for academic instruction, in accordance with the selected program design and </a:t>
            </a:r>
            <a:r>
              <a:rPr lang="en-US" sz="2400" dirty="0" smtClean="0">
                <a:latin typeface="Century Gothic" panose="020B0502020202020204" pitchFamily="34" charset="0"/>
              </a:rPr>
              <a:t>model.</a:t>
            </a:r>
          </a:p>
          <a:p>
            <a:pPr lvl="0">
              <a:lnSpc>
                <a:spcPct val="110000"/>
              </a:lnSpc>
            </a:pPr>
            <a:r>
              <a:rPr lang="en-US" sz="2400" dirty="0" smtClean="0">
                <a:latin typeface="Century Gothic" panose="020B0502020202020204" pitchFamily="34" charset="0"/>
              </a:rPr>
              <a:t>Whenever </a:t>
            </a:r>
            <a:r>
              <a:rPr lang="en-US" sz="2400" dirty="0">
                <a:latin typeface="Century Gothic" panose="020B0502020202020204" pitchFamily="34" charset="0"/>
              </a:rPr>
              <a:t>possible, 50% of the students in a program should be dominant English speakers and 50% of the students should be native speakers of Spanish.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54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Hisd</a:t>
            </a:r>
            <a:r>
              <a:rPr lang="en-US" dirty="0" smtClean="0"/>
              <a:t> dual language history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0273746"/>
              </p:ext>
            </p:extLst>
          </p:nvPr>
        </p:nvGraphicFramePr>
        <p:xfrm>
          <a:off x="457200" y="773113"/>
          <a:ext cx="8229600" cy="4956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9572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Hisd</a:t>
            </a:r>
            <a:r>
              <a:rPr lang="en-US" dirty="0" smtClean="0"/>
              <a:t> dual language history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168606"/>
              </p:ext>
            </p:extLst>
          </p:nvPr>
        </p:nvGraphicFramePr>
        <p:xfrm>
          <a:off x="457200" y="773113"/>
          <a:ext cx="8229600" cy="4956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72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district priority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Century Gothic" panose="020B0502020202020204" pitchFamily="34" charset="0"/>
              </a:rPr>
              <a:t>The goal is to gradually phase out Transitional </a:t>
            </a:r>
            <a:r>
              <a:rPr lang="en-US" sz="2000" dirty="0" smtClean="0">
                <a:latin typeface="Century Gothic" panose="020B0502020202020204" pitchFamily="34" charset="0"/>
              </a:rPr>
              <a:t>Bilingual Education </a:t>
            </a:r>
            <a:r>
              <a:rPr lang="en-US" sz="2000" dirty="0">
                <a:latin typeface="Century Gothic" panose="020B0502020202020204" pitchFamily="34" charset="0"/>
              </a:rPr>
              <a:t>at the elementary level and replace it with </a:t>
            </a:r>
            <a:r>
              <a:rPr lang="en-US" sz="2000" dirty="0" smtClean="0">
                <a:latin typeface="Century Gothic" panose="020B0502020202020204" pitchFamily="34" charset="0"/>
              </a:rPr>
              <a:t>Dual Language </a:t>
            </a:r>
            <a:r>
              <a:rPr lang="en-US" sz="2000" dirty="0">
                <a:latin typeface="Century Gothic" panose="020B0502020202020204" pitchFamily="34" charset="0"/>
              </a:rPr>
              <a:t>as the only </a:t>
            </a:r>
            <a:r>
              <a:rPr lang="en-US" sz="2000" dirty="0" smtClean="0">
                <a:latin typeface="Century Gothic" panose="020B0502020202020204" pitchFamily="34" charset="0"/>
              </a:rPr>
              <a:t>Bilingual Education </a:t>
            </a:r>
            <a:r>
              <a:rPr lang="en-US" sz="2000" dirty="0">
                <a:latin typeface="Century Gothic" panose="020B0502020202020204" pitchFamily="34" charset="0"/>
              </a:rPr>
              <a:t>program for qualifying </a:t>
            </a:r>
            <a:r>
              <a:rPr lang="en-US" sz="2000" dirty="0" smtClean="0">
                <a:latin typeface="Century Gothic" panose="020B0502020202020204" pitchFamily="34" charset="0"/>
              </a:rPr>
              <a:t>English Language Learners. </a:t>
            </a:r>
          </a:p>
          <a:p>
            <a:endParaRPr lang="en-US" sz="2000" dirty="0" smtClean="0">
              <a:latin typeface="Century Gothic" panose="020B0502020202020204" pitchFamily="34" charset="0"/>
            </a:endParaRPr>
          </a:p>
          <a:p>
            <a:r>
              <a:rPr lang="en-US" sz="2000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While at the same time, Dual Language will continue to become an additive program for native English speakers participating in the program.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 smtClean="0">
                <a:latin typeface="Century Gothic" panose="020B0502020202020204" pitchFamily="34" charset="0"/>
              </a:rPr>
              <a:t>Expansion </a:t>
            </a:r>
            <a:r>
              <a:rPr lang="en-US" sz="2000" dirty="0">
                <a:latin typeface="Century Gothic" panose="020B0502020202020204" pitchFamily="34" charset="0"/>
              </a:rPr>
              <a:t>to </a:t>
            </a:r>
            <a:r>
              <a:rPr lang="en-US" sz="2000" dirty="0" smtClean="0">
                <a:latin typeface="Century Gothic" panose="020B0502020202020204" pitchFamily="34" charset="0"/>
              </a:rPr>
              <a:t>Middle School </a:t>
            </a:r>
            <a:r>
              <a:rPr lang="en-US" sz="2000" dirty="0">
                <a:latin typeface="Century Gothic" panose="020B0502020202020204" pitchFamily="34" charset="0"/>
              </a:rPr>
              <a:t>and </a:t>
            </a:r>
            <a:r>
              <a:rPr lang="en-US" sz="2000" dirty="0" smtClean="0">
                <a:latin typeface="Century Gothic" panose="020B0502020202020204" pitchFamily="34" charset="0"/>
              </a:rPr>
              <a:t>High School </a:t>
            </a:r>
            <a:r>
              <a:rPr lang="en-US" sz="2000" dirty="0">
                <a:latin typeface="Century Gothic" panose="020B0502020202020204" pitchFamily="34" charset="0"/>
              </a:rPr>
              <a:t>will be strategic based on geography.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41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DL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3118"/>
            <a:ext cx="8229600" cy="4993738"/>
          </a:xfrm>
        </p:spPr>
        <p:txBody>
          <a:bodyPr/>
          <a:lstStyle/>
          <a:p>
            <a:pPr lvl="0"/>
            <a:r>
              <a:rPr lang="en-US" sz="2000" dirty="0">
                <a:latin typeface="Century Gothic" panose="020B0502020202020204" pitchFamily="34" charset="0"/>
              </a:rPr>
              <a:t>A minimum of </a:t>
            </a:r>
            <a:r>
              <a:rPr lang="en-US" sz="2000" dirty="0" smtClean="0">
                <a:latin typeface="Century Gothic" panose="020B0502020202020204" pitchFamily="34" charset="0"/>
              </a:rPr>
              <a:t>50 percent </a:t>
            </a:r>
            <a:r>
              <a:rPr lang="en-US" sz="2000" dirty="0">
                <a:latin typeface="Century Gothic" panose="020B0502020202020204" pitchFamily="34" charset="0"/>
              </a:rPr>
              <a:t>to a maximum of </a:t>
            </a:r>
            <a:r>
              <a:rPr lang="en-US" sz="2000" dirty="0" smtClean="0">
                <a:latin typeface="Century Gothic" panose="020B0502020202020204" pitchFamily="34" charset="0"/>
              </a:rPr>
              <a:t>80 percent </a:t>
            </a:r>
            <a:r>
              <a:rPr lang="en-US" sz="2000" dirty="0">
                <a:latin typeface="Century Gothic" panose="020B0502020202020204" pitchFamily="34" charset="0"/>
              </a:rPr>
              <a:t>of daily instruction in the non-English </a:t>
            </a:r>
            <a:r>
              <a:rPr lang="en-US" sz="2000" dirty="0" smtClean="0">
                <a:latin typeface="Century Gothic" panose="020B0502020202020204" pitchFamily="34" charset="0"/>
              </a:rPr>
              <a:t>language.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0" lvl="0" indent="0">
              <a:buNone/>
            </a:pPr>
            <a:endParaRPr lang="en-US" sz="2000" dirty="0">
              <a:latin typeface="Century Gothic" panose="020B0502020202020204" pitchFamily="34" charset="0"/>
            </a:endParaRPr>
          </a:p>
          <a:p>
            <a:pPr lvl="0"/>
            <a:r>
              <a:rPr lang="en-US" sz="2000" dirty="0">
                <a:latin typeface="Century Gothic" panose="020B0502020202020204" pitchFamily="34" charset="0"/>
              </a:rPr>
              <a:t>Equitable access to students, screening only for language dominance and for ELL program </a:t>
            </a:r>
            <a:r>
              <a:rPr lang="en-US" sz="2000" dirty="0" smtClean="0">
                <a:latin typeface="Century Gothic" panose="020B0502020202020204" pitchFamily="34" charset="0"/>
              </a:rPr>
              <a:t>qualification.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0" lvl="0" indent="0">
              <a:buNone/>
            </a:pPr>
            <a:endParaRPr lang="en-US" sz="2000" dirty="0">
              <a:latin typeface="Century Gothic" panose="020B0502020202020204" pitchFamily="34" charset="0"/>
            </a:endParaRPr>
          </a:p>
          <a:p>
            <a:pPr lvl="0"/>
            <a:r>
              <a:rPr lang="en-US" sz="2000" dirty="0">
                <a:latin typeface="Century Gothic" panose="020B0502020202020204" pitchFamily="34" charset="0"/>
              </a:rPr>
              <a:t>Strategic separation of languages on the part of the instructor—no </a:t>
            </a:r>
            <a:r>
              <a:rPr lang="en-US" sz="2000" dirty="0" smtClean="0">
                <a:latin typeface="Century Gothic" panose="020B0502020202020204" pitchFamily="34" charset="0"/>
              </a:rPr>
              <a:t>translation.</a:t>
            </a:r>
          </a:p>
          <a:p>
            <a:pPr marL="0" lvl="0" indent="0">
              <a:buNone/>
            </a:pPr>
            <a:endParaRPr lang="en-US" sz="2000" dirty="0" smtClean="0">
              <a:latin typeface="Century Gothic" panose="020B0502020202020204" pitchFamily="34" charset="0"/>
            </a:endParaRPr>
          </a:p>
          <a:p>
            <a:pPr lvl="0"/>
            <a:r>
              <a:rPr lang="en-US" sz="2000" dirty="0" smtClean="0">
                <a:latin typeface="Century Gothic" panose="020B0502020202020204" pitchFamily="34" charset="0"/>
              </a:rPr>
              <a:t>Implementation at least from K-5 (K-12 is </a:t>
            </a:r>
            <a:r>
              <a:rPr lang="en-US" sz="2000" dirty="0">
                <a:latin typeface="Century Gothic" panose="020B0502020202020204" pitchFamily="34" charset="0"/>
              </a:rPr>
              <a:t>encouraged</a:t>
            </a:r>
            <a:r>
              <a:rPr lang="en-US" sz="2000" dirty="0" smtClean="0">
                <a:latin typeface="Century Gothic" panose="020B0502020202020204" pitchFamily="34" charset="0"/>
              </a:rPr>
              <a:t>).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0" lv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 </a:t>
            </a:r>
          </a:p>
          <a:p>
            <a:pPr lvl="0"/>
            <a:r>
              <a:rPr lang="en-US" sz="2000" dirty="0">
                <a:latin typeface="Century Gothic" panose="020B0502020202020204" pitchFamily="34" charset="0"/>
              </a:rPr>
              <a:t>Programmatic, curricular, and instructional decisions based on research in the </a:t>
            </a:r>
            <a:r>
              <a:rPr lang="en-US" sz="2000" dirty="0" smtClean="0">
                <a:latin typeface="Century Gothic" panose="020B0502020202020204" pitchFamily="34" charset="0"/>
              </a:rPr>
              <a:t>field. Rigorous </a:t>
            </a:r>
            <a:r>
              <a:rPr lang="en-US" sz="2000" dirty="0">
                <a:latin typeface="Century Gothic" panose="020B0502020202020204" pitchFamily="34" charset="0"/>
              </a:rPr>
              <a:t>core academic curriculum that is aligned to the Texas Essential Knowledge and Skills (TEKS</a:t>
            </a:r>
            <a:r>
              <a:rPr lang="en-US" sz="2000" dirty="0" smtClean="0">
                <a:latin typeface="Century Gothic" panose="020B0502020202020204" pitchFamily="34" charset="0"/>
              </a:rPr>
              <a:t>).</a:t>
            </a:r>
            <a:endParaRPr lang="en-US" sz="2000" dirty="0">
              <a:latin typeface="Century Gothic" panose="020B0502020202020204" pitchFamily="34" charset="0"/>
            </a:endParaRPr>
          </a:p>
          <a:p>
            <a:pPr lvl="0"/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03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Parental involvement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Century Gothic" panose="020B0502020202020204" pitchFamily="34" charset="0"/>
              </a:rPr>
              <a:t>Participate in the activities organized by the </a:t>
            </a:r>
            <a:r>
              <a:rPr lang="en-US" sz="2000" dirty="0" smtClean="0">
                <a:latin typeface="Century Gothic" panose="020B0502020202020204" pitchFamily="34" charset="0"/>
              </a:rPr>
              <a:t>school.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Participate in reading </a:t>
            </a:r>
            <a:r>
              <a:rPr lang="en-US" sz="2000" dirty="0" smtClean="0">
                <a:latin typeface="Century Gothic" panose="020B0502020202020204" pitchFamily="34" charset="0"/>
              </a:rPr>
              <a:t>activities by reading </a:t>
            </a:r>
            <a:r>
              <a:rPr lang="en-US" sz="2000" dirty="0">
                <a:latin typeface="Century Gothic" panose="020B0502020202020204" pitchFamily="34" charset="0"/>
              </a:rPr>
              <a:t>everyday with your child-in both </a:t>
            </a:r>
            <a:r>
              <a:rPr lang="en-US" sz="2000" dirty="0" smtClean="0">
                <a:latin typeface="Century Gothic" panose="020B0502020202020204" pitchFamily="34" charset="0"/>
              </a:rPr>
              <a:t>languages (if possible).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0" lvl="0" indent="0">
              <a:buNone/>
            </a:pPr>
            <a:endParaRPr lang="en-US" sz="2000" dirty="0">
              <a:latin typeface="Century Gothic" panose="020B0502020202020204" pitchFamily="34" charset="0"/>
            </a:endParaRPr>
          </a:p>
          <a:p>
            <a:pPr lvl="0"/>
            <a:r>
              <a:rPr lang="en-US" sz="2000" dirty="0" smtClean="0">
                <a:latin typeface="Century Gothic" panose="020B0502020202020204" pitchFamily="34" charset="0"/>
              </a:rPr>
              <a:t>Have conversations with your </a:t>
            </a:r>
            <a:r>
              <a:rPr lang="en-US" sz="2000" dirty="0">
                <a:latin typeface="Century Gothic" panose="020B0502020202020204" pitchFamily="34" charset="0"/>
              </a:rPr>
              <a:t>child to maximize language </a:t>
            </a:r>
            <a:r>
              <a:rPr lang="en-US" sz="2000" dirty="0" smtClean="0">
                <a:latin typeface="Century Gothic" panose="020B0502020202020204" pitchFamily="34" charset="0"/>
              </a:rPr>
              <a:t>experiences and cognitive development.</a:t>
            </a:r>
            <a:endParaRPr lang="en-US" sz="2000" dirty="0">
              <a:latin typeface="Century Gothic" panose="020B0502020202020204" pitchFamily="34" charset="0"/>
            </a:endParaRPr>
          </a:p>
          <a:p>
            <a:pPr lvl="0"/>
            <a:endParaRPr lang="en-US" sz="2000" dirty="0">
              <a:latin typeface="Century Gothic" panose="020B0502020202020204" pitchFamily="34" charset="0"/>
            </a:endParaRPr>
          </a:p>
          <a:p>
            <a:pPr lvl="0"/>
            <a:r>
              <a:rPr lang="en-US" sz="2000" dirty="0" smtClean="0">
                <a:latin typeface="Century Gothic" panose="020B0502020202020204" pitchFamily="34" charset="0"/>
              </a:rPr>
              <a:t>Respond to </a:t>
            </a:r>
            <a:r>
              <a:rPr lang="en-US" sz="2000" dirty="0">
                <a:latin typeface="Century Gothic" panose="020B0502020202020204" pitchFamily="34" charset="0"/>
              </a:rPr>
              <a:t>your child’s questions about language in order to support their language development at </a:t>
            </a:r>
            <a:r>
              <a:rPr lang="en-US" sz="2000" dirty="0" smtClean="0">
                <a:latin typeface="Century Gothic" panose="020B0502020202020204" pitchFamily="34" charset="0"/>
              </a:rPr>
              <a:t>home.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57440"/>
      </p:ext>
    </p:extLst>
  </p:cSld>
  <p:clrMapOvr>
    <a:masterClrMapping/>
  </p:clrMapOvr>
</p:sld>
</file>

<file path=ppt/theme/theme1.xml><?xml version="1.0" encoding="utf-8"?>
<a:theme xmlns:a="http://schemas.openxmlformats.org/drawingml/2006/main" name="1_2015-HISD-Global-Graduate-Template">
  <a:themeElements>
    <a:clrScheme name="Global Graduate">
      <a:dk1>
        <a:sysClr val="windowText" lastClr="000000"/>
      </a:dk1>
      <a:lt1>
        <a:sysClr val="window" lastClr="FFFFFF"/>
      </a:lt1>
      <a:dk2>
        <a:srgbClr val="67A2B9"/>
      </a:dk2>
      <a:lt2>
        <a:srgbClr val="F1F5F6"/>
      </a:lt2>
      <a:accent1>
        <a:srgbClr val="67A2B9"/>
      </a:accent1>
      <a:accent2>
        <a:srgbClr val="B5CFDB"/>
      </a:accent2>
      <a:accent3>
        <a:srgbClr val="DCA900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67A2B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015-HISD-Global-Graduate-Template">
  <a:themeElements>
    <a:clrScheme name="2015-HISD-Global-Grad">
      <a:dk1>
        <a:sysClr val="windowText" lastClr="000000"/>
      </a:dk1>
      <a:lt1>
        <a:sysClr val="window" lastClr="FFFFFF"/>
      </a:lt1>
      <a:dk2>
        <a:srgbClr val="67A2B9"/>
      </a:dk2>
      <a:lt2>
        <a:srgbClr val="F1F5F6"/>
      </a:lt2>
      <a:accent1>
        <a:srgbClr val="67A2B9"/>
      </a:accent1>
      <a:accent2>
        <a:srgbClr val="B5CFDB"/>
      </a:accent2>
      <a:accent3>
        <a:srgbClr val="61A60E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67A2B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2015-HISD-Global-Graduate-Template">
  <a:themeElements>
    <a:clrScheme name="2015-HISD-Global-Grad">
      <a:dk1>
        <a:sysClr val="windowText" lastClr="000000"/>
      </a:dk1>
      <a:lt1>
        <a:sysClr val="window" lastClr="FFFFFF"/>
      </a:lt1>
      <a:dk2>
        <a:srgbClr val="67A2B9"/>
      </a:dk2>
      <a:lt2>
        <a:srgbClr val="F1F5F6"/>
      </a:lt2>
      <a:accent1>
        <a:srgbClr val="67A2B9"/>
      </a:accent1>
      <a:accent2>
        <a:srgbClr val="B5CFDB"/>
      </a:accent2>
      <a:accent3>
        <a:srgbClr val="61A60E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67A2B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2015-HISD-Global-Graduate-Template">
  <a:themeElements>
    <a:clrScheme name="2015-HISD-Global-Grad">
      <a:dk1>
        <a:sysClr val="windowText" lastClr="000000"/>
      </a:dk1>
      <a:lt1>
        <a:sysClr val="window" lastClr="FFFFFF"/>
      </a:lt1>
      <a:dk2>
        <a:srgbClr val="67A2B9"/>
      </a:dk2>
      <a:lt2>
        <a:srgbClr val="F1F5F6"/>
      </a:lt2>
      <a:accent1>
        <a:srgbClr val="67A2B9"/>
      </a:accent1>
      <a:accent2>
        <a:srgbClr val="B5CFDB"/>
      </a:accent2>
      <a:accent3>
        <a:srgbClr val="61A60E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67A2B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DDE7C1A87DE3498BBF848FFA727046" ma:contentTypeVersion="0" ma:contentTypeDescription="Create a new document." ma:contentTypeScope="" ma:versionID="4aaf686e149b18f26cbbfe79c0bd0fb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DA63D7-35AD-4249-A140-334B90B47F14}">
  <ds:schemaRefs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79BA842-F919-458F-BFC4-FCE1592594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60F792-02EC-49DA-BEBD-92437662E0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6161</TotalTime>
  <Words>977</Words>
  <Application>Microsoft Office PowerPoint</Application>
  <PresentationFormat>On-screen Show (4:3)</PresentationFormat>
  <Paragraphs>140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Calibri</vt:lpstr>
      <vt:lpstr>Century Gothic</vt:lpstr>
      <vt:lpstr>1_2015-HISD-Global-Graduate-Template</vt:lpstr>
      <vt:lpstr>2015-HISD-Global-Graduate-Template</vt:lpstr>
      <vt:lpstr>2_2015-HISD-Global-Graduate-Template</vt:lpstr>
      <vt:lpstr>3_2015-HISD-Global-Graduate-Template</vt:lpstr>
      <vt:lpstr>Dual language program  </vt:lpstr>
      <vt:lpstr>District vision</vt:lpstr>
      <vt:lpstr>Two-way dual language program</vt:lpstr>
      <vt:lpstr>Primary goals</vt:lpstr>
      <vt:lpstr>Hisd dual language history</vt:lpstr>
      <vt:lpstr>Hisd dual language history</vt:lpstr>
      <vt:lpstr>A district priority</vt:lpstr>
      <vt:lpstr>DL standards</vt:lpstr>
      <vt:lpstr>Parental involvement </vt:lpstr>
      <vt:lpstr>parental involvement</vt:lpstr>
      <vt:lpstr>Parental involvement</vt:lpstr>
      <vt:lpstr>DLTW PROCESS FOR PROGRAM PARTICIPATION</vt:lpstr>
      <vt:lpstr>DLTW 80:20 FORMAT</vt:lpstr>
      <vt:lpstr>DLTW 50:50 FORMAT</vt:lpstr>
      <vt:lpstr>DLTW EFFECTIVENESS – research based model</vt:lpstr>
      <vt:lpstr>ACHIEVEMENT PATTERNS</vt:lpstr>
      <vt:lpstr>ACHIEVEMENT PATTERNS: FINDINGS</vt:lpstr>
      <vt:lpstr>ACHIEVEMENT PATTERNS: FINDINGS</vt:lpstr>
      <vt:lpstr>DUAL LANGUAGE in hisd</vt:lpstr>
      <vt:lpstr>HISD MULTILINGUAL PROGRAMS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Ramos; Gracie Guerrero</dc:creator>
  <cp:lastModifiedBy>Ramos Lopez, Laura B</cp:lastModifiedBy>
  <cp:revision>188</cp:revision>
  <cp:lastPrinted>2015-08-26T19:51:20Z</cp:lastPrinted>
  <dcterms:created xsi:type="dcterms:W3CDTF">2014-05-14T19:31:18Z</dcterms:created>
  <dcterms:modified xsi:type="dcterms:W3CDTF">2016-02-02T14:56:45Z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0x01010077DDE7C1A87DE3498BBF848FFA727046</vt:lpwstr>
  </property>
</Properties>
</file>