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ow &amp; How #34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498216" y="3742247"/>
            <a:ext cx="9755187" cy="550333"/>
          </a:xfrm>
        </p:spPr>
        <p:txBody>
          <a:bodyPr/>
          <a:lstStyle/>
          <a:p>
            <a:r>
              <a:rPr lang="en-US" sz="1800" dirty="0" smtClean="0"/>
              <a:t>Halima Abdulahi</a:t>
            </a:r>
          </a:p>
          <a:p>
            <a:r>
              <a:rPr lang="en-US" sz="1800" dirty="0" smtClean="0"/>
              <a:t>Period 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684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1" y="21846"/>
            <a:ext cx="8693240" cy="875152"/>
          </a:xfrm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i="1" dirty="0" smtClean="0"/>
              <a:t>The rule of cosine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523741" y="101351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The </a:t>
            </a:r>
            <a:r>
              <a:rPr lang="en-US" sz="2400" dirty="0" smtClean="0">
                <a:latin typeface="Agency FB" panose="020B0503020202020204" pitchFamily="34" charset="0"/>
              </a:rPr>
              <a:t>rule of </a:t>
            </a:r>
            <a:r>
              <a:rPr lang="en-US" sz="2400" dirty="0">
                <a:latin typeface="Agency FB" panose="020B0503020202020204" pitchFamily="34" charset="0"/>
              </a:rPr>
              <a:t>Cosines </a:t>
            </a:r>
            <a:r>
              <a:rPr lang="en-US" sz="2400" dirty="0" smtClean="0">
                <a:latin typeface="Agency FB" panose="020B0503020202020204" pitchFamily="34" charset="0"/>
              </a:rPr>
              <a:t>is </a:t>
            </a:r>
            <a:r>
              <a:rPr lang="en-US" sz="2400" dirty="0">
                <a:latin typeface="Agency FB" panose="020B0503020202020204" pitchFamily="34" charset="0"/>
              </a:rPr>
              <a:t>very useful for solving </a:t>
            </a:r>
            <a:r>
              <a:rPr lang="en-US" sz="2400" dirty="0" smtClean="0">
                <a:latin typeface="Agency FB" panose="020B0503020202020204" pitchFamily="34" charset="0"/>
              </a:rPr>
              <a:t>triangles</a:t>
            </a:r>
            <a:endParaRPr lang="en-US" sz="2400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746" y="1681332"/>
            <a:ext cx="3311790" cy="359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8415" y="2311197"/>
            <a:ext cx="3107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It works for any 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triangle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57" y="2951096"/>
            <a:ext cx="3408660" cy="220821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28662"/>
              </p:ext>
            </p:extLst>
          </p:nvPr>
        </p:nvGraphicFramePr>
        <p:xfrm>
          <a:off x="3392598" y="3221664"/>
          <a:ext cx="6752220" cy="944880"/>
        </p:xfrm>
        <a:graphic>
          <a:graphicData uri="http://schemas.openxmlformats.org/drawingml/2006/table">
            <a:tbl>
              <a:tblPr/>
              <a:tblGrid>
                <a:gridCol w="67522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Agency FB" panose="020B0503020202020204" pitchFamily="34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Agency FB" panose="020B0503020202020204" pitchFamily="34" charset="0"/>
                        </a:rPr>
                        <a:t>, </a:t>
                      </a:r>
                      <a:r>
                        <a:rPr lang="en-US" sz="2800" b="1" dirty="0">
                          <a:effectLst/>
                          <a:latin typeface="Agency FB" panose="020B0503020202020204" pitchFamily="34" charset="0"/>
                        </a:rPr>
                        <a:t>b</a:t>
                      </a:r>
                      <a:r>
                        <a:rPr lang="en-US" sz="2800" dirty="0">
                          <a:effectLst/>
                          <a:latin typeface="Agency FB" panose="020B0503020202020204" pitchFamily="34" charset="0"/>
                        </a:rPr>
                        <a:t> and </a:t>
                      </a:r>
                      <a:r>
                        <a:rPr lang="en-US" sz="2800" b="1" dirty="0">
                          <a:effectLst/>
                          <a:latin typeface="Agency FB" panose="020B0503020202020204" pitchFamily="34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Agency FB" panose="020B0503020202020204" pitchFamily="34" charset="0"/>
                        </a:rPr>
                        <a:t> are sides.</a:t>
                      </a:r>
                    </a:p>
                    <a:p>
                      <a:pPr algn="ctr"/>
                      <a:r>
                        <a:rPr lang="en-US" sz="2800" b="1" dirty="0">
                          <a:effectLst/>
                          <a:latin typeface="Agency FB" panose="020B0503020202020204" pitchFamily="34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Agency FB" panose="020B0503020202020204" pitchFamily="34" charset="0"/>
                        </a:rPr>
                        <a:t> is the angle opposite side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b^2+c^2-2bcco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63" y="1962468"/>
            <a:ext cx="2111075" cy="3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^2+c^2-2accos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41" y="2321231"/>
            <a:ext cx="2070696" cy="30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^2+b^2-2abcosC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62" y="2720716"/>
            <a:ext cx="2111075" cy="2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09017" y="909091"/>
            <a:ext cx="5069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Let a, b, and c be the lengths of the legs of a triangle opposite angles A, B, and C.</a:t>
            </a:r>
          </a:p>
        </p:txBody>
      </p:sp>
    </p:spTree>
    <p:extLst>
      <p:ext uri="{BB962C8B-B14F-4D97-AF65-F5344CB8AC3E}">
        <p14:creationId xmlns:p14="http://schemas.microsoft.com/office/powerpoint/2010/main" val="164620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591" y="439908"/>
            <a:ext cx="3584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gency FB" panose="020B0503020202020204" pitchFamily="34" charset="0"/>
              </a:rPr>
              <a:t>Example</a:t>
            </a:r>
            <a:r>
              <a:rPr lang="en-US" sz="2400" dirty="0">
                <a:latin typeface="Agency FB" panose="020B0503020202020204" pitchFamily="34" charset="0"/>
              </a:rPr>
              <a:t>: How long is side "c" ... 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49" y="1474786"/>
            <a:ext cx="2670497" cy="28416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3211" y="264137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We know angle C = 37º, a = 8 and b = 11</a:t>
            </a:r>
          </a:p>
          <a:p>
            <a:endParaRPr lang="en-US" sz="2400" dirty="0">
              <a:latin typeface="Agency FB" panose="020B0503020202020204" pitchFamily="34" charset="0"/>
            </a:endParaRPr>
          </a:p>
          <a:p>
            <a:r>
              <a:rPr lang="en-US" sz="2400" dirty="0">
                <a:latin typeface="Agency FB" panose="020B0503020202020204" pitchFamily="34" charset="0"/>
              </a:rPr>
              <a:t>The Law of Cosines says:	 	c2 = a2 + b2 − 2ab </a:t>
            </a:r>
            <a:r>
              <a:rPr lang="en-US" sz="2400" dirty="0" err="1">
                <a:latin typeface="Agency FB" panose="020B0503020202020204" pitchFamily="34" charset="0"/>
              </a:rPr>
              <a:t>cos</a:t>
            </a:r>
            <a:r>
              <a:rPr lang="en-US" sz="2400" dirty="0">
                <a:latin typeface="Agency FB" panose="020B0503020202020204" pitchFamily="34" charset="0"/>
              </a:rPr>
              <a:t>(C)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 	 	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Put in the values we know:	 	c2 = 82 + 112 − 2 × 8 × 11 × </a:t>
            </a:r>
            <a:r>
              <a:rPr lang="en-US" sz="2400" dirty="0" err="1">
                <a:latin typeface="Agency FB" panose="020B0503020202020204" pitchFamily="34" charset="0"/>
              </a:rPr>
              <a:t>cos</a:t>
            </a:r>
            <a:r>
              <a:rPr lang="en-US" sz="2400" dirty="0">
                <a:latin typeface="Agency FB" panose="020B0503020202020204" pitchFamily="34" charset="0"/>
              </a:rPr>
              <a:t>(37º)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 	 	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Do some calculations:	 	c2 = 64 + 121 − 176 × 0.798…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 	 	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More calculations:	 	c2 = 44.44...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 	 	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Take the square root:	 	c = √44.44 = 6.67 to 2 decimal </a:t>
            </a:r>
            <a:r>
              <a:rPr lang="en-US" sz="2400" dirty="0" smtClean="0">
                <a:latin typeface="Agency FB" panose="020B0503020202020204" pitchFamily="34" charset="0"/>
              </a:rPr>
              <a:t>places</a:t>
            </a:r>
            <a:endParaRPr lang="en-US" sz="2400" dirty="0">
              <a:latin typeface="Agency FB" panose="020B0503020202020204" pitchFamily="34" charset="0"/>
            </a:endParaRPr>
          </a:p>
          <a:p>
            <a:r>
              <a:rPr lang="en-US" sz="2400" dirty="0" smtClean="0">
                <a:latin typeface="Agency FB" panose="020B0503020202020204" pitchFamily="34" charset="0"/>
              </a:rPr>
              <a:t>                               Answer</a:t>
            </a:r>
            <a:r>
              <a:rPr lang="en-US" sz="2400" dirty="0">
                <a:latin typeface="Agency FB" panose="020B0503020202020204" pitchFamily="34" charset="0"/>
              </a:rPr>
              <a:t>: c = 6.67</a:t>
            </a:r>
          </a:p>
        </p:txBody>
      </p:sp>
    </p:spTree>
    <p:extLst>
      <p:ext uri="{BB962C8B-B14F-4D97-AF65-F5344CB8AC3E}">
        <p14:creationId xmlns:p14="http://schemas.microsoft.com/office/powerpoint/2010/main" val="392656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604" y="0"/>
            <a:ext cx="10396882" cy="1151965"/>
          </a:xfrm>
        </p:spPr>
        <p:txBody>
          <a:bodyPr/>
          <a:lstStyle/>
          <a:p>
            <a:r>
              <a:rPr lang="en-US" i="1" dirty="0" smtClean="0"/>
              <a:t>The Rule of Sine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639650" y="131567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The Law of </a:t>
            </a:r>
            <a:r>
              <a:rPr lang="en-US" sz="2800" dirty="0" err="1">
                <a:latin typeface="Agency FB" panose="020B0503020202020204" pitchFamily="34" charset="0"/>
              </a:rPr>
              <a:t>Sines</a:t>
            </a:r>
            <a:r>
              <a:rPr lang="en-US" sz="2800" dirty="0">
                <a:latin typeface="Agency FB" panose="020B0503020202020204" pitchFamily="34" charset="0"/>
              </a:rPr>
              <a:t> (or Sine Rule) is very useful for solving triangles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957" y="2433484"/>
            <a:ext cx="2668730" cy="5930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9650" y="347932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It works for any </a:t>
            </a:r>
            <a:r>
              <a:rPr lang="en-US" sz="2800" dirty="0" smtClean="0">
                <a:latin typeface="Agency FB" panose="020B0503020202020204" pitchFamily="34" charset="0"/>
              </a:rPr>
              <a:t>triangle</a:t>
            </a:r>
            <a:endParaRPr lang="en-US" sz="2800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981270" y="2001994"/>
            <a:ext cx="32712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a, b and c are sides.</a:t>
            </a:r>
          </a:p>
          <a:p>
            <a:endParaRPr lang="en-US" sz="2400" dirty="0">
              <a:latin typeface="Agency FB" panose="020B0503020202020204" pitchFamily="34" charset="0"/>
            </a:endParaRPr>
          </a:p>
          <a:p>
            <a:r>
              <a:rPr lang="en-US" sz="2400" dirty="0">
                <a:latin typeface="Agency FB" panose="020B0503020202020204" pitchFamily="34" charset="0"/>
              </a:rPr>
              <a:t>A, B and C are angles.</a:t>
            </a:r>
          </a:p>
          <a:p>
            <a:endParaRPr lang="en-US" sz="2400" dirty="0">
              <a:latin typeface="Agency FB" panose="020B0503020202020204" pitchFamily="34" charset="0"/>
            </a:endParaRPr>
          </a:p>
          <a:p>
            <a:r>
              <a:rPr lang="en-US" sz="2400" dirty="0">
                <a:latin typeface="Agency FB" panose="020B0503020202020204" pitchFamily="34" charset="0"/>
              </a:rPr>
              <a:t>(Side a faces angle A,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side b faces angle B and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side c faces angle C).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02" y="2223841"/>
            <a:ext cx="2766068" cy="17919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18764" y="4758536"/>
            <a:ext cx="6837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gency FB" panose="020B0503020202020204" pitchFamily="34" charset="0"/>
              </a:rPr>
              <a:t>So when we divide side a by the sine of angle A it is equal to side b divided by the sine of angle B, and also equal to side c divided by the sine of angle C</a:t>
            </a:r>
          </a:p>
        </p:txBody>
      </p:sp>
    </p:spTree>
    <p:extLst>
      <p:ext uri="{BB962C8B-B14F-4D97-AF65-F5344CB8AC3E}">
        <p14:creationId xmlns:p14="http://schemas.microsoft.com/office/powerpoint/2010/main" val="1232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256" y="42189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Example: Calculate side "c"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54" y="1309620"/>
            <a:ext cx="2907539" cy="23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9571" y="8395"/>
            <a:ext cx="66454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</a:rPr>
              <a:t>Law of </a:t>
            </a:r>
            <a:r>
              <a:rPr lang="en-US" sz="2400" dirty="0" err="1">
                <a:latin typeface="Agency FB" panose="020B0503020202020204" pitchFamily="34" charset="0"/>
              </a:rPr>
              <a:t>Sines</a:t>
            </a:r>
            <a:r>
              <a:rPr lang="en-US" sz="2400" dirty="0">
                <a:latin typeface="Agency FB" panose="020B0503020202020204" pitchFamily="34" charset="0"/>
              </a:rPr>
              <a:t>:	 	a/sin A = b/sin B = c/sin C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 	 	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Put in the values we know:	 	a/sin A = 7/sin(35°) = c/sin(105°)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 	 	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Ignore a/sin A (not useful to us):	 	7/sin(35°) = c/sin(105°)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 	 	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Now we use our algebra skills to rearrange and solve: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 	 	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Swap sides:	 	c/sin(105°) = 7/sin(35°)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 	 	 </a:t>
            </a:r>
          </a:p>
          <a:p>
            <a:r>
              <a:rPr lang="en-US" sz="2400" dirty="0">
                <a:latin typeface="Agency FB" panose="020B0503020202020204" pitchFamily="34" charset="0"/>
              </a:rPr>
              <a:t>Multiply both sides by sin(105°):	 	c = ( 7 / sin(35°) ) × sin(105</a:t>
            </a:r>
            <a:r>
              <a:rPr lang="en-US" sz="2400" dirty="0" smtClean="0">
                <a:latin typeface="Agency FB" panose="020B0503020202020204" pitchFamily="34" charset="0"/>
              </a:rPr>
              <a:t>°)</a:t>
            </a:r>
            <a:r>
              <a:rPr lang="en-US" sz="2400" dirty="0">
                <a:latin typeface="Agency FB" panose="020B0503020202020204" pitchFamily="34" charset="0"/>
              </a:rPr>
              <a:t>	 </a:t>
            </a:r>
          </a:p>
          <a:p>
            <a:r>
              <a:rPr lang="en-US" sz="2400" dirty="0" smtClean="0">
                <a:latin typeface="Agency FB" panose="020B0503020202020204" pitchFamily="34" charset="0"/>
              </a:rPr>
              <a:t>            Calculate</a:t>
            </a:r>
            <a:r>
              <a:rPr lang="en-US" sz="2400" dirty="0">
                <a:latin typeface="Agency FB" panose="020B0503020202020204" pitchFamily="34" charset="0"/>
              </a:rPr>
              <a:t>:	 	c = ( 7 / 0.574... ) × 0.966...</a:t>
            </a:r>
          </a:p>
          <a:p>
            <a:r>
              <a:rPr lang="en-US" sz="2400" dirty="0" smtClean="0">
                <a:latin typeface="Agency FB" panose="020B0503020202020204" pitchFamily="34" charset="0"/>
              </a:rPr>
              <a:t>            Calculate</a:t>
            </a:r>
            <a:r>
              <a:rPr lang="en-US" sz="2400" dirty="0">
                <a:latin typeface="Agency FB" panose="020B0503020202020204" pitchFamily="34" charset="0"/>
              </a:rPr>
              <a:t>:	 	c = 11.8 (to 1 decimal place)</a:t>
            </a:r>
          </a:p>
        </p:txBody>
      </p:sp>
    </p:spTree>
    <p:extLst>
      <p:ext uri="{BB962C8B-B14F-4D97-AF65-F5344CB8AC3E}">
        <p14:creationId xmlns:p14="http://schemas.microsoft.com/office/powerpoint/2010/main" val="3927443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5E27D8D3C2A042A76F6FF100AD7A78" ma:contentTypeVersion="0" ma:contentTypeDescription="Create a new document." ma:contentTypeScope="" ma:versionID="b664551c8378eb1a23f691aab33eb7b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59b890fa4262318d0659379c280b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4FAF7F-FC3B-4C91-AE81-FD1FE4367595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E3BC02C-AC40-4092-8342-4EDDE59F64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53B632-6245-4B64-9632-6F4E51140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2119</TotalTime>
  <Words>196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Agency FB</vt:lpstr>
      <vt:lpstr>Arial</vt:lpstr>
      <vt:lpstr>Impact</vt:lpstr>
      <vt:lpstr>Verdana</vt:lpstr>
      <vt:lpstr>Main Event</vt:lpstr>
      <vt:lpstr>Pow &amp; How #34</vt:lpstr>
      <vt:lpstr>                          The rule of cosine</vt:lpstr>
      <vt:lpstr>PowerPoint Presentation</vt:lpstr>
      <vt:lpstr>The Rule of Sine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</dc:title>
  <dc:creator>Abdulahi, Halima</dc:creator>
  <cp:lastModifiedBy>Ngoma, Botumile A</cp:lastModifiedBy>
  <cp:revision>10</cp:revision>
  <dcterms:created xsi:type="dcterms:W3CDTF">2015-05-09T15:14:52Z</dcterms:created>
  <dcterms:modified xsi:type="dcterms:W3CDTF">2015-05-20T00:00:14Z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0x010100845E27D8D3C2A042A76F6FF100AD7A78</vt:lpwstr>
  </property>
</Properties>
</file>