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Comfortaa Regular"/>
      <p:regular r:id="rId28"/>
      <p:bold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ComfortaaRegular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0375ad2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0375ad2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42281c26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42281c26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42281c26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42281c26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42281c26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42281c26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b0b2085e3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b0b2085e3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b0b2085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b0b2085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b0b2085e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b0b2085e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709e91b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4709e91b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10375ad2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10375ad2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42281c26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42281c26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42281c26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42281c26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42281c26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42281c26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2281c26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42281c26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42281c26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42281c26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Relationship Id="rId7" Type="http://schemas.openxmlformats.org/officeDocument/2006/relationships/image" Target="../media/image47.jpg"/><Relationship Id="rId8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6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7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International FLOs</a:t>
            </a:r>
            <a:endParaRPr b="1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000" y="0"/>
            <a:ext cx="1185000" cy="11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51601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Travel The World Edition:</a:t>
            </a:r>
            <a:r>
              <a:rPr b="1" i="1" lang="en" sz="1800"/>
              <a:t>  Make Sure You Take Notes! </a:t>
            </a:r>
            <a:endParaRPr b="1" i="1" sz="1800"/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42900"/>
            <a:ext cx="2800600" cy="2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76280">
            <a:off x="738000" y="3412050"/>
            <a:ext cx="1324600" cy="6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45" name="Google Shape;245;p22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22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2"/>
          <p:cNvSpPr txBox="1"/>
          <p:nvPr/>
        </p:nvSpPr>
        <p:spPr>
          <a:xfrm>
            <a:off x="1482025" y="435900"/>
            <a:ext cx="5764800" cy="849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2266625" y="468575"/>
            <a:ext cx="30729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352" y="1614502"/>
            <a:ext cx="3202950" cy="281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4537" y="1520600"/>
            <a:ext cx="4080586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4263" y="400925"/>
            <a:ext cx="23907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5375" y="0"/>
            <a:ext cx="1421524" cy="160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8020" y="72950"/>
            <a:ext cx="1718430" cy="16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3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23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1" name="Google Shape;2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663" y="1910451"/>
            <a:ext cx="3200875" cy="281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323" y="1888175"/>
            <a:ext cx="3855000" cy="28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3925" y="102450"/>
            <a:ext cx="1662926" cy="16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9450" y="102450"/>
            <a:ext cx="4631328" cy="178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34148">
            <a:off x="133250" y="423450"/>
            <a:ext cx="3200852" cy="160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71" name="Google Shape;271;p2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24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24"/>
          <p:cNvSpPr txBox="1"/>
          <p:nvPr/>
        </p:nvSpPr>
        <p:spPr>
          <a:xfrm>
            <a:off x="1482025" y="435900"/>
            <a:ext cx="5764800" cy="849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5" name="Google Shape;2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175" y="1459700"/>
            <a:ext cx="3542531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850" y="1459700"/>
            <a:ext cx="3904886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0671" y="0"/>
            <a:ext cx="2543328" cy="14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mfortaa Regular"/>
              <a:buChar char="●"/>
            </a:pPr>
            <a:r>
              <a:rPr lang="en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Community Service Oriented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mfortaa Regular"/>
              <a:buChar char="●"/>
            </a:pPr>
            <a:r>
              <a:rPr lang="en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Experience Latin American &amp; Caribbean Culture!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mfortaa Regular"/>
              <a:buChar char="●"/>
            </a:pPr>
            <a:r>
              <a:rPr lang="en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Full 120 Scholarships 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 Regular"/>
              <a:buChar char="●"/>
            </a:pPr>
            <a:r>
              <a:rPr lang="en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International Relations, Business, and Community focused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83" name="Google Shape;283;p2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5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25"/>
          <p:cNvSpPr txBox="1"/>
          <p:nvPr/>
        </p:nvSpPr>
        <p:spPr>
          <a:xfrm>
            <a:off x="1482025" y="435900"/>
            <a:ext cx="5764800" cy="849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1264075" y="435900"/>
            <a:ext cx="60588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275" y="1567550"/>
            <a:ext cx="4276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6133">
            <a:off x="2053225" y="3396981"/>
            <a:ext cx="2412550" cy="125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5"/>
          <p:cNvPicPr preferRelativeResize="0"/>
          <p:nvPr/>
        </p:nvPicPr>
        <p:blipFill>
          <a:blip r:embed="rId6">
            <a:alphaModFix amt="40000"/>
          </a:blip>
          <a:stretch>
            <a:fillRect/>
          </a:stretch>
        </p:blipFill>
        <p:spPr>
          <a:xfrm>
            <a:off x="0" y="1269788"/>
            <a:ext cx="2803501" cy="3628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/>
          <p:nvPr/>
        </p:nvSpPr>
        <p:spPr>
          <a:xfrm>
            <a:off x="3860550" y="708650"/>
            <a:ext cx="5064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latin typeface="Lato"/>
                <a:ea typeface="Lato"/>
                <a:cs typeface="Lato"/>
                <a:sym typeface="Lato"/>
              </a:rPr>
              <a:t>YOUTH AMBASSADORS PROGRAM</a:t>
            </a:r>
            <a:endParaRPr b="1" sz="23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/>
          <p:nvPr>
            <p:ph type="title"/>
          </p:nvPr>
        </p:nvSpPr>
        <p:spPr>
          <a:xfrm>
            <a:off x="1052550" y="252075"/>
            <a:ext cx="7038900" cy="91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Our Nation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7" name="Google Shape;297;p26"/>
          <p:cNvSpPr txBox="1"/>
          <p:nvPr/>
        </p:nvSpPr>
        <p:spPr>
          <a:xfrm>
            <a:off x="1144950" y="1166175"/>
            <a:ext cx="6185100" cy="23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★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Business Is Global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★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Young Leaders Institute at the  Asia Society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★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EXPLORE Global Commerce &amp; Multicultural Awareness Institute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★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Experiment Digital: STEAM Discovery Lab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★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George Washington University Summer Immersion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★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Carnegie Mellon Pre-College Programs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 Tips</a:t>
            </a:r>
            <a:endParaRPr/>
          </a:p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1297500" y="1567550"/>
            <a:ext cx="33198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will need for International travel: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Passport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Visa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4617300" y="1567550"/>
            <a:ext cx="4509900" cy="26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Things to remember: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Lato"/>
              <a:buChar char="★"/>
            </a:pPr>
            <a:r>
              <a:rPr lang="en" sz="13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These programs will happen in the summertime. Plan accordingly.</a:t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Lato"/>
              <a:buChar char="★"/>
            </a:pPr>
            <a:r>
              <a:rPr lang="en" sz="13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Applications do not open all at once!</a:t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Lato"/>
              <a:buChar char="★"/>
            </a:pPr>
            <a:r>
              <a:rPr lang="en" sz="13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We are coming out of  a pandemic and things may change!</a:t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Lato"/>
              <a:buChar char="★"/>
            </a:pPr>
            <a:r>
              <a:rPr lang="en" sz="13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Each program is different! Funding and scholarships will vary by program.</a:t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8604">
            <a:off x="944625" y="2861775"/>
            <a:ext cx="25717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0" y="27250"/>
            <a:ext cx="9144000" cy="508900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15"/>
          <p:cNvSpPr txBox="1"/>
          <p:nvPr/>
        </p:nvSpPr>
        <p:spPr>
          <a:xfrm>
            <a:off x="4027150" y="1166025"/>
            <a:ext cx="871800" cy="3051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BAFTX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5524900" y="2146775"/>
            <a:ext cx="806400" cy="5340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Impact India</a:t>
            </a:r>
            <a:endParaRPr b="1" i="1" sz="15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1743575" y="2942250"/>
            <a:ext cx="719100" cy="10026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Prep</a:t>
            </a:r>
            <a:endParaRPr b="1" i="1"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Costa</a:t>
            </a:r>
            <a:endParaRPr b="1" i="1"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Rica</a:t>
            </a:r>
            <a:endParaRPr b="1" i="1"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6821725" y="544850"/>
            <a:ext cx="871800" cy="3051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CIEE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2920475" y="2571750"/>
            <a:ext cx="871800" cy="3051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AMIGOS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2157675" y="430400"/>
            <a:ext cx="980700" cy="5340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BP Global </a:t>
            </a:r>
            <a:endParaRPr b="1" i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Prep</a:t>
            </a:r>
            <a:endParaRPr b="1" i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4794800" y="686525"/>
            <a:ext cx="8718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4358875" y="277700"/>
            <a:ext cx="1089600" cy="686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Oxford Summer Seminar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6047975" y="1220500"/>
            <a:ext cx="1264200" cy="7629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HISD China </a:t>
            </a:r>
            <a:endParaRPr b="1" i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Summer Bridge</a:t>
            </a:r>
            <a:endParaRPr b="1" i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7835125" y="3421725"/>
            <a:ext cx="1264200" cy="7629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Experi</a:t>
            </a: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ment in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International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Living 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5205347" y="1765143"/>
            <a:ext cx="29982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70" name="Google Shape;170;p16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067975" y="4012975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6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3" name="Google Shape;1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567550"/>
            <a:ext cx="3403200" cy="31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4025" y="1516800"/>
            <a:ext cx="3541600" cy="32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7296150" y="48275"/>
            <a:ext cx="1847848" cy="184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650" y="48275"/>
            <a:ext cx="3403200" cy="17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1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83" name="Google Shape;183;p17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7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6" name="Google Shape;1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567550"/>
            <a:ext cx="3344725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394" y="1502348"/>
            <a:ext cx="3847779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525" y="-849975"/>
            <a:ext cx="7427100" cy="37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94" name="Google Shape;194;p18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8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7" name="Google Shape;1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567550"/>
            <a:ext cx="3403200" cy="279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850" y="1487962"/>
            <a:ext cx="3800575" cy="28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4025" y="-1"/>
            <a:ext cx="2680725" cy="14716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87414">
            <a:off x="1131751" y="186929"/>
            <a:ext cx="1994101" cy="1500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06" name="Google Shape;206;p19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9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150" y="1567550"/>
            <a:ext cx="3403200" cy="280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9625" y="1649851"/>
            <a:ext cx="4123975" cy="25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2150" y="0"/>
            <a:ext cx="1567550" cy="15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5251" y="141992"/>
            <a:ext cx="1415401" cy="14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2550" y="393750"/>
            <a:ext cx="2248800" cy="1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               </a:t>
            </a:r>
            <a:endParaRPr b="1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p2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20" name="Google Shape;220;p2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0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3" name="Google Shape;2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025" y="1567550"/>
            <a:ext cx="3302253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3163" y="1628275"/>
            <a:ext cx="3450775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36878">
            <a:off x="-121887" y="675692"/>
            <a:ext cx="2176502" cy="183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7575" y="-31050"/>
            <a:ext cx="4386432" cy="17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32" name="Google Shape;232;p2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3">
            <a:alphaModFix/>
          </a:blip>
          <a:srcRect b="3680" l="-8280" r="8280" t="-3680"/>
          <a:stretch/>
        </p:blipFill>
        <p:spPr>
          <a:xfrm>
            <a:off x="8176950" y="4089250"/>
            <a:ext cx="1185000" cy="11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1"/>
          <p:cNvCxnSpPr/>
          <p:nvPr/>
        </p:nvCxnSpPr>
        <p:spPr>
          <a:xfrm flipH="1" rot="10800000">
            <a:off x="2506350" y="3040225"/>
            <a:ext cx="19941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606051"/>
            <a:ext cx="3202950" cy="283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2713" y="1606050"/>
            <a:ext cx="3814686" cy="28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8027" y="-65500"/>
            <a:ext cx="2366801" cy="16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19097" y="0"/>
            <a:ext cx="1724900" cy="16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28280">
            <a:off x="818025" y="413447"/>
            <a:ext cx="2884398" cy="1442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999999"/>
      </a:lt1>
      <a:dk2>
        <a:srgbClr val="D9D9D9"/>
      </a:dk2>
      <a:lt2>
        <a:srgbClr val="00B0F0"/>
      </a:lt2>
      <a:accent1>
        <a:srgbClr val="0145AC"/>
      </a:accent1>
      <a:accent2>
        <a:srgbClr val="583F99"/>
      </a:accent2>
      <a:accent3>
        <a:srgbClr val="999999"/>
      </a:accent3>
      <a:accent4>
        <a:srgbClr val="FFFFFF"/>
      </a:accent4>
      <a:accent5>
        <a:srgbClr val="00B0F0"/>
      </a:accent5>
      <a:accent6>
        <a:srgbClr val="00B0F0"/>
      </a:accent6>
      <a:hlink>
        <a:srgbClr val="FF00FF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