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66" r:id="rId4"/>
    <p:sldId id="257" r:id="rId5"/>
    <p:sldId id="258" r:id="rId6"/>
    <p:sldId id="260" r:id="rId7"/>
    <p:sldId id="261" r:id="rId8"/>
    <p:sldId id="262" r:id="rId9"/>
    <p:sldId id="263" r:id="rId10"/>
    <p:sldId id="264"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7"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5A0CA8-AA00-44C6-8367-95E727D8C527}"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AF8872-A222-4983-A273-A6FCA1AC85EE}" type="slidenum">
              <a:rPr lang="en-US" smtClean="0"/>
              <a:t>‹#›</a:t>
            </a:fld>
            <a:endParaRPr lang="en-US"/>
          </a:p>
        </p:txBody>
      </p:sp>
    </p:spTree>
    <p:extLst>
      <p:ext uri="{BB962C8B-B14F-4D97-AF65-F5344CB8AC3E}">
        <p14:creationId xmlns:p14="http://schemas.microsoft.com/office/powerpoint/2010/main" val="54896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A0CA8-AA00-44C6-8367-95E727D8C527}"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AF8872-A222-4983-A273-A6FCA1AC85EE}" type="slidenum">
              <a:rPr lang="en-US" smtClean="0"/>
              <a:t>‹#›</a:t>
            </a:fld>
            <a:endParaRPr lang="en-US"/>
          </a:p>
        </p:txBody>
      </p:sp>
    </p:spTree>
    <p:extLst>
      <p:ext uri="{BB962C8B-B14F-4D97-AF65-F5344CB8AC3E}">
        <p14:creationId xmlns:p14="http://schemas.microsoft.com/office/powerpoint/2010/main" val="1101952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A0CA8-AA00-44C6-8367-95E727D8C527}"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AF8872-A222-4983-A273-A6FCA1AC85EE}" type="slidenum">
              <a:rPr lang="en-US" smtClean="0"/>
              <a:t>‹#›</a:t>
            </a:fld>
            <a:endParaRPr lang="en-US"/>
          </a:p>
        </p:txBody>
      </p:sp>
    </p:spTree>
    <p:extLst>
      <p:ext uri="{BB962C8B-B14F-4D97-AF65-F5344CB8AC3E}">
        <p14:creationId xmlns:p14="http://schemas.microsoft.com/office/powerpoint/2010/main" val="4279582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5A0CA8-AA00-44C6-8367-95E727D8C527}"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AF8872-A222-4983-A273-A6FCA1AC85EE}" type="slidenum">
              <a:rPr lang="en-US" smtClean="0"/>
              <a:t>‹#›</a:t>
            </a:fld>
            <a:endParaRPr lang="en-US"/>
          </a:p>
        </p:txBody>
      </p:sp>
    </p:spTree>
    <p:extLst>
      <p:ext uri="{BB962C8B-B14F-4D97-AF65-F5344CB8AC3E}">
        <p14:creationId xmlns:p14="http://schemas.microsoft.com/office/powerpoint/2010/main" val="106454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5A0CA8-AA00-44C6-8367-95E727D8C527}"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AF8872-A222-4983-A273-A6FCA1AC85EE}" type="slidenum">
              <a:rPr lang="en-US" smtClean="0"/>
              <a:t>‹#›</a:t>
            </a:fld>
            <a:endParaRPr lang="en-US"/>
          </a:p>
        </p:txBody>
      </p:sp>
    </p:spTree>
    <p:extLst>
      <p:ext uri="{BB962C8B-B14F-4D97-AF65-F5344CB8AC3E}">
        <p14:creationId xmlns:p14="http://schemas.microsoft.com/office/powerpoint/2010/main" val="2965725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5A0CA8-AA00-44C6-8367-95E727D8C527}" type="datetimeFigureOut">
              <a:rPr lang="en-US" smtClean="0"/>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AF8872-A222-4983-A273-A6FCA1AC85EE}" type="slidenum">
              <a:rPr lang="en-US" smtClean="0"/>
              <a:t>‹#›</a:t>
            </a:fld>
            <a:endParaRPr lang="en-US"/>
          </a:p>
        </p:txBody>
      </p:sp>
    </p:spTree>
    <p:extLst>
      <p:ext uri="{BB962C8B-B14F-4D97-AF65-F5344CB8AC3E}">
        <p14:creationId xmlns:p14="http://schemas.microsoft.com/office/powerpoint/2010/main" val="336630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5A0CA8-AA00-44C6-8367-95E727D8C527}" type="datetimeFigureOut">
              <a:rPr lang="en-US" smtClean="0"/>
              <a:t>9/21/2015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AF8872-A222-4983-A273-A6FCA1AC85EE}" type="slidenum">
              <a:rPr lang="en-US" smtClean="0"/>
              <a:t>‹#›</a:t>
            </a:fld>
            <a:endParaRPr lang="en-US"/>
          </a:p>
        </p:txBody>
      </p:sp>
    </p:spTree>
    <p:extLst>
      <p:ext uri="{BB962C8B-B14F-4D97-AF65-F5344CB8AC3E}">
        <p14:creationId xmlns:p14="http://schemas.microsoft.com/office/powerpoint/2010/main" val="529317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5A0CA8-AA00-44C6-8367-95E727D8C527}" type="datetimeFigureOut">
              <a:rPr lang="en-US" smtClean="0"/>
              <a:t>9/21/2015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AF8872-A222-4983-A273-A6FCA1AC85EE}" type="slidenum">
              <a:rPr lang="en-US" smtClean="0"/>
              <a:t>‹#›</a:t>
            </a:fld>
            <a:endParaRPr lang="en-US"/>
          </a:p>
        </p:txBody>
      </p:sp>
    </p:spTree>
    <p:extLst>
      <p:ext uri="{BB962C8B-B14F-4D97-AF65-F5344CB8AC3E}">
        <p14:creationId xmlns:p14="http://schemas.microsoft.com/office/powerpoint/2010/main" val="2436191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5A0CA8-AA00-44C6-8367-95E727D8C527}" type="datetimeFigureOut">
              <a:rPr lang="en-US" smtClean="0"/>
              <a:t>9/21/2015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AF8872-A222-4983-A273-A6FCA1AC85EE}" type="slidenum">
              <a:rPr lang="en-US" smtClean="0"/>
              <a:t>‹#›</a:t>
            </a:fld>
            <a:endParaRPr lang="en-US"/>
          </a:p>
        </p:txBody>
      </p:sp>
    </p:spTree>
    <p:extLst>
      <p:ext uri="{BB962C8B-B14F-4D97-AF65-F5344CB8AC3E}">
        <p14:creationId xmlns:p14="http://schemas.microsoft.com/office/powerpoint/2010/main" val="564700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A0CA8-AA00-44C6-8367-95E727D8C527}" type="datetimeFigureOut">
              <a:rPr lang="en-US" smtClean="0"/>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AF8872-A222-4983-A273-A6FCA1AC85EE}" type="slidenum">
              <a:rPr lang="en-US" smtClean="0"/>
              <a:t>‹#›</a:t>
            </a:fld>
            <a:endParaRPr lang="en-US"/>
          </a:p>
        </p:txBody>
      </p:sp>
    </p:spTree>
    <p:extLst>
      <p:ext uri="{BB962C8B-B14F-4D97-AF65-F5344CB8AC3E}">
        <p14:creationId xmlns:p14="http://schemas.microsoft.com/office/powerpoint/2010/main" val="2453133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A0CA8-AA00-44C6-8367-95E727D8C527}" type="datetimeFigureOut">
              <a:rPr lang="en-US" smtClean="0"/>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AF8872-A222-4983-A273-A6FCA1AC85EE}" type="slidenum">
              <a:rPr lang="en-US" smtClean="0"/>
              <a:t>‹#›</a:t>
            </a:fld>
            <a:endParaRPr lang="en-US"/>
          </a:p>
        </p:txBody>
      </p:sp>
    </p:spTree>
    <p:extLst>
      <p:ext uri="{BB962C8B-B14F-4D97-AF65-F5344CB8AC3E}">
        <p14:creationId xmlns:p14="http://schemas.microsoft.com/office/powerpoint/2010/main" val="1263606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5A0CA8-AA00-44C6-8367-95E727D8C527}" type="datetimeFigureOut">
              <a:rPr lang="en-US" smtClean="0"/>
              <a:t>9/21/2015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AF8872-A222-4983-A273-A6FCA1AC85EE}" type="slidenum">
              <a:rPr lang="en-US" smtClean="0"/>
              <a:t>‹#›</a:t>
            </a:fld>
            <a:endParaRPr lang="en-US"/>
          </a:p>
        </p:txBody>
      </p:sp>
    </p:spTree>
    <p:extLst>
      <p:ext uri="{BB962C8B-B14F-4D97-AF65-F5344CB8AC3E}">
        <p14:creationId xmlns:p14="http://schemas.microsoft.com/office/powerpoint/2010/main" val="232536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Warm-Up</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In a class of 18 girls and 12 boys, what is the probability that a student raising his or her hand to answer a question is a girl?</a:t>
            </a:r>
            <a:endParaRPr lang="en-US" sz="4000" dirty="0"/>
          </a:p>
        </p:txBody>
      </p:sp>
    </p:spTree>
    <p:extLst>
      <p:ext uri="{BB962C8B-B14F-4D97-AF65-F5344CB8AC3E}">
        <p14:creationId xmlns:p14="http://schemas.microsoft.com/office/powerpoint/2010/main" val="413837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idx="1"/>
            <p:extLst>
              <p:ext uri="{D42A27DB-BD31-4B8C-83A1-F6EECF244321}">
                <p14:modId xmlns:p14="http://schemas.microsoft.com/office/powerpoint/2010/main" val="1174535144"/>
              </p:ext>
            </p:extLst>
          </p:nvPr>
        </p:nvGraphicFramePr>
        <p:xfrm>
          <a:off x="838200" y="2861945"/>
          <a:ext cx="10515600" cy="185420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en-US" dirty="0" smtClean="0"/>
                        <a:t>Experiment</a:t>
                      </a:r>
                      <a:endParaRPr lang="en-US" dirty="0"/>
                    </a:p>
                  </a:txBody>
                  <a:tcPr/>
                </a:tc>
                <a:tc>
                  <a:txBody>
                    <a:bodyPr/>
                    <a:lstStyle/>
                    <a:p>
                      <a:r>
                        <a:rPr lang="en-US" dirty="0" smtClean="0"/>
                        <a:t>Sample Space</a:t>
                      </a:r>
                      <a:endParaRPr lang="en-US" dirty="0"/>
                    </a:p>
                  </a:txBody>
                  <a:tcPr/>
                </a:tc>
              </a:tr>
              <a:tr h="370840">
                <a:tc>
                  <a:txBody>
                    <a:bodyPr/>
                    <a:lstStyle/>
                    <a:p>
                      <a:r>
                        <a:rPr lang="en-US" dirty="0" smtClean="0"/>
                        <a:t>Toss one coin</a:t>
                      </a:r>
                      <a:endParaRPr lang="en-US" dirty="0"/>
                    </a:p>
                  </a:txBody>
                  <a:tcPr/>
                </a:tc>
                <a:tc>
                  <a:txBody>
                    <a:bodyPr/>
                    <a:lstStyle/>
                    <a:p>
                      <a:pPr algn="ctr"/>
                      <a:r>
                        <a:rPr lang="en-US" u="sng" dirty="0" smtClean="0"/>
                        <a:t>Heads, Tails</a:t>
                      </a:r>
                      <a:endParaRPr lang="en-US" u="sng" dirty="0"/>
                    </a:p>
                  </a:txBody>
                  <a:tcPr/>
                </a:tc>
              </a:tr>
              <a:tr h="370840">
                <a:tc>
                  <a:txBody>
                    <a:bodyPr/>
                    <a:lstStyle/>
                    <a:p>
                      <a:r>
                        <a:rPr lang="en-US" u="sng" dirty="0" smtClean="0"/>
                        <a:t>Roll a dice</a:t>
                      </a:r>
                      <a:endParaRPr lang="en-US" u="sng" dirty="0"/>
                    </a:p>
                  </a:txBody>
                  <a:tcPr/>
                </a:tc>
                <a:tc>
                  <a:txBody>
                    <a:bodyPr/>
                    <a:lstStyle/>
                    <a:p>
                      <a:pPr algn="ctr"/>
                      <a:r>
                        <a:rPr lang="en-US" dirty="0" smtClean="0"/>
                        <a:t>1,2,3,4,5,6</a:t>
                      </a:r>
                      <a:endParaRPr lang="en-US" dirty="0"/>
                    </a:p>
                  </a:txBody>
                  <a:tcPr/>
                </a:tc>
              </a:tr>
              <a:tr h="370840">
                <a:tc>
                  <a:txBody>
                    <a:bodyPr/>
                    <a:lstStyle/>
                    <a:p>
                      <a:r>
                        <a:rPr lang="en-US" dirty="0" smtClean="0"/>
                        <a:t>Answer a true/false question</a:t>
                      </a:r>
                      <a:endParaRPr lang="en-US" dirty="0"/>
                    </a:p>
                  </a:txBody>
                  <a:tcPr/>
                </a:tc>
                <a:tc>
                  <a:txBody>
                    <a:bodyPr/>
                    <a:lstStyle/>
                    <a:p>
                      <a:pPr algn="ctr"/>
                      <a:r>
                        <a:rPr lang="en-US" dirty="0" smtClean="0"/>
                        <a:t>True, False</a:t>
                      </a:r>
                      <a:endParaRPr lang="en-US" dirty="0"/>
                    </a:p>
                  </a:txBody>
                  <a:tcPr/>
                </a:tc>
              </a:tr>
              <a:tr h="370840">
                <a:tc>
                  <a:txBody>
                    <a:bodyPr/>
                    <a:lstStyle/>
                    <a:p>
                      <a:r>
                        <a:rPr lang="en-US" dirty="0" smtClean="0"/>
                        <a:t>Toss two coins</a:t>
                      </a:r>
                      <a:endParaRPr lang="en-US" dirty="0"/>
                    </a:p>
                  </a:txBody>
                  <a:tcPr/>
                </a:tc>
                <a:tc>
                  <a:txBody>
                    <a:bodyPr/>
                    <a:lstStyle/>
                    <a:p>
                      <a:pPr algn="ctr"/>
                      <a:r>
                        <a:rPr lang="en-US" dirty="0" smtClean="0"/>
                        <a:t>Head-Head,</a:t>
                      </a:r>
                      <a:r>
                        <a:rPr lang="en-US" baseline="0" dirty="0" smtClean="0"/>
                        <a:t> Head-Tail, Tail-Head, Tail-Tail</a:t>
                      </a:r>
                      <a:endParaRPr lang="en-US" dirty="0"/>
                    </a:p>
                  </a:txBody>
                  <a:tcPr/>
                </a:tc>
              </a:tr>
            </a:tbl>
          </a:graphicData>
        </a:graphic>
      </p:graphicFrame>
      <p:sp>
        <p:nvSpPr>
          <p:cNvPr id="6" name="Title 1"/>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Now Test Your knowledge</a:t>
            </a:r>
            <a:endParaRPr lang="en-US" dirty="0"/>
          </a:p>
        </p:txBody>
      </p:sp>
      <p:sp>
        <p:nvSpPr>
          <p:cNvPr id="7" name="TextBox 6"/>
          <p:cNvSpPr txBox="1"/>
          <p:nvPr/>
        </p:nvSpPr>
        <p:spPr>
          <a:xfrm>
            <a:off x="838200" y="1690688"/>
            <a:ext cx="10515600" cy="523220"/>
          </a:xfrm>
          <a:prstGeom prst="rect">
            <a:avLst/>
          </a:prstGeom>
          <a:noFill/>
        </p:spPr>
        <p:txBody>
          <a:bodyPr wrap="square" rtlCol="0">
            <a:spAutoFit/>
          </a:bodyPr>
          <a:lstStyle/>
          <a:p>
            <a:r>
              <a:rPr lang="en-US" sz="2800" dirty="0" smtClean="0"/>
              <a:t>State the sample space for each experiment.</a:t>
            </a:r>
            <a:endParaRPr lang="en-US" sz="2800" dirty="0"/>
          </a:p>
        </p:txBody>
      </p:sp>
    </p:spTree>
    <p:extLst>
      <p:ext uri="{BB962C8B-B14F-4D97-AF65-F5344CB8AC3E}">
        <p14:creationId xmlns:p14="http://schemas.microsoft.com/office/powerpoint/2010/main" val="3571337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Tree diagrams</a:t>
            </a:r>
            <a:endParaRPr lang="en-US"/>
          </a:p>
        </p:txBody>
      </p:sp>
      <p:sp>
        <p:nvSpPr>
          <p:cNvPr id="3" name="Content Placeholder 2"/>
          <p:cNvSpPr>
            <a:spLocks noGrp="1"/>
          </p:cNvSpPr>
          <p:nvPr>
            <p:ph idx="1"/>
          </p:nvPr>
        </p:nvSpPr>
        <p:spPr/>
        <p:txBody>
          <a:bodyPr/>
          <a:lstStyle/>
          <a:p>
            <a:r>
              <a:rPr lang="en-US" dirty="0" smtClean="0"/>
              <a:t>A </a:t>
            </a:r>
            <a:r>
              <a:rPr lang="en-US" dirty="0" smtClean="0">
                <a:solidFill>
                  <a:srgbClr val="FF0000"/>
                </a:solidFill>
              </a:rPr>
              <a:t>tree diagram </a:t>
            </a:r>
            <a:r>
              <a:rPr lang="en-US" dirty="0" smtClean="0"/>
              <a:t>is a device consisting of the segments arising from a starting point and also from the outcome point. It is used to determine all possible outcomes of a probability experiment.</a:t>
            </a:r>
            <a:endParaRPr lang="en-US" dirty="0"/>
          </a:p>
        </p:txBody>
      </p:sp>
    </p:spTree>
    <p:extLst>
      <p:ext uri="{BB962C8B-B14F-4D97-AF65-F5344CB8AC3E}">
        <p14:creationId xmlns:p14="http://schemas.microsoft.com/office/powerpoint/2010/main" val="1671033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Probability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50058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r>
              <a:rPr lang="en-US" dirty="0" smtClean="0"/>
              <a:t>By the end of today’s lesson, I will </a:t>
            </a:r>
            <a:r>
              <a:rPr lang="en-US" b="1" dirty="0" smtClean="0"/>
              <a:t>learn</a:t>
            </a:r>
            <a:r>
              <a:rPr lang="en-US" dirty="0" smtClean="0"/>
              <a:t> and </a:t>
            </a:r>
            <a:r>
              <a:rPr lang="en-US" b="1" dirty="0" smtClean="0"/>
              <a:t>understand </a:t>
            </a:r>
            <a:r>
              <a:rPr lang="en-US" dirty="0" smtClean="0"/>
              <a:t>what a </a:t>
            </a:r>
            <a:r>
              <a:rPr lang="en-US" dirty="0" smtClean="0">
                <a:solidFill>
                  <a:srgbClr val="FF0000"/>
                </a:solidFill>
              </a:rPr>
              <a:t>sample space</a:t>
            </a:r>
            <a:r>
              <a:rPr lang="en-US" dirty="0" smtClean="0"/>
              <a:t> is, and state sample spaces using tree diagrams and area models.</a:t>
            </a:r>
            <a:endParaRPr lang="en-US" dirty="0"/>
          </a:p>
        </p:txBody>
      </p:sp>
    </p:spTree>
    <p:extLst>
      <p:ext uri="{BB962C8B-B14F-4D97-AF65-F5344CB8AC3E}">
        <p14:creationId xmlns:p14="http://schemas.microsoft.com/office/powerpoint/2010/main" val="424258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consider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counting rules i.e., </a:t>
            </a:r>
            <a:r>
              <a:rPr lang="en-US" dirty="0" smtClean="0">
                <a:solidFill>
                  <a:schemeClr val="accent2"/>
                </a:solidFill>
              </a:rPr>
              <a:t>permutation</a:t>
            </a:r>
            <a:r>
              <a:rPr lang="en-US" dirty="0" smtClean="0"/>
              <a:t>, </a:t>
            </a:r>
            <a:r>
              <a:rPr lang="en-US" dirty="0" smtClean="0">
                <a:solidFill>
                  <a:schemeClr val="accent2"/>
                </a:solidFill>
              </a:rPr>
              <a:t>combination</a:t>
            </a:r>
            <a:r>
              <a:rPr lang="en-US" dirty="0" smtClean="0"/>
              <a:t>, and the </a:t>
            </a:r>
            <a:r>
              <a:rPr lang="en-US" dirty="0" smtClean="0">
                <a:solidFill>
                  <a:schemeClr val="accent2"/>
                </a:solidFill>
              </a:rPr>
              <a:t>fundamental counting principles</a:t>
            </a:r>
            <a:r>
              <a:rPr lang="en-US" dirty="0" smtClean="0"/>
              <a:t> we studied last week , can be combined with the probability rules in this unit to solve many types of probability problems.</a:t>
            </a:r>
          </a:p>
          <a:p>
            <a:r>
              <a:rPr lang="en-US" dirty="0" smtClean="0"/>
              <a:t>Probability is not a new concept to you because you took it up in late middle school.</a:t>
            </a:r>
          </a:p>
          <a:p>
            <a:r>
              <a:rPr lang="en-US" dirty="0" smtClean="0"/>
              <a:t>Probability can be defined as the </a:t>
            </a:r>
            <a:r>
              <a:rPr lang="en-US" dirty="0" smtClean="0">
                <a:solidFill>
                  <a:schemeClr val="accent5"/>
                </a:solidFill>
              </a:rPr>
              <a:t>chance</a:t>
            </a:r>
            <a:r>
              <a:rPr lang="en-US" dirty="0" smtClean="0"/>
              <a:t> of an event occurring. Many people are familiar with probability from observing or playing games of chance, such as card games, or lotteries. In addition to being used in games of chance, probability theory is used in the fields of insurance, investment, and weather forecasting and in various other areas.</a:t>
            </a:r>
          </a:p>
          <a:p>
            <a:r>
              <a:rPr lang="en-US" dirty="0" smtClean="0"/>
              <a:t>The basic concepts of probability are explained in this unit. These concepts include </a:t>
            </a:r>
            <a:r>
              <a:rPr lang="en-US" dirty="0" smtClean="0">
                <a:solidFill>
                  <a:schemeClr val="accent2"/>
                </a:solidFill>
              </a:rPr>
              <a:t>probability experiments</a:t>
            </a:r>
            <a:r>
              <a:rPr lang="en-US" dirty="0" smtClean="0"/>
              <a:t>, </a:t>
            </a:r>
            <a:r>
              <a:rPr lang="en-US" dirty="0" smtClean="0">
                <a:solidFill>
                  <a:srgbClr val="00B050"/>
                </a:solidFill>
              </a:rPr>
              <a:t>sample spaces</a:t>
            </a:r>
            <a:r>
              <a:rPr lang="en-US" dirty="0" smtClean="0"/>
              <a:t>, the </a:t>
            </a:r>
            <a:r>
              <a:rPr lang="en-US" dirty="0" smtClean="0">
                <a:solidFill>
                  <a:srgbClr val="7030A0"/>
                </a:solidFill>
              </a:rPr>
              <a:t>addition and multiplication rules</a:t>
            </a:r>
            <a:r>
              <a:rPr lang="en-US" dirty="0" smtClean="0"/>
              <a:t>, and the probabilities of </a:t>
            </a:r>
            <a:r>
              <a:rPr lang="en-US" dirty="0" smtClean="0">
                <a:solidFill>
                  <a:srgbClr val="FF0000"/>
                </a:solidFill>
              </a:rPr>
              <a:t>complementary events</a:t>
            </a:r>
            <a:r>
              <a:rPr lang="en-US" dirty="0" smtClean="0"/>
              <a:t>.</a:t>
            </a:r>
            <a:endParaRPr lang="en-US" dirty="0"/>
          </a:p>
        </p:txBody>
      </p:sp>
    </p:spTree>
    <p:extLst>
      <p:ext uri="{BB962C8B-B14F-4D97-AF65-F5344CB8AC3E}">
        <p14:creationId xmlns:p14="http://schemas.microsoft.com/office/powerpoint/2010/main" val="561566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Concepts</a:t>
            </a:r>
            <a:endParaRPr lang="en-US" dirty="0"/>
          </a:p>
        </p:txBody>
      </p:sp>
      <p:sp>
        <p:nvSpPr>
          <p:cNvPr id="3" name="Content Placeholder 2"/>
          <p:cNvSpPr>
            <a:spLocks noGrp="1"/>
          </p:cNvSpPr>
          <p:nvPr>
            <p:ph idx="1"/>
          </p:nvPr>
        </p:nvSpPr>
        <p:spPr/>
        <p:txBody>
          <a:bodyPr/>
          <a:lstStyle/>
          <a:p>
            <a:r>
              <a:rPr lang="en-US" dirty="0" smtClean="0"/>
              <a:t>Processes such as flipping a coin or drawing a card from a deck are called </a:t>
            </a:r>
            <a:r>
              <a:rPr lang="en-US" dirty="0" smtClean="0">
                <a:solidFill>
                  <a:srgbClr val="FF0000"/>
                </a:solidFill>
              </a:rPr>
              <a:t>probability experiments</a:t>
            </a:r>
            <a:r>
              <a:rPr lang="en-US" dirty="0" smtClean="0"/>
              <a:t>.</a:t>
            </a:r>
            <a:endParaRPr lang="en-US" dirty="0"/>
          </a:p>
        </p:txBody>
      </p:sp>
    </p:spTree>
    <p:extLst>
      <p:ext uri="{BB962C8B-B14F-4D97-AF65-F5344CB8AC3E}">
        <p14:creationId xmlns:p14="http://schemas.microsoft.com/office/powerpoint/2010/main" val="3109474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Concepts cont’d</a:t>
            </a:r>
            <a:endParaRPr lang="en-US" dirty="0"/>
          </a:p>
        </p:txBody>
      </p:sp>
      <p:sp>
        <p:nvSpPr>
          <p:cNvPr id="3" name="Content Placeholder 2"/>
          <p:cNvSpPr>
            <a:spLocks noGrp="1"/>
          </p:cNvSpPr>
          <p:nvPr>
            <p:ph idx="1"/>
          </p:nvPr>
        </p:nvSpPr>
        <p:spPr/>
        <p:txBody>
          <a:bodyPr/>
          <a:lstStyle/>
          <a:p>
            <a:r>
              <a:rPr lang="en-US" dirty="0" smtClean="0"/>
              <a:t>An </a:t>
            </a:r>
            <a:r>
              <a:rPr lang="en-US" dirty="0" smtClean="0">
                <a:solidFill>
                  <a:srgbClr val="FF0000"/>
                </a:solidFill>
              </a:rPr>
              <a:t>outcome</a:t>
            </a:r>
            <a:r>
              <a:rPr lang="en-US" dirty="0" smtClean="0"/>
              <a:t> is the result of a single trial of a probability experiment</a:t>
            </a:r>
            <a:endParaRPr lang="en-US" dirty="0"/>
          </a:p>
        </p:txBody>
      </p:sp>
    </p:spTree>
    <p:extLst>
      <p:ext uri="{BB962C8B-B14F-4D97-AF65-F5344CB8AC3E}">
        <p14:creationId xmlns:p14="http://schemas.microsoft.com/office/powerpoint/2010/main" val="910263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Concepts cont’d</a:t>
            </a:r>
            <a:endParaRPr lang="en-US" dirty="0"/>
          </a:p>
        </p:txBody>
      </p:sp>
      <p:sp>
        <p:nvSpPr>
          <p:cNvPr id="3" name="Content Placeholder 2"/>
          <p:cNvSpPr>
            <a:spLocks noGrp="1"/>
          </p:cNvSpPr>
          <p:nvPr>
            <p:ph idx="1"/>
          </p:nvPr>
        </p:nvSpPr>
        <p:spPr/>
        <p:txBody>
          <a:bodyPr/>
          <a:lstStyle/>
          <a:p>
            <a:r>
              <a:rPr lang="en-US" dirty="0" smtClean="0"/>
              <a:t>A </a:t>
            </a:r>
            <a:r>
              <a:rPr lang="en-US" dirty="0" smtClean="0">
                <a:solidFill>
                  <a:srgbClr val="FF0000"/>
                </a:solidFill>
              </a:rPr>
              <a:t>trial</a:t>
            </a:r>
            <a:r>
              <a:rPr lang="en-US" dirty="0" smtClean="0"/>
              <a:t> means flipping a coin once, or rolling a die once, etc.</a:t>
            </a:r>
            <a:endParaRPr lang="en-US" dirty="0"/>
          </a:p>
        </p:txBody>
      </p:sp>
    </p:spTree>
    <p:extLst>
      <p:ext uri="{BB962C8B-B14F-4D97-AF65-F5344CB8AC3E}">
        <p14:creationId xmlns:p14="http://schemas.microsoft.com/office/powerpoint/2010/main" val="1448911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Concepts Cont’d</a:t>
            </a:r>
            <a:endParaRPr lang="en-US" dirty="0"/>
          </a:p>
        </p:txBody>
      </p:sp>
      <p:sp>
        <p:nvSpPr>
          <p:cNvPr id="3" name="Content Placeholder 2"/>
          <p:cNvSpPr>
            <a:spLocks noGrp="1"/>
          </p:cNvSpPr>
          <p:nvPr>
            <p:ph idx="1"/>
          </p:nvPr>
        </p:nvSpPr>
        <p:spPr/>
        <p:txBody>
          <a:bodyPr/>
          <a:lstStyle/>
          <a:p>
            <a:r>
              <a:rPr lang="en-US" dirty="0" smtClean="0"/>
              <a:t>A </a:t>
            </a:r>
            <a:r>
              <a:rPr lang="en-US" dirty="0" smtClean="0">
                <a:solidFill>
                  <a:srgbClr val="FF0000"/>
                </a:solidFill>
              </a:rPr>
              <a:t>sample space </a:t>
            </a:r>
            <a:r>
              <a:rPr lang="en-US" dirty="0" smtClean="0"/>
              <a:t>is the set of all possible outcomes of a probability experiment</a:t>
            </a:r>
            <a:endParaRPr lang="en-US" dirty="0"/>
          </a:p>
        </p:txBody>
      </p:sp>
    </p:spTree>
    <p:extLst>
      <p:ext uri="{BB962C8B-B14F-4D97-AF65-F5344CB8AC3E}">
        <p14:creationId xmlns:p14="http://schemas.microsoft.com/office/powerpoint/2010/main" val="25876163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Test Your knowledge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36362662"/>
              </p:ext>
            </p:extLst>
          </p:nvPr>
        </p:nvGraphicFramePr>
        <p:xfrm>
          <a:off x="838200" y="2886329"/>
          <a:ext cx="10515600" cy="185420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en-US" dirty="0" smtClean="0"/>
                        <a:t>Experiment</a:t>
                      </a:r>
                      <a:endParaRPr lang="en-US" dirty="0"/>
                    </a:p>
                  </a:txBody>
                  <a:tcPr/>
                </a:tc>
                <a:tc>
                  <a:txBody>
                    <a:bodyPr/>
                    <a:lstStyle/>
                    <a:p>
                      <a:r>
                        <a:rPr lang="en-US" dirty="0" smtClean="0"/>
                        <a:t>Sample Space</a:t>
                      </a:r>
                      <a:endParaRPr lang="en-US" dirty="0"/>
                    </a:p>
                  </a:txBody>
                  <a:tcPr/>
                </a:tc>
              </a:tr>
              <a:tr h="370840">
                <a:tc>
                  <a:txBody>
                    <a:bodyPr/>
                    <a:lstStyle/>
                    <a:p>
                      <a:pPr algn="ctr"/>
                      <a:r>
                        <a:rPr lang="en-US" dirty="0" smtClean="0"/>
                        <a:t>Toss one coin</a:t>
                      </a:r>
                      <a:endParaRPr lang="en-US" dirty="0"/>
                    </a:p>
                  </a:txBody>
                  <a:tcPr/>
                </a:tc>
                <a:tc>
                  <a:txBody>
                    <a:bodyPr/>
                    <a:lstStyle/>
                    <a:p>
                      <a:pPr algn="ctr"/>
                      <a:endParaRPr lang="en-US" u="sng" dirty="0"/>
                    </a:p>
                  </a:txBody>
                  <a:tcPr/>
                </a:tc>
              </a:tr>
              <a:tr h="370840">
                <a:tc>
                  <a:txBody>
                    <a:bodyPr/>
                    <a:lstStyle/>
                    <a:p>
                      <a:pPr algn="ctr"/>
                      <a:r>
                        <a:rPr lang="en-US" u="none" dirty="0" smtClean="0"/>
                        <a:t>Roll a dice</a:t>
                      </a:r>
                      <a:endParaRPr lang="en-US" u="none" dirty="0"/>
                    </a:p>
                  </a:txBody>
                  <a:tcPr/>
                </a:tc>
                <a:tc>
                  <a:txBody>
                    <a:bodyPr/>
                    <a:lstStyle/>
                    <a:p>
                      <a:endParaRPr lang="en-US" dirty="0"/>
                    </a:p>
                  </a:txBody>
                  <a:tcPr/>
                </a:tc>
              </a:tr>
              <a:tr h="370840">
                <a:tc>
                  <a:txBody>
                    <a:bodyPr/>
                    <a:lstStyle/>
                    <a:p>
                      <a:pPr algn="ctr"/>
                      <a:r>
                        <a:rPr lang="en-US" dirty="0" smtClean="0"/>
                        <a:t>Answer a true/false question</a:t>
                      </a:r>
                      <a:endParaRPr lang="en-US" dirty="0"/>
                    </a:p>
                  </a:txBody>
                  <a:tcPr/>
                </a:tc>
                <a:tc>
                  <a:txBody>
                    <a:bodyPr/>
                    <a:lstStyle/>
                    <a:p>
                      <a:endParaRPr lang="en-US"/>
                    </a:p>
                  </a:txBody>
                  <a:tcPr/>
                </a:tc>
              </a:tr>
              <a:tr h="370840">
                <a:tc>
                  <a:txBody>
                    <a:bodyPr/>
                    <a:lstStyle/>
                    <a:p>
                      <a:pPr algn="ctr"/>
                      <a:r>
                        <a:rPr lang="en-US" dirty="0" smtClean="0"/>
                        <a:t>Toss two coins</a:t>
                      </a:r>
                      <a:endParaRPr lang="en-US" dirty="0"/>
                    </a:p>
                  </a:txBody>
                  <a:tcPr/>
                </a:tc>
                <a:tc>
                  <a:txBody>
                    <a:bodyPr/>
                    <a:lstStyle/>
                    <a:p>
                      <a:endParaRPr lang="en-US" dirty="0"/>
                    </a:p>
                  </a:txBody>
                  <a:tcPr/>
                </a:tc>
              </a:tr>
            </a:tbl>
          </a:graphicData>
        </a:graphic>
      </p:graphicFrame>
      <p:sp>
        <p:nvSpPr>
          <p:cNvPr id="5" name="TextBox 4"/>
          <p:cNvSpPr txBox="1"/>
          <p:nvPr/>
        </p:nvSpPr>
        <p:spPr>
          <a:xfrm>
            <a:off x="838200" y="1690688"/>
            <a:ext cx="10515600" cy="523220"/>
          </a:xfrm>
          <a:prstGeom prst="rect">
            <a:avLst/>
          </a:prstGeom>
          <a:noFill/>
        </p:spPr>
        <p:txBody>
          <a:bodyPr wrap="square" rtlCol="0">
            <a:spAutoFit/>
          </a:bodyPr>
          <a:lstStyle/>
          <a:p>
            <a:r>
              <a:rPr lang="en-US" sz="2800" dirty="0" smtClean="0"/>
              <a:t>State the sample space for each experiment.</a:t>
            </a:r>
            <a:endParaRPr lang="en-US" sz="2800" dirty="0"/>
          </a:p>
        </p:txBody>
      </p:sp>
    </p:spTree>
    <p:extLst>
      <p:ext uri="{BB962C8B-B14F-4D97-AF65-F5344CB8AC3E}">
        <p14:creationId xmlns:p14="http://schemas.microsoft.com/office/powerpoint/2010/main" val="1377145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397</Words>
  <Application>Microsoft Office PowerPoint</Application>
  <PresentationFormat>Widescreen</PresentationFormat>
  <Paragraphs>40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Warm-Up</vt:lpstr>
      <vt:lpstr>Probability</vt:lpstr>
      <vt:lpstr>Objective</vt:lpstr>
      <vt:lpstr>Things to consider  </vt:lpstr>
      <vt:lpstr>Basic Concepts</vt:lpstr>
      <vt:lpstr>Basic Concepts cont’d</vt:lpstr>
      <vt:lpstr>Basic Concepts cont’d</vt:lpstr>
      <vt:lpstr>Basic Concepts Cont’d</vt:lpstr>
      <vt:lpstr>Now Test Your knowledge</vt:lpstr>
      <vt:lpstr>PowerPoint Presentation</vt:lpstr>
      <vt:lpstr>Tree diagrams</vt:lpstr>
    </vt:vector>
  </TitlesOfParts>
  <Company>HISD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Probability</dc:title>
  <dc:creator>Caulker, Reginald</dc:creator>
  <cp:lastModifiedBy>Caulker, Reginald</cp:lastModifiedBy>
  <cp:revision>9</cp:revision>
  <dcterms:created xsi:type="dcterms:W3CDTF">2015-09-21T03:34:20Z</dcterms:created>
  <dcterms:modified xsi:type="dcterms:W3CDTF">2015-09-21T06:17:33Z</dcterms:modified>
</cp:coreProperties>
</file>