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8" r:id="rId3"/>
    <p:sldId id="258" r:id="rId4"/>
    <p:sldId id="259" r:id="rId5"/>
    <p:sldId id="260" r:id="rId6"/>
    <p:sldId id="275" r:id="rId7"/>
    <p:sldId id="276" r:id="rId8"/>
    <p:sldId id="271" r:id="rId9"/>
    <p:sldId id="272" r:id="rId10"/>
    <p:sldId id="265" r:id="rId11"/>
    <p:sldId id="266" r:id="rId12"/>
    <p:sldId id="263" r:id="rId13"/>
    <p:sldId id="264" r:id="rId14"/>
    <p:sldId id="261" r:id="rId15"/>
    <p:sldId id="262" r:id="rId16"/>
    <p:sldId id="269" r:id="rId17"/>
    <p:sldId id="270" r:id="rId18"/>
    <p:sldId id="273" r:id="rId19"/>
    <p:sldId id="274" r:id="rId20"/>
    <p:sldId id="267" r:id="rId21"/>
    <p:sldId id="268" r:id="rId22"/>
    <p:sldId id="277" r:id="rId23"/>
    <p:sldId id="279" r:id="rId24"/>
    <p:sldId id="280" r:id="rId25"/>
    <p:sldId id="281" r:id="rId26"/>
    <p:sldId id="282" r:id="rId27"/>
    <p:sldId id="283" r:id="rId28"/>
    <p:sldId id="284" r:id="rId29"/>
    <p:sldId id="285" r:id="rId30"/>
    <p:sldId id="286" r:id="rId31"/>
    <p:sldId id="287"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94630" autoAdjust="0"/>
  </p:normalViewPr>
  <p:slideViewPr>
    <p:cSldViewPr snapToGrid="0">
      <p:cViewPr varScale="1">
        <p:scale>
          <a:sx n="70" d="100"/>
          <a:sy n="70" d="100"/>
        </p:scale>
        <p:origin x="738"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3556000" y="0"/>
            <a:ext cx="8636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127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4489157" y="533400"/>
            <a:ext cx="68072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4472589" y="3539864"/>
            <a:ext cx="6819704"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7828299" y="6557946"/>
            <a:ext cx="2669952" cy="226902"/>
          </a:xfrm>
        </p:spPr>
        <p:txBody>
          <a:bodyPr/>
          <a:lstStyle>
            <a:lvl1pPr>
              <a:defRPr lang="en-US" smtClean="0">
                <a:solidFill>
                  <a:srgbClr val="FFFFFF"/>
                </a:solidFill>
              </a:defRPr>
            </a:lvl1pPr>
            <a:extLst/>
          </a:lstStyle>
          <a:p>
            <a:fld id="{853CEBBD-6595-48F4-B578-2B03F8D7BCEE}" type="datetimeFigureOut">
              <a:rPr lang="en-US" smtClean="0"/>
              <a:pPr/>
              <a:t>8/13/2014</a:t>
            </a:fld>
            <a:endParaRPr lang="en-US"/>
          </a:p>
        </p:txBody>
      </p:sp>
      <p:sp>
        <p:nvSpPr>
          <p:cNvPr id="18" name="Footer Placeholder 17"/>
          <p:cNvSpPr>
            <a:spLocks noGrp="1"/>
          </p:cNvSpPr>
          <p:nvPr>
            <p:ph type="ftr" sz="quarter" idx="11"/>
          </p:nvPr>
        </p:nvSpPr>
        <p:spPr>
          <a:xfrm>
            <a:off x="3759200" y="6557946"/>
            <a:ext cx="3903629"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10507845" y="6556248"/>
            <a:ext cx="784448" cy="228600"/>
          </a:xfrm>
        </p:spPr>
        <p:txBody>
          <a:bodyPr/>
          <a:lstStyle>
            <a:lvl1pPr>
              <a:defRPr lang="en-US" smtClean="0">
                <a:solidFill>
                  <a:srgbClr val="FFFFFF"/>
                </a:solidFill>
              </a:defRPr>
            </a:lvl1pPr>
            <a:extLst/>
          </a:lstStyle>
          <a:p>
            <a:fld id="{41089ACD-B3DE-4396-9FE5-64C01D7AB1F8}"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53CEBBD-6595-48F4-B578-2B03F8D7BCEE}" type="datetimeFigureOut">
              <a:rPr lang="en-US" smtClean="0"/>
              <a:pPr/>
              <a:t>8/13/2014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1089ACD-B3DE-4396-9FE5-64C01D7AB1F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7600" y="274956"/>
            <a:ext cx="2032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43"/>
            <a:ext cx="8026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5657088" y="6557946"/>
            <a:ext cx="2669952" cy="226902"/>
          </a:xfrm>
        </p:spPr>
        <p:txBody>
          <a:bodyPr/>
          <a:lstStyle>
            <a:extLst/>
          </a:lstStyle>
          <a:p>
            <a:fld id="{853CEBBD-6595-48F4-B578-2B03F8D7BCEE}" type="datetimeFigureOut">
              <a:rPr lang="en-US" smtClean="0"/>
              <a:pPr/>
              <a:t>8/13/2014</a:t>
            </a:fld>
            <a:endParaRPr lang="en-US"/>
          </a:p>
        </p:txBody>
      </p:sp>
      <p:sp>
        <p:nvSpPr>
          <p:cNvPr id="5" name="Footer Placeholder 4"/>
          <p:cNvSpPr>
            <a:spLocks noGrp="1"/>
          </p:cNvSpPr>
          <p:nvPr>
            <p:ph type="ftr" sz="quarter" idx="11"/>
          </p:nvPr>
        </p:nvSpPr>
        <p:spPr>
          <a:xfrm>
            <a:off x="609600" y="6556248"/>
            <a:ext cx="4876800" cy="228600"/>
          </a:xfrm>
        </p:spPr>
        <p:txBody>
          <a:bodyPr/>
          <a:lstStyle>
            <a:extLst/>
          </a:lstStyle>
          <a:p>
            <a:endParaRPr lang="en-US"/>
          </a:p>
        </p:txBody>
      </p:sp>
      <p:sp>
        <p:nvSpPr>
          <p:cNvPr id="6" name="Slide Number Placeholder 5"/>
          <p:cNvSpPr>
            <a:spLocks noGrp="1"/>
          </p:cNvSpPr>
          <p:nvPr>
            <p:ph type="sldNum" sz="quarter" idx="12"/>
          </p:nvPr>
        </p:nvSpPr>
        <p:spPr>
          <a:xfrm>
            <a:off x="8339328" y="6553200"/>
            <a:ext cx="784448" cy="228600"/>
          </a:xfrm>
        </p:spPr>
        <p:txBody>
          <a:bodyPr/>
          <a:lstStyle>
            <a:lvl1pPr>
              <a:defRPr>
                <a:solidFill>
                  <a:schemeClr val="tx2"/>
                </a:solidFill>
              </a:defRPr>
            </a:lvl1pPr>
            <a:extLst/>
          </a:lstStyle>
          <a:p>
            <a:fld id="{41089ACD-B3DE-4396-9FE5-64C01D7AB1F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53CEBBD-6595-48F4-B578-2B03F8D7BCEE}" type="datetimeFigureOut">
              <a:rPr lang="en-US" smtClean="0"/>
              <a:pPr/>
              <a:t>8/13/2014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1089ACD-B3DE-4396-9FE5-64C01D7AB1F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422400" y="2821838"/>
            <a:ext cx="8340651"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422400" y="1905001"/>
            <a:ext cx="8340651"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298984" y="6556810"/>
            <a:ext cx="2669952" cy="226902"/>
          </a:xfrm>
        </p:spPr>
        <p:txBody>
          <a:bodyPr bIns="0" anchor="b"/>
          <a:lstStyle>
            <a:lvl1pPr>
              <a:defRPr>
                <a:solidFill>
                  <a:schemeClr val="tx2"/>
                </a:solidFill>
              </a:defRPr>
            </a:lvl1pPr>
            <a:extLst/>
          </a:lstStyle>
          <a:p>
            <a:fld id="{853CEBBD-6595-48F4-B578-2B03F8D7BCEE}" type="datetimeFigureOut">
              <a:rPr lang="en-US" smtClean="0"/>
              <a:pPr/>
              <a:t>8/13/2014</a:t>
            </a:fld>
            <a:endParaRPr lang="en-US"/>
          </a:p>
        </p:txBody>
      </p:sp>
      <p:sp>
        <p:nvSpPr>
          <p:cNvPr id="5" name="Footer Placeholder 4"/>
          <p:cNvSpPr>
            <a:spLocks noGrp="1"/>
          </p:cNvSpPr>
          <p:nvPr>
            <p:ph type="ftr" sz="quarter" idx="11"/>
          </p:nvPr>
        </p:nvSpPr>
        <p:spPr>
          <a:xfrm>
            <a:off x="2313811" y="6556810"/>
            <a:ext cx="38608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8978603" y="6555112"/>
            <a:ext cx="784448" cy="228600"/>
          </a:xfrm>
        </p:spPr>
        <p:txBody>
          <a:bodyPr/>
          <a:lstStyle>
            <a:extLst/>
          </a:lstStyle>
          <a:p>
            <a:fld id="{41089ACD-B3DE-4396-9FE5-64C01D7AB1F8}"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20040"/>
            <a:ext cx="9656064"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609600" y="1600201"/>
            <a:ext cx="469392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571744" y="1600201"/>
            <a:ext cx="469392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53CEBBD-6595-48F4-B578-2B03F8D7BCEE}" type="datetimeFigureOut">
              <a:rPr lang="en-US" smtClean="0"/>
              <a:pPr/>
              <a:t>8/13/2014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41089ACD-B3DE-4396-9FE5-64C01D7AB1F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320040"/>
            <a:ext cx="9656064"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5867400"/>
            <a:ext cx="469392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5571744" y="5867400"/>
            <a:ext cx="469392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1711840"/>
            <a:ext cx="469392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5571744" y="1711840"/>
            <a:ext cx="469392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853CEBBD-6595-48F4-B578-2B03F8D7BCEE}" type="datetimeFigureOut">
              <a:rPr lang="en-US" smtClean="0"/>
              <a:pPr/>
              <a:t>8/13/2014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41089ACD-B3DE-4396-9FE5-64C01D7AB1F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320040"/>
            <a:ext cx="9656064"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853CEBBD-6595-48F4-B578-2B03F8D7BCEE}" type="datetimeFigureOut">
              <a:rPr lang="en-US" smtClean="0"/>
              <a:pPr/>
              <a:t>8/13/2014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41089ACD-B3DE-4396-9FE5-64C01D7AB1F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853CEBBD-6595-48F4-B578-2B03F8D7BCEE}" type="datetimeFigureOut">
              <a:rPr lang="en-US" smtClean="0"/>
              <a:pPr/>
              <a:t>8/13/2014</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41089ACD-B3DE-4396-9FE5-64C01D7AB1F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86384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09600" y="1497416"/>
            <a:ext cx="786384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609600" y="2133600"/>
            <a:ext cx="9652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53CEBBD-6595-48F4-B578-2B03F8D7BCEE}" type="datetimeFigureOut">
              <a:rPr lang="en-US" smtClean="0"/>
              <a:pPr/>
              <a:t>8/13/2014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41089ACD-B3DE-4396-9FE5-64C01D7AB1F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797292" y="1004669"/>
            <a:ext cx="5759369"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795609" y="998817"/>
            <a:ext cx="5759369"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185464" y="1143000"/>
            <a:ext cx="4572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7185464" y="3283634"/>
            <a:ext cx="4572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853CEBBD-6595-48F4-B578-2B03F8D7BCEE}" type="datetimeFigureOut">
              <a:rPr lang="en-US" smtClean="0"/>
              <a:pPr/>
              <a:t>8/13/2014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41089ACD-B3DE-4396-9FE5-64C01D7AB1F8}" type="slidenum">
              <a:rPr lang="en-US" smtClean="0"/>
              <a:pPr/>
              <a:t>‹#›</a:t>
            </a:fld>
            <a:endParaRPr lang="en-US"/>
          </a:p>
        </p:txBody>
      </p:sp>
      <p:sp>
        <p:nvSpPr>
          <p:cNvPr id="10" name="Picture Placeholder 9"/>
          <p:cNvSpPr>
            <a:spLocks noGrp="1"/>
          </p:cNvSpPr>
          <p:nvPr>
            <p:ph type="pic" idx="1"/>
          </p:nvPr>
        </p:nvSpPr>
        <p:spPr>
          <a:xfrm>
            <a:off x="884909" y="1041002"/>
            <a:ext cx="560832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10871200" y="0"/>
            <a:ext cx="13208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609600" y="320040"/>
            <a:ext cx="9652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609600" y="1609416"/>
            <a:ext cx="9652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5661248" y="6557946"/>
            <a:ext cx="2669952" cy="226902"/>
          </a:xfrm>
          <a:prstGeom prst="rect">
            <a:avLst/>
          </a:prstGeom>
        </p:spPr>
        <p:txBody>
          <a:bodyPr vert="horz" tIns="0" bIns="0" anchor="b"/>
          <a:lstStyle>
            <a:lvl1pPr algn="l" eaLnBrk="1" latinLnBrk="0" hangingPunct="1">
              <a:defRPr kumimoji="0" sz="1000">
                <a:solidFill>
                  <a:schemeClr val="tx2"/>
                </a:solidFill>
              </a:defRPr>
            </a:lvl1pPr>
            <a:extLst/>
          </a:lstStyle>
          <a:p>
            <a:fld id="{853CEBBD-6595-48F4-B578-2B03F8D7BCEE}" type="datetimeFigureOut">
              <a:rPr lang="en-US" smtClean="0"/>
              <a:pPr/>
              <a:t>8/13/2014</a:t>
            </a:fld>
            <a:endParaRPr lang="en-US"/>
          </a:p>
        </p:txBody>
      </p:sp>
      <p:sp>
        <p:nvSpPr>
          <p:cNvPr id="4" name="Footer Placeholder 3"/>
          <p:cNvSpPr>
            <a:spLocks noGrp="1"/>
          </p:cNvSpPr>
          <p:nvPr>
            <p:ph type="ftr" sz="quarter" idx="3"/>
          </p:nvPr>
        </p:nvSpPr>
        <p:spPr>
          <a:xfrm>
            <a:off x="609600" y="6557946"/>
            <a:ext cx="48768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8335264" y="6556248"/>
            <a:ext cx="784448"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41089ACD-B3DE-4396-9FE5-64C01D7AB1F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 Target="slide2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 Target="slide27.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 Target="slide2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slide" Target="slide2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 Target="slide3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2.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 Target="slide3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2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slideLayout" Target="../slideLayouts/slideLayout2.xml"/><Relationship Id="rId1" Type="http://schemas.openxmlformats.org/officeDocument/2006/relationships/audio" Target="file:///C:\Users\Nathan\Dropbox\Documents\School\12\Macro\cut.mp3" TargetMode="External"/><Relationship Id="rId5" Type="http://schemas.openxmlformats.org/officeDocument/2006/relationships/image" Target="../media/image42.png"/><Relationship Id="rId4" Type="http://schemas.openxmlformats.org/officeDocument/2006/relationships/slide" Target="slide2.xml"/></Relationships>
</file>

<file path=ppt/slides/_rels/slide2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slideLayout" Target="../slideLayouts/slideLayout2.xml"/><Relationship Id="rId1" Type="http://schemas.openxmlformats.org/officeDocument/2006/relationships/audio" Target="file:///C:\Users\Nathan\Dropbox\Documents\School\12\Macro\cut.mp3" TargetMode="External"/><Relationship Id="rId4" Type="http://schemas.openxmlformats.org/officeDocument/2006/relationships/image" Target="../media/image42.png"/></Relationships>
</file>

<file path=ppt/slides/_rels/slide2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slideLayout" Target="../slideLayouts/slideLayout2.xml"/><Relationship Id="rId1" Type="http://schemas.openxmlformats.org/officeDocument/2006/relationships/audio" Target="file:///C:\Users\Nathan\Dropbox\Documents\School\12\Macro\cut.mp3" TargetMode="External"/><Relationship Id="rId4" Type="http://schemas.openxmlformats.org/officeDocument/2006/relationships/image" Target="../media/image42.png"/></Relationships>
</file>

<file path=ppt/slides/_rels/slide2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slideLayout" Target="../slideLayouts/slideLayout2.xml"/><Relationship Id="rId1" Type="http://schemas.openxmlformats.org/officeDocument/2006/relationships/audio" Target="file:///C:\Users\Nathan\Dropbox\Documents\School\12\Macro\cut.mp3" TargetMode="External"/><Relationship Id="rId4" Type="http://schemas.openxmlformats.org/officeDocument/2006/relationships/image" Target="../media/image42.png"/></Relationships>
</file>

<file path=ppt/slides/_rels/slide2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slideLayout" Target="../slideLayouts/slideLayout2.xml"/><Relationship Id="rId1" Type="http://schemas.openxmlformats.org/officeDocument/2006/relationships/audio" Target="file:///C:\Users\Nathan\Dropbox\Documents\School\12\Macro\cut.mp3" TargetMode="External"/><Relationship Id="rId4" Type="http://schemas.openxmlformats.org/officeDocument/2006/relationships/image" Target="../media/image42.png"/></Relationships>
</file>

<file path=ppt/slides/_rels/slide2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slideLayout" Target="../slideLayouts/slideLayout2.xml"/><Relationship Id="rId1" Type="http://schemas.openxmlformats.org/officeDocument/2006/relationships/audio" Target="file:///C:\Users\Nathan\Dropbox\Documents\School\12\Macro\cut.mp3" TargetMode="External"/><Relationship Id="rId4" Type="http://schemas.openxmlformats.org/officeDocument/2006/relationships/image" Target="../media/image42.png"/></Relationships>
</file>

<file path=ppt/slides/_rels/slide2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slideLayout" Target="../slideLayouts/slideLayout2.xml"/><Relationship Id="rId1" Type="http://schemas.openxmlformats.org/officeDocument/2006/relationships/audio" Target="file:///C:\Users\Nathan\Dropbox\Documents\School\12\Macro\cut.mp3" TargetMode="External"/><Relationship Id="rId4" Type="http://schemas.openxmlformats.org/officeDocument/2006/relationships/image" Target="../media/image42.png"/></Relationships>
</file>

<file path=ppt/slides/_rels/slide2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slideLayout" Target="../slideLayouts/slideLayout2.xml"/><Relationship Id="rId1" Type="http://schemas.openxmlformats.org/officeDocument/2006/relationships/audio" Target="file:///C:\Users\Nathan\Dropbox\Documents\School\12\Macro\cut.mp3" TargetMode="External"/><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slideLayout" Target="../slideLayouts/slideLayout2.xml"/><Relationship Id="rId1" Type="http://schemas.openxmlformats.org/officeDocument/2006/relationships/audio" Target="file:///C:\Users\Nathan\Dropbox\Documents\School\12\Macro\cut.mp3" TargetMode="External"/><Relationship Id="rId4" Type="http://schemas.openxmlformats.org/officeDocument/2006/relationships/image" Target="../media/image42.png"/></Relationships>
</file>

<file path=ppt/slides/_rels/slide3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slideLayout" Target="../slideLayouts/slideLayout2.xml"/><Relationship Id="rId1" Type="http://schemas.openxmlformats.org/officeDocument/2006/relationships/audio" Target="file:///C:\Users\Nathan\Dropbox\Documents\School\12\Macro\cut.mp3" TargetMode="External"/><Relationship Id="rId4" Type="http://schemas.openxmlformats.org/officeDocument/2006/relationships/image" Target="../media/image42.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 Target="slide2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wmf"/><Relationship Id="rId7" Type="http://schemas.openxmlformats.org/officeDocument/2006/relationships/image" Target="../media/image13.wmf"/><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wmf"/><Relationship Id="rId5" Type="http://schemas.openxmlformats.org/officeDocument/2006/relationships/image" Target="../media/image11.wmf"/><Relationship Id="rId4" Type="http://schemas.openxmlformats.org/officeDocument/2006/relationships/image" Target="../media/image10.wmf"/></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 Target="slide2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 Target="slide2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media1.santabanta.com/full1/Global%20Celebrities(F)/Taylor%20Swift/taylor-swift-26a.jpg"/>
          <p:cNvPicPr>
            <a:picLocks noChangeAspect="1" noChangeArrowheads="1"/>
          </p:cNvPicPr>
          <p:nvPr/>
        </p:nvPicPr>
        <p:blipFill>
          <a:blip r:embed="rId2" cstate="print"/>
          <a:srcRect/>
          <a:stretch>
            <a:fillRect/>
          </a:stretch>
        </p:blipFill>
        <p:spPr bwMode="auto">
          <a:xfrm>
            <a:off x="0" y="-1638300"/>
            <a:ext cx="12192000" cy="9144000"/>
          </a:xfrm>
          <a:prstGeom prst="rect">
            <a:avLst/>
          </a:prstGeom>
          <a:noFill/>
        </p:spPr>
      </p:pic>
      <p:sp>
        <p:nvSpPr>
          <p:cNvPr id="5" name="Rectangle 4"/>
          <p:cNvSpPr/>
          <p:nvPr/>
        </p:nvSpPr>
        <p:spPr>
          <a:xfrm>
            <a:off x="1134165" y="1316335"/>
            <a:ext cx="11057835"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mic Sans MS" pitchFamily="66" charset="0"/>
              </a:rPr>
              <a:t>International Trade and Finance</a:t>
            </a:r>
            <a:endPar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Rectangle 6"/>
          <p:cNvSpPr/>
          <p:nvPr/>
        </p:nvSpPr>
        <p:spPr>
          <a:xfrm>
            <a:off x="4623458" y="3424535"/>
            <a:ext cx="5020926" cy="2246769"/>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5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itchFamily="66" charset="0"/>
              </a:rPr>
              <a:t>By </a:t>
            </a:r>
          </a:p>
          <a:p>
            <a:pPr algn="ctr"/>
            <a:r>
              <a:rPr lang="en-US" sz="35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itchFamily="66" charset="0"/>
              </a:rPr>
              <a:t>Laurence Zhang </a:t>
            </a:r>
          </a:p>
          <a:p>
            <a:pPr algn="ctr"/>
            <a:r>
              <a:rPr lang="en-US" sz="35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itchFamily="66" charset="0"/>
              </a:rPr>
              <a:t>And </a:t>
            </a:r>
          </a:p>
          <a:p>
            <a:pPr algn="ctr"/>
            <a:r>
              <a:rPr lang="en-US" sz="35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itchFamily="66" charset="0"/>
              </a:rPr>
              <a:t>Nathan </a:t>
            </a:r>
            <a:r>
              <a:rPr lang="en-US" sz="35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itchFamily="66" charset="0"/>
              </a:rPr>
              <a:t>Hiransomboon</a:t>
            </a:r>
            <a:endParaRPr lang="en-US" sz="35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itchFamily="66" charset="0"/>
            </a:endParaRPr>
          </a:p>
        </p:txBody>
      </p:sp>
    </p:spTree>
    <p:extLst>
      <p:ext uri="{BB962C8B-B14F-4D97-AF65-F5344CB8AC3E}">
        <p14:creationId xmlns:p14="http://schemas.microsoft.com/office/powerpoint/2010/main" val="7063266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6972300" cy="6858000"/>
          </a:xfrm>
        </p:spPr>
        <p:txBody>
          <a:bodyPr>
            <a:normAutofit/>
          </a:bodyPr>
          <a:lstStyle/>
          <a:p>
            <a:pPr>
              <a:buNone/>
            </a:pPr>
            <a:r>
              <a:rPr lang="en-US" dirty="0" smtClean="0">
                <a:latin typeface="Comic Sans MS" pitchFamily="66" charset="0"/>
              </a:rPr>
              <a:t>5. If US interest rates rise relative to those of foreign countries, what happens to the international value of the dollar and how does that affect US exports? </a:t>
            </a:r>
          </a:p>
          <a:p>
            <a:endParaRPr lang="en-US" dirty="0">
              <a:latin typeface="Comic Sans MS" pitchFamily="66" charset="0"/>
            </a:endParaRPr>
          </a:p>
          <a:p>
            <a:pPr marL="0" indent="0">
              <a:buNone/>
            </a:pPr>
            <a:r>
              <a:rPr lang="en-US" dirty="0" smtClean="0">
                <a:latin typeface="Comic Sans MS" pitchFamily="66" charset="0"/>
              </a:rPr>
              <a:t>	</a:t>
            </a:r>
            <a:r>
              <a:rPr lang="en-US" u="sng" dirty="0" smtClean="0">
                <a:latin typeface="Comic Sans MS" pitchFamily="66" charset="0"/>
              </a:rPr>
              <a:t>International Value</a:t>
            </a:r>
            <a:r>
              <a:rPr lang="en-US" dirty="0" smtClean="0">
                <a:latin typeface="Comic Sans MS" pitchFamily="66" charset="0"/>
              </a:rPr>
              <a:t>	</a:t>
            </a:r>
            <a:r>
              <a:rPr lang="en-US" u="sng" dirty="0" smtClean="0">
                <a:latin typeface="Comic Sans MS" pitchFamily="66" charset="0"/>
              </a:rPr>
              <a:t>Exports</a:t>
            </a:r>
          </a:p>
          <a:p>
            <a:pPr marL="514350" indent="-514350">
              <a:buFont typeface="+mj-lt"/>
              <a:buAutoNum type="alphaUcPeriod"/>
            </a:pPr>
            <a:r>
              <a:rPr lang="en-US" dirty="0" smtClean="0">
                <a:latin typeface="Comic Sans MS" pitchFamily="66" charset="0"/>
              </a:rPr>
              <a:t>	</a:t>
            </a:r>
            <a:r>
              <a:rPr lang="en-US" dirty="0" smtClean="0">
                <a:latin typeface="Comic Sans MS" pitchFamily="66" charset="0"/>
                <a:hlinkClick r:id="rId2" action="ppaction://hlinksldjump"/>
              </a:rPr>
              <a:t>Appreciate			Increase</a:t>
            </a:r>
            <a:endParaRPr lang="en-US" dirty="0" smtClean="0">
              <a:latin typeface="Comic Sans MS" pitchFamily="66" charset="0"/>
            </a:endParaRPr>
          </a:p>
          <a:p>
            <a:pPr marL="514350" indent="-514350">
              <a:buFont typeface="+mj-lt"/>
              <a:buAutoNum type="alphaUcPeriod"/>
            </a:pPr>
            <a:r>
              <a:rPr lang="en-US" dirty="0" smtClean="0">
                <a:latin typeface="Comic Sans MS" pitchFamily="66" charset="0"/>
              </a:rPr>
              <a:t>	</a:t>
            </a:r>
            <a:r>
              <a:rPr lang="en-US" dirty="0" smtClean="0">
                <a:latin typeface="Comic Sans MS" pitchFamily="66" charset="0"/>
                <a:hlinkClick r:id="" action="ppaction://hlinkshowjump?jump=nextslide"/>
              </a:rPr>
              <a:t>Appreciate			Decrease</a:t>
            </a:r>
            <a:endParaRPr lang="en-US" dirty="0" smtClean="0">
              <a:latin typeface="Comic Sans MS" pitchFamily="66" charset="0"/>
            </a:endParaRPr>
          </a:p>
          <a:p>
            <a:pPr marL="514350" indent="-514350">
              <a:buFont typeface="+mj-lt"/>
              <a:buAutoNum type="alphaUcPeriod"/>
            </a:pPr>
            <a:r>
              <a:rPr lang="en-US" dirty="0" smtClean="0">
                <a:latin typeface="Comic Sans MS" pitchFamily="66" charset="0"/>
              </a:rPr>
              <a:t>	</a:t>
            </a:r>
            <a:r>
              <a:rPr lang="en-US" dirty="0" smtClean="0">
                <a:latin typeface="Comic Sans MS" pitchFamily="66" charset="0"/>
                <a:hlinkClick r:id="rId2" action="ppaction://hlinksldjump"/>
              </a:rPr>
              <a:t>Depreciate			Stays the same</a:t>
            </a:r>
            <a:endParaRPr lang="en-US" dirty="0" smtClean="0">
              <a:latin typeface="Comic Sans MS" pitchFamily="66" charset="0"/>
            </a:endParaRPr>
          </a:p>
          <a:p>
            <a:pPr marL="514350" indent="-514350">
              <a:buFont typeface="+mj-lt"/>
              <a:buAutoNum type="alphaUcPeriod"/>
            </a:pPr>
            <a:r>
              <a:rPr lang="en-US" dirty="0" smtClean="0">
                <a:latin typeface="Comic Sans MS" pitchFamily="66" charset="0"/>
              </a:rPr>
              <a:t>	</a:t>
            </a:r>
            <a:r>
              <a:rPr lang="en-US" dirty="0" smtClean="0">
                <a:latin typeface="Comic Sans MS" pitchFamily="66" charset="0"/>
                <a:hlinkClick r:id="rId2" action="ppaction://hlinksldjump"/>
              </a:rPr>
              <a:t>Depreciate			Increase</a:t>
            </a:r>
            <a:endParaRPr lang="en-US" dirty="0" smtClean="0">
              <a:latin typeface="Comic Sans MS" pitchFamily="66" charset="0"/>
            </a:endParaRPr>
          </a:p>
          <a:p>
            <a:pPr marL="514350" indent="-514350">
              <a:buFont typeface="+mj-lt"/>
              <a:buAutoNum type="alphaUcPeriod"/>
            </a:pPr>
            <a:r>
              <a:rPr lang="en-US" dirty="0" smtClean="0">
                <a:latin typeface="Comic Sans MS" pitchFamily="66" charset="0"/>
              </a:rPr>
              <a:t>	</a:t>
            </a:r>
            <a:r>
              <a:rPr lang="en-US" dirty="0" smtClean="0">
                <a:latin typeface="Comic Sans MS" pitchFamily="66" charset="0"/>
                <a:hlinkClick r:id="rId2" action="ppaction://hlinksldjump"/>
              </a:rPr>
              <a:t>Depreciate			Decrease</a:t>
            </a:r>
            <a:endParaRPr lang="en-US" dirty="0">
              <a:latin typeface="Comic Sans MS" pitchFamily="66" charset="0"/>
            </a:endParaRPr>
          </a:p>
          <a:p>
            <a:endParaRPr lang="en-US" dirty="0" smtClean="0">
              <a:latin typeface="Comic Sans MS" pitchFamily="66" charset="0"/>
            </a:endParaRPr>
          </a:p>
          <a:p>
            <a:endParaRPr lang="en-US" dirty="0">
              <a:latin typeface="Comic Sans MS" pitchFamily="66" charset="0"/>
            </a:endParaRPr>
          </a:p>
        </p:txBody>
      </p:sp>
      <p:pic>
        <p:nvPicPr>
          <p:cNvPr id="12292" name="Picture 4" descr="http://www.vanityfair.com/hollywood/2013/04/taylor-swift-cover-story-photos/_jcr_content/par/cn_contentwell/par-main/cn_slideshow/item0.rendition.slideshowWideHorizontal.taylor-swift-ss01.jpg"/>
          <p:cNvPicPr>
            <a:picLocks noChangeAspect="1" noChangeArrowheads="1"/>
          </p:cNvPicPr>
          <p:nvPr/>
        </p:nvPicPr>
        <p:blipFill>
          <a:blip r:embed="rId3" cstate="print"/>
          <a:srcRect/>
          <a:stretch>
            <a:fillRect/>
          </a:stretch>
        </p:blipFill>
        <p:spPr bwMode="auto">
          <a:xfrm>
            <a:off x="7076607" y="0"/>
            <a:ext cx="10230785" cy="6858000"/>
          </a:xfrm>
          <a:prstGeom prst="rect">
            <a:avLst/>
          </a:prstGeom>
          <a:noFill/>
        </p:spPr>
      </p:pic>
    </p:spTree>
    <p:extLst>
      <p:ext uri="{BB962C8B-B14F-4D97-AF65-F5344CB8AC3E}">
        <p14:creationId xmlns:p14="http://schemas.microsoft.com/office/powerpoint/2010/main" val="34935135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1.bp.blogspot.com/-F0STWFFQcIw/TxQnWve8-VI/AAAAAAAABEw/UFQYtZ5Rqsw/s1600/Free-Taylor-Swift-Wallpapers-1.jpg"/>
          <p:cNvPicPr>
            <a:picLocks noChangeAspect="1" noChangeArrowheads="1"/>
          </p:cNvPicPr>
          <p:nvPr/>
        </p:nvPicPr>
        <p:blipFill>
          <a:blip r:embed="rId2" cstate="print"/>
          <a:srcRect/>
          <a:stretch>
            <a:fillRect/>
          </a:stretch>
        </p:blipFill>
        <p:spPr bwMode="auto">
          <a:xfrm>
            <a:off x="6429375" y="0"/>
            <a:ext cx="10182225" cy="7620000"/>
          </a:xfrm>
          <a:prstGeom prst="rect">
            <a:avLst/>
          </a:prstGeom>
          <a:noFill/>
        </p:spPr>
      </p:pic>
      <p:sp>
        <p:nvSpPr>
          <p:cNvPr id="3" name="Content Placeholder 2"/>
          <p:cNvSpPr>
            <a:spLocks noGrp="1"/>
          </p:cNvSpPr>
          <p:nvPr>
            <p:ph idx="1"/>
          </p:nvPr>
        </p:nvSpPr>
        <p:spPr>
          <a:xfrm>
            <a:off x="0" y="927100"/>
            <a:ext cx="6413500" cy="5930900"/>
          </a:xfrm>
        </p:spPr>
        <p:txBody>
          <a:bodyPr>
            <a:normAutofit fontScale="92500" lnSpcReduction="10000"/>
          </a:bodyPr>
          <a:lstStyle/>
          <a:p>
            <a:r>
              <a:rPr lang="en-US" sz="2400" dirty="0" smtClean="0">
                <a:latin typeface="Comic Sans MS" pitchFamily="66" charset="0"/>
              </a:rPr>
              <a:t>If our interests rise faster compared to foreign countries, foreigners will want to invest into the dollar because they will get higher rates of return on interest for their investments. This will cause the demand curve on the FX diagram to shift to the right, making the dollar appreciate in value.</a:t>
            </a:r>
          </a:p>
          <a:p>
            <a:r>
              <a:rPr lang="en-US" sz="2400" dirty="0" smtClean="0">
                <a:latin typeface="Comic Sans MS" pitchFamily="66" charset="0"/>
              </a:rPr>
              <a:t>Our exports will decrease with increased interest rates because our goods now require more of a foreign currency to purchase than before. For example, say the price of a Snickers bar was $1 and a person living in Japan could exchange 100 yen for $1 to buy that Snickers bar. Now that the value of the dollar appreciated to say 125 yen per $1, that person in Japan now has to pay 125 yen for a Snickers bar rather than the 100 yen before the dollar appreciated.</a:t>
            </a:r>
            <a:endParaRPr lang="en-US" sz="2400" dirty="0">
              <a:latin typeface="Comic Sans MS" pitchFamily="66" charset="0"/>
            </a:endParaRPr>
          </a:p>
        </p:txBody>
      </p:sp>
      <p:pic>
        <p:nvPicPr>
          <p:cNvPr id="4" name="Picture 3" descr="photo 4editfx.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26201" y="0"/>
            <a:ext cx="3741525" cy="3276600"/>
          </a:xfrm>
          <a:prstGeom prst="rect">
            <a:avLst/>
          </a:prstGeom>
        </p:spPr>
      </p:pic>
      <p:sp>
        <p:nvSpPr>
          <p:cNvPr id="5" name="Rectangle 4">
            <a:hlinkClick r:id="" action="ppaction://hlinkshowjump?jump=nextslide"/>
          </p:cNvPr>
          <p:cNvSpPr/>
          <p:nvPr/>
        </p:nvSpPr>
        <p:spPr>
          <a:xfrm>
            <a:off x="6575163" y="4321770"/>
            <a:ext cx="4782078"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Next question</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6" name="Rectangle 5"/>
          <p:cNvSpPr/>
          <p:nvPr/>
        </p:nvSpPr>
        <p:spPr>
          <a:xfrm>
            <a:off x="137088" y="0"/>
            <a:ext cx="6253636" cy="861774"/>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25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omic Sans MS" pitchFamily="66" charset="0"/>
              </a:rPr>
              <a:t>I guess you’re safe and sound.</a:t>
            </a:r>
          </a:p>
          <a:p>
            <a:pPr algn="ctr"/>
            <a:r>
              <a:rPr lang="en-US" sz="25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omic Sans MS" pitchFamily="66" charset="0"/>
              </a:rPr>
              <a:t>This time</a:t>
            </a:r>
          </a:p>
        </p:txBody>
      </p:sp>
    </p:spTree>
    <p:extLst>
      <p:ext uri="{BB962C8B-B14F-4D97-AF65-F5344CB8AC3E}">
        <p14:creationId xmlns:p14="http://schemas.microsoft.com/office/powerpoint/2010/main" val="33564055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79500"/>
            <a:ext cx="6299200" cy="5778500"/>
          </a:xfrm>
        </p:spPr>
        <p:txBody>
          <a:bodyPr>
            <a:normAutofit fontScale="85000" lnSpcReduction="20000"/>
          </a:bodyPr>
          <a:lstStyle/>
          <a:p>
            <a:pPr marL="0" indent="0">
              <a:buNone/>
            </a:pPr>
            <a:endParaRPr lang="en-US" dirty="0" smtClean="0">
              <a:latin typeface="Comic Sans MS" pitchFamily="66" charset="0"/>
            </a:endParaRPr>
          </a:p>
          <a:p>
            <a:pPr marL="0" indent="0">
              <a:buNone/>
            </a:pPr>
            <a:endParaRPr lang="en-US" dirty="0">
              <a:latin typeface="Comic Sans MS" pitchFamily="66" charset="0"/>
            </a:endParaRPr>
          </a:p>
          <a:p>
            <a:pPr marL="0" indent="0">
              <a:buNone/>
            </a:pPr>
            <a:endParaRPr lang="en-US" dirty="0" smtClean="0">
              <a:latin typeface="Comic Sans MS" pitchFamily="66" charset="0"/>
            </a:endParaRPr>
          </a:p>
          <a:p>
            <a:pPr marL="0" indent="0">
              <a:buNone/>
            </a:pPr>
            <a:endParaRPr lang="en-US" dirty="0">
              <a:latin typeface="Comic Sans MS" pitchFamily="66" charset="0"/>
            </a:endParaRPr>
          </a:p>
          <a:p>
            <a:pPr marL="0" indent="0">
              <a:buNone/>
            </a:pPr>
            <a:endParaRPr lang="en-US" dirty="0" smtClean="0">
              <a:latin typeface="Comic Sans MS" pitchFamily="66" charset="0"/>
            </a:endParaRPr>
          </a:p>
          <a:p>
            <a:pPr marL="0" indent="0">
              <a:buNone/>
            </a:pPr>
            <a:r>
              <a:rPr lang="en-US" dirty="0" smtClean="0">
                <a:latin typeface="Comic Sans MS" pitchFamily="66" charset="0"/>
              </a:rPr>
              <a:t>6. According to the graph above, Country A can produce 1 car for every 4 socks, and Country B can produce 5 cars for every 2 socks. Country A has the comparative advantage in the production of __________ should produce __________ and import __________.</a:t>
            </a:r>
          </a:p>
          <a:p>
            <a:endParaRPr lang="en-US" dirty="0">
              <a:latin typeface="Comic Sans MS" pitchFamily="66" charset="0"/>
            </a:endParaRPr>
          </a:p>
          <a:p>
            <a:pPr marL="514350" indent="-514350">
              <a:buFont typeface="+mj-lt"/>
              <a:buAutoNum type="alphaUcPeriod"/>
            </a:pPr>
            <a:r>
              <a:rPr lang="en-US" dirty="0" smtClean="0">
                <a:latin typeface="Comic Sans MS" pitchFamily="66" charset="0"/>
              </a:rPr>
              <a:t>	</a:t>
            </a:r>
            <a:r>
              <a:rPr lang="en-US" dirty="0">
                <a:latin typeface="Comic Sans MS" pitchFamily="66" charset="0"/>
                <a:hlinkClick r:id="" action="ppaction://hlinkshowjump?jump=nextslide"/>
              </a:rPr>
              <a:t>s</a:t>
            </a:r>
            <a:r>
              <a:rPr lang="en-US" dirty="0" smtClean="0">
                <a:latin typeface="Comic Sans MS" pitchFamily="66" charset="0"/>
                <a:hlinkClick r:id="" action="ppaction://hlinkshowjump?jump=nextslide"/>
              </a:rPr>
              <a:t>ocks		socks		cars  </a:t>
            </a:r>
            <a:endParaRPr lang="en-US" dirty="0" smtClean="0">
              <a:latin typeface="Comic Sans MS" pitchFamily="66" charset="0"/>
            </a:endParaRPr>
          </a:p>
          <a:p>
            <a:pPr marL="514350" indent="-514350">
              <a:buFont typeface="+mj-lt"/>
              <a:buAutoNum type="alphaUcPeriod"/>
            </a:pPr>
            <a:r>
              <a:rPr lang="en-US" dirty="0" smtClean="0">
                <a:latin typeface="Comic Sans MS" pitchFamily="66" charset="0"/>
              </a:rPr>
              <a:t>	</a:t>
            </a:r>
            <a:r>
              <a:rPr lang="en-US" dirty="0" smtClean="0">
                <a:latin typeface="Comic Sans MS" pitchFamily="66" charset="0"/>
                <a:hlinkClick r:id="rId2" action="ppaction://hlinksldjump"/>
              </a:rPr>
              <a:t>socks		cars		socks</a:t>
            </a:r>
            <a:endParaRPr lang="en-US" dirty="0" smtClean="0">
              <a:latin typeface="Comic Sans MS" pitchFamily="66" charset="0"/>
            </a:endParaRPr>
          </a:p>
          <a:p>
            <a:pPr marL="514350" indent="-514350">
              <a:buFont typeface="+mj-lt"/>
              <a:buAutoNum type="alphaUcPeriod"/>
            </a:pPr>
            <a:r>
              <a:rPr lang="en-US" dirty="0" smtClean="0">
                <a:latin typeface="Comic Sans MS" pitchFamily="66" charset="0"/>
              </a:rPr>
              <a:t>	</a:t>
            </a:r>
            <a:r>
              <a:rPr lang="en-US" dirty="0" smtClean="0">
                <a:latin typeface="Comic Sans MS" pitchFamily="66" charset="0"/>
                <a:hlinkClick r:id="rId2" action="ppaction://hlinksldjump"/>
              </a:rPr>
              <a:t>socks		cars		cars</a:t>
            </a:r>
            <a:endParaRPr lang="en-US" dirty="0" smtClean="0">
              <a:latin typeface="Comic Sans MS" pitchFamily="66" charset="0"/>
            </a:endParaRPr>
          </a:p>
          <a:p>
            <a:pPr marL="514350" indent="-514350">
              <a:buFont typeface="+mj-lt"/>
              <a:buAutoNum type="alphaUcPeriod"/>
            </a:pPr>
            <a:r>
              <a:rPr lang="en-US" dirty="0" smtClean="0">
                <a:latin typeface="Comic Sans MS" pitchFamily="66" charset="0"/>
              </a:rPr>
              <a:t>	</a:t>
            </a:r>
            <a:r>
              <a:rPr lang="en-US" dirty="0">
                <a:latin typeface="Comic Sans MS" pitchFamily="66" charset="0"/>
                <a:hlinkClick r:id="rId2" action="ppaction://hlinksldjump"/>
              </a:rPr>
              <a:t>c</a:t>
            </a:r>
            <a:r>
              <a:rPr lang="en-US" dirty="0" smtClean="0">
                <a:latin typeface="Comic Sans MS" pitchFamily="66" charset="0"/>
                <a:hlinkClick r:id="rId2" action="ppaction://hlinksldjump"/>
              </a:rPr>
              <a:t>ars  		cars		socks</a:t>
            </a:r>
            <a:endParaRPr lang="en-US" dirty="0" smtClean="0">
              <a:latin typeface="Comic Sans MS" pitchFamily="66" charset="0"/>
            </a:endParaRPr>
          </a:p>
          <a:p>
            <a:pPr marL="514350" indent="-514350">
              <a:buFont typeface="+mj-lt"/>
              <a:buAutoNum type="alphaUcPeriod"/>
            </a:pPr>
            <a:r>
              <a:rPr lang="en-US" dirty="0" smtClean="0">
                <a:latin typeface="Comic Sans MS" pitchFamily="66" charset="0"/>
              </a:rPr>
              <a:t>	</a:t>
            </a:r>
            <a:r>
              <a:rPr lang="en-US" dirty="0" smtClean="0">
                <a:latin typeface="Comic Sans MS" pitchFamily="66" charset="0"/>
                <a:hlinkClick r:id="rId2" action="ppaction://hlinksldjump"/>
              </a:rPr>
              <a:t>cars  	 	cars		cars</a:t>
            </a:r>
            <a:endParaRPr lang="en-US" dirty="0">
              <a:latin typeface="Comic Sans MS" pitchFamily="66" charset="0"/>
            </a:endParaRPr>
          </a:p>
        </p:txBody>
      </p:sp>
      <p:pic>
        <p:nvPicPr>
          <p:cNvPr id="2" name="Picture 1" descr="photo 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1100" y="-1"/>
            <a:ext cx="3302000" cy="2768601"/>
          </a:xfrm>
          <a:prstGeom prst="rect">
            <a:avLst/>
          </a:prstGeom>
        </p:spPr>
      </p:pic>
      <p:pic>
        <p:nvPicPr>
          <p:cNvPr id="10242" name="Picture 2" descr="http://cdn.celebritycarsblog.com/wp-content/uploads/Taylor-Swift-Taylor-Lautner.jpg"/>
          <p:cNvPicPr>
            <a:picLocks noChangeAspect="1" noChangeArrowheads="1"/>
          </p:cNvPicPr>
          <p:nvPr/>
        </p:nvPicPr>
        <p:blipFill>
          <a:blip r:embed="rId4" cstate="print"/>
          <a:srcRect/>
          <a:stretch>
            <a:fillRect/>
          </a:stretch>
        </p:blipFill>
        <p:spPr bwMode="auto">
          <a:xfrm>
            <a:off x="6061075" y="0"/>
            <a:ext cx="6145818" cy="3822700"/>
          </a:xfrm>
          <a:prstGeom prst="rect">
            <a:avLst/>
          </a:prstGeom>
          <a:noFill/>
        </p:spPr>
      </p:pic>
      <p:pic>
        <p:nvPicPr>
          <p:cNvPr id="10244" name="Picture 4" descr="http://www2.pictures.zimbio.com/bg/Lautner+Swift+Speed+Around+Town+EBt265d-stNl.jpg"/>
          <p:cNvPicPr>
            <a:picLocks noChangeAspect="1" noChangeArrowheads="1"/>
          </p:cNvPicPr>
          <p:nvPr/>
        </p:nvPicPr>
        <p:blipFill>
          <a:blip r:embed="rId5" cstate="print"/>
          <a:srcRect/>
          <a:stretch>
            <a:fillRect/>
          </a:stretch>
        </p:blipFill>
        <p:spPr bwMode="auto">
          <a:xfrm>
            <a:off x="6064250" y="3653366"/>
            <a:ext cx="4806950" cy="3204634"/>
          </a:xfrm>
          <a:prstGeom prst="rect">
            <a:avLst/>
          </a:prstGeom>
          <a:noFill/>
        </p:spPr>
      </p:pic>
    </p:spTree>
    <p:extLst>
      <p:ext uri="{BB962C8B-B14F-4D97-AF65-F5344CB8AC3E}">
        <p14:creationId xmlns:p14="http://schemas.microsoft.com/office/powerpoint/2010/main" val="6558646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44318"/>
            <a:ext cx="3048000" cy="6858000"/>
          </a:xfrm>
        </p:spPr>
        <p:txBody>
          <a:bodyPr>
            <a:normAutofit fontScale="85000" lnSpcReduction="20000"/>
          </a:bodyPr>
          <a:lstStyle/>
          <a:p>
            <a:r>
              <a:rPr lang="en-US" dirty="0" smtClean="0">
                <a:latin typeface="Comic Sans MS" pitchFamily="66" charset="0"/>
              </a:rPr>
              <a:t>Countries trade according to which country has the </a:t>
            </a:r>
            <a:r>
              <a:rPr lang="en-US" b="1" dirty="0" smtClean="0">
                <a:latin typeface="Comic Sans MS" pitchFamily="66" charset="0"/>
              </a:rPr>
              <a:t>comparative advantage</a:t>
            </a:r>
            <a:r>
              <a:rPr lang="en-US" dirty="0" smtClean="0">
                <a:latin typeface="Comic Sans MS" pitchFamily="66" charset="0"/>
              </a:rPr>
              <a:t> in the production of a certain product vs. another country. In this problem, Country A has the comparative advantage in producing socks because it only has to give up </a:t>
            </a:r>
            <a:r>
              <a:rPr lang="en-US" b="1" dirty="0" smtClean="0">
                <a:latin typeface="Comic Sans MS" pitchFamily="66" charset="0"/>
              </a:rPr>
              <a:t>¼ units of cars</a:t>
            </a:r>
            <a:r>
              <a:rPr lang="en-US" dirty="0" smtClean="0">
                <a:latin typeface="Comic Sans MS" pitchFamily="66" charset="0"/>
              </a:rPr>
              <a:t> per 1 unit of sock, while Country B has to give up </a:t>
            </a:r>
            <a:r>
              <a:rPr lang="en-US" b="1" dirty="0" smtClean="0">
                <a:latin typeface="Comic Sans MS" pitchFamily="66" charset="0"/>
              </a:rPr>
              <a:t>2.5 units of cars</a:t>
            </a:r>
            <a:r>
              <a:rPr lang="en-US" dirty="0" smtClean="0">
                <a:latin typeface="Comic Sans MS" pitchFamily="66" charset="0"/>
              </a:rPr>
              <a:t> per 1 sock. Thus Country A should produce socks and import cars from Country B.</a:t>
            </a:r>
            <a:endParaRPr lang="en-US" dirty="0">
              <a:latin typeface="Comic Sans MS" pitchFamily="66" charset="0"/>
            </a:endParaRPr>
          </a:p>
        </p:txBody>
      </p:sp>
      <p:pic>
        <p:nvPicPr>
          <p:cNvPr id="9218" name="Picture 2" descr="http://impose.vaesite.net/__data/taylor-swift-in-jimmy-johnsons-nascar-car.5.jpg"/>
          <p:cNvPicPr>
            <a:picLocks noChangeAspect="1" noChangeArrowheads="1"/>
          </p:cNvPicPr>
          <p:nvPr/>
        </p:nvPicPr>
        <p:blipFill>
          <a:blip r:embed="rId2" cstate="print"/>
          <a:srcRect/>
          <a:stretch>
            <a:fillRect/>
          </a:stretch>
        </p:blipFill>
        <p:spPr bwMode="auto">
          <a:xfrm>
            <a:off x="3162301" y="934242"/>
            <a:ext cx="7708900" cy="5860258"/>
          </a:xfrm>
          <a:prstGeom prst="rect">
            <a:avLst/>
          </a:prstGeom>
          <a:noFill/>
        </p:spPr>
      </p:pic>
      <p:sp>
        <p:nvSpPr>
          <p:cNvPr id="4" name="Rectangle 3"/>
          <p:cNvSpPr/>
          <p:nvPr/>
        </p:nvSpPr>
        <p:spPr>
          <a:xfrm>
            <a:off x="3167921" y="0"/>
            <a:ext cx="7728680" cy="1015663"/>
          </a:xfrm>
          <a:prstGeom prst="rect">
            <a:avLst/>
          </a:prstGeom>
          <a:noFill/>
        </p:spPr>
        <p:txBody>
          <a:bodyPr wrap="square" lIns="91440" tIns="45720" rIns="91440" bIns="45720">
            <a:spAutoFit/>
          </a:bodyPr>
          <a:lstStyle/>
          <a:p>
            <a:pPr algn="ctr"/>
            <a:r>
              <a:rPr lang="en-US" sz="3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mic Sans MS" pitchFamily="66" charset="0"/>
              </a:rPr>
              <a:t>I guess its not the morning of your very first day</a:t>
            </a:r>
            <a:endParaRPr lang="en-US" sz="3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mic Sans MS" pitchFamily="66" charset="0"/>
            </a:endParaRPr>
          </a:p>
        </p:txBody>
      </p:sp>
      <p:sp>
        <p:nvSpPr>
          <p:cNvPr id="5" name="Rectangle 4">
            <a:hlinkClick r:id="" action="ppaction://hlinkshowjump?jump=nextslide"/>
          </p:cNvPr>
          <p:cNvSpPr/>
          <p:nvPr/>
        </p:nvSpPr>
        <p:spPr>
          <a:xfrm>
            <a:off x="6130663" y="3191470"/>
            <a:ext cx="4782078"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Next question</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9934694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5765800" cy="7150100"/>
          </a:xfrm>
        </p:spPr>
        <p:txBody>
          <a:bodyPr/>
          <a:lstStyle/>
          <a:p>
            <a:pPr marL="0" indent="0">
              <a:buNone/>
            </a:pPr>
            <a:r>
              <a:rPr lang="en-US" dirty="0">
                <a:latin typeface="Comic Sans MS" pitchFamily="66" charset="0"/>
              </a:rPr>
              <a:t>7</a:t>
            </a:r>
            <a:r>
              <a:rPr lang="en-US" dirty="0" smtClean="0">
                <a:latin typeface="Comic Sans MS" pitchFamily="66" charset="0"/>
              </a:rPr>
              <a:t>. If Mexico’s economy grows faster than the economy of the US, which curve would shift in the Foreign Exchange Market for US dollars and in which direction? </a:t>
            </a:r>
          </a:p>
          <a:p>
            <a:endParaRPr lang="en-US" dirty="0">
              <a:latin typeface="Comic Sans MS" pitchFamily="66" charset="0"/>
            </a:endParaRPr>
          </a:p>
          <a:p>
            <a:pPr marL="514350" indent="-514350">
              <a:buFont typeface="+mj-lt"/>
              <a:buAutoNum type="alphaUcPeriod"/>
            </a:pPr>
            <a:r>
              <a:rPr lang="en-US" dirty="0" smtClean="0">
                <a:latin typeface="Comic Sans MS" pitchFamily="66" charset="0"/>
              </a:rPr>
              <a:t>	</a:t>
            </a:r>
            <a:r>
              <a:rPr lang="en-US" dirty="0" smtClean="0">
                <a:latin typeface="Comic Sans MS" pitchFamily="66" charset="0"/>
                <a:hlinkClick r:id="" action="ppaction://hlinkshowjump?jump=nextslide"/>
              </a:rPr>
              <a:t>Demand		Right</a:t>
            </a:r>
            <a:endParaRPr lang="en-US" dirty="0" smtClean="0">
              <a:latin typeface="Comic Sans MS" pitchFamily="66" charset="0"/>
            </a:endParaRPr>
          </a:p>
          <a:p>
            <a:pPr marL="514350" indent="-514350">
              <a:buFont typeface="+mj-lt"/>
              <a:buAutoNum type="alphaUcPeriod"/>
            </a:pPr>
            <a:r>
              <a:rPr lang="en-US" dirty="0" smtClean="0">
                <a:latin typeface="Comic Sans MS" pitchFamily="66" charset="0"/>
              </a:rPr>
              <a:t>	</a:t>
            </a:r>
            <a:r>
              <a:rPr lang="en-US" dirty="0" smtClean="0">
                <a:latin typeface="Comic Sans MS" pitchFamily="66" charset="0"/>
                <a:hlinkClick r:id="rId2" action="ppaction://hlinksldjump"/>
              </a:rPr>
              <a:t>Demand		Left</a:t>
            </a:r>
            <a:endParaRPr lang="en-US" dirty="0" smtClean="0">
              <a:latin typeface="Comic Sans MS" pitchFamily="66" charset="0"/>
            </a:endParaRPr>
          </a:p>
          <a:p>
            <a:pPr marL="514350" indent="-514350">
              <a:buFont typeface="+mj-lt"/>
              <a:buAutoNum type="alphaUcPeriod"/>
            </a:pPr>
            <a:r>
              <a:rPr lang="en-US" dirty="0" smtClean="0">
                <a:latin typeface="Comic Sans MS" pitchFamily="66" charset="0"/>
              </a:rPr>
              <a:t>	</a:t>
            </a:r>
            <a:r>
              <a:rPr lang="en-US" dirty="0" smtClean="0">
                <a:latin typeface="Comic Sans MS" pitchFamily="66" charset="0"/>
                <a:hlinkClick r:id="rId2" action="ppaction://hlinksldjump"/>
              </a:rPr>
              <a:t>Supply		Right</a:t>
            </a:r>
            <a:endParaRPr lang="en-US" dirty="0" smtClean="0">
              <a:latin typeface="Comic Sans MS" pitchFamily="66" charset="0"/>
            </a:endParaRPr>
          </a:p>
          <a:p>
            <a:pPr marL="514350" indent="-514350">
              <a:buFont typeface="+mj-lt"/>
              <a:buAutoNum type="alphaUcPeriod"/>
            </a:pPr>
            <a:r>
              <a:rPr lang="en-US" dirty="0" smtClean="0">
                <a:latin typeface="Comic Sans MS" pitchFamily="66" charset="0"/>
              </a:rPr>
              <a:t>	</a:t>
            </a:r>
            <a:r>
              <a:rPr lang="en-US" dirty="0" smtClean="0">
                <a:latin typeface="Comic Sans MS" pitchFamily="66" charset="0"/>
                <a:hlinkClick r:id="rId2" action="ppaction://hlinksldjump"/>
              </a:rPr>
              <a:t>Supply 		Left</a:t>
            </a:r>
            <a:endParaRPr lang="en-US" dirty="0" smtClean="0">
              <a:latin typeface="Comic Sans MS" pitchFamily="66" charset="0"/>
            </a:endParaRPr>
          </a:p>
          <a:p>
            <a:pPr marL="514350" indent="-514350">
              <a:buFont typeface="+mj-lt"/>
              <a:buAutoNum type="alphaUcPeriod"/>
            </a:pPr>
            <a:r>
              <a:rPr lang="en-US" dirty="0" smtClean="0">
                <a:latin typeface="Comic Sans MS" pitchFamily="66" charset="0"/>
              </a:rPr>
              <a:t> 	</a:t>
            </a:r>
            <a:r>
              <a:rPr lang="en-US" dirty="0" smtClean="0">
                <a:latin typeface="Comic Sans MS" pitchFamily="66" charset="0"/>
                <a:hlinkClick r:id="rId2" action="ppaction://hlinksldjump"/>
              </a:rPr>
              <a:t>No curves would shift on the FX diagram.</a:t>
            </a:r>
            <a:endParaRPr lang="en-US" dirty="0" smtClean="0">
              <a:latin typeface="Comic Sans MS" pitchFamily="66" charset="0"/>
            </a:endParaRPr>
          </a:p>
        </p:txBody>
      </p:sp>
      <p:pic>
        <p:nvPicPr>
          <p:cNvPr id="8194" name="Picture 2" descr="http://images.fashionmodeldirectory.com/images/magazines/covers/16970/600/marie-claire-mexico-2013-january-01.jpg"/>
          <p:cNvPicPr>
            <a:picLocks noChangeAspect="1" noChangeArrowheads="1"/>
          </p:cNvPicPr>
          <p:nvPr/>
        </p:nvPicPr>
        <p:blipFill>
          <a:blip r:embed="rId3" cstate="print"/>
          <a:srcRect/>
          <a:stretch>
            <a:fillRect/>
          </a:stretch>
        </p:blipFill>
        <p:spPr bwMode="auto">
          <a:xfrm>
            <a:off x="5787720" y="0"/>
            <a:ext cx="5061254" cy="6858000"/>
          </a:xfrm>
          <a:prstGeom prst="rect">
            <a:avLst/>
          </a:prstGeom>
          <a:noFill/>
        </p:spPr>
      </p:pic>
    </p:spTree>
    <p:extLst>
      <p:ext uri="{BB962C8B-B14F-4D97-AF65-F5344CB8AC3E}">
        <p14:creationId xmlns:p14="http://schemas.microsoft.com/office/powerpoint/2010/main" val="34181198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3403600" cy="6858000"/>
          </a:xfrm>
        </p:spPr>
        <p:txBody>
          <a:bodyPr>
            <a:normAutofit lnSpcReduction="10000"/>
          </a:bodyPr>
          <a:lstStyle/>
          <a:p>
            <a:r>
              <a:rPr lang="en-US" sz="2400" dirty="0" smtClean="0">
                <a:latin typeface="Comic Sans MS" pitchFamily="66" charset="0"/>
              </a:rPr>
              <a:t> As Mexico’s economy grows, Mexicans become wealthier and will thus increase their demand for US goods as well as increase their visits to the US. To purchase these goods and pay for the hotels, travel, food, etc. during their visits, they will need US dollars. This causes an increase in demand for US dollars in the Foreign Exchange market.</a:t>
            </a:r>
            <a:endParaRPr lang="en-US" sz="2400" dirty="0">
              <a:latin typeface="Comic Sans MS" pitchFamily="66" charset="0"/>
            </a:endParaRPr>
          </a:p>
        </p:txBody>
      </p:sp>
      <p:pic>
        <p:nvPicPr>
          <p:cNvPr id="2" name="Picture 1" descr="photo 3.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52801" y="1143000"/>
            <a:ext cx="4987821" cy="3835400"/>
          </a:xfrm>
          <a:prstGeom prst="rect">
            <a:avLst/>
          </a:prstGeom>
        </p:spPr>
      </p:pic>
      <p:pic>
        <p:nvPicPr>
          <p:cNvPr id="7176" name="Picture 8" descr="http://surfme.files.wordpress.com/2012/04/taylorcapricho1.jpg"/>
          <p:cNvPicPr>
            <a:picLocks noChangeAspect="1" noChangeArrowheads="1"/>
          </p:cNvPicPr>
          <p:nvPr/>
        </p:nvPicPr>
        <p:blipFill>
          <a:blip r:embed="rId3" cstate="print"/>
          <a:srcRect/>
          <a:stretch>
            <a:fillRect/>
          </a:stretch>
        </p:blipFill>
        <p:spPr bwMode="auto">
          <a:xfrm>
            <a:off x="8356600" y="1"/>
            <a:ext cx="2543502" cy="3352799"/>
          </a:xfrm>
          <a:prstGeom prst="rect">
            <a:avLst/>
          </a:prstGeom>
          <a:noFill/>
        </p:spPr>
      </p:pic>
      <p:pic>
        <p:nvPicPr>
          <p:cNvPr id="7178" name="Picture 10" descr="http://cfn.groundctrl.net/clients/taylorswift/media/01/07/images/assets/large.GrknbxdCxSX_wBuB3l8t4G0ZLxopwqhaLvRZzZ7S2Qo.jpg"/>
          <p:cNvPicPr>
            <a:picLocks noChangeAspect="1" noChangeArrowheads="1"/>
          </p:cNvPicPr>
          <p:nvPr/>
        </p:nvPicPr>
        <p:blipFill>
          <a:blip r:embed="rId4" cstate="print"/>
          <a:srcRect/>
          <a:stretch>
            <a:fillRect/>
          </a:stretch>
        </p:blipFill>
        <p:spPr bwMode="auto">
          <a:xfrm>
            <a:off x="8350699" y="3352800"/>
            <a:ext cx="2542337" cy="3505200"/>
          </a:xfrm>
          <a:prstGeom prst="rect">
            <a:avLst/>
          </a:prstGeom>
          <a:noFill/>
        </p:spPr>
      </p:pic>
    </p:spTree>
    <p:extLst>
      <p:ext uri="{BB962C8B-B14F-4D97-AF65-F5344CB8AC3E}">
        <p14:creationId xmlns:p14="http://schemas.microsoft.com/office/powerpoint/2010/main" val="22343829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5562600" cy="6858000"/>
          </a:xfrm>
        </p:spPr>
        <p:txBody>
          <a:bodyPr>
            <a:normAutofit lnSpcReduction="10000"/>
          </a:bodyPr>
          <a:lstStyle/>
          <a:p>
            <a:pPr marL="0" indent="0">
              <a:buNone/>
            </a:pPr>
            <a:r>
              <a:rPr lang="en-US" dirty="0">
                <a:latin typeface="Comic Sans MS" pitchFamily="66" charset="0"/>
              </a:rPr>
              <a:t>8</a:t>
            </a:r>
            <a:r>
              <a:rPr lang="en-US" dirty="0" smtClean="0">
                <a:latin typeface="Comic Sans MS" pitchFamily="66" charset="0"/>
              </a:rPr>
              <a:t>. All of the following are disadvantages when the dollar loses international value (depreciates) except:</a:t>
            </a:r>
          </a:p>
          <a:p>
            <a:pPr marL="0" indent="0">
              <a:buNone/>
            </a:pPr>
            <a:endParaRPr lang="en-US" dirty="0">
              <a:latin typeface="Comic Sans MS" pitchFamily="66" charset="0"/>
            </a:endParaRPr>
          </a:p>
          <a:p>
            <a:pPr marL="514350" indent="-514350">
              <a:buFont typeface="+mj-lt"/>
              <a:buAutoNum type="alphaUcPeriod"/>
            </a:pPr>
            <a:r>
              <a:rPr lang="en-US" dirty="0" smtClean="0">
                <a:latin typeface="Comic Sans MS" pitchFamily="66" charset="0"/>
                <a:hlinkClick r:id="rId2" action="ppaction://hlinksldjump"/>
              </a:rPr>
              <a:t>US consumers have to pay more for foreign goods/services</a:t>
            </a:r>
            <a:endParaRPr lang="en-US" dirty="0" smtClean="0">
              <a:latin typeface="Comic Sans MS" pitchFamily="66" charset="0"/>
            </a:endParaRPr>
          </a:p>
          <a:p>
            <a:pPr marL="514350" indent="-514350">
              <a:buFont typeface="+mj-lt"/>
              <a:buAutoNum type="alphaUcPeriod"/>
            </a:pPr>
            <a:r>
              <a:rPr lang="en-US" dirty="0" smtClean="0">
                <a:latin typeface="Comic Sans MS" pitchFamily="66" charset="0"/>
                <a:hlinkClick r:id="rId2" action="ppaction://hlinksldjump"/>
              </a:rPr>
              <a:t>US consumers find traveling to foreign countries more expensive</a:t>
            </a:r>
            <a:endParaRPr lang="en-US" dirty="0" smtClean="0">
              <a:latin typeface="Comic Sans MS" pitchFamily="66" charset="0"/>
            </a:endParaRPr>
          </a:p>
          <a:p>
            <a:pPr marL="514350" indent="-514350">
              <a:buFont typeface="+mj-lt"/>
              <a:buAutoNum type="alphaUcPeriod"/>
            </a:pPr>
            <a:r>
              <a:rPr lang="en-US" dirty="0" smtClean="0">
                <a:latin typeface="Comic Sans MS" pitchFamily="66" charset="0"/>
                <a:hlinkClick r:id="rId2" action="ppaction://hlinksldjump"/>
              </a:rPr>
              <a:t>US investors/companies find it harder to invest in foreign markets</a:t>
            </a:r>
            <a:endParaRPr lang="en-US" dirty="0" smtClean="0">
              <a:latin typeface="Comic Sans MS" pitchFamily="66" charset="0"/>
            </a:endParaRPr>
          </a:p>
          <a:p>
            <a:pPr marL="514350" indent="-514350">
              <a:buFont typeface="+mj-lt"/>
              <a:buAutoNum type="alphaUcPeriod"/>
            </a:pPr>
            <a:r>
              <a:rPr lang="en-US" dirty="0" smtClean="0">
                <a:latin typeface="Comic Sans MS" pitchFamily="66" charset="0"/>
                <a:hlinkClick r:id="" action="ppaction://hlinkshowjump?jump=nextslide"/>
              </a:rPr>
              <a:t>US exports increase</a:t>
            </a:r>
            <a:endParaRPr lang="en-US" dirty="0" smtClean="0">
              <a:latin typeface="Comic Sans MS" pitchFamily="66" charset="0"/>
            </a:endParaRPr>
          </a:p>
          <a:p>
            <a:pPr marL="514350" indent="-514350">
              <a:buFont typeface="+mj-lt"/>
              <a:buAutoNum type="alphaUcPeriod"/>
            </a:pPr>
            <a:r>
              <a:rPr lang="en-US" dirty="0" smtClean="0">
                <a:latin typeface="Comic Sans MS" pitchFamily="66" charset="0"/>
                <a:hlinkClick r:id="rId2" action="ppaction://hlinksldjump"/>
              </a:rPr>
              <a:t>Cost of living in the US increases </a:t>
            </a:r>
            <a:endParaRPr lang="en-US" dirty="0">
              <a:latin typeface="Comic Sans MS" pitchFamily="66" charset="0"/>
            </a:endParaRPr>
          </a:p>
        </p:txBody>
      </p:sp>
      <p:pic>
        <p:nvPicPr>
          <p:cNvPr id="6146" name="Picture 2" descr="http://www.purehdwallpaper.com/download/taylor-swift-straight-hair_2-1920x1200.jpg"/>
          <p:cNvPicPr>
            <a:picLocks noChangeAspect="1" noChangeArrowheads="1"/>
          </p:cNvPicPr>
          <p:nvPr/>
        </p:nvPicPr>
        <p:blipFill>
          <a:blip r:embed="rId3" cstate="print"/>
          <a:srcRect/>
          <a:stretch>
            <a:fillRect/>
          </a:stretch>
        </p:blipFill>
        <p:spPr bwMode="auto">
          <a:xfrm>
            <a:off x="5488940" y="0"/>
            <a:ext cx="10972800" cy="6858000"/>
          </a:xfrm>
          <a:prstGeom prst="rect">
            <a:avLst/>
          </a:prstGeom>
          <a:noFill/>
        </p:spPr>
      </p:pic>
    </p:spTree>
    <p:extLst>
      <p:ext uri="{BB962C8B-B14F-4D97-AF65-F5344CB8AC3E}">
        <p14:creationId xmlns:p14="http://schemas.microsoft.com/office/powerpoint/2010/main" val="7276895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andrarose.com/images17/Taylor_Swift_550x579.jpg?42e305"/>
          <p:cNvPicPr>
            <a:picLocks noChangeAspect="1" noChangeArrowheads="1"/>
          </p:cNvPicPr>
          <p:nvPr/>
        </p:nvPicPr>
        <p:blipFill>
          <a:blip r:embed="rId2" cstate="print"/>
          <a:srcRect/>
          <a:stretch>
            <a:fillRect/>
          </a:stretch>
        </p:blipFill>
        <p:spPr bwMode="auto">
          <a:xfrm>
            <a:off x="4359274" y="0"/>
            <a:ext cx="6511925" cy="6855282"/>
          </a:xfrm>
          <a:prstGeom prst="rect">
            <a:avLst/>
          </a:prstGeom>
          <a:noFill/>
        </p:spPr>
      </p:pic>
      <p:sp>
        <p:nvSpPr>
          <p:cNvPr id="3" name="Content Placeholder 2"/>
          <p:cNvSpPr>
            <a:spLocks noGrp="1"/>
          </p:cNvSpPr>
          <p:nvPr>
            <p:ph idx="1"/>
          </p:nvPr>
        </p:nvSpPr>
        <p:spPr>
          <a:xfrm>
            <a:off x="0" y="0"/>
            <a:ext cx="3924300" cy="6858000"/>
          </a:xfrm>
        </p:spPr>
        <p:txBody>
          <a:bodyPr>
            <a:normAutofit fontScale="85000" lnSpcReduction="10000"/>
          </a:bodyPr>
          <a:lstStyle/>
          <a:p>
            <a:r>
              <a:rPr lang="en-US" dirty="0" smtClean="0"/>
              <a:t>When a country’s currency depreciates, its exports are increased because now foreign consumers have more purchasing power and will increase their demand for that country’s goods/services.</a:t>
            </a:r>
          </a:p>
          <a:p>
            <a:r>
              <a:rPr lang="en-US" dirty="0" smtClean="0"/>
              <a:t>An increase in exports is an advantage because it makes that country’s net exports either more positive or less negative. Net exports contribute to a country’s GDP and thus economic wellbeing. There are four components that make up GDP: consumer spending, government spending, investment spending, and net exports.</a:t>
            </a:r>
            <a:endParaRPr lang="en-US" dirty="0"/>
          </a:p>
        </p:txBody>
      </p:sp>
      <p:sp>
        <p:nvSpPr>
          <p:cNvPr id="4" name="Rectangle 3">
            <a:hlinkClick r:id="" action="ppaction://hlinkshowjump?jump=nextslide"/>
          </p:cNvPr>
          <p:cNvSpPr/>
          <p:nvPr/>
        </p:nvSpPr>
        <p:spPr>
          <a:xfrm>
            <a:off x="4644763" y="4935835"/>
            <a:ext cx="4782078"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Next question</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Rectangle 4"/>
          <p:cNvSpPr/>
          <p:nvPr/>
        </p:nvSpPr>
        <p:spPr>
          <a:xfrm rot="5400000">
            <a:off x="8178225" y="2844224"/>
            <a:ext cx="6857998" cy="1169551"/>
          </a:xfrm>
          <a:prstGeom prst="rect">
            <a:avLst/>
          </a:prstGeom>
          <a:noFill/>
        </p:spPr>
        <p:txBody>
          <a:bodyPr wrap="square" lIns="91440" tIns="45720" rIns="91440" bIns="45720">
            <a:spAutoFit/>
          </a:bodyPr>
          <a:lstStyle/>
          <a:p>
            <a:pPr algn="ctr"/>
            <a:r>
              <a:rPr lang="en-US" sz="35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omic Sans MS" pitchFamily="66" charset="0"/>
              </a:rPr>
              <a:t>Something </a:t>
            </a:r>
            <a:r>
              <a:rPr lang="en-US" sz="3500" b="1" cap="none"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omic Sans MS" pitchFamily="66" charset="0"/>
              </a:rPr>
              <a:t>something</a:t>
            </a:r>
            <a:r>
              <a:rPr lang="en-US" sz="35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omic Sans MS" pitchFamily="66" charset="0"/>
              </a:rPr>
              <a:t> love story</a:t>
            </a:r>
            <a:endParaRPr lang="en-US" sz="35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omic Sans MS" pitchFamily="66" charset="0"/>
            </a:endParaRPr>
          </a:p>
        </p:txBody>
      </p:sp>
    </p:spTree>
    <p:extLst>
      <p:ext uri="{BB962C8B-B14F-4D97-AF65-F5344CB8AC3E}">
        <p14:creationId xmlns:p14="http://schemas.microsoft.com/office/powerpoint/2010/main" val="12191980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0871200" cy="4114800"/>
          </a:xfrm>
        </p:spPr>
        <p:txBody>
          <a:bodyPr/>
          <a:lstStyle/>
          <a:p>
            <a:pPr>
              <a:buNone/>
            </a:pPr>
            <a:r>
              <a:rPr lang="en-US" dirty="0" smtClean="0"/>
              <a:t>9. If the US government increased government spending without increasing taxes, what would happen to the international value of the dollar and to the current account?</a:t>
            </a:r>
          </a:p>
          <a:p>
            <a:pPr marL="0" indent="0">
              <a:buNone/>
            </a:pPr>
            <a:r>
              <a:rPr lang="en-US" dirty="0" smtClean="0"/>
              <a:t>	</a:t>
            </a:r>
            <a:r>
              <a:rPr lang="en-US" u="sng" dirty="0" smtClean="0"/>
              <a:t>International value</a:t>
            </a:r>
            <a:r>
              <a:rPr lang="en-US" dirty="0" smtClean="0"/>
              <a:t>	</a:t>
            </a:r>
            <a:r>
              <a:rPr lang="en-US" u="sng" dirty="0" smtClean="0"/>
              <a:t>Current account</a:t>
            </a:r>
            <a:endParaRPr lang="en-US" u="sng" dirty="0"/>
          </a:p>
          <a:p>
            <a:pPr marL="514350" indent="-514350">
              <a:buFont typeface="+mj-lt"/>
              <a:buAutoNum type="alphaUcPeriod"/>
            </a:pPr>
            <a:r>
              <a:rPr lang="en-US" dirty="0" smtClean="0"/>
              <a:t>     </a:t>
            </a:r>
            <a:r>
              <a:rPr lang="en-US" dirty="0" smtClean="0">
                <a:hlinkClick r:id="rId2" action="ppaction://hlinksldjump"/>
              </a:rPr>
              <a:t>Appreciate			Move towards a surplus</a:t>
            </a:r>
            <a:r>
              <a:rPr lang="en-US" dirty="0" smtClean="0"/>
              <a:t> </a:t>
            </a:r>
          </a:p>
          <a:p>
            <a:pPr marL="514350" indent="-514350">
              <a:buFont typeface="+mj-lt"/>
              <a:buAutoNum type="alphaUcPeriod"/>
            </a:pPr>
            <a:r>
              <a:rPr lang="en-US" dirty="0" smtClean="0"/>
              <a:t>     </a:t>
            </a:r>
            <a:r>
              <a:rPr lang="en-US" dirty="0" smtClean="0">
                <a:hlinkClick r:id="" action="ppaction://hlinkshowjump?jump=nextslide"/>
              </a:rPr>
              <a:t>Appreciate			Move towards a deficit</a:t>
            </a:r>
            <a:endParaRPr lang="en-US" dirty="0" smtClean="0"/>
          </a:p>
          <a:p>
            <a:pPr marL="514350" indent="-514350">
              <a:buFont typeface="+mj-lt"/>
              <a:buAutoNum type="alphaUcPeriod"/>
            </a:pPr>
            <a:r>
              <a:rPr lang="en-US" dirty="0" smtClean="0"/>
              <a:t>     </a:t>
            </a:r>
            <a:r>
              <a:rPr lang="en-US" dirty="0" smtClean="0">
                <a:hlinkClick r:id="rId2" action="ppaction://hlinksldjump"/>
              </a:rPr>
              <a:t>Appreciate			Not enough information to determine</a:t>
            </a:r>
            <a:endParaRPr lang="en-US" dirty="0" smtClean="0"/>
          </a:p>
          <a:p>
            <a:pPr marL="514350" indent="-514350">
              <a:buFont typeface="+mj-lt"/>
              <a:buAutoNum type="alphaUcPeriod"/>
            </a:pPr>
            <a:r>
              <a:rPr lang="en-US" dirty="0"/>
              <a:t> </a:t>
            </a:r>
            <a:r>
              <a:rPr lang="en-US" dirty="0" smtClean="0"/>
              <a:t>    </a:t>
            </a:r>
            <a:r>
              <a:rPr lang="en-US" dirty="0" smtClean="0">
                <a:hlinkClick r:id="rId2" action="ppaction://hlinksldjump"/>
              </a:rPr>
              <a:t>Depreciate			Move towards a surplus</a:t>
            </a:r>
            <a:endParaRPr lang="en-US" dirty="0" smtClean="0"/>
          </a:p>
          <a:p>
            <a:pPr marL="514350" indent="-514350">
              <a:buFont typeface="+mj-lt"/>
              <a:buAutoNum type="alphaUcPeriod"/>
            </a:pPr>
            <a:r>
              <a:rPr lang="en-US" dirty="0"/>
              <a:t> </a:t>
            </a:r>
            <a:r>
              <a:rPr lang="en-US" dirty="0" smtClean="0"/>
              <a:t>    </a:t>
            </a:r>
            <a:r>
              <a:rPr lang="en-US" dirty="0" smtClean="0">
                <a:hlinkClick r:id="rId2" action="ppaction://hlinksldjump"/>
              </a:rPr>
              <a:t>Depreciate			Move towards a surplus</a:t>
            </a:r>
            <a:endParaRPr lang="en-US" dirty="0" smtClean="0"/>
          </a:p>
          <a:p>
            <a:pPr marL="514350" indent="-514350">
              <a:buFont typeface="+mj-lt"/>
              <a:buAutoNum type="alphaUcPeriod"/>
            </a:pPr>
            <a:endParaRPr lang="en-US" dirty="0" smtClean="0"/>
          </a:p>
        </p:txBody>
      </p:sp>
      <p:pic>
        <p:nvPicPr>
          <p:cNvPr id="4098" name="Picture 2" descr="http://www.hdwpapers.com/download/taylor_swift_wallpaper_16-1024x768.jpg"/>
          <p:cNvPicPr>
            <a:picLocks noChangeAspect="1" noChangeArrowheads="1"/>
          </p:cNvPicPr>
          <p:nvPr/>
        </p:nvPicPr>
        <p:blipFill>
          <a:blip r:embed="rId3" cstate="print"/>
          <a:srcRect/>
          <a:stretch>
            <a:fillRect/>
          </a:stretch>
        </p:blipFill>
        <p:spPr bwMode="auto">
          <a:xfrm>
            <a:off x="-1" y="4279900"/>
            <a:ext cx="10871200" cy="8153400"/>
          </a:xfrm>
          <a:prstGeom prst="rect">
            <a:avLst/>
          </a:prstGeom>
          <a:noFill/>
        </p:spPr>
      </p:pic>
    </p:spTree>
    <p:extLst>
      <p:ext uri="{BB962C8B-B14F-4D97-AF65-F5344CB8AC3E}">
        <p14:creationId xmlns:p14="http://schemas.microsoft.com/office/powerpoint/2010/main" val="15309716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cdn01.cdnwp.celebuzz.com/wp-content/uploads/2011/03/03/Funny-Faces-Taylor-Swift-600x450.jpg"/>
          <p:cNvPicPr>
            <a:picLocks noChangeAspect="1" noChangeArrowheads="1"/>
          </p:cNvPicPr>
          <p:nvPr/>
        </p:nvPicPr>
        <p:blipFill>
          <a:blip r:embed="rId2" cstate="print"/>
          <a:srcRect/>
          <a:stretch>
            <a:fillRect/>
          </a:stretch>
        </p:blipFill>
        <p:spPr bwMode="auto">
          <a:xfrm>
            <a:off x="3559174" y="-1"/>
            <a:ext cx="3654425" cy="2740819"/>
          </a:xfrm>
          <a:prstGeom prst="rect">
            <a:avLst/>
          </a:prstGeom>
          <a:noFill/>
        </p:spPr>
      </p:pic>
      <p:sp>
        <p:nvSpPr>
          <p:cNvPr id="3" name="Content Placeholder 2"/>
          <p:cNvSpPr>
            <a:spLocks noGrp="1"/>
          </p:cNvSpPr>
          <p:nvPr>
            <p:ph idx="1"/>
          </p:nvPr>
        </p:nvSpPr>
        <p:spPr>
          <a:xfrm>
            <a:off x="457200" y="2913529"/>
            <a:ext cx="10058400" cy="3944471"/>
          </a:xfrm>
        </p:spPr>
        <p:txBody>
          <a:bodyPr>
            <a:normAutofit fontScale="85000" lnSpcReduction="10000"/>
          </a:bodyPr>
          <a:lstStyle/>
          <a:p>
            <a:r>
              <a:rPr lang="en-US" dirty="0" smtClean="0"/>
              <a:t>If the US government were to increase government spending but not taxes, it must increase its borrowing out of the loanable funds market, causing the demand curve to shift to the right and thus higher interest rates. When there are higher interest rates in the US, foreign investors put more of their money into US dollars because dollars have a higher rate of return, increasing demand for dollars on the FX diagram and thus causing the dollar to appreciate in value.</a:t>
            </a:r>
          </a:p>
          <a:p>
            <a:r>
              <a:rPr lang="en-US" dirty="0" smtClean="0"/>
              <a:t>The current account moves towards a deficit because when the dollar appreciates, US exports decrease while US imports increase. Trade on goods and services make up a large portion of the current account. When exports decrease and imports increase, more money is flowing out of the US and less is flowing back in, moving the current account towards a deficit.</a:t>
            </a:r>
            <a:endParaRPr lang="en-US" dirty="0"/>
          </a:p>
        </p:txBody>
      </p:sp>
      <p:pic>
        <p:nvPicPr>
          <p:cNvPr id="2" name="Picture 1" descr="photo 4.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3187700" cy="2745611"/>
          </a:xfrm>
          <a:prstGeom prst="rect">
            <a:avLst/>
          </a:prstGeom>
        </p:spPr>
      </p:pic>
      <p:pic>
        <p:nvPicPr>
          <p:cNvPr id="4" name="Picture 3" descr="photo 4editfx.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13134" y="0"/>
            <a:ext cx="3161728" cy="2768850"/>
          </a:xfrm>
          <a:prstGeom prst="rect">
            <a:avLst/>
          </a:prstGeom>
        </p:spPr>
      </p:pic>
      <p:sp>
        <p:nvSpPr>
          <p:cNvPr id="5" name="Rectangle 4">
            <a:hlinkClick r:id="" action="ppaction://hlinkshowjump?jump=nextslide"/>
          </p:cNvPr>
          <p:cNvSpPr/>
          <p:nvPr/>
        </p:nvSpPr>
        <p:spPr>
          <a:xfrm>
            <a:off x="3082663" y="173335"/>
            <a:ext cx="4782078"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Next question</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7" name="Rectangle 6"/>
          <p:cNvSpPr/>
          <p:nvPr/>
        </p:nvSpPr>
        <p:spPr>
          <a:xfrm rot="5400000">
            <a:off x="7925146" y="3052347"/>
            <a:ext cx="7439857" cy="677108"/>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3800" b="1"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rPr>
              <a:t>I’m not crying on my guitar!</a:t>
            </a:r>
            <a:endParaRPr lang="en-US" sz="38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ndParaRPr>
          </a:p>
        </p:txBody>
      </p:sp>
    </p:spTree>
    <p:extLst>
      <p:ext uri="{BB962C8B-B14F-4D97-AF65-F5344CB8AC3E}">
        <p14:creationId xmlns:p14="http://schemas.microsoft.com/office/powerpoint/2010/main" val="3354392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www.disneydreaming.com/wp-content/uploads/2010/06/Taylor-Swift-Elle-Japan.jpg"/>
          <p:cNvPicPr>
            <a:picLocks noChangeAspect="1" noChangeArrowheads="1"/>
          </p:cNvPicPr>
          <p:nvPr/>
        </p:nvPicPr>
        <p:blipFill>
          <a:blip r:embed="rId2" cstate="print"/>
          <a:srcRect/>
          <a:stretch>
            <a:fillRect/>
          </a:stretch>
        </p:blipFill>
        <p:spPr bwMode="auto">
          <a:xfrm>
            <a:off x="7675924" y="1879600"/>
            <a:ext cx="3842975" cy="4978400"/>
          </a:xfrm>
          <a:prstGeom prst="rect">
            <a:avLst/>
          </a:prstGeom>
          <a:noFill/>
        </p:spPr>
      </p:pic>
      <p:sp>
        <p:nvSpPr>
          <p:cNvPr id="2" name="Title 1"/>
          <p:cNvSpPr>
            <a:spLocks noGrp="1"/>
          </p:cNvSpPr>
          <p:nvPr>
            <p:ph type="title"/>
          </p:nvPr>
        </p:nvSpPr>
        <p:spPr>
          <a:xfrm>
            <a:off x="0" y="660400"/>
            <a:ext cx="10515600" cy="1325563"/>
          </a:xfrm>
        </p:spPr>
        <p:txBody>
          <a:bodyPr>
            <a:noAutofit/>
          </a:bodyPr>
          <a:lstStyle/>
          <a:p>
            <a:pPr lvl="0"/>
            <a:r>
              <a:rPr lang="en-US" sz="3000" b="0" dirty="0" smtClean="0">
                <a:solidFill>
                  <a:schemeClr val="tx1"/>
                </a:solidFill>
                <a:latin typeface="Comic Sans MS" pitchFamily="66" charset="0"/>
              </a:rPr>
              <a:t>1. A US company purchases 1337 cars from Japan. Is this counted as a credit or a debit for the US and in which account does this transaction take place?</a:t>
            </a:r>
            <a:endParaRPr lang="en-US" sz="3000" b="0" dirty="0">
              <a:solidFill>
                <a:schemeClr val="tx1"/>
              </a:solidFill>
              <a:latin typeface="Comic Sans MS" pitchFamily="66" charset="0"/>
            </a:endParaRPr>
          </a:p>
        </p:txBody>
      </p:sp>
      <p:sp>
        <p:nvSpPr>
          <p:cNvPr id="3" name="Content Placeholder 2"/>
          <p:cNvSpPr>
            <a:spLocks noGrp="1"/>
          </p:cNvSpPr>
          <p:nvPr>
            <p:ph idx="1"/>
          </p:nvPr>
        </p:nvSpPr>
        <p:spPr>
          <a:xfrm>
            <a:off x="3314700" y="2168525"/>
            <a:ext cx="6667680" cy="2759075"/>
          </a:xfrm>
        </p:spPr>
        <p:txBody>
          <a:bodyPr/>
          <a:lstStyle/>
          <a:p>
            <a:pPr lvl="0">
              <a:buNone/>
            </a:pPr>
            <a:r>
              <a:rPr lang="en-US" b="1" dirty="0" smtClean="0">
                <a:latin typeface="Comic Sans MS" pitchFamily="66" charset="0"/>
                <a:hlinkClick r:id="rId3" action="ppaction://hlinksldjump"/>
              </a:rPr>
              <a:t>A. Credit		Capital</a:t>
            </a:r>
            <a:endParaRPr lang="en-US" b="1" dirty="0" smtClean="0">
              <a:latin typeface="Comic Sans MS" pitchFamily="66" charset="0"/>
            </a:endParaRPr>
          </a:p>
          <a:p>
            <a:pPr lvl="0">
              <a:buNone/>
            </a:pPr>
            <a:r>
              <a:rPr lang="en-US" b="1" dirty="0" smtClean="0">
                <a:latin typeface="Comic Sans MS" pitchFamily="66" charset="0"/>
                <a:hlinkClick r:id="rId3" action="ppaction://hlinksldjump"/>
              </a:rPr>
              <a:t>B. Credit		Current</a:t>
            </a:r>
            <a:endParaRPr lang="en-US" b="1" dirty="0" smtClean="0">
              <a:latin typeface="Comic Sans MS" pitchFamily="66" charset="0"/>
            </a:endParaRPr>
          </a:p>
          <a:p>
            <a:pPr lvl="0">
              <a:buNone/>
            </a:pPr>
            <a:r>
              <a:rPr lang="en-US" b="1" dirty="0" smtClean="0">
                <a:latin typeface="Comic Sans MS" pitchFamily="66" charset="0"/>
                <a:hlinkClick r:id="rId3" action="ppaction://hlinksldjump"/>
              </a:rPr>
              <a:t>C. Debit		Capital</a:t>
            </a:r>
            <a:endParaRPr lang="en-US" b="1" dirty="0" smtClean="0">
              <a:latin typeface="Comic Sans MS" pitchFamily="66" charset="0"/>
            </a:endParaRPr>
          </a:p>
          <a:p>
            <a:pPr lvl="0">
              <a:buNone/>
            </a:pPr>
            <a:r>
              <a:rPr lang="en-US" b="1" dirty="0" smtClean="0">
                <a:latin typeface="Comic Sans MS" pitchFamily="66" charset="0"/>
                <a:hlinkClick r:id="" action="ppaction://hlinkshowjump?jump=nextslide"/>
              </a:rPr>
              <a:t>D. Debit		Current</a:t>
            </a:r>
            <a:endParaRPr lang="en-US" b="1" dirty="0" smtClean="0">
              <a:latin typeface="Comic Sans MS" pitchFamily="66" charset="0"/>
            </a:endParaRPr>
          </a:p>
          <a:p>
            <a:pPr lvl="0">
              <a:buNone/>
            </a:pPr>
            <a:r>
              <a:rPr lang="en-US" b="1" dirty="0" smtClean="0">
                <a:latin typeface="Comic Sans MS" pitchFamily="66" charset="0"/>
                <a:hlinkClick r:id="rId3" action="ppaction://hlinksldjump"/>
              </a:rPr>
              <a:t>E. Debit		Financial</a:t>
            </a:r>
            <a:endParaRPr lang="en-US" b="1" dirty="0" smtClean="0">
              <a:latin typeface="Comic Sans MS" pitchFamily="66" charset="0"/>
            </a:endParaRPr>
          </a:p>
          <a:p>
            <a:endParaRPr lang="en-US" b="1" dirty="0">
              <a:latin typeface="Comic Sans MS" pitchFamily="66" charset="0"/>
            </a:endParaRPr>
          </a:p>
        </p:txBody>
      </p:sp>
      <p:pic>
        <p:nvPicPr>
          <p:cNvPr id="35844" name="Picture 4" descr="http://oceanup.com/wp-content/uploads/2013/10/taylor-swift-elle-girl-japan.jpg"/>
          <p:cNvPicPr>
            <a:picLocks noChangeAspect="1" noChangeArrowheads="1"/>
          </p:cNvPicPr>
          <p:nvPr/>
        </p:nvPicPr>
        <p:blipFill>
          <a:blip r:embed="rId4" cstate="print"/>
          <a:srcRect/>
          <a:stretch>
            <a:fillRect/>
          </a:stretch>
        </p:blipFill>
        <p:spPr bwMode="auto">
          <a:xfrm>
            <a:off x="0" y="2423935"/>
            <a:ext cx="3276600" cy="4434065"/>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5562600" cy="6858000"/>
          </a:xfrm>
        </p:spPr>
        <p:txBody>
          <a:bodyPr>
            <a:normAutofit fontScale="92500" lnSpcReduction="10000"/>
          </a:bodyPr>
          <a:lstStyle/>
          <a:p>
            <a:pPr marL="0" indent="0">
              <a:buNone/>
            </a:pPr>
            <a:r>
              <a:rPr lang="en-US" dirty="0" smtClean="0">
                <a:latin typeface="Comic Sans MS" pitchFamily="66" charset="0"/>
              </a:rPr>
              <a:t>10. If the rate of inflation in the US is higher than the rate of inflation in Mexico:</a:t>
            </a:r>
          </a:p>
          <a:p>
            <a:pPr marL="0" indent="0">
              <a:buNone/>
            </a:pPr>
            <a:endParaRPr lang="en-US" dirty="0">
              <a:latin typeface="Comic Sans MS" pitchFamily="66" charset="0"/>
            </a:endParaRPr>
          </a:p>
          <a:p>
            <a:pPr marL="514350" indent="-514350">
              <a:buAutoNum type="alphaUcPeriod"/>
            </a:pPr>
            <a:r>
              <a:rPr lang="en-US" dirty="0" smtClean="0">
                <a:latin typeface="Comic Sans MS" pitchFamily="66" charset="0"/>
                <a:hlinkClick r:id="" action="ppaction://hlinkshowjump?jump=nextslide"/>
              </a:rPr>
              <a:t>Demand for pesos will increase and the supply of dollars will increase.</a:t>
            </a:r>
            <a:endParaRPr lang="en-US" dirty="0" smtClean="0">
              <a:latin typeface="Comic Sans MS" pitchFamily="66" charset="0"/>
            </a:endParaRPr>
          </a:p>
          <a:p>
            <a:pPr marL="514350" indent="-514350">
              <a:buAutoNum type="alphaUcPeriod"/>
            </a:pPr>
            <a:r>
              <a:rPr lang="en-US" dirty="0" smtClean="0">
                <a:latin typeface="Comic Sans MS" pitchFamily="66" charset="0"/>
                <a:hlinkClick r:id="rId2" action="ppaction://hlinksldjump"/>
              </a:rPr>
              <a:t>Demand for pesos will increase and the supply of dollars will decrease.</a:t>
            </a:r>
            <a:endParaRPr lang="en-US" dirty="0" smtClean="0">
              <a:latin typeface="Comic Sans MS" pitchFamily="66" charset="0"/>
            </a:endParaRPr>
          </a:p>
          <a:p>
            <a:pPr marL="514350" indent="-514350">
              <a:buAutoNum type="alphaUcPeriod"/>
            </a:pPr>
            <a:r>
              <a:rPr lang="en-US" dirty="0" smtClean="0">
                <a:latin typeface="Comic Sans MS" pitchFamily="66" charset="0"/>
                <a:hlinkClick r:id="rId2" action="ppaction://hlinksldjump"/>
              </a:rPr>
              <a:t>Demand for pesos will decrease and the supply of dollars will increase.</a:t>
            </a:r>
            <a:endParaRPr lang="en-US" dirty="0" smtClean="0">
              <a:latin typeface="Comic Sans MS" pitchFamily="66" charset="0"/>
            </a:endParaRPr>
          </a:p>
          <a:p>
            <a:pPr marL="514350" indent="-514350">
              <a:buAutoNum type="alphaUcPeriod"/>
            </a:pPr>
            <a:r>
              <a:rPr lang="en-US" dirty="0" smtClean="0">
                <a:latin typeface="Comic Sans MS" pitchFamily="66" charset="0"/>
                <a:hlinkClick r:id="rId2" action="ppaction://hlinksldjump"/>
              </a:rPr>
              <a:t>Demand for dollars will increase and the supply of pesos will increase. </a:t>
            </a:r>
            <a:endParaRPr lang="en-US" dirty="0" smtClean="0">
              <a:latin typeface="Comic Sans MS" pitchFamily="66" charset="0"/>
            </a:endParaRPr>
          </a:p>
          <a:p>
            <a:pPr marL="514350" indent="-514350">
              <a:buAutoNum type="alphaUcPeriod"/>
            </a:pPr>
            <a:r>
              <a:rPr lang="en-US" dirty="0" smtClean="0">
                <a:latin typeface="Comic Sans MS" pitchFamily="66" charset="0"/>
                <a:hlinkClick r:id="rId2" action="ppaction://hlinksldjump"/>
              </a:rPr>
              <a:t>Demand for dollars will decrease and the supply of pesos will increase.</a:t>
            </a:r>
            <a:endParaRPr lang="en-US" dirty="0" smtClean="0">
              <a:latin typeface="Comic Sans MS" pitchFamily="66" charset="0"/>
            </a:endParaRPr>
          </a:p>
        </p:txBody>
      </p:sp>
      <p:pic>
        <p:nvPicPr>
          <p:cNvPr id="2050" name="Picture 2" descr="http://blog.northjersey.com/thebeat/files/2013/07/mtv.jpg"/>
          <p:cNvPicPr>
            <a:picLocks noChangeAspect="1" noChangeArrowheads="1"/>
          </p:cNvPicPr>
          <p:nvPr/>
        </p:nvPicPr>
        <p:blipFill>
          <a:blip r:embed="rId3" cstate="print"/>
          <a:srcRect/>
          <a:stretch>
            <a:fillRect/>
          </a:stretch>
        </p:blipFill>
        <p:spPr bwMode="auto">
          <a:xfrm>
            <a:off x="6879536" y="2108200"/>
            <a:ext cx="3215919" cy="4749800"/>
          </a:xfrm>
          <a:prstGeom prst="rect">
            <a:avLst/>
          </a:prstGeom>
          <a:noFill/>
        </p:spPr>
      </p:pic>
      <p:sp>
        <p:nvSpPr>
          <p:cNvPr id="5" name="Rectangle 4"/>
          <p:cNvSpPr/>
          <p:nvPr/>
        </p:nvSpPr>
        <p:spPr>
          <a:xfrm>
            <a:off x="5493236" y="647700"/>
            <a:ext cx="5606564" cy="1477328"/>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5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mic Sans MS" pitchFamily="66" charset="0"/>
              </a:rPr>
              <a:t>The last question… </a:t>
            </a:r>
            <a:br>
              <a:rPr lang="en-US" sz="45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mic Sans MS" pitchFamily="66" charset="0"/>
              </a:rPr>
            </a:br>
            <a:r>
              <a:rPr lang="en-US" sz="45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mic Sans MS" pitchFamily="66" charset="0"/>
              </a:rPr>
              <a:t>can you win it all?</a:t>
            </a:r>
            <a:endParaRPr lang="en-US" sz="45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mic Sans MS" pitchFamily="66" charset="0"/>
            </a:endParaRPr>
          </a:p>
        </p:txBody>
      </p:sp>
    </p:spTree>
    <p:extLst>
      <p:ext uri="{BB962C8B-B14F-4D97-AF65-F5344CB8AC3E}">
        <p14:creationId xmlns:p14="http://schemas.microsoft.com/office/powerpoint/2010/main" val="31686698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tatic3.businessinsider.com/image/51e85e0deab8eaef43000013/leaked-audio-of-kanye-west-slamming-taylor-swift-after-the-2009-mtv-vmas.jpg"/>
          <p:cNvPicPr>
            <a:picLocks noChangeAspect="1" noChangeArrowheads="1"/>
          </p:cNvPicPr>
          <p:nvPr/>
        </p:nvPicPr>
        <p:blipFill>
          <a:blip r:embed="rId2" cstate="print"/>
          <a:srcRect/>
          <a:stretch>
            <a:fillRect/>
          </a:stretch>
        </p:blipFill>
        <p:spPr bwMode="auto">
          <a:xfrm>
            <a:off x="5816599" y="0"/>
            <a:ext cx="9144000" cy="6858000"/>
          </a:xfrm>
          <a:prstGeom prst="rect">
            <a:avLst/>
          </a:prstGeom>
          <a:noFill/>
        </p:spPr>
      </p:pic>
      <p:sp>
        <p:nvSpPr>
          <p:cNvPr id="3" name="Content Placeholder 2"/>
          <p:cNvSpPr>
            <a:spLocks noGrp="1"/>
          </p:cNvSpPr>
          <p:nvPr>
            <p:ph idx="1"/>
          </p:nvPr>
        </p:nvSpPr>
        <p:spPr>
          <a:xfrm>
            <a:off x="0" y="0"/>
            <a:ext cx="5905500" cy="6858000"/>
          </a:xfrm>
        </p:spPr>
        <p:txBody>
          <a:bodyPr>
            <a:normAutofit/>
          </a:bodyPr>
          <a:lstStyle/>
          <a:p>
            <a:r>
              <a:rPr lang="en-US" sz="1900" dirty="0" smtClean="0">
                <a:latin typeface="Comic Sans MS" pitchFamily="66" charset="0"/>
              </a:rPr>
              <a:t>If inflation in the US rises faster than inflation in Mexico, US dollars have lose purchasing  power while Mexican pesos gain purchasing power. This will cause an increase in demand for Mexican pesos and thus appreciation of the peso. Higher rates of inflation cause a currency to depreciate while lower rates of inflation cause a currency appreciate.</a:t>
            </a:r>
          </a:p>
          <a:p>
            <a:pPr marL="0" indent="0">
              <a:buNone/>
            </a:pPr>
            <a:endParaRPr lang="en-US" sz="1900" dirty="0" smtClean="0">
              <a:latin typeface="Comic Sans MS" pitchFamily="66" charset="0"/>
            </a:endParaRPr>
          </a:p>
          <a:p>
            <a:r>
              <a:rPr lang="en-US" sz="1900" dirty="0" smtClean="0">
                <a:latin typeface="Comic Sans MS" pitchFamily="66" charset="0"/>
              </a:rPr>
              <a:t>Because pesos now have more purchasing power, international buyers will want to invest more into the peso, increasing demand on the FX diagram for pesos. To purchase these pesos, buyers must supply their own currency, in this case US dollars, thus increasing supply on the FX diagram for dollars.</a:t>
            </a:r>
          </a:p>
          <a:p>
            <a:endParaRPr lang="en-US" dirty="0" smtClean="0">
              <a:latin typeface="Comic Sans MS" pitchFamily="66" charset="0"/>
            </a:endParaRPr>
          </a:p>
          <a:p>
            <a:endParaRPr lang="en-US" dirty="0">
              <a:latin typeface="Comic Sans MS" pitchFamily="66" charset="0"/>
            </a:endParaRPr>
          </a:p>
          <a:p>
            <a:endParaRPr lang="en-US" dirty="0">
              <a:latin typeface="Comic Sans MS" pitchFamily="66" charset="0"/>
            </a:endParaRPr>
          </a:p>
        </p:txBody>
      </p:sp>
      <p:pic>
        <p:nvPicPr>
          <p:cNvPr id="2" name="Picture 1" descr="photo 5edi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10476" y="0"/>
            <a:ext cx="2330224" cy="2351217"/>
          </a:xfrm>
          <a:prstGeom prst="rect">
            <a:avLst/>
          </a:prstGeom>
        </p:spPr>
      </p:pic>
      <p:pic>
        <p:nvPicPr>
          <p:cNvPr id="4" name="Picture 3" descr="photo 5.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989" y="4864100"/>
            <a:ext cx="2428324" cy="1993900"/>
          </a:xfrm>
          <a:prstGeom prst="rect">
            <a:avLst/>
          </a:prstGeom>
        </p:spPr>
      </p:pic>
      <p:sp>
        <p:nvSpPr>
          <p:cNvPr id="5" name="Rectangle 4">
            <a:hlinkClick r:id="" action="ppaction://hlinkshowjump?jump=nextslide"/>
          </p:cNvPr>
          <p:cNvSpPr/>
          <p:nvPr/>
        </p:nvSpPr>
        <p:spPr>
          <a:xfrm>
            <a:off x="3247763" y="5439370"/>
            <a:ext cx="4782078"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Next question</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7" name="Rectangle 6"/>
          <p:cNvSpPr/>
          <p:nvPr/>
        </p:nvSpPr>
        <p:spPr>
          <a:xfrm rot="19782765">
            <a:off x="5451918" y="2270649"/>
            <a:ext cx="7233570" cy="1938992"/>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rPr>
              <a:t>It looks like you DO have the best music video of all time</a:t>
            </a:r>
            <a:endParaRPr lang="en-US" sz="4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ndParaRPr>
          </a:p>
        </p:txBody>
      </p:sp>
    </p:spTree>
    <p:extLst>
      <p:ext uri="{BB962C8B-B14F-4D97-AF65-F5344CB8AC3E}">
        <p14:creationId xmlns:p14="http://schemas.microsoft.com/office/powerpoint/2010/main" val="24725280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0" name="Picture 4" descr="http://b.vimeocdn.com/ts/376/501/376501418_640.jpg"/>
          <p:cNvPicPr>
            <a:picLocks noChangeAspect="1" noChangeArrowheads="1"/>
          </p:cNvPicPr>
          <p:nvPr/>
        </p:nvPicPr>
        <p:blipFill>
          <a:blip r:embed="rId3" cstate="print"/>
          <a:srcRect/>
          <a:stretch>
            <a:fillRect/>
          </a:stretch>
        </p:blipFill>
        <p:spPr bwMode="auto">
          <a:xfrm>
            <a:off x="4" y="0"/>
            <a:ext cx="12191996" cy="6858000"/>
          </a:xfrm>
          <a:prstGeom prst="rect">
            <a:avLst/>
          </a:prstGeom>
          <a:noFill/>
        </p:spPr>
      </p:pic>
      <p:sp>
        <p:nvSpPr>
          <p:cNvPr id="3" name="Content Placeholder 2"/>
          <p:cNvSpPr>
            <a:spLocks noGrp="1"/>
          </p:cNvSpPr>
          <p:nvPr>
            <p:ph idx="1"/>
          </p:nvPr>
        </p:nvSpPr>
        <p:spPr>
          <a:xfrm>
            <a:off x="0" y="0"/>
            <a:ext cx="11167981" cy="4348162"/>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buNone/>
            </a:pPr>
            <a:r>
              <a:rPr lang="en-US"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Once upon a time </a:t>
            </a:r>
          </a:p>
          <a:p>
            <a:pPr>
              <a:buNone/>
            </a:pPr>
            <a:r>
              <a:rPr lang="en-US"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 few mistakes ago…</a:t>
            </a:r>
          </a:p>
          <a:p>
            <a:pPr>
              <a:buNone/>
            </a:pPr>
            <a:endParaRPr lang="en-US"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buNone/>
            </a:pPr>
            <a:endParaRPr lang="en-US"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buNone/>
            </a:pPr>
            <a:endParaRPr lang="en-US"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buNone/>
            </a:pPr>
            <a:r>
              <a:rPr lang="en-US"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Actually just this mistake. </a:t>
            </a:r>
          </a:p>
        </p:txBody>
      </p:sp>
      <p:sp>
        <p:nvSpPr>
          <p:cNvPr id="10" name="Rectangle 9"/>
          <p:cNvSpPr/>
          <p:nvPr/>
        </p:nvSpPr>
        <p:spPr>
          <a:xfrm>
            <a:off x="8655772" y="5845770"/>
            <a:ext cx="3567259" cy="923330"/>
          </a:xfrm>
          <a:prstGeom prst="rect">
            <a:avLst/>
          </a:prstGeom>
          <a:solidFill>
            <a:srgbClr val="FF0000"/>
          </a:solid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hlinkClick r:id="rId4" action="ppaction://hlinksldjump"/>
              </a:rPr>
              <a:t>Try Again</a:t>
            </a:r>
            <a:endParaRPr lang="en-US"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12" name="cut.mp3">
            <a:hlinkClick r:id="" action="ppaction://media"/>
          </p:cNvPr>
          <p:cNvPicPr>
            <a:picLocks noRot="1" noChangeAspect="1"/>
          </p:cNvPicPr>
          <p:nvPr>
            <a:audioFile r:link="rId1"/>
          </p:nvPr>
        </p:nvPicPr>
        <p:blipFill>
          <a:blip r:embed="rId5" cstate="print"/>
          <a:stretch>
            <a:fillRect/>
          </a:stretch>
        </p:blipFill>
        <p:spPr>
          <a:xfrm>
            <a:off x="10657113" y="344714"/>
            <a:ext cx="1150257" cy="115025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596"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2"/>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0" name="Picture 4" descr="http://b.vimeocdn.com/ts/376/501/376501418_640.jpg"/>
          <p:cNvPicPr>
            <a:picLocks noChangeAspect="1" noChangeArrowheads="1"/>
          </p:cNvPicPr>
          <p:nvPr/>
        </p:nvPicPr>
        <p:blipFill>
          <a:blip r:embed="rId3" cstate="print"/>
          <a:srcRect/>
          <a:stretch>
            <a:fillRect/>
          </a:stretch>
        </p:blipFill>
        <p:spPr bwMode="auto">
          <a:xfrm>
            <a:off x="4" y="0"/>
            <a:ext cx="12191996" cy="6858000"/>
          </a:xfrm>
          <a:prstGeom prst="rect">
            <a:avLst/>
          </a:prstGeom>
          <a:noFill/>
        </p:spPr>
      </p:pic>
      <p:sp>
        <p:nvSpPr>
          <p:cNvPr id="3" name="Content Placeholder 2"/>
          <p:cNvSpPr>
            <a:spLocks noGrp="1"/>
          </p:cNvSpPr>
          <p:nvPr>
            <p:ph idx="1"/>
          </p:nvPr>
        </p:nvSpPr>
        <p:spPr>
          <a:xfrm>
            <a:off x="0" y="0"/>
            <a:ext cx="11167981" cy="4348162"/>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buNone/>
            </a:pPr>
            <a:r>
              <a:rPr lang="en-US"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Once upon a time </a:t>
            </a:r>
          </a:p>
          <a:p>
            <a:pPr>
              <a:buNone/>
            </a:pPr>
            <a:r>
              <a:rPr lang="en-US"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 few mistakes ago…</a:t>
            </a:r>
          </a:p>
          <a:p>
            <a:pPr>
              <a:buNone/>
            </a:pPr>
            <a:endParaRPr lang="en-US"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buNone/>
            </a:pPr>
            <a:endParaRPr lang="en-US"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buNone/>
            </a:pPr>
            <a:endParaRPr lang="en-US"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buNone/>
            </a:pPr>
            <a:r>
              <a:rPr lang="en-US"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Actually just this mistake. </a:t>
            </a:r>
          </a:p>
        </p:txBody>
      </p:sp>
      <p:sp>
        <p:nvSpPr>
          <p:cNvPr id="10" name="Rectangle 9"/>
          <p:cNvSpPr/>
          <p:nvPr/>
        </p:nvSpPr>
        <p:spPr>
          <a:xfrm>
            <a:off x="8772342" y="5845770"/>
            <a:ext cx="3334119" cy="923330"/>
          </a:xfrm>
          <a:prstGeom prst="rect">
            <a:avLst/>
          </a:prstGeom>
          <a:solidFill>
            <a:srgbClr val="FF0000"/>
          </a:solid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hlinkClick r:id="" action="ppaction://hlinkshowjump?jump=previousslide"/>
              </a:rPr>
              <a:t>Try Again</a:t>
            </a:r>
            <a:endParaRPr lang="en-US"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5" name="cut.mp3">
            <a:hlinkClick r:id="" action="ppaction://media"/>
          </p:cNvPr>
          <p:cNvPicPr>
            <a:picLocks noRot="1" noChangeAspect="1"/>
          </p:cNvPicPr>
          <p:nvPr>
            <a:audioFile r:link="rId1"/>
          </p:nvPr>
        </p:nvPicPr>
        <p:blipFill>
          <a:blip r:embed="rId4" cstate="print"/>
          <a:stretch>
            <a:fillRect/>
          </a:stretch>
        </p:blipFill>
        <p:spPr>
          <a:xfrm>
            <a:off x="10657113" y="344714"/>
            <a:ext cx="1150257" cy="115025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59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0" name="Picture 4" descr="http://b.vimeocdn.com/ts/376/501/376501418_640.jpg"/>
          <p:cNvPicPr>
            <a:picLocks noChangeAspect="1" noChangeArrowheads="1"/>
          </p:cNvPicPr>
          <p:nvPr/>
        </p:nvPicPr>
        <p:blipFill>
          <a:blip r:embed="rId3" cstate="print"/>
          <a:srcRect/>
          <a:stretch>
            <a:fillRect/>
          </a:stretch>
        </p:blipFill>
        <p:spPr bwMode="auto">
          <a:xfrm>
            <a:off x="4" y="0"/>
            <a:ext cx="12191996" cy="6858000"/>
          </a:xfrm>
          <a:prstGeom prst="rect">
            <a:avLst/>
          </a:prstGeom>
          <a:noFill/>
        </p:spPr>
      </p:pic>
      <p:sp>
        <p:nvSpPr>
          <p:cNvPr id="3" name="Content Placeholder 2"/>
          <p:cNvSpPr>
            <a:spLocks noGrp="1"/>
          </p:cNvSpPr>
          <p:nvPr>
            <p:ph idx="1"/>
          </p:nvPr>
        </p:nvSpPr>
        <p:spPr>
          <a:xfrm>
            <a:off x="0" y="0"/>
            <a:ext cx="11167981" cy="4348162"/>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buNone/>
            </a:pPr>
            <a:r>
              <a:rPr lang="en-US"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Once upon a time </a:t>
            </a:r>
          </a:p>
          <a:p>
            <a:pPr>
              <a:buNone/>
            </a:pPr>
            <a:r>
              <a:rPr lang="en-US"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 few mistakes ago…</a:t>
            </a:r>
          </a:p>
          <a:p>
            <a:pPr>
              <a:buNone/>
            </a:pPr>
            <a:endParaRPr lang="en-US"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buNone/>
            </a:pPr>
            <a:endParaRPr lang="en-US"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buNone/>
            </a:pPr>
            <a:endParaRPr lang="en-US"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buNone/>
            </a:pPr>
            <a:r>
              <a:rPr lang="en-US"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Actually just this mistake. </a:t>
            </a:r>
          </a:p>
        </p:txBody>
      </p:sp>
      <p:sp>
        <p:nvSpPr>
          <p:cNvPr id="10" name="Rectangle 9"/>
          <p:cNvSpPr/>
          <p:nvPr/>
        </p:nvSpPr>
        <p:spPr>
          <a:xfrm>
            <a:off x="8772342" y="5845770"/>
            <a:ext cx="3334119" cy="923330"/>
          </a:xfrm>
          <a:prstGeom prst="rect">
            <a:avLst/>
          </a:prstGeom>
          <a:solidFill>
            <a:srgbClr val="FF0000"/>
          </a:solid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hlinkClick r:id="" action="ppaction://hlinkshowjump?jump=previousslide"/>
              </a:rPr>
              <a:t>Try Again</a:t>
            </a:r>
            <a:endParaRPr lang="en-US"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5" name="cut.mp3">
            <a:hlinkClick r:id="" action="ppaction://media"/>
          </p:cNvPr>
          <p:cNvPicPr>
            <a:picLocks noRot="1" noChangeAspect="1"/>
          </p:cNvPicPr>
          <p:nvPr>
            <a:audioFile r:link="rId1"/>
          </p:nvPr>
        </p:nvPicPr>
        <p:blipFill>
          <a:blip r:embed="rId4" cstate="print"/>
          <a:stretch>
            <a:fillRect/>
          </a:stretch>
        </p:blipFill>
        <p:spPr>
          <a:xfrm>
            <a:off x="10657113" y="344714"/>
            <a:ext cx="1150257" cy="115025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59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0" name="Picture 4" descr="http://b.vimeocdn.com/ts/376/501/376501418_640.jpg"/>
          <p:cNvPicPr>
            <a:picLocks noChangeAspect="1" noChangeArrowheads="1"/>
          </p:cNvPicPr>
          <p:nvPr/>
        </p:nvPicPr>
        <p:blipFill>
          <a:blip r:embed="rId3" cstate="print"/>
          <a:srcRect/>
          <a:stretch>
            <a:fillRect/>
          </a:stretch>
        </p:blipFill>
        <p:spPr bwMode="auto">
          <a:xfrm>
            <a:off x="4" y="0"/>
            <a:ext cx="12191996" cy="6858000"/>
          </a:xfrm>
          <a:prstGeom prst="rect">
            <a:avLst/>
          </a:prstGeom>
          <a:noFill/>
        </p:spPr>
      </p:pic>
      <p:sp>
        <p:nvSpPr>
          <p:cNvPr id="3" name="Content Placeholder 2"/>
          <p:cNvSpPr>
            <a:spLocks noGrp="1"/>
          </p:cNvSpPr>
          <p:nvPr>
            <p:ph idx="1"/>
          </p:nvPr>
        </p:nvSpPr>
        <p:spPr>
          <a:xfrm>
            <a:off x="0" y="0"/>
            <a:ext cx="11167981" cy="4348162"/>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buNone/>
            </a:pPr>
            <a:r>
              <a:rPr lang="en-US"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Once upon a time </a:t>
            </a:r>
          </a:p>
          <a:p>
            <a:pPr>
              <a:buNone/>
            </a:pPr>
            <a:r>
              <a:rPr lang="en-US"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 few mistakes ago…</a:t>
            </a:r>
          </a:p>
          <a:p>
            <a:pPr>
              <a:buNone/>
            </a:pPr>
            <a:endParaRPr lang="en-US"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buNone/>
            </a:pPr>
            <a:endParaRPr lang="en-US"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buNone/>
            </a:pPr>
            <a:endParaRPr lang="en-US"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buNone/>
            </a:pPr>
            <a:r>
              <a:rPr lang="en-US"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Actually just this mistake. </a:t>
            </a:r>
          </a:p>
        </p:txBody>
      </p:sp>
      <p:sp>
        <p:nvSpPr>
          <p:cNvPr id="10" name="Rectangle 9"/>
          <p:cNvSpPr/>
          <p:nvPr/>
        </p:nvSpPr>
        <p:spPr>
          <a:xfrm>
            <a:off x="8772342" y="5845770"/>
            <a:ext cx="3334119" cy="923330"/>
          </a:xfrm>
          <a:prstGeom prst="rect">
            <a:avLst/>
          </a:prstGeom>
          <a:solidFill>
            <a:srgbClr val="FF0000"/>
          </a:solid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hlinkClick r:id="" action="ppaction://hlinkshowjump?jump=previousslide"/>
              </a:rPr>
              <a:t>Try Again</a:t>
            </a:r>
            <a:endParaRPr lang="en-US"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5" name="cut.mp3">
            <a:hlinkClick r:id="" action="ppaction://media"/>
          </p:cNvPr>
          <p:cNvPicPr>
            <a:picLocks noRot="1" noChangeAspect="1"/>
          </p:cNvPicPr>
          <p:nvPr>
            <a:audioFile r:link="rId1"/>
          </p:nvPr>
        </p:nvPicPr>
        <p:blipFill>
          <a:blip r:embed="rId4" cstate="print"/>
          <a:stretch>
            <a:fillRect/>
          </a:stretch>
        </p:blipFill>
        <p:spPr>
          <a:xfrm>
            <a:off x="10657113" y="344714"/>
            <a:ext cx="1150257" cy="115025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59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0" name="Picture 4" descr="http://b.vimeocdn.com/ts/376/501/376501418_640.jpg"/>
          <p:cNvPicPr>
            <a:picLocks noChangeAspect="1" noChangeArrowheads="1"/>
          </p:cNvPicPr>
          <p:nvPr/>
        </p:nvPicPr>
        <p:blipFill>
          <a:blip r:embed="rId3" cstate="print"/>
          <a:srcRect/>
          <a:stretch>
            <a:fillRect/>
          </a:stretch>
        </p:blipFill>
        <p:spPr bwMode="auto">
          <a:xfrm>
            <a:off x="4" y="0"/>
            <a:ext cx="12191996" cy="6858000"/>
          </a:xfrm>
          <a:prstGeom prst="rect">
            <a:avLst/>
          </a:prstGeom>
          <a:noFill/>
        </p:spPr>
      </p:pic>
      <p:sp>
        <p:nvSpPr>
          <p:cNvPr id="3" name="Content Placeholder 2"/>
          <p:cNvSpPr>
            <a:spLocks noGrp="1"/>
          </p:cNvSpPr>
          <p:nvPr>
            <p:ph idx="1"/>
          </p:nvPr>
        </p:nvSpPr>
        <p:spPr>
          <a:xfrm>
            <a:off x="0" y="0"/>
            <a:ext cx="11167981" cy="4348162"/>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buNone/>
            </a:pPr>
            <a:r>
              <a:rPr lang="en-US"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Once upon a time </a:t>
            </a:r>
          </a:p>
          <a:p>
            <a:pPr>
              <a:buNone/>
            </a:pPr>
            <a:r>
              <a:rPr lang="en-US"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 few mistakes ago…</a:t>
            </a:r>
          </a:p>
          <a:p>
            <a:pPr>
              <a:buNone/>
            </a:pPr>
            <a:endParaRPr lang="en-US"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buNone/>
            </a:pPr>
            <a:endParaRPr lang="en-US"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buNone/>
            </a:pPr>
            <a:endParaRPr lang="en-US"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buNone/>
            </a:pPr>
            <a:r>
              <a:rPr lang="en-US"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Actually just this mistake. </a:t>
            </a:r>
          </a:p>
        </p:txBody>
      </p:sp>
      <p:sp>
        <p:nvSpPr>
          <p:cNvPr id="10" name="Rectangle 9"/>
          <p:cNvSpPr/>
          <p:nvPr/>
        </p:nvSpPr>
        <p:spPr>
          <a:xfrm>
            <a:off x="8772342" y="5845770"/>
            <a:ext cx="3334119" cy="923330"/>
          </a:xfrm>
          <a:prstGeom prst="rect">
            <a:avLst/>
          </a:prstGeom>
          <a:solidFill>
            <a:srgbClr val="FF0000"/>
          </a:solid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hlinkClick r:id="" action="ppaction://hlinkshowjump?jump=previousslide"/>
              </a:rPr>
              <a:t>Try Again</a:t>
            </a:r>
            <a:endParaRPr lang="en-US"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5" name="cut.mp3">
            <a:hlinkClick r:id="" action="ppaction://media"/>
          </p:cNvPr>
          <p:cNvPicPr>
            <a:picLocks noRot="1" noChangeAspect="1"/>
          </p:cNvPicPr>
          <p:nvPr>
            <a:audioFile r:link="rId1"/>
          </p:nvPr>
        </p:nvPicPr>
        <p:blipFill>
          <a:blip r:embed="rId4" cstate="print"/>
          <a:stretch>
            <a:fillRect/>
          </a:stretch>
        </p:blipFill>
        <p:spPr>
          <a:xfrm>
            <a:off x="10657113" y="344714"/>
            <a:ext cx="1150257" cy="115025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59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0" name="Picture 4" descr="http://b.vimeocdn.com/ts/376/501/376501418_640.jpg"/>
          <p:cNvPicPr>
            <a:picLocks noChangeAspect="1" noChangeArrowheads="1"/>
          </p:cNvPicPr>
          <p:nvPr/>
        </p:nvPicPr>
        <p:blipFill>
          <a:blip r:embed="rId3" cstate="print"/>
          <a:srcRect/>
          <a:stretch>
            <a:fillRect/>
          </a:stretch>
        </p:blipFill>
        <p:spPr bwMode="auto">
          <a:xfrm>
            <a:off x="4" y="0"/>
            <a:ext cx="12191996" cy="6858000"/>
          </a:xfrm>
          <a:prstGeom prst="rect">
            <a:avLst/>
          </a:prstGeom>
          <a:noFill/>
        </p:spPr>
      </p:pic>
      <p:sp>
        <p:nvSpPr>
          <p:cNvPr id="3" name="Content Placeholder 2"/>
          <p:cNvSpPr>
            <a:spLocks noGrp="1"/>
          </p:cNvSpPr>
          <p:nvPr>
            <p:ph idx="1"/>
          </p:nvPr>
        </p:nvSpPr>
        <p:spPr>
          <a:xfrm>
            <a:off x="0" y="0"/>
            <a:ext cx="11167981" cy="4348162"/>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buNone/>
            </a:pPr>
            <a:r>
              <a:rPr lang="en-US"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Once upon a time </a:t>
            </a:r>
          </a:p>
          <a:p>
            <a:pPr>
              <a:buNone/>
            </a:pPr>
            <a:r>
              <a:rPr lang="en-US"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 few mistakes ago…</a:t>
            </a:r>
          </a:p>
          <a:p>
            <a:pPr>
              <a:buNone/>
            </a:pPr>
            <a:endParaRPr lang="en-US"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buNone/>
            </a:pPr>
            <a:endParaRPr lang="en-US"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buNone/>
            </a:pPr>
            <a:endParaRPr lang="en-US"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buNone/>
            </a:pPr>
            <a:r>
              <a:rPr lang="en-US"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Actually just this mistake. </a:t>
            </a:r>
          </a:p>
        </p:txBody>
      </p:sp>
      <p:sp>
        <p:nvSpPr>
          <p:cNvPr id="10" name="Rectangle 9"/>
          <p:cNvSpPr/>
          <p:nvPr/>
        </p:nvSpPr>
        <p:spPr>
          <a:xfrm>
            <a:off x="8772342" y="5845770"/>
            <a:ext cx="3334119" cy="923330"/>
          </a:xfrm>
          <a:prstGeom prst="rect">
            <a:avLst/>
          </a:prstGeom>
          <a:solidFill>
            <a:srgbClr val="FF0000"/>
          </a:solid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hlinkClick r:id="" action="ppaction://hlinkshowjump?jump=previousslide"/>
              </a:rPr>
              <a:t>Try Again</a:t>
            </a:r>
            <a:endParaRPr lang="en-US"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5" name="cut.mp3">
            <a:hlinkClick r:id="" action="ppaction://media"/>
          </p:cNvPr>
          <p:cNvPicPr>
            <a:picLocks noRot="1" noChangeAspect="1"/>
          </p:cNvPicPr>
          <p:nvPr>
            <a:audioFile r:link="rId1"/>
          </p:nvPr>
        </p:nvPicPr>
        <p:blipFill>
          <a:blip r:embed="rId4" cstate="print"/>
          <a:stretch>
            <a:fillRect/>
          </a:stretch>
        </p:blipFill>
        <p:spPr>
          <a:xfrm>
            <a:off x="10657113" y="344714"/>
            <a:ext cx="1150257" cy="115025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59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0" name="Picture 4" descr="http://b.vimeocdn.com/ts/376/501/376501418_640.jpg"/>
          <p:cNvPicPr>
            <a:picLocks noChangeAspect="1" noChangeArrowheads="1"/>
          </p:cNvPicPr>
          <p:nvPr/>
        </p:nvPicPr>
        <p:blipFill>
          <a:blip r:embed="rId3" cstate="print"/>
          <a:srcRect/>
          <a:stretch>
            <a:fillRect/>
          </a:stretch>
        </p:blipFill>
        <p:spPr bwMode="auto">
          <a:xfrm>
            <a:off x="4" y="0"/>
            <a:ext cx="12191996" cy="6858000"/>
          </a:xfrm>
          <a:prstGeom prst="rect">
            <a:avLst/>
          </a:prstGeom>
          <a:noFill/>
        </p:spPr>
      </p:pic>
      <p:sp>
        <p:nvSpPr>
          <p:cNvPr id="3" name="Content Placeholder 2"/>
          <p:cNvSpPr>
            <a:spLocks noGrp="1"/>
          </p:cNvSpPr>
          <p:nvPr>
            <p:ph idx="1"/>
          </p:nvPr>
        </p:nvSpPr>
        <p:spPr>
          <a:xfrm>
            <a:off x="0" y="0"/>
            <a:ext cx="11167981" cy="4348162"/>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buNone/>
            </a:pPr>
            <a:r>
              <a:rPr lang="en-US"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Once upon a time </a:t>
            </a:r>
          </a:p>
          <a:p>
            <a:pPr>
              <a:buNone/>
            </a:pPr>
            <a:r>
              <a:rPr lang="en-US"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 few mistakes ago…</a:t>
            </a:r>
          </a:p>
          <a:p>
            <a:pPr>
              <a:buNone/>
            </a:pPr>
            <a:endParaRPr lang="en-US"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buNone/>
            </a:pPr>
            <a:endParaRPr lang="en-US"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buNone/>
            </a:pPr>
            <a:endParaRPr lang="en-US"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buNone/>
            </a:pPr>
            <a:r>
              <a:rPr lang="en-US"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Actually just this mistake. </a:t>
            </a:r>
          </a:p>
        </p:txBody>
      </p:sp>
      <p:sp>
        <p:nvSpPr>
          <p:cNvPr id="10" name="Rectangle 9"/>
          <p:cNvSpPr/>
          <p:nvPr/>
        </p:nvSpPr>
        <p:spPr>
          <a:xfrm>
            <a:off x="8772342" y="5845770"/>
            <a:ext cx="3334119" cy="923330"/>
          </a:xfrm>
          <a:prstGeom prst="rect">
            <a:avLst/>
          </a:prstGeom>
          <a:solidFill>
            <a:srgbClr val="FF0000"/>
          </a:solid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hlinkClick r:id="" action="ppaction://hlinkshowjump?jump=previousslide"/>
              </a:rPr>
              <a:t>Try Again</a:t>
            </a:r>
            <a:endParaRPr lang="en-US"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5" name="cut.mp3">
            <a:hlinkClick r:id="" action="ppaction://media"/>
          </p:cNvPr>
          <p:cNvPicPr>
            <a:picLocks noRot="1" noChangeAspect="1"/>
          </p:cNvPicPr>
          <p:nvPr>
            <a:audioFile r:link="rId1"/>
          </p:nvPr>
        </p:nvPicPr>
        <p:blipFill>
          <a:blip r:embed="rId4" cstate="print"/>
          <a:stretch>
            <a:fillRect/>
          </a:stretch>
        </p:blipFill>
        <p:spPr>
          <a:xfrm>
            <a:off x="10657113" y="344714"/>
            <a:ext cx="1150257" cy="115025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59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0" name="Picture 4" descr="http://b.vimeocdn.com/ts/376/501/376501418_640.jpg"/>
          <p:cNvPicPr>
            <a:picLocks noChangeAspect="1" noChangeArrowheads="1"/>
          </p:cNvPicPr>
          <p:nvPr/>
        </p:nvPicPr>
        <p:blipFill>
          <a:blip r:embed="rId3" cstate="print"/>
          <a:srcRect/>
          <a:stretch>
            <a:fillRect/>
          </a:stretch>
        </p:blipFill>
        <p:spPr bwMode="auto">
          <a:xfrm>
            <a:off x="4" y="0"/>
            <a:ext cx="12191996" cy="6858000"/>
          </a:xfrm>
          <a:prstGeom prst="rect">
            <a:avLst/>
          </a:prstGeom>
          <a:noFill/>
        </p:spPr>
      </p:pic>
      <p:sp>
        <p:nvSpPr>
          <p:cNvPr id="3" name="Content Placeholder 2"/>
          <p:cNvSpPr>
            <a:spLocks noGrp="1"/>
          </p:cNvSpPr>
          <p:nvPr>
            <p:ph idx="1"/>
          </p:nvPr>
        </p:nvSpPr>
        <p:spPr>
          <a:xfrm>
            <a:off x="0" y="0"/>
            <a:ext cx="11167981" cy="4348162"/>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buNone/>
            </a:pPr>
            <a:r>
              <a:rPr lang="en-US"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Once upon a time </a:t>
            </a:r>
          </a:p>
          <a:p>
            <a:pPr>
              <a:buNone/>
            </a:pPr>
            <a:r>
              <a:rPr lang="en-US"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 few mistakes ago…</a:t>
            </a:r>
          </a:p>
          <a:p>
            <a:pPr>
              <a:buNone/>
            </a:pPr>
            <a:endParaRPr lang="en-US"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buNone/>
            </a:pPr>
            <a:endParaRPr lang="en-US"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buNone/>
            </a:pPr>
            <a:endParaRPr lang="en-US"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buNone/>
            </a:pPr>
            <a:r>
              <a:rPr lang="en-US"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Actually just this mistake. </a:t>
            </a:r>
          </a:p>
        </p:txBody>
      </p:sp>
      <p:sp>
        <p:nvSpPr>
          <p:cNvPr id="10" name="Rectangle 9"/>
          <p:cNvSpPr/>
          <p:nvPr/>
        </p:nvSpPr>
        <p:spPr>
          <a:xfrm>
            <a:off x="8772342" y="5845770"/>
            <a:ext cx="3334119" cy="923330"/>
          </a:xfrm>
          <a:prstGeom prst="rect">
            <a:avLst/>
          </a:prstGeom>
          <a:solidFill>
            <a:srgbClr val="FF0000"/>
          </a:solid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hlinkClick r:id="" action="ppaction://hlinkshowjump?jump=previousslide"/>
              </a:rPr>
              <a:t>Try Again</a:t>
            </a:r>
            <a:endParaRPr lang="en-US"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5" name="cut.mp3">
            <a:hlinkClick r:id="" action="ppaction://media"/>
          </p:cNvPr>
          <p:cNvPicPr>
            <a:picLocks noRot="1" noChangeAspect="1"/>
          </p:cNvPicPr>
          <p:nvPr>
            <a:audioFile r:link="rId1"/>
          </p:nvPr>
        </p:nvPicPr>
        <p:blipFill>
          <a:blip r:embed="rId4" cstate="print"/>
          <a:stretch>
            <a:fillRect/>
          </a:stretch>
        </p:blipFill>
        <p:spPr>
          <a:xfrm>
            <a:off x="10657113" y="344714"/>
            <a:ext cx="1150257" cy="115025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59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www.dosomething.org/files/pictures/actionguide/Taylor-Swift-Wallpapers-4.jpg"/>
          <p:cNvPicPr>
            <a:picLocks noChangeAspect="1" noChangeArrowheads="1"/>
          </p:cNvPicPr>
          <p:nvPr/>
        </p:nvPicPr>
        <p:blipFill>
          <a:blip r:embed="rId2" cstate="print"/>
          <a:srcRect/>
          <a:stretch>
            <a:fillRect/>
          </a:stretch>
        </p:blipFill>
        <p:spPr bwMode="auto">
          <a:xfrm>
            <a:off x="6299199" y="0"/>
            <a:ext cx="10366375" cy="7774781"/>
          </a:xfrm>
          <a:prstGeom prst="rect">
            <a:avLst/>
          </a:prstGeom>
          <a:noFill/>
        </p:spPr>
      </p:pic>
      <p:sp>
        <p:nvSpPr>
          <p:cNvPr id="3" name="Content Placeholder 2"/>
          <p:cNvSpPr>
            <a:spLocks noGrp="1"/>
          </p:cNvSpPr>
          <p:nvPr>
            <p:ph idx="1"/>
          </p:nvPr>
        </p:nvSpPr>
        <p:spPr>
          <a:xfrm>
            <a:off x="0" y="1066800"/>
            <a:ext cx="6515100" cy="5791200"/>
          </a:xfrm>
        </p:spPr>
        <p:txBody>
          <a:bodyPr>
            <a:normAutofit fontScale="92500" lnSpcReduction="20000"/>
          </a:bodyPr>
          <a:lstStyle/>
          <a:p>
            <a:pPr>
              <a:buNone/>
            </a:pPr>
            <a:endParaRPr lang="en-US" dirty="0">
              <a:latin typeface="Comic Sans MS" pitchFamily="66" charset="0"/>
            </a:endParaRPr>
          </a:p>
          <a:p>
            <a:r>
              <a:rPr lang="en-US" dirty="0" smtClean="0">
                <a:latin typeface="Comic Sans MS" pitchFamily="66" charset="0"/>
              </a:rPr>
              <a:t>This transaction is counted as a </a:t>
            </a:r>
            <a:r>
              <a:rPr lang="en-US" b="1" dirty="0" smtClean="0">
                <a:latin typeface="Comic Sans MS" pitchFamily="66" charset="0"/>
              </a:rPr>
              <a:t>debit</a:t>
            </a:r>
            <a:r>
              <a:rPr lang="en-US" dirty="0" smtClean="0">
                <a:latin typeface="Comic Sans MS" pitchFamily="66" charset="0"/>
              </a:rPr>
              <a:t> for the US because </a:t>
            </a:r>
            <a:r>
              <a:rPr lang="en-US" b="1" dirty="0" smtClean="0">
                <a:latin typeface="Comic Sans MS" pitchFamily="66" charset="0"/>
              </a:rPr>
              <a:t>US dollars are flowing out of the US and into Japan</a:t>
            </a:r>
            <a:r>
              <a:rPr lang="en-US" dirty="0" smtClean="0">
                <a:latin typeface="Comic Sans MS" pitchFamily="66" charset="0"/>
              </a:rPr>
              <a:t>. To purchase those computers, the company must first exchange US dollars for Japanese yen. Then the US company spends that yen to buy the Japanese computers. When a transaction </a:t>
            </a:r>
            <a:r>
              <a:rPr lang="en-US" b="1" dirty="0" smtClean="0">
                <a:latin typeface="Comic Sans MS" pitchFamily="66" charset="0"/>
              </a:rPr>
              <a:t>earns</a:t>
            </a:r>
            <a:r>
              <a:rPr lang="en-US" dirty="0" smtClean="0">
                <a:latin typeface="Comic Sans MS" pitchFamily="66" charset="0"/>
              </a:rPr>
              <a:t> foreign currency, it is a </a:t>
            </a:r>
            <a:r>
              <a:rPr lang="en-US" b="1" dirty="0" smtClean="0">
                <a:latin typeface="Comic Sans MS" pitchFamily="66" charset="0"/>
              </a:rPr>
              <a:t>credit</a:t>
            </a:r>
            <a:r>
              <a:rPr lang="en-US" dirty="0" smtClean="0">
                <a:latin typeface="Comic Sans MS" pitchFamily="66" charset="0"/>
              </a:rPr>
              <a:t>. When a transaction </a:t>
            </a:r>
            <a:r>
              <a:rPr lang="en-US" b="1" dirty="0" smtClean="0">
                <a:latin typeface="Comic Sans MS" pitchFamily="66" charset="0"/>
              </a:rPr>
              <a:t>uses</a:t>
            </a:r>
            <a:r>
              <a:rPr lang="en-US" dirty="0" smtClean="0">
                <a:latin typeface="Comic Sans MS" pitchFamily="66" charset="0"/>
              </a:rPr>
              <a:t> foreign currency, it is a </a:t>
            </a:r>
            <a:r>
              <a:rPr lang="en-US" b="1" dirty="0" smtClean="0">
                <a:latin typeface="Comic Sans MS" pitchFamily="66" charset="0"/>
              </a:rPr>
              <a:t>debit</a:t>
            </a:r>
            <a:r>
              <a:rPr lang="en-US" dirty="0" smtClean="0">
                <a:latin typeface="Comic Sans MS" pitchFamily="66" charset="0"/>
              </a:rPr>
              <a:t>. </a:t>
            </a:r>
            <a:r>
              <a:rPr lang="en-US" b="1" dirty="0" smtClean="0">
                <a:latin typeface="Comic Sans MS" pitchFamily="66" charset="0"/>
              </a:rPr>
              <a:t>Imports are debits and exports are credits</a:t>
            </a:r>
            <a:r>
              <a:rPr lang="en-US" dirty="0" smtClean="0">
                <a:latin typeface="Comic Sans MS" pitchFamily="66" charset="0"/>
              </a:rPr>
              <a:t>.  </a:t>
            </a:r>
          </a:p>
          <a:p>
            <a:r>
              <a:rPr lang="en-US" dirty="0" smtClean="0">
                <a:latin typeface="Comic Sans MS" pitchFamily="66" charset="0"/>
              </a:rPr>
              <a:t>It is part of the </a:t>
            </a:r>
            <a:r>
              <a:rPr lang="en-US" b="1" dirty="0" smtClean="0">
                <a:latin typeface="Comic Sans MS" pitchFamily="66" charset="0"/>
              </a:rPr>
              <a:t>current account</a:t>
            </a:r>
            <a:r>
              <a:rPr lang="en-US" dirty="0" smtClean="0">
                <a:latin typeface="Comic Sans MS" pitchFamily="66" charset="0"/>
              </a:rPr>
              <a:t>, which includes </a:t>
            </a:r>
            <a:r>
              <a:rPr lang="en-US" b="1" dirty="0" smtClean="0">
                <a:latin typeface="Comic Sans MS" pitchFamily="66" charset="0"/>
              </a:rPr>
              <a:t>trade on goods and services, unilateral transfers, and income from financial assets</a:t>
            </a:r>
            <a:r>
              <a:rPr lang="en-US" dirty="0" smtClean="0">
                <a:latin typeface="Comic Sans MS" pitchFamily="66" charset="0"/>
              </a:rPr>
              <a:t>.</a:t>
            </a:r>
            <a:endParaRPr lang="en-US" dirty="0">
              <a:latin typeface="Comic Sans MS" pitchFamily="66" charset="0"/>
            </a:endParaRPr>
          </a:p>
        </p:txBody>
      </p:sp>
      <p:sp>
        <p:nvSpPr>
          <p:cNvPr id="4" name="Rectangle 3">
            <a:hlinkClick r:id="" action="ppaction://hlinkshowjump?jump=nextslide"/>
          </p:cNvPr>
          <p:cNvSpPr/>
          <p:nvPr/>
        </p:nvSpPr>
        <p:spPr>
          <a:xfrm>
            <a:off x="6498963" y="249535"/>
            <a:ext cx="4782078"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Next question</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Rectangle 4"/>
          <p:cNvSpPr/>
          <p:nvPr/>
        </p:nvSpPr>
        <p:spPr>
          <a:xfrm>
            <a:off x="0" y="203200"/>
            <a:ext cx="6273800" cy="1169551"/>
          </a:xfrm>
          <a:prstGeom prst="rect">
            <a:avLst/>
          </a:prstGeom>
          <a:noFill/>
        </p:spPr>
        <p:txBody>
          <a:bodyPr wrap="square" lIns="91440" tIns="45720" rIns="91440" bIns="45720">
            <a:spAutoFit/>
          </a:bodyPr>
          <a:lstStyle/>
          <a:p>
            <a:pPr algn="ctr"/>
            <a:r>
              <a:rPr lang="en-US" sz="35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Comic Sans MS" pitchFamily="66" charset="0"/>
              </a:rPr>
              <a:t>What you’ve been looking for- is the correct answer!</a:t>
            </a:r>
            <a:endParaRPr lang="en-US" sz="35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Comic Sans MS" pitchFamily="66" charset="0"/>
            </a:endParaRPr>
          </a:p>
        </p:txBody>
      </p:sp>
    </p:spTree>
    <p:extLst>
      <p:ext uri="{BB962C8B-B14F-4D97-AF65-F5344CB8AC3E}">
        <p14:creationId xmlns:p14="http://schemas.microsoft.com/office/powerpoint/2010/main" val="26039584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0" name="Picture 4" descr="http://b.vimeocdn.com/ts/376/501/376501418_640.jpg"/>
          <p:cNvPicPr>
            <a:picLocks noChangeAspect="1" noChangeArrowheads="1"/>
          </p:cNvPicPr>
          <p:nvPr/>
        </p:nvPicPr>
        <p:blipFill>
          <a:blip r:embed="rId3" cstate="print"/>
          <a:srcRect/>
          <a:stretch>
            <a:fillRect/>
          </a:stretch>
        </p:blipFill>
        <p:spPr bwMode="auto">
          <a:xfrm>
            <a:off x="4" y="0"/>
            <a:ext cx="12191996" cy="6858000"/>
          </a:xfrm>
          <a:prstGeom prst="rect">
            <a:avLst/>
          </a:prstGeom>
          <a:noFill/>
        </p:spPr>
      </p:pic>
      <p:sp>
        <p:nvSpPr>
          <p:cNvPr id="3" name="Content Placeholder 2"/>
          <p:cNvSpPr>
            <a:spLocks noGrp="1"/>
          </p:cNvSpPr>
          <p:nvPr>
            <p:ph idx="1"/>
          </p:nvPr>
        </p:nvSpPr>
        <p:spPr>
          <a:xfrm>
            <a:off x="0" y="0"/>
            <a:ext cx="11167981" cy="4348162"/>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buNone/>
            </a:pPr>
            <a:r>
              <a:rPr lang="en-US"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Once upon a time </a:t>
            </a:r>
          </a:p>
          <a:p>
            <a:pPr>
              <a:buNone/>
            </a:pPr>
            <a:r>
              <a:rPr lang="en-US"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 few mistakes ago…</a:t>
            </a:r>
          </a:p>
          <a:p>
            <a:pPr>
              <a:buNone/>
            </a:pPr>
            <a:endParaRPr lang="en-US"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buNone/>
            </a:pPr>
            <a:endParaRPr lang="en-US"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buNone/>
            </a:pPr>
            <a:endParaRPr lang="en-US"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buNone/>
            </a:pPr>
            <a:r>
              <a:rPr lang="en-US"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Actually just this mistake. </a:t>
            </a:r>
          </a:p>
        </p:txBody>
      </p:sp>
      <p:sp>
        <p:nvSpPr>
          <p:cNvPr id="10" name="Rectangle 9"/>
          <p:cNvSpPr/>
          <p:nvPr/>
        </p:nvSpPr>
        <p:spPr>
          <a:xfrm>
            <a:off x="8772342" y="5845770"/>
            <a:ext cx="3334119" cy="923330"/>
          </a:xfrm>
          <a:prstGeom prst="rect">
            <a:avLst/>
          </a:prstGeom>
          <a:solidFill>
            <a:srgbClr val="FF0000"/>
          </a:solid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hlinkClick r:id="" action="ppaction://hlinkshowjump?jump=previousslide"/>
              </a:rPr>
              <a:t>Try Again</a:t>
            </a:r>
            <a:endParaRPr lang="en-US"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5" name="cut.mp3">
            <a:hlinkClick r:id="" action="ppaction://media"/>
          </p:cNvPr>
          <p:cNvPicPr>
            <a:picLocks noRot="1" noChangeAspect="1"/>
          </p:cNvPicPr>
          <p:nvPr>
            <a:audioFile r:link="rId1"/>
          </p:nvPr>
        </p:nvPicPr>
        <p:blipFill>
          <a:blip r:embed="rId4" cstate="print"/>
          <a:stretch>
            <a:fillRect/>
          </a:stretch>
        </p:blipFill>
        <p:spPr>
          <a:xfrm>
            <a:off x="10657113" y="344714"/>
            <a:ext cx="1150257" cy="115025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59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0" name="Picture 4" descr="http://b.vimeocdn.com/ts/376/501/376501418_640.jpg"/>
          <p:cNvPicPr>
            <a:picLocks noChangeAspect="1" noChangeArrowheads="1"/>
          </p:cNvPicPr>
          <p:nvPr/>
        </p:nvPicPr>
        <p:blipFill>
          <a:blip r:embed="rId3" cstate="print"/>
          <a:srcRect/>
          <a:stretch>
            <a:fillRect/>
          </a:stretch>
        </p:blipFill>
        <p:spPr bwMode="auto">
          <a:xfrm>
            <a:off x="4" y="0"/>
            <a:ext cx="12191996" cy="6858000"/>
          </a:xfrm>
          <a:prstGeom prst="rect">
            <a:avLst/>
          </a:prstGeom>
          <a:noFill/>
        </p:spPr>
      </p:pic>
      <p:sp>
        <p:nvSpPr>
          <p:cNvPr id="3" name="Content Placeholder 2"/>
          <p:cNvSpPr>
            <a:spLocks noGrp="1"/>
          </p:cNvSpPr>
          <p:nvPr>
            <p:ph idx="1"/>
          </p:nvPr>
        </p:nvSpPr>
        <p:spPr>
          <a:xfrm>
            <a:off x="0" y="0"/>
            <a:ext cx="11167981" cy="4348162"/>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buNone/>
            </a:pPr>
            <a:r>
              <a:rPr lang="en-US"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Once upon a time </a:t>
            </a:r>
          </a:p>
          <a:p>
            <a:pPr>
              <a:buNone/>
            </a:pPr>
            <a:r>
              <a:rPr lang="en-US"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 few mistakes ago…</a:t>
            </a:r>
          </a:p>
          <a:p>
            <a:pPr>
              <a:buNone/>
            </a:pPr>
            <a:endParaRPr lang="en-US"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buNone/>
            </a:pPr>
            <a:endParaRPr lang="en-US"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buNone/>
            </a:pPr>
            <a:endParaRPr lang="en-US"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buNone/>
            </a:pPr>
            <a:r>
              <a:rPr lang="en-US"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Actually just this mistake. </a:t>
            </a:r>
          </a:p>
        </p:txBody>
      </p:sp>
      <p:sp>
        <p:nvSpPr>
          <p:cNvPr id="10" name="Rectangle 9"/>
          <p:cNvSpPr/>
          <p:nvPr/>
        </p:nvSpPr>
        <p:spPr>
          <a:xfrm>
            <a:off x="8772342" y="5845770"/>
            <a:ext cx="3334119" cy="923330"/>
          </a:xfrm>
          <a:prstGeom prst="rect">
            <a:avLst/>
          </a:prstGeom>
          <a:solidFill>
            <a:srgbClr val="FF0000"/>
          </a:solid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hlinkClick r:id="" action="ppaction://hlinkshowjump?jump=previousslide"/>
              </a:rPr>
              <a:t>Try Again</a:t>
            </a:r>
            <a:endParaRPr lang="en-US"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5" name="cut.mp3">
            <a:hlinkClick r:id="" action="ppaction://media"/>
          </p:cNvPr>
          <p:cNvPicPr>
            <a:picLocks noRot="1" noChangeAspect="1"/>
          </p:cNvPicPr>
          <p:nvPr>
            <a:audioFile r:link="rId1"/>
          </p:nvPr>
        </p:nvPicPr>
        <p:blipFill>
          <a:blip r:embed="rId4" cstate="print"/>
          <a:stretch>
            <a:fillRect/>
          </a:stretch>
        </p:blipFill>
        <p:spPr>
          <a:xfrm>
            <a:off x="10657113" y="344714"/>
            <a:ext cx="1150257" cy="115025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59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1"/>
            <a:ext cx="6807200" cy="5905500"/>
          </a:xfrm>
        </p:spPr>
        <p:txBody>
          <a:bodyPr>
            <a:normAutofit fontScale="92500" lnSpcReduction="20000"/>
          </a:bodyPr>
          <a:lstStyle/>
          <a:p>
            <a:pPr marL="0" indent="0">
              <a:buNone/>
            </a:pPr>
            <a:endParaRPr lang="en-US" dirty="0" smtClean="0">
              <a:latin typeface="Comic Sans MS" pitchFamily="66" charset="0"/>
            </a:endParaRPr>
          </a:p>
          <a:p>
            <a:pPr marL="0" indent="0">
              <a:buNone/>
            </a:pPr>
            <a:endParaRPr lang="en-US" dirty="0">
              <a:latin typeface="Comic Sans MS" pitchFamily="66" charset="0"/>
            </a:endParaRPr>
          </a:p>
          <a:p>
            <a:pPr marL="0" indent="0">
              <a:buNone/>
            </a:pPr>
            <a:endParaRPr lang="en-US" dirty="0" smtClean="0">
              <a:latin typeface="Comic Sans MS" pitchFamily="66" charset="0"/>
            </a:endParaRPr>
          </a:p>
          <a:p>
            <a:pPr marL="0" indent="0">
              <a:buNone/>
            </a:pPr>
            <a:endParaRPr lang="en-US" dirty="0">
              <a:latin typeface="Comic Sans MS" pitchFamily="66" charset="0"/>
            </a:endParaRPr>
          </a:p>
          <a:p>
            <a:pPr marL="0" indent="0">
              <a:buNone/>
            </a:pPr>
            <a:endParaRPr lang="en-US" dirty="0" smtClean="0">
              <a:latin typeface="Comic Sans MS" pitchFamily="66" charset="0"/>
            </a:endParaRPr>
          </a:p>
          <a:p>
            <a:pPr marL="0" indent="0">
              <a:buNone/>
            </a:pPr>
            <a:endParaRPr lang="en-US" dirty="0">
              <a:latin typeface="Comic Sans MS" pitchFamily="66" charset="0"/>
            </a:endParaRPr>
          </a:p>
          <a:p>
            <a:pPr marL="0" indent="0">
              <a:buNone/>
            </a:pPr>
            <a:r>
              <a:rPr lang="en-US" dirty="0" smtClean="0">
                <a:latin typeface="Comic Sans MS" pitchFamily="66" charset="0"/>
              </a:rPr>
              <a:t>2. Country ___ has the _____________ advantage in the production of ham and the _____________ advantage in the production of cheese.</a:t>
            </a:r>
          </a:p>
          <a:p>
            <a:endParaRPr lang="en-US" dirty="0">
              <a:latin typeface="Comic Sans MS" pitchFamily="66" charset="0"/>
            </a:endParaRPr>
          </a:p>
          <a:p>
            <a:pPr marL="514350" indent="-514350">
              <a:buFont typeface="+mj-lt"/>
              <a:buAutoNum type="alphaUcPeriod"/>
            </a:pPr>
            <a:r>
              <a:rPr lang="en-US" dirty="0">
                <a:latin typeface="Comic Sans MS" pitchFamily="66" charset="0"/>
                <a:hlinkClick r:id="rId2" action="ppaction://hlinksldjump"/>
              </a:rPr>
              <a:t>	</a:t>
            </a:r>
            <a:r>
              <a:rPr lang="en-US" dirty="0" smtClean="0">
                <a:latin typeface="Comic Sans MS" pitchFamily="66" charset="0"/>
                <a:hlinkClick r:id="rId2" action="ppaction://hlinksldjump"/>
              </a:rPr>
              <a:t>A	Absolute		Comparative</a:t>
            </a:r>
            <a:endParaRPr lang="en-US" dirty="0" smtClean="0">
              <a:latin typeface="Comic Sans MS" pitchFamily="66" charset="0"/>
            </a:endParaRPr>
          </a:p>
          <a:p>
            <a:pPr marL="514350" indent="-514350">
              <a:buFont typeface="+mj-lt"/>
              <a:buAutoNum type="alphaUcPeriod"/>
            </a:pPr>
            <a:r>
              <a:rPr lang="en-US" dirty="0" smtClean="0">
                <a:latin typeface="Comic Sans MS" pitchFamily="66" charset="0"/>
                <a:hlinkClick r:id="rId2" action="ppaction://hlinksldjump"/>
              </a:rPr>
              <a:t>	A	Comparative		Absolute</a:t>
            </a:r>
            <a:endParaRPr lang="en-US" dirty="0" smtClean="0">
              <a:latin typeface="Comic Sans MS" pitchFamily="66" charset="0"/>
            </a:endParaRPr>
          </a:p>
          <a:p>
            <a:pPr marL="514350" indent="-514350">
              <a:buFont typeface="+mj-lt"/>
              <a:buAutoNum type="alphaUcPeriod"/>
            </a:pPr>
            <a:r>
              <a:rPr lang="en-US" dirty="0" smtClean="0">
                <a:latin typeface="Comic Sans MS" pitchFamily="66" charset="0"/>
                <a:hlinkClick r:id="rId2" action="ppaction://hlinksldjump"/>
              </a:rPr>
              <a:t>	A	Absolute		Absolute</a:t>
            </a:r>
            <a:endParaRPr lang="en-US" dirty="0" smtClean="0">
              <a:latin typeface="Comic Sans MS" pitchFamily="66" charset="0"/>
            </a:endParaRPr>
          </a:p>
          <a:p>
            <a:pPr marL="514350" indent="-514350">
              <a:buFont typeface="+mj-lt"/>
              <a:buAutoNum type="alphaUcPeriod"/>
            </a:pPr>
            <a:r>
              <a:rPr lang="en-US" dirty="0" smtClean="0">
                <a:latin typeface="Comic Sans MS" pitchFamily="66" charset="0"/>
                <a:hlinkClick r:id="" action="ppaction://hlinkshowjump?jump=nextslide"/>
              </a:rPr>
              <a:t>	B	Absolute		Comparative</a:t>
            </a:r>
            <a:endParaRPr lang="en-US" dirty="0" smtClean="0">
              <a:latin typeface="Comic Sans MS" pitchFamily="66" charset="0"/>
            </a:endParaRPr>
          </a:p>
          <a:p>
            <a:pPr marL="514350" indent="-514350">
              <a:buFont typeface="+mj-lt"/>
              <a:buAutoNum type="alphaUcPeriod"/>
            </a:pPr>
            <a:r>
              <a:rPr lang="en-US" dirty="0" smtClean="0">
                <a:latin typeface="Comic Sans MS" pitchFamily="66" charset="0"/>
                <a:hlinkClick r:id="rId2" action="ppaction://hlinksldjump"/>
              </a:rPr>
              <a:t> 	B	Comparative		Absolute</a:t>
            </a:r>
            <a:endParaRPr lang="en-US" dirty="0">
              <a:latin typeface="Comic Sans MS" pitchFamily="66" charset="0"/>
            </a:endParaRPr>
          </a:p>
        </p:txBody>
      </p:sp>
      <p:pic>
        <p:nvPicPr>
          <p:cNvPr id="2" name="Picture 1" descr="photo (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6515100" cy="2967462"/>
          </a:xfrm>
          <a:prstGeom prst="rect">
            <a:avLst/>
          </a:prstGeom>
        </p:spPr>
      </p:pic>
      <p:pic>
        <p:nvPicPr>
          <p:cNvPr id="18434" name="Picture 2" descr="http://data.whicdn.com/images/24218595/426331_367004209979080_332621963417305_1513592_480718134_n_large.jpg"/>
          <p:cNvPicPr>
            <a:picLocks noChangeAspect="1" noChangeArrowheads="1"/>
          </p:cNvPicPr>
          <p:nvPr/>
        </p:nvPicPr>
        <p:blipFill>
          <a:blip r:embed="rId4" cstate="print"/>
          <a:srcRect/>
          <a:stretch>
            <a:fillRect/>
          </a:stretch>
        </p:blipFill>
        <p:spPr bwMode="auto">
          <a:xfrm>
            <a:off x="7481412" y="876299"/>
            <a:ext cx="4710588" cy="5981701"/>
          </a:xfrm>
          <a:prstGeom prst="rect">
            <a:avLst/>
          </a:prstGeom>
          <a:noFill/>
        </p:spPr>
      </p:pic>
    </p:spTree>
    <p:extLst>
      <p:ext uri="{BB962C8B-B14F-4D97-AF65-F5344CB8AC3E}">
        <p14:creationId xmlns:p14="http://schemas.microsoft.com/office/powerpoint/2010/main" val="5181380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descr="http://i1.sndcdn.com/artworks-000017291612-3i77sn-original.jpg?b09b136"/>
          <p:cNvPicPr>
            <a:picLocks noChangeAspect="1" noChangeArrowheads="1"/>
          </p:cNvPicPr>
          <p:nvPr/>
        </p:nvPicPr>
        <p:blipFill>
          <a:blip r:embed="rId2" cstate="print"/>
          <a:srcRect/>
          <a:stretch>
            <a:fillRect/>
          </a:stretch>
        </p:blipFill>
        <p:spPr bwMode="auto">
          <a:xfrm>
            <a:off x="5641975" y="0"/>
            <a:ext cx="7839075" cy="7419976"/>
          </a:xfrm>
          <a:prstGeom prst="rect">
            <a:avLst/>
          </a:prstGeom>
          <a:noFill/>
        </p:spPr>
      </p:pic>
      <p:sp>
        <p:nvSpPr>
          <p:cNvPr id="3" name="Content Placeholder 2"/>
          <p:cNvSpPr>
            <a:spLocks noGrp="1"/>
          </p:cNvSpPr>
          <p:nvPr>
            <p:ph idx="1"/>
          </p:nvPr>
        </p:nvSpPr>
        <p:spPr>
          <a:xfrm>
            <a:off x="0" y="596900"/>
            <a:ext cx="5740400" cy="6413500"/>
          </a:xfrm>
        </p:spPr>
        <p:txBody>
          <a:bodyPr>
            <a:normAutofit fontScale="92500" lnSpcReduction="20000"/>
          </a:bodyPr>
          <a:lstStyle/>
          <a:p>
            <a:endParaRPr lang="en-US" dirty="0"/>
          </a:p>
          <a:p>
            <a:r>
              <a:rPr lang="en-US" b="1" dirty="0" smtClean="0"/>
              <a:t>Country B </a:t>
            </a:r>
            <a:r>
              <a:rPr lang="en-US" dirty="0" smtClean="0"/>
              <a:t>has the </a:t>
            </a:r>
            <a:r>
              <a:rPr lang="en-US" b="1" dirty="0" smtClean="0"/>
              <a:t>absolute advantage </a:t>
            </a:r>
            <a:r>
              <a:rPr lang="en-US" dirty="0" smtClean="0"/>
              <a:t>in the production of ham because it can produce more of ham (</a:t>
            </a:r>
            <a:r>
              <a:rPr lang="en-US" dirty="0"/>
              <a:t>2</a:t>
            </a:r>
            <a:r>
              <a:rPr lang="en-US" dirty="0" smtClean="0"/>
              <a:t>00 units of ham) than Country A can (100 units of ham). </a:t>
            </a:r>
            <a:endParaRPr lang="en-US" dirty="0"/>
          </a:p>
          <a:p>
            <a:r>
              <a:rPr lang="en-US" b="1" dirty="0" smtClean="0"/>
              <a:t>Country B</a:t>
            </a:r>
            <a:r>
              <a:rPr lang="en-US" dirty="0" smtClean="0"/>
              <a:t> has the </a:t>
            </a:r>
            <a:r>
              <a:rPr lang="en-US" b="1" dirty="0" smtClean="0"/>
              <a:t>comparative advantage </a:t>
            </a:r>
            <a:r>
              <a:rPr lang="en-US" dirty="0" smtClean="0"/>
              <a:t>in the production of cheese</a:t>
            </a:r>
            <a:r>
              <a:rPr lang="en-US" b="1" dirty="0" smtClean="0"/>
              <a:t> </a:t>
            </a:r>
            <a:r>
              <a:rPr lang="en-US" dirty="0" smtClean="0"/>
              <a:t>because </a:t>
            </a:r>
            <a:r>
              <a:rPr lang="en-US" b="1" dirty="0" smtClean="0"/>
              <a:t>its opportunity cost </a:t>
            </a:r>
            <a:r>
              <a:rPr lang="en-US" dirty="0" smtClean="0"/>
              <a:t>in producing cheese</a:t>
            </a:r>
            <a:r>
              <a:rPr lang="en-US" b="1" dirty="0" smtClean="0"/>
              <a:t> is lower than Country A’s</a:t>
            </a:r>
            <a:r>
              <a:rPr lang="en-US" dirty="0" smtClean="0"/>
              <a:t>. For every 1 unit of cheese Country B produces, it has to give up </a:t>
            </a:r>
            <a:r>
              <a:rPr lang="en-US" b="1" dirty="0" smtClean="0"/>
              <a:t>½ units of ham</a:t>
            </a:r>
            <a:r>
              <a:rPr lang="en-US" dirty="0" smtClean="0"/>
              <a:t>. For every 1 unit of cheese Country A produces, it has to give up </a:t>
            </a:r>
            <a:r>
              <a:rPr lang="en-US" b="1" dirty="0" smtClean="0"/>
              <a:t>1 unit of ham</a:t>
            </a:r>
            <a:r>
              <a:rPr lang="en-US" dirty="0" smtClean="0"/>
              <a:t>. Country B has to give up ½ units less units of ham when producing a unit of cheese than Country A, so it has the comparative advantage in the production of cheese.</a:t>
            </a:r>
          </a:p>
          <a:p>
            <a:endParaRPr lang="en-US" dirty="0" smtClean="0"/>
          </a:p>
          <a:p>
            <a:endParaRPr lang="en-US" dirty="0"/>
          </a:p>
        </p:txBody>
      </p:sp>
      <p:sp>
        <p:nvSpPr>
          <p:cNvPr id="4" name="Rectangle 3">
            <a:hlinkClick r:id="" action="ppaction://hlinkshowjump?jump=nextslide"/>
          </p:cNvPr>
          <p:cNvSpPr/>
          <p:nvPr/>
        </p:nvSpPr>
        <p:spPr>
          <a:xfrm>
            <a:off x="6778363" y="0"/>
            <a:ext cx="4782078"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Next question</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7413" name="Picture 5" descr="C:\Users\Nathan\AppData\Local\Microsoft\Windows\Temporary Internet Files\Content.IE5\516TYHPP\dglxasset[1].aspx"/>
          <p:cNvPicPr>
            <a:picLocks noChangeAspect="1" noChangeArrowheads="1"/>
          </p:cNvPicPr>
          <p:nvPr/>
        </p:nvPicPr>
        <p:blipFill>
          <a:blip r:embed="rId3" cstate="print"/>
          <a:srcRect/>
          <a:stretch>
            <a:fillRect/>
          </a:stretch>
        </p:blipFill>
        <p:spPr bwMode="auto">
          <a:xfrm>
            <a:off x="11276012" y="2014537"/>
            <a:ext cx="1831975" cy="796925"/>
          </a:xfrm>
          <a:prstGeom prst="rect">
            <a:avLst/>
          </a:prstGeom>
          <a:noFill/>
        </p:spPr>
      </p:pic>
      <p:pic>
        <p:nvPicPr>
          <p:cNvPr id="17414" name="Picture 6" descr="C:\Users\Nathan\AppData\Local\Microsoft\Windows\Temporary Internet Files\Content.IE5\ZQYARL39\dglxasset[1].aspx"/>
          <p:cNvPicPr>
            <a:picLocks noChangeAspect="1" noChangeArrowheads="1"/>
          </p:cNvPicPr>
          <p:nvPr/>
        </p:nvPicPr>
        <p:blipFill>
          <a:blip r:embed="rId4" cstate="print"/>
          <a:srcRect/>
          <a:stretch>
            <a:fillRect/>
          </a:stretch>
        </p:blipFill>
        <p:spPr bwMode="auto">
          <a:xfrm>
            <a:off x="6268771" y="3950360"/>
            <a:ext cx="924458" cy="862279"/>
          </a:xfrm>
          <a:prstGeom prst="rect">
            <a:avLst/>
          </a:prstGeom>
          <a:noFill/>
        </p:spPr>
      </p:pic>
      <p:pic>
        <p:nvPicPr>
          <p:cNvPr id="17415" name="Picture 7" descr="C:\Users\Nathan\AppData\Local\Microsoft\Windows\Temporary Internet Files\Content.IE5\R0SHDRN2\dglxasset[1].aspx"/>
          <p:cNvPicPr>
            <a:picLocks noChangeAspect="1" noChangeArrowheads="1"/>
          </p:cNvPicPr>
          <p:nvPr/>
        </p:nvPicPr>
        <p:blipFill>
          <a:blip r:embed="rId5" cstate="print"/>
          <a:srcRect/>
          <a:stretch>
            <a:fillRect/>
          </a:stretch>
        </p:blipFill>
        <p:spPr bwMode="auto">
          <a:xfrm>
            <a:off x="10895091" y="3063340"/>
            <a:ext cx="2898618" cy="2966519"/>
          </a:xfrm>
          <a:prstGeom prst="rect">
            <a:avLst/>
          </a:prstGeom>
          <a:noFill/>
        </p:spPr>
      </p:pic>
      <p:pic>
        <p:nvPicPr>
          <p:cNvPr id="17416" name="Picture 8" descr="C:\Users\Nathan\AppData\Local\Microsoft\Windows\Temporary Internet Files\Content.IE5\BTS7JD9T\dglxasset[1].aspx"/>
          <p:cNvPicPr>
            <a:picLocks noChangeAspect="1" noChangeArrowheads="1"/>
          </p:cNvPicPr>
          <p:nvPr/>
        </p:nvPicPr>
        <p:blipFill>
          <a:blip r:embed="rId6" cstate="print"/>
          <a:srcRect/>
          <a:stretch>
            <a:fillRect/>
          </a:stretch>
        </p:blipFill>
        <p:spPr bwMode="auto">
          <a:xfrm>
            <a:off x="7884870" y="4822646"/>
            <a:ext cx="2710283" cy="1819453"/>
          </a:xfrm>
          <a:prstGeom prst="rect">
            <a:avLst/>
          </a:prstGeom>
          <a:noFill/>
        </p:spPr>
      </p:pic>
      <p:pic>
        <p:nvPicPr>
          <p:cNvPr id="17418" name="Picture 10" descr="C:\Users\Nathan\AppData\Local\Microsoft\Windows\Temporary Internet Files\Content.IE5\516TYHPP\dglxasset[2].aspx"/>
          <p:cNvPicPr>
            <a:picLocks noChangeAspect="1" noChangeArrowheads="1"/>
          </p:cNvPicPr>
          <p:nvPr/>
        </p:nvPicPr>
        <p:blipFill>
          <a:blip r:embed="rId7" cstate="print"/>
          <a:srcRect/>
          <a:stretch>
            <a:fillRect/>
          </a:stretch>
        </p:blipFill>
        <p:spPr bwMode="auto">
          <a:xfrm>
            <a:off x="6069127" y="1515008"/>
            <a:ext cx="1857146" cy="1237183"/>
          </a:xfrm>
          <a:prstGeom prst="rect">
            <a:avLst/>
          </a:prstGeom>
          <a:noFill/>
        </p:spPr>
      </p:pic>
      <p:sp>
        <p:nvSpPr>
          <p:cNvPr id="12" name="Rectangle 11"/>
          <p:cNvSpPr/>
          <p:nvPr/>
        </p:nvSpPr>
        <p:spPr>
          <a:xfrm>
            <a:off x="0" y="0"/>
            <a:ext cx="5626100" cy="1015663"/>
          </a:xfrm>
          <a:prstGeom prst="rect">
            <a:avLst/>
          </a:prstGeom>
          <a:noFill/>
        </p:spPr>
        <p:txBody>
          <a:bodyPr wrap="square" lIns="91440" tIns="45720" rIns="91440" bIns="45720">
            <a:spAutoFit/>
          </a:bodyPr>
          <a:lstStyle/>
          <a:p>
            <a:pPr algn="ctr"/>
            <a:r>
              <a:rPr lang="en-US" sz="3000"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Comic Sans MS" pitchFamily="66" charset="0"/>
              </a:rPr>
              <a:t>You’re listening to the kind of music I like!</a:t>
            </a:r>
            <a:endParaRPr lang="en-US" sz="30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Comic Sans MS" pitchFamily="66" charset="0"/>
            </a:endParaRPr>
          </a:p>
        </p:txBody>
      </p:sp>
    </p:spTree>
    <p:extLst>
      <p:ext uri="{BB962C8B-B14F-4D97-AF65-F5344CB8AC3E}">
        <p14:creationId xmlns:p14="http://schemas.microsoft.com/office/powerpoint/2010/main" val="42920446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42400" cy="4699000"/>
          </a:xfrm>
        </p:spPr>
        <p:txBody>
          <a:bodyPr>
            <a:normAutofit/>
          </a:bodyPr>
          <a:lstStyle/>
          <a:p>
            <a:pPr>
              <a:buNone/>
            </a:pPr>
            <a:r>
              <a:rPr lang="en-US" dirty="0">
                <a:latin typeface="Comic Sans MS" pitchFamily="66" charset="0"/>
              </a:rPr>
              <a:t>3</a:t>
            </a:r>
            <a:r>
              <a:rPr lang="en-US" dirty="0" smtClean="0">
                <a:latin typeface="Comic Sans MS" pitchFamily="66" charset="0"/>
              </a:rPr>
              <a:t>. If the Federal Reserve increased the money supply, what would happen to interest rates, the international value of the dollar, and exports?</a:t>
            </a:r>
          </a:p>
          <a:p>
            <a:pPr marL="0" indent="0">
              <a:buNone/>
            </a:pPr>
            <a:endParaRPr lang="en-US" dirty="0">
              <a:latin typeface="Comic Sans MS" pitchFamily="66" charset="0"/>
            </a:endParaRPr>
          </a:p>
          <a:p>
            <a:pPr marL="0" indent="0">
              <a:buNone/>
            </a:pPr>
            <a:r>
              <a:rPr lang="en-US" dirty="0" smtClean="0">
                <a:latin typeface="Comic Sans MS" pitchFamily="66" charset="0"/>
              </a:rPr>
              <a:t>	</a:t>
            </a:r>
            <a:r>
              <a:rPr lang="en-US" u="sng" dirty="0" smtClean="0">
                <a:latin typeface="Comic Sans MS" pitchFamily="66" charset="0"/>
              </a:rPr>
              <a:t>Interest rates</a:t>
            </a:r>
            <a:r>
              <a:rPr lang="en-US" dirty="0" smtClean="0">
                <a:latin typeface="Comic Sans MS" pitchFamily="66" charset="0"/>
              </a:rPr>
              <a:t>	</a:t>
            </a:r>
            <a:r>
              <a:rPr lang="en-US" u="sng" dirty="0" smtClean="0">
                <a:latin typeface="Comic Sans MS" pitchFamily="66" charset="0"/>
              </a:rPr>
              <a:t>International value</a:t>
            </a:r>
            <a:r>
              <a:rPr lang="en-US" dirty="0" smtClean="0">
                <a:latin typeface="Comic Sans MS" pitchFamily="66" charset="0"/>
              </a:rPr>
              <a:t>	</a:t>
            </a:r>
            <a:r>
              <a:rPr lang="en-US" u="sng" dirty="0" smtClean="0">
                <a:latin typeface="Comic Sans MS" pitchFamily="66" charset="0"/>
              </a:rPr>
              <a:t>Exports</a:t>
            </a:r>
          </a:p>
          <a:p>
            <a:pPr marL="0" indent="0">
              <a:buNone/>
            </a:pPr>
            <a:r>
              <a:rPr lang="en-US" sz="2000" dirty="0" smtClean="0">
                <a:solidFill>
                  <a:schemeClr val="tx2"/>
                </a:solidFill>
                <a:latin typeface="Comic Sans MS" pitchFamily="66" charset="0"/>
              </a:rPr>
              <a:t>A.</a:t>
            </a:r>
            <a:r>
              <a:rPr lang="en-US" dirty="0" smtClean="0">
                <a:latin typeface="Comic Sans MS" pitchFamily="66" charset="0"/>
              </a:rPr>
              <a:t>	</a:t>
            </a:r>
            <a:r>
              <a:rPr lang="en-US" dirty="0" smtClean="0">
                <a:latin typeface="Comic Sans MS" pitchFamily="66" charset="0"/>
                <a:hlinkClick r:id="" action="ppaction://hlinkshowjump?jump=nextslide"/>
              </a:rPr>
              <a:t>Decrease		Depreciate			Increase</a:t>
            </a:r>
            <a:endParaRPr lang="en-US" dirty="0" smtClean="0">
              <a:latin typeface="Comic Sans MS" pitchFamily="66" charset="0"/>
            </a:endParaRPr>
          </a:p>
          <a:p>
            <a:pPr marL="514350" indent="-514350">
              <a:buAutoNum type="alphaUcPeriod" startAt="2"/>
            </a:pPr>
            <a:r>
              <a:rPr lang="en-US" dirty="0" smtClean="0">
                <a:latin typeface="Comic Sans MS" pitchFamily="66" charset="0"/>
              </a:rPr>
              <a:t> 	</a:t>
            </a:r>
            <a:r>
              <a:rPr lang="en-US" dirty="0" smtClean="0">
                <a:latin typeface="Comic Sans MS" pitchFamily="66" charset="0"/>
                <a:hlinkClick r:id="rId2" action="ppaction://hlinksldjump"/>
              </a:rPr>
              <a:t>Decrease		Appreciate			Increase</a:t>
            </a:r>
            <a:endParaRPr lang="en-US" dirty="0" smtClean="0">
              <a:latin typeface="Comic Sans MS" pitchFamily="66" charset="0"/>
            </a:endParaRPr>
          </a:p>
          <a:p>
            <a:pPr marL="514350" indent="-514350">
              <a:buAutoNum type="alphaUcPeriod" startAt="2"/>
            </a:pPr>
            <a:r>
              <a:rPr lang="en-US" dirty="0" smtClean="0">
                <a:latin typeface="Comic Sans MS" pitchFamily="66" charset="0"/>
              </a:rPr>
              <a:t>    </a:t>
            </a:r>
            <a:r>
              <a:rPr lang="en-US" dirty="0" smtClean="0">
                <a:latin typeface="Comic Sans MS" pitchFamily="66" charset="0"/>
                <a:hlinkClick r:id="rId2" action="ppaction://hlinksldjump"/>
              </a:rPr>
              <a:t>Increase		Depreciate			Increase</a:t>
            </a:r>
            <a:endParaRPr lang="en-US" dirty="0" smtClean="0">
              <a:latin typeface="Comic Sans MS" pitchFamily="66" charset="0"/>
            </a:endParaRPr>
          </a:p>
          <a:p>
            <a:pPr marL="514350" indent="-514350">
              <a:buAutoNum type="alphaUcPeriod" startAt="2"/>
            </a:pPr>
            <a:r>
              <a:rPr lang="en-US" dirty="0" smtClean="0">
                <a:latin typeface="Comic Sans MS" pitchFamily="66" charset="0"/>
              </a:rPr>
              <a:t> 	</a:t>
            </a:r>
            <a:r>
              <a:rPr lang="en-US" dirty="0" smtClean="0">
                <a:latin typeface="Comic Sans MS" pitchFamily="66" charset="0"/>
                <a:hlinkClick r:id="rId2" action="ppaction://hlinksldjump"/>
              </a:rPr>
              <a:t>Increase		Appreciate			Decrease</a:t>
            </a:r>
            <a:endParaRPr lang="en-US" dirty="0" smtClean="0">
              <a:latin typeface="Comic Sans MS" pitchFamily="66" charset="0"/>
            </a:endParaRPr>
          </a:p>
          <a:p>
            <a:pPr marL="514350" indent="-514350">
              <a:buAutoNum type="alphaUcPeriod" startAt="2"/>
            </a:pPr>
            <a:r>
              <a:rPr lang="en-US" dirty="0" smtClean="0">
                <a:latin typeface="Comic Sans MS" pitchFamily="66" charset="0"/>
              </a:rPr>
              <a:t> 	</a:t>
            </a:r>
            <a:r>
              <a:rPr lang="en-US" dirty="0" smtClean="0">
                <a:latin typeface="Comic Sans MS" pitchFamily="66" charset="0"/>
                <a:hlinkClick r:id="rId2" action="ppaction://hlinksldjump"/>
              </a:rPr>
              <a:t>Increase		Depreciate			Decrease</a:t>
            </a:r>
            <a:endParaRPr lang="en-US" dirty="0" smtClean="0">
              <a:latin typeface="Comic Sans MS" pitchFamily="66" charset="0"/>
            </a:endParaRPr>
          </a:p>
          <a:p>
            <a:pPr marL="514350" indent="-514350">
              <a:buAutoNum type="alphaUcPeriod" startAt="2"/>
            </a:pPr>
            <a:endParaRPr lang="en-US" dirty="0">
              <a:latin typeface="Comic Sans MS" pitchFamily="66" charset="0"/>
            </a:endParaRPr>
          </a:p>
        </p:txBody>
      </p:sp>
      <p:pic>
        <p:nvPicPr>
          <p:cNvPr id="16386" name="Picture 2" descr="http://www.billboard.com/bbcom/photos/stylus/1760269-TaylorSwift100DollarsImagei.jpg"/>
          <p:cNvPicPr>
            <a:picLocks noChangeAspect="1" noChangeArrowheads="1"/>
          </p:cNvPicPr>
          <p:nvPr/>
        </p:nvPicPr>
        <p:blipFill>
          <a:blip r:embed="rId3" cstate="print"/>
          <a:srcRect/>
          <a:stretch>
            <a:fillRect/>
          </a:stretch>
        </p:blipFill>
        <p:spPr bwMode="auto">
          <a:xfrm>
            <a:off x="0" y="4673600"/>
            <a:ext cx="5876925" cy="3895725"/>
          </a:xfrm>
          <a:prstGeom prst="rect">
            <a:avLst/>
          </a:prstGeom>
          <a:noFill/>
        </p:spPr>
      </p:pic>
      <p:pic>
        <p:nvPicPr>
          <p:cNvPr id="16388" name="Picture 4" descr="http://www.billboard.com/bbcom/photos/stylus/1760269-TaylorSwift100DollarsImagei.jpg"/>
          <p:cNvPicPr>
            <a:picLocks noChangeAspect="1" noChangeArrowheads="1"/>
          </p:cNvPicPr>
          <p:nvPr/>
        </p:nvPicPr>
        <p:blipFill>
          <a:blip r:embed="rId3" cstate="print"/>
          <a:srcRect/>
          <a:stretch>
            <a:fillRect/>
          </a:stretch>
        </p:blipFill>
        <p:spPr bwMode="auto">
          <a:xfrm>
            <a:off x="5857875" y="4660900"/>
            <a:ext cx="5876925" cy="3895725"/>
          </a:xfrm>
          <a:prstGeom prst="rect">
            <a:avLst/>
          </a:prstGeom>
          <a:noFill/>
        </p:spPr>
      </p:pic>
      <p:pic>
        <p:nvPicPr>
          <p:cNvPr id="16390" name="Picture 6" descr="http://www.billboard.com/bbcom/photos/stylus/1760269-TaylorSwift100DollarsImagei.jpg"/>
          <p:cNvPicPr>
            <a:picLocks noChangeAspect="1" noChangeArrowheads="1"/>
          </p:cNvPicPr>
          <p:nvPr/>
        </p:nvPicPr>
        <p:blipFill>
          <a:blip r:embed="rId3" cstate="print"/>
          <a:srcRect/>
          <a:stretch>
            <a:fillRect/>
          </a:stretch>
        </p:blipFill>
        <p:spPr bwMode="auto">
          <a:xfrm>
            <a:off x="11737975" y="4648200"/>
            <a:ext cx="5876925" cy="3895725"/>
          </a:xfrm>
          <a:prstGeom prst="rect">
            <a:avLst/>
          </a:prstGeom>
          <a:noFill/>
        </p:spPr>
      </p:pic>
      <p:pic>
        <p:nvPicPr>
          <p:cNvPr id="16392" name="Picture 8" descr="http://www.billboard.com/bbcom/photos/stylus/1760269-TaylorSwift100DollarsImagei.jpg"/>
          <p:cNvPicPr>
            <a:picLocks noChangeAspect="1" noChangeArrowheads="1"/>
          </p:cNvPicPr>
          <p:nvPr/>
        </p:nvPicPr>
        <p:blipFill>
          <a:blip r:embed="rId3" cstate="print"/>
          <a:srcRect/>
          <a:stretch>
            <a:fillRect/>
          </a:stretch>
        </p:blipFill>
        <p:spPr bwMode="auto">
          <a:xfrm rot="16200000">
            <a:off x="7978775" y="-241300"/>
            <a:ext cx="5876925" cy="3895725"/>
          </a:xfrm>
          <a:prstGeom prst="rect">
            <a:avLst/>
          </a:prstGeom>
          <a:noFill/>
        </p:spPr>
      </p:pic>
    </p:spTree>
    <p:extLst>
      <p:ext uri="{BB962C8B-B14F-4D97-AF65-F5344CB8AC3E}">
        <p14:creationId xmlns:p14="http://schemas.microsoft.com/office/powerpoint/2010/main" val="27384182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www.countrymusictattletale.com/wp-content/uploads/2011/02/ts1.jpg"/>
          <p:cNvPicPr>
            <a:picLocks noChangeAspect="1" noChangeArrowheads="1"/>
          </p:cNvPicPr>
          <p:nvPr/>
        </p:nvPicPr>
        <p:blipFill>
          <a:blip r:embed="rId2" cstate="print"/>
          <a:srcRect/>
          <a:stretch>
            <a:fillRect/>
          </a:stretch>
        </p:blipFill>
        <p:spPr bwMode="auto">
          <a:xfrm>
            <a:off x="7724774" y="0"/>
            <a:ext cx="7236046" cy="6223000"/>
          </a:xfrm>
          <a:prstGeom prst="rect">
            <a:avLst/>
          </a:prstGeom>
          <a:noFill/>
        </p:spPr>
      </p:pic>
      <p:sp>
        <p:nvSpPr>
          <p:cNvPr id="3" name="Content Placeholder 2"/>
          <p:cNvSpPr>
            <a:spLocks noGrp="1"/>
          </p:cNvSpPr>
          <p:nvPr>
            <p:ph idx="1"/>
          </p:nvPr>
        </p:nvSpPr>
        <p:spPr>
          <a:xfrm>
            <a:off x="0" y="431800"/>
            <a:ext cx="6515100" cy="6502400"/>
          </a:xfrm>
        </p:spPr>
        <p:txBody>
          <a:bodyPr>
            <a:noAutofit/>
          </a:bodyPr>
          <a:lstStyle/>
          <a:p>
            <a:pPr>
              <a:buNone/>
            </a:pPr>
            <a:endParaRPr lang="en-US" sz="2000" dirty="0" smtClean="0">
              <a:latin typeface="Comic Sans MS" pitchFamily="66" charset="0"/>
            </a:endParaRPr>
          </a:p>
          <a:p>
            <a:pPr>
              <a:buNone/>
            </a:pPr>
            <a:endParaRPr lang="en-US" sz="2000" dirty="0" smtClean="0">
              <a:latin typeface="Comic Sans MS" pitchFamily="66" charset="0"/>
            </a:endParaRPr>
          </a:p>
          <a:p>
            <a:r>
              <a:rPr lang="en-US" sz="2000" dirty="0" smtClean="0">
                <a:latin typeface="Comic Sans MS" pitchFamily="66" charset="0"/>
              </a:rPr>
              <a:t>An increase in the money supply causes the MS curve in the Money Markey diagram to shift to the right, leading to lower interest rates.</a:t>
            </a:r>
          </a:p>
          <a:p>
            <a:pPr marL="0" indent="0">
              <a:buNone/>
            </a:pPr>
            <a:r>
              <a:rPr lang="en-US" sz="2000" dirty="0" smtClean="0">
                <a:latin typeface="Comic Sans MS" pitchFamily="66" charset="0"/>
              </a:rPr>
              <a:t> </a:t>
            </a:r>
          </a:p>
          <a:p>
            <a:r>
              <a:rPr lang="en-US" sz="2000" dirty="0" smtClean="0">
                <a:latin typeface="Comic Sans MS" pitchFamily="66" charset="0"/>
              </a:rPr>
              <a:t>When the US has lower interest rates, less foreign investors will put their money into the dollar, because it has a lower rate of return. The demand curve on the FX diagram for dollars shifts to the left, and the dollar depreciates in value. </a:t>
            </a:r>
          </a:p>
          <a:p>
            <a:endParaRPr lang="en-US" sz="2000" dirty="0" smtClean="0">
              <a:latin typeface="Comic Sans MS" pitchFamily="66" charset="0"/>
            </a:endParaRPr>
          </a:p>
          <a:p>
            <a:endParaRPr lang="en-US" sz="2000" dirty="0" smtClean="0">
              <a:latin typeface="Comic Sans MS" pitchFamily="66" charset="0"/>
            </a:endParaRPr>
          </a:p>
          <a:p>
            <a:r>
              <a:rPr lang="en-US" sz="2000" dirty="0" smtClean="0">
                <a:latin typeface="Comic Sans MS" pitchFamily="66" charset="0"/>
              </a:rPr>
              <a:t>The depreciation of the dollar will cause US imports to increase because a foreign currency can be exchanged for more US dollars than before the dollar lost value, and so US goods will be cheaper for foreign consumers, increasing their demand for US goods and thus increasing US exports.</a:t>
            </a:r>
          </a:p>
          <a:p>
            <a:endParaRPr lang="en-US" sz="2000" dirty="0">
              <a:latin typeface="Comic Sans MS" pitchFamily="66" charset="0"/>
            </a:endParaRPr>
          </a:p>
        </p:txBody>
      </p:sp>
      <p:pic>
        <p:nvPicPr>
          <p:cNvPr id="2" name="Picture 1" descr="photo 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26200" y="2535765"/>
            <a:ext cx="2844800" cy="2544235"/>
          </a:xfrm>
          <a:prstGeom prst="rect">
            <a:avLst/>
          </a:prstGeom>
        </p:spPr>
      </p:pic>
      <p:pic>
        <p:nvPicPr>
          <p:cNvPr id="5" name="Picture 4" descr="photo 1edi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28978" y="0"/>
            <a:ext cx="2842022" cy="2557028"/>
          </a:xfrm>
          <a:prstGeom prst="rect">
            <a:avLst/>
          </a:prstGeom>
        </p:spPr>
      </p:pic>
      <p:sp>
        <p:nvSpPr>
          <p:cNvPr id="6" name="Rectangle 5">
            <a:hlinkClick r:id="" action="ppaction://hlinkshowjump?jump=nextslide"/>
          </p:cNvPr>
          <p:cNvSpPr/>
          <p:nvPr/>
        </p:nvSpPr>
        <p:spPr>
          <a:xfrm>
            <a:off x="6651363" y="5566370"/>
            <a:ext cx="4782078"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Next question</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7" name="Rectangle 6"/>
          <p:cNvSpPr/>
          <p:nvPr/>
        </p:nvSpPr>
        <p:spPr>
          <a:xfrm>
            <a:off x="1" y="0"/>
            <a:ext cx="6413500" cy="1015663"/>
          </a:xfrm>
          <a:prstGeom prst="rect">
            <a:avLst/>
          </a:prstGeom>
          <a:noFill/>
        </p:spPr>
        <p:txBody>
          <a:bodyPr wrap="square" lIns="91440" tIns="45720" rIns="91440" bIns="45720">
            <a:spAutoFit/>
          </a:bodyPr>
          <a:lstStyle/>
          <a:p>
            <a:pPr algn="ctr"/>
            <a:r>
              <a:rPr lang="en-US" sz="3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mic Sans MS" pitchFamily="66" charset="0"/>
              </a:rPr>
              <a:t>You’re so smart- you belong with me</a:t>
            </a:r>
            <a:endParaRPr lang="en-US" sz="3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mic Sans MS" pitchFamily="66" charset="0"/>
            </a:endParaRPr>
          </a:p>
        </p:txBody>
      </p:sp>
    </p:spTree>
    <p:extLst>
      <p:ext uri="{BB962C8B-B14F-4D97-AF65-F5344CB8AC3E}">
        <p14:creationId xmlns:p14="http://schemas.microsoft.com/office/powerpoint/2010/main" val="11752982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5867400" cy="6858000"/>
          </a:xfrm>
        </p:spPr>
        <p:txBody>
          <a:bodyPr>
            <a:normAutofit/>
          </a:bodyPr>
          <a:lstStyle/>
          <a:p>
            <a:pPr>
              <a:buNone/>
            </a:pPr>
            <a:r>
              <a:rPr lang="en-US" sz="4000" dirty="0">
                <a:latin typeface="Comic Sans MS" pitchFamily="66" charset="0"/>
              </a:rPr>
              <a:t>4</a:t>
            </a:r>
            <a:r>
              <a:rPr lang="en-US" sz="4000" dirty="0" smtClean="0">
                <a:latin typeface="Comic Sans MS" pitchFamily="66" charset="0"/>
              </a:rPr>
              <a:t>. If a country has a deficit in its current account, then it must have a:</a:t>
            </a:r>
            <a:endParaRPr lang="en-US" dirty="0" smtClean="0">
              <a:latin typeface="Comic Sans MS" pitchFamily="66" charset="0"/>
            </a:endParaRPr>
          </a:p>
          <a:p>
            <a:endParaRPr lang="en-US" dirty="0" smtClean="0">
              <a:latin typeface="Comic Sans MS" pitchFamily="66" charset="0"/>
            </a:endParaRPr>
          </a:p>
          <a:p>
            <a:endParaRPr lang="en-US" dirty="0">
              <a:latin typeface="Comic Sans MS" pitchFamily="66" charset="0"/>
            </a:endParaRPr>
          </a:p>
          <a:p>
            <a:pPr marL="514350" indent="-514350">
              <a:buFont typeface="+mj-lt"/>
              <a:buAutoNum type="alphaUcPeriod"/>
            </a:pPr>
            <a:r>
              <a:rPr lang="en-US" dirty="0" smtClean="0">
                <a:latin typeface="Comic Sans MS" pitchFamily="66" charset="0"/>
                <a:hlinkClick r:id="rId2" action="ppaction://hlinksldjump"/>
              </a:rPr>
              <a:t>Deficit in its balance of payments</a:t>
            </a:r>
            <a:endParaRPr lang="en-US" dirty="0" smtClean="0">
              <a:latin typeface="Comic Sans MS" pitchFamily="66" charset="0"/>
            </a:endParaRPr>
          </a:p>
          <a:p>
            <a:pPr marL="514350" indent="-514350">
              <a:buFont typeface="+mj-lt"/>
              <a:buAutoNum type="alphaUcPeriod"/>
            </a:pPr>
            <a:r>
              <a:rPr lang="en-US" dirty="0" smtClean="0">
                <a:latin typeface="Comic Sans MS" pitchFamily="66" charset="0"/>
                <a:hlinkClick r:id="rId2" action="ppaction://hlinksldjump"/>
              </a:rPr>
              <a:t>Deficit in its capital account</a:t>
            </a:r>
            <a:endParaRPr lang="en-US" dirty="0" smtClean="0">
              <a:latin typeface="Comic Sans MS" pitchFamily="66" charset="0"/>
            </a:endParaRPr>
          </a:p>
          <a:p>
            <a:pPr marL="514350" indent="-514350">
              <a:buFont typeface="+mj-lt"/>
              <a:buAutoNum type="alphaUcPeriod"/>
            </a:pPr>
            <a:r>
              <a:rPr lang="en-US" dirty="0" smtClean="0">
                <a:latin typeface="Comic Sans MS" pitchFamily="66" charset="0"/>
                <a:hlinkClick r:id="rId2" action="ppaction://hlinksldjump"/>
              </a:rPr>
              <a:t>Deficit in its financial account</a:t>
            </a:r>
            <a:endParaRPr lang="en-US" dirty="0" smtClean="0">
              <a:latin typeface="Comic Sans MS" pitchFamily="66" charset="0"/>
            </a:endParaRPr>
          </a:p>
          <a:p>
            <a:pPr marL="514350" indent="-514350">
              <a:buFont typeface="+mj-lt"/>
              <a:buAutoNum type="alphaUcPeriod"/>
            </a:pPr>
            <a:r>
              <a:rPr lang="en-US" dirty="0" smtClean="0">
                <a:latin typeface="Comic Sans MS" pitchFamily="66" charset="0"/>
                <a:hlinkClick r:id="" action="ppaction://hlinkshowjump?jump=nextslide"/>
              </a:rPr>
              <a:t>Surplus in its capital account</a:t>
            </a:r>
            <a:endParaRPr lang="en-US" dirty="0" smtClean="0">
              <a:latin typeface="Comic Sans MS" pitchFamily="66" charset="0"/>
            </a:endParaRPr>
          </a:p>
          <a:p>
            <a:pPr marL="514350" indent="-514350">
              <a:buFont typeface="+mj-lt"/>
              <a:buAutoNum type="alphaUcPeriod"/>
            </a:pPr>
            <a:r>
              <a:rPr lang="en-US" dirty="0" smtClean="0">
                <a:latin typeface="Comic Sans MS" pitchFamily="66" charset="0"/>
                <a:hlinkClick r:id="rId2" action="ppaction://hlinksldjump"/>
              </a:rPr>
              <a:t>Surplus in its balance of payments</a:t>
            </a:r>
            <a:endParaRPr lang="en-US" dirty="0">
              <a:latin typeface="Comic Sans MS" pitchFamily="66" charset="0"/>
            </a:endParaRPr>
          </a:p>
        </p:txBody>
      </p:sp>
      <p:pic>
        <p:nvPicPr>
          <p:cNvPr id="14338" name="Picture 2" descr="http://www.esmionda.com/wp-content/uploads/2012/03/8929_br.jpg"/>
          <p:cNvPicPr>
            <a:picLocks noChangeAspect="1" noChangeArrowheads="1"/>
          </p:cNvPicPr>
          <p:nvPr/>
        </p:nvPicPr>
        <p:blipFill>
          <a:blip r:embed="rId3" cstate="print"/>
          <a:srcRect/>
          <a:stretch>
            <a:fillRect/>
          </a:stretch>
        </p:blipFill>
        <p:spPr bwMode="auto">
          <a:xfrm>
            <a:off x="5270500" y="2561981"/>
            <a:ext cx="5584825" cy="4296019"/>
          </a:xfrm>
          <a:prstGeom prst="rect">
            <a:avLst/>
          </a:prstGeom>
          <a:noFill/>
        </p:spPr>
      </p:pic>
    </p:spTree>
    <p:extLst>
      <p:ext uri="{BB962C8B-B14F-4D97-AF65-F5344CB8AC3E}">
        <p14:creationId xmlns:p14="http://schemas.microsoft.com/office/powerpoint/2010/main" val="29789453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http://images4.fanpop.com/image/photos/20700000/Taylor-Swift-taylor-swift-20794016-1680-1050.jpg"/>
          <p:cNvPicPr>
            <a:picLocks noChangeAspect="1" noChangeArrowheads="1"/>
          </p:cNvPicPr>
          <p:nvPr/>
        </p:nvPicPr>
        <p:blipFill>
          <a:blip r:embed="rId2" cstate="print"/>
          <a:srcRect/>
          <a:stretch>
            <a:fillRect/>
          </a:stretch>
        </p:blipFill>
        <p:spPr bwMode="auto">
          <a:xfrm>
            <a:off x="-2852420" y="0"/>
            <a:ext cx="9794240" cy="6858000"/>
          </a:xfrm>
          <a:prstGeom prst="rect">
            <a:avLst/>
          </a:prstGeom>
          <a:noFill/>
        </p:spPr>
      </p:pic>
      <p:sp>
        <p:nvSpPr>
          <p:cNvPr id="3" name="Content Placeholder 2"/>
          <p:cNvSpPr>
            <a:spLocks noGrp="1"/>
          </p:cNvSpPr>
          <p:nvPr>
            <p:ph idx="1"/>
          </p:nvPr>
        </p:nvSpPr>
        <p:spPr>
          <a:xfrm>
            <a:off x="6870700" y="-457200"/>
            <a:ext cx="4064000" cy="7404100"/>
          </a:xfrm>
        </p:spPr>
        <p:txBody>
          <a:bodyPr>
            <a:normAutofit lnSpcReduction="10000"/>
          </a:bodyPr>
          <a:lstStyle/>
          <a:p>
            <a:pPr>
              <a:buNone/>
            </a:pPr>
            <a:endParaRPr lang="en-US" dirty="0"/>
          </a:p>
          <a:p>
            <a:r>
              <a:rPr lang="en-US" dirty="0" smtClean="0"/>
              <a:t>A country’s balance of payments has two accounts: the current account and the capital account. If one account were in a deficit, then the other account must be in a surplus. Money that flows out of a country must flow back in. If that country had deficits in both accounts, it would simply cut off all international economic transactions because money is only draining from their country and not returning. </a:t>
            </a:r>
            <a:endParaRPr lang="en-US" dirty="0"/>
          </a:p>
        </p:txBody>
      </p:sp>
      <p:sp>
        <p:nvSpPr>
          <p:cNvPr id="4" name="Rectangle 3">
            <a:hlinkClick r:id="" action="ppaction://hlinkshowjump?jump=nextslide"/>
          </p:cNvPr>
          <p:cNvSpPr/>
          <p:nvPr/>
        </p:nvSpPr>
        <p:spPr>
          <a:xfrm>
            <a:off x="2168263" y="5934670"/>
            <a:ext cx="4782078"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Next question</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6" name="Rectangle 5"/>
          <p:cNvSpPr/>
          <p:nvPr/>
        </p:nvSpPr>
        <p:spPr>
          <a:xfrm rot="5400000">
            <a:off x="8200285" y="3198504"/>
            <a:ext cx="6688049" cy="630942"/>
          </a:xfrm>
          <a:prstGeom prst="rect">
            <a:avLst/>
          </a:prstGeom>
          <a:noFill/>
        </p:spPr>
        <p:txBody>
          <a:bodyPr wrap="none" lIns="91440" tIns="45720" rIns="91440" bIns="45720">
            <a:spAutoFit/>
          </a:bodyPr>
          <a:lstStyle/>
          <a:p>
            <a:pPr algn="ctr"/>
            <a:r>
              <a:rPr lang="en-US" sz="35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Comic Sans MS" pitchFamily="66" charset="0"/>
              </a:rPr>
              <a:t>We should get back together!</a:t>
            </a:r>
            <a:endParaRPr lang="en-US" sz="35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Comic Sans MS" pitchFamily="66" charset="0"/>
            </a:endParaRPr>
          </a:p>
        </p:txBody>
      </p:sp>
    </p:spTree>
    <p:extLst>
      <p:ext uri="{BB962C8B-B14F-4D97-AF65-F5344CB8AC3E}">
        <p14:creationId xmlns:p14="http://schemas.microsoft.com/office/powerpoint/2010/main" val="95001598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1864</TotalTime>
  <Words>1782</Words>
  <Application>Microsoft Office PowerPoint</Application>
  <PresentationFormat>Widescreen</PresentationFormat>
  <Paragraphs>206</Paragraphs>
  <Slides>31</Slides>
  <Notes>0</Notes>
  <HiddenSlides>0</HiddenSlides>
  <MMClips>10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Comic Sans MS</vt:lpstr>
      <vt:lpstr>Trebuchet MS</vt:lpstr>
      <vt:lpstr>Wingdings</vt:lpstr>
      <vt:lpstr>Wingdings 2</vt:lpstr>
      <vt:lpstr>Opulent</vt:lpstr>
      <vt:lpstr>PowerPoint Presentation</vt:lpstr>
      <vt:lpstr>1. A US company purchases 1337 cars from Japan. Is this counted as a credit or a debit for the US and in which account does this transaction take place?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Trade and Finance</dc:title>
  <dc:creator>Laurence, Team 2012</dc:creator>
  <cp:lastModifiedBy>Michael Clark</cp:lastModifiedBy>
  <cp:revision>78</cp:revision>
  <dcterms:created xsi:type="dcterms:W3CDTF">2013-12-09T22:11:44Z</dcterms:created>
  <dcterms:modified xsi:type="dcterms:W3CDTF">2014-08-14T01:37:04Z</dcterms:modified>
</cp:coreProperties>
</file>