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13.jpg" ContentType="image/pn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handoutMasterIdLst>
    <p:handoutMasterId r:id="rId39"/>
  </p:handoutMasterIdLst>
  <p:sldIdLst>
    <p:sldId id="256" r:id="rId2"/>
    <p:sldId id="285" r:id="rId3"/>
    <p:sldId id="417" r:id="rId4"/>
    <p:sldId id="387" r:id="rId5"/>
    <p:sldId id="330" r:id="rId6"/>
    <p:sldId id="310" r:id="rId7"/>
    <p:sldId id="319" r:id="rId8"/>
    <p:sldId id="336" r:id="rId9"/>
    <p:sldId id="317" r:id="rId10"/>
    <p:sldId id="388" r:id="rId11"/>
    <p:sldId id="422" r:id="rId12"/>
    <p:sldId id="344" r:id="rId13"/>
    <p:sldId id="345" r:id="rId14"/>
    <p:sldId id="334" r:id="rId15"/>
    <p:sldId id="389" r:id="rId16"/>
    <p:sldId id="286" r:id="rId17"/>
    <p:sldId id="371" r:id="rId18"/>
    <p:sldId id="324" r:id="rId19"/>
    <p:sldId id="390" r:id="rId20"/>
    <p:sldId id="361" r:id="rId21"/>
    <p:sldId id="362" r:id="rId22"/>
    <p:sldId id="363" r:id="rId23"/>
    <p:sldId id="405" r:id="rId24"/>
    <p:sldId id="419" r:id="rId25"/>
    <p:sldId id="420" r:id="rId26"/>
    <p:sldId id="364" r:id="rId27"/>
    <p:sldId id="266" r:id="rId28"/>
    <p:sldId id="365" r:id="rId29"/>
    <p:sldId id="366" r:id="rId30"/>
    <p:sldId id="400" r:id="rId31"/>
    <p:sldId id="394" r:id="rId32"/>
    <p:sldId id="421" r:id="rId33"/>
    <p:sldId id="367" r:id="rId34"/>
    <p:sldId id="401" r:id="rId35"/>
    <p:sldId id="369" r:id="rId36"/>
    <p:sldId id="283" r:id="rId3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brahimi, Ann L" initials="EAL" lastIdx="2" clrIdx="0">
    <p:extLst>
      <p:ext uri="{19B8F6BF-5375-455C-9EA6-DF929625EA0E}">
        <p15:presenceInfo xmlns:p15="http://schemas.microsoft.com/office/powerpoint/2012/main" userId="S::AEBRAHIM@houstonisd.org::2ab35f6b-2190-46f5-901c-f3511695088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CA900"/>
    <a:srgbClr val="D2A000"/>
    <a:srgbClr val="A463D5"/>
    <a:srgbClr val="697BA3"/>
    <a:srgbClr val="51A3BA"/>
    <a:srgbClr val="A4A3BA"/>
    <a:srgbClr val="5091A9"/>
    <a:srgbClr val="A0D565"/>
    <a:srgbClr val="FF7C80"/>
    <a:srgbClr val="01FF7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924234-63AE-4268-B1BD-5F8B46B1D02D}" v="82" dt="2021-07-06T19:45:08.2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7311" autoAdjust="0"/>
    <p:restoredTop sz="92417" autoAdjust="0"/>
  </p:normalViewPr>
  <p:slideViewPr>
    <p:cSldViewPr snapToGrid="0" snapToObjects="1">
      <p:cViewPr varScale="1">
        <p:scale>
          <a:sx n="120" d="100"/>
          <a:sy n="120" d="100"/>
        </p:scale>
        <p:origin x="1248" y="102"/>
      </p:cViewPr>
      <p:guideLst>
        <p:guide orient="horz" pos="2160"/>
        <p:guide pos="2880"/>
      </p:guideLst>
    </p:cSldViewPr>
  </p:slid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97" d="100"/>
          <a:sy n="97" d="100"/>
        </p:scale>
        <p:origin x="357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62" tIns="46581" rIns="93162" bIns="46581" rtlCol="0"/>
          <a:lstStyle>
            <a:lvl1pPr algn="l">
              <a:defRPr sz="1200"/>
            </a:lvl1pPr>
          </a:lstStyle>
          <a:p>
            <a:endParaRPr lang="en-US" dirty="0"/>
          </a:p>
        </p:txBody>
      </p:sp>
      <p:sp>
        <p:nvSpPr>
          <p:cNvPr id="3" name="Date Placeholder 2"/>
          <p:cNvSpPr>
            <a:spLocks noGrp="1"/>
          </p:cNvSpPr>
          <p:nvPr>
            <p:ph type="dt" sz="quarter" idx="1"/>
          </p:nvPr>
        </p:nvSpPr>
        <p:spPr>
          <a:xfrm>
            <a:off x="3970939" y="0"/>
            <a:ext cx="3037840" cy="464820"/>
          </a:xfrm>
          <a:prstGeom prst="rect">
            <a:avLst/>
          </a:prstGeom>
        </p:spPr>
        <p:txBody>
          <a:bodyPr vert="horz" lIns="93162" tIns="46581" rIns="93162" bIns="46581" rtlCol="0"/>
          <a:lstStyle>
            <a:lvl1pPr algn="r">
              <a:defRPr sz="1200"/>
            </a:lvl1pPr>
          </a:lstStyle>
          <a:p>
            <a:fld id="{A5454170-9E8F-2B48-BD7A-2276E75E0DE2}" type="datetimeFigureOut">
              <a:rPr lang="en-US" smtClean="0"/>
              <a:t>7/7/2021</a:t>
            </a:fld>
            <a:endParaRPr lang="en-US" dirty="0"/>
          </a:p>
        </p:txBody>
      </p:sp>
      <p:sp>
        <p:nvSpPr>
          <p:cNvPr id="4" name="Footer Placeholder 3"/>
          <p:cNvSpPr>
            <a:spLocks noGrp="1"/>
          </p:cNvSpPr>
          <p:nvPr>
            <p:ph type="ftr" sz="quarter" idx="2"/>
          </p:nvPr>
        </p:nvSpPr>
        <p:spPr>
          <a:xfrm>
            <a:off x="1" y="8829967"/>
            <a:ext cx="3037840" cy="464820"/>
          </a:xfrm>
          <a:prstGeom prst="rect">
            <a:avLst/>
          </a:prstGeom>
        </p:spPr>
        <p:txBody>
          <a:bodyPr vert="horz" lIns="93162" tIns="46581" rIns="93162" bIns="46581"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62" tIns="46581" rIns="93162" bIns="46581" rtlCol="0" anchor="b"/>
          <a:lstStyle>
            <a:lvl1pPr algn="r">
              <a:defRPr sz="1200"/>
            </a:lvl1pPr>
          </a:lstStyle>
          <a:p>
            <a:fld id="{73E0680E-5D13-7D4E-9B36-78930D05C6BA}" type="slidenum">
              <a:rPr lang="en-US" smtClean="0"/>
              <a:t>‹#›</a:t>
            </a:fld>
            <a:endParaRPr lang="en-US" dirty="0"/>
          </a:p>
        </p:txBody>
      </p:sp>
    </p:spTree>
    <p:extLst>
      <p:ext uri="{BB962C8B-B14F-4D97-AF65-F5344CB8AC3E}">
        <p14:creationId xmlns:p14="http://schemas.microsoft.com/office/powerpoint/2010/main" val="422783454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62" tIns="46581" rIns="93162" bIns="46581"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62" tIns="46581" rIns="93162" bIns="46581" rtlCol="0"/>
          <a:lstStyle>
            <a:lvl1pPr algn="r">
              <a:defRPr sz="1200"/>
            </a:lvl1pPr>
          </a:lstStyle>
          <a:p>
            <a:fld id="{6DD285E3-15E3-EE4C-9208-5C8B40A94859}" type="datetimeFigureOut">
              <a:rPr lang="en-US" smtClean="0"/>
              <a:t>7/7/2021</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2" tIns="46581" rIns="93162" bIns="46581"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62" tIns="46581" rIns="93162" bIns="4658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7"/>
            <a:ext cx="3037840" cy="464820"/>
          </a:xfrm>
          <a:prstGeom prst="rect">
            <a:avLst/>
          </a:prstGeom>
        </p:spPr>
        <p:txBody>
          <a:bodyPr vert="horz" lIns="93162" tIns="46581" rIns="93162" bIns="4658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62" tIns="46581" rIns="93162" bIns="46581" rtlCol="0" anchor="b"/>
          <a:lstStyle>
            <a:lvl1pPr algn="r">
              <a:defRPr sz="1200"/>
            </a:lvl1pPr>
          </a:lstStyle>
          <a:p>
            <a:fld id="{DCEFA3AB-C505-2249-9268-634B5AAFE17B}" type="slidenum">
              <a:rPr lang="en-US" smtClean="0"/>
              <a:t>‹#›</a:t>
            </a:fld>
            <a:endParaRPr lang="en-US" dirty="0"/>
          </a:p>
        </p:txBody>
      </p:sp>
    </p:spTree>
    <p:extLst>
      <p:ext uri="{BB962C8B-B14F-4D97-AF65-F5344CB8AC3E}">
        <p14:creationId xmlns:p14="http://schemas.microsoft.com/office/powerpoint/2010/main" val="194849463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75209" y="4415791"/>
            <a:ext cx="6542842" cy="4808108"/>
          </a:xfrm>
        </p:spPr>
        <p:txBody>
          <a:bodyPr/>
          <a:lstStyle/>
          <a:p>
            <a:endParaRPr lang="en-US" sz="1000" dirty="0"/>
          </a:p>
          <a:p>
            <a:endParaRPr lang="en-US" sz="1000" dirty="0"/>
          </a:p>
          <a:p>
            <a:endParaRPr lang="en-US" dirty="0"/>
          </a:p>
          <a:p>
            <a:endParaRPr lang="en-US" dirty="0"/>
          </a:p>
        </p:txBody>
      </p:sp>
      <p:sp>
        <p:nvSpPr>
          <p:cNvPr id="4" name="Slide Number Placeholder 3"/>
          <p:cNvSpPr>
            <a:spLocks noGrp="1"/>
          </p:cNvSpPr>
          <p:nvPr>
            <p:ph type="sldNum" sz="quarter" idx="10"/>
          </p:nvPr>
        </p:nvSpPr>
        <p:spPr/>
        <p:txBody>
          <a:bodyPr/>
          <a:lstStyle/>
          <a:p>
            <a:fld id="{DCEFA3AB-C505-2249-9268-634B5AAFE17B}" type="slidenum">
              <a:rPr lang="en-US" smtClean="0"/>
              <a:t>1</a:t>
            </a:fld>
            <a:endParaRPr lang="en-US" dirty="0"/>
          </a:p>
        </p:txBody>
      </p:sp>
    </p:spTree>
    <p:extLst>
      <p:ext uri="{BB962C8B-B14F-4D97-AF65-F5344CB8AC3E}">
        <p14:creationId xmlns:p14="http://schemas.microsoft.com/office/powerpoint/2010/main" val="2851157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EFA3AB-C505-2249-9268-634B5AAFE17B}" type="slidenum">
              <a:rPr lang="en-US" smtClean="0"/>
              <a:t>10</a:t>
            </a:fld>
            <a:endParaRPr lang="en-US" dirty="0"/>
          </a:p>
        </p:txBody>
      </p:sp>
    </p:spTree>
    <p:extLst>
      <p:ext uri="{BB962C8B-B14F-4D97-AF65-F5344CB8AC3E}">
        <p14:creationId xmlns:p14="http://schemas.microsoft.com/office/powerpoint/2010/main" val="84369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EFA3AB-C505-2249-9268-634B5AAFE17B}" type="slidenum">
              <a:rPr lang="en-US" smtClean="0"/>
              <a:t>11</a:t>
            </a:fld>
            <a:endParaRPr lang="en-US" dirty="0"/>
          </a:p>
        </p:txBody>
      </p:sp>
    </p:spTree>
    <p:extLst>
      <p:ext uri="{BB962C8B-B14F-4D97-AF65-F5344CB8AC3E}">
        <p14:creationId xmlns:p14="http://schemas.microsoft.com/office/powerpoint/2010/main" val="3673685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76226" y="4415790"/>
            <a:ext cx="6419849" cy="4808109"/>
          </a:xfrm>
        </p:spPr>
        <p:txBody>
          <a:bodyPr/>
          <a:lstStyle/>
          <a:p>
            <a:r>
              <a:rPr lang="en-US" dirty="0"/>
              <a:t>Retention Schedule</a:t>
            </a:r>
          </a:p>
          <a:p>
            <a:pPr lvl="1">
              <a:buFont typeface="Arial" pitchFamily="34" charset="0"/>
              <a:buChar char="•"/>
            </a:pPr>
            <a:r>
              <a:rPr lang="en-US" dirty="0"/>
              <a:t>document that lists the records maintained by the district, their retention periods, and other disposition information that may be required.</a:t>
            </a:r>
          </a:p>
          <a:p>
            <a:pPr lvl="1"/>
            <a:endParaRPr lang="en-US" dirty="0"/>
          </a:p>
          <a:p>
            <a:pPr marL="0" lvl="2" indent="0">
              <a:buNone/>
            </a:pPr>
            <a:r>
              <a:rPr lang="en-US" dirty="0"/>
              <a:t>Records Series</a:t>
            </a:r>
          </a:p>
          <a:p>
            <a:pPr marL="742950" lvl="3" indent="-285750">
              <a:buFont typeface="Arial" pitchFamily="34" charset="0"/>
              <a:buChar char="•"/>
            </a:pPr>
            <a:r>
              <a:rPr lang="en-US" dirty="0"/>
              <a:t>A group of identical or related records that are normally used and/or filed together, and that permit evaluation as a group for retention scheduling purposes.</a:t>
            </a:r>
          </a:p>
          <a:p>
            <a:pPr marL="742950" lvl="3" indent="-285750">
              <a:buFont typeface="Arial" pitchFamily="34" charset="0"/>
              <a:buChar char="•"/>
            </a:pPr>
            <a:endParaRPr lang="en-US" dirty="0"/>
          </a:p>
          <a:p>
            <a:r>
              <a:rPr lang="en-US" dirty="0"/>
              <a:t>Retention Period</a:t>
            </a:r>
          </a:p>
          <a:p>
            <a:pPr marL="742950" lvl="2" indent="-285750">
              <a:buFont typeface="Arial" pitchFamily="34" charset="0"/>
              <a:buChar char="•"/>
            </a:pPr>
            <a:r>
              <a:rPr lang="en-US" dirty="0"/>
              <a:t>the minimum time that must pass after the creation, recording, or receipt of a record, or the fulfillment of certain actions associated with a record, before it is eligible for destruction.</a:t>
            </a:r>
          </a:p>
          <a:p>
            <a:pPr marL="457200" lvl="2"/>
            <a:endParaRPr lang="en-US" dirty="0">
              <a:solidFill>
                <a:srgbClr val="FF0000"/>
              </a:solidFill>
            </a:endParaRPr>
          </a:p>
          <a:p>
            <a:r>
              <a:rPr lang="en-US" dirty="0"/>
              <a:t>Unscheduled Record</a:t>
            </a:r>
          </a:p>
          <a:p>
            <a:pPr marL="742950" lvl="3" indent="-285750">
              <a:buFont typeface="Arial" pitchFamily="34" charset="0"/>
              <a:buChar char="•"/>
            </a:pPr>
            <a:r>
              <a:rPr lang="en-US" dirty="0"/>
              <a:t>official record that is not listed on the approved retention schedule.</a:t>
            </a:r>
          </a:p>
          <a:p>
            <a:endParaRPr lang="en-US" dirty="0"/>
          </a:p>
          <a:p>
            <a:r>
              <a:rPr lang="en-US" dirty="0"/>
              <a:t>Convenience / Working Copy</a:t>
            </a:r>
          </a:p>
          <a:p>
            <a:pPr lvl="1">
              <a:buFont typeface="Arial" pitchFamily="34" charset="0"/>
              <a:buChar char="•"/>
            </a:pPr>
            <a:r>
              <a:rPr lang="en-US" dirty="0"/>
              <a:t>all copies of a document that are not the “official” copy are considered convenience copies. </a:t>
            </a:r>
          </a:p>
          <a:p>
            <a:pPr lvl="1"/>
            <a:r>
              <a:rPr lang="en-US" dirty="0"/>
              <a:t> </a:t>
            </a:r>
          </a:p>
          <a:p>
            <a:r>
              <a:rPr lang="en-US" dirty="0"/>
              <a:t>Legal Hold</a:t>
            </a:r>
          </a:p>
          <a:p>
            <a:pPr marL="742950" lvl="3" indent="-285750">
              <a:buFont typeface="Arial" pitchFamily="34" charset="0"/>
              <a:buChar char="•"/>
            </a:pPr>
            <a:r>
              <a:rPr lang="en-US" dirty="0"/>
              <a:t>classification given to records that have been placed on hold until the completion of an audit, claim, investigation, litigation, public info request or other event.  </a:t>
            </a:r>
            <a:r>
              <a:rPr lang="en-US" dirty="0">
                <a:solidFill>
                  <a:srgbClr val="FF0000"/>
                </a:solidFill>
              </a:rPr>
              <a:t>Note:  Records that have passed the required retention period cannot be destroyed until the legal hold is lifted.</a:t>
            </a:r>
          </a:p>
          <a:p>
            <a:endParaRPr lang="en-US" sz="1400" dirty="0"/>
          </a:p>
        </p:txBody>
      </p:sp>
      <p:sp>
        <p:nvSpPr>
          <p:cNvPr id="4" name="Slide Number Placeholder 3"/>
          <p:cNvSpPr>
            <a:spLocks noGrp="1"/>
          </p:cNvSpPr>
          <p:nvPr>
            <p:ph type="sldNum" sz="quarter" idx="10"/>
          </p:nvPr>
        </p:nvSpPr>
        <p:spPr/>
        <p:txBody>
          <a:bodyPr/>
          <a:lstStyle/>
          <a:p>
            <a:fld id="{DCEFA3AB-C505-2249-9268-634B5AAFE17B}" type="slidenum">
              <a:rPr lang="en-US" smtClean="0"/>
              <a:t>12</a:t>
            </a:fld>
            <a:endParaRPr lang="en-US" dirty="0"/>
          </a:p>
        </p:txBody>
      </p:sp>
    </p:spTree>
    <p:extLst>
      <p:ext uri="{BB962C8B-B14F-4D97-AF65-F5344CB8AC3E}">
        <p14:creationId xmlns:p14="http://schemas.microsoft.com/office/powerpoint/2010/main" val="3637205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Records are recorded information made or received by the District in the transaction of public business.</a:t>
            </a:r>
          </a:p>
          <a:p>
            <a:endParaRPr lang="en-US" sz="1600" dirty="0"/>
          </a:p>
          <a:p>
            <a:r>
              <a:rPr lang="en-US" sz="1600" dirty="0"/>
              <a:t>It’s that contract or bid proposal in our file folder in the cabinet or that invoice that was sent as a PDF to us by email.</a:t>
            </a:r>
          </a:p>
          <a:p>
            <a:endParaRPr lang="en-US" sz="1600" dirty="0"/>
          </a:p>
          <a:p>
            <a:r>
              <a:rPr lang="en-US" sz="1600" dirty="0"/>
              <a:t>It’s important to understand that regardless of the form, the recorded information is the record and the medium only contains the information.</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CEFA3AB-C505-2249-9268-634B5AAFE17B}" type="slidenum">
              <a:rPr lang="en-US" smtClean="0"/>
              <a:t>13</a:t>
            </a:fld>
            <a:endParaRPr lang="en-US" dirty="0"/>
          </a:p>
        </p:txBody>
      </p:sp>
    </p:spTree>
    <p:extLst>
      <p:ext uri="{BB962C8B-B14F-4D97-AF65-F5344CB8AC3E}">
        <p14:creationId xmlns:p14="http://schemas.microsoft.com/office/powerpoint/2010/main" val="2677683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Reference material:</a:t>
            </a:r>
          </a:p>
          <a:p>
            <a:pPr marL="628650" lvl="1" indent="-171450">
              <a:buFont typeface="Arial" panose="020B0604020202020204" pitchFamily="34" charset="0"/>
              <a:buChar char="•"/>
            </a:pPr>
            <a:r>
              <a:rPr lang="en-US" altLang="en-US" sz="1800" dirty="0"/>
              <a:t>vendor catalogs</a:t>
            </a:r>
          </a:p>
          <a:p>
            <a:pPr marL="628650" lvl="1" indent="-171450">
              <a:buFont typeface="Arial" panose="020B0604020202020204" pitchFamily="34" charset="0"/>
              <a:buChar char="•"/>
            </a:pPr>
            <a:r>
              <a:rPr lang="en-US" altLang="en-US" sz="1800" dirty="0"/>
              <a:t>books</a:t>
            </a:r>
          </a:p>
          <a:p>
            <a:pPr marL="628650" lvl="1" indent="-171450">
              <a:buFont typeface="Arial" panose="020B0604020202020204" pitchFamily="34" charset="0"/>
              <a:buChar char="•"/>
            </a:pPr>
            <a:r>
              <a:rPr lang="en-US" altLang="en-US" sz="1800" dirty="0"/>
              <a:t>periodicals, and other technical reference materials.</a:t>
            </a:r>
          </a:p>
          <a:p>
            <a:endParaRPr lang="en-US" dirty="0"/>
          </a:p>
          <a:p>
            <a:endParaRPr lang="en-US" dirty="0"/>
          </a:p>
        </p:txBody>
      </p:sp>
      <p:sp>
        <p:nvSpPr>
          <p:cNvPr id="4" name="Slide Number Placeholder 3"/>
          <p:cNvSpPr>
            <a:spLocks noGrp="1"/>
          </p:cNvSpPr>
          <p:nvPr>
            <p:ph type="sldNum" sz="quarter" idx="10"/>
          </p:nvPr>
        </p:nvSpPr>
        <p:spPr/>
        <p:txBody>
          <a:bodyPr/>
          <a:lstStyle/>
          <a:p>
            <a:fld id="{DCEFA3AB-C505-2249-9268-634B5AAFE17B}" type="slidenum">
              <a:rPr lang="en-US" smtClean="0"/>
              <a:t>14</a:t>
            </a:fld>
            <a:endParaRPr lang="en-US" dirty="0"/>
          </a:p>
        </p:txBody>
      </p:sp>
    </p:spTree>
    <p:extLst>
      <p:ext uri="{BB962C8B-B14F-4D97-AF65-F5344CB8AC3E}">
        <p14:creationId xmlns:p14="http://schemas.microsoft.com/office/powerpoint/2010/main" val="1984735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EFA3AB-C505-2249-9268-634B5AAFE17B}" type="slidenum">
              <a:rPr lang="en-US" smtClean="0"/>
              <a:t>15</a:t>
            </a:fld>
            <a:endParaRPr lang="en-US" dirty="0"/>
          </a:p>
        </p:txBody>
      </p:sp>
    </p:spTree>
    <p:extLst>
      <p:ext uri="{BB962C8B-B14F-4D97-AF65-F5344CB8AC3E}">
        <p14:creationId xmlns:p14="http://schemas.microsoft.com/office/powerpoint/2010/main" val="2016920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3897" y="4415791"/>
            <a:ext cx="5230762" cy="4183380"/>
          </a:xfrm>
        </p:spPr>
        <p:txBody>
          <a:bodyPr/>
          <a:lstStyle/>
          <a:p>
            <a:r>
              <a:rPr lang="en-US" sz="1600" dirty="0"/>
              <a:t>As mentioned previously, retention schedules lists records maintained by state and local governments and their minimum required retention period.</a:t>
            </a:r>
          </a:p>
          <a:p>
            <a:endParaRPr lang="en-US" dirty="0"/>
          </a:p>
          <a:p>
            <a:endParaRPr lang="en-US" dirty="0"/>
          </a:p>
        </p:txBody>
      </p:sp>
      <p:sp>
        <p:nvSpPr>
          <p:cNvPr id="4" name="Slide Number Placeholder 3"/>
          <p:cNvSpPr>
            <a:spLocks noGrp="1"/>
          </p:cNvSpPr>
          <p:nvPr>
            <p:ph type="sldNum" sz="quarter" idx="10"/>
          </p:nvPr>
        </p:nvSpPr>
        <p:spPr/>
        <p:txBody>
          <a:bodyPr/>
          <a:lstStyle/>
          <a:p>
            <a:fld id="{DCEFA3AB-C505-2249-9268-634B5AAFE17B}" type="slidenum">
              <a:rPr lang="en-US" smtClean="0"/>
              <a:t>16</a:t>
            </a:fld>
            <a:endParaRPr lang="en-US" dirty="0"/>
          </a:p>
        </p:txBody>
      </p:sp>
    </p:spTree>
    <p:extLst>
      <p:ext uri="{BB962C8B-B14F-4D97-AF65-F5344CB8AC3E}">
        <p14:creationId xmlns:p14="http://schemas.microsoft.com/office/powerpoint/2010/main" val="2678732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 RIM office manages several retention schedules some specific to certain departments like HISD Police.  The two main retention schedules you should become familiar with are Schedule SD – Records for Public School Districts and Schedule GR- Records Common to all Local Governments</a:t>
            </a:r>
            <a:r>
              <a:rPr lang="en-US" dirty="0"/>
              <a:t>.</a:t>
            </a:r>
          </a:p>
        </p:txBody>
      </p:sp>
      <p:sp>
        <p:nvSpPr>
          <p:cNvPr id="4" name="Slide Number Placeholder 3"/>
          <p:cNvSpPr>
            <a:spLocks noGrp="1"/>
          </p:cNvSpPr>
          <p:nvPr>
            <p:ph type="sldNum" sz="quarter" idx="10"/>
          </p:nvPr>
        </p:nvSpPr>
        <p:spPr/>
        <p:txBody>
          <a:bodyPr/>
          <a:lstStyle/>
          <a:p>
            <a:fld id="{DCEFA3AB-C505-2249-9268-634B5AAFE17B}" type="slidenum">
              <a:rPr lang="en-US" smtClean="0"/>
              <a:t>17</a:t>
            </a:fld>
            <a:endParaRPr lang="en-US" dirty="0"/>
          </a:p>
        </p:txBody>
      </p:sp>
    </p:spTree>
    <p:extLst>
      <p:ext uri="{BB962C8B-B14F-4D97-AF65-F5344CB8AC3E}">
        <p14:creationId xmlns:p14="http://schemas.microsoft.com/office/powerpoint/2010/main" val="22429758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 retention schedules can be found on the RIM web page.  Go to the district’s  intranet, click on view Department  List, and click on Records and Information Management.   Then click on Forms and Documents.   Under the section that says Retention Schedules, you’ll find the SD and GR schedules listed.</a:t>
            </a:r>
          </a:p>
          <a:p>
            <a:endParaRPr lang="en-US" sz="1600" dirty="0"/>
          </a:p>
          <a:p>
            <a:r>
              <a:rPr lang="en-US" sz="1600" dirty="0"/>
              <a:t>If you use Explorer, you can do a “find” for key words in the retention schedule.  However, if you use Chrome, you will need to download the document first.</a:t>
            </a:r>
          </a:p>
          <a:p>
            <a:endParaRPr lang="en-US" sz="1600" dirty="0"/>
          </a:p>
          <a:p>
            <a:endParaRPr lang="en-US" sz="1600" dirty="0"/>
          </a:p>
        </p:txBody>
      </p:sp>
      <p:sp>
        <p:nvSpPr>
          <p:cNvPr id="4" name="Slide Number Placeholder 3"/>
          <p:cNvSpPr>
            <a:spLocks noGrp="1"/>
          </p:cNvSpPr>
          <p:nvPr>
            <p:ph type="sldNum" sz="quarter" idx="10"/>
          </p:nvPr>
        </p:nvSpPr>
        <p:spPr/>
        <p:txBody>
          <a:bodyPr/>
          <a:lstStyle/>
          <a:p>
            <a:fld id="{DCEFA3AB-C505-2249-9268-634B5AAFE17B}" type="slidenum">
              <a:rPr lang="en-US" smtClean="0"/>
              <a:t>18</a:t>
            </a:fld>
            <a:endParaRPr lang="en-US" dirty="0"/>
          </a:p>
        </p:txBody>
      </p:sp>
    </p:spTree>
    <p:extLst>
      <p:ext uri="{BB962C8B-B14F-4D97-AF65-F5344CB8AC3E}">
        <p14:creationId xmlns:p14="http://schemas.microsoft.com/office/powerpoint/2010/main" val="2671634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EFA3AB-C505-2249-9268-634B5AAFE17B}" type="slidenum">
              <a:rPr lang="en-US" smtClean="0"/>
              <a:t>19</a:t>
            </a:fld>
            <a:endParaRPr lang="en-US" dirty="0"/>
          </a:p>
        </p:txBody>
      </p:sp>
    </p:spTree>
    <p:extLst>
      <p:ext uri="{BB962C8B-B14F-4D97-AF65-F5344CB8AC3E}">
        <p14:creationId xmlns:p14="http://schemas.microsoft.com/office/powerpoint/2010/main" val="474186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EFA3AB-C505-2249-9268-634B5AAFE17B}" type="slidenum">
              <a:rPr lang="en-US" smtClean="0"/>
              <a:t>2</a:t>
            </a:fld>
            <a:endParaRPr lang="en-US" dirty="0"/>
          </a:p>
        </p:txBody>
      </p:sp>
    </p:spTree>
    <p:extLst>
      <p:ext uri="{BB962C8B-B14F-4D97-AF65-F5344CB8AC3E}">
        <p14:creationId xmlns:p14="http://schemas.microsoft.com/office/powerpoint/2010/main" val="1020092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EFA3AB-C505-2249-9268-634B5AAFE17B}" type="slidenum">
              <a:rPr lang="en-US" smtClean="0"/>
              <a:t>20</a:t>
            </a:fld>
            <a:endParaRPr lang="en-US" dirty="0"/>
          </a:p>
        </p:txBody>
      </p:sp>
    </p:spTree>
    <p:extLst>
      <p:ext uri="{BB962C8B-B14F-4D97-AF65-F5344CB8AC3E}">
        <p14:creationId xmlns:p14="http://schemas.microsoft.com/office/powerpoint/2010/main" val="110734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600" dirty="0"/>
              <a:t>What records series are you  working with?  Lunch applications?  Menu records? Health Inspection records?</a:t>
            </a:r>
          </a:p>
          <a:p>
            <a:endParaRPr lang="en-US" sz="1600" dirty="0"/>
          </a:p>
          <a:p>
            <a:pPr marL="285750" indent="-285750">
              <a:buFont typeface="Arial" panose="020B0604020202020204" pitchFamily="34" charset="0"/>
              <a:buChar char="•"/>
            </a:pPr>
            <a:r>
              <a:rPr lang="en-US" sz="1600" dirty="0"/>
              <a:t>What is the date range of the records?  Are the records kept by calendar year (Jan-Dec), fiscal year (July-Jun), academic year (Sept – Aug)?</a:t>
            </a:r>
          </a:p>
          <a:p>
            <a:endParaRPr lang="en-US" sz="1600" dirty="0"/>
          </a:p>
          <a:p>
            <a:pPr marL="285750" indent="-285750">
              <a:buFont typeface="Arial" panose="020B0604020202020204" pitchFamily="34" charset="0"/>
              <a:buChar char="•"/>
            </a:pPr>
            <a:r>
              <a:rPr lang="en-US" sz="1600" dirty="0"/>
              <a:t>It’s preferred that you box only one record records series in each box.  However, you can put more that one records series in the same box as long as you list on the destruction form all the records series in the box along with their retention schedule numbers.  </a:t>
            </a:r>
          </a:p>
        </p:txBody>
      </p:sp>
      <p:sp>
        <p:nvSpPr>
          <p:cNvPr id="4" name="Slide Number Placeholder 3"/>
          <p:cNvSpPr>
            <a:spLocks noGrp="1"/>
          </p:cNvSpPr>
          <p:nvPr>
            <p:ph type="sldNum" sz="quarter" idx="10"/>
          </p:nvPr>
        </p:nvSpPr>
        <p:spPr/>
        <p:txBody>
          <a:bodyPr/>
          <a:lstStyle/>
          <a:p>
            <a:fld id="{DCEFA3AB-C505-2249-9268-634B5AAFE17B}" type="slidenum">
              <a:rPr lang="en-US" smtClean="0"/>
              <a:t>21</a:t>
            </a:fld>
            <a:endParaRPr lang="en-US" dirty="0"/>
          </a:p>
        </p:txBody>
      </p:sp>
    </p:spTree>
    <p:extLst>
      <p:ext uri="{BB962C8B-B14F-4D97-AF65-F5344CB8AC3E}">
        <p14:creationId xmlns:p14="http://schemas.microsoft.com/office/powerpoint/2010/main" val="1841845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EFA3AB-C505-2249-9268-634B5AAFE17B}" type="slidenum">
              <a:rPr lang="en-US" smtClean="0"/>
              <a:t>22</a:t>
            </a:fld>
            <a:endParaRPr lang="en-US" dirty="0"/>
          </a:p>
        </p:txBody>
      </p:sp>
    </p:spTree>
    <p:extLst>
      <p:ext uri="{BB962C8B-B14F-4D97-AF65-F5344CB8AC3E}">
        <p14:creationId xmlns:p14="http://schemas.microsoft.com/office/powerpoint/2010/main" val="512999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have to list each box individually if the same record group as long as there is not a break in the date range.</a:t>
            </a:r>
          </a:p>
        </p:txBody>
      </p:sp>
      <p:sp>
        <p:nvSpPr>
          <p:cNvPr id="4" name="Slide Number Placeholder 3"/>
          <p:cNvSpPr>
            <a:spLocks noGrp="1"/>
          </p:cNvSpPr>
          <p:nvPr>
            <p:ph type="sldNum" sz="quarter" idx="10"/>
          </p:nvPr>
        </p:nvSpPr>
        <p:spPr/>
        <p:txBody>
          <a:bodyPr/>
          <a:lstStyle/>
          <a:p>
            <a:fld id="{DCEFA3AB-C505-2249-9268-634B5AAFE17B}" type="slidenum">
              <a:rPr lang="en-US" smtClean="0"/>
              <a:t>23</a:t>
            </a:fld>
            <a:endParaRPr lang="en-US" dirty="0"/>
          </a:p>
        </p:txBody>
      </p:sp>
    </p:spTree>
    <p:extLst>
      <p:ext uri="{BB962C8B-B14F-4D97-AF65-F5344CB8AC3E}">
        <p14:creationId xmlns:p14="http://schemas.microsoft.com/office/powerpoint/2010/main" val="3792498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EFA3AB-C505-2249-9268-634B5AAFE17B}" type="slidenum">
              <a:rPr lang="en-US" smtClean="0"/>
              <a:t>24</a:t>
            </a:fld>
            <a:endParaRPr lang="en-US" dirty="0"/>
          </a:p>
        </p:txBody>
      </p:sp>
    </p:spTree>
    <p:extLst>
      <p:ext uri="{BB962C8B-B14F-4D97-AF65-F5344CB8AC3E}">
        <p14:creationId xmlns:p14="http://schemas.microsoft.com/office/powerpoint/2010/main" val="38160747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600" dirty="0"/>
              <a:t>What records series are you  working with?  Lunch applications?  Menu records? Health Inspection records?</a:t>
            </a:r>
          </a:p>
          <a:p>
            <a:endParaRPr lang="en-US" sz="1600" dirty="0"/>
          </a:p>
          <a:p>
            <a:pPr marL="285750" indent="-285750">
              <a:buFont typeface="Arial" panose="020B0604020202020204" pitchFamily="34" charset="0"/>
              <a:buChar char="•"/>
            </a:pPr>
            <a:r>
              <a:rPr lang="en-US" sz="1600" dirty="0"/>
              <a:t>What is date the range of the records?  Are the records kept by calendar year (Jan-Dec), fiscal year (July-Jun), academic year (Sept – Aug)?</a:t>
            </a:r>
          </a:p>
          <a:p>
            <a:endParaRPr lang="en-US" sz="1600" dirty="0"/>
          </a:p>
          <a:p>
            <a:pPr marL="285750" indent="-285750">
              <a:buFont typeface="Arial" panose="020B0604020202020204" pitchFamily="34" charset="0"/>
              <a:buChar char="•"/>
            </a:pPr>
            <a:r>
              <a:rPr lang="en-US" sz="1600" dirty="0"/>
              <a:t>It is preferred that you box only one record records series in each box.  However, you can store more that one records series in the same box provided that they have the same retention period and you must list all the records series in the box along with their retention schedule numbers.  </a:t>
            </a:r>
          </a:p>
          <a:p>
            <a:pPr marL="285750" indent="-285750">
              <a:buFont typeface="Arial" panose="020B0604020202020204" pitchFamily="34" charset="0"/>
              <a:buChar char="•"/>
            </a:pPr>
            <a:endParaRPr lang="en-US" sz="1600" dirty="0"/>
          </a:p>
          <a:p>
            <a:r>
              <a:rPr lang="en-US" sz="1600" dirty="0"/>
              <a:t>      </a:t>
            </a:r>
            <a:r>
              <a:rPr lang="en-US" sz="1600" u="sng" dirty="0"/>
              <a:t>Note</a:t>
            </a:r>
            <a:r>
              <a:rPr lang="en-US" sz="1600" dirty="0"/>
              <a:t>:  if more that one record type is stored in the box, the</a:t>
            </a:r>
          </a:p>
          <a:p>
            <a:r>
              <a:rPr lang="en-US" sz="1600" dirty="0"/>
              <a:t>                  box will be kept for the longest retention period.</a:t>
            </a:r>
          </a:p>
          <a:p>
            <a:endParaRPr lang="en-US" dirty="0"/>
          </a:p>
        </p:txBody>
      </p:sp>
      <p:sp>
        <p:nvSpPr>
          <p:cNvPr id="4" name="Slide Number Placeholder 3"/>
          <p:cNvSpPr>
            <a:spLocks noGrp="1"/>
          </p:cNvSpPr>
          <p:nvPr>
            <p:ph type="sldNum" sz="quarter" idx="10"/>
          </p:nvPr>
        </p:nvSpPr>
        <p:spPr/>
        <p:txBody>
          <a:bodyPr/>
          <a:lstStyle/>
          <a:p>
            <a:fld id="{DCEFA3AB-C505-2249-9268-634B5AAFE17B}" type="slidenum">
              <a:rPr lang="en-US" smtClean="0"/>
              <a:t>25</a:t>
            </a:fld>
            <a:endParaRPr lang="en-US" dirty="0"/>
          </a:p>
        </p:txBody>
      </p:sp>
    </p:spTree>
    <p:extLst>
      <p:ext uri="{BB962C8B-B14F-4D97-AF65-F5344CB8AC3E}">
        <p14:creationId xmlns:p14="http://schemas.microsoft.com/office/powerpoint/2010/main" val="14060977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a:p>
            <a:endParaRPr lang="en-US" sz="1800" dirty="0"/>
          </a:p>
          <a:p>
            <a:endParaRPr lang="en-US" sz="1800" dirty="0"/>
          </a:p>
        </p:txBody>
      </p:sp>
      <p:sp>
        <p:nvSpPr>
          <p:cNvPr id="4" name="Slide Number Placeholder 3"/>
          <p:cNvSpPr>
            <a:spLocks noGrp="1"/>
          </p:cNvSpPr>
          <p:nvPr>
            <p:ph type="sldNum" sz="quarter" idx="10"/>
          </p:nvPr>
        </p:nvSpPr>
        <p:spPr/>
        <p:txBody>
          <a:bodyPr/>
          <a:lstStyle/>
          <a:p>
            <a:fld id="{DCEFA3AB-C505-2249-9268-634B5AAFE17B}" type="slidenum">
              <a:rPr lang="en-US" smtClean="0"/>
              <a:t>26</a:t>
            </a:fld>
            <a:endParaRPr lang="en-US" dirty="0"/>
          </a:p>
        </p:txBody>
      </p:sp>
    </p:spTree>
    <p:extLst>
      <p:ext uri="{BB962C8B-B14F-4D97-AF65-F5344CB8AC3E}">
        <p14:creationId xmlns:p14="http://schemas.microsoft.com/office/powerpoint/2010/main" val="36446482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a:t>Records sent to the records center are monitored for when they are eligible for destruction.</a:t>
            </a:r>
          </a:p>
          <a:p>
            <a:endParaRPr lang="en-US" sz="1600" dirty="0"/>
          </a:p>
          <a:p>
            <a:pPr marL="171450" indent="-171450">
              <a:buFont typeface="Arial" panose="020B0604020202020204" pitchFamily="34" charset="0"/>
              <a:buChar char="•"/>
            </a:pPr>
            <a:r>
              <a:rPr lang="en-US" sz="1600" dirty="0"/>
              <a:t>No records are destroyed without authorization from the department head.</a:t>
            </a:r>
          </a:p>
          <a:p>
            <a:endParaRPr lang="en-US" sz="1600" dirty="0"/>
          </a:p>
          <a:p>
            <a:pPr marL="171450" indent="-171450">
              <a:buFont typeface="Arial" panose="020B0604020202020204" pitchFamily="34" charset="0"/>
              <a:buChar char="•"/>
            </a:pPr>
            <a:r>
              <a:rPr lang="en-US" sz="1600" dirty="0"/>
              <a:t>Departments maintain custody of the records and can retrieve them at any time.</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CEFA3AB-C505-2249-9268-634B5AAFE17B}" type="slidenum">
              <a:rPr lang="en-US" smtClean="0"/>
              <a:t>27</a:t>
            </a:fld>
            <a:endParaRPr lang="en-US" dirty="0"/>
          </a:p>
        </p:txBody>
      </p:sp>
    </p:spTree>
    <p:extLst>
      <p:ext uri="{BB962C8B-B14F-4D97-AF65-F5344CB8AC3E}">
        <p14:creationId xmlns:p14="http://schemas.microsoft.com/office/powerpoint/2010/main" val="27053194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When packing a records storage box:</a:t>
            </a:r>
          </a:p>
          <a:p>
            <a:pPr marL="228600" indent="-228600">
              <a:buFontTx/>
              <a:buAutoNum type="arabicPeriod"/>
            </a:pPr>
            <a:r>
              <a:rPr lang="en-US" sz="1600" dirty="0"/>
              <a:t>No hanging files</a:t>
            </a:r>
          </a:p>
          <a:p>
            <a:pPr marL="228600" indent="-228600">
              <a:buFontTx/>
              <a:buAutoNum type="arabicPeriod"/>
            </a:pPr>
            <a:r>
              <a:rPr lang="en-US" sz="1600" dirty="0"/>
              <a:t>No 3-ring binders</a:t>
            </a:r>
          </a:p>
          <a:p>
            <a:pPr marL="228600" indent="-228600">
              <a:buAutoNum type="arabicPeriod"/>
            </a:pPr>
            <a:r>
              <a:rPr lang="en-US" sz="1600" dirty="0"/>
              <a:t>No unauthorized storage boxes</a:t>
            </a:r>
          </a:p>
          <a:p>
            <a:pPr marL="228600" indent="-228600">
              <a:buAutoNum type="arabicPeriod"/>
            </a:pPr>
            <a:r>
              <a:rPr lang="en-US" sz="1600" dirty="0"/>
              <a:t>Do not overstuff the box, bind or tape shut</a:t>
            </a:r>
          </a:p>
          <a:p>
            <a:pPr marL="228600" indent="-228600">
              <a:buAutoNum type="arabicPeriod"/>
            </a:pPr>
            <a:r>
              <a:rPr lang="en-US" sz="1600" dirty="0"/>
              <a:t>If other media than paper store in the box, state on the paperwork.</a:t>
            </a:r>
          </a:p>
          <a:p>
            <a:pPr marL="228600" indent="-228600">
              <a:buAutoNum type="arabicPeriod"/>
            </a:pPr>
            <a:r>
              <a:rPr lang="en-US" sz="1600" dirty="0"/>
              <a:t>And, do not include anything that is not an official district record.</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DCEFA3AB-C505-2249-9268-634B5AAFE17B}" type="slidenum">
              <a:rPr lang="en-US" smtClean="0"/>
              <a:t>28</a:t>
            </a:fld>
            <a:endParaRPr lang="en-US" dirty="0"/>
          </a:p>
        </p:txBody>
      </p:sp>
    </p:spTree>
    <p:extLst>
      <p:ext uri="{BB962C8B-B14F-4D97-AF65-F5344CB8AC3E}">
        <p14:creationId xmlns:p14="http://schemas.microsoft.com/office/powerpoint/2010/main" val="24219460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1"/>
            <a:ext cx="5857076" cy="4679048"/>
          </a:xfrm>
        </p:spPr>
        <p:txBody>
          <a:bodyPr/>
          <a:lstStyle/>
          <a:p>
            <a:r>
              <a:rPr lang="en-US" sz="1600" dirty="0"/>
              <a:t>When labeling the boxes use the box template created in WORD.</a:t>
            </a:r>
          </a:p>
          <a:p>
            <a:pPr marL="628650" lvl="1" indent="-171450">
              <a:buFont typeface="Arial" panose="020B0604020202020204" pitchFamily="34" charset="0"/>
              <a:buChar char="•"/>
            </a:pPr>
            <a:r>
              <a:rPr lang="en-US" sz="1600" dirty="0"/>
              <a:t>Type the information and print on label paper, affix to the </a:t>
            </a:r>
            <a:r>
              <a:rPr lang="en-US" sz="1600" u="sng" dirty="0"/>
              <a:t>short end </a:t>
            </a:r>
            <a:r>
              <a:rPr lang="en-US" sz="1600" dirty="0"/>
              <a:t>of the box, </a:t>
            </a:r>
            <a:r>
              <a:rPr lang="en-US" sz="1600" b="1" u="sng" dirty="0"/>
              <a:t>or</a:t>
            </a:r>
          </a:p>
          <a:p>
            <a:pPr lvl="1"/>
            <a:endParaRPr lang="en-US" sz="1600" b="1" u="sng" dirty="0"/>
          </a:p>
          <a:p>
            <a:pPr marL="628650" lvl="1" indent="-171450">
              <a:buFont typeface="Arial" panose="020B0604020202020204" pitchFamily="34" charset="0"/>
              <a:buChar char="•"/>
            </a:pPr>
            <a:r>
              <a:rPr lang="en-US" sz="1600" dirty="0"/>
              <a:t>Type the information and print on plain paper and completely tape down all sides of the form, </a:t>
            </a:r>
            <a:r>
              <a:rPr lang="en-US" sz="1600" b="1" u="sng" dirty="0"/>
              <a:t>or</a:t>
            </a:r>
          </a:p>
          <a:p>
            <a:pPr lvl="1"/>
            <a:endParaRPr lang="en-US" sz="1600" b="1" u="sng" dirty="0"/>
          </a:p>
          <a:p>
            <a:pPr marL="628650" lvl="1" indent="-171450">
              <a:buFont typeface="Arial" panose="020B0604020202020204" pitchFamily="34" charset="0"/>
              <a:buChar char="•"/>
            </a:pPr>
            <a:r>
              <a:rPr lang="en-US" sz="1600" dirty="0"/>
              <a:t>Print out the box form, write the information in black marker, and completely tape down all sides of the form.  Information must be readable.</a:t>
            </a:r>
          </a:p>
          <a:p>
            <a:pPr lvl="1"/>
            <a:endParaRPr lang="en-US" sz="1600" dirty="0"/>
          </a:p>
          <a:p>
            <a:pPr marL="628650" lvl="1" indent="-171450">
              <a:buFont typeface="Arial" panose="020B0604020202020204" pitchFamily="34" charset="0"/>
              <a:buChar char="•"/>
            </a:pPr>
            <a:r>
              <a:rPr lang="en-US" sz="1600" dirty="0"/>
              <a:t>You can also write the information directly on the box provided that it is readable.</a:t>
            </a:r>
          </a:p>
          <a:p>
            <a:pPr lvl="1"/>
            <a:endParaRPr lang="en-US" sz="1600" dirty="0"/>
          </a:p>
          <a:p>
            <a:pPr marL="628650" lvl="1" indent="-171450">
              <a:buFont typeface="Arial" panose="020B0604020202020204" pitchFamily="34" charset="0"/>
              <a:buChar char="•"/>
            </a:pPr>
            <a:r>
              <a:rPr lang="en-US" sz="1600" dirty="0"/>
              <a:t>Never label the box lid.  Lids can fall off or moved from one box to the other.</a:t>
            </a:r>
          </a:p>
          <a:p>
            <a:pPr marL="628650" lvl="1" indent="-171450">
              <a:buFont typeface="Arial" panose="020B0604020202020204" pitchFamily="34" charset="0"/>
              <a:buChar char="•"/>
            </a:pPr>
            <a:endParaRPr lang="en-US" sz="1600" dirty="0"/>
          </a:p>
          <a:p>
            <a:pPr lvl="1"/>
            <a:r>
              <a:rPr lang="en-US" sz="1600" dirty="0"/>
              <a:t>* </a:t>
            </a:r>
            <a:r>
              <a:rPr lang="en-US" sz="1400" dirty="0"/>
              <a:t>Filling out the box label will make it easy to complete</a:t>
            </a:r>
          </a:p>
          <a:p>
            <a:pPr lvl="1"/>
            <a:r>
              <a:rPr lang="en-US" sz="1400" dirty="0"/>
              <a:t>    the transfer form.</a:t>
            </a:r>
          </a:p>
        </p:txBody>
      </p:sp>
      <p:sp>
        <p:nvSpPr>
          <p:cNvPr id="4" name="Slide Number Placeholder 3"/>
          <p:cNvSpPr>
            <a:spLocks noGrp="1"/>
          </p:cNvSpPr>
          <p:nvPr>
            <p:ph type="sldNum" sz="quarter" idx="10"/>
          </p:nvPr>
        </p:nvSpPr>
        <p:spPr/>
        <p:txBody>
          <a:bodyPr/>
          <a:lstStyle/>
          <a:p>
            <a:fld id="{DCEFA3AB-C505-2249-9268-634B5AAFE17B}" type="slidenum">
              <a:rPr lang="en-US" smtClean="0"/>
              <a:t>29</a:t>
            </a:fld>
            <a:endParaRPr lang="en-US" dirty="0"/>
          </a:p>
        </p:txBody>
      </p:sp>
    </p:spTree>
    <p:extLst>
      <p:ext uri="{BB962C8B-B14F-4D97-AF65-F5344CB8AC3E}">
        <p14:creationId xmlns:p14="http://schemas.microsoft.com/office/powerpoint/2010/main" val="17183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fld id="{DCEFA3AB-C505-2249-9268-634B5AAFE17B}" type="slidenum">
              <a:rPr lang="en-US" smtClean="0"/>
              <a:t>3</a:t>
            </a:fld>
            <a:endParaRPr lang="en-US" dirty="0"/>
          </a:p>
        </p:txBody>
      </p:sp>
    </p:spTree>
    <p:extLst>
      <p:ext uri="{BB962C8B-B14F-4D97-AF65-F5344CB8AC3E}">
        <p14:creationId xmlns:p14="http://schemas.microsoft.com/office/powerpoint/2010/main" val="19642780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EFA3AB-C505-2249-9268-634B5AAFE17B}" type="slidenum">
              <a:rPr lang="en-US" smtClean="0"/>
              <a:t>30</a:t>
            </a:fld>
            <a:endParaRPr lang="en-US" dirty="0"/>
          </a:p>
        </p:txBody>
      </p:sp>
    </p:spTree>
    <p:extLst>
      <p:ext uri="{BB962C8B-B14F-4D97-AF65-F5344CB8AC3E}">
        <p14:creationId xmlns:p14="http://schemas.microsoft.com/office/powerpoint/2010/main" val="22169993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EFA3AB-C505-2249-9268-634B5AAFE17B}" type="slidenum">
              <a:rPr lang="en-US" smtClean="0"/>
              <a:t>31</a:t>
            </a:fld>
            <a:endParaRPr lang="en-US" dirty="0"/>
          </a:p>
        </p:txBody>
      </p:sp>
    </p:spTree>
    <p:extLst>
      <p:ext uri="{BB962C8B-B14F-4D97-AF65-F5344CB8AC3E}">
        <p14:creationId xmlns:p14="http://schemas.microsoft.com/office/powerpoint/2010/main" val="41439415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EFA3AB-C505-2249-9268-634B5AAFE17B}" type="slidenum">
              <a:rPr lang="en-US" smtClean="0"/>
              <a:t>32</a:t>
            </a:fld>
            <a:endParaRPr lang="en-US" dirty="0"/>
          </a:p>
        </p:txBody>
      </p:sp>
    </p:spTree>
    <p:extLst>
      <p:ext uri="{BB962C8B-B14F-4D97-AF65-F5344CB8AC3E}">
        <p14:creationId xmlns:p14="http://schemas.microsoft.com/office/powerpoint/2010/main" val="39258438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EFA3AB-C505-2249-9268-634B5AAFE17B}" type="slidenum">
              <a:rPr lang="en-US" smtClean="0"/>
              <a:t>33</a:t>
            </a:fld>
            <a:endParaRPr lang="en-US" dirty="0"/>
          </a:p>
        </p:txBody>
      </p:sp>
    </p:spTree>
    <p:extLst>
      <p:ext uri="{BB962C8B-B14F-4D97-AF65-F5344CB8AC3E}">
        <p14:creationId xmlns:p14="http://schemas.microsoft.com/office/powerpoint/2010/main" val="6923107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EFA3AB-C505-2249-9268-634B5AAFE17B}" type="slidenum">
              <a:rPr lang="en-US" smtClean="0"/>
              <a:t>34</a:t>
            </a:fld>
            <a:endParaRPr lang="en-US" dirty="0"/>
          </a:p>
        </p:txBody>
      </p:sp>
    </p:spTree>
    <p:extLst>
      <p:ext uri="{BB962C8B-B14F-4D97-AF65-F5344CB8AC3E}">
        <p14:creationId xmlns:p14="http://schemas.microsoft.com/office/powerpoint/2010/main" val="15500807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EFA3AB-C505-2249-9268-634B5AAFE17B}" type="slidenum">
              <a:rPr lang="en-US" smtClean="0"/>
              <a:t>35</a:t>
            </a:fld>
            <a:endParaRPr lang="en-US" dirty="0"/>
          </a:p>
        </p:txBody>
      </p:sp>
    </p:spTree>
    <p:extLst>
      <p:ext uri="{BB962C8B-B14F-4D97-AF65-F5344CB8AC3E}">
        <p14:creationId xmlns:p14="http://schemas.microsoft.com/office/powerpoint/2010/main" val="1770844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EFA3AB-C505-2249-9268-634B5AAFE17B}" type="slidenum">
              <a:rPr lang="en-US" smtClean="0"/>
              <a:t>36</a:t>
            </a:fld>
            <a:endParaRPr lang="en-US" dirty="0"/>
          </a:p>
        </p:txBody>
      </p:sp>
    </p:spTree>
    <p:extLst>
      <p:ext uri="{BB962C8B-B14F-4D97-AF65-F5344CB8AC3E}">
        <p14:creationId xmlns:p14="http://schemas.microsoft.com/office/powerpoint/2010/main" val="3962239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EFA3AB-C505-2249-9268-634B5AAFE17B}" type="slidenum">
              <a:rPr lang="en-US" smtClean="0"/>
              <a:t>4</a:t>
            </a:fld>
            <a:endParaRPr lang="en-US" dirty="0"/>
          </a:p>
        </p:txBody>
      </p:sp>
    </p:spTree>
    <p:extLst>
      <p:ext uri="{BB962C8B-B14F-4D97-AF65-F5344CB8AC3E}">
        <p14:creationId xmlns:p14="http://schemas.microsoft.com/office/powerpoint/2010/main" val="2557501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 district’s records management program is operated by the Records and Information Management office.  We report to Administrative Services along with the Print Shop, Graphics, Post Office, Fleet Copier and Printing Services Customer Support teams.  We all ultimately report to IT.</a:t>
            </a:r>
          </a:p>
        </p:txBody>
      </p:sp>
      <p:sp>
        <p:nvSpPr>
          <p:cNvPr id="4" name="Slide Number Placeholder 3"/>
          <p:cNvSpPr>
            <a:spLocks noGrp="1"/>
          </p:cNvSpPr>
          <p:nvPr>
            <p:ph type="sldNum" sz="quarter" idx="10"/>
          </p:nvPr>
        </p:nvSpPr>
        <p:spPr/>
        <p:txBody>
          <a:bodyPr/>
          <a:lstStyle/>
          <a:p>
            <a:fld id="{DCEFA3AB-C505-2249-9268-634B5AAFE17B}" type="slidenum">
              <a:rPr lang="en-US" smtClean="0"/>
              <a:t>5</a:t>
            </a:fld>
            <a:endParaRPr lang="en-US" dirty="0"/>
          </a:p>
        </p:txBody>
      </p:sp>
    </p:spTree>
    <p:extLst>
      <p:ext uri="{BB962C8B-B14F-4D97-AF65-F5344CB8AC3E}">
        <p14:creationId xmlns:p14="http://schemas.microsoft.com/office/powerpoint/2010/main" val="503568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EFA3AB-C505-2249-9268-634B5AAFE17B}" type="slidenum">
              <a:rPr lang="en-US" smtClean="0"/>
              <a:t>6</a:t>
            </a:fld>
            <a:endParaRPr lang="en-US" dirty="0"/>
          </a:p>
        </p:txBody>
      </p:sp>
    </p:spTree>
    <p:extLst>
      <p:ext uri="{BB962C8B-B14F-4D97-AF65-F5344CB8AC3E}">
        <p14:creationId xmlns:p14="http://schemas.microsoft.com/office/powerpoint/2010/main" val="2702497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519113"/>
            <a:ext cx="4648200" cy="3486150"/>
          </a:xfrm>
        </p:spPr>
      </p:sp>
      <p:sp>
        <p:nvSpPr>
          <p:cNvPr id="3" name="Notes Placeholder 2"/>
          <p:cNvSpPr>
            <a:spLocks noGrp="1"/>
          </p:cNvSpPr>
          <p:nvPr>
            <p:ph type="body" idx="1"/>
          </p:nvPr>
        </p:nvSpPr>
        <p:spPr>
          <a:xfrm>
            <a:off x="701040" y="4415791"/>
            <a:ext cx="5608320" cy="4488512"/>
          </a:xfrm>
        </p:spPr>
        <p:txBody>
          <a:bodyPr/>
          <a:lstStyle/>
          <a:p>
            <a:r>
              <a:rPr lang="en-US" sz="1600" dirty="0"/>
              <a:t>High volume color production scanners that can scan 135 ppm single-sided or 270 </a:t>
            </a:r>
            <a:r>
              <a:rPr lang="en-US" sz="1600" dirty="0" err="1"/>
              <a:t>ipm</a:t>
            </a:r>
            <a:r>
              <a:rPr lang="en-US" sz="1600" dirty="0"/>
              <a:t> duplex (two-sided).</a:t>
            </a:r>
          </a:p>
          <a:p>
            <a:endParaRPr lang="en-US" sz="1600" dirty="0"/>
          </a:p>
          <a:p>
            <a:r>
              <a:rPr lang="en-US" sz="1600" dirty="0"/>
              <a:t>Book scanner – enables us to scan books and manuscripts without need to cut the binding.  Scanned a special project for Library Services of the Houston Public Schools annual reports dating back to the early 1900’s.</a:t>
            </a:r>
          </a:p>
          <a:p>
            <a:endParaRPr lang="en-US" sz="1600" dirty="0"/>
          </a:p>
          <a:p>
            <a:r>
              <a:rPr lang="en-US" sz="1600" dirty="0"/>
              <a:t>Large format scanner can scan records up to 42” wide such as maps and architectural drawings.</a:t>
            </a:r>
          </a:p>
          <a:p>
            <a:endParaRPr lang="en-US" sz="1600" dirty="0"/>
          </a:p>
          <a:p>
            <a:r>
              <a:rPr lang="en-US" sz="1600" dirty="0"/>
              <a:t>Microfilm - used to archive Board Services records and Student Transcripts  that have a permanent retention and personnel records that have a 75-year retention. The digital images are now uploaded to the State Archives Drop box and it’s a turn-key solution where they create, process and store the microfilm.</a:t>
            </a:r>
          </a:p>
          <a:p>
            <a:endParaRPr lang="en-US" dirty="0"/>
          </a:p>
        </p:txBody>
      </p:sp>
      <p:sp>
        <p:nvSpPr>
          <p:cNvPr id="4" name="Slide Number Placeholder 3"/>
          <p:cNvSpPr>
            <a:spLocks noGrp="1"/>
          </p:cNvSpPr>
          <p:nvPr>
            <p:ph type="sldNum" sz="quarter" idx="10"/>
          </p:nvPr>
        </p:nvSpPr>
        <p:spPr/>
        <p:txBody>
          <a:bodyPr/>
          <a:lstStyle/>
          <a:p>
            <a:fld id="{DCEFA3AB-C505-2249-9268-634B5AAFE17B}" type="slidenum">
              <a:rPr lang="en-US" smtClean="0"/>
              <a:t>7</a:t>
            </a:fld>
            <a:endParaRPr lang="en-US" dirty="0"/>
          </a:p>
        </p:txBody>
      </p:sp>
    </p:spTree>
    <p:extLst>
      <p:ext uri="{BB962C8B-B14F-4D97-AF65-F5344CB8AC3E}">
        <p14:creationId xmlns:p14="http://schemas.microsoft.com/office/powerpoint/2010/main" val="3241089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EFA3AB-C505-2249-9268-634B5AAFE17B}" type="slidenum">
              <a:rPr lang="en-US" smtClean="0"/>
              <a:t>8</a:t>
            </a:fld>
            <a:endParaRPr lang="en-US" dirty="0"/>
          </a:p>
        </p:txBody>
      </p:sp>
    </p:spTree>
    <p:extLst>
      <p:ext uri="{BB962C8B-B14F-4D97-AF65-F5344CB8AC3E}">
        <p14:creationId xmlns:p14="http://schemas.microsoft.com/office/powerpoint/2010/main" val="2867504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EFA3AB-C505-2249-9268-634B5AAFE17B}" type="slidenum">
              <a:rPr lang="en-US" smtClean="0"/>
              <a:t>9</a:t>
            </a:fld>
            <a:endParaRPr lang="en-US" dirty="0"/>
          </a:p>
        </p:txBody>
      </p:sp>
    </p:spTree>
    <p:extLst>
      <p:ext uri="{BB962C8B-B14F-4D97-AF65-F5344CB8AC3E}">
        <p14:creationId xmlns:p14="http://schemas.microsoft.com/office/powerpoint/2010/main" val="7547330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7" name="Picture 16" descr="Background.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6856"/>
          </a:xfrm>
          <a:prstGeom prst="rect">
            <a:avLst/>
          </a:prstGeom>
        </p:spPr>
      </p:pic>
      <p:sp>
        <p:nvSpPr>
          <p:cNvPr id="2" name="Title 1"/>
          <p:cNvSpPr>
            <a:spLocks noGrp="1"/>
          </p:cNvSpPr>
          <p:nvPr>
            <p:ph type="ctrTitle"/>
          </p:nvPr>
        </p:nvSpPr>
        <p:spPr>
          <a:xfrm>
            <a:off x="457200" y="883002"/>
            <a:ext cx="7772400" cy="1714725"/>
          </a:xfrm>
        </p:spPr>
        <p:txBody>
          <a:bodyPr lIns="0" tIns="0" rIns="0" bIns="0" anchor="b" anchorCtr="0">
            <a:noAutofit/>
          </a:bodyPr>
          <a:lstStyle>
            <a:lvl1pPr algn="l">
              <a:lnSpc>
                <a:spcPts val="7200"/>
              </a:lnSpc>
              <a:defRPr sz="7200" b="1" i="0" kern="0" spc="20" baseline="0">
                <a:solidFill>
                  <a:srgbClr val="FFFFFF"/>
                </a:solidFill>
                <a:latin typeface="Rockwell"/>
                <a:cs typeface="Rockwell"/>
              </a:defRPr>
            </a:lvl1pPr>
          </a:lstStyle>
          <a:p>
            <a:r>
              <a:rPr lang="en-US"/>
              <a:t>Click to edit Master title style</a:t>
            </a:r>
            <a:endParaRPr lang="en-US" dirty="0"/>
          </a:p>
        </p:txBody>
      </p:sp>
      <p:sp>
        <p:nvSpPr>
          <p:cNvPr id="3" name="Subtitle 2"/>
          <p:cNvSpPr>
            <a:spLocks noGrp="1"/>
          </p:cNvSpPr>
          <p:nvPr>
            <p:ph type="subTitle" idx="1"/>
          </p:nvPr>
        </p:nvSpPr>
        <p:spPr>
          <a:xfrm>
            <a:off x="457200" y="2818597"/>
            <a:ext cx="7677431" cy="1752600"/>
          </a:xfrm>
        </p:spPr>
        <p:txBody>
          <a:bodyPr lIns="0" tIns="0" rIns="0" bIns="0" anchor="t" anchorCtr="0">
            <a:normAutofit/>
          </a:bodyPr>
          <a:lstStyle>
            <a:lvl1pPr marL="0" indent="0" algn="l">
              <a:spcBef>
                <a:spcPts val="0"/>
              </a:spcBef>
              <a:buNone/>
              <a:defRPr sz="2800" b="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531242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FD52C1F8-3BA5-F24E-8618-E52498D87186}" type="slidenum">
              <a:rPr lang="en-US" smtClean="0"/>
              <a:t>‹#›</a:t>
            </a:fld>
            <a:endParaRPr lang="en-US" dirty="0"/>
          </a:p>
        </p:txBody>
      </p:sp>
      <p:cxnSp>
        <p:nvCxnSpPr>
          <p:cNvPr id="8" name="Straight Connector 7"/>
          <p:cNvCxnSpPr/>
          <p:nvPr userDrawn="1"/>
        </p:nvCxnSpPr>
        <p:spPr>
          <a:xfrm>
            <a:off x="457200" y="1417638"/>
            <a:ext cx="8229600" cy="0"/>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2354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FD52C1F8-3BA5-F24E-8618-E52498D87186}" type="slidenum">
              <a:rPr lang="en-US" smtClean="0"/>
              <a:t>‹#›</a:t>
            </a:fld>
            <a:endParaRPr lang="en-US" dirty="0"/>
          </a:p>
        </p:txBody>
      </p:sp>
      <p:cxnSp>
        <p:nvCxnSpPr>
          <p:cNvPr id="11" name="Straight Connector 10"/>
          <p:cNvCxnSpPr/>
          <p:nvPr userDrawn="1"/>
        </p:nvCxnSpPr>
        <p:spPr>
          <a:xfrm>
            <a:off x="6629400" y="274638"/>
            <a:ext cx="0" cy="5851525"/>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0422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248400"/>
            <a:ext cx="2133600" cy="457200"/>
          </a:xfrm>
          <a:prstGeom prst="rect">
            <a:avLst/>
          </a:prstGeom>
        </p:spPr>
        <p:txBody>
          <a:bodyPr/>
          <a:lstStyle>
            <a:lvl1pPr>
              <a:defRPr/>
            </a:lvl1pPr>
          </a:lstStyle>
          <a:p>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9" name="Slide Number Placeholder 8"/>
          <p:cNvSpPr>
            <a:spLocks noGrp="1"/>
          </p:cNvSpPr>
          <p:nvPr>
            <p:ph type="sldNum" sz="quarter" idx="12"/>
          </p:nvPr>
        </p:nvSpPr>
        <p:spPr>
          <a:xfrm>
            <a:off x="6553200" y="6248400"/>
            <a:ext cx="2133600" cy="457200"/>
          </a:xfrm>
        </p:spPr>
        <p:txBody>
          <a:bodyPr/>
          <a:lstStyle>
            <a:lvl1pPr>
              <a:defRPr/>
            </a:lvl1pPr>
          </a:lstStyle>
          <a:p>
            <a:fld id="{E338E7CB-1C49-4D1D-A01B-63175F0ED834}" type="slidenum">
              <a:rPr lang="en-US"/>
              <a:pPr/>
              <a:t>‹#›</a:t>
            </a:fld>
            <a:endParaRPr lang="en-US"/>
          </a:p>
        </p:txBody>
      </p:sp>
    </p:spTree>
    <p:extLst>
      <p:ext uri="{BB962C8B-B14F-4D97-AF65-F5344CB8AC3E}">
        <p14:creationId xmlns:p14="http://schemas.microsoft.com/office/powerpoint/2010/main" val="40476472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8300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7D68C4C9-70BB-41F1-964C-BD7F9B29C015}" type="slidenum">
              <a:rPr lang="en-US"/>
              <a:pPr/>
              <a:t>‹#›</a:t>
            </a:fld>
            <a:endParaRPr lang="en-US"/>
          </a:p>
        </p:txBody>
      </p:sp>
    </p:spTree>
    <p:extLst>
      <p:ext uri="{BB962C8B-B14F-4D97-AF65-F5344CB8AC3E}">
        <p14:creationId xmlns:p14="http://schemas.microsoft.com/office/powerpoint/2010/main" val="3704557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FD52C1F8-3BA5-F24E-8618-E52498D87186}" type="slidenum">
              <a:rPr lang="en-US" smtClean="0"/>
              <a:t>‹#›</a:t>
            </a:fld>
            <a:endParaRPr lang="en-US" dirty="0"/>
          </a:p>
        </p:txBody>
      </p:sp>
      <p:cxnSp>
        <p:nvCxnSpPr>
          <p:cNvPr id="7" name="Straight Connector 6"/>
          <p:cNvCxnSpPr/>
          <p:nvPr userDrawn="1"/>
        </p:nvCxnSpPr>
        <p:spPr>
          <a:xfrm>
            <a:off x="457200" y="1417638"/>
            <a:ext cx="8229600" cy="0"/>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6855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D52C1F8-3BA5-F24E-8618-E52498D87186}" type="slidenum">
              <a:rPr lang="en-US" smtClean="0"/>
              <a:t>‹#›</a:t>
            </a:fld>
            <a:endParaRPr lang="en-US" dirty="0"/>
          </a:p>
        </p:txBody>
      </p:sp>
    </p:spTree>
    <p:extLst>
      <p:ext uri="{BB962C8B-B14F-4D97-AF65-F5344CB8AC3E}">
        <p14:creationId xmlns:p14="http://schemas.microsoft.com/office/powerpoint/2010/main" val="982028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FD52C1F8-3BA5-F24E-8618-E52498D87186}" type="slidenum">
              <a:rPr lang="en-US" smtClean="0"/>
              <a:t>‹#›</a:t>
            </a:fld>
            <a:endParaRPr lang="en-US" dirty="0"/>
          </a:p>
        </p:txBody>
      </p:sp>
      <p:cxnSp>
        <p:nvCxnSpPr>
          <p:cNvPr id="9" name="Straight Connector 8"/>
          <p:cNvCxnSpPr/>
          <p:nvPr userDrawn="1"/>
        </p:nvCxnSpPr>
        <p:spPr>
          <a:xfrm>
            <a:off x="457200" y="1417638"/>
            <a:ext cx="8229600" cy="0"/>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5058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FD52C1F8-3BA5-F24E-8618-E52498D87186}" type="slidenum">
              <a:rPr lang="en-US" smtClean="0"/>
              <a:t>‹#›</a:t>
            </a:fld>
            <a:endParaRPr lang="en-US" dirty="0"/>
          </a:p>
        </p:txBody>
      </p:sp>
      <p:cxnSp>
        <p:nvCxnSpPr>
          <p:cNvPr id="11" name="Straight Connector 10"/>
          <p:cNvCxnSpPr/>
          <p:nvPr userDrawn="1"/>
        </p:nvCxnSpPr>
        <p:spPr>
          <a:xfrm>
            <a:off x="457200" y="1417638"/>
            <a:ext cx="8229600" cy="0"/>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9832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FD52C1F8-3BA5-F24E-8618-E52498D87186}" type="slidenum">
              <a:rPr lang="en-US" smtClean="0"/>
              <a:t>‹#›</a:t>
            </a:fld>
            <a:endParaRPr lang="en-US" dirty="0"/>
          </a:p>
        </p:txBody>
      </p:sp>
      <p:cxnSp>
        <p:nvCxnSpPr>
          <p:cNvPr id="7" name="Straight Connector 6"/>
          <p:cNvCxnSpPr/>
          <p:nvPr userDrawn="1"/>
        </p:nvCxnSpPr>
        <p:spPr>
          <a:xfrm>
            <a:off x="457200" y="1417638"/>
            <a:ext cx="8229600" cy="0"/>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1506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D52C1F8-3BA5-F24E-8618-E52498D87186}" type="slidenum">
              <a:rPr lang="en-US" smtClean="0"/>
              <a:t>‹#›</a:t>
            </a:fld>
            <a:endParaRPr lang="en-US" dirty="0"/>
          </a:p>
        </p:txBody>
      </p:sp>
    </p:spTree>
    <p:extLst>
      <p:ext uri="{BB962C8B-B14F-4D97-AF65-F5344CB8AC3E}">
        <p14:creationId xmlns:p14="http://schemas.microsoft.com/office/powerpoint/2010/main" val="1697306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FD52C1F8-3BA5-F24E-8618-E52498D87186}" type="slidenum">
              <a:rPr lang="en-US" smtClean="0"/>
              <a:t>‹#›</a:t>
            </a:fld>
            <a:endParaRPr lang="en-US" dirty="0"/>
          </a:p>
        </p:txBody>
      </p:sp>
    </p:spTree>
    <p:extLst>
      <p:ext uri="{BB962C8B-B14F-4D97-AF65-F5344CB8AC3E}">
        <p14:creationId xmlns:p14="http://schemas.microsoft.com/office/powerpoint/2010/main" val="1357850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FD52C1F8-3BA5-F24E-8618-E52498D87186}" type="slidenum">
              <a:rPr lang="en-US" smtClean="0"/>
              <a:t>‹#›</a:t>
            </a:fld>
            <a:endParaRPr lang="en-US" dirty="0"/>
          </a:p>
        </p:txBody>
      </p:sp>
    </p:spTree>
    <p:extLst>
      <p:ext uri="{BB962C8B-B14F-4D97-AF65-F5344CB8AC3E}">
        <p14:creationId xmlns:p14="http://schemas.microsoft.com/office/powerpoint/2010/main" val="2913643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6332315"/>
            <a:ext cx="9144000" cy="4572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FD52C1F8-3BA5-F24E-8618-E52498D87186}" type="slidenum">
              <a:rPr lang="en-US" smtClean="0"/>
              <a:pPr/>
              <a:t>‹#›</a:t>
            </a:fld>
            <a:endParaRPr lang="en-US" dirty="0"/>
          </a:p>
        </p:txBody>
      </p:sp>
    </p:spTree>
    <p:extLst>
      <p:ext uri="{BB962C8B-B14F-4D97-AF65-F5344CB8AC3E}">
        <p14:creationId xmlns:p14="http://schemas.microsoft.com/office/powerpoint/2010/main" val="3088180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l" defTabSz="457200" rtl="0" eaLnBrk="1" latinLnBrk="0" hangingPunct="1">
        <a:spcBef>
          <a:spcPct val="0"/>
        </a:spcBef>
        <a:buNone/>
        <a:defRPr sz="4400" kern="1200">
          <a:solidFill>
            <a:srgbClr val="67A2B9"/>
          </a:solidFill>
          <a:latin typeface="Rockwell"/>
          <a:ea typeface="+mj-ea"/>
          <a:cs typeface="Rockwell"/>
        </a:defRPr>
      </a:lvl1pPr>
    </p:titleStyle>
    <p:body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4.jpeg"/><Relationship Id="rId18" Type="http://schemas.openxmlformats.org/officeDocument/2006/relationships/image" Target="../media/image27.jpeg"/><Relationship Id="rId3" Type="http://schemas.openxmlformats.org/officeDocument/2006/relationships/hyperlink" Target="http://images.google.com/url?sa=i&amp;rct=j&amp;q=files&amp;source=images&amp;cd=&amp;cad=rja&amp;docid=MwyJvQr9R132EM&amp;tbnid=Xu6u-cH_8aLBSM:&amp;ved=0CAUQjRw&amp;url=http://www.recyclethis.co.uk/20081117/how-can-i-reuse-or-recycle-old-lever-arch-files-or-ringbinders&amp;ei=fX2SUaH2Do6tygH94IGQDw&amp;bvm=bv.46471029,d.aWc&amp;psig=AFQjCNGGMVA8yPxaOyKxotCDaPS1eder6w&amp;ust=1368641236385884" TargetMode="External"/><Relationship Id="rId21" Type="http://schemas.openxmlformats.org/officeDocument/2006/relationships/image" Target="../media/image29.jpeg"/><Relationship Id="rId7" Type="http://schemas.openxmlformats.org/officeDocument/2006/relationships/hyperlink" Target="http://images.google.com/url?sa=i&amp;rct=j&amp;q=files&amp;source=images&amp;cd=&amp;cad=rja&amp;docid=yVb-dVvNDp9jcM&amp;tbnid=5kmxUDdmMtpTpM:&amp;ved=0CAUQjRw&amp;url=http://www.recover-files.de/recover-docx-files.html&amp;ei=QoaSUey9BomEygH02IDYDg&amp;bvm=bv.46471029,d.aWc&amp;psig=AFQjCNGU0wTRMFHjSE4fT502klJ5B2-xcg&amp;ust=1368643499521185" TargetMode="External"/><Relationship Id="rId12" Type="http://schemas.openxmlformats.org/officeDocument/2006/relationships/hyperlink" Target="http://images.google.com/url?sa=i&amp;rct=j&amp;q=flash+drive&amp;source=images&amp;cd=&amp;cad=rja&amp;docid=DGGY6Vf5fcq_uM&amp;tbnid=pPN_5icMWtynxM:&amp;ved=0CAUQjRw&amp;url=http://www.flashdrive-repair.com/2013/05/download-ameco-chip-firmware-mw6208e.html&amp;ei=_pWSUYPfNaKOyAHPx4HoCA&amp;bvm=bv.46471029,d.aWc&amp;psig=AFQjCNFdQ2AtpJTCC-Ro5icOpdEJ-wlwIQ&amp;ust=1368647503216239" TargetMode="External"/><Relationship Id="rId17" Type="http://schemas.openxmlformats.org/officeDocument/2006/relationships/hyperlink" Target="http://images.google.com/url?sa=i&amp;rct=j&amp;q=microfilm&amp;source=images&amp;cd=&amp;cad=rja&amp;docid=_iaa5PBKNTSgvM&amp;tbnid=KLsaILt0RobOaM:&amp;ved=0CAUQjRw&amp;url=http://www.naviant-inc.com/services/microfilm-microfiche-scanning.html&amp;ei=9JOSUZPQL8SEygGmnIDoBw&amp;bvm=bv.46471029,d.aWc&amp;psig=AFQjCNGwQ8ZSGokCFpsV0znU4st5T1VlAg&amp;ust=1368646976502057" TargetMode="External"/><Relationship Id="rId2" Type="http://schemas.openxmlformats.org/officeDocument/2006/relationships/notesSlide" Target="../notesSlides/notesSlide13.xml"/><Relationship Id="rId16" Type="http://schemas.openxmlformats.org/officeDocument/2006/relationships/image" Target="../media/image26.jpeg"/><Relationship Id="rId20" Type="http://schemas.openxmlformats.org/officeDocument/2006/relationships/hyperlink" Target="http://images.google.com/url?sa=i&amp;rct=j&amp;q=cd&amp;source=images&amp;cd=&amp;cad=rja&amp;docid=g35gD6zzm0fVxM&amp;tbnid=gfU5b0QfXW6g6M:&amp;ved=0CAUQjRw&amp;url=http://www.bgpride.org/CDandDVDRecycling.htm&amp;ei=PZSSUYjlL8TVyAH1iYCoCw&amp;bvm=bv.46471029,d.aWc&amp;psig=AFQjCNHVoghvje7Uk2Ex5A6ZOc3ZvrLyqg&amp;ust=1368647083711613" TargetMode="External"/><Relationship Id="rId1" Type="http://schemas.openxmlformats.org/officeDocument/2006/relationships/slideLayout" Target="../slideLayouts/slideLayout4.xml"/><Relationship Id="rId6" Type="http://schemas.openxmlformats.org/officeDocument/2006/relationships/image" Target="../media/image20.png"/><Relationship Id="rId11" Type="http://schemas.openxmlformats.org/officeDocument/2006/relationships/image" Target="../media/image23.jpeg"/><Relationship Id="rId5" Type="http://schemas.openxmlformats.org/officeDocument/2006/relationships/hyperlink" Target="http://images.google.com/url?sa=i&amp;rct=j&amp;q=files&amp;source=images&amp;cd=&amp;cad=rja&amp;docid=KJK5qKr4bGdWpM&amp;tbnid=K2htThuuCBlUkM:&amp;ved=0CAUQjRw&amp;url=http://www.recover-files.de/recover-excel-files.html&amp;ei=6IaSUav5NIOZyAHa8oCQDQ&amp;bvm=bv.46471029,d.aWc&amp;psig=AFQjCNGU0wTRMFHjSE4fT502klJ5B2-xcg&amp;ust=1368643499521185" TargetMode="External"/><Relationship Id="rId15" Type="http://schemas.openxmlformats.org/officeDocument/2006/relationships/image" Target="../media/image25.jpeg"/><Relationship Id="rId23" Type="http://schemas.openxmlformats.org/officeDocument/2006/relationships/image" Target="../media/image31.gif"/><Relationship Id="rId10" Type="http://schemas.openxmlformats.org/officeDocument/2006/relationships/image" Target="../media/image22.jpeg"/><Relationship Id="rId19" Type="http://schemas.openxmlformats.org/officeDocument/2006/relationships/image" Target="../media/image28.png"/><Relationship Id="rId4" Type="http://schemas.openxmlformats.org/officeDocument/2006/relationships/image" Target="../media/image19.jpeg"/><Relationship Id="rId9" Type="http://schemas.openxmlformats.org/officeDocument/2006/relationships/hyperlink" Target="http://images.google.com/url?sa=i&amp;rct=j&amp;q=files&amp;source=images&amp;cd=&amp;cad=rja&amp;docid=JurOhI3hH_t7dM&amp;tbnid=NWiW8E4KIhLOgM:&amp;ved=0CAUQjRw&amp;url=http://www.iconarchive.com/show/adobe-cs4-icons-by-deleket/File-Adobe-Illustrator-01-icon.html&amp;ei=JIeSUeCLF4LdyAHQwYHoCA&amp;bvm=bv.46471029,d.aWc&amp;psig=AFQjCNGU0wTRMFHjSE4fT502klJ5B2-xcg&amp;ust=1368643499521185" TargetMode="External"/><Relationship Id="rId14" Type="http://schemas.openxmlformats.org/officeDocument/2006/relationships/hyperlink" Target="http://images.google.com/url?sa=i&amp;rct=j&amp;q=computer+tape&amp;source=images&amp;cd=&amp;cad=rja&amp;docid=3d7omZmRB8OqFM&amp;tbnid=eKUI6EOJlnukvM:&amp;ved=0CAUQjRw&amp;url=http://www.armyproperty.com/Resources/NSN-Listings/Computer-Media.htm&amp;ei=lJOSUaOAJuOhyAG4vIGIAw&amp;bvm=bv.46471029,d.aWc&amp;psig=AFQjCNGeMm8WhZYXpweZ9sB_cIewawOODw&amp;ust=1368646906998450" TargetMode="External"/><Relationship Id="rId22" Type="http://schemas.openxmlformats.org/officeDocument/2006/relationships/image" Target="../media/image3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emf"/></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2.emf"/></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3.gif"/><Relationship Id="rId7" Type="http://schemas.openxmlformats.org/officeDocument/2006/relationships/image" Target="../media/image45.emf"/><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oleObject" Target="../embeddings/oleObject3.bin"/><Relationship Id="rId5" Type="http://schemas.openxmlformats.org/officeDocument/2006/relationships/image" Target="../media/image44.wmf"/><Relationship Id="rId4" Type="http://schemas.openxmlformats.org/officeDocument/2006/relationships/oleObject" Target="../embeddings/oleObject2.bin"/></Relationships>
</file>

<file path=ppt/slides/_rels/slide32.xml.rels><?xml version="1.0" encoding="UTF-8" standalone="yes"?>
<Relationships xmlns="http://schemas.openxmlformats.org/package/2006/relationships"><Relationship Id="rId3" Type="http://schemas.openxmlformats.org/officeDocument/2006/relationships/image" Target="../media/image43.gif"/><Relationship Id="rId7"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6.jpg"/><Relationship Id="rId5" Type="http://schemas.openxmlformats.org/officeDocument/2006/relationships/image" Target="../media/image44.wmf"/><Relationship Id="rId4" Type="http://schemas.openxmlformats.org/officeDocument/2006/relationships/oleObject" Target="../embeddings/oleObject2.bin"/></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mailto:RecordsManagement@houstonisd.org"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9.jpg"/><Relationship Id="rId4" Type="http://schemas.openxmlformats.org/officeDocument/2006/relationships/image" Target="../media/image48.jpg"/></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7A2B9"/>
        </a:solidFill>
        <a:effectLst/>
      </p:bgPr>
    </p:bg>
    <p:spTree>
      <p:nvGrpSpPr>
        <p:cNvPr id="1" name=""/>
        <p:cNvGrpSpPr/>
        <p:nvPr/>
      </p:nvGrpSpPr>
      <p:grpSpPr>
        <a:xfrm>
          <a:off x="0" y="0"/>
          <a:ext cx="0" cy="0"/>
          <a:chOff x="0" y="0"/>
          <a:chExt cx="0" cy="0"/>
        </a:xfrm>
      </p:grpSpPr>
      <p:sp>
        <p:nvSpPr>
          <p:cNvPr id="18" name="Title 17"/>
          <p:cNvSpPr>
            <a:spLocks noGrp="1"/>
          </p:cNvSpPr>
          <p:nvPr>
            <p:ph type="ctrTitle"/>
          </p:nvPr>
        </p:nvSpPr>
        <p:spPr/>
        <p:txBody>
          <a:bodyPr/>
          <a:lstStyle/>
          <a:p>
            <a:pPr>
              <a:lnSpc>
                <a:spcPts val="6800"/>
              </a:lnSpc>
            </a:pPr>
            <a:r>
              <a:rPr lang="en-US" spc="110" dirty="0">
                <a:latin typeface="Arial" panose="020B0604020202020204" pitchFamily="34" charset="0"/>
                <a:cs typeface="Arial" panose="020B0604020202020204" pitchFamily="34" charset="0"/>
              </a:rPr>
              <a:t>Records Management</a:t>
            </a:r>
            <a:endParaRPr lang="en-US" sz="7200" kern="0" spc="110" dirty="0">
              <a:latin typeface="Arial" panose="020B0604020202020204" pitchFamily="34" charset="0"/>
              <a:cs typeface="Arial" panose="020B0604020202020204" pitchFamily="34" charset="0"/>
            </a:endParaRPr>
          </a:p>
        </p:txBody>
      </p:sp>
      <p:sp>
        <p:nvSpPr>
          <p:cNvPr id="19" name="Subtitle 18"/>
          <p:cNvSpPr>
            <a:spLocks noGrp="1"/>
          </p:cNvSpPr>
          <p:nvPr>
            <p:ph type="subTitle" idx="1"/>
          </p:nvPr>
        </p:nvSpPr>
        <p:spPr>
          <a:xfrm>
            <a:off x="457200" y="2630376"/>
            <a:ext cx="7677431" cy="1752600"/>
          </a:xfrm>
        </p:spPr>
        <p:txBody>
          <a:bodyPr/>
          <a:lstStyle/>
          <a:p>
            <a:endParaRPr lang="en-US" dirty="0"/>
          </a:p>
          <a:p>
            <a:r>
              <a:rPr lang="en-US" dirty="0"/>
              <a:t>Managing Nutrition Services Records</a:t>
            </a:r>
          </a:p>
        </p:txBody>
      </p:sp>
      <p:sp>
        <p:nvSpPr>
          <p:cNvPr id="21" name="Text Placeholder 20"/>
          <p:cNvSpPr txBox="1">
            <a:spLocks/>
          </p:cNvSpPr>
          <p:nvPr/>
        </p:nvSpPr>
        <p:spPr>
          <a:xfrm>
            <a:off x="457200" y="4535488"/>
            <a:ext cx="4830763" cy="1463675"/>
          </a:xfrm>
          <a:prstGeom prst="rect">
            <a:avLst/>
          </a:prstGeom>
        </p:spPr>
        <p:txBody>
          <a:bodyPr lIns="0" tIns="0" rIns="0" bIns="0"/>
          <a:lstStyle>
            <a:lvl1pPr marL="0" indent="0" algn="l" defTabSz="457200" rtl="0" eaLnBrk="1" latinLnBrk="0" hangingPunct="1">
              <a:spcBef>
                <a:spcPts val="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i="1" dirty="0">
                <a:solidFill>
                  <a:srgbClr val="FFFFFF"/>
                </a:solidFill>
              </a:rPr>
              <a:t>Date: July 2021</a:t>
            </a:r>
          </a:p>
          <a:p>
            <a:r>
              <a:rPr lang="en-US" sz="1800" i="1" dirty="0">
                <a:solidFill>
                  <a:srgbClr val="FFFFFF"/>
                </a:solidFill>
              </a:rPr>
              <a:t>Presenter:</a:t>
            </a:r>
            <a:br>
              <a:rPr lang="en-US" sz="1800" i="1" dirty="0">
                <a:solidFill>
                  <a:srgbClr val="FFFFFF"/>
                </a:solidFill>
              </a:rPr>
            </a:br>
            <a:r>
              <a:rPr lang="en-US" sz="1800" i="1" dirty="0">
                <a:solidFill>
                  <a:srgbClr val="FFFFFF"/>
                </a:solidFill>
              </a:rPr>
              <a:t>Ann Ebrahimi, Records Manager</a:t>
            </a:r>
          </a:p>
        </p:txBody>
      </p:sp>
    </p:spTree>
    <p:extLst>
      <p:ext uri="{BB962C8B-B14F-4D97-AF65-F5344CB8AC3E}">
        <p14:creationId xmlns:p14="http://schemas.microsoft.com/office/powerpoint/2010/main" val="2104730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D52C1F8-3BA5-F24E-8618-E52498D87186}" type="slidenum">
              <a:rPr lang="en-US" smtClean="0"/>
              <a:t>10</a:t>
            </a:fld>
            <a:endParaRPr lang="en-US" dirty="0"/>
          </a:p>
        </p:txBody>
      </p:sp>
      <p:cxnSp>
        <p:nvCxnSpPr>
          <p:cNvPr id="3" name="Straight Connector 2"/>
          <p:cNvCxnSpPr/>
          <p:nvPr/>
        </p:nvCxnSpPr>
        <p:spPr>
          <a:xfrm flipV="1">
            <a:off x="601980" y="3101340"/>
            <a:ext cx="7818120" cy="22860"/>
          </a:xfrm>
          <a:prstGeom prst="line">
            <a:avLst/>
          </a:prstGeom>
          <a:ln w="28575"/>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601980" y="2384272"/>
            <a:ext cx="7749540" cy="707886"/>
          </a:xfrm>
          <a:prstGeom prst="rect">
            <a:avLst/>
          </a:prstGeom>
        </p:spPr>
        <p:txBody>
          <a:bodyPr wrap="square">
            <a:spAutoFit/>
          </a:bodyPr>
          <a:lstStyle/>
          <a:p>
            <a:pPr algn="ctr"/>
            <a:r>
              <a:rPr lang="en-US" sz="4000" dirty="0">
                <a:solidFill>
                  <a:schemeClr val="accent3">
                    <a:lumMod val="75000"/>
                  </a:schemeClr>
                </a:solidFill>
                <a:ea typeface="MS UI Gothic" panose="020B0600070205080204" pitchFamily="34" charset="-128"/>
              </a:rPr>
              <a:t>General RM Information</a:t>
            </a:r>
            <a:endParaRPr lang="en-US" sz="4000" dirty="0">
              <a:solidFill>
                <a:schemeClr val="accent3">
                  <a:lumMod val="75000"/>
                </a:schemeClr>
              </a:solidFill>
            </a:endParaRPr>
          </a:p>
        </p:txBody>
      </p:sp>
    </p:spTree>
    <p:extLst>
      <p:ext uri="{BB962C8B-B14F-4D97-AF65-F5344CB8AC3E}">
        <p14:creationId xmlns:p14="http://schemas.microsoft.com/office/powerpoint/2010/main" val="4140462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F324A-3E49-4087-89C9-A998C1A352FD}"/>
              </a:ext>
            </a:extLst>
          </p:cNvPr>
          <p:cNvSpPr>
            <a:spLocks noGrp="1"/>
          </p:cNvSpPr>
          <p:nvPr>
            <p:ph type="title"/>
          </p:nvPr>
        </p:nvSpPr>
        <p:spPr/>
        <p:txBody>
          <a:bodyPr/>
          <a:lstStyle/>
          <a:p>
            <a:r>
              <a:rPr lang="en-US" dirty="0"/>
              <a:t>What is records management?</a:t>
            </a:r>
          </a:p>
        </p:txBody>
      </p:sp>
      <p:sp>
        <p:nvSpPr>
          <p:cNvPr id="3" name="Slide Number Placeholder 2">
            <a:extLst>
              <a:ext uri="{FF2B5EF4-FFF2-40B4-BE49-F238E27FC236}">
                <a16:creationId xmlns:a16="http://schemas.microsoft.com/office/drawing/2014/main" id="{F7F0E83B-C647-44EE-811F-E8362AEB6AA4}"/>
              </a:ext>
            </a:extLst>
          </p:cNvPr>
          <p:cNvSpPr>
            <a:spLocks noGrp="1"/>
          </p:cNvSpPr>
          <p:nvPr>
            <p:ph type="sldNum" sz="quarter" idx="12"/>
          </p:nvPr>
        </p:nvSpPr>
        <p:spPr/>
        <p:txBody>
          <a:bodyPr/>
          <a:lstStyle/>
          <a:p>
            <a:fld id="{FD52C1F8-3BA5-F24E-8618-E52498D87186}" type="slidenum">
              <a:rPr lang="en-US" smtClean="0"/>
              <a:t>11</a:t>
            </a:fld>
            <a:endParaRPr lang="en-US" dirty="0"/>
          </a:p>
        </p:txBody>
      </p:sp>
      <p:sp>
        <p:nvSpPr>
          <p:cNvPr id="4" name="TextBox 3">
            <a:extLst>
              <a:ext uri="{FF2B5EF4-FFF2-40B4-BE49-F238E27FC236}">
                <a16:creationId xmlns:a16="http://schemas.microsoft.com/office/drawing/2014/main" id="{758FA0BE-F76E-4A70-9817-4BDD44C03ECA}"/>
              </a:ext>
            </a:extLst>
          </p:cNvPr>
          <p:cNvSpPr txBox="1"/>
          <p:nvPr/>
        </p:nvSpPr>
        <p:spPr>
          <a:xfrm>
            <a:off x="1181436" y="1537487"/>
            <a:ext cx="6659745" cy="1508105"/>
          </a:xfrm>
          <a:prstGeom prst="rect">
            <a:avLst/>
          </a:prstGeom>
          <a:noFill/>
        </p:spPr>
        <p:txBody>
          <a:bodyPr wrap="square" rtlCol="0">
            <a:spAutoFit/>
          </a:bodyPr>
          <a:lstStyle/>
          <a:p>
            <a:r>
              <a:rPr lang="en-US" sz="2400" dirty="0"/>
              <a:t>“the efficient and systematic control of the creation, receipt, distribution, use, maintenance, storage, and disposal of records”</a:t>
            </a:r>
          </a:p>
          <a:p>
            <a:r>
              <a:rPr lang="en-US" sz="2000" dirty="0"/>
              <a:t>                      </a:t>
            </a:r>
            <a:r>
              <a:rPr lang="en-US" sz="1200" dirty="0"/>
              <a:t>ISO15489: 20 01 (International Standard for Records Management)</a:t>
            </a:r>
          </a:p>
        </p:txBody>
      </p:sp>
      <p:sp>
        <p:nvSpPr>
          <p:cNvPr id="5" name="TextBox 4">
            <a:extLst>
              <a:ext uri="{FF2B5EF4-FFF2-40B4-BE49-F238E27FC236}">
                <a16:creationId xmlns:a16="http://schemas.microsoft.com/office/drawing/2014/main" id="{5A06EF3B-43C5-47CF-96F5-B5AF281901F7}"/>
              </a:ext>
            </a:extLst>
          </p:cNvPr>
          <p:cNvSpPr txBox="1"/>
          <p:nvPr/>
        </p:nvSpPr>
        <p:spPr>
          <a:xfrm>
            <a:off x="1351370" y="3554901"/>
            <a:ext cx="6123792" cy="2308324"/>
          </a:xfrm>
          <a:prstGeom prst="rect">
            <a:avLst/>
          </a:prstGeom>
          <a:noFill/>
        </p:spPr>
        <p:txBody>
          <a:bodyPr wrap="none" rtlCol="0">
            <a:spAutoFit/>
          </a:bodyPr>
          <a:lstStyle/>
          <a:p>
            <a:r>
              <a:rPr lang="en-US" sz="2400" b="1" dirty="0"/>
              <a:t>It is about knowing…….</a:t>
            </a:r>
          </a:p>
          <a:p>
            <a:r>
              <a:rPr lang="en-US" sz="2400" dirty="0"/>
              <a:t>	What we have (and what we don’t have)</a:t>
            </a:r>
          </a:p>
          <a:p>
            <a:r>
              <a:rPr lang="en-US" sz="2400" dirty="0"/>
              <a:t>	Where it is</a:t>
            </a:r>
          </a:p>
          <a:p>
            <a:r>
              <a:rPr lang="en-US" sz="2400" dirty="0"/>
              <a:t>	Who has it and who has access to it</a:t>
            </a:r>
          </a:p>
          <a:p>
            <a:r>
              <a:rPr lang="en-US" sz="2400" dirty="0"/>
              <a:t>	What format we have it in</a:t>
            </a:r>
          </a:p>
          <a:p>
            <a:r>
              <a:rPr lang="en-US" sz="2400" dirty="0"/>
              <a:t>	How long we need to keep it for</a:t>
            </a:r>
          </a:p>
        </p:txBody>
      </p:sp>
    </p:spTree>
    <p:extLst>
      <p:ext uri="{BB962C8B-B14F-4D97-AF65-F5344CB8AC3E}">
        <p14:creationId xmlns:p14="http://schemas.microsoft.com/office/powerpoint/2010/main" val="1744112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Terms and Definitions</a:t>
            </a:r>
          </a:p>
        </p:txBody>
      </p:sp>
      <p:sp>
        <p:nvSpPr>
          <p:cNvPr id="3" name="Content Placeholder 2"/>
          <p:cNvSpPr>
            <a:spLocks noGrp="1"/>
          </p:cNvSpPr>
          <p:nvPr>
            <p:ph idx="1"/>
          </p:nvPr>
        </p:nvSpPr>
        <p:spPr>
          <a:xfrm>
            <a:off x="457200" y="1508760"/>
            <a:ext cx="8229600" cy="4792980"/>
          </a:xfrm>
        </p:spPr>
        <p:txBody>
          <a:bodyPr>
            <a:normAutofit fontScale="92500" lnSpcReduction="20000"/>
          </a:bodyPr>
          <a:lstStyle/>
          <a:p>
            <a:r>
              <a:rPr lang="en-US" sz="2800" dirty="0">
                <a:solidFill>
                  <a:schemeClr val="tx1"/>
                </a:solidFill>
              </a:rPr>
              <a:t> Retention Schedule</a:t>
            </a:r>
          </a:p>
          <a:p>
            <a:pPr lvl="1"/>
            <a:endParaRPr lang="en-US" dirty="0">
              <a:solidFill>
                <a:schemeClr val="tx1"/>
              </a:solidFill>
            </a:endParaRPr>
          </a:p>
          <a:p>
            <a:pPr marL="342900" lvl="2" indent="-342900"/>
            <a:r>
              <a:rPr lang="en-US" sz="2800" dirty="0">
                <a:solidFill>
                  <a:schemeClr val="tx1"/>
                </a:solidFill>
              </a:rPr>
              <a:t> Records Series</a:t>
            </a:r>
          </a:p>
          <a:p>
            <a:pPr marL="342900" lvl="2" indent="-342900"/>
            <a:endParaRPr lang="en-US" sz="2800" dirty="0">
              <a:solidFill>
                <a:schemeClr val="tx1"/>
              </a:solidFill>
            </a:endParaRPr>
          </a:p>
          <a:p>
            <a:pPr marL="342900" lvl="2" indent="-342900"/>
            <a:r>
              <a:rPr lang="en-US" sz="2800" dirty="0">
                <a:solidFill>
                  <a:schemeClr val="tx1"/>
                </a:solidFill>
              </a:rPr>
              <a:t> Retention Period</a:t>
            </a:r>
          </a:p>
          <a:p>
            <a:pPr marL="342900" lvl="2" indent="-342900"/>
            <a:endParaRPr lang="en-US" sz="2800" dirty="0">
              <a:solidFill>
                <a:schemeClr val="tx1"/>
              </a:solidFill>
            </a:endParaRPr>
          </a:p>
          <a:p>
            <a:r>
              <a:rPr lang="en-US" sz="2800" dirty="0">
                <a:solidFill>
                  <a:schemeClr val="tx1"/>
                </a:solidFill>
              </a:rPr>
              <a:t> Unscheduled Record</a:t>
            </a:r>
          </a:p>
          <a:p>
            <a:endParaRPr lang="en-US" sz="2800" dirty="0">
              <a:solidFill>
                <a:schemeClr val="tx1"/>
              </a:solidFill>
            </a:endParaRPr>
          </a:p>
          <a:p>
            <a:r>
              <a:rPr lang="en-US" sz="2800" dirty="0">
                <a:solidFill>
                  <a:schemeClr val="tx1"/>
                </a:solidFill>
              </a:rPr>
              <a:t> Convenience / Working Copy</a:t>
            </a:r>
          </a:p>
          <a:p>
            <a:pPr marL="0" indent="0">
              <a:buNone/>
            </a:pPr>
            <a:endParaRPr lang="en-US" sz="2800" dirty="0">
              <a:solidFill>
                <a:schemeClr val="tx1"/>
              </a:solidFill>
            </a:endParaRPr>
          </a:p>
          <a:p>
            <a:r>
              <a:rPr lang="en-US" sz="2800" dirty="0">
                <a:solidFill>
                  <a:schemeClr val="tx1"/>
                </a:solidFill>
              </a:rPr>
              <a:t> Legal Hold</a:t>
            </a:r>
          </a:p>
          <a:p>
            <a:pPr marL="0" indent="0">
              <a:buNone/>
            </a:pPr>
            <a:endParaRPr lang="en-US" dirty="0"/>
          </a:p>
          <a:p>
            <a:pPr lvl="1">
              <a:buFont typeface="Arial" pitchFamily="34" charset="0"/>
              <a:buChar char="•"/>
            </a:pPr>
            <a:endParaRPr lang="en-US" dirty="0"/>
          </a:p>
          <a:p>
            <a:pPr marL="0" lvl="2" indent="0">
              <a:buNone/>
            </a:pPr>
            <a:endParaRPr lang="en-US" dirty="0">
              <a:solidFill>
                <a:srgbClr val="FF0000"/>
              </a:solidFill>
            </a:endParaRPr>
          </a:p>
          <a:p>
            <a:endParaRPr lang="en-US" dirty="0"/>
          </a:p>
        </p:txBody>
      </p:sp>
      <p:sp>
        <p:nvSpPr>
          <p:cNvPr id="4" name="Slide Number Placeholder 3"/>
          <p:cNvSpPr>
            <a:spLocks noGrp="1"/>
          </p:cNvSpPr>
          <p:nvPr>
            <p:ph type="sldNum" sz="quarter" idx="12"/>
          </p:nvPr>
        </p:nvSpPr>
        <p:spPr/>
        <p:txBody>
          <a:bodyPr/>
          <a:lstStyle/>
          <a:p>
            <a:fld id="{FD52C1F8-3BA5-F24E-8618-E52498D87186}" type="slidenum">
              <a:rPr lang="en-US" smtClean="0"/>
              <a:t>12</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1853" y="5294947"/>
            <a:ext cx="1380574" cy="103409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4034" y="2841038"/>
            <a:ext cx="1495649" cy="936277"/>
          </a:xfrm>
          <a:prstGeom prst="rect">
            <a:avLst/>
          </a:prstGeom>
        </p:spPr>
      </p:pic>
      <p:sp>
        <p:nvSpPr>
          <p:cNvPr id="7" name="AutoShape 2" descr="Image result for copy stamp"/>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Image result for copy stamp"/>
          <p:cNvSpPr>
            <a:spLocks noChangeAspect="1" noChangeArrowheads="1"/>
          </p:cNvSpPr>
          <p:nvPr/>
        </p:nvSpPr>
        <p:spPr bwMode="auto">
          <a:xfrm>
            <a:off x="12065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9683" y="4463034"/>
            <a:ext cx="1593418" cy="862013"/>
          </a:xfrm>
          <a:prstGeom prst="rect">
            <a:avLst/>
          </a:prstGeom>
        </p:spPr>
      </p:pic>
      <p:sp>
        <p:nvSpPr>
          <p:cNvPr id="10" name="AutoShape 6" descr="Image result for retention schedule"/>
          <p:cNvSpPr>
            <a:spLocks noChangeAspect="1" noChangeArrowheads="1"/>
          </p:cNvSpPr>
          <p:nvPr/>
        </p:nvSpPr>
        <p:spPr bwMode="auto">
          <a:xfrm>
            <a:off x="27305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6029" y="1447062"/>
            <a:ext cx="931941" cy="698056"/>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92140" y="2206816"/>
            <a:ext cx="746194" cy="760013"/>
          </a:xfrm>
          <a:prstGeom prst="rect">
            <a:avLst/>
          </a:prstGeom>
        </p:spPr>
      </p:pic>
      <p:pic>
        <p:nvPicPr>
          <p:cNvPr id="15" name="Picture 14"/>
          <p:cNvPicPr>
            <a:picLocks noChangeAspect="1"/>
          </p:cNvPicPr>
          <p:nvPr/>
        </p:nvPicPr>
        <p:blipFill>
          <a:blip r:embed="rId8"/>
          <a:stretch>
            <a:fillRect/>
          </a:stretch>
        </p:blipFill>
        <p:spPr>
          <a:xfrm>
            <a:off x="4238334" y="3841127"/>
            <a:ext cx="932769" cy="695004"/>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66930" y="3769082"/>
            <a:ext cx="812070" cy="812070"/>
          </a:xfrm>
          <a:prstGeom prst="rect">
            <a:avLst/>
          </a:prstGeom>
        </p:spPr>
      </p:pic>
    </p:spTree>
    <p:extLst>
      <p:ext uri="{BB962C8B-B14F-4D97-AF65-F5344CB8AC3E}">
        <p14:creationId xmlns:p14="http://schemas.microsoft.com/office/powerpoint/2010/main" val="245897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What are Records?</a:t>
            </a:r>
          </a:p>
        </p:txBody>
      </p:sp>
      <p:sp>
        <p:nvSpPr>
          <p:cNvPr id="3" name="Content Placeholder 2"/>
          <p:cNvSpPr>
            <a:spLocks noGrp="1"/>
          </p:cNvSpPr>
          <p:nvPr>
            <p:ph sz="half" idx="1"/>
          </p:nvPr>
        </p:nvSpPr>
        <p:spPr>
          <a:xfrm>
            <a:off x="91440" y="1502536"/>
            <a:ext cx="8976360" cy="4861241"/>
          </a:xfrm>
        </p:spPr>
        <p:txBody>
          <a:bodyPr>
            <a:noAutofit/>
          </a:bodyPr>
          <a:lstStyle/>
          <a:p>
            <a:pPr>
              <a:lnSpc>
                <a:spcPct val="80000"/>
              </a:lnSpc>
              <a:buFont typeface="Arial" pitchFamily="34" charset="0"/>
              <a:buChar char="•"/>
            </a:pPr>
            <a:r>
              <a:rPr lang="en-US" dirty="0">
                <a:solidFill>
                  <a:schemeClr val="tx1"/>
                </a:solidFill>
              </a:rPr>
              <a:t>Recorded information made or received by the District</a:t>
            </a:r>
          </a:p>
          <a:p>
            <a:pPr marL="0" indent="0">
              <a:lnSpc>
                <a:spcPct val="80000"/>
              </a:lnSpc>
              <a:buNone/>
            </a:pPr>
            <a:endParaRPr lang="en-US" sz="2400" dirty="0">
              <a:solidFill>
                <a:schemeClr val="tx1"/>
              </a:solidFill>
            </a:endParaRPr>
          </a:p>
          <a:p>
            <a:pPr marL="0" indent="0">
              <a:lnSpc>
                <a:spcPct val="80000"/>
              </a:lnSpc>
              <a:buNone/>
            </a:pPr>
            <a:endParaRPr lang="en-US" sz="2400" dirty="0"/>
          </a:p>
          <a:p>
            <a:pPr marL="0" indent="0">
              <a:lnSpc>
                <a:spcPct val="80000"/>
              </a:lnSpc>
              <a:buNone/>
            </a:pPr>
            <a:endParaRPr lang="en-US" sz="2400" dirty="0"/>
          </a:p>
          <a:p>
            <a:pPr marL="0" indent="0">
              <a:lnSpc>
                <a:spcPct val="80000"/>
              </a:lnSpc>
              <a:buNone/>
            </a:pPr>
            <a:endParaRPr lang="en-US" sz="2400" dirty="0"/>
          </a:p>
          <a:p>
            <a:pPr marL="0" indent="0">
              <a:lnSpc>
                <a:spcPct val="80000"/>
              </a:lnSpc>
              <a:buNone/>
            </a:pPr>
            <a:endParaRPr lang="en-US" sz="2400" dirty="0"/>
          </a:p>
          <a:p>
            <a:pPr marL="0" indent="0">
              <a:lnSpc>
                <a:spcPct val="80000"/>
              </a:lnSpc>
              <a:buNone/>
            </a:pPr>
            <a:endParaRPr lang="en-US" sz="2400" dirty="0"/>
          </a:p>
          <a:p>
            <a:pPr marL="0" indent="0">
              <a:lnSpc>
                <a:spcPct val="80000"/>
              </a:lnSpc>
              <a:buNone/>
            </a:pPr>
            <a:endParaRPr lang="en-US" sz="2400" dirty="0"/>
          </a:p>
          <a:p>
            <a:pPr marL="0" indent="0">
              <a:lnSpc>
                <a:spcPct val="80000"/>
              </a:lnSpc>
              <a:buNone/>
            </a:pPr>
            <a:endParaRPr lang="en-US" sz="2400" dirty="0"/>
          </a:p>
          <a:p>
            <a:pPr marL="0" indent="0">
              <a:lnSpc>
                <a:spcPct val="80000"/>
              </a:lnSpc>
              <a:buNone/>
            </a:pPr>
            <a:endParaRPr lang="en-US" sz="2400" dirty="0"/>
          </a:p>
          <a:p>
            <a:pPr>
              <a:lnSpc>
                <a:spcPct val="80000"/>
              </a:lnSpc>
              <a:buFont typeface="Arial" pitchFamily="34" charset="0"/>
              <a:buChar char="•"/>
            </a:pPr>
            <a:r>
              <a:rPr lang="en-US" sz="2400" dirty="0">
                <a:solidFill>
                  <a:srgbClr val="FF0000"/>
                </a:solidFill>
              </a:rPr>
              <a:t>Regardless of the form, the </a:t>
            </a:r>
            <a:r>
              <a:rPr lang="en-US" sz="2400" u="sng" dirty="0">
                <a:solidFill>
                  <a:srgbClr val="FF0000"/>
                </a:solidFill>
              </a:rPr>
              <a:t>recorded information is the record</a:t>
            </a:r>
            <a:r>
              <a:rPr lang="en-US" sz="2400" dirty="0">
                <a:solidFill>
                  <a:srgbClr val="FF0000"/>
                </a:solidFill>
              </a:rPr>
              <a:t> and the medium only contains the information. </a:t>
            </a:r>
            <a:endParaRPr lang="en-US" sz="2400" dirty="0"/>
          </a:p>
        </p:txBody>
      </p:sp>
      <p:sp>
        <p:nvSpPr>
          <p:cNvPr id="5" name="Slide Number Placeholder 4"/>
          <p:cNvSpPr>
            <a:spLocks noGrp="1"/>
          </p:cNvSpPr>
          <p:nvPr>
            <p:ph type="sldNum" sz="quarter" idx="12"/>
          </p:nvPr>
        </p:nvSpPr>
        <p:spPr/>
        <p:txBody>
          <a:bodyPr/>
          <a:lstStyle/>
          <a:p>
            <a:fld id="{FD52C1F8-3BA5-F24E-8618-E52498D87186}" type="slidenum">
              <a:rPr lang="en-US" smtClean="0"/>
              <a:t>13</a:t>
            </a:fld>
            <a:endParaRPr lang="en-US" dirty="0"/>
          </a:p>
        </p:txBody>
      </p:sp>
      <p:pic>
        <p:nvPicPr>
          <p:cNvPr id="24" name="Picture 15" descr="http://www.recyclethis.co.uk/wp-content/uploads/2008/07/hanging_files.jpg">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rot="20943111">
            <a:off x="2762485" y="1958878"/>
            <a:ext cx="1469083" cy="117526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3" descr="http://www.recover-files.de/images/recover-excel-files.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3594" y="3402722"/>
            <a:ext cx="995407" cy="99540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9" descr="http://www.recover-files.de/images/recover-docx-file-2.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77423" y="3373952"/>
            <a:ext cx="999923" cy="97992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5" descr="http://t2.gstatic.com/images?q=tbn:ANd9GcRoJ8oAW6ydyyHtqHMNnhZW0TxQPyTvcvPRWtN8eO76pUInKFlU">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99599" y="3362253"/>
            <a:ext cx="973962" cy="97396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9" descr="http://t3.gstatic.com/images?q=tbn:ANd9GcSGwQ-l_0eKdy9cga0MRCY6SZBvfe2YzEx7T622i_tMyD4ZNbAy-w"/>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36498" y="3266676"/>
            <a:ext cx="1433403" cy="106953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7" descr="http://3.bp.blogspot.com/-4LQ0KeNLupM/UYONNOq_kWI/AAAAAAAABIA/iB4kVPIe1VU/s1600/repair-usb-flash-disk-ameco-firmware-update-fix-8GB-Dt101-G2-USB-Flash-Drive-2g-4G-8g-16g-32g-.jp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82948" y="4545406"/>
            <a:ext cx="1211310" cy="93948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http://www.armyproperty.com/images/ComputerMedia16.jp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885048" y="4459345"/>
            <a:ext cx="1092298" cy="109229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1"/>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276866">
            <a:off x="4436610" y="1999370"/>
            <a:ext cx="1127457" cy="1127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3" descr="http://www.naviant-inc.com/uploads/images/microfilm-microfiche-scan.jpg">
            <a:hlinkClick r:id="rId17"/>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09274" y="4353877"/>
            <a:ext cx="1875772" cy="123597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aebrahim\AppData\Local\Microsoft\Windows\Temporary Internet Files\Low\Content.IE5\6S21CCVD\MP910216413[1].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450532" y="3315403"/>
            <a:ext cx="1259242" cy="109702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5" descr="http://www.bgpride.org/images/CDs.jp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572000" y="4431489"/>
            <a:ext cx="1039370" cy="103937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742955" y="1989962"/>
            <a:ext cx="820821" cy="1230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036476" y="1864204"/>
            <a:ext cx="1402472" cy="1402472"/>
          </a:xfrm>
          <a:prstGeom prst="rect">
            <a:avLst/>
          </a:prstGeom>
        </p:spPr>
      </p:pic>
    </p:spTree>
    <p:extLst>
      <p:ext uri="{BB962C8B-B14F-4D97-AF65-F5344CB8AC3E}">
        <p14:creationId xmlns:p14="http://schemas.microsoft.com/office/powerpoint/2010/main" val="1215754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p:txBody>
          <a:bodyPr>
            <a:normAutofit/>
          </a:bodyPr>
          <a:lstStyle/>
          <a:p>
            <a:r>
              <a:rPr lang="en-US" altLang="en-US" dirty="0">
                <a:latin typeface="Arial" panose="020B0604020202020204" pitchFamily="34" charset="0"/>
              </a:rPr>
              <a:t>What are </a:t>
            </a:r>
            <a:r>
              <a:rPr lang="en-US" altLang="en-US" u="sng" dirty="0">
                <a:latin typeface="Arial" panose="020B0604020202020204" pitchFamily="34" charset="0"/>
              </a:rPr>
              <a:t>not</a:t>
            </a:r>
            <a:r>
              <a:rPr lang="en-US" altLang="en-US" dirty="0">
                <a:latin typeface="Arial" panose="020B0604020202020204" pitchFamily="34" charset="0"/>
              </a:rPr>
              <a:t> records?</a:t>
            </a:r>
          </a:p>
        </p:txBody>
      </p:sp>
      <p:sp>
        <p:nvSpPr>
          <p:cNvPr id="325635" name="Rectangle 3"/>
          <p:cNvSpPr>
            <a:spLocks noGrp="1" noChangeArrowheads="1"/>
          </p:cNvSpPr>
          <p:nvPr>
            <p:ph type="body" idx="1"/>
          </p:nvPr>
        </p:nvSpPr>
        <p:spPr>
          <a:xfrm>
            <a:off x="426720" y="1673475"/>
            <a:ext cx="8496300" cy="4823142"/>
          </a:xfrm>
        </p:spPr>
        <p:txBody>
          <a:bodyPr>
            <a:noAutofit/>
          </a:bodyPr>
          <a:lstStyle/>
          <a:p>
            <a:pPr>
              <a:lnSpc>
                <a:spcPct val="80000"/>
              </a:lnSpc>
            </a:pPr>
            <a:r>
              <a:rPr lang="en-US" altLang="en-US" sz="2800" dirty="0">
                <a:solidFill>
                  <a:schemeClr val="tx1"/>
                </a:solidFill>
              </a:rPr>
              <a:t>Extra copies of publications and brochures</a:t>
            </a:r>
          </a:p>
          <a:p>
            <a:pPr>
              <a:lnSpc>
                <a:spcPct val="80000"/>
              </a:lnSpc>
              <a:buFont typeface="Wingdings" panose="05000000000000000000" pitchFamily="2" charset="2"/>
              <a:buNone/>
            </a:pPr>
            <a:endParaRPr lang="en-US" altLang="en-US" sz="2000" dirty="0">
              <a:solidFill>
                <a:schemeClr val="tx1"/>
              </a:solidFill>
            </a:endParaRPr>
          </a:p>
          <a:p>
            <a:pPr>
              <a:lnSpc>
                <a:spcPct val="80000"/>
              </a:lnSpc>
            </a:pPr>
            <a:r>
              <a:rPr lang="en-US" altLang="en-US" sz="2800" dirty="0">
                <a:solidFill>
                  <a:schemeClr val="tx1"/>
                </a:solidFill>
              </a:rPr>
              <a:t>Reference materials</a:t>
            </a:r>
          </a:p>
          <a:p>
            <a:pPr>
              <a:lnSpc>
                <a:spcPct val="80000"/>
              </a:lnSpc>
              <a:buFont typeface="Wingdings" panose="05000000000000000000" pitchFamily="2" charset="2"/>
              <a:buNone/>
            </a:pPr>
            <a:endParaRPr lang="en-US" altLang="en-US" sz="2000" dirty="0">
              <a:solidFill>
                <a:schemeClr val="tx1"/>
              </a:solidFill>
            </a:endParaRPr>
          </a:p>
          <a:p>
            <a:pPr>
              <a:lnSpc>
                <a:spcPct val="80000"/>
              </a:lnSpc>
            </a:pPr>
            <a:r>
              <a:rPr lang="en-US" altLang="en-US" sz="2800" dirty="0">
                <a:solidFill>
                  <a:schemeClr val="tx1"/>
                </a:solidFill>
              </a:rPr>
              <a:t>Junk mail</a:t>
            </a:r>
          </a:p>
          <a:p>
            <a:pPr>
              <a:lnSpc>
                <a:spcPct val="80000"/>
              </a:lnSpc>
              <a:buFont typeface="Wingdings" panose="05000000000000000000" pitchFamily="2" charset="2"/>
              <a:buNone/>
            </a:pPr>
            <a:endParaRPr lang="en-US" altLang="en-US" sz="2000" dirty="0">
              <a:solidFill>
                <a:schemeClr val="tx1"/>
              </a:solidFill>
            </a:endParaRPr>
          </a:p>
          <a:p>
            <a:pPr>
              <a:lnSpc>
                <a:spcPct val="80000"/>
              </a:lnSpc>
            </a:pPr>
            <a:r>
              <a:rPr lang="en-US" altLang="en-US" sz="2800" dirty="0">
                <a:solidFill>
                  <a:schemeClr val="tx1"/>
                </a:solidFill>
              </a:rPr>
              <a:t>Preliminary drafts, worksheets, and transmittal memos or fax cover sheets</a:t>
            </a:r>
          </a:p>
          <a:p>
            <a:pPr>
              <a:lnSpc>
                <a:spcPct val="80000"/>
              </a:lnSpc>
            </a:pPr>
            <a:endParaRPr lang="en-US" altLang="en-US" sz="2000" dirty="0">
              <a:solidFill>
                <a:schemeClr val="tx1"/>
              </a:solidFill>
            </a:endParaRPr>
          </a:p>
          <a:p>
            <a:pPr>
              <a:lnSpc>
                <a:spcPct val="80000"/>
              </a:lnSpc>
            </a:pPr>
            <a:r>
              <a:rPr lang="en-US" sz="2800" dirty="0">
                <a:solidFill>
                  <a:schemeClr val="tx1"/>
                </a:solidFill>
              </a:rPr>
              <a:t>Extra copies of official records</a:t>
            </a:r>
          </a:p>
          <a:p>
            <a:pPr>
              <a:lnSpc>
                <a:spcPct val="80000"/>
              </a:lnSpc>
              <a:buFont typeface="Wingdings" pitchFamily="2" charset="2"/>
              <a:buNone/>
            </a:pPr>
            <a:endParaRPr lang="en-US" sz="2000" dirty="0">
              <a:solidFill>
                <a:schemeClr val="tx1"/>
              </a:solidFill>
            </a:endParaRPr>
          </a:p>
          <a:p>
            <a:pPr>
              <a:lnSpc>
                <a:spcPct val="80000"/>
              </a:lnSpc>
            </a:pPr>
            <a:r>
              <a:rPr lang="en-US" sz="2800" dirty="0">
                <a:solidFill>
                  <a:schemeClr val="tx1"/>
                </a:solidFill>
              </a:rPr>
              <a:t>Blank forms and office supplies</a:t>
            </a:r>
            <a:endParaRPr lang="en-US" altLang="en-US" sz="2800" dirty="0">
              <a:solidFill>
                <a:schemeClr val="tx1"/>
              </a:solidFill>
            </a:endParaRPr>
          </a:p>
        </p:txBody>
      </p:sp>
    </p:spTree>
    <p:extLst>
      <p:ext uri="{BB962C8B-B14F-4D97-AF65-F5344CB8AC3E}">
        <p14:creationId xmlns:p14="http://schemas.microsoft.com/office/powerpoint/2010/main" val="5662222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D52C1F8-3BA5-F24E-8618-E52498D87186}" type="slidenum">
              <a:rPr lang="en-US" smtClean="0"/>
              <a:t>15</a:t>
            </a:fld>
            <a:endParaRPr lang="en-US" dirty="0"/>
          </a:p>
        </p:txBody>
      </p:sp>
      <p:sp>
        <p:nvSpPr>
          <p:cNvPr id="3" name="Rectangle 2"/>
          <p:cNvSpPr/>
          <p:nvPr/>
        </p:nvSpPr>
        <p:spPr>
          <a:xfrm>
            <a:off x="1729958" y="2005399"/>
            <a:ext cx="5396029" cy="769441"/>
          </a:xfrm>
          <a:prstGeom prst="rect">
            <a:avLst/>
          </a:prstGeom>
        </p:spPr>
        <p:txBody>
          <a:bodyPr wrap="none">
            <a:spAutoFit/>
          </a:bodyPr>
          <a:lstStyle/>
          <a:p>
            <a:r>
              <a:rPr lang="en-US" sz="4400" dirty="0">
                <a:solidFill>
                  <a:schemeClr val="accent3">
                    <a:lumMod val="75000"/>
                  </a:schemeClr>
                </a:solidFill>
              </a:rPr>
              <a:t>Retention Schedules</a:t>
            </a:r>
          </a:p>
        </p:txBody>
      </p:sp>
      <p:cxnSp>
        <p:nvCxnSpPr>
          <p:cNvPr id="4" name="Straight Connector 3"/>
          <p:cNvCxnSpPr/>
          <p:nvPr/>
        </p:nvCxnSpPr>
        <p:spPr>
          <a:xfrm flipV="1">
            <a:off x="601980" y="2811780"/>
            <a:ext cx="7818120" cy="22860"/>
          </a:xfrm>
          <a:prstGeom prst="line">
            <a:avLst/>
          </a:prstGeom>
          <a:ln w="285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8354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mn-lt"/>
              </a:rPr>
              <a:t>The Texas State Library and Archives Commission (TSLAC)</a:t>
            </a:r>
          </a:p>
        </p:txBody>
      </p:sp>
      <p:sp>
        <p:nvSpPr>
          <p:cNvPr id="3" name="Content Placeholder 2"/>
          <p:cNvSpPr>
            <a:spLocks noGrp="1"/>
          </p:cNvSpPr>
          <p:nvPr>
            <p:ph idx="1"/>
          </p:nvPr>
        </p:nvSpPr>
        <p:spPr>
          <a:xfrm>
            <a:off x="457200" y="1912621"/>
            <a:ext cx="8229600" cy="4335780"/>
          </a:xfrm>
        </p:spPr>
        <p:txBody>
          <a:bodyPr>
            <a:normAutofit/>
          </a:bodyPr>
          <a:lstStyle/>
          <a:p>
            <a:r>
              <a:rPr lang="en-US" dirty="0">
                <a:solidFill>
                  <a:schemeClr val="tx1"/>
                </a:solidFill>
              </a:rPr>
              <a:t>Provides rules, regulations and guidance to state and local governments for the management of records in all media</a:t>
            </a:r>
          </a:p>
          <a:p>
            <a:pPr marL="914400" lvl="2" indent="0">
              <a:buNone/>
            </a:pPr>
            <a:endParaRPr lang="en-US" sz="1600" dirty="0">
              <a:solidFill>
                <a:schemeClr val="tx1"/>
              </a:solidFill>
            </a:endParaRPr>
          </a:p>
          <a:p>
            <a:r>
              <a:rPr lang="en-US" dirty="0">
                <a:solidFill>
                  <a:schemeClr val="tx1"/>
                </a:solidFill>
              </a:rPr>
              <a:t>Issues and updates retention schedules establishing mandatory retention periods for local government records</a:t>
            </a:r>
          </a:p>
        </p:txBody>
      </p:sp>
      <p:sp>
        <p:nvSpPr>
          <p:cNvPr id="4" name="Slide Number Placeholder 3"/>
          <p:cNvSpPr>
            <a:spLocks noGrp="1"/>
          </p:cNvSpPr>
          <p:nvPr>
            <p:ph type="sldNum" sz="quarter" idx="12"/>
          </p:nvPr>
        </p:nvSpPr>
        <p:spPr/>
        <p:txBody>
          <a:bodyPr/>
          <a:lstStyle/>
          <a:p>
            <a:fld id="{FD52C1F8-3BA5-F24E-8618-E52498D87186}" type="slidenum">
              <a:rPr lang="en-US" smtClean="0"/>
              <a:t>16</a:t>
            </a:fld>
            <a:endParaRPr lang="en-US" dirty="0"/>
          </a:p>
        </p:txBody>
      </p:sp>
    </p:spTree>
    <p:extLst>
      <p:ext uri="{BB962C8B-B14F-4D97-AF65-F5344CB8AC3E}">
        <p14:creationId xmlns:p14="http://schemas.microsoft.com/office/powerpoint/2010/main" val="3661086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Retention Schedules</a:t>
            </a:r>
          </a:p>
        </p:txBody>
      </p:sp>
      <p:sp>
        <p:nvSpPr>
          <p:cNvPr id="3" name="Content Placeholder 2"/>
          <p:cNvSpPr>
            <a:spLocks noGrp="1"/>
          </p:cNvSpPr>
          <p:nvPr>
            <p:ph idx="1"/>
          </p:nvPr>
        </p:nvSpPr>
        <p:spPr>
          <a:xfrm>
            <a:off x="457200" y="1478915"/>
            <a:ext cx="8413262" cy="4816157"/>
          </a:xfrm>
        </p:spPr>
        <p:txBody>
          <a:bodyPr>
            <a:normAutofit/>
          </a:bodyPr>
          <a:lstStyle/>
          <a:p>
            <a:r>
              <a:rPr lang="en-US" dirty="0">
                <a:solidFill>
                  <a:schemeClr val="tx1"/>
                </a:solidFill>
              </a:rPr>
              <a:t>Schedule SD </a:t>
            </a:r>
          </a:p>
          <a:p>
            <a:pPr marL="0" indent="0">
              <a:buNone/>
            </a:pPr>
            <a:r>
              <a:rPr lang="en-US" dirty="0">
                <a:solidFill>
                  <a:schemeClr val="tx1"/>
                </a:solidFill>
              </a:rPr>
              <a:t>   Records for Public School Districts</a:t>
            </a:r>
          </a:p>
          <a:p>
            <a:endParaRPr lang="en-US" dirty="0">
              <a:solidFill>
                <a:schemeClr val="tx1"/>
              </a:solidFill>
            </a:endParaRPr>
          </a:p>
          <a:p>
            <a:r>
              <a:rPr lang="en-US" dirty="0">
                <a:solidFill>
                  <a:schemeClr val="tx1"/>
                </a:solidFill>
              </a:rPr>
              <a:t>Schedule GR </a:t>
            </a:r>
          </a:p>
          <a:p>
            <a:pPr marL="0" indent="0">
              <a:buNone/>
            </a:pPr>
            <a:r>
              <a:rPr lang="en-US" dirty="0">
                <a:solidFill>
                  <a:schemeClr val="tx1"/>
                </a:solidFill>
              </a:rPr>
              <a:t>   Records Common to all Local Governments</a:t>
            </a:r>
          </a:p>
          <a:p>
            <a:endParaRPr lang="en-US" sz="2300" dirty="0">
              <a:solidFill>
                <a:schemeClr val="accent1">
                  <a:lumMod val="75000"/>
                </a:schemeClr>
              </a:solidFill>
            </a:endParaRPr>
          </a:p>
        </p:txBody>
      </p:sp>
      <p:sp>
        <p:nvSpPr>
          <p:cNvPr id="4" name="Slide Number Placeholder 3"/>
          <p:cNvSpPr>
            <a:spLocks noGrp="1"/>
          </p:cNvSpPr>
          <p:nvPr>
            <p:ph type="sldNum" sz="quarter" idx="12"/>
          </p:nvPr>
        </p:nvSpPr>
        <p:spPr/>
        <p:txBody>
          <a:bodyPr/>
          <a:lstStyle/>
          <a:p>
            <a:fld id="{FD52C1F8-3BA5-F24E-8618-E52498D87186}" type="slidenum">
              <a:rPr lang="en-US" smtClean="0"/>
              <a:t>17</a:t>
            </a:fld>
            <a:endParaRPr lang="en-US" dirty="0"/>
          </a:p>
        </p:txBody>
      </p:sp>
    </p:spTree>
    <p:extLst>
      <p:ext uri="{BB962C8B-B14F-4D97-AF65-F5344CB8AC3E}">
        <p14:creationId xmlns:p14="http://schemas.microsoft.com/office/powerpoint/2010/main" val="2798707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Retention Schedules </a:t>
            </a:r>
            <a:r>
              <a:rPr lang="en-US" dirty="0"/>
              <a:t>- cont’d.</a:t>
            </a:r>
            <a:endParaRPr lang="en-US" dirty="0">
              <a:latin typeface="+mn-lt"/>
            </a:endParaRPr>
          </a:p>
        </p:txBody>
      </p:sp>
      <p:sp>
        <p:nvSpPr>
          <p:cNvPr id="3" name="Slide Number Placeholder 2"/>
          <p:cNvSpPr>
            <a:spLocks noGrp="1"/>
          </p:cNvSpPr>
          <p:nvPr>
            <p:ph type="sldNum" sz="quarter" idx="12"/>
          </p:nvPr>
        </p:nvSpPr>
        <p:spPr/>
        <p:txBody>
          <a:bodyPr/>
          <a:lstStyle/>
          <a:p>
            <a:fld id="{FD52C1F8-3BA5-F24E-8618-E52498D87186}" type="slidenum">
              <a:rPr lang="en-US" smtClean="0"/>
              <a:t>18</a:t>
            </a:fld>
            <a:endParaRPr lang="en-US" dirty="0"/>
          </a:p>
        </p:txBody>
      </p:sp>
      <p:sp>
        <p:nvSpPr>
          <p:cNvPr id="4" name="TextBox 3"/>
          <p:cNvSpPr txBox="1"/>
          <p:nvPr/>
        </p:nvSpPr>
        <p:spPr>
          <a:xfrm>
            <a:off x="457200" y="1606061"/>
            <a:ext cx="7883890" cy="3877985"/>
          </a:xfrm>
          <a:prstGeom prst="rect">
            <a:avLst/>
          </a:prstGeom>
          <a:noFill/>
        </p:spPr>
        <p:txBody>
          <a:bodyPr wrap="none" rtlCol="0">
            <a:spAutoFit/>
          </a:bodyPr>
          <a:lstStyle/>
          <a:p>
            <a:r>
              <a:rPr lang="en-US" sz="3200" dirty="0"/>
              <a:t>Online Review:</a:t>
            </a:r>
          </a:p>
          <a:p>
            <a:endParaRPr lang="en-US" sz="3200" dirty="0"/>
          </a:p>
          <a:p>
            <a:pPr marL="971550" lvl="1" indent="-514350">
              <a:buFont typeface="+mj-lt"/>
              <a:buAutoNum type="arabicPeriod"/>
            </a:pPr>
            <a:r>
              <a:rPr lang="en-US" sz="3200" dirty="0"/>
              <a:t>Where to access retention schedules</a:t>
            </a:r>
          </a:p>
          <a:p>
            <a:pPr marL="971550" lvl="1" indent="-514350">
              <a:buFont typeface="+mj-lt"/>
              <a:buAutoNum type="arabicPeriod"/>
            </a:pPr>
            <a:endParaRPr lang="en-US" sz="3200" dirty="0"/>
          </a:p>
          <a:p>
            <a:pPr marL="971550" lvl="1" indent="-514350">
              <a:buFont typeface="+mj-lt"/>
              <a:buAutoNum type="arabicPeriod"/>
            </a:pPr>
            <a:r>
              <a:rPr lang="en-US" sz="3200" dirty="0"/>
              <a:t>Structure of the retention schedule</a:t>
            </a:r>
          </a:p>
          <a:p>
            <a:pPr marL="971550" lvl="1" indent="-514350">
              <a:buFont typeface="+mj-lt"/>
              <a:buAutoNum type="arabicPeriod"/>
            </a:pPr>
            <a:endParaRPr lang="en-US" sz="3200" dirty="0"/>
          </a:p>
          <a:p>
            <a:endParaRPr lang="en-US" dirty="0"/>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3764993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D52C1F8-3BA5-F24E-8618-E52498D87186}" type="slidenum">
              <a:rPr lang="en-US" smtClean="0"/>
              <a:t>19</a:t>
            </a:fld>
            <a:endParaRPr lang="en-US" dirty="0"/>
          </a:p>
        </p:txBody>
      </p:sp>
      <p:cxnSp>
        <p:nvCxnSpPr>
          <p:cNvPr id="3" name="Straight Connector 2"/>
          <p:cNvCxnSpPr/>
          <p:nvPr/>
        </p:nvCxnSpPr>
        <p:spPr>
          <a:xfrm flipV="1">
            <a:off x="601980" y="3101340"/>
            <a:ext cx="7818120" cy="22860"/>
          </a:xfrm>
          <a:prstGeom prst="line">
            <a:avLst/>
          </a:prstGeom>
          <a:ln w="28575"/>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343796" y="2124194"/>
            <a:ext cx="8156913" cy="769441"/>
          </a:xfrm>
          <a:prstGeom prst="rect">
            <a:avLst/>
          </a:prstGeom>
        </p:spPr>
        <p:txBody>
          <a:bodyPr wrap="none">
            <a:spAutoFit/>
          </a:bodyPr>
          <a:lstStyle/>
          <a:p>
            <a:pPr algn="ctr"/>
            <a:r>
              <a:rPr lang="en-US" sz="4400" dirty="0">
                <a:solidFill>
                  <a:schemeClr val="accent3">
                    <a:lumMod val="75000"/>
                  </a:schemeClr>
                </a:solidFill>
              </a:rPr>
              <a:t>Getting Control of Your Records</a:t>
            </a:r>
          </a:p>
        </p:txBody>
      </p:sp>
    </p:spTree>
    <p:extLst>
      <p:ext uri="{BB962C8B-B14F-4D97-AF65-F5344CB8AC3E}">
        <p14:creationId xmlns:p14="http://schemas.microsoft.com/office/powerpoint/2010/main" val="1511061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Training Objective</a:t>
            </a:r>
            <a:r>
              <a:rPr lang="en-US" dirty="0"/>
              <a:t>	</a:t>
            </a:r>
          </a:p>
        </p:txBody>
      </p:sp>
      <p:sp>
        <p:nvSpPr>
          <p:cNvPr id="3" name="Content Placeholder 2"/>
          <p:cNvSpPr>
            <a:spLocks noGrp="1"/>
          </p:cNvSpPr>
          <p:nvPr>
            <p:ph idx="1"/>
          </p:nvPr>
        </p:nvSpPr>
        <p:spPr>
          <a:xfrm>
            <a:off x="701040" y="1661160"/>
            <a:ext cx="7505700" cy="4465003"/>
          </a:xfrm>
        </p:spPr>
        <p:txBody>
          <a:bodyPr>
            <a:normAutofit/>
          </a:bodyPr>
          <a:lstStyle/>
          <a:p>
            <a:r>
              <a:rPr lang="en-US" dirty="0">
                <a:solidFill>
                  <a:schemeClr val="tx1"/>
                </a:solidFill>
              </a:rPr>
              <a:t>Provide best practice guidance for records retention, storage, and disposition.</a:t>
            </a:r>
          </a:p>
          <a:p>
            <a:pPr marL="0" indent="0">
              <a:buNone/>
            </a:pPr>
            <a:endParaRPr lang="en-US" sz="2800" dirty="0"/>
          </a:p>
        </p:txBody>
      </p:sp>
      <p:sp>
        <p:nvSpPr>
          <p:cNvPr id="4" name="Slide Number Placeholder 3"/>
          <p:cNvSpPr>
            <a:spLocks noGrp="1"/>
          </p:cNvSpPr>
          <p:nvPr>
            <p:ph type="sldNum" sz="quarter" idx="12"/>
          </p:nvPr>
        </p:nvSpPr>
        <p:spPr/>
        <p:txBody>
          <a:bodyPr/>
          <a:lstStyle/>
          <a:p>
            <a:fld id="{FD52C1F8-3BA5-F24E-8618-E52498D87186}" type="slidenum">
              <a:rPr lang="en-US" smtClean="0"/>
              <a:t>2</a:t>
            </a:fld>
            <a:endParaRPr lang="en-US" dirty="0"/>
          </a:p>
        </p:txBody>
      </p:sp>
    </p:spTree>
    <p:extLst>
      <p:ext uri="{BB962C8B-B14F-4D97-AF65-F5344CB8AC3E}">
        <p14:creationId xmlns:p14="http://schemas.microsoft.com/office/powerpoint/2010/main" val="3007250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latin typeface="+mn-lt"/>
              </a:rPr>
              <a:t>Steps to Clean Out and </a:t>
            </a:r>
            <a:r>
              <a:rPr lang="en-US" sz="4000" u="sng" dirty="0">
                <a:latin typeface="+mn-lt"/>
              </a:rPr>
              <a:t>Destroy</a:t>
            </a:r>
            <a:r>
              <a:rPr lang="en-US" sz="4000" dirty="0">
                <a:latin typeface="+mn-lt"/>
              </a:rPr>
              <a:t> Eligible Records </a:t>
            </a:r>
          </a:p>
        </p:txBody>
      </p:sp>
      <p:sp>
        <p:nvSpPr>
          <p:cNvPr id="3" name="Content Placeholder 2"/>
          <p:cNvSpPr>
            <a:spLocks noGrp="1"/>
          </p:cNvSpPr>
          <p:nvPr>
            <p:ph idx="1"/>
          </p:nvPr>
        </p:nvSpPr>
        <p:spPr>
          <a:xfrm>
            <a:off x="470102" y="1600200"/>
            <a:ext cx="8229600" cy="4525963"/>
          </a:xfrm>
        </p:spPr>
        <p:txBody>
          <a:bodyPr/>
          <a:lstStyle/>
          <a:p>
            <a:pPr marL="514350" indent="-514350">
              <a:buAutoNum type="arabicPeriod"/>
            </a:pPr>
            <a:r>
              <a:rPr lang="en-US" sz="3000" dirty="0">
                <a:solidFill>
                  <a:schemeClr val="tx1"/>
                </a:solidFill>
              </a:rPr>
              <a:t>Utilize two resources – the records retention schedules and destruction authorization form.</a:t>
            </a:r>
          </a:p>
          <a:p>
            <a:pPr marL="0" indent="0">
              <a:buNone/>
            </a:pPr>
            <a:endParaRPr lang="en-US" dirty="0"/>
          </a:p>
        </p:txBody>
      </p:sp>
      <p:sp>
        <p:nvSpPr>
          <p:cNvPr id="4" name="Slide Number Placeholder 3"/>
          <p:cNvSpPr>
            <a:spLocks noGrp="1"/>
          </p:cNvSpPr>
          <p:nvPr>
            <p:ph type="sldNum" sz="quarter" idx="12"/>
          </p:nvPr>
        </p:nvSpPr>
        <p:spPr/>
        <p:txBody>
          <a:bodyPr/>
          <a:lstStyle/>
          <a:p>
            <a:fld id="{FD52C1F8-3BA5-F24E-8618-E52498D87186}" type="slidenum">
              <a:rPr lang="en-US" smtClean="0"/>
              <a:t>20</a:t>
            </a:fld>
            <a:endParaRPr lang="en-US" dirty="0"/>
          </a:p>
        </p:txBody>
      </p:sp>
      <p:graphicFrame>
        <p:nvGraphicFramePr>
          <p:cNvPr id="8" name="Content Placeholder 4"/>
          <p:cNvGraphicFramePr>
            <a:graphicFrameLocks noChangeAspect="1"/>
          </p:cNvGraphicFramePr>
          <p:nvPr>
            <p:extLst>
              <p:ext uri="{D42A27DB-BD31-4B8C-83A1-F6EECF244321}">
                <p14:modId xmlns:p14="http://schemas.microsoft.com/office/powerpoint/2010/main" val="622816161"/>
              </p:ext>
            </p:extLst>
          </p:nvPr>
        </p:nvGraphicFramePr>
        <p:xfrm>
          <a:off x="320040" y="3062995"/>
          <a:ext cx="4617720" cy="3245730"/>
        </p:xfrm>
        <a:graphic>
          <a:graphicData uri="http://schemas.openxmlformats.org/presentationml/2006/ole">
            <mc:AlternateContent xmlns:mc="http://schemas.openxmlformats.org/markup-compatibility/2006">
              <mc:Choice xmlns:v="urn:schemas-microsoft-com:vml" Requires="v">
                <p:oleObj name="Acrobat Document" r:id="rId3" imgW="7524553" imgH="5829300" progId="AcroExch.Document.DC">
                  <p:embed/>
                </p:oleObj>
              </mc:Choice>
              <mc:Fallback>
                <p:oleObj name="Acrobat Document" r:id="rId3" imgW="7524553" imgH="5829300" progId="AcroExch.Document.DC">
                  <p:embed/>
                  <p:pic>
                    <p:nvPicPr>
                      <p:cNvPr id="8" name="Content Placeholder 4"/>
                      <p:cNvPicPr/>
                      <p:nvPr/>
                    </p:nvPicPr>
                    <p:blipFill>
                      <a:blip r:embed="rId4"/>
                      <a:stretch>
                        <a:fillRect/>
                      </a:stretch>
                    </p:blipFill>
                    <p:spPr>
                      <a:xfrm>
                        <a:off x="320040" y="3062995"/>
                        <a:ext cx="4617720" cy="3245730"/>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6B5F70F7-E679-4E67-A75A-41FCEBAAAED2}"/>
              </a:ext>
            </a:extLst>
          </p:cNvPr>
          <p:cNvPicPr>
            <a:picLocks noChangeAspect="1"/>
          </p:cNvPicPr>
          <p:nvPr/>
        </p:nvPicPr>
        <p:blipFill>
          <a:blip r:embed="rId5"/>
          <a:stretch>
            <a:fillRect/>
          </a:stretch>
        </p:blipFill>
        <p:spPr>
          <a:xfrm>
            <a:off x="5631737" y="2554810"/>
            <a:ext cx="2907963" cy="3753916"/>
          </a:xfrm>
          <a:prstGeom prst="rect">
            <a:avLst/>
          </a:prstGeom>
        </p:spPr>
      </p:pic>
    </p:spTree>
    <p:extLst>
      <p:ext uri="{BB962C8B-B14F-4D97-AF65-F5344CB8AC3E}">
        <p14:creationId xmlns:p14="http://schemas.microsoft.com/office/powerpoint/2010/main" val="18327734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D52C1F8-3BA5-F24E-8618-E52498D87186}" type="slidenum">
              <a:rPr lang="en-US" smtClean="0"/>
              <a:t>21</a:t>
            </a:fld>
            <a:endParaRPr lang="en-US" dirty="0"/>
          </a:p>
        </p:txBody>
      </p:sp>
      <p:sp>
        <p:nvSpPr>
          <p:cNvPr id="4" name="TextBox 3"/>
          <p:cNvSpPr txBox="1"/>
          <p:nvPr/>
        </p:nvSpPr>
        <p:spPr>
          <a:xfrm>
            <a:off x="521694" y="472183"/>
            <a:ext cx="7476727" cy="1046440"/>
          </a:xfrm>
          <a:prstGeom prst="rect">
            <a:avLst/>
          </a:prstGeom>
          <a:noFill/>
        </p:spPr>
        <p:txBody>
          <a:bodyPr wrap="none" rtlCol="0">
            <a:spAutoFit/>
          </a:bodyPr>
          <a:lstStyle/>
          <a:p>
            <a:pPr marL="342900" indent="-342900">
              <a:buAutoNum type="arabicPeriod" startAt="2"/>
            </a:pPr>
            <a:r>
              <a:rPr lang="en-US" sz="3200" dirty="0"/>
              <a:t> </a:t>
            </a:r>
            <a:r>
              <a:rPr lang="en-US" sz="3000" dirty="0"/>
              <a:t>Review your records to determine which</a:t>
            </a:r>
          </a:p>
          <a:p>
            <a:r>
              <a:rPr lang="en-US" sz="3000" dirty="0"/>
              <a:t>    records are </a:t>
            </a:r>
            <a:r>
              <a:rPr lang="en-US" sz="3000" u="sng" dirty="0"/>
              <a:t>eligible for destruction</a:t>
            </a:r>
            <a:r>
              <a:rPr lang="en-US" sz="3000" dirty="0"/>
              <a:t>.</a:t>
            </a:r>
          </a:p>
        </p:txBody>
      </p:sp>
      <p:pic>
        <p:nvPicPr>
          <p:cNvPr id="6" name="Picture 5">
            <a:extLst>
              <a:ext uri="{FF2B5EF4-FFF2-40B4-BE49-F238E27FC236}">
                <a16:creationId xmlns:a16="http://schemas.microsoft.com/office/drawing/2014/main" id="{0829D07D-B61F-4220-A76A-318BEDE8F433}"/>
              </a:ext>
            </a:extLst>
          </p:cNvPr>
          <p:cNvPicPr>
            <a:picLocks noChangeAspect="1"/>
          </p:cNvPicPr>
          <p:nvPr/>
        </p:nvPicPr>
        <p:blipFill>
          <a:blip r:embed="rId3"/>
          <a:stretch>
            <a:fillRect/>
          </a:stretch>
        </p:blipFill>
        <p:spPr>
          <a:xfrm>
            <a:off x="521694" y="2539878"/>
            <a:ext cx="3574090" cy="2972762"/>
          </a:xfrm>
          <a:prstGeom prst="rect">
            <a:avLst/>
          </a:prstGeom>
        </p:spPr>
      </p:pic>
      <p:sp>
        <p:nvSpPr>
          <p:cNvPr id="7" name="TextBox 6">
            <a:extLst>
              <a:ext uri="{FF2B5EF4-FFF2-40B4-BE49-F238E27FC236}">
                <a16:creationId xmlns:a16="http://schemas.microsoft.com/office/drawing/2014/main" id="{C5880CEE-9D5F-4D98-8BD7-C2E6DE828D37}"/>
              </a:ext>
            </a:extLst>
          </p:cNvPr>
          <p:cNvSpPr txBox="1"/>
          <p:nvPr/>
        </p:nvSpPr>
        <p:spPr>
          <a:xfrm>
            <a:off x="4436387" y="2539878"/>
            <a:ext cx="4039398"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a:t>What records series are you  working with? </a:t>
            </a:r>
          </a:p>
          <a:p>
            <a:r>
              <a:rPr lang="en-US" sz="2000" dirty="0"/>
              <a:t> </a:t>
            </a:r>
          </a:p>
          <a:p>
            <a:pPr marL="285750" indent="-285750">
              <a:buFont typeface="Arial" panose="020B0604020202020204" pitchFamily="34" charset="0"/>
              <a:buChar char="•"/>
            </a:pPr>
            <a:r>
              <a:rPr lang="en-US" sz="2000" dirty="0"/>
              <a:t>What is the date range of the records?  </a:t>
            </a:r>
          </a:p>
          <a:p>
            <a:endParaRPr lang="en-US" sz="2000" dirty="0"/>
          </a:p>
          <a:p>
            <a:pPr marL="285750" indent="-285750">
              <a:buFont typeface="Arial" panose="020B0604020202020204" pitchFamily="34" charset="0"/>
              <a:buChar char="•"/>
            </a:pPr>
            <a:r>
              <a:rPr lang="en-US" sz="2000" dirty="0"/>
              <a:t>Box records by record series – one type per box is preferred.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Label the box.</a:t>
            </a:r>
          </a:p>
        </p:txBody>
      </p:sp>
    </p:spTree>
    <p:extLst>
      <p:ext uri="{BB962C8B-B14F-4D97-AF65-F5344CB8AC3E}">
        <p14:creationId xmlns:p14="http://schemas.microsoft.com/office/powerpoint/2010/main" val="3092620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D52C1F8-3BA5-F24E-8618-E52498D87186}" type="slidenum">
              <a:rPr lang="en-US" smtClean="0"/>
              <a:t>22</a:t>
            </a:fld>
            <a:endParaRPr lang="en-US" dirty="0"/>
          </a:p>
        </p:txBody>
      </p:sp>
      <p:sp>
        <p:nvSpPr>
          <p:cNvPr id="4" name="TextBox 3"/>
          <p:cNvSpPr txBox="1"/>
          <p:nvPr/>
        </p:nvSpPr>
        <p:spPr>
          <a:xfrm>
            <a:off x="261257" y="406401"/>
            <a:ext cx="8145178" cy="5201424"/>
          </a:xfrm>
          <a:prstGeom prst="rect">
            <a:avLst/>
          </a:prstGeom>
          <a:noFill/>
        </p:spPr>
        <p:txBody>
          <a:bodyPr wrap="none" rtlCol="0">
            <a:spAutoFit/>
          </a:bodyPr>
          <a:lstStyle/>
          <a:p>
            <a:pPr marL="342900" indent="-342900">
              <a:buAutoNum type="arabicPeriod" startAt="3"/>
            </a:pPr>
            <a:r>
              <a:rPr lang="en-US" sz="3200" dirty="0"/>
              <a:t>  </a:t>
            </a:r>
            <a:r>
              <a:rPr lang="en-US" sz="3000" dirty="0"/>
              <a:t>Destroy          all eligible records based on</a:t>
            </a:r>
          </a:p>
          <a:p>
            <a:r>
              <a:rPr lang="en-US" sz="3000" dirty="0"/>
              <a:t>     the retention schedule.</a:t>
            </a:r>
          </a:p>
          <a:p>
            <a:endParaRPr lang="en-US" sz="3000" dirty="0"/>
          </a:p>
          <a:p>
            <a:pPr marL="1371600" lvl="2" indent="-457200">
              <a:buFont typeface="Arial" panose="020B0604020202020204" pitchFamily="34" charset="0"/>
              <a:buChar char="•"/>
            </a:pPr>
            <a:r>
              <a:rPr lang="en-US" sz="3000" dirty="0"/>
              <a:t>Complete the destruction authorization</a:t>
            </a:r>
          </a:p>
          <a:p>
            <a:pPr lvl="1"/>
            <a:r>
              <a:rPr lang="en-US" sz="3000" dirty="0"/>
              <a:t>         form.</a:t>
            </a:r>
          </a:p>
          <a:p>
            <a:pPr lvl="1"/>
            <a:endParaRPr lang="en-US" sz="3000" dirty="0"/>
          </a:p>
          <a:p>
            <a:pPr marL="1371600" lvl="2" indent="-457200">
              <a:buFont typeface="Arial" panose="020B0604020202020204" pitchFamily="34" charset="0"/>
              <a:buChar char="•"/>
            </a:pPr>
            <a:r>
              <a:rPr lang="en-US" sz="3000" dirty="0"/>
              <a:t>Submit to Records Management for</a:t>
            </a:r>
          </a:p>
          <a:p>
            <a:pPr lvl="2"/>
            <a:r>
              <a:rPr lang="en-US" sz="3000" dirty="0"/>
              <a:t>    review and approval.</a:t>
            </a:r>
          </a:p>
          <a:p>
            <a:pPr lvl="2"/>
            <a:endParaRPr lang="en-US" sz="3000" dirty="0"/>
          </a:p>
          <a:p>
            <a:pPr marL="1371600" lvl="2" indent="-457200">
              <a:buFont typeface="Arial" panose="020B0604020202020204" pitchFamily="34" charset="0"/>
              <a:buChar char="•"/>
            </a:pPr>
            <a:r>
              <a:rPr lang="en-US" sz="3000" dirty="0"/>
              <a:t>Records Center staff schedules the</a:t>
            </a:r>
          </a:p>
          <a:p>
            <a:pPr lvl="1"/>
            <a:r>
              <a:rPr lang="en-US" sz="3000" dirty="0"/>
              <a:t>        pick up of the boxes.</a:t>
            </a:r>
          </a:p>
        </p:txBody>
      </p:sp>
      <p:sp>
        <p:nvSpPr>
          <p:cNvPr id="7" name="AutoShape 4" descr="Image result for shred"/>
          <p:cNvSpPr>
            <a:spLocks noChangeAspect="1" noChangeArrowheads="1"/>
          </p:cNvSpPr>
          <p:nvPr/>
        </p:nvSpPr>
        <p:spPr bwMode="auto">
          <a:xfrm>
            <a:off x="12065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7463" y="205350"/>
            <a:ext cx="826770" cy="826770"/>
          </a:xfrm>
          <a:prstGeom prst="rect">
            <a:avLst/>
          </a:prstGeom>
        </p:spPr>
      </p:pic>
    </p:spTree>
    <p:extLst>
      <p:ext uri="{BB962C8B-B14F-4D97-AF65-F5344CB8AC3E}">
        <p14:creationId xmlns:p14="http://schemas.microsoft.com/office/powerpoint/2010/main" val="23367175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D52C1F8-3BA5-F24E-8618-E52498D87186}" type="slidenum">
              <a:rPr lang="en-US" smtClean="0"/>
              <a:t>23</a:t>
            </a:fld>
            <a:endParaRPr lang="en-US" dirty="0"/>
          </a:p>
        </p:txBody>
      </p:sp>
      <p:sp>
        <p:nvSpPr>
          <p:cNvPr id="3" name="Rectangle 2"/>
          <p:cNvSpPr/>
          <p:nvPr/>
        </p:nvSpPr>
        <p:spPr>
          <a:xfrm>
            <a:off x="682104" y="0"/>
            <a:ext cx="7677036" cy="584775"/>
          </a:xfrm>
          <a:prstGeom prst="rect">
            <a:avLst/>
          </a:prstGeom>
        </p:spPr>
        <p:txBody>
          <a:bodyPr wrap="square">
            <a:spAutoFit/>
          </a:bodyPr>
          <a:lstStyle/>
          <a:p>
            <a:pPr algn="ctr"/>
            <a:r>
              <a:rPr lang="en-US" sz="3200" dirty="0">
                <a:solidFill>
                  <a:schemeClr val="accent3">
                    <a:lumMod val="75000"/>
                  </a:schemeClr>
                </a:solidFill>
              </a:rPr>
              <a:t>Documenting Records Destruction</a:t>
            </a:r>
          </a:p>
        </p:txBody>
      </p:sp>
      <p:sp>
        <p:nvSpPr>
          <p:cNvPr id="4" name="Rectangle 3"/>
          <p:cNvSpPr/>
          <p:nvPr/>
        </p:nvSpPr>
        <p:spPr>
          <a:xfrm>
            <a:off x="70541" y="575190"/>
            <a:ext cx="4704701" cy="5743111"/>
          </a:xfrm>
          <a:prstGeom prst="rect">
            <a:avLst/>
          </a:prstGeom>
        </p:spPr>
        <p:txBody>
          <a:bodyPr wrap="square">
            <a:spAutoFit/>
          </a:bodyPr>
          <a:lstStyle/>
          <a:p>
            <a:pPr marL="457200" indent="-457200">
              <a:lnSpc>
                <a:spcPct val="90000"/>
              </a:lnSpc>
              <a:buFont typeface="Wingdings" pitchFamily="2" charset="2"/>
              <a:buAutoNum type="alphaUcPeriod"/>
            </a:pPr>
            <a:r>
              <a:rPr lang="en-US" sz="2400" dirty="0"/>
              <a:t>Contact information</a:t>
            </a:r>
          </a:p>
          <a:p>
            <a:pPr>
              <a:lnSpc>
                <a:spcPct val="90000"/>
              </a:lnSpc>
            </a:pPr>
            <a:endParaRPr lang="en-US" sz="1200" dirty="0"/>
          </a:p>
          <a:p>
            <a:pPr marL="457200" indent="-457200">
              <a:lnSpc>
                <a:spcPct val="90000"/>
              </a:lnSpc>
              <a:buFont typeface="Wingdings" pitchFamily="2" charset="2"/>
              <a:buNone/>
            </a:pPr>
            <a:r>
              <a:rPr lang="en-US" sz="2400" dirty="0"/>
              <a:t>B.  Retention schedule</a:t>
            </a:r>
          </a:p>
          <a:p>
            <a:pPr marL="457200" indent="-457200">
              <a:lnSpc>
                <a:spcPct val="90000"/>
              </a:lnSpc>
              <a:buFont typeface="Wingdings" pitchFamily="2" charset="2"/>
              <a:buNone/>
            </a:pPr>
            <a:r>
              <a:rPr lang="en-US" sz="2400" dirty="0"/>
              <a:t>      number</a:t>
            </a:r>
          </a:p>
          <a:p>
            <a:pPr marL="457200" indent="-457200">
              <a:lnSpc>
                <a:spcPct val="90000"/>
              </a:lnSpc>
              <a:buFont typeface="Wingdings" pitchFamily="2" charset="2"/>
              <a:buNone/>
            </a:pPr>
            <a:endParaRPr lang="en-US" sz="1200" dirty="0"/>
          </a:p>
          <a:p>
            <a:pPr marL="457200" indent="-457200">
              <a:lnSpc>
                <a:spcPct val="90000"/>
              </a:lnSpc>
              <a:buFont typeface="Wingdings" pitchFamily="2" charset="2"/>
              <a:buAutoNum type="alphaUcPeriod" startAt="3"/>
            </a:pPr>
            <a:r>
              <a:rPr lang="en-US" sz="2400" dirty="0"/>
              <a:t>Description of records</a:t>
            </a:r>
          </a:p>
          <a:p>
            <a:pPr marL="457200" indent="-457200">
              <a:lnSpc>
                <a:spcPct val="90000"/>
              </a:lnSpc>
              <a:buFont typeface="Wingdings" pitchFamily="2" charset="2"/>
              <a:buAutoNum type="alphaUcPeriod" startAt="3"/>
            </a:pPr>
            <a:endParaRPr lang="en-US" sz="1200" dirty="0"/>
          </a:p>
          <a:p>
            <a:pPr marL="457200" indent="-457200">
              <a:lnSpc>
                <a:spcPct val="90000"/>
              </a:lnSpc>
              <a:buFont typeface="Wingdings" pitchFamily="2" charset="2"/>
              <a:buAutoNum type="alphaUcPeriod" startAt="4"/>
            </a:pPr>
            <a:r>
              <a:rPr lang="en-US" sz="2400" dirty="0"/>
              <a:t>Date range (mm/yyyy)</a:t>
            </a:r>
          </a:p>
          <a:p>
            <a:pPr marL="457200" indent="-457200">
              <a:lnSpc>
                <a:spcPct val="90000"/>
              </a:lnSpc>
              <a:buFont typeface="Wingdings" pitchFamily="2" charset="2"/>
              <a:buAutoNum type="alphaUcPeriod" startAt="4"/>
            </a:pPr>
            <a:endParaRPr lang="en-US" sz="1200" dirty="0"/>
          </a:p>
          <a:p>
            <a:pPr marL="457200" indent="-457200">
              <a:lnSpc>
                <a:spcPct val="90000"/>
              </a:lnSpc>
              <a:buFont typeface="Wingdings" pitchFamily="2" charset="2"/>
              <a:buAutoNum type="alphaUcPeriod" startAt="5"/>
            </a:pPr>
            <a:r>
              <a:rPr lang="en-US" sz="2400" dirty="0"/>
              <a:t>Number of boxes for that row </a:t>
            </a:r>
          </a:p>
          <a:p>
            <a:pPr marL="457200" indent="-457200">
              <a:lnSpc>
                <a:spcPct val="90000"/>
              </a:lnSpc>
              <a:buFont typeface="Wingdings" pitchFamily="2" charset="2"/>
              <a:buAutoNum type="alphaUcPeriod" startAt="5"/>
            </a:pPr>
            <a:endParaRPr lang="en-US" sz="1200" dirty="0"/>
          </a:p>
          <a:p>
            <a:pPr marL="457200" indent="-457200">
              <a:lnSpc>
                <a:spcPct val="90000"/>
              </a:lnSpc>
              <a:buFont typeface="Wingdings" pitchFamily="2" charset="2"/>
              <a:buAutoNum type="alphaUcPeriod" startAt="6"/>
            </a:pPr>
            <a:r>
              <a:rPr lang="en-US" sz="2400" dirty="0"/>
              <a:t>Total number of boxes to be destroyed</a:t>
            </a:r>
          </a:p>
          <a:p>
            <a:pPr marL="457200" indent="-457200">
              <a:lnSpc>
                <a:spcPct val="90000"/>
              </a:lnSpc>
              <a:buFont typeface="Wingdings" pitchFamily="2" charset="2"/>
              <a:buAutoNum type="alphaUcPeriod" startAt="6"/>
            </a:pPr>
            <a:endParaRPr lang="en-US" sz="1200" dirty="0"/>
          </a:p>
          <a:p>
            <a:pPr marL="457200" indent="-457200">
              <a:lnSpc>
                <a:spcPct val="90000"/>
              </a:lnSpc>
              <a:buFont typeface="Wingdings" pitchFamily="2" charset="2"/>
              <a:buNone/>
            </a:pPr>
            <a:r>
              <a:rPr lang="en-US" sz="2400" dirty="0"/>
              <a:t>G.  Approval signature</a:t>
            </a:r>
          </a:p>
          <a:p>
            <a:pPr marL="457200" indent="-457200">
              <a:lnSpc>
                <a:spcPct val="90000"/>
              </a:lnSpc>
              <a:buFont typeface="Wingdings" pitchFamily="2" charset="2"/>
              <a:buNone/>
            </a:pPr>
            <a:endParaRPr lang="en-US" sz="2400" dirty="0"/>
          </a:p>
          <a:p>
            <a:pPr marL="457200" indent="-457200">
              <a:lnSpc>
                <a:spcPct val="90000"/>
              </a:lnSpc>
              <a:buFont typeface="Wingdings" pitchFamily="2" charset="2"/>
              <a:buNone/>
            </a:pPr>
            <a:r>
              <a:rPr lang="en-US" sz="2400" dirty="0"/>
              <a:t>Forward the completed form to</a:t>
            </a:r>
          </a:p>
          <a:p>
            <a:pPr marL="457200" indent="-457200">
              <a:lnSpc>
                <a:spcPct val="90000"/>
              </a:lnSpc>
              <a:buFont typeface="Wingdings" pitchFamily="2" charset="2"/>
              <a:buNone/>
            </a:pPr>
            <a:r>
              <a:rPr lang="en-US" sz="2400" dirty="0"/>
              <a:t>the Records Management  office</a:t>
            </a:r>
          </a:p>
          <a:p>
            <a:pPr marL="457200" indent="-457200">
              <a:lnSpc>
                <a:spcPct val="90000"/>
              </a:lnSpc>
              <a:buFont typeface="Wingdings" pitchFamily="2" charset="2"/>
              <a:buNone/>
            </a:pPr>
            <a:r>
              <a:rPr lang="en-US" sz="2400" dirty="0"/>
              <a:t>for review and scheduling for</a:t>
            </a:r>
          </a:p>
          <a:p>
            <a:pPr marL="457200" indent="-457200">
              <a:lnSpc>
                <a:spcPct val="90000"/>
              </a:lnSpc>
              <a:buFont typeface="Wingdings" pitchFamily="2" charset="2"/>
              <a:buNone/>
            </a:pPr>
            <a:r>
              <a:rPr lang="en-US" sz="2400" dirty="0"/>
              <a:t>pick up.</a:t>
            </a:r>
          </a:p>
        </p:txBody>
      </p:sp>
      <p:pic>
        <p:nvPicPr>
          <p:cNvPr id="6" name="Picture 5">
            <a:extLst>
              <a:ext uri="{FF2B5EF4-FFF2-40B4-BE49-F238E27FC236}">
                <a16:creationId xmlns:a16="http://schemas.microsoft.com/office/drawing/2014/main" id="{486C7061-206B-42E5-8670-CE5C0FD27E25}"/>
              </a:ext>
            </a:extLst>
          </p:cNvPr>
          <p:cNvPicPr>
            <a:picLocks noChangeAspect="1"/>
          </p:cNvPicPr>
          <p:nvPr/>
        </p:nvPicPr>
        <p:blipFill>
          <a:blip r:embed="rId3"/>
          <a:stretch>
            <a:fillRect/>
          </a:stretch>
        </p:blipFill>
        <p:spPr>
          <a:xfrm>
            <a:off x="4720371" y="748073"/>
            <a:ext cx="4232798" cy="5444978"/>
          </a:xfrm>
          <a:prstGeom prst="rect">
            <a:avLst/>
          </a:prstGeom>
        </p:spPr>
      </p:pic>
      <p:sp>
        <p:nvSpPr>
          <p:cNvPr id="17" name="TextBox 16">
            <a:extLst>
              <a:ext uri="{FF2B5EF4-FFF2-40B4-BE49-F238E27FC236}">
                <a16:creationId xmlns:a16="http://schemas.microsoft.com/office/drawing/2014/main" id="{CEC107CE-CF55-45D6-8418-956A614FF7E2}"/>
              </a:ext>
            </a:extLst>
          </p:cNvPr>
          <p:cNvSpPr txBox="1"/>
          <p:nvPr/>
        </p:nvSpPr>
        <p:spPr>
          <a:xfrm>
            <a:off x="5613622" y="1741336"/>
            <a:ext cx="381662" cy="369332"/>
          </a:xfrm>
          <a:prstGeom prst="rect">
            <a:avLst/>
          </a:prstGeom>
          <a:noFill/>
        </p:spPr>
        <p:txBody>
          <a:bodyPr wrap="square" rtlCol="0">
            <a:spAutoFit/>
          </a:bodyPr>
          <a:lstStyle/>
          <a:p>
            <a:r>
              <a:rPr lang="en-US" b="1" dirty="0">
                <a:solidFill>
                  <a:srgbClr val="FF0000"/>
                </a:solidFill>
              </a:rPr>
              <a:t>A</a:t>
            </a:r>
          </a:p>
        </p:txBody>
      </p:sp>
      <p:sp>
        <p:nvSpPr>
          <p:cNvPr id="18" name="TextBox 17">
            <a:extLst>
              <a:ext uri="{FF2B5EF4-FFF2-40B4-BE49-F238E27FC236}">
                <a16:creationId xmlns:a16="http://schemas.microsoft.com/office/drawing/2014/main" id="{8CD991EB-3D4D-4E1B-AEA7-547F389D506A}"/>
              </a:ext>
            </a:extLst>
          </p:cNvPr>
          <p:cNvSpPr txBox="1"/>
          <p:nvPr/>
        </p:nvSpPr>
        <p:spPr>
          <a:xfrm>
            <a:off x="5231958" y="3077155"/>
            <a:ext cx="351378" cy="369332"/>
          </a:xfrm>
          <a:prstGeom prst="rect">
            <a:avLst/>
          </a:prstGeom>
          <a:noFill/>
        </p:spPr>
        <p:txBody>
          <a:bodyPr wrap="none" rtlCol="0">
            <a:spAutoFit/>
          </a:bodyPr>
          <a:lstStyle/>
          <a:p>
            <a:r>
              <a:rPr lang="en-US" b="1" dirty="0">
                <a:solidFill>
                  <a:srgbClr val="FF0000"/>
                </a:solidFill>
              </a:rPr>
              <a:t>B</a:t>
            </a:r>
          </a:p>
        </p:txBody>
      </p:sp>
      <p:sp>
        <p:nvSpPr>
          <p:cNvPr id="19" name="TextBox 18">
            <a:extLst>
              <a:ext uri="{FF2B5EF4-FFF2-40B4-BE49-F238E27FC236}">
                <a16:creationId xmlns:a16="http://schemas.microsoft.com/office/drawing/2014/main" id="{1222D262-6F11-48B4-B8C7-384FC2967854}"/>
              </a:ext>
            </a:extLst>
          </p:cNvPr>
          <p:cNvSpPr txBox="1"/>
          <p:nvPr/>
        </p:nvSpPr>
        <p:spPr>
          <a:xfrm>
            <a:off x="6463686" y="3077155"/>
            <a:ext cx="351378" cy="369332"/>
          </a:xfrm>
          <a:prstGeom prst="rect">
            <a:avLst/>
          </a:prstGeom>
          <a:noFill/>
        </p:spPr>
        <p:txBody>
          <a:bodyPr wrap="none" rtlCol="0">
            <a:spAutoFit/>
          </a:bodyPr>
          <a:lstStyle/>
          <a:p>
            <a:r>
              <a:rPr lang="en-US" b="1" dirty="0">
                <a:solidFill>
                  <a:srgbClr val="FF0000"/>
                </a:solidFill>
              </a:rPr>
              <a:t>C</a:t>
            </a:r>
          </a:p>
        </p:txBody>
      </p:sp>
      <p:sp>
        <p:nvSpPr>
          <p:cNvPr id="20" name="TextBox 19">
            <a:extLst>
              <a:ext uri="{FF2B5EF4-FFF2-40B4-BE49-F238E27FC236}">
                <a16:creationId xmlns:a16="http://schemas.microsoft.com/office/drawing/2014/main" id="{2FCFFC05-49C8-4FE0-901D-8BB32FDA4274}"/>
              </a:ext>
            </a:extLst>
          </p:cNvPr>
          <p:cNvSpPr txBox="1"/>
          <p:nvPr/>
        </p:nvSpPr>
        <p:spPr>
          <a:xfrm>
            <a:off x="7795080" y="3097438"/>
            <a:ext cx="351378" cy="369332"/>
          </a:xfrm>
          <a:prstGeom prst="rect">
            <a:avLst/>
          </a:prstGeom>
          <a:noFill/>
        </p:spPr>
        <p:txBody>
          <a:bodyPr wrap="square" rtlCol="0">
            <a:spAutoFit/>
          </a:bodyPr>
          <a:lstStyle/>
          <a:p>
            <a:r>
              <a:rPr lang="en-US" b="1" dirty="0">
                <a:solidFill>
                  <a:srgbClr val="FF0000"/>
                </a:solidFill>
              </a:rPr>
              <a:t>D</a:t>
            </a:r>
          </a:p>
        </p:txBody>
      </p:sp>
      <p:sp>
        <p:nvSpPr>
          <p:cNvPr id="21" name="TextBox 20">
            <a:extLst>
              <a:ext uri="{FF2B5EF4-FFF2-40B4-BE49-F238E27FC236}">
                <a16:creationId xmlns:a16="http://schemas.microsoft.com/office/drawing/2014/main" id="{8A91CB94-6017-4E4E-858D-8854B29E0EB8}"/>
              </a:ext>
            </a:extLst>
          </p:cNvPr>
          <p:cNvSpPr txBox="1"/>
          <p:nvPr/>
        </p:nvSpPr>
        <p:spPr>
          <a:xfrm>
            <a:off x="8398149" y="3101230"/>
            <a:ext cx="338554" cy="369332"/>
          </a:xfrm>
          <a:prstGeom prst="rect">
            <a:avLst/>
          </a:prstGeom>
          <a:noFill/>
        </p:spPr>
        <p:txBody>
          <a:bodyPr wrap="none" rtlCol="0">
            <a:spAutoFit/>
          </a:bodyPr>
          <a:lstStyle/>
          <a:p>
            <a:r>
              <a:rPr lang="en-US" b="1" dirty="0">
                <a:solidFill>
                  <a:srgbClr val="FF0000"/>
                </a:solidFill>
              </a:rPr>
              <a:t>E</a:t>
            </a:r>
          </a:p>
        </p:txBody>
      </p:sp>
      <p:sp>
        <p:nvSpPr>
          <p:cNvPr id="22" name="TextBox 21">
            <a:extLst>
              <a:ext uri="{FF2B5EF4-FFF2-40B4-BE49-F238E27FC236}">
                <a16:creationId xmlns:a16="http://schemas.microsoft.com/office/drawing/2014/main" id="{19E722DD-16EF-4F47-80C2-32BD52B418E9}"/>
              </a:ext>
            </a:extLst>
          </p:cNvPr>
          <p:cNvSpPr txBox="1"/>
          <p:nvPr/>
        </p:nvSpPr>
        <p:spPr>
          <a:xfrm>
            <a:off x="8464300" y="4646015"/>
            <a:ext cx="325730" cy="369332"/>
          </a:xfrm>
          <a:prstGeom prst="rect">
            <a:avLst/>
          </a:prstGeom>
          <a:noFill/>
        </p:spPr>
        <p:txBody>
          <a:bodyPr wrap="none" rtlCol="0">
            <a:spAutoFit/>
          </a:bodyPr>
          <a:lstStyle/>
          <a:p>
            <a:r>
              <a:rPr lang="en-US" b="1" dirty="0">
                <a:solidFill>
                  <a:srgbClr val="FF0000"/>
                </a:solidFill>
              </a:rPr>
              <a:t>F</a:t>
            </a:r>
          </a:p>
        </p:txBody>
      </p:sp>
      <p:sp>
        <p:nvSpPr>
          <p:cNvPr id="23" name="TextBox 22">
            <a:extLst>
              <a:ext uri="{FF2B5EF4-FFF2-40B4-BE49-F238E27FC236}">
                <a16:creationId xmlns:a16="http://schemas.microsoft.com/office/drawing/2014/main" id="{8E46713C-8602-4E36-9EE9-4714189F7412}"/>
              </a:ext>
            </a:extLst>
          </p:cNvPr>
          <p:cNvSpPr txBox="1"/>
          <p:nvPr/>
        </p:nvSpPr>
        <p:spPr>
          <a:xfrm>
            <a:off x="7676971" y="1925778"/>
            <a:ext cx="364202" cy="369332"/>
          </a:xfrm>
          <a:prstGeom prst="rect">
            <a:avLst/>
          </a:prstGeom>
          <a:noFill/>
        </p:spPr>
        <p:txBody>
          <a:bodyPr wrap="none" rtlCol="0">
            <a:spAutoFit/>
          </a:bodyPr>
          <a:lstStyle/>
          <a:p>
            <a:r>
              <a:rPr lang="en-US" b="1" dirty="0">
                <a:solidFill>
                  <a:srgbClr val="FF0000"/>
                </a:solidFill>
              </a:rPr>
              <a:t>G</a:t>
            </a:r>
          </a:p>
        </p:txBody>
      </p:sp>
    </p:spTree>
    <p:extLst>
      <p:ext uri="{BB962C8B-B14F-4D97-AF65-F5344CB8AC3E}">
        <p14:creationId xmlns:p14="http://schemas.microsoft.com/office/powerpoint/2010/main" val="1893947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latin typeface="+mn-lt"/>
              </a:rPr>
              <a:t>Steps to </a:t>
            </a:r>
            <a:r>
              <a:rPr lang="en-US" sz="4000" u="sng" dirty="0">
                <a:latin typeface="+mn-lt"/>
              </a:rPr>
              <a:t>Transfer</a:t>
            </a:r>
            <a:r>
              <a:rPr lang="en-US" sz="4000" dirty="0">
                <a:latin typeface="+mn-lt"/>
              </a:rPr>
              <a:t> Eligible Records to the DRC </a:t>
            </a:r>
          </a:p>
        </p:txBody>
      </p:sp>
      <p:sp>
        <p:nvSpPr>
          <p:cNvPr id="3" name="Content Placeholder 2"/>
          <p:cNvSpPr>
            <a:spLocks noGrp="1"/>
          </p:cNvSpPr>
          <p:nvPr>
            <p:ph idx="1"/>
          </p:nvPr>
        </p:nvSpPr>
        <p:spPr>
          <a:xfrm>
            <a:off x="470102" y="1600200"/>
            <a:ext cx="8229600" cy="4525963"/>
          </a:xfrm>
        </p:spPr>
        <p:txBody>
          <a:bodyPr/>
          <a:lstStyle/>
          <a:p>
            <a:pPr marL="514350" indent="-514350">
              <a:buAutoNum type="arabicPeriod"/>
            </a:pPr>
            <a:r>
              <a:rPr lang="en-US" sz="3000" dirty="0">
                <a:solidFill>
                  <a:schemeClr val="tx1"/>
                </a:solidFill>
              </a:rPr>
              <a:t>Utilize two resources – the records retention schedules and request to transfer records form.</a:t>
            </a:r>
          </a:p>
          <a:p>
            <a:pPr marL="0" indent="0">
              <a:buNone/>
            </a:pPr>
            <a:endParaRPr lang="en-US" dirty="0"/>
          </a:p>
        </p:txBody>
      </p:sp>
      <p:sp>
        <p:nvSpPr>
          <p:cNvPr id="4" name="Slide Number Placeholder 3"/>
          <p:cNvSpPr>
            <a:spLocks noGrp="1"/>
          </p:cNvSpPr>
          <p:nvPr>
            <p:ph type="sldNum" sz="quarter" idx="12"/>
          </p:nvPr>
        </p:nvSpPr>
        <p:spPr/>
        <p:txBody>
          <a:bodyPr/>
          <a:lstStyle/>
          <a:p>
            <a:fld id="{FD52C1F8-3BA5-F24E-8618-E52498D87186}" type="slidenum">
              <a:rPr lang="en-US" smtClean="0"/>
              <a:t>24</a:t>
            </a:fld>
            <a:endParaRPr lang="en-US" dirty="0"/>
          </a:p>
        </p:txBody>
      </p:sp>
      <p:graphicFrame>
        <p:nvGraphicFramePr>
          <p:cNvPr id="8" name="Content Placeholder 4"/>
          <p:cNvGraphicFramePr>
            <a:graphicFrameLocks noChangeAspect="1"/>
          </p:cNvGraphicFramePr>
          <p:nvPr>
            <p:extLst>
              <p:ext uri="{D42A27DB-BD31-4B8C-83A1-F6EECF244321}">
                <p14:modId xmlns:p14="http://schemas.microsoft.com/office/powerpoint/2010/main" val="722265502"/>
              </p:ext>
            </p:extLst>
          </p:nvPr>
        </p:nvGraphicFramePr>
        <p:xfrm>
          <a:off x="320040" y="2937980"/>
          <a:ext cx="4617720" cy="3245730"/>
        </p:xfrm>
        <a:graphic>
          <a:graphicData uri="http://schemas.openxmlformats.org/presentationml/2006/ole">
            <mc:AlternateContent xmlns:mc="http://schemas.openxmlformats.org/markup-compatibility/2006">
              <mc:Choice xmlns:v="urn:schemas-microsoft-com:vml" Requires="v">
                <p:oleObj name="Acrobat Document" r:id="rId3" imgW="7524553" imgH="5829300" progId="AcroExch.Document.DC">
                  <p:embed/>
                </p:oleObj>
              </mc:Choice>
              <mc:Fallback>
                <p:oleObj name="Acrobat Document" r:id="rId3" imgW="7524553" imgH="5829300" progId="AcroExch.Document.DC">
                  <p:embed/>
                  <p:pic>
                    <p:nvPicPr>
                      <p:cNvPr id="8" name="Content Placeholder 4"/>
                      <p:cNvPicPr/>
                      <p:nvPr/>
                    </p:nvPicPr>
                    <p:blipFill>
                      <a:blip r:embed="rId4"/>
                      <a:stretch>
                        <a:fillRect/>
                      </a:stretch>
                    </p:blipFill>
                    <p:spPr>
                      <a:xfrm>
                        <a:off x="320040" y="2937980"/>
                        <a:ext cx="4617720" cy="3245730"/>
                      </a:xfrm>
                      <a:prstGeom prst="rect">
                        <a:avLst/>
                      </a:prstGeom>
                    </p:spPr>
                  </p:pic>
                </p:oleObj>
              </mc:Fallback>
            </mc:AlternateContent>
          </a:graphicData>
        </a:graphic>
      </p:graphicFrame>
      <p:pic>
        <p:nvPicPr>
          <p:cNvPr id="9" name="Picture 7" descr="Transfer Form">
            <a:extLst>
              <a:ext uri="{FF2B5EF4-FFF2-40B4-BE49-F238E27FC236}">
                <a16:creationId xmlns:a16="http://schemas.microsoft.com/office/drawing/2014/main" id="{CDA34E4F-D5CB-455A-BD2D-FE2B66512F3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5390762" y="2521110"/>
            <a:ext cx="2886545" cy="376001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07779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D52C1F8-3BA5-F24E-8618-E52498D87186}" type="slidenum">
              <a:rPr lang="en-US" smtClean="0"/>
              <a:t>25</a:t>
            </a:fld>
            <a:endParaRPr lang="en-US" dirty="0"/>
          </a:p>
        </p:txBody>
      </p:sp>
      <p:sp>
        <p:nvSpPr>
          <p:cNvPr id="4" name="TextBox 3"/>
          <p:cNvSpPr txBox="1"/>
          <p:nvPr/>
        </p:nvSpPr>
        <p:spPr>
          <a:xfrm>
            <a:off x="521694" y="472183"/>
            <a:ext cx="7572907" cy="1508105"/>
          </a:xfrm>
          <a:prstGeom prst="rect">
            <a:avLst/>
          </a:prstGeom>
          <a:noFill/>
        </p:spPr>
        <p:txBody>
          <a:bodyPr wrap="none" rtlCol="0">
            <a:spAutoFit/>
          </a:bodyPr>
          <a:lstStyle/>
          <a:p>
            <a:r>
              <a:rPr lang="en-US" sz="3200" dirty="0"/>
              <a:t>2. </a:t>
            </a:r>
            <a:r>
              <a:rPr lang="en-US" sz="3000" dirty="0"/>
              <a:t>Review your records to determine what</a:t>
            </a:r>
          </a:p>
          <a:p>
            <a:r>
              <a:rPr lang="en-US" sz="3000" dirty="0"/>
              <a:t>    needs to be </a:t>
            </a:r>
            <a:r>
              <a:rPr lang="en-US" sz="3000" u="sng" dirty="0"/>
              <a:t>maintained</a:t>
            </a:r>
            <a:r>
              <a:rPr lang="en-US" sz="3000" dirty="0"/>
              <a:t> until the required</a:t>
            </a:r>
          </a:p>
          <a:p>
            <a:r>
              <a:rPr lang="en-US" sz="3000" dirty="0"/>
              <a:t>    retention period has been met.</a:t>
            </a:r>
          </a:p>
        </p:txBody>
      </p:sp>
      <p:pic>
        <p:nvPicPr>
          <p:cNvPr id="6" name="Picture 5">
            <a:extLst>
              <a:ext uri="{FF2B5EF4-FFF2-40B4-BE49-F238E27FC236}">
                <a16:creationId xmlns:a16="http://schemas.microsoft.com/office/drawing/2014/main" id="{0829D07D-B61F-4220-A76A-318BEDE8F433}"/>
              </a:ext>
            </a:extLst>
          </p:cNvPr>
          <p:cNvPicPr>
            <a:picLocks noChangeAspect="1"/>
          </p:cNvPicPr>
          <p:nvPr/>
        </p:nvPicPr>
        <p:blipFill>
          <a:blip r:embed="rId3"/>
          <a:stretch>
            <a:fillRect/>
          </a:stretch>
        </p:blipFill>
        <p:spPr>
          <a:xfrm>
            <a:off x="521694" y="2539878"/>
            <a:ext cx="3574090" cy="2972762"/>
          </a:xfrm>
          <a:prstGeom prst="rect">
            <a:avLst/>
          </a:prstGeom>
        </p:spPr>
      </p:pic>
      <p:sp>
        <p:nvSpPr>
          <p:cNvPr id="7" name="TextBox 6">
            <a:extLst>
              <a:ext uri="{FF2B5EF4-FFF2-40B4-BE49-F238E27FC236}">
                <a16:creationId xmlns:a16="http://schemas.microsoft.com/office/drawing/2014/main" id="{C5880CEE-9D5F-4D98-8BD7-C2E6DE828D37}"/>
              </a:ext>
            </a:extLst>
          </p:cNvPr>
          <p:cNvSpPr txBox="1"/>
          <p:nvPr/>
        </p:nvSpPr>
        <p:spPr>
          <a:xfrm>
            <a:off x="4436387" y="2539878"/>
            <a:ext cx="4039398" cy="3447098"/>
          </a:xfrm>
          <a:prstGeom prst="rect">
            <a:avLst/>
          </a:prstGeom>
          <a:noFill/>
        </p:spPr>
        <p:txBody>
          <a:bodyPr wrap="square" rtlCol="0">
            <a:spAutoFit/>
          </a:bodyPr>
          <a:lstStyle/>
          <a:p>
            <a:pPr marL="285750" indent="-285750">
              <a:buFont typeface="Arial" panose="020B0604020202020204" pitchFamily="34" charset="0"/>
              <a:buChar char="•"/>
            </a:pPr>
            <a:r>
              <a:rPr lang="en-US" sz="2000" dirty="0"/>
              <a:t>What records series are you  working with? </a:t>
            </a:r>
          </a:p>
          <a:p>
            <a:r>
              <a:rPr lang="en-US" sz="2000" dirty="0"/>
              <a:t> </a:t>
            </a:r>
          </a:p>
          <a:p>
            <a:pPr marL="285750" indent="-285750">
              <a:buFont typeface="Arial" panose="020B0604020202020204" pitchFamily="34" charset="0"/>
              <a:buChar char="•"/>
            </a:pPr>
            <a:r>
              <a:rPr lang="en-US" sz="2000" dirty="0"/>
              <a:t>What is the date range of the records?  </a:t>
            </a:r>
          </a:p>
          <a:p>
            <a:endParaRPr lang="en-US" sz="2000" dirty="0"/>
          </a:p>
          <a:p>
            <a:pPr marL="285750" indent="-285750">
              <a:buFont typeface="Arial" panose="020B0604020202020204" pitchFamily="34" charset="0"/>
              <a:buChar char="•"/>
            </a:pPr>
            <a:r>
              <a:rPr lang="en-US" sz="2000" dirty="0"/>
              <a:t>Box records by records series – one type per box preferred.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Label the box.</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5692283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D52C1F8-3BA5-F24E-8618-E52498D87186}" type="slidenum">
              <a:rPr lang="en-US" smtClean="0"/>
              <a:t>26</a:t>
            </a:fld>
            <a:endParaRPr lang="en-US" dirty="0"/>
          </a:p>
        </p:txBody>
      </p:sp>
      <p:sp>
        <p:nvSpPr>
          <p:cNvPr id="3" name="TextBox 2"/>
          <p:cNvSpPr txBox="1"/>
          <p:nvPr/>
        </p:nvSpPr>
        <p:spPr>
          <a:xfrm>
            <a:off x="653143" y="408942"/>
            <a:ext cx="7494359" cy="2000548"/>
          </a:xfrm>
          <a:prstGeom prst="rect">
            <a:avLst/>
          </a:prstGeom>
          <a:noFill/>
        </p:spPr>
        <p:txBody>
          <a:bodyPr wrap="none" rtlCol="0">
            <a:spAutoFit/>
          </a:bodyPr>
          <a:lstStyle/>
          <a:p>
            <a:r>
              <a:rPr lang="en-US" sz="3000" dirty="0"/>
              <a:t>3.  Box records for transfer to the DRC that</a:t>
            </a:r>
          </a:p>
          <a:p>
            <a:r>
              <a:rPr lang="en-US" sz="3000" dirty="0"/>
              <a:t>     must be kept for retention.</a:t>
            </a:r>
          </a:p>
          <a:p>
            <a:endParaRPr lang="en-US" sz="3200" dirty="0"/>
          </a:p>
          <a:p>
            <a:r>
              <a:rPr lang="en-US" sz="3200"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740" y="2281954"/>
            <a:ext cx="4060581" cy="2764560"/>
          </a:xfrm>
          <a:prstGeom prst="rect">
            <a:avLst/>
          </a:prstGeom>
        </p:spPr>
      </p:pic>
      <p:sp>
        <p:nvSpPr>
          <p:cNvPr id="6" name="TextBox 5">
            <a:extLst>
              <a:ext uri="{FF2B5EF4-FFF2-40B4-BE49-F238E27FC236}">
                <a16:creationId xmlns:a16="http://schemas.microsoft.com/office/drawing/2014/main" id="{E24EC9D2-F2EB-4CA3-8F41-F3E72C4C2D9A}"/>
              </a:ext>
            </a:extLst>
          </p:cNvPr>
          <p:cNvSpPr txBox="1"/>
          <p:nvPr/>
        </p:nvSpPr>
        <p:spPr>
          <a:xfrm rot="10800000" flipV="1">
            <a:off x="5000918" y="1647343"/>
            <a:ext cx="3615019" cy="4154984"/>
          </a:xfrm>
          <a:prstGeom prst="rect">
            <a:avLst/>
          </a:prstGeom>
          <a:noFill/>
        </p:spPr>
        <p:txBody>
          <a:bodyPr wrap="square" rtlCol="0">
            <a:spAutoFit/>
          </a:bodyPr>
          <a:lstStyle/>
          <a:p>
            <a:pPr marL="285750" indent="-285750">
              <a:buFont typeface="Arial" panose="020B0604020202020204" pitchFamily="34" charset="0"/>
              <a:buChar char="•"/>
            </a:pPr>
            <a:r>
              <a:rPr lang="en-US" sz="2200" dirty="0"/>
              <a:t>Use letter/legal size boxes also referred to as banker boxes</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Dimensions are 10x12x15</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Double-walled preferred</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HISD Warehouse SAP #2692 or purchase from supply vendor</a:t>
            </a:r>
          </a:p>
        </p:txBody>
      </p:sp>
    </p:spTree>
    <p:extLst>
      <p:ext uri="{BB962C8B-B14F-4D97-AF65-F5344CB8AC3E}">
        <p14:creationId xmlns:p14="http://schemas.microsoft.com/office/powerpoint/2010/main" val="465813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2" name="Rectangle 4"/>
          <p:cNvSpPr>
            <a:spLocks noGrp="1" noChangeArrowheads="1"/>
          </p:cNvSpPr>
          <p:nvPr>
            <p:ph type="title"/>
          </p:nvPr>
        </p:nvSpPr>
        <p:spPr>
          <a:xfrm>
            <a:off x="357809" y="277813"/>
            <a:ext cx="8328991" cy="865187"/>
          </a:xfrm>
        </p:spPr>
        <p:txBody>
          <a:bodyPr>
            <a:normAutofit fontScale="90000"/>
          </a:bodyPr>
          <a:lstStyle/>
          <a:p>
            <a:r>
              <a:rPr lang="en-US" sz="2800" dirty="0"/>
              <a:t>Records Transfer</a:t>
            </a:r>
            <a:br>
              <a:rPr lang="en-US" sz="2800" dirty="0"/>
            </a:br>
            <a:r>
              <a:rPr lang="en-US" sz="2800" dirty="0"/>
              <a:t>Request Form</a:t>
            </a:r>
            <a:br>
              <a:rPr lang="en-US" sz="2800" dirty="0"/>
            </a:br>
            <a:endParaRPr lang="en-US" sz="2800" b="1" dirty="0"/>
          </a:p>
        </p:txBody>
      </p:sp>
      <p:sp>
        <p:nvSpPr>
          <p:cNvPr id="391173" name="Rectangle 5"/>
          <p:cNvSpPr>
            <a:spLocks noGrp="1" noChangeArrowheads="1"/>
          </p:cNvSpPr>
          <p:nvPr>
            <p:ph type="body" sz="half" idx="1"/>
          </p:nvPr>
        </p:nvSpPr>
        <p:spPr>
          <a:xfrm>
            <a:off x="327364" y="1168842"/>
            <a:ext cx="3826206" cy="4530725"/>
          </a:xfrm>
        </p:spPr>
        <p:txBody>
          <a:bodyPr>
            <a:normAutofit/>
          </a:bodyPr>
          <a:lstStyle/>
          <a:p>
            <a:pPr marL="457200" indent="-457200">
              <a:buFont typeface="Wingdings" pitchFamily="2" charset="2"/>
              <a:buNone/>
            </a:pPr>
            <a:endParaRPr lang="en-US" sz="2000" dirty="0"/>
          </a:p>
          <a:p>
            <a:pPr marL="457200" indent="-457200">
              <a:buFont typeface="Wingdings" pitchFamily="2" charset="2"/>
              <a:buNone/>
            </a:pPr>
            <a:r>
              <a:rPr lang="en-US" sz="2000" dirty="0"/>
              <a:t>A.  Retention schedule</a:t>
            </a:r>
          </a:p>
          <a:p>
            <a:pPr marL="457200" indent="-457200">
              <a:buFont typeface="Wingdings" pitchFamily="2" charset="2"/>
              <a:buNone/>
            </a:pPr>
            <a:r>
              <a:rPr lang="en-US" sz="2000" dirty="0"/>
              <a:t>      number</a:t>
            </a:r>
          </a:p>
          <a:p>
            <a:pPr marL="457200" indent="-457200">
              <a:buFont typeface="Wingdings" pitchFamily="2" charset="2"/>
              <a:buNone/>
            </a:pPr>
            <a:r>
              <a:rPr lang="en-US" sz="2000" dirty="0"/>
              <a:t>B.  Destroy date</a:t>
            </a:r>
          </a:p>
          <a:p>
            <a:pPr marL="457200" indent="-457200">
              <a:buFont typeface="Wingdings" pitchFamily="2" charset="2"/>
              <a:buNone/>
            </a:pPr>
            <a:r>
              <a:rPr lang="en-US" sz="2000" dirty="0"/>
              <a:t>C.  Description</a:t>
            </a:r>
          </a:p>
          <a:p>
            <a:pPr marL="457200" indent="-457200">
              <a:buFont typeface="Wingdings" pitchFamily="2" charset="2"/>
              <a:buNone/>
            </a:pPr>
            <a:r>
              <a:rPr lang="en-US" sz="2000" dirty="0"/>
              <a:t>D.  Date range (mm/yyyy)</a:t>
            </a:r>
          </a:p>
          <a:p>
            <a:pPr marL="457200" indent="-457200">
              <a:buFont typeface="Wingdings" pitchFamily="2" charset="2"/>
              <a:buNone/>
            </a:pPr>
            <a:r>
              <a:rPr lang="en-US" sz="2000" dirty="0"/>
              <a:t>E.  Department box</a:t>
            </a:r>
          </a:p>
          <a:p>
            <a:pPr marL="457200" indent="-457200">
              <a:buFont typeface="Wingdings" pitchFamily="2" charset="2"/>
              <a:buNone/>
            </a:pPr>
            <a:r>
              <a:rPr lang="en-US" sz="2000" dirty="0"/>
              <a:t>      number</a:t>
            </a:r>
          </a:p>
          <a:p>
            <a:pPr marL="457200" indent="-457200">
              <a:buFont typeface="Wingdings" pitchFamily="2" charset="2"/>
              <a:buNone/>
            </a:pPr>
            <a:r>
              <a:rPr lang="en-US" sz="2000" dirty="0"/>
              <a:t>F.  Record Center location (RIM)</a:t>
            </a:r>
          </a:p>
          <a:p>
            <a:pPr marL="457200" indent="-457200">
              <a:buNone/>
            </a:pPr>
            <a:r>
              <a:rPr lang="en-US" sz="2000" dirty="0"/>
              <a:t>G. Department information</a:t>
            </a:r>
          </a:p>
          <a:p>
            <a:pPr marL="457200" indent="-457200">
              <a:buFont typeface="Wingdings" pitchFamily="2" charset="2"/>
              <a:buNone/>
            </a:pPr>
            <a:endParaRPr lang="en-US" sz="2000" dirty="0"/>
          </a:p>
          <a:p>
            <a:pPr marL="457200" indent="-457200">
              <a:buFont typeface="Wingdings" pitchFamily="2" charset="2"/>
              <a:buNone/>
            </a:pPr>
            <a:r>
              <a:rPr lang="en-US" sz="2000" dirty="0"/>
              <a:t>             </a:t>
            </a:r>
          </a:p>
        </p:txBody>
      </p:sp>
      <p:pic>
        <p:nvPicPr>
          <p:cNvPr id="391175" name="Picture 7" descr="Transfer Form"/>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158532" y="103734"/>
            <a:ext cx="4420925" cy="602719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1176" name="Text Box 8"/>
          <p:cNvSpPr txBox="1">
            <a:spLocks noChangeArrowheads="1"/>
          </p:cNvSpPr>
          <p:nvPr/>
        </p:nvSpPr>
        <p:spPr bwMode="auto">
          <a:xfrm>
            <a:off x="4572000" y="1450530"/>
            <a:ext cx="3241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dirty="0">
                <a:solidFill>
                  <a:srgbClr val="FF0000"/>
                </a:solidFill>
              </a:rPr>
              <a:t>A</a:t>
            </a:r>
          </a:p>
        </p:txBody>
      </p:sp>
      <p:sp>
        <p:nvSpPr>
          <p:cNvPr id="391177" name="Text Box 9"/>
          <p:cNvSpPr txBox="1">
            <a:spLocks noChangeArrowheads="1"/>
          </p:cNvSpPr>
          <p:nvPr/>
        </p:nvSpPr>
        <p:spPr bwMode="auto">
          <a:xfrm flipH="1">
            <a:off x="5085186" y="1707744"/>
            <a:ext cx="3303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b="1" dirty="0">
                <a:solidFill>
                  <a:srgbClr val="FF0000"/>
                </a:solidFill>
              </a:rPr>
              <a:t>B</a:t>
            </a:r>
          </a:p>
        </p:txBody>
      </p:sp>
      <p:sp>
        <p:nvSpPr>
          <p:cNvPr id="391179" name="Text Box 11"/>
          <p:cNvSpPr txBox="1">
            <a:spLocks noChangeArrowheads="1"/>
          </p:cNvSpPr>
          <p:nvPr/>
        </p:nvSpPr>
        <p:spPr bwMode="auto">
          <a:xfrm>
            <a:off x="6270625" y="2582863"/>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391180" name="Text Box 12"/>
          <p:cNvSpPr txBox="1">
            <a:spLocks noChangeArrowheads="1"/>
          </p:cNvSpPr>
          <p:nvPr/>
        </p:nvSpPr>
        <p:spPr bwMode="auto">
          <a:xfrm>
            <a:off x="5947399" y="2009029"/>
            <a:ext cx="30809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dirty="0">
                <a:solidFill>
                  <a:srgbClr val="FF0000"/>
                </a:solidFill>
              </a:rPr>
              <a:t>C</a:t>
            </a:r>
          </a:p>
        </p:txBody>
      </p:sp>
      <p:sp>
        <p:nvSpPr>
          <p:cNvPr id="391181" name="Text Box 13"/>
          <p:cNvSpPr txBox="1">
            <a:spLocks noChangeArrowheads="1"/>
          </p:cNvSpPr>
          <p:nvPr/>
        </p:nvSpPr>
        <p:spPr bwMode="auto">
          <a:xfrm>
            <a:off x="6921667" y="2312058"/>
            <a:ext cx="3305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dirty="0">
                <a:solidFill>
                  <a:srgbClr val="FF0000"/>
                </a:solidFill>
              </a:rPr>
              <a:t>D</a:t>
            </a:r>
          </a:p>
        </p:txBody>
      </p:sp>
      <p:sp>
        <p:nvSpPr>
          <p:cNvPr id="391182" name="Text Box 14"/>
          <p:cNvSpPr txBox="1">
            <a:spLocks noChangeArrowheads="1"/>
          </p:cNvSpPr>
          <p:nvPr/>
        </p:nvSpPr>
        <p:spPr bwMode="auto">
          <a:xfrm>
            <a:off x="7523181" y="2582863"/>
            <a:ext cx="2968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dirty="0">
                <a:solidFill>
                  <a:srgbClr val="FF0000"/>
                </a:solidFill>
              </a:rPr>
              <a:t>E</a:t>
            </a:r>
          </a:p>
        </p:txBody>
      </p:sp>
      <p:sp>
        <p:nvSpPr>
          <p:cNvPr id="391183" name="Text Box 15"/>
          <p:cNvSpPr txBox="1">
            <a:spLocks noChangeArrowheads="1"/>
          </p:cNvSpPr>
          <p:nvPr/>
        </p:nvSpPr>
        <p:spPr bwMode="auto">
          <a:xfrm>
            <a:off x="7994663" y="2866056"/>
            <a:ext cx="29046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dirty="0">
                <a:solidFill>
                  <a:srgbClr val="FF0000"/>
                </a:solidFill>
              </a:rPr>
              <a:t>F</a:t>
            </a:r>
          </a:p>
        </p:txBody>
      </p:sp>
      <p:sp>
        <p:nvSpPr>
          <p:cNvPr id="391184" name="Text Box 16"/>
          <p:cNvSpPr txBox="1">
            <a:spLocks noChangeArrowheads="1"/>
          </p:cNvSpPr>
          <p:nvPr/>
        </p:nvSpPr>
        <p:spPr bwMode="auto">
          <a:xfrm>
            <a:off x="5855961" y="4725063"/>
            <a:ext cx="3305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dirty="0">
                <a:solidFill>
                  <a:srgbClr val="FF0000"/>
                </a:solidFill>
              </a:rPr>
              <a:t>G</a:t>
            </a:r>
          </a:p>
        </p:txBody>
      </p:sp>
    </p:spTree>
    <p:extLst>
      <p:ext uri="{BB962C8B-B14F-4D97-AF65-F5344CB8AC3E}">
        <p14:creationId xmlns:p14="http://schemas.microsoft.com/office/powerpoint/2010/main" val="39637043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2" name="Rectangle 4"/>
          <p:cNvSpPr>
            <a:spLocks noGrp="1" noChangeArrowheads="1"/>
          </p:cNvSpPr>
          <p:nvPr>
            <p:ph type="title" sz="quarter"/>
          </p:nvPr>
        </p:nvSpPr>
        <p:spPr>
          <a:xfrm>
            <a:off x="988865" y="24641"/>
            <a:ext cx="7354956" cy="584369"/>
          </a:xfrm>
        </p:spPr>
        <p:txBody>
          <a:bodyPr>
            <a:normAutofit fontScale="90000"/>
          </a:bodyPr>
          <a:lstStyle/>
          <a:p>
            <a:r>
              <a:rPr lang="en-US" sz="3200" dirty="0">
                <a:latin typeface="+mn-lt"/>
              </a:rPr>
              <a:t>Boxing Records for Destruction or Storage</a:t>
            </a:r>
          </a:p>
        </p:txBody>
      </p:sp>
      <p:pic>
        <p:nvPicPr>
          <p:cNvPr id="401430" name="Picture 22" descr="DSC09419"/>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a:xfrm>
            <a:off x="892194" y="691854"/>
            <a:ext cx="2178665" cy="2904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1444" name="Picture 36" descr="DSC09430"/>
          <p:cNvPicPr>
            <a:picLocks noGrp="1" noChangeAspect="1" noChangeArrowheads="1"/>
          </p:cNvPicPr>
          <p:nvPr>
            <p:ph sz="quarter" idx="2"/>
          </p:nvPr>
        </p:nvPicPr>
        <p:blipFill>
          <a:blip r:embed="rId4" cstate="print">
            <a:extLst>
              <a:ext uri="{28A0092B-C50C-407E-A947-70E740481C1C}">
                <a14:useLocalDpi xmlns:a14="http://schemas.microsoft.com/office/drawing/2010/main" val="0"/>
              </a:ext>
            </a:extLst>
          </a:blip>
          <a:srcRect/>
          <a:stretch>
            <a:fillRect/>
          </a:stretch>
        </p:blipFill>
        <p:spPr>
          <a:xfrm>
            <a:off x="4666343" y="691854"/>
            <a:ext cx="2133600" cy="2722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1448" name="Picture 40" descr="DSC09425"/>
          <p:cNvPicPr>
            <a:picLocks noGrp="1" noChangeAspect="1" noChangeArrowheads="1"/>
          </p:cNvPicPr>
          <p:nvPr>
            <p:ph sz="quarter" idx="3"/>
          </p:nvPr>
        </p:nvPicPr>
        <p:blipFill>
          <a:blip r:embed="rId5" cstate="print">
            <a:extLst>
              <a:ext uri="{28A0092B-C50C-407E-A947-70E740481C1C}">
                <a14:useLocalDpi xmlns:a14="http://schemas.microsoft.com/office/drawing/2010/main" val="0"/>
              </a:ext>
            </a:extLst>
          </a:blip>
          <a:stretch>
            <a:fillRect/>
          </a:stretch>
        </p:blipFill>
        <p:spPr>
          <a:xfrm>
            <a:off x="500944" y="3695488"/>
            <a:ext cx="2921924" cy="218624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1458" name="Picture 50" descr="DSC09421"/>
          <p:cNvPicPr>
            <a:picLocks noGrp="1" noChangeAspect="1" noChangeArrowheads="1"/>
          </p:cNvPicPr>
          <p:nvPr>
            <p:ph sz="quarter" idx="4"/>
          </p:nvPr>
        </p:nvPicPr>
        <p:blipFill>
          <a:blip r:embed="rId6" cstate="print">
            <a:extLst>
              <a:ext uri="{28A0092B-C50C-407E-A947-70E740481C1C}">
                <a14:useLocalDpi xmlns:a14="http://schemas.microsoft.com/office/drawing/2010/main" val="0"/>
              </a:ext>
            </a:extLst>
          </a:blip>
          <a:srcRect/>
          <a:stretch>
            <a:fillRect/>
          </a:stretch>
        </p:blipFill>
        <p:spPr>
          <a:xfrm>
            <a:off x="4666343" y="3554250"/>
            <a:ext cx="2133600" cy="2687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1423" name="Text Box 15"/>
          <p:cNvSpPr txBox="1">
            <a:spLocks noChangeArrowheads="1"/>
          </p:cNvSpPr>
          <p:nvPr/>
        </p:nvSpPr>
        <p:spPr bwMode="auto">
          <a:xfrm>
            <a:off x="3126466" y="1535612"/>
            <a:ext cx="109837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t>No</a:t>
            </a:r>
          </a:p>
          <a:p>
            <a:r>
              <a:rPr lang="en-US" sz="2000" dirty="0"/>
              <a:t>hanging</a:t>
            </a:r>
          </a:p>
          <a:p>
            <a:r>
              <a:rPr lang="en-US" sz="2000" dirty="0"/>
              <a:t>files</a:t>
            </a:r>
          </a:p>
        </p:txBody>
      </p:sp>
      <p:sp>
        <p:nvSpPr>
          <p:cNvPr id="401424" name="Text Box 16"/>
          <p:cNvSpPr txBox="1">
            <a:spLocks noChangeArrowheads="1"/>
          </p:cNvSpPr>
          <p:nvPr/>
        </p:nvSpPr>
        <p:spPr bwMode="auto">
          <a:xfrm>
            <a:off x="5450560" y="3669682"/>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401426" name="Text Box 18"/>
          <p:cNvSpPr txBox="1">
            <a:spLocks noChangeArrowheads="1"/>
          </p:cNvSpPr>
          <p:nvPr/>
        </p:nvSpPr>
        <p:spPr bwMode="auto">
          <a:xfrm>
            <a:off x="447893" y="5879030"/>
            <a:ext cx="37465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t>No unauthorized storage boxes</a:t>
            </a:r>
          </a:p>
        </p:txBody>
      </p:sp>
      <p:sp>
        <p:nvSpPr>
          <p:cNvPr id="401428" name="Text Box 20"/>
          <p:cNvSpPr txBox="1">
            <a:spLocks noChangeArrowheads="1"/>
          </p:cNvSpPr>
          <p:nvPr/>
        </p:nvSpPr>
        <p:spPr bwMode="auto">
          <a:xfrm>
            <a:off x="6799943" y="3691967"/>
            <a:ext cx="1723549"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t>Do not over</a:t>
            </a:r>
          </a:p>
          <a:p>
            <a:r>
              <a:rPr lang="en-US" sz="2000" dirty="0"/>
              <a:t>pack boxes.</a:t>
            </a:r>
          </a:p>
          <a:p>
            <a:endParaRPr lang="en-US" sz="2000" dirty="0"/>
          </a:p>
          <a:p>
            <a:r>
              <a:rPr lang="en-US" sz="2000" dirty="0"/>
              <a:t>Do not tape</a:t>
            </a:r>
          </a:p>
          <a:p>
            <a:r>
              <a:rPr lang="en-US" sz="2000" dirty="0"/>
              <a:t>or bind boxes</a:t>
            </a:r>
          </a:p>
          <a:p>
            <a:r>
              <a:rPr lang="en-US" sz="2000" dirty="0"/>
              <a:t>shut.</a:t>
            </a:r>
          </a:p>
        </p:txBody>
      </p:sp>
      <p:sp>
        <p:nvSpPr>
          <p:cNvPr id="401459" name="Text Box 51"/>
          <p:cNvSpPr txBox="1">
            <a:spLocks noChangeArrowheads="1"/>
          </p:cNvSpPr>
          <p:nvPr/>
        </p:nvSpPr>
        <p:spPr bwMode="auto">
          <a:xfrm>
            <a:off x="7039386" y="1574868"/>
            <a:ext cx="179219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000" dirty="0"/>
              <a:t>No 3-ring binders</a:t>
            </a:r>
          </a:p>
        </p:txBody>
      </p:sp>
    </p:spTree>
    <p:extLst>
      <p:ext uri="{BB962C8B-B14F-4D97-AF65-F5344CB8AC3E}">
        <p14:creationId xmlns:p14="http://schemas.microsoft.com/office/powerpoint/2010/main" val="13704225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52700" y="174171"/>
            <a:ext cx="3703320" cy="584775"/>
          </a:xfrm>
          <a:prstGeom prst="rect">
            <a:avLst/>
          </a:prstGeom>
          <a:noFill/>
        </p:spPr>
        <p:txBody>
          <a:bodyPr wrap="square" rtlCol="0">
            <a:spAutoFit/>
          </a:bodyPr>
          <a:lstStyle/>
          <a:p>
            <a:r>
              <a:rPr lang="en-US" sz="3200" dirty="0">
                <a:solidFill>
                  <a:srgbClr val="67A2B9"/>
                </a:solidFill>
              </a:rPr>
              <a:t>Box Label Sample</a:t>
            </a:r>
          </a:p>
        </p:txBody>
      </p:sp>
      <p:pic>
        <p:nvPicPr>
          <p:cNvPr id="7" name="Picture 6">
            <a:extLst>
              <a:ext uri="{FF2B5EF4-FFF2-40B4-BE49-F238E27FC236}">
                <a16:creationId xmlns:a16="http://schemas.microsoft.com/office/drawing/2014/main" id="{E2A39AED-9913-4BF9-9150-A5CEE160D046}"/>
              </a:ext>
            </a:extLst>
          </p:cNvPr>
          <p:cNvPicPr>
            <a:picLocks noChangeAspect="1"/>
          </p:cNvPicPr>
          <p:nvPr/>
        </p:nvPicPr>
        <p:blipFill>
          <a:blip r:embed="rId3"/>
          <a:stretch>
            <a:fillRect/>
          </a:stretch>
        </p:blipFill>
        <p:spPr>
          <a:xfrm>
            <a:off x="152400" y="638175"/>
            <a:ext cx="8839200" cy="5581650"/>
          </a:xfrm>
          <a:prstGeom prst="rect">
            <a:avLst/>
          </a:prstGeom>
        </p:spPr>
      </p:pic>
    </p:spTree>
    <p:extLst>
      <p:ext uri="{BB962C8B-B14F-4D97-AF65-F5344CB8AC3E}">
        <p14:creationId xmlns:p14="http://schemas.microsoft.com/office/powerpoint/2010/main" val="578571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Agenda</a:t>
            </a:r>
          </a:p>
        </p:txBody>
      </p:sp>
      <p:sp>
        <p:nvSpPr>
          <p:cNvPr id="3" name="Content Placeholder 2"/>
          <p:cNvSpPr>
            <a:spLocks noGrp="1"/>
          </p:cNvSpPr>
          <p:nvPr>
            <p:ph idx="1"/>
          </p:nvPr>
        </p:nvSpPr>
        <p:spPr>
          <a:xfrm>
            <a:off x="334800" y="1600200"/>
            <a:ext cx="8730000" cy="4525963"/>
          </a:xfrm>
        </p:spPr>
        <p:txBody>
          <a:bodyPr>
            <a:normAutofit/>
          </a:bodyPr>
          <a:lstStyle/>
          <a:p>
            <a:pPr marL="457200" indent="-457200">
              <a:buFont typeface="Arial" panose="020B0604020202020204" pitchFamily="34" charset="0"/>
              <a:buChar char="•"/>
            </a:pPr>
            <a:r>
              <a:rPr lang="en-US" sz="3600" dirty="0">
                <a:solidFill>
                  <a:schemeClr val="tx1"/>
                </a:solidFill>
              </a:rPr>
              <a:t>Records Management Program</a:t>
            </a:r>
          </a:p>
          <a:p>
            <a:pPr marL="457200" indent="-457200">
              <a:buFont typeface="Arial" panose="020B0604020202020204" pitchFamily="34" charset="0"/>
              <a:buChar char="•"/>
            </a:pPr>
            <a:r>
              <a:rPr lang="en-US" sz="3600" dirty="0">
                <a:solidFill>
                  <a:schemeClr val="tx1"/>
                </a:solidFill>
              </a:rPr>
              <a:t>General RM Information</a:t>
            </a:r>
          </a:p>
          <a:p>
            <a:pPr marL="457200" indent="-457200">
              <a:buFont typeface="Arial" panose="020B0604020202020204" pitchFamily="34" charset="0"/>
              <a:buChar char="•"/>
            </a:pPr>
            <a:r>
              <a:rPr lang="en-US" sz="3600" dirty="0">
                <a:solidFill>
                  <a:schemeClr val="tx1"/>
                </a:solidFill>
              </a:rPr>
              <a:t>Retention Schedules</a:t>
            </a:r>
          </a:p>
          <a:p>
            <a:pPr marL="457200" indent="-457200">
              <a:buFont typeface="Arial" panose="020B0604020202020204" pitchFamily="34" charset="0"/>
              <a:buChar char="•"/>
            </a:pPr>
            <a:r>
              <a:rPr lang="en-US" sz="3600" dirty="0">
                <a:solidFill>
                  <a:schemeClr val="tx1"/>
                </a:solidFill>
              </a:rPr>
              <a:t>Getting Control of Your Records</a:t>
            </a:r>
            <a:endParaRPr lang="en-US" sz="2400" dirty="0">
              <a:solidFill>
                <a:schemeClr val="tx1"/>
              </a:solidFill>
            </a:endParaRPr>
          </a:p>
          <a:p>
            <a:pPr marL="457200" indent="-457200">
              <a:buFont typeface="Arial" panose="020B0604020202020204" pitchFamily="34" charset="0"/>
              <a:buChar char="•"/>
            </a:pPr>
            <a:r>
              <a:rPr lang="en-US" sz="3600" dirty="0">
                <a:solidFill>
                  <a:schemeClr val="tx1"/>
                </a:solidFill>
              </a:rPr>
              <a:t>Recap</a:t>
            </a:r>
          </a:p>
          <a:p>
            <a:r>
              <a:rPr lang="en-US" sz="3600" dirty="0">
                <a:solidFill>
                  <a:schemeClr val="tx1"/>
                </a:solidFill>
              </a:rPr>
              <a:t> Q &amp; A</a:t>
            </a:r>
          </a:p>
          <a:p>
            <a:pPr marL="0" indent="0">
              <a:buNone/>
            </a:pPr>
            <a:endParaRPr lang="en-US" sz="3600" dirty="0">
              <a:solidFill>
                <a:schemeClr val="tx1"/>
              </a:solidFill>
            </a:endParaRPr>
          </a:p>
          <a:p>
            <a:endParaRPr lang="en-US" dirty="0"/>
          </a:p>
        </p:txBody>
      </p:sp>
      <p:sp>
        <p:nvSpPr>
          <p:cNvPr id="4" name="Slide Number Placeholder 3"/>
          <p:cNvSpPr>
            <a:spLocks noGrp="1"/>
          </p:cNvSpPr>
          <p:nvPr>
            <p:ph type="sldNum" sz="quarter" idx="12"/>
          </p:nvPr>
        </p:nvSpPr>
        <p:spPr/>
        <p:txBody>
          <a:bodyPr/>
          <a:lstStyle/>
          <a:p>
            <a:fld id="{FD52C1F8-3BA5-F24E-8618-E52498D87186}" type="slidenum">
              <a:rPr lang="en-US" smtClean="0"/>
              <a:t>3</a:t>
            </a:fld>
            <a:endParaRPr lang="en-US" dirty="0"/>
          </a:p>
        </p:txBody>
      </p:sp>
    </p:spTree>
    <p:extLst>
      <p:ext uri="{BB962C8B-B14F-4D97-AF65-F5344CB8AC3E}">
        <p14:creationId xmlns:p14="http://schemas.microsoft.com/office/powerpoint/2010/main" val="42609749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D52C1F8-3BA5-F24E-8618-E52498D87186}" type="slidenum">
              <a:rPr lang="en-US" smtClean="0"/>
              <a:t>30</a:t>
            </a:fld>
            <a:endParaRPr lang="en-US" dirty="0"/>
          </a:p>
        </p:txBody>
      </p:sp>
      <p:cxnSp>
        <p:nvCxnSpPr>
          <p:cNvPr id="3" name="Straight Connector 2"/>
          <p:cNvCxnSpPr/>
          <p:nvPr/>
        </p:nvCxnSpPr>
        <p:spPr>
          <a:xfrm flipV="1">
            <a:off x="601980" y="3101340"/>
            <a:ext cx="7818120" cy="22860"/>
          </a:xfrm>
          <a:prstGeom prst="line">
            <a:avLst/>
          </a:prstGeom>
          <a:ln w="28575"/>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3384450" y="2208014"/>
            <a:ext cx="1816523" cy="769441"/>
          </a:xfrm>
          <a:prstGeom prst="rect">
            <a:avLst/>
          </a:prstGeom>
        </p:spPr>
        <p:txBody>
          <a:bodyPr wrap="none">
            <a:spAutoFit/>
          </a:bodyPr>
          <a:lstStyle/>
          <a:p>
            <a:pPr algn="ctr"/>
            <a:r>
              <a:rPr lang="en-US" sz="4400" dirty="0">
                <a:solidFill>
                  <a:schemeClr val="accent3">
                    <a:lumMod val="75000"/>
                  </a:schemeClr>
                </a:solidFill>
              </a:rPr>
              <a:t>Recap</a:t>
            </a:r>
          </a:p>
        </p:txBody>
      </p:sp>
    </p:spTree>
    <p:extLst>
      <p:ext uri="{BB962C8B-B14F-4D97-AF65-F5344CB8AC3E}">
        <p14:creationId xmlns:p14="http://schemas.microsoft.com/office/powerpoint/2010/main" val="3515111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D52C1F8-3BA5-F24E-8618-E52498D87186}" type="slidenum">
              <a:rPr lang="en-US" smtClean="0"/>
              <a:t>31</a:t>
            </a:fld>
            <a:endParaRPr lang="en-US" dirty="0"/>
          </a:p>
        </p:txBody>
      </p:sp>
      <p:sp>
        <p:nvSpPr>
          <p:cNvPr id="3" name="TextBox 2"/>
          <p:cNvSpPr txBox="1"/>
          <p:nvPr/>
        </p:nvSpPr>
        <p:spPr>
          <a:xfrm>
            <a:off x="1088243" y="358418"/>
            <a:ext cx="6603091" cy="707886"/>
          </a:xfrm>
          <a:prstGeom prst="rect">
            <a:avLst/>
          </a:prstGeom>
          <a:noFill/>
        </p:spPr>
        <p:txBody>
          <a:bodyPr wrap="none" rtlCol="0">
            <a:spAutoFit/>
          </a:bodyPr>
          <a:lstStyle/>
          <a:p>
            <a:pPr algn="ctr"/>
            <a:r>
              <a:rPr lang="en-US" sz="4000" dirty="0">
                <a:solidFill>
                  <a:schemeClr val="accent3">
                    <a:lumMod val="75000"/>
                  </a:schemeClr>
                </a:solidFill>
              </a:rPr>
              <a:t>On an annual, routine basis: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465" y="2796365"/>
            <a:ext cx="2584644" cy="2728235"/>
          </a:xfrm>
          <a:prstGeom prst="rect">
            <a:avLst/>
          </a:prstGeom>
        </p:spPr>
      </p:pic>
      <p:sp>
        <p:nvSpPr>
          <p:cNvPr id="6" name="TextBox 5"/>
          <p:cNvSpPr txBox="1"/>
          <p:nvPr/>
        </p:nvSpPr>
        <p:spPr>
          <a:xfrm>
            <a:off x="737937" y="1238837"/>
            <a:ext cx="7999732" cy="1384995"/>
          </a:xfrm>
          <a:prstGeom prst="rect">
            <a:avLst/>
          </a:prstGeom>
          <a:noFill/>
        </p:spPr>
        <p:txBody>
          <a:bodyPr wrap="square" rtlCol="0">
            <a:spAutoFit/>
          </a:bodyPr>
          <a:lstStyle/>
          <a:p>
            <a:r>
              <a:rPr lang="en-US" sz="2800" dirty="0"/>
              <a:t>Purge                   Box                         Submit</a:t>
            </a:r>
          </a:p>
          <a:p>
            <a:r>
              <a:rPr lang="en-US" sz="2800" dirty="0"/>
              <a:t>Files                  Records                 Destruction</a:t>
            </a:r>
          </a:p>
          <a:p>
            <a:r>
              <a:rPr lang="en-US" sz="2800" dirty="0"/>
              <a:t>                                                           Request    </a:t>
            </a:r>
          </a:p>
        </p:txBody>
      </p:sp>
      <p:cxnSp>
        <p:nvCxnSpPr>
          <p:cNvPr id="11" name="Straight Arrow Connector 10"/>
          <p:cNvCxnSpPr/>
          <p:nvPr/>
        </p:nvCxnSpPr>
        <p:spPr>
          <a:xfrm>
            <a:off x="1950294" y="1819549"/>
            <a:ext cx="1186004"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aphicFrame>
        <p:nvGraphicFramePr>
          <p:cNvPr id="10" name="Object 9"/>
          <p:cNvGraphicFramePr>
            <a:graphicFrameLocks noChangeAspect="1"/>
          </p:cNvGraphicFramePr>
          <p:nvPr>
            <p:extLst>
              <p:ext uri="{D42A27DB-BD31-4B8C-83A1-F6EECF244321}">
                <p14:modId xmlns:p14="http://schemas.microsoft.com/office/powerpoint/2010/main" val="1298978458"/>
              </p:ext>
            </p:extLst>
          </p:nvPr>
        </p:nvGraphicFramePr>
        <p:xfrm>
          <a:off x="6177993" y="3072679"/>
          <a:ext cx="2508807" cy="2895213"/>
        </p:xfrm>
        <a:graphic>
          <a:graphicData uri="http://schemas.openxmlformats.org/presentationml/2006/ole">
            <mc:AlternateContent xmlns:mc="http://schemas.openxmlformats.org/markup-compatibility/2006">
              <mc:Choice xmlns:v="urn:schemas-microsoft-com:vml" Requires="v">
                <p:oleObj name="Acrobat Document" r:id="rId4" imgW="5819760" imgH="7505640" progId="AcroExch.Document.DC">
                  <p:embed/>
                </p:oleObj>
              </mc:Choice>
              <mc:Fallback>
                <p:oleObj name="Acrobat Document" r:id="rId4" imgW="5819760" imgH="7505640" progId="AcroExch.Document.DC">
                  <p:embed/>
                  <p:pic>
                    <p:nvPicPr>
                      <p:cNvPr id="10" name="Object 9"/>
                      <p:cNvPicPr/>
                      <p:nvPr/>
                    </p:nvPicPr>
                    <p:blipFill>
                      <a:blip r:embed="rId5"/>
                      <a:stretch>
                        <a:fillRect/>
                      </a:stretch>
                    </p:blipFill>
                    <p:spPr>
                      <a:xfrm>
                        <a:off x="6177993" y="3072679"/>
                        <a:ext cx="2508807" cy="2895213"/>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710365392"/>
              </p:ext>
            </p:extLst>
          </p:nvPr>
        </p:nvGraphicFramePr>
        <p:xfrm>
          <a:off x="6069424" y="2659203"/>
          <a:ext cx="2617376" cy="3020503"/>
        </p:xfrm>
        <a:graphic>
          <a:graphicData uri="http://schemas.openxmlformats.org/presentationml/2006/ole">
            <mc:AlternateContent xmlns:mc="http://schemas.openxmlformats.org/markup-compatibility/2006">
              <mc:Choice xmlns:v="urn:schemas-microsoft-com:vml" Requires="v">
                <p:oleObj name="Acrobat Document" r:id="rId6" imgW="5819744" imgH="7505700" progId="AcroExch.Document.DC">
                  <p:embed/>
                </p:oleObj>
              </mc:Choice>
              <mc:Fallback>
                <p:oleObj name="Acrobat Document" r:id="rId6" imgW="5819744" imgH="7505700" progId="AcroExch.Document.DC">
                  <p:embed/>
                  <p:pic>
                    <p:nvPicPr>
                      <p:cNvPr id="13" name="Object 12"/>
                      <p:cNvPicPr/>
                      <p:nvPr/>
                    </p:nvPicPr>
                    <p:blipFill>
                      <a:blip r:embed="rId7"/>
                      <a:stretch>
                        <a:fillRect/>
                      </a:stretch>
                    </p:blipFill>
                    <p:spPr>
                      <a:xfrm>
                        <a:off x="6069424" y="2659203"/>
                        <a:ext cx="2617376" cy="3020503"/>
                      </a:xfrm>
                      <a:prstGeom prst="rect">
                        <a:avLst/>
                      </a:prstGeom>
                    </p:spPr>
                  </p:pic>
                </p:oleObj>
              </mc:Fallback>
            </mc:AlternateContent>
          </a:graphicData>
        </a:graphic>
      </p:graphicFrame>
      <p:cxnSp>
        <p:nvCxnSpPr>
          <p:cNvPr id="9" name="Straight Arrow Connector 8">
            <a:extLst>
              <a:ext uri="{FF2B5EF4-FFF2-40B4-BE49-F238E27FC236}">
                <a16:creationId xmlns:a16="http://schemas.microsoft.com/office/drawing/2014/main" id="{A4E75806-0EAF-44FE-B128-2D8DEFF52FFA}"/>
              </a:ext>
            </a:extLst>
          </p:cNvPr>
          <p:cNvCxnSpPr/>
          <p:nvPr/>
        </p:nvCxnSpPr>
        <p:spPr>
          <a:xfrm>
            <a:off x="4860972" y="1795784"/>
            <a:ext cx="1186004"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D3EA42B5-238D-42DB-B883-88F0F62CC9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50812" y="3072679"/>
            <a:ext cx="2358611" cy="1730631"/>
          </a:xfrm>
          <a:prstGeom prst="rect">
            <a:avLst/>
          </a:prstGeom>
        </p:spPr>
      </p:pic>
    </p:spTree>
    <p:extLst>
      <p:ext uri="{BB962C8B-B14F-4D97-AF65-F5344CB8AC3E}">
        <p14:creationId xmlns:p14="http://schemas.microsoft.com/office/powerpoint/2010/main" val="37603795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D52C1F8-3BA5-F24E-8618-E52498D87186}" type="slidenum">
              <a:rPr lang="en-US" smtClean="0"/>
              <a:t>32</a:t>
            </a:fld>
            <a:endParaRPr lang="en-US" dirty="0"/>
          </a:p>
        </p:txBody>
      </p:sp>
      <p:sp>
        <p:nvSpPr>
          <p:cNvPr id="3" name="TextBox 2"/>
          <p:cNvSpPr txBox="1"/>
          <p:nvPr/>
        </p:nvSpPr>
        <p:spPr>
          <a:xfrm>
            <a:off x="1088243" y="358418"/>
            <a:ext cx="6603091" cy="707886"/>
          </a:xfrm>
          <a:prstGeom prst="rect">
            <a:avLst/>
          </a:prstGeom>
          <a:noFill/>
        </p:spPr>
        <p:txBody>
          <a:bodyPr wrap="none" rtlCol="0">
            <a:spAutoFit/>
          </a:bodyPr>
          <a:lstStyle/>
          <a:p>
            <a:pPr algn="ctr"/>
            <a:r>
              <a:rPr lang="en-US" sz="4000" dirty="0">
                <a:solidFill>
                  <a:schemeClr val="accent3">
                    <a:lumMod val="75000"/>
                  </a:schemeClr>
                </a:solidFill>
              </a:rPr>
              <a:t>On an annual, routine basis: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689" y="2871868"/>
            <a:ext cx="2647412" cy="2794490"/>
          </a:xfrm>
          <a:prstGeom prst="rect">
            <a:avLst/>
          </a:prstGeom>
        </p:spPr>
      </p:pic>
      <p:sp>
        <p:nvSpPr>
          <p:cNvPr id="6" name="TextBox 5"/>
          <p:cNvSpPr txBox="1"/>
          <p:nvPr/>
        </p:nvSpPr>
        <p:spPr>
          <a:xfrm>
            <a:off x="685366" y="1343207"/>
            <a:ext cx="8080478" cy="1384995"/>
          </a:xfrm>
          <a:prstGeom prst="rect">
            <a:avLst/>
          </a:prstGeom>
          <a:noFill/>
        </p:spPr>
        <p:txBody>
          <a:bodyPr wrap="square" rtlCol="0">
            <a:spAutoFit/>
          </a:bodyPr>
          <a:lstStyle/>
          <a:p>
            <a:r>
              <a:rPr lang="en-US" sz="2800" dirty="0"/>
              <a:t>Purge                    Box    		              Submit</a:t>
            </a:r>
          </a:p>
          <a:p>
            <a:r>
              <a:rPr lang="en-US" sz="2800" dirty="0"/>
              <a:t>Files                      Records                 Transfer</a:t>
            </a:r>
          </a:p>
          <a:p>
            <a:r>
              <a:rPr lang="en-US" sz="2800" dirty="0"/>
              <a:t>                                                             Request    </a:t>
            </a:r>
          </a:p>
        </p:txBody>
      </p:sp>
      <p:cxnSp>
        <p:nvCxnSpPr>
          <p:cNvPr id="11" name="Straight Arrow Connector 10"/>
          <p:cNvCxnSpPr/>
          <p:nvPr/>
        </p:nvCxnSpPr>
        <p:spPr>
          <a:xfrm>
            <a:off x="1748100" y="2274643"/>
            <a:ext cx="1186004"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5199806" y="2274619"/>
            <a:ext cx="1116594"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aphicFrame>
        <p:nvGraphicFramePr>
          <p:cNvPr id="10" name="Object 9"/>
          <p:cNvGraphicFramePr>
            <a:graphicFrameLocks noChangeAspect="1"/>
          </p:cNvGraphicFramePr>
          <p:nvPr/>
        </p:nvGraphicFramePr>
        <p:xfrm>
          <a:off x="6177993" y="3072679"/>
          <a:ext cx="2508807" cy="2895213"/>
        </p:xfrm>
        <a:graphic>
          <a:graphicData uri="http://schemas.openxmlformats.org/presentationml/2006/ole">
            <mc:AlternateContent xmlns:mc="http://schemas.openxmlformats.org/markup-compatibility/2006">
              <mc:Choice xmlns:v="urn:schemas-microsoft-com:vml" Requires="v">
                <p:oleObj name="Acrobat Document" r:id="rId4" imgW="5819760" imgH="7505640" progId="AcroExch.Document.DC">
                  <p:embed/>
                </p:oleObj>
              </mc:Choice>
              <mc:Fallback>
                <p:oleObj name="Acrobat Document" r:id="rId4" imgW="5819760" imgH="7505640" progId="AcroExch.Document.DC">
                  <p:embed/>
                  <p:pic>
                    <p:nvPicPr>
                      <p:cNvPr id="10" name="Object 9"/>
                      <p:cNvPicPr/>
                      <p:nvPr/>
                    </p:nvPicPr>
                    <p:blipFill>
                      <a:blip r:embed="rId5"/>
                      <a:stretch>
                        <a:fillRect/>
                      </a:stretch>
                    </p:blipFill>
                    <p:spPr>
                      <a:xfrm>
                        <a:off x="6177993" y="3072679"/>
                        <a:ext cx="2508807" cy="2895213"/>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70AA374A-3C97-44EF-8344-3B8AE2A35176}"/>
              </a:ext>
            </a:extLst>
          </p:cNvPr>
          <p:cNvSpPr txBox="1"/>
          <p:nvPr/>
        </p:nvSpPr>
        <p:spPr>
          <a:xfrm>
            <a:off x="1836424" y="3684338"/>
            <a:ext cx="2686246" cy="584775"/>
          </a:xfrm>
          <a:prstGeom prst="rect">
            <a:avLst/>
          </a:prstGeom>
          <a:noFill/>
        </p:spPr>
        <p:txBody>
          <a:bodyPr wrap="square" rtlCol="0">
            <a:spAutoFit/>
          </a:bodyPr>
          <a:lstStyle/>
          <a:p>
            <a:endParaRPr lang="en-US" sz="3200" b="1" dirty="0">
              <a:latin typeface="MV Boli" panose="02000500030200090000" pitchFamily="2" charset="0"/>
              <a:cs typeface="MV Boli" panose="02000500030200090000" pitchFamily="2" charset="0"/>
            </a:endParaRPr>
          </a:p>
        </p:txBody>
      </p:sp>
      <p:pic>
        <p:nvPicPr>
          <p:cNvPr id="15" name="Picture 14">
            <a:extLst>
              <a:ext uri="{FF2B5EF4-FFF2-40B4-BE49-F238E27FC236}">
                <a16:creationId xmlns:a16="http://schemas.microsoft.com/office/drawing/2014/main" id="{8B773202-DCEA-401D-BA52-1148DCC754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0482" y="3575456"/>
            <a:ext cx="2358611" cy="1730631"/>
          </a:xfrm>
          <a:prstGeom prst="rect">
            <a:avLst/>
          </a:prstGeom>
        </p:spPr>
      </p:pic>
      <p:pic>
        <p:nvPicPr>
          <p:cNvPr id="16" name="Picture 7" descr="Transfer Form">
            <a:extLst>
              <a:ext uri="{FF2B5EF4-FFF2-40B4-BE49-F238E27FC236}">
                <a16:creationId xmlns:a16="http://schemas.microsoft.com/office/drawing/2014/main" id="{35091BD8-103D-42BF-8951-A788CF89529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a:xfrm>
            <a:off x="6001856" y="2806783"/>
            <a:ext cx="2508807" cy="32679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738638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D52C1F8-3BA5-F24E-8618-E52498D87186}" type="slidenum">
              <a:rPr lang="en-US" smtClean="0"/>
              <a:t>33</a:t>
            </a:fld>
            <a:endParaRPr lang="en-US" dirty="0"/>
          </a:p>
        </p:txBody>
      </p:sp>
      <p:pic>
        <p:nvPicPr>
          <p:cNvPr id="4" name="Picture 3"/>
          <p:cNvPicPr>
            <a:picLocks noChangeAspect="1"/>
          </p:cNvPicPr>
          <p:nvPr/>
        </p:nvPicPr>
        <p:blipFill>
          <a:blip r:embed="rId3"/>
          <a:stretch>
            <a:fillRect/>
          </a:stretch>
        </p:blipFill>
        <p:spPr>
          <a:xfrm>
            <a:off x="-73198" y="177437"/>
            <a:ext cx="9140998" cy="5987143"/>
          </a:xfrm>
          <a:prstGeom prst="rect">
            <a:avLst/>
          </a:prstGeom>
        </p:spPr>
      </p:pic>
      <p:cxnSp>
        <p:nvCxnSpPr>
          <p:cNvPr id="5" name="Straight Arrow Connector 4"/>
          <p:cNvCxnSpPr/>
          <p:nvPr/>
        </p:nvCxnSpPr>
        <p:spPr>
          <a:xfrm>
            <a:off x="1840774" y="2614749"/>
            <a:ext cx="1458686" cy="0"/>
          </a:xfrm>
          <a:prstGeom prst="straightConnector1">
            <a:avLst/>
          </a:prstGeom>
          <a:ln w="4762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1840774" y="4428072"/>
            <a:ext cx="1458686" cy="0"/>
          </a:xfrm>
          <a:prstGeom prst="straightConnector1">
            <a:avLst/>
          </a:prstGeom>
          <a:ln w="4762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1840774" y="5563689"/>
            <a:ext cx="1458686" cy="0"/>
          </a:xfrm>
          <a:prstGeom prst="straightConnector1">
            <a:avLst/>
          </a:prstGeom>
          <a:ln w="47625">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87003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a:latin typeface="+mn-lt"/>
              </a:rPr>
              <a:t>Contact Us</a:t>
            </a:r>
          </a:p>
        </p:txBody>
      </p:sp>
      <p:sp>
        <p:nvSpPr>
          <p:cNvPr id="3" name="Content Placeholder 2"/>
          <p:cNvSpPr>
            <a:spLocks noGrp="1"/>
          </p:cNvSpPr>
          <p:nvPr>
            <p:ph idx="1"/>
          </p:nvPr>
        </p:nvSpPr>
        <p:spPr>
          <a:xfrm>
            <a:off x="91440" y="1600200"/>
            <a:ext cx="8968740" cy="4671060"/>
          </a:xfrm>
        </p:spPr>
        <p:txBody>
          <a:bodyPr>
            <a:normAutofit/>
          </a:bodyPr>
          <a:lstStyle/>
          <a:p>
            <a:pPr marL="0" indent="0">
              <a:buNone/>
            </a:pPr>
            <a:endParaRPr lang="en-US" sz="1200" dirty="0">
              <a:solidFill>
                <a:schemeClr val="tx1"/>
              </a:solidFill>
            </a:endParaRPr>
          </a:p>
          <a:p>
            <a:pPr marL="0" indent="0">
              <a:buNone/>
            </a:pPr>
            <a:endParaRPr lang="en-US" sz="1200" dirty="0">
              <a:solidFill>
                <a:schemeClr val="tx1"/>
              </a:solidFill>
            </a:endParaRPr>
          </a:p>
          <a:p>
            <a:pPr marL="0" indent="0">
              <a:buNone/>
            </a:pPr>
            <a:endParaRPr lang="en-US" sz="1200" dirty="0">
              <a:solidFill>
                <a:schemeClr val="tx1"/>
              </a:solidFill>
            </a:endParaRPr>
          </a:p>
          <a:p>
            <a:pPr marL="0" indent="0">
              <a:buNone/>
            </a:pPr>
            <a:r>
              <a:rPr lang="en-US" sz="1200" dirty="0">
                <a:solidFill>
                  <a:schemeClr val="tx1"/>
                </a:solidFill>
              </a:rPr>
              <a:t>                                           </a:t>
            </a:r>
            <a:r>
              <a:rPr lang="en-US" sz="3000" dirty="0">
                <a:solidFill>
                  <a:schemeClr val="tx1"/>
                </a:solidFill>
                <a:hlinkClick r:id="rId3"/>
              </a:rPr>
              <a:t>RecordsManagement@houstonisd.org</a:t>
            </a:r>
            <a:endParaRPr lang="en-US" sz="3000" dirty="0">
              <a:solidFill>
                <a:schemeClr val="tx1"/>
              </a:solidFill>
            </a:endParaRPr>
          </a:p>
          <a:p>
            <a:pPr marL="0" indent="0">
              <a:buNone/>
            </a:pPr>
            <a:endParaRPr lang="en-US" sz="3000" dirty="0">
              <a:solidFill>
                <a:schemeClr val="tx1"/>
              </a:solidFill>
            </a:endParaRPr>
          </a:p>
          <a:p>
            <a:pPr marL="0" indent="0">
              <a:buNone/>
            </a:pPr>
            <a:endParaRPr lang="en-US" sz="3000" dirty="0">
              <a:solidFill>
                <a:schemeClr val="tx1"/>
              </a:solidFill>
            </a:endParaRPr>
          </a:p>
          <a:p>
            <a:pPr marL="0" indent="0">
              <a:buNone/>
            </a:pPr>
            <a:r>
              <a:rPr lang="en-US" sz="2800" dirty="0">
                <a:solidFill>
                  <a:schemeClr val="tx1"/>
                </a:solidFill>
              </a:rPr>
              <a:t>                                      </a:t>
            </a:r>
            <a:r>
              <a:rPr lang="en-US" sz="4000" dirty="0">
                <a:solidFill>
                  <a:schemeClr val="tx1"/>
                </a:solidFill>
              </a:rPr>
              <a:t>713-556-6055</a:t>
            </a:r>
          </a:p>
          <a:p>
            <a:pPr marL="0" indent="0">
              <a:buNone/>
            </a:pPr>
            <a:endParaRPr lang="en-US" sz="3000" dirty="0">
              <a:solidFill>
                <a:schemeClr val="tx1"/>
              </a:solidFill>
            </a:endParaRPr>
          </a:p>
          <a:p>
            <a:pPr marL="0" indent="0">
              <a:buNone/>
            </a:pPr>
            <a:r>
              <a:rPr lang="en-US" sz="1200" dirty="0">
                <a:solidFill>
                  <a:schemeClr val="tx1"/>
                </a:solidFill>
              </a:rPr>
              <a:t>                                                                                      </a:t>
            </a:r>
          </a:p>
          <a:p>
            <a:pPr marL="0" indent="0">
              <a:buNone/>
            </a:pPr>
            <a:endParaRPr lang="en-US" sz="1200" dirty="0">
              <a:solidFill>
                <a:schemeClr val="tx1"/>
              </a:solidFill>
            </a:endParaRPr>
          </a:p>
          <a:p>
            <a:pPr marL="0" indent="0">
              <a:buNone/>
            </a:pPr>
            <a:endParaRPr lang="en-US" sz="1200" dirty="0">
              <a:solidFill>
                <a:schemeClr val="tx1"/>
              </a:solidFill>
            </a:endParaRPr>
          </a:p>
          <a:p>
            <a:pPr marL="0" indent="0">
              <a:buNone/>
            </a:pPr>
            <a:endParaRPr lang="en-US" sz="1200" dirty="0">
              <a:solidFill>
                <a:schemeClr val="tx1"/>
              </a:solidFill>
            </a:endParaRPr>
          </a:p>
          <a:p>
            <a:pPr marL="0" indent="0">
              <a:buNone/>
            </a:pPr>
            <a:endParaRPr lang="en-US" sz="1200" dirty="0">
              <a:solidFill>
                <a:schemeClr val="tx1"/>
              </a:solidFill>
            </a:endParaRPr>
          </a:p>
          <a:p>
            <a:pPr marL="457200" lvl="1" indent="0">
              <a:buNone/>
            </a:pPr>
            <a:endParaRPr lang="en-US" dirty="0">
              <a:solidFill>
                <a:schemeClr val="tx1"/>
              </a:solidFill>
            </a:endParaRPr>
          </a:p>
        </p:txBody>
      </p:sp>
      <p:sp>
        <p:nvSpPr>
          <p:cNvPr id="4" name="Slide Number Placeholder 3"/>
          <p:cNvSpPr>
            <a:spLocks noGrp="1"/>
          </p:cNvSpPr>
          <p:nvPr>
            <p:ph type="sldNum" sz="quarter" idx="12"/>
          </p:nvPr>
        </p:nvSpPr>
        <p:spPr/>
        <p:txBody>
          <a:bodyPr/>
          <a:lstStyle/>
          <a:p>
            <a:fld id="{FD52C1F8-3BA5-F24E-8618-E52498D87186}" type="slidenum">
              <a:rPr lang="en-US" smtClean="0"/>
              <a:t>34</a:t>
            </a:fld>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665" y="1515110"/>
            <a:ext cx="1428750" cy="142875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985" y="3858260"/>
            <a:ext cx="3333750" cy="1371600"/>
          </a:xfrm>
          <a:prstGeom prst="rect">
            <a:avLst/>
          </a:prstGeom>
        </p:spPr>
      </p:pic>
    </p:spTree>
    <p:extLst>
      <p:ext uri="{BB962C8B-B14F-4D97-AF65-F5344CB8AC3E}">
        <p14:creationId xmlns:p14="http://schemas.microsoft.com/office/powerpoint/2010/main" val="34405784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latin typeface="Arial" panose="020B0604020202020204" pitchFamily="34" charset="0"/>
                <a:cs typeface="Arial" panose="020B0604020202020204" pitchFamily="34" charset="0"/>
              </a:rPr>
              <a:t>Questions</a:t>
            </a:r>
          </a:p>
        </p:txBody>
      </p:sp>
      <p:sp>
        <p:nvSpPr>
          <p:cNvPr id="3" name="Slide Number Placeholder 2"/>
          <p:cNvSpPr>
            <a:spLocks noGrp="1"/>
          </p:cNvSpPr>
          <p:nvPr>
            <p:ph type="sldNum" sz="quarter" idx="12"/>
          </p:nvPr>
        </p:nvSpPr>
        <p:spPr/>
        <p:txBody>
          <a:bodyPr/>
          <a:lstStyle/>
          <a:p>
            <a:fld id="{FD52C1F8-3BA5-F24E-8618-E52498D87186}" type="slidenum">
              <a:rPr lang="en-US" smtClean="0"/>
              <a:t>35</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8410" y="2832480"/>
            <a:ext cx="4374790" cy="3108404"/>
          </a:xfrm>
          <a:prstGeom prst="rect">
            <a:avLst/>
          </a:prstGeom>
        </p:spPr>
      </p:pic>
      <p:sp>
        <p:nvSpPr>
          <p:cNvPr id="4" name="TextBox 3"/>
          <p:cNvSpPr txBox="1"/>
          <p:nvPr/>
        </p:nvSpPr>
        <p:spPr>
          <a:xfrm>
            <a:off x="2594535" y="1586450"/>
            <a:ext cx="3954929" cy="1077218"/>
          </a:xfrm>
          <a:prstGeom prst="rect">
            <a:avLst/>
          </a:prstGeom>
          <a:noFill/>
        </p:spPr>
        <p:txBody>
          <a:bodyPr wrap="none" rtlCol="0">
            <a:spAutoFit/>
          </a:bodyPr>
          <a:lstStyle/>
          <a:p>
            <a:r>
              <a:rPr lang="en-US" sz="3600" dirty="0"/>
              <a:t>How can we help?</a:t>
            </a:r>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34185821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57200" y="883001"/>
            <a:ext cx="7772400" cy="3390235"/>
          </a:xfrm>
        </p:spPr>
        <p:txBody>
          <a:bodyPr anchor="ctr"/>
          <a:lstStyle/>
          <a:p>
            <a:pPr algn="ctr"/>
            <a:r>
              <a:rPr lang="en-US" dirty="0">
                <a:latin typeface="+mn-lt"/>
              </a:rPr>
              <a:t>Thank you</a:t>
            </a:r>
          </a:p>
        </p:txBody>
      </p:sp>
      <p:sp>
        <p:nvSpPr>
          <p:cNvPr id="7" name="Text Placeholder 20"/>
          <p:cNvSpPr txBox="1">
            <a:spLocks/>
          </p:cNvSpPr>
          <p:nvPr/>
        </p:nvSpPr>
        <p:spPr>
          <a:xfrm>
            <a:off x="457200" y="4535488"/>
            <a:ext cx="4830763" cy="1463675"/>
          </a:xfrm>
          <a:prstGeom prst="rect">
            <a:avLst/>
          </a:prstGeom>
        </p:spPr>
        <p:txBody>
          <a:bodyPr lIns="0" tIns="0" rIns="0" bIns="0"/>
          <a:lstStyle>
            <a:lvl1pPr marL="0" indent="0" algn="l" defTabSz="457200" rtl="0" eaLnBrk="1" latinLnBrk="0" hangingPunct="1">
              <a:spcBef>
                <a:spcPts val="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i="1" dirty="0">
                <a:solidFill>
                  <a:srgbClr val="FFFFFF"/>
                </a:solidFill>
              </a:rPr>
              <a:t>Date</a:t>
            </a:r>
            <a:r>
              <a:rPr lang="en-US" sz="1800" i="1">
                <a:solidFill>
                  <a:srgbClr val="FFFFFF"/>
                </a:solidFill>
              </a:rPr>
              <a:t>: July 2021</a:t>
            </a:r>
            <a:endParaRPr lang="en-US" sz="1800" i="1" dirty="0">
              <a:solidFill>
                <a:srgbClr val="FFFFFF"/>
              </a:solidFill>
            </a:endParaRPr>
          </a:p>
          <a:p>
            <a:r>
              <a:rPr lang="en-US" sz="1800" i="1" dirty="0">
                <a:solidFill>
                  <a:srgbClr val="FFFFFF"/>
                </a:solidFill>
              </a:rPr>
              <a:t>Presenter:</a:t>
            </a:r>
            <a:br>
              <a:rPr lang="en-US" sz="1800" i="1" dirty="0">
                <a:solidFill>
                  <a:srgbClr val="FFFFFF"/>
                </a:solidFill>
              </a:rPr>
            </a:br>
            <a:r>
              <a:rPr lang="en-US" sz="1800" i="1" dirty="0">
                <a:solidFill>
                  <a:srgbClr val="FFFFFF"/>
                </a:solidFill>
              </a:rPr>
              <a:t>Ann Ebrahimi, Records Manager</a:t>
            </a:r>
          </a:p>
        </p:txBody>
      </p:sp>
    </p:spTree>
    <p:extLst>
      <p:ext uri="{BB962C8B-B14F-4D97-AF65-F5344CB8AC3E}">
        <p14:creationId xmlns:p14="http://schemas.microsoft.com/office/powerpoint/2010/main" val="4216407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D52C1F8-3BA5-F24E-8618-E52498D87186}" type="slidenum">
              <a:rPr lang="en-US" smtClean="0"/>
              <a:t>4</a:t>
            </a:fld>
            <a:endParaRPr lang="en-US" dirty="0"/>
          </a:p>
        </p:txBody>
      </p:sp>
      <p:sp>
        <p:nvSpPr>
          <p:cNvPr id="3" name="Rectangle 2"/>
          <p:cNvSpPr/>
          <p:nvPr/>
        </p:nvSpPr>
        <p:spPr>
          <a:xfrm>
            <a:off x="906780" y="1174732"/>
            <a:ext cx="7018020" cy="1446550"/>
          </a:xfrm>
          <a:prstGeom prst="rect">
            <a:avLst/>
          </a:prstGeom>
        </p:spPr>
        <p:txBody>
          <a:bodyPr wrap="square">
            <a:spAutoFit/>
          </a:bodyPr>
          <a:lstStyle/>
          <a:p>
            <a:pPr algn="ctr"/>
            <a:r>
              <a:rPr lang="en-US" sz="4400" dirty="0">
                <a:solidFill>
                  <a:schemeClr val="accent3">
                    <a:lumMod val="75000"/>
                  </a:schemeClr>
                </a:solidFill>
              </a:rPr>
              <a:t>Records Management Program</a:t>
            </a:r>
          </a:p>
        </p:txBody>
      </p:sp>
      <p:cxnSp>
        <p:nvCxnSpPr>
          <p:cNvPr id="4" name="Straight Connector 3"/>
          <p:cNvCxnSpPr/>
          <p:nvPr/>
        </p:nvCxnSpPr>
        <p:spPr>
          <a:xfrm flipV="1">
            <a:off x="773430" y="2682240"/>
            <a:ext cx="7818120" cy="22860"/>
          </a:xfrm>
          <a:prstGeom prst="line">
            <a:avLst/>
          </a:prstGeom>
          <a:ln w="285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4024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 y="0"/>
            <a:ext cx="6995160" cy="1434163"/>
          </a:xfrm>
        </p:spPr>
        <p:txBody>
          <a:bodyPr>
            <a:normAutofit/>
          </a:bodyPr>
          <a:lstStyle/>
          <a:p>
            <a:r>
              <a:rPr lang="en-US" dirty="0">
                <a:latin typeface="Arial" panose="020B0604020202020204" pitchFamily="34" charset="0"/>
                <a:cs typeface="Arial" panose="020B0604020202020204" pitchFamily="34" charset="0"/>
              </a:rPr>
              <a:t>Organizational Structure</a:t>
            </a:r>
          </a:p>
        </p:txBody>
      </p:sp>
      <p:sp>
        <p:nvSpPr>
          <p:cNvPr id="5" name="Slide Number Placeholder 4"/>
          <p:cNvSpPr>
            <a:spLocks noGrp="1"/>
          </p:cNvSpPr>
          <p:nvPr>
            <p:ph type="sldNum" sz="quarter" idx="12"/>
          </p:nvPr>
        </p:nvSpPr>
        <p:spPr/>
        <p:txBody>
          <a:bodyPr/>
          <a:lstStyle/>
          <a:p>
            <a:fld id="{FD52C1F8-3BA5-F24E-8618-E52498D87186}" type="slidenum">
              <a:rPr lang="en-US" smtClean="0"/>
              <a:t>5</a:t>
            </a:fld>
            <a:endParaRPr lang="en-US" dirty="0"/>
          </a:p>
        </p:txBody>
      </p:sp>
      <p:sp>
        <p:nvSpPr>
          <p:cNvPr id="6" name="Rectangle 5"/>
          <p:cNvSpPr/>
          <p:nvPr/>
        </p:nvSpPr>
        <p:spPr>
          <a:xfrm>
            <a:off x="3289126" y="1556843"/>
            <a:ext cx="1761067" cy="63217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IT</a:t>
            </a:r>
          </a:p>
        </p:txBody>
      </p:sp>
      <p:sp>
        <p:nvSpPr>
          <p:cNvPr id="11" name="Rectangle 10"/>
          <p:cNvSpPr/>
          <p:nvPr/>
        </p:nvSpPr>
        <p:spPr>
          <a:xfrm>
            <a:off x="3064362" y="3121112"/>
            <a:ext cx="2322978" cy="110628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125321" y="3410576"/>
            <a:ext cx="2119491" cy="830997"/>
          </a:xfrm>
          <a:prstGeom prst="rect">
            <a:avLst/>
          </a:prstGeom>
          <a:noFill/>
        </p:spPr>
        <p:txBody>
          <a:bodyPr wrap="none" rtlCol="0">
            <a:spAutoFit/>
          </a:bodyPr>
          <a:lstStyle/>
          <a:p>
            <a:pPr algn="ctr"/>
            <a:r>
              <a:rPr lang="en-US" sz="2400" dirty="0"/>
              <a:t>Administrative</a:t>
            </a:r>
          </a:p>
          <a:p>
            <a:pPr algn="ctr"/>
            <a:r>
              <a:rPr lang="en-US" sz="2400" dirty="0"/>
              <a:t>Services</a:t>
            </a:r>
          </a:p>
        </p:txBody>
      </p:sp>
      <p:sp>
        <p:nvSpPr>
          <p:cNvPr id="16" name="Rectangle 15"/>
          <p:cNvSpPr/>
          <p:nvPr/>
        </p:nvSpPr>
        <p:spPr>
          <a:xfrm>
            <a:off x="2688508" y="5101610"/>
            <a:ext cx="3074685" cy="1065097"/>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Records and Information Management</a:t>
            </a:r>
          </a:p>
        </p:txBody>
      </p:sp>
      <p:cxnSp>
        <p:nvCxnSpPr>
          <p:cNvPr id="18" name="Straight Arrow Connector 17"/>
          <p:cNvCxnSpPr/>
          <p:nvPr/>
        </p:nvCxnSpPr>
        <p:spPr>
          <a:xfrm flipH="1" flipV="1">
            <a:off x="4200150" y="4331974"/>
            <a:ext cx="5935" cy="679234"/>
          </a:xfrm>
          <a:prstGeom prst="straightConnector1">
            <a:avLst/>
          </a:prstGeom>
          <a:ln w="31750">
            <a:tailEnd type="triangle"/>
          </a:ln>
        </p:spPr>
        <p:style>
          <a:lnRef idx="2">
            <a:schemeClr val="dk1"/>
          </a:lnRef>
          <a:fillRef idx="0">
            <a:schemeClr val="dk1"/>
          </a:fillRef>
          <a:effectRef idx="1">
            <a:schemeClr val="dk1"/>
          </a:effectRef>
          <a:fontRef idx="minor">
            <a:schemeClr val="tx1"/>
          </a:fontRef>
        </p:style>
      </p:cxnSp>
      <p:cxnSp>
        <p:nvCxnSpPr>
          <p:cNvPr id="20" name="Straight Arrow Connector 19"/>
          <p:cNvCxnSpPr/>
          <p:nvPr/>
        </p:nvCxnSpPr>
        <p:spPr>
          <a:xfrm flipH="1" flipV="1">
            <a:off x="4194364" y="2257193"/>
            <a:ext cx="2" cy="774273"/>
          </a:xfrm>
          <a:prstGeom prst="straightConnector1">
            <a:avLst/>
          </a:prstGeom>
          <a:ln w="31750">
            <a:tailEnd type="triangle"/>
          </a:ln>
        </p:spPr>
        <p:style>
          <a:lnRef idx="2">
            <a:schemeClr val="dk1"/>
          </a:lnRef>
          <a:fillRef idx="0">
            <a:schemeClr val="dk1"/>
          </a:fillRef>
          <a:effectRef idx="1">
            <a:schemeClr val="dk1"/>
          </a:effectRef>
          <a:fontRef idx="minor">
            <a:schemeClr val="tx1"/>
          </a:fontRef>
        </p:style>
      </p:cxnSp>
      <p:sp>
        <p:nvSpPr>
          <p:cNvPr id="23" name="TextBox 22"/>
          <p:cNvSpPr txBox="1"/>
          <p:nvPr/>
        </p:nvSpPr>
        <p:spPr>
          <a:xfrm>
            <a:off x="1485900" y="3580075"/>
            <a:ext cx="1675268" cy="1738938"/>
          </a:xfrm>
          <a:prstGeom prst="rect">
            <a:avLst/>
          </a:prstGeom>
          <a:noFill/>
        </p:spPr>
        <p:txBody>
          <a:bodyPr wrap="square" rtlCol="0">
            <a:spAutoFit/>
          </a:bodyPr>
          <a:lstStyle/>
          <a:p>
            <a:pPr marL="171450" indent="-171450">
              <a:buFont typeface="Arial" panose="020B0604020202020204" pitchFamily="34" charset="0"/>
              <a:buChar char="•"/>
            </a:pPr>
            <a:r>
              <a:rPr lang="en-US" sz="1600" b="1" dirty="0">
                <a:solidFill>
                  <a:schemeClr val="accent1">
                    <a:lumMod val="75000"/>
                  </a:schemeClr>
                </a:solidFill>
              </a:rPr>
              <a:t>Print Shop</a:t>
            </a:r>
          </a:p>
          <a:p>
            <a:pPr marL="171450" indent="-171450">
              <a:buFont typeface="Arial" panose="020B0604020202020204" pitchFamily="34" charset="0"/>
              <a:buChar char="•"/>
            </a:pPr>
            <a:r>
              <a:rPr lang="en-US" sz="1600" b="1" dirty="0">
                <a:solidFill>
                  <a:schemeClr val="accent1">
                    <a:lumMod val="75000"/>
                  </a:schemeClr>
                </a:solidFill>
              </a:rPr>
              <a:t>Graphics</a:t>
            </a:r>
          </a:p>
          <a:p>
            <a:pPr marL="171450" indent="-171450">
              <a:buFont typeface="Arial" panose="020B0604020202020204" pitchFamily="34" charset="0"/>
              <a:buChar char="•"/>
            </a:pPr>
            <a:r>
              <a:rPr lang="en-US" sz="1600" b="1" dirty="0">
                <a:solidFill>
                  <a:schemeClr val="accent1">
                    <a:lumMod val="75000"/>
                  </a:schemeClr>
                </a:solidFill>
              </a:rPr>
              <a:t>Post Office</a:t>
            </a:r>
          </a:p>
          <a:p>
            <a:pPr marL="171450" indent="-171450">
              <a:buFont typeface="Arial" panose="020B0604020202020204" pitchFamily="34" charset="0"/>
              <a:buChar char="•"/>
            </a:pPr>
            <a:r>
              <a:rPr lang="en-US" sz="1600" b="1" dirty="0">
                <a:solidFill>
                  <a:schemeClr val="accent1">
                    <a:lumMod val="75000"/>
                  </a:schemeClr>
                </a:solidFill>
              </a:rPr>
              <a:t>Fleet Copiers</a:t>
            </a:r>
          </a:p>
          <a:p>
            <a:pPr marL="171450" indent="-171450">
              <a:buFont typeface="Arial" panose="020B0604020202020204" pitchFamily="34" charset="0"/>
              <a:buChar char="•"/>
            </a:pPr>
            <a:r>
              <a:rPr lang="en-US" sz="1600" b="1" dirty="0">
                <a:solidFill>
                  <a:schemeClr val="accent1">
                    <a:lumMod val="75000"/>
                  </a:schemeClr>
                </a:solidFill>
              </a:rPr>
              <a:t>PS Customer Service</a:t>
            </a:r>
          </a:p>
          <a:p>
            <a:endParaRPr lang="en-US" sz="1100" dirty="0"/>
          </a:p>
        </p:txBody>
      </p:sp>
    </p:spTree>
    <p:extLst>
      <p:ext uri="{BB962C8B-B14F-4D97-AF65-F5344CB8AC3E}">
        <p14:creationId xmlns:p14="http://schemas.microsoft.com/office/powerpoint/2010/main" val="1411616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711"/>
            <a:ext cx="8229600" cy="861435"/>
          </a:xfrm>
        </p:spPr>
        <p:txBody>
          <a:bodyPr>
            <a:normAutofit/>
          </a:bodyPr>
          <a:lstStyle/>
          <a:p>
            <a:r>
              <a:rPr lang="en-US" sz="3600" dirty="0">
                <a:latin typeface="+mn-lt"/>
              </a:rPr>
              <a:t>HISD’s Records Management Program</a:t>
            </a:r>
          </a:p>
        </p:txBody>
      </p:sp>
      <p:sp>
        <p:nvSpPr>
          <p:cNvPr id="3" name="Content Placeholder 2"/>
          <p:cNvSpPr>
            <a:spLocks noGrp="1"/>
          </p:cNvSpPr>
          <p:nvPr>
            <p:ph sz="half" idx="1"/>
          </p:nvPr>
        </p:nvSpPr>
        <p:spPr>
          <a:xfrm>
            <a:off x="457200" y="1485169"/>
            <a:ext cx="4091940" cy="4770851"/>
          </a:xfrm>
          <a:ln w="28575">
            <a:solidFill>
              <a:schemeClr val="accent1"/>
            </a:solidFill>
          </a:ln>
        </p:spPr>
        <p:txBody>
          <a:bodyPr>
            <a:normAutofit fontScale="62500" lnSpcReduction="20000"/>
          </a:bodyPr>
          <a:lstStyle/>
          <a:p>
            <a:pPr marL="0" indent="0">
              <a:buNone/>
            </a:pPr>
            <a:r>
              <a:rPr lang="en-US" dirty="0"/>
              <a:t>	</a:t>
            </a:r>
          </a:p>
        </p:txBody>
      </p:sp>
      <p:sp>
        <p:nvSpPr>
          <p:cNvPr id="4" name="Content Placeholder 3"/>
          <p:cNvSpPr>
            <a:spLocks noGrp="1"/>
          </p:cNvSpPr>
          <p:nvPr>
            <p:ph sz="half" idx="2"/>
          </p:nvPr>
        </p:nvSpPr>
        <p:spPr>
          <a:xfrm>
            <a:off x="4654779" y="1485169"/>
            <a:ext cx="4038600" cy="4770851"/>
          </a:xfrm>
          <a:ln w="28575">
            <a:solidFill>
              <a:schemeClr val="accent1"/>
            </a:solidFill>
          </a:ln>
        </p:spPr>
        <p:txBody>
          <a:bodyPr>
            <a:normAutofit fontScale="62500" lnSpcReduction="20000"/>
          </a:bodyPr>
          <a:lstStyle/>
          <a:p>
            <a:pPr marL="0" indent="0">
              <a:buNone/>
            </a:pPr>
            <a:r>
              <a:rPr lang="en-US" sz="2600" b="1" dirty="0">
                <a:solidFill>
                  <a:schemeClr val="tx1"/>
                </a:solidFill>
              </a:rPr>
              <a:t>Records Center</a:t>
            </a:r>
          </a:p>
          <a:p>
            <a:pPr marL="0" indent="0">
              <a:buNone/>
            </a:pPr>
            <a:endParaRPr lang="en-US" sz="2600" dirty="0">
              <a:solidFill>
                <a:schemeClr val="tx1"/>
              </a:solidFill>
            </a:endParaRPr>
          </a:p>
          <a:p>
            <a:r>
              <a:rPr lang="en-US" sz="2600" dirty="0">
                <a:solidFill>
                  <a:schemeClr val="tx1"/>
                </a:solidFill>
              </a:rPr>
              <a:t>Records Storage</a:t>
            </a:r>
          </a:p>
          <a:p>
            <a:r>
              <a:rPr lang="en-US" sz="2600" dirty="0">
                <a:solidFill>
                  <a:schemeClr val="tx1"/>
                </a:solidFill>
              </a:rPr>
              <a:t>Records Retrieval and Return</a:t>
            </a:r>
          </a:p>
          <a:p>
            <a:r>
              <a:rPr lang="en-US" sz="2600" dirty="0">
                <a:solidFill>
                  <a:schemeClr val="tx1"/>
                </a:solidFill>
              </a:rPr>
              <a:t>Records Destruction</a:t>
            </a:r>
          </a:p>
          <a:p>
            <a:pPr marL="0" indent="0">
              <a:buNone/>
            </a:pPr>
            <a:endParaRPr lang="en-US" sz="2600" dirty="0">
              <a:solidFill>
                <a:schemeClr val="tx1"/>
              </a:solidFill>
            </a:endParaRPr>
          </a:p>
          <a:p>
            <a:pPr marL="0" indent="0">
              <a:buNone/>
            </a:pPr>
            <a:r>
              <a:rPr lang="en-US" sz="2600" b="1" dirty="0">
                <a:solidFill>
                  <a:schemeClr val="tx1"/>
                </a:solidFill>
              </a:rPr>
              <a:t>Customer Service</a:t>
            </a:r>
          </a:p>
          <a:p>
            <a:pPr marL="0" indent="0">
              <a:buNone/>
            </a:pPr>
            <a:endParaRPr lang="en-US" sz="2600" dirty="0">
              <a:solidFill>
                <a:schemeClr val="tx1"/>
              </a:solidFill>
            </a:endParaRPr>
          </a:p>
          <a:p>
            <a:r>
              <a:rPr lang="en-US" sz="2600" dirty="0">
                <a:solidFill>
                  <a:schemeClr val="tx1"/>
                </a:solidFill>
              </a:rPr>
              <a:t>Retention Schedules</a:t>
            </a:r>
          </a:p>
          <a:p>
            <a:r>
              <a:rPr lang="en-US" sz="2600" dirty="0">
                <a:solidFill>
                  <a:schemeClr val="tx1"/>
                </a:solidFill>
              </a:rPr>
              <a:t>Best Practices</a:t>
            </a:r>
          </a:p>
          <a:p>
            <a:r>
              <a:rPr lang="en-US" sz="2600" dirty="0">
                <a:solidFill>
                  <a:schemeClr val="tx1"/>
                </a:solidFill>
              </a:rPr>
              <a:t>Destruction and Transfer Requests</a:t>
            </a:r>
          </a:p>
          <a:p>
            <a:r>
              <a:rPr lang="en-US" sz="2600" dirty="0">
                <a:solidFill>
                  <a:schemeClr val="tx1"/>
                </a:solidFill>
              </a:rPr>
              <a:t>Records Center Tracking System</a:t>
            </a:r>
          </a:p>
          <a:p>
            <a:r>
              <a:rPr lang="en-US" sz="2600" dirty="0">
                <a:solidFill>
                  <a:schemeClr val="tx1"/>
                </a:solidFill>
              </a:rPr>
              <a:t>Coordinates Service Requests</a:t>
            </a:r>
          </a:p>
          <a:p>
            <a:pPr marL="0" indent="0">
              <a:buNone/>
            </a:pPr>
            <a:endParaRPr lang="en-US" sz="2600" dirty="0">
              <a:solidFill>
                <a:schemeClr val="tx1"/>
              </a:solidFill>
            </a:endParaRPr>
          </a:p>
          <a:p>
            <a:pPr marL="0" indent="0">
              <a:buNone/>
            </a:pPr>
            <a:r>
              <a:rPr lang="en-US" sz="2600" b="1" dirty="0">
                <a:solidFill>
                  <a:schemeClr val="tx1"/>
                </a:solidFill>
              </a:rPr>
              <a:t>Document Imaging Services</a:t>
            </a:r>
          </a:p>
          <a:p>
            <a:pPr marL="0" indent="0">
              <a:buNone/>
            </a:pPr>
            <a:endParaRPr lang="en-US" sz="2600" dirty="0">
              <a:solidFill>
                <a:schemeClr val="tx1"/>
              </a:solidFill>
            </a:endParaRPr>
          </a:p>
          <a:p>
            <a:r>
              <a:rPr lang="en-US" sz="2600" dirty="0">
                <a:solidFill>
                  <a:schemeClr val="tx1"/>
                </a:solidFill>
              </a:rPr>
              <a:t>Records Conversion</a:t>
            </a:r>
          </a:p>
          <a:p>
            <a:r>
              <a:rPr lang="en-US" sz="2600" dirty="0">
                <a:solidFill>
                  <a:schemeClr val="tx1"/>
                </a:solidFill>
              </a:rPr>
              <a:t>Archival Records Preservation</a:t>
            </a:r>
          </a:p>
          <a:p>
            <a:r>
              <a:rPr lang="en-US" sz="2600" dirty="0">
                <a:solidFill>
                  <a:schemeClr val="tx1"/>
                </a:solidFill>
              </a:rPr>
              <a:t>Document Management Repository</a:t>
            </a:r>
          </a:p>
          <a:p>
            <a:pPr marL="0" indent="0">
              <a:buNone/>
            </a:pPr>
            <a:endParaRPr lang="en-US" sz="2400" dirty="0"/>
          </a:p>
          <a:p>
            <a:endParaRPr lang="en-US" dirty="0"/>
          </a:p>
        </p:txBody>
      </p:sp>
      <p:sp>
        <p:nvSpPr>
          <p:cNvPr id="5" name="Slide Number Placeholder 4"/>
          <p:cNvSpPr>
            <a:spLocks noGrp="1"/>
          </p:cNvSpPr>
          <p:nvPr>
            <p:ph type="sldNum" sz="quarter" idx="12"/>
          </p:nvPr>
        </p:nvSpPr>
        <p:spPr/>
        <p:txBody>
          <a:bodyPr/>
          <a:lstStyle/>
          <a:p>
            <a:fld id="{FD52C1F8-3BA5-F24E-8618-E52498D87186}" type="slidenum">
              <a:rPr lang="en-US" smtClean="0"/>
              <a:t>6</a:t>
            </a:fld>
            <a:endParaRPr lang="en-US" dirty="0"/>
          </a:p>
        </p:txBody>
      </p:sp>
      <p:sp>
        <p:nvSpPr>
          <p:cNvPr id="6" name="Rectangle 5"/>
          <p:cNvSpPr/>
          <p:nvPr/>
        </p:nvSpPr>
        <p:spPr>
          <a:xfrm>
            <a:off x="1709045" y="1518117"/>
            <a:ext cx="1450051" cy="8921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Records Management Officer (RMO)</a:t>
            </a:r>
          </a:p>
        </p:txBody>
      </p:sp>
      <p:sp>
        <p:nvSpPr>
          <p:cNvPr id="7" name="Rectangle 6"/>
          <p:cNvSpPr/>
          <p:nvPr/>
        </p:nvSpPr>
        <p:spPr>
          <a:xfrm>
            <a:off x="1754530" y="2822663"/>
            <a:ext cx="1385454" cy="56110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Records Manager</a:t>
            </a:r>
          </a:p>
        </p:txBody>
      </p:sp>
      <p:sp>
        <p:nvSpPr>
          <p:cNvPr id="8" name="Rectangle 7"/>
          <p:cNvSpPr/>
          <p:nvPr/>
        </p:nvSpPr>
        <p:spPr>
          <a:xfrm>
            <a:off x="595747" y="4107871"/>
            <a:ext cx="1063335" cy="7232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Records Center</a:t>
            </a:r>
          </a:p>
        </p:txBody>
      </p:sp>
      <p:sp>
        <p:nvSpPr>
          <p:cNvPr id="9" name="Rectangle 8"/>
          <p:cNvSpPr/>
          <p:nvPr/>
        </p:nvSpPr>
        <p:spPr>
          <a:xfrm>
            <a:off x="1797629" y="4107870"/>
            <a:ext cx="1181617" cy="73713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Customer Service</a:t>
            </a:r>
          </a:p>
        </p:txBody>
      </p:sp>
      <p:sp>
        <p:nvSpPr>
          <p:cNvPr id="10" name="Rectangle 9"/>
          <p:cNvSpPr/>
          <p:nvPr/>
        </p:nvSpPr>
        <p:spPr>
          <a:xfrm>
            <a:off x="3084886" y="4107870"/>
            <a:ext cx="1272367" cy="72321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Document Imaging Services</a:t>
            </a:r>
          </a:p>
        </p:txBody>
      </p:sp>
      <p:sp>
        <p:nvSpPr>
          <p:cNvPr id="11" name="Rectangle 10"/>
          <p:cNvSpPr/>
          <p:nvPr/>
        </p:nvSpPr>
        <p:spPr>
          <a:xfrm>
            <a:off x="2559424" y="5378734"/>
            <a:ext cx="1302157" cy="7914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Department Records Coordinator</a:t>
            </a:r>
          </a:p>
        </p:txBody>
      </p:sp>
      <p:sp>
        <p:nvSpPr>
          <p:cNvPr id="12" name="Rectangle 11"/>
          <p:cNvSpPr/>
          <p:nvPr/>
        </p:nvSpPr>
        <p:spPr>
          <a:xfrm>
            <a:off x="922216" y="5388686"/>
            <a:ext cx="1405344" cy="7931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Campus Records Coordinator</a:t>
            </a:r>
          </a:p>
        </p:txBody>
      </p:sp>
      <p:cxnSp>
        <p:nvCxnSpPr>
          <p:cNvPr id="17" name="Straight Connector 16"/>
          <p:cNvCxnSpPr/>
          <p:nvPr/>
        </p:nvCxnSpPr>
        <p:spPr>
          <a:xfrm>
            <a:off x="1127415" y="3643744"/>
            <a:ext cx="2613312" cy="1385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endCxn id="8" idx="0"/>
          </p:cNvCxnSpPr>
          <p:nvPr/>
        </p:nvCxnSpPr>
        <p:spPr>
          <a:xfrm>
            <a:off x="1127414" y="3643744"/>
            <a:ext cx="1" cy="46412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388437" y="3650671"/>
            <a:ext cx="0" cy="45027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740727" y="3657599"/>
            <a:ext cx="0" cy="43641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2388437" y="3399212"/>
            <a:ext cx="0" cy="25145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618815" y="5080532"/>
            <a:ext cx="1466070"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2348082" y="4845005"/>
            <a:ext cx="2" cy="23552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1632237" y="5073410"/>
            <a:ext cx="1" cy="30826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3083151" y="5077187"/>
            <a:ext cx="1734" cy="3099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2388437" y="2410223"/>
            <a:ext cx="0" cy="4124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4740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D52C1F8-3BA5-F24E-8618-E52498D87186}" type="slidenum">
              <a:rPr lang="en-US" smtClean="0"/>
              <a:t>7</a:t>
            </a:fld>
            <a:endParaRPr lang="en-US" dirty="0"/>
          </a:p>
        </p:txBody>
      </p:sp>
      <p:sp>
        <p:nvSpPr>
          <p:cNvPr id="3" name="Rectangle 2"/>
          <p:cNvSpPr/>
          <p:nvPr/>
        </p:nvSpPr>
        <p:spPr>
          <a:xfrm>
            <a:off x="272428" y="78280"/>
            <a:ext cx="3014651" cy="461665"/>
          </a:xfrm>
          <a:prstGeom prst="rect">
            <a:avLst/>
          </a:prstGeom>
        </p:spPr>
        <p:txBody>
          <a:bodyPr wrap="square">
            <a:spAutoFit/>
          </a:bodyPr>
          <a:lstStyle/>
          <a:p>
            <a:r>
              <a:rPr lang="en-US" sz="2400" dirty="0">
                <a:solidFill>
                  <a:schemeClr val="accent3">
                    <a:lumMod val="75000"/>
                  </a:schemeClr>
                </a:solidFill>
              </a:rPr>
              <a:t>Production Scanner</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9515" y="1880332"/>
            <a:ext cx="2710687" cy="36142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044" y="3765131"/>
            <a:ext cx="3333916" cy="250043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00" y="622691"/>
            <a:ext cx="3353711" cy="2515283"/>
          </a:xfrm>
          <a:prstGeom prst="rect">
            <a:avLst/>
          </a:prstGeom>
        </p:spPr>
      </p:pic>
      <p:sp>
        <p:nvSpPr>
          <p:cNvPr id="9" name="Rectangle 8"/>
          <p:cNvSpPr/>
          <p:nvPr/>
        </p:nvSpPr>
        <p:spPr>
          <a:xfrm>
            <a:off x="3849821" y="694898"/>
            <a:ext cx="2032929" cy="830997"/>
          </a:xfrm>
          <a:prstGeom prst="rect">
            <a:avLst/>
          </a:prstGeom>
        </p:spPr>
        <p:txBody>
          <a:bodyPr wrap="none">
            <a:spAutoFit/>
          </a:bodyPr>
          <a:lstStyle/>
          <a:p>
            <a:r>
              <a:rPr lang="en-US" sz="2400" dirty="0">
                <a:solidFill>
                  <a:schemeClr val="accent3">
                    <a:lumMod val="75000"/>
                  </a:schemeClr>
                </a:solidFill>
              </a:rPr>
              <a:t>Large Format</a:t>
            </a:r>
          </a:p>
          <a:p>
            <a:r>
              <a:rPr lang="en-US" sz="2400" dirty="0">
                <a:solidFill>
                  <a:schemeClr val="accent3">
                    <a:lumMod val="75000"/>
                  </a:schemeClr>
                </a:solidFill>
              </a:rPr>
              <a:t>Scanner</a:t>
            </a:r>
          </a:p>
        </p:txBody>
      </p:sp>
      <p:sp>
        <p:nvSpPr>
          <p:cNvPr id="10" name="Rectangle 9"/>
          <p:cNvSpPr/>
          <p:nvPr/>
        </p:nvSpPr>
        <p:spPr>
          <a:xfrm>
            <a:off x="6553200" y="539201"/>
            <a:ext cx="2318372" cy="1015663"/>
          </a:xfrm>
          <a:prstGeom prst="rect">
            <a:avLst/>
          </a:prstGeom>
        </p:spPr>
        <p:txBody>
          <a:bodyPr wrap="square">
            <a:spAutoFit/>
          </a:bodyPr>
          <a:lstStyle/>
          <a:p>
            <a:r>
              <a:rPr lang="en-US" sz="2400" dirty="0">
                <a:solidFill>
                  <a:schemeClr val="accent3">
                    <a:lumMod val="75000"/>
                  </a:schemeClr>
                </a:solidFill>
              </a:rPr>
              <a:t>Microfilm/Fiche</a:t>
            </a:r>
          </a:p>
          <a:p>
            <a:r>
              <a:rPr lang="en-US" dirty="0">
                <a:solidFill>
                  <a:schemeClr val="accent3">
                    <a:lumMod val="75000"/>
                  </a:schemeClr>
                </a:solidFill>
              </a:rPr>
              <a:t>5,100 rolls</a:t>
            </a:r>
          </a:p>
          <a:p>
            <a:r>
              <a:rPr lang="en-US" dirty="0">
                <a:solidFill>
                  <a:schemeClr val="accent3">
                    <a:lumMod val="75000"/>
                  </a:schemeClr>
                </a:solidFill>
              </a:rPr>
              <a:t>95,000 fiche</a:t>
            </a:r>
          </a:p>
        </p:txBody>
      </p:sp>
      <p:sp>
        <p:nvSpPr>
          <p:cNvPr id="11" name="TextBox 10"/>
          <p:cNvSpPr txBox="1"/>
          <p:nvPr/>
        </p:nvSpPr>
        <p:spPr>
          <a:xfrm>
            <a:off x="692466" y="3303466"/>
            <a:ext cx="2174577" cy="461665"/>
          </a:xfrm>
          <a:prstGeom prst="rect">
            <a:avLst/>
          </a:prstGeom>
          <a:noFill/>
        </p:spPr>
        <p:txBody>
          <a:bodyPr wrap="square" rtlCol="0">
            <a:spAutoFit/>
          </a:bodyPr>
          <a:lstStyle/>
          <a:p>
            <a:r>
              <a:rPr lang="en-US" sz="2400" dirty="0">
                <a:solidFill>
                  <a:schemeClr val="accent3">
                    <a:lumMod val="75000"/>
                  </a:schemeClr>
                </a:solidFill>
              </a:rPr>
              <a:t>Book Scanner</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474790" y="2738292"/>
            <a:ext cx="4381311" cy="2464488"/>
          </a:xfrm>
          <a:prstGeom prst="rect">
            <a:avLst/>
          </a:prstGeom>
        </p:spPr>
      </p:pic>
    </p:spTree>
    <p:extLst>
      <p:ext uri="{BB962C8B-B14F-4D97-AF65-F5344CB8AC3E}">
        <p14:creationId xmlns:p14="http://schemas.microsoft.com/office/powerpoint/2010/main" val="2153491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D52C1F8-3BA5-F24E-8618-E52498D87186}" type="slidenum">
              <a:rPr lang="en-US" smtClean="0"/>
              <a:t>8</a:t>
            </a:fld>
            <a:endParaRPr lang="en-US" dirty="0"/>
          </a:p>
        </p:txBody>
      </p:sp>
      <p:sp>
        <p:nvSpPr>
          <p:cNvPr id="4" name="Rectangle 3"/>
          <p:cNvSpPr/>
          <p:nvPr/>
        </p:nvSpPr>
        <p:spPr>
          <a:xfrm>
            <a:off x="115941" y="61910"/>
            <a:ext cx="3252099" cy="830997"/>
          </a:xfrm>
          <a:prstGeom prst="rect">
            <a:avLst/>
          </a:prstGeom>
        </p:spPr>
        <p:txBody>
          <a:bodyPr wrap="square">
            <a:spAutoFit/>
          </a:bodyPr>
          <a:lstStyle/>
          <a:p>
            <a:r>
              <a:rPr lang="en-US" sz="2400" dirty="0">
                <a:solidFill>
                  <a:schemeClr val="accent3">
                    <a:lumMod val="75000"/>
                  </a:schemeClr>
                </a:solidFill>
              </a:rPr>
              <a:t>Stack Area</a:t>
            </a:r>
          </a:p>
          <a:p>
            <a:r>
              <a:rPr lang="en-US" sz="2400" dirty="0">
                <a:solidFill>
                  <a:schemeClr val="accent3">
                    <a:lumMod val="75000"/>
                  </a:schemeClr>
                </a:solidFill>
              </a:rPr>
              <a:t>   37,440 box capacity</a:t>
            </a:r>
          </a:p>
        </p:txBody>
      </p:sp>
      <p:sp>
        <p:nvSpPr>
          <p:cNvPr id="5" name="Rectangle 4"/>
          <p:cNvSpPr/>
          <p:nvPr/>
        </p:nvSpPr>
        <p:spPr>
          <a:xfrm>
            <a:off x="4127838" y="61910"/>
            <a:ext cx="4665642" cy="1569660"/>
          </a:xfrm>
          <a:prstGeom prst="rect">
            <a:avLst/>
          </a:prstGeom>
        </p:spPr>
        <p:txBody>
          <a:bodyPr wrap="square">
            <a:spAutoFit/>
          </a:bodyPr>
          <a:lstStyle/>
          <a:p>
            <a:r>
              <a:rPr lang="en-US" sz="2400" dirty="0">
                <a:solidFill>
                  <a:schemeClr val="accent3">
                    <a:lumMod val="75000"/>
                  </a:schemeClr>
                </a:solidFill>
              </a:rPr>
              <a:t>Destruction Room</a:t>
            </a:r>
          </a:p>
          <a:p>
            <a:r>
              <a:rPr lang="en-US" sz="2400" dirty="0">
                <a:solidFill>
                  <a:schemeClr val="accent3">
                    <a:lumMod val="75000"/>
                  </a:schemeClr>
                </a:solidFill>
              </a:rPr>
              <a:t>   - processed over 3,800</a:t>
            </a:r>
          </a:p>
          <a:p>
            <a:r>
              <a:rPr lang="en-US" sz="2400" dirty="0">
                <a:solidFill>
                  <a:schemeClr val="accent3">
                    <a:lumMod val="75000"/>
                  </a:schemeClr>
                </a:solidFill>
              </a:rPr>
              <a:t>     boxes for destruction in</a:t>
            </a:r>
          </a:p>
          <a:p>
            <a:r>
              <a:rPr lang="en-US" sz="2400" dirty="0">
                <a:solidFill>
                  <a:schemeClr val="accent3">
                    <a:lumMod val="75000"/>
                  </a:schemeClr>
                </a:solidFill>
              </a:rPr>
              <a:t>     SY  2021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627742" y="2982855"/>
            <a:ext cx="4230664" cy="237974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532554" y="2607810"/>
            <a:ext cx="4710721" cy="264978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986381" y="2079051"/>
            <a:ext cx="5387533" cy="3030487"/>
          </a:xfrm>
          <a:prstGeom prst="rect">
            <a:avLst/>
          </a:prstGeom>
        </p:spPr>
      </p:pic>
    </p:spTree>
    <p:extLst>
      <p:ext uri="{BB962C8B-B14F-4D97-AF65-F5344CB8AC3E}">
        <p14:creationId xmlns:p14="http://schemas.microsoft.com/office/powerpoint/2010/main" val="3602607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D52C1F8-3BA5-F24E-8618-E52498D87186}" type="slidenum">
              <a:rPr lang="en-US" smtClean="0"/>
              <a:t>9</a:t>
            </a:fld>
            <a:endParaRPr lang="en-US" dirty="0"/>
          </a:p>
        </p:txBody>
      </p:sp>
      <p:sp>
        <p:nvSpPr>
          <p:cNvPr id="3" name="TextBox 2"/>
          <p:cNvSpPr txBox="1"/>
          <p:nvPr/>
        </p:nvSpPr>
        <p:spPr>
          <a:xfrm>
            <a:off x="206414" y="632757"/>
            <a:ext cx="3970019" cy="2769989"/>
          </a:xfrm>
          <a:prstGeom prst="rect">
            <a:avLst/>
          </a:prstGeom>
          <a:noFill/>
        </p:spPr>
        <p:txBody>
          <a:bodyPr wrap="square" rtlCol="0">
            <a:spAutoFit/>
          </a:bodyPr>
          <a:lstStyle/>
          <a:p>
            <a:r>
              <a:rPr lang="en-US" sz="2400" dirty="0"/>
              <a:t>DRC Facility</a:t>
            </a:r>
          </a:p>
          <a:p>
            <a:r>
              <a:rPr lang="en-US" sz="2400" dirty="0"/>
              <a:t>   4400 West 18th Street</a:t>
            </a:r>
          </a:p>
          <a:p>
            <a:r>
              <a:rPr lang="en-US" sz="2400" dirty="0"/>
              <a:t>   Building B</a:t>
            </a:r>
          </a:p>
          <a:p>
            <a:r>
              <a:rPr lang="en-US" sz="2400" dirty="0"/>
              <a:t>	(behind the main HMW</a:t>
            </a:r>
          </a:p>
          <a:p>
            <a:r>
              <a:rPr lang="en-US" sz="2400" dirty="0"/>
              <a:t>       Building)</a:t>
            </a:r>
          </a:p>
          <a:p>
            <a:r>
              <a:rPr lang="en-US" dirty="0"/>
              <a:t>   </a:t>
            </a:r>
          </a:p>
          <a:p>
            <a:endParaRPr lang="en-US" dirty="0"/>
          </a:p>
          <a:p>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6107" y="100201"/>
            <a:ext cx="4254186" cy="3190640"/>
          </a:xfrm>
          <a:prstGeom prst="rect">
            <a:avLst/>
          </a:prstGeom>
        </p:spPr>
      </p:pic>
      <p:sp>
        <p:nvSpPr>
          <p:cNvPr id="6" name="Rectangle 5"/>
          <p:cNvSpPr/>
          <p:nvPr/>
        </p:nvSpPr>
        <p:spPr>
          <a:xfrm>
            <a:off x="268941" y="4026932"/>
            <a:ext cx="3844963" cy="1200329"/>
          </a:xfrm>
          <a:prstGeom prst="rect">
            <a:avLst/>
          </a:prstGeom>
        </p:spPr>
        <p:txBody>
          <a:bodyPr wrap="none">
            <a:spAutoFit/>
          </a:bodyPr>
          <a:lstStyle/>
          <a:p>
            <a:r>
              <a:rPr lang="en-US" sz="2400" dirty="0"/>
              <a:t>Vehicles</a:t>
            </a:r>
          </a:p>
          <a:p>
            <a:r>
              <a:rPr lang="en-US" sz="2400" dirty="0"/>
              <a:t>   Truck – 160 box capacity</a:t>
            </a:r>
          </a:p>
          <a:p>
            <a:r>
              <a:rPr lang="en-US" sz="2400" dirty="0"/>
              <a:t>    Van – 30 box capacity</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9234" y="3459882"/>
            <a:ext cx="4848759" cy="2727427"/>
          </a:xfrm>
          <a:prstGeom prst="rect">
            <a:avLst/>
          </a:prstGeom>
        </p:spPr>
      </p:pic>
    </p:spTree>
    <p:extLst>
      <p:ext uri="{BB962C8B-B14F-4D97-AF65-F5344CB8AC3E}">
        <p14:creationId xmlns:p14="http://schemas.microsoft.com/office/powerpoint/2010/main" val="4179163977"/>
      </p:ext>
    </p:extLst>
  </p:cSld>
  <p:clrMapOvr>
    <a:masterClrMapping/>
  </p:clrMapOvr>
</p:sld>
</file>

<file path=ppt/theme/theme1.xml><?xml version="1.0" encoding="utf-8"?>
<a:theme xmlns:a="http://schemas.openxmlformats.org/drawingml/2006/main" name="RM District-Wide Presentation 03-2016">
  <a:themeElements>
    <a:clrScheme name="2014 HISD Color Theme">
      <a:dk1>
        <a:sysClr val="windowText" lastClr="000000"/>
      </a:dk1>
      <a:lt1>
        <a:sysClr val="window" lastClr="FFFFFF"/>
      </a:lt1>
      <a:dk2>
        <a:srgbClr val="67A2B9"/>
      </a:dk2>
      <a:lt2>
        <a:srgbClr val="F1F5F6"/>
      </a:lt2>
      <a:accent1>
        <a:srgbClr val="DCA900"/>
      </a:accent1>
      <a:accent2>
        <a:srgbClr val="B5CFDB"/>
      </a:accent2>
      <a:accent3>
        <a:srgbClr val="88B5C6"/>
      </a:accent3>
      <a:accent4>
        <a:srgbClr val="949494"/>
      </a:accent4>
      <a:accent5>
        <a:srgbClr val="58595B"/>
      </a:accent5>
      <a:accent6>
        <a:srgbClr val="EAF0F3"/>
      </a:accent6>
      <a:hlink>
        <a:srgbClr val="58595B"/>
      </a:hlink>
      <a:folHlink>
        <a:srgbClr val="D2D2D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RM District-Wide Presentation 03-2016</Template>
  <TotalTime>5650</TotalTime>
  <Words>2072</Words>
  <Application>Microsoft Office PowerPoint</Application>
  <PresentationFormat>On-screen Show (4:3)</PresentationFormat>
  <Paragraphs>424</Paragraphs>
  <Slides>36</Slides>
  <Notes>36</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3" baseType="lpstr">
      <vt:lpstr>Arial</vt:lpstr>
      <vt:lpstr>Calibri</vt:lpstr>
      <vt:lpstr>MV Boli</vt:lpstr>
      <vt:lpstr>Rockwell</vt:lpstr>
      <vt:lpstr>Wingdings</vt:lpstr>
      <vt:lpstr>RM District-Wide Presentation 03-2016</vt:lpstr>
      <vt:lpstr>Acrobat Document</vt:lpstr>
      <vt:lpstr>Records Management</vt:lpstr>
      <vt:lpstr>Training Objective </vt:lpstr>
      <vt:lpstr>Agenda</vt:lpstr>
      <vt:lpstr>PowerPoint Presentation</vt:lpstr>
      <vt:lpstr>Organizational Structure</vt:lpstr>
      <vt:lpstr>HISD’s Records Management Program</vt:lpstr>
      <vt:lpstr>PowerPoint Presentation</vt:lpstr>
      <vt:lpstr>PowerPoint Presentation</vt:lpstr>
      <vt:lpstr>PowerPoint Presentation</vt:lpstr>
      <vt:lpstr>PowerPoint Presentation</vt:lpstr>
      <vt:lpstr>What is records management?</vt:lpstr>
      <vt:lpstr>Terms and Definitions</vt:lpstr>
      <vt:lpstr>What are Records?</vt:lpstr>
      <vt:lpstr>What are not records?</vt:lpstr>
      <vt:lpstr>PowerPoint Presentation</vt:lpstr>
      <vt:lpstr>The Texas State Library and Archives Commission (TSLAC)</vt:lpstr>
      <vt:lpstr>Retention Schedules</vt:lpstr>
      <vt:lpstr>Retention Schedules - cont’d.</vt:lpstr>
      <vt:lpstr>PowerPoint Presentation</vt:lpstr>
      <vt:lpstr>Steps to Clean Out and Destroy Eligible Records </vt:lpstr>
      <vt:lpstr>PowerPoint Presentation</vt:lpstr>
      <vt:lpstr>PowerPoint Presentation</vt:lpstr>
      <vt:lpstr>PowerPoint Presentation</vt:lpstr>
      <vt:lpstr>Steps to Transfer Eligible Records to the DRC </vt:lpstr>
      <vt:lpstr>PowerPoint Presentation</vt:lpstr>
      <vt:lpstr>PowerPoint Presentation</vt:lpstr>
      <vt:lpstr>Records Transfer Request Form </vt:lpstr>
      <vt:lpstr>Boxing Records for Destruction or Storage</vt:lpstr>
      <vt:lpstr>PowerPoint Presentation</vt:lpstr>
      <vt:lpstr>PowerPoint Presentation</vt:lpstr>
      <vt:lpstr>PowerPoint Presentation</vt:lpstr>
      <vt:lpstr>PowerPoint Presentation</vt:lpstr>
      <vt:lpstr>PowerPoint Presentation</vt:lpstr>
      <vt:lpstr>                 Contact Us</vt:lpstr>
      <vt:lpstr>Questions</vt:lpstr>
      <vt:lpstr>Thank you</vt:lpstr>
    </vt:vector>
  </TitlesOfParts>
  <Company>HISD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Records Management</dc:title>
  <dc:creator>Administrator</dc:creator>
  <cp:lastModifiedBy>Ebrahimi, Ann L</cp:lastModifiedBy>
  <cp:revision>694</cp:revision>
  <cp:lastPrinted>2021-07-06T19:48:33Z</cp:lastPrinted>
  <dcterms:created xsi:type="dcterms:W3CDTF">2016-04-04T20:12:57Z</dcterms:created>
  <dcterms:modified xsi:type="dcterms:W3CDTF">2021-07-07T12:16:36Z</dcterms:modified>
</cp:coreProperties>
</file>