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1"/>
  </p:notesMasterIdLst>
  <p:handoutMasterIdLst>
    <p:handoutMasterId r:id="rId22"/>
  </p:handoutMasterIdLst>
  <p:sldIdLst>
    <p:sldId id="256" r:id="rId5"/>
    <p:sldId id="284" r:id="rId6"/>
    <p:sldId id="326" r:id="rId7"/>
    <p:sldId id="327" r:id="rId8"/>
    <p:sldId id="286" r:id="rId9"/>
    <p:sldId id="330" r:id="rId10"/>
    <p:sldId id="331" r:id="rId11"/>
    <p:sldId id="332" r:id="rId12"/>
    <p:sldId id="333" r:id="rId13"/>
    <p:sldId id="339" r:id="rId14"/>
    <p:sldId id="334" r:id="rId15"/>
    <p:sldId id="335" r:id="rId16"/>
    <p:sldId id="336" r:id="rId17"/>
    <p:sldId id="337" r:id="rId18"/>
    <p:sldId id="338" r:id="rId19"/>
    <p:sldId id="283" r:id="rId20"/>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F0F3"/>
    <a:srgbClr val="FF00FF"/>
    <a:srgbClr val="FF0000"/>
    <a:srgbClr val="61A60E"/>
    <a:srgbClr val="88B5C6"/>
    <a:srgbClr val="67A2B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764" autoAdjust="0"/>
    <p:restoredTop sz="88370" autoAdjust="0"/>
  </p:normalViewPr>
  <p:slideViewPr>
    <p:cSldViewPr snapToGrid="0" snapToObjects="1">
      <p:cViewPr varScale="1">
        <p:scale>
          <a:sx n="55" d="100"/>
          <a:sy n="55" d="100"/>
        </p:scale>
        <p:origin x="1516" y="48"/>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2" tIns="46586" rIns="93172" bIns="46586" rtlCol="0"/>
          <a:lstStyle>
            <a:lvl1pPr algn="r">
              <a:defRPr sz="1300"/>
            </a:lvl1pPr>
          </a:lstStyle>
          <a:p>
            <a:fld id="{A5454170-9E8F-2B48-BD7A-2276E75E0DE2}" type="datetimeFigureOut">
              <a:rPr lang="en-US" smtClean="0"/>
              <a:t>1/31/2022</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2" tIns="46586" rIns="93172" bIns="46586" rtlCol="0" anchor="b"/>
          <a:lstStyle>
            <a:lvl1pPr algn="r">
              <a:defRPr sz="1300"/>
            </a:lvl1pPr>
          </a:lstStyle>
          <a:p>
            <a:fld id="{73E0680E-5D13-7D4E-9B36-78930D05C6BA}" type="slidenum">
              <a:rPr lang="en-US" smtClean="0"/>
              <a:t>‹#›</a:t>
            </a:fld>
            <a:endParaRPr lang="en-US" dirty="0"/>
          </a:p>
        </p:txBody>
      </p:sp>
    </p:spTree>
    <p:extLst>
      <p:ext uri="{BB962C8B-B14F-4D97-AF65-F5344CB8AC3E}">
        <p14:creationId xmlns:p14="http://schemas.microsoft.com/office/powerpoint/2010/main" val="422783454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300"/>
            </a:lvl1pPr>
          </a:lstStyle>
          <a:p>
            <a:fld id="{6DD285E3-15E3-EE4C-9208-5C8B40A94859}" type="datetimeFigureOut">
              <a:rPr lang="en-US" smtClean="0"/>
              <a:t>1/31/2022</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300"/>
            </a:lvl1pPr>
          </a:lstStyle>
          <a:p>
            <a:fld id="{DCEFA3AB-C505-2249-9268-634B5AAFE17B}" type="slidenum">
              <a:rPr lang="en-US" smtClean="0"/>
              <a:t>‹#›</a:t>
            </a:fld>
            <a:endParaRPr lang="en-US" dirty="0"/>
          </a:p>
        </p:txBody>
      </p:sp>
    </p:spTree>
    <p:extLst>
      <p:ext uri="{BB962C8B-B14F-4D97-AF65-F5344CB8AC3E}">
        <p14:creationId xmlns:p14="http://schemas.microsoft.com/office/powerpoint/2010/main" val="194849463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COMPLETE</a:t>
            </a:r>
            <a:r>
              <a:rPr lang="en-US" baseline="0" dirty="0"/>
              <a:t> SLIDE</a:t>
            </a:r>
            <a:r>
              <a:rPr lang="en-US" dirty="0"/>
              <a:t>:</a:t>
            </a:r>
            <a:r>
              <a:rPr lang="en-US" baseline="0" dirty="0"/>
              <a:t> School Name, Date, Presenter Name, Role</a:t>
            </a:r>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a:t>
            </a:fld>
            <a:endParaRPr lang="en-US" dirty="0"/>
          </a:p>
        </p:txBody>
      </p:sp>
    </p:spTree>
    <p:extLst>
      <p:ext uri="{BB962C8B-B14F-4D97-AF65-F5344CB8AC3E}">
        <p14:creationId xmlns:p14="http://schemas.microsoft.com/office/powerpoint/2010/main" val="1093949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EFA3AB-C505-2249-9268-634B5AAFE17B}" type="slidenum">
              <a:rPr lang="en-US" smtClean="0"/>
              <a:t>2</a:t>
            </a:fld>
            <a:endParaRPr lang="en-US" dirty="0"/>
          </a:p>
        </p:txBody>
      </p:sp>
    </p:spTree>
    <p:extLst>
      <p:ext uri="{BB962C8B-B14F-4D97-AF65-F5344CB8AC3E}">
        <p14:creationId xmlns:p14="http://schemas.microsoft.com/office/powerpoint/2010/main" val="1404220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dirty="0"/>
              <a:t>Explain to parents that the school-parent compact outlines how parents, the entire school staff, and students will share the responsibility for improved student academic achievement.  This document should stress the importance of communication between teachers and parents on an ongoing basis. It will outline the school’s role to providing high-quality curriculum and instruction in a positive environment. Make sure to add that the Parent has a very important role in supporting their child’s learning.  Your school compact may also include the student’s role in their own learning. Let parents know when the compact will be (or was) sent home.  You may want to have some extras on hand incase your compact has already been sent home and parents may not have received it.  You can also direct them to your website where you have it posted on line.</a:t>
            </a:r>
          </a:p>
          <a:p>
            <a:pPr eaLnBrk="1" hangingPunct="1">
              <a:spcBef>
                <a:spcPct val="0"/>
              </a:spcBef>
            </a:pPr>
            <a:r>
              <a:rPr lang="en-US" dirty="0"/>
              <a:t>Discuss the Parent Involvement Policy.  Let parents know that you would like to ask for volunteers to review both the policy and compact from last year and see if any changes need to be made.</a:t>
            </a:r>
          </a:p>
          <a:p>
            <a:pPr eaLnBrk="1" hangingPunct="1">
              <a:spcBef>
                <a:spcPct val="0"/>
              </a:spcBef>
            </a:pPr>
            <a:r>
              <a:rPr lang="en-US" dirty="0"/>
              <a:t>Let parents know how the Parent Notification will be sent home.</a:t>
            </a:r>
          </a:p>
          <a:p>
            <a:endParaRPr lang="en-US" dirty="0"/>
          </a:p>
        </p:txBody>
      </p:sp>
      <p:sp>
        <p:nvSpPr>
          <p:cNvPr id="4" name="Slide Number Placeholder 3"/>
          <p:cNvSpPr>
            <a:spLocks noGrp="1"/>
          </p:cNvSpPr>
          <p:nvPr>
            <p:ph type="sldNum" sz="quarter" idx="5"/>
          </p:nvPr>
        </p:nvSpPr>
        <p:spPr/>
        <p:txBody>
          <a:bodyPr/>
          <a:lstStyle/>
          <a:p>
            <a:fld id="{DCEFA3AB-C505-2249-9268-634B5AAFE17B}" type="slidenum">
              <a:rPr lang="en-US" smtClean="0"/>
              <a:t>11</a:t>
            </a:fld>
            <a:endParaRPr lang="en-US" dirty="0"/>
          </a:p>
        </p:txBody>
      </p:sp>
    </p:spTree>
    <p:extLst>
      <p:ext uri="{BB962C8B-B14F-4D97-AF65-F5344CB8AC3E}">
        <p14:creationId xmlns:p14="http://schemas.microsoft.com/office/powerpoint/2010/main" val="3534275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Please add your school information to this slide.</a:t>
            </a:r>
          </a:p>
          <a:p>
            <a:endParaRPr lang="en-US" dirty="0"/>
          </a:p>
        </p:txBody>
      </p:sp>
      <p:sp>
        <p:nvSpPr>
          <p:cNvPr id="4" name="Slide Number Placeholder 3"/>
          <p:cNvSpPr>
            <a:spLocks noGrp="1"/>
          </p:cNvSpPr>
          <p:nvPr>
            <p:ph type="sldNum" sz="quarter" idx="5"/>
          </p:nvPr>
        </p:nvSpPr>
        <p:spPr/>
        <p:txBody>
          <a:bodyPr/>
          <a:lstStyle/>
          <a:p>
            <a:fld id="{DCEFA3AB-C505-2249-9268-634B5AAFE17B}" type="slidenum">
              <a:rPr lang="en-US" smtClean="0"/>
              <a:t>12</a:t>
            </a:fld>
            <a:endParaRPr lang="en-US" dirty="0"/>
          </a:p>
        </p:txBody>
      </p:sp>
    </p:spTree>
    <p:extLst>
      <p:ext uri="{BB962C8B-B14F-4D97-AF65-F5344CB8AC3E}">
        <p14:creationId xmlns:p14="http://schemas.microsoft.com/office/powerpoint/2010/main" val="12464351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Please add your school name to this slide.</a:t>
            </a:r>
          </a:p>
          <a:p>
            <a:endParaRPr lang="en-US" dirty="0"/>
          </a:p>
        </p:txBody>
      </p:sp>
      <p:sp>
        <p:nvSpPr>
          <p:cNvPr id="4" name="Slide Number Placeholder 3"/>
          <p:cNvSpPr>
            <a:spLocks noGrp="1"/>
          </p:cNvSpPr>
          <p:nvPr>
            <p:ph type="sldNum" sz="quarter" idx="5"/>
          </p:nvPr>
        </p:nvSpPr>
        <p:spPr/>
        <p:txBody>
          <a:bodyPr/>
          <a:lstStyle/>
          <a:p>
            <a:fld id="{DCEFA3AB-C505-2249-9268-634B5AAFE17B}" type="slidenum">
              <a:rPr lang="en-US" smtClean="0"/>
              <a:t>13</a:t>
            </a:fld>
            <a:endParaRPr lang="en-US" dirty="0"/>
          </a:p>
        </p:txBody>
      </p:sp>
    </p:spTree>
    <p:extLst>
      <p:ext uri="{BB962C8B-B14F-4D97-AF65-F5344CB8AC3E}">
        <p14:creationId xmlns:p14="http://schemas.microsoft.com/office/powerpoint/2010/main" val="26831841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Please add your campus contact information on this page.</a:t>
            </a:r>
          </a:p>
          <a:p>
            <a:endParaRPr lang="en-US" dirty="0"/>
          </a:p>
        </p:txBody>
      </p:sp>
      <p:sp>
        <p:nvSpPr>
          <p:cNvPr id="4" name="Slide Number Placeholder 3"/>
          <p:cNvSpPr>
            <a:spLocks noGrp="1"/>
          </p:cNvSpPr>
          <p:nvPr>
            <p:ph type="sldNum" sz="quarter" idx="5"/>
          </p:nvPr>
        </p:nvSpPr>
        <p:spPr/>
        <p:txBody>
          <a:bodyPr/>
          <a:lstStyle/>
          <a:p>
            <a:fld id="{DCEFA3AB-C505-2249-9268-634B5AAFE17B}" type="slidenum">
              <a:rPr lang="en-US" smtClean="0"/>
              <a:t>15</a:t>
            </a:fld>
            <a:endParaRPr lang="en-US" dirty="0"/>
          </a:p>
        </p:txBody>
      </p:sp>
    </p:spTree>
    <p:extLst>
      <p:ext uri="{BB962C8B-B14F-4D97-AF65-F5344CB8AC3E}">
        <p14:creationId xmlns:p14="http://schemas.microsoft.com/office/powerpoint/2010/main" val="10796288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7" name="Picture 16" descr="Background.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6856"/>
          </a:xfrm>
          <a:prstGeom prst="rect">
            <a:avLst/>
          </a:prstGeom>
        </p:spPr>
      </p:pic>
      <p:sp>
        <p:nvSpPr>
          <p:cNvPr id="2" name="Title 1"/>
          <p:cNvSpPr>
            <a:spLocks noGrp="1"/>
          </p:cNvSpPr>
          <p:nvPr>
            <p:ph type="ctrTitle"/>
          </p:nvPr>
        </p:nvSpPr>
        <p:spPr>
          <a:xfrm>
            <a:off x="457200" y="883002"/>
            <a:ext cx="7772400" cy="1714725"/>
          </a:xfrm>
        </p:spPr>
        <p:txBody>
          <a:bodyPr lIns="0" tIns="0" rIns="0" bIns="0" anchor="b" anchorCtr="0">
            <a:noAutofit/>
          </a:bodyPr>
          <a:lstStyle>
            <a:lvl1pPr algn="l">
              <a:lnSpc>
                <a:spcPts val="7200"/>
              </a:lnSpc>
              <a:defRPr sz="7200" b="1" i="0" kern="0" spc="20" baseline="0">
                <a:solidFill>
                  <a:srgbClr val="FFFFFF"/>
                </a:solidFill>
                <a:latin typeface="Rockwell"/>
                <a:cs typeface="Rockwell"/>
              </a:defRPr>
            </a:lvl1pPr>
          </a:lstStyle>
          <a:p>
            <a:r>
              <a:rPr lang="en-US"/>
              <a:t>Click to edit Master title style</a:t>
            </a:r>
            <a:endParaRPr lang="en-US" dirty="0"/>
          </a:p>
        </p:txBody>
      </p:sp>
      <p:sp>
        <p:nvSpPr>
          <p:cNvPr id="3" name="Subtitle 2"/>
          <p:cNvSpPr>
            <a:spLocks noGrp="1"/>
          </p:cNvSpPr>
          <p:nvPr>
            <p:ph type="subTitle" idx="1"/>
          </p:nvPr>
        </p:nvSpPr>
        <p:spPr>
          <a:xfrm>
            <a:off x="457200" y="2818597"/>
            <a:ext cx="7677431" cy="1752600"/>
          </a:xfrm>
        </p:spPr>
        <p:txBody>
          <a:bodyPr lIns="0" tIns="0" rIns="0" bIns="0" anchor="t" anchorCtr="0">
            <a:normAutofit/>
          </a:bodyPr>
          <a:lstStyle>
            <a:lvl1pPr marL="0" indent="0" algn="l">
              <a:spcBef>
                <a:spcPts val="0"/>
              </a:spcBef>
              <a:buNone/>
              <a:defRPr sz="2800" b="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4D6909EE-8428-ED45-A84E-918F1C872BF6}" type="datetime1">
              <a:rPr lang="en-US" smtClean="0"/>
              <a:t>1/31/2022</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FD52C1F8-3BA5-F24E-8618-E52498D87186}" type="slidenum">
              <a:rPr lang="en-US" smtClean="0"/>
              <a:pPr/>
              <a:t>‹#›</a:t>
            </a:fld>
            <a:endParaRPr lang="en-US" dirty="0"/>
          </a:p>
        </p:txBody>
      </p:sp>
    </p:spTree>
    <p:extLst>
      <p:ext uri="{BB962C8B-B14F-4D97-AF65-F5344CB8AC3E}">
        <p14:creationId xmlns:p14="http://schemas.microsoft.com/office/powerpoint/2010/main" val="2531242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D5B24E-F8C6-E948-995E-7B638AE26B4A}" type="datetime1">
              <a:rPr lang="en-US" smtClean="0"/>
              <a:t>1/31/2022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8" name="Straight Connector 7"/>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72354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56826D-2BDC-0A4B-A6EF-0D3953E01A94}" type="datetime1">
              <a:rPr lang="en-US" smtClean="0"/>
              <a:t>1/31/2022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11" name="Straight Connector 10"/>
          <p:cNvCxnSpPr/>
          <p:nvPr userDrawn="1"/>
        </p:nvCxnSpPr>
        <p:spPr>
          <a:xfrm>
            <a:off x="6629400" y="274638"/>
            <a:ext cx="0" cy="5851525"/>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00422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08BF24-1FCF-C340-8CFB-DB3C3349ACCC}" type="datetime1">
              <a:rPr lang="en-US" smtClean="0"/>
              <a:t>1/31/2022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7" name="Straight Connector 6"/>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86855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C4185A-E6FE-D249-9FD8-BF84FBA422D9}" type="datetime1">
              <a:rPr lang="en-US" smtClean="0"/>
              <a:t>1/31/2022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982028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295416F-5F90-1146-8268-C05824483EC8}" type="datetime1">
              <a:rPr lang="en-US" smtClean="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cxnSp>
        <p:nvCxnSpPr>
          <p:cNvPr id="9" name="Straight Connector 8"/>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35058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890895-1BE0-C341-AE02-508256686F36}" type="datetime1">
              <a:rPr lang="en-US" smtClean="0"/>
              <a:t>1/31/2022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D52C1F8-3BA5-F24E-8618-E52498D87186}" type="slidenum">
              <a:rPr lang="en-US" smtClean="0"/>
              <a:t>‹#›</a:t>
            </a:fld>
            <a:endParaRPr lang="en-US" dirty="0"/>
          </a:p>
        </p:txBody>
      </p:sp>
      <p:cxnSp>
        <p:nvCxnSpPr>
          <p:cNvPr id="11" name="Straight Connector 10"/>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49832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330CF93-691A-3249-B89D-4943F64778C6}" type="datetime1">
              <a:rPr lang="en-US" smtClean="0"/>
              <a:t>1/31/2022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D52C1F8-3BA5-F24E-8618-E52498D87186}" type="slidenum">
              <a:rPr lang="en-US" smtClean="0"/>
              <a:t>‹#›</a:t>
            </a:fld>
            <a:endParaRPr lang="en-US" dirty="0"/>
          </a:p>
        </p:txBody>
      </p:sp>
      <p:cxnSp>
        <p:nvCxnSpPr>
          <p:cNvPr id="7" name="Straight Connector 6"/>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91506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D98BE8-524C-E64D-90EC-268C93D4DCFF}" type="datetime1">
              <a:rPr lang="en-US" smtClean="0"/>
              <a:t>1/31/2022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1697306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18B5BF-743E-C14B-BDF6-81B515F68EDE}" type="datetime1">
              <a:rPr lang="en-US" smtClean="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1357850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71FA215-819D-5E41-BB55-78274DDDE598}" type="datetime1">
              <a:rPr lang="en-US" smtClean="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2913643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6332315"/>
            <a:ext cx="9144000" cy="4572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FFFFFF"/>
                </a:solidFill>
              </a:defRPr>
            </a:lvl1pPr>
          </a:lstStyle>
          <a:p>
            <a:fld id="{9FF89F5D-5B0E-104B-8FD1-AB910823D8A9}" type="datetime1">
              <a:rPr lang="en-US" smtClean="0"/>
              <a:t>1/31/2022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FD52C1F8-3BA5-F24E-8618-E52498D87186}" type="slidenum">
              <a:rPr lang="en-US" smtClean="0"/>
              <a:pPr/>
              <a:t>‹#›</a:t>
            </a:fld>
            <a:endParaRPr lang="en-US" dirty="0"/>
          </a:p>
        </p:txBody>
      </p:sp>
    </p:spTree>
    <p:extLst>
      <p:ext uri="{BB962C8B-B14F-4D97-AF65-F5344CB8AC3E}">
        <p14:creationId xmlns:p14="http://schemas.microsoft.com/office/powerpoint/2010/main" val="3088180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4400" kern="1200">
          <a:solidFill>
            <a:srgbClr val="67A2B9"/>
          </a:solidFill>
          <a:latin typeface="Rockwell"/>
          <a:ea typeface="+mj-ea"/>
          <a:cs typeface="Rockwell"/>
        </a:defRPr>
      </a:lvl1pPr>
    </p:titleStyle>
    <p:bodyStyle>
      <a:lvl1pPr marL="342900" indent="-342900" algn="l" defTabSz="457200" rtl="0" eaLnBrk="1" latinLnBrk="0" hangingPunct="1">
        <a:spcBef>
          <a:spcPct val="20000"/>
        </a:spcBef>
        <a:buFont typeface="Arial"/>
        <a:buChar char="•"/>
        <a:defRPr sz="3200" kern="1200">
          <a:solidFill>
            <a:schemeClr val="tx1">
              <a:lumMod val="65000"/>
              <a:lumOff val="35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lumMod val="65000"/>
              <a:lumOff val="35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lumMod val="65000"/>
              <a:lumOff val="3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www.houstonisd.org/Patterson"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7A2B9"/>
        </a:solidFill>
        <a:effectLst/>
      </p:bgPr>
    </p:bg>
    <p:spTree>
      <p:nvGrpSpPr>
        <p:cNvPr id="1" name=""/>
        <p:cNvGrpSpPr/>
        <p:nvPr/>
      </p:nvGrpSpPr>
      <p:grpSpPr>
        <a:xfrm>
          <a:off x="0" y="0"/>
          <a:ext cx="0" cy="0"/>
          <a:chOff x="0" y="0"/>
          <a:chExt cx="0" cy="0"/>
        </a:xfrm>
      </p:grpSpPr>
      <p:sp>
        <p:nvSpPr>
          <p:cNvPr id="18" name="Title 17"/>
          <p:cNvSpPr>
            <a:spLocks noGrp="1"/>
          </p:cNvSpPr>
          <p:nvPr>
            <p:ph type="ctrTitle"/>
          </p:nvPr>
        </p:nvSpPr>
        <p:spPr>
          <a:xfrm>
            <a:off x="457200" y="883003"/>
            <a:ext cx="8503920" cy="726342"/>
          </a:xfrm>
        </p:spPr>
        <p:txBody>
          <a:bodyPr/>
          <a:lstStyle/>
          <a:p>
            <a:pPr>
              <a:lnSpc>
                <a:spcPts val="6800"/>
              </a:lnSpc>
            </a:pPr>
            <a:r>
              <a:rPr lang="en-US" sz="3600" kern="0" spc="110" dirty="0"/>
              <a:t>Every Student Succeeds Act (ESSA)</a:t>
            </a:r>
          </a:p>
        </p:txBody>
      </p:sp>
      <p:sp>
        <p:nvSpPr>
          <p:cNvPr id="19" name="Subtitle 18"/>
          <p:cNvSpPr>
            <a:spLocks noGrp="1"/>
          </p:cNvSpPr>
          <p:nvPr>
            <p:ph type="subTitle" idx="1"/>
          </p:nvPr>
        </p:nvSpPr>
        <p:spPr>
          <a:xfrm>
            <a:off x="246888" y="1609345"/>
            <a:ext cx="8714232" cy="1063800"/>
          </a:xfrm>
        </p:spPr>
        <p:txBody>
          <a:bodyPr>
            <a:normAutofit/>
          </a:bodyPr>
          <a:lstStyle/>
          <a:p>
            <a:r>
              <a:rPr lang="en-US" sz="2400" dirty="0"/>
              <a:t>Title I, Part A Program Annual Parent Meeting</a:t>
            </a:r>
          </a:p>
        </p:txBody>
      </p:sp>
      <p:sp>
        <p:nvSpPr>
          <p:cNvPr id="21" name="Text Placeholder 20"/>
          <p:cNvSpPr txBox="1">
            <a:spLocks/>
          </p:cNvSpPr>
          <p:nvPr/>
        </p:nvSpPr>
        <p:spPr>
          <a:xfrm>
            <a:off x="457200" y="4511323"/>
            <a:ext cx="4830763" cy="1752600"/>
          </a:xfrm>
          <a:prstGeom prst="rect">
            <a:avLst/>
          </a:prstGeom>
        </p:spPr>
        <p:txBody>
          <a:bodyPr lIns="0" tIns="0" rIns="0" bIns="0"/>
          <a:lstStyle>
            <a:lvl1pPr marL="0" indent="0" algn="l" defTabSz="457200" rtl="0" eaLnBrk="1" latinLnBrk="0" hangingPunct="1">
              <a:spcBef>
                <a:spcPts val="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800" b="1" i="1" dirty="0">
                <a:solidFill>
                  <a:srgbClr val="FFFFFF"/>
                </a:solidFill>
              </a:rPr>
              <a:t>Patterson Elementary School</a:t>
            </a:r>
          </a:p>
          <a:p>
            <a:endParaRPr lang="en-US" sz="1800" b="1" i="1" dirty="0">
              <a:solidFill>
                <a:srgbClr val="FFFFFF"/>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i="1" dirty="0">
                <a:solidFill>
                  <a:srgbClr val="FFFFFF"/>
                </a:solidFill>
              </a:rPr>
              <a:t>Dates</a:t>
            </a:r>
            <a:r>
              <a:rPr lang="en-US" sz="1800" i="1" dirty="0">
                <a:solidFill>
                  <a:srgbClr val="FFFFFF"/>
                </a:solidFill>
              </a:rPr>
              <a:t>: </a:t>
            </a:r>
            <a:r>
              <a:rPr kumimoji="0" lang="en-US" sz="1800" b="0" i="1" u="none" strike="noStrike" kern="1200" cap="none" spc="0" normalizeH="0" baseline="0" noProof="0">
                <a:ln>
                  <a:noFill/>
                </a:ln>
                <a:solidFill>
                  <a:srgbClr val="FFFFFF"/>
                </a:solidFill>
                <a:effectLst/>
                <a:uLnTx/>
                <a:uFillTx/>
                <a:latin typeface="Arial"/>
                <a:ea typeface="+mn-ea"/>
                <a:cs typeface="+mn-cs"/>
              </a:rPr>
              <a:t>02/02/2022 and 02/03/2022</a:t>
            </a:r>
          </a:p>
          <a:p>
            <a:endParaRPr lang="en-US" sz="1800" i="1" dirty="0">
              <a:solidFill>
                <a:srgbClr val="FFFFFF"/>
              </a:solidFill>
            </a:endParaRPr>
          </a:p>
          <a:p>
            <a:r>
              <a:rPr lang="en-US" sz="1800" b="1" i="1" dirty="0">
                <a:solidFill>
                  <a:srgbClr val="FFFFFF"/>
                </a:solidFill>
              </a:rPr>
              <a:t>Presenter: Luis Saenz, Principal</a:t>
            </a:r>
            <a:endParaRPr lang="en-US" sz="1800" i="1" dirty="0">
              <a:solidFill>
                <a:srgbClr val="FFFFFF"/>
              </a:solidFill>
            </a:endParaRPr>
          </a:p>
          <a:p>
            <a:r>
              <a:rPr lang="en-US" sz="1800" b="1" i="1" dirty="0">
                <a:solidFill>
                  <a:srgbClr val="FFFFFF"/>
                </a:solidFill>
              </a:rPr>
              <a:t>Evelyn Quinones, Title I Coordinator</a:t>
            </a:r>
          </a:p>
        </p:txBody>
      </p:sp>
      <p:pic>
        <p:nvPicPr>
          <p:cNvPr id="2" name="Picture 1">
            <a:extLst>
              <a:ext uri="{FF2B5EF4-FFF2-40B4-BE49-F238E27FC236}">
                <a16:creationId xmlns:a16="http://schemas.microsoft.com/office/drawing/2014/main" id="{EF23A3A0-1E54-473D-B27C-3A3C8CCD4FBC}"/>
              </a:ext>
            </a:extLst>
          </p:cNvPr>
          <p:cNvPicPr>
            <a:picLocks noChangeAspect="1"/>
          </p:cNvPicPr>
          <p:nvPr/>
        </p:nvPicPr>
        <p:blipFill>
          <a:blip r:embed="rId3"/>
          <a:stretch>
            <a:fillRect/>
          </a:stretch>
        </p:blipFill>
        <p:spPr>
          <a:xfrm>
            <a:off x="179976" y="2346677"/>
            <a:ext cx="8382727" cy="853514"/>
          </a:xfrm>
          <a:prstGeom prst="rect">
            <a:avLst/>
          </a:prstGeom>
        </p:spPr>
      </p:pic>
      <p:sp>
        <p:nvSpPr>
          <p:cNvPr id="4" name="TextBox 3">
            <a:extLst>
              <a:ext uri="{FF2B5EF4-FFF2-40B4-BE49-F238E27FC236}">
                <a16:creationId xmlns:a16="http://schemas.microsoft.com/office/drawing/2014/main" id="{6B5E6A21-A95E-48B2-A6A9-545DFF474F06}"/>
              </a:ext>
            </a:extLst>
          </p:cNvPr>
          <p:cNvSpPr txBox="1"/>
          <p:nvPr/>
        </p:nvSpPr>
        <p:spPr>
          <a:xfrm>
            <a:off x="533400" y="3276600"/>
            <a:ext cx="6618514" cy="461665"/>
          </a:xfrm>
          <a:prstGeom prst="rect">
            <a:avLst/>
          </a:prstGeom>
          <a:noFill/>
        </p:spPr>
        <p:txBody>
          <a:bodyPr wrap="square" rtlCol="0">
            <a:spAutoFit/>
          </a:bodyPr>
          <a:lstStyle/>
          <a:p>
            <a:r>
              <a:rPr lang="en-US" sz="2400" dirty="0">
                <a:solidFill>
                  <a:schemeClr val="bg1"/>
                </a:solidFill>
              </a:rPr>
              <a:t>Junta </a:t>
            </a:r>
            <a:r>
              <a:rPr lang="en-US" sz="2400" dirty="0" err="1">
                <a:solidFill>
                  <a:schemeClr val="bg1"/>
                </a:solidFill>
              </a:rPr>
              <a:t>Anual</a:t>
            </a:r>
            <a:r>
              <a:rPr lang="en-US" sz="2400" dirty="0">
                <a:solidFill>
                  <a:schemeClr val="bg1"/>
                </a:solidFill>
              </a:rPr>
              <a:t> de Padres de </a:t>
            </a:r>
            <a:r>
              <a:rPr lang="en-US" sz="2400" dirty="0" err="1">
                <a:solidFill>
                  <a:schemeClr val="bg1"/>
                </a:solidFill>
              </a:rPr>
              <a:t>Titulo</a:t>
            </a:r>
            <a:r>
              <a:rPr lang="en-US" sz="2400" dirty="0">
                <a:solidFill>
                  <a:schemeClr val="bg1"/>
                </a:solidFill>
              </a:rPr>
              <a:t> I, </a:t>
            </a:r>
            <a:r>
              <a:rPr lang="en-US" sz="2400" dirty="0" err="1">
                <a:solidFill>
                  <a:schemeClr val="bg1"/>
                </a:solidFill>
              </a:rPr>
              <a:t>Parte</a:t>
            </a:r>
            <a:r>
              <a:rPr lang="en-US" sz="2400" dirty="0">
                <a:solidFill>
                  <a:schemeClr val="bg1"/>
                </a:solidFill>
              </a:rPr>
              <a:t> A</a:t>
            </a:r>
          </a:p>
        </p:txBody>
      </p:sp>
    </p:spTree>
    <p:extLst>
      <p:ext uri="{BB962C8B-B14F-4D97-AF65-F5344CB8AC3E}">
        <p14:creationId xmlns:p14="http://schemas.microsoft.com/office/powerpoint/2010/main" val="2104730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6101B-FDE5-432D-B50C-014671795627}"/>
              </a:ext>
            </a:extLst>
          </p:cNvPr>
          <p:cNvSpPr>
            <a:spLocks noGrp="1"/>
          </p:cNvSpPr>
          <p:nvPr>
            <p:ph type="title"/>
          </p:nvPr>
        </p:nvSpPr>
        <p:spPr>
          <a:xfrm>
            <a:off x="100207" y="-1261"/>
            <a:ext cx="4734839" cy="1281113"/>
          </a:xfrm>
        </p:spPr>
        <p:txBody>
          <a:bodyPr>
            <a:normAutofit fontScale="90000"/>
          </a:bodyPr>
          <a:lstStyle/>
          <a:p>
            <a:r>
              <a:rPr lang="en-US" dirty="0"/>
              <a:t>Parent Involvement Requirements</a:t>
            </a:r>
          </a:p>
        </p:txBody>
      </p:sp>
      <p:sp>
        <p:nvSpPr>
          <p:cNvPr id="3" name="Content Placeholder 2">
            <a:extLst>
              <a:ext uri="{FF2B5EF4-FFF2-40B4-BE49-F238E27FC236}">
                <a16:creationId xmlns:a16="http://schemas.microsoft.com/office/drawing/2014/main" id="{8CE813F5-0A11-4F41-8A1F-DBFEDFC33CF3}"/>
              </a:ext>
            </a:extLst>
          </p:cNvPr>
          <p:cNvSpPr>
            <a:spLocks noGrp="1"/>
          </p:cNvSpPr>
          <p:nvPr>
            <p:ph sz="half" idx="1"/>
          </p:nvPr>
        </p:nvSpPr>
        <p:spPr/>
        <p:txBody>
          <a:bodyPr>
            <a:normAutofit fontScale="55000" lnSpcReduction="20000"/>
          </a:bodyPr>
          <a:lstStyle/>
          <a:p>
            <a:r>
              <a:rPr lang="en-US" b="1" dirty="0">
                <a:solidFill>
                  <a:schemeClr val="accent5">
                    <a:lumMod val="75000"/>
                  </a:schemeClr>
                </a:solidFill>
              </a:rPr>
              <a:t>Title I Parent Meetings </a:t>
            </a:r>
            <a:r>
              <a:rPr lang="en-US" dirty="0">
                <a:solidFill>
                  <a:schemeClr val="tx1"/>
                </a:solidFill>
              </a:rPr>
              <a:t>– </a:t>
            </a:r>
            <a:r>
              <a:rPr lang="en-US" dirty="0">
                <a:solidFill>
                  <a:schemeClr val="accent5">
                    <a:lumMod val="75000"/>
                  </a:schemeClr>
                </a:solidFill>
              </a:rPr>
              <a:t>These are regular face-to-face </a:t>
            </a:r>
            <a:r>
              <a:rPr lang="en-US" b="1" u="sng" dirty="0">
                <a:solidFill>
                  <a:schemeClr val="accent5">
                    <a:lumMod val="75000"/>
                  </a:schemeClr>
                </a:solidFill>
              </a:rPr>
              <a:t>or</a:t>
            </a:r>
            <a:r>
              <a:rPr lang="en-US" dirty="0">
                <a:solidFill>
                  <a:schemeClr val="accent5">
                    <a:lumMod val="75000"/>
                  </a:schemeClr>
                </a:solidFill>
              </a:rPr>
              <a:t> virtual meetings to provide trainings to parents as well as collaborate with them about the progress of their child. We will </a:t>
            </a:r>
            <a:r>
              <a:rPr lang="en-US" u="sng" dirty="0">
                <a:solidFill>
                  <a:schemeClr val="accent5">
                    <a:lumMod val="75000"/>
                  </a:schemeClr>
                </a:solidFill>
              </a:rPr>
              <a:t>conduct at least 4 meetings each year.</a:t>
            </a:r>
            <a:r>
              <a:rPr lang="en-US" dirty="0">
                <a:solidFill>
                  <a:schemeClr val="accent5">
                    <a:lumMod val="75000"/>
                  </a:schemeClr>
                </a:solidFill>
              </a:rPr>
              <a:t> Each child’s education meeting will be </a:t>
            </a:r>
            <a:r>
              <a:rPr lang="en-US" u="sng" dirty="0">
                <a:solidFill>
                  <a:schemeClr val="accent5">
                    <a:lumMod val="75000"/>
                  </a:schemeClr>
                </a:solidFill>
              </a:rPr>
              <a:t>conducted twice</a:t>
            </a:r>
            <a:r>
              <a:rPr lang="en-US" dirty="0">
                <a:solidFill>
                  <a:schemeClr val="accent5">
                    <a:lumMod val="75000"/>
                  </a:schemeClr>
                </a:solidFill>
              </a:rPr>
              <a:t>; once in the morning and once in the evening and </a:t>
            </a:r>
            <a:r>
              <a:rPr lang="en-US" u="sng" dirty="0">
                <a:solidFill>
                  <a:schemeClr val="accent5">
                    <a:lumMod val="75000"/>
                  </a:schemeClr>
                </a:solidFill>
              </a:rPr>
              <a:t>on different days. </a:t>
            </a:r>
            <a:r>
              <a:rPr lang="en-US" dirty="0">
                <a:solidFill>
                  <a:schemeClr val="accent5">
                    <a:lumMod val="75000"/>
                  </a:schemeClr>
                </a:solidFill>
              </a:rPr>
              <a:t> A total of 8 meetings will be conducted </a:t>
            </a:r>
            <a:r>
              <a:rPr lang="en-US" u="sng" dirty="0">
                <a:solidFill>
                  <a:schemeClr val="accent5">
                    <a:lumMod val="75000"/>
                  </a:schemeClr>
                </a:solidFill>
              </a:rPr>
              <a:t>to accommodate parents.</a:t>
            </a:r>
          </a:p>
          <a:p>
            <a:endParaRPr lang="en-US" u="sng" dirty="0">
              <a:solidFill>
                <a:schemeClr val="accent5">
                  <a:lumMod val="75000"/>
                </a:schemeClr>
              </a:solidFill>
            </a:endParaRPr>
          </a:p>
          <a:p>
            <a:pPr marL="0" indent="0">
              <a:buNone/>
            </a:pPr>
            <a:endParaRPr lang="en-US" u="sng" dirty="0">
              <a:solidFill>
                <a:schemeClr val="accent5">
                  <a:lumMod val="75000"/>
                </a:schemeClr>
              </a:solidFill>
            </a:endParaRPr>
          </a:p>
          <a:p>
            <a:pPr marL="0" indent="0">
              <a:buNone/>
            </a:pPr>
            <a:endParaRPr lang="en-US" u="sng" dirty="0">
              <a:solidFill>
                <a:schemeClr val="accent5">
                  <a:lumMod val="75000"/>
                </a:schemeClr>
              </a:solidFill>
            </a:endParaRPr>
          </a:p>
          <a:p>
            <a:r>
              <a:rPr lang="en-US" b="1" dirty="0">
                <a:solidFill>
                  <a:schemeClr val="accent5">
                    <a:lumMod val="75000"/>
                  </a:schemeClr>
                </a:solidFill>
              </a:rPr>
              <a:t>Parent and Family Engagement Surveys </a:t>
            </a:r>
            <a:r>
              <a:rPr lang="en-US" dirty="0"/>
              <a:t>– </a:t>
            </a:r>
            <a:r>
              <a:rPr lang="en-US" dirty="0">
                <a:solidFill>
                  <a:schemeClr val="accent5">
                    <a:lumMod val="75000"/>
                  </a:schemeClr>
                </a:solidFill>
              </a:rPr>
              <a:t>The External Funding Department will provide a parent survey at the end of the school year to evaluate the campus’ Title I, Part A Parent and Family Engagement Program. </a:t>
            </a:r>
            <a:endParaRPr lang="en-US" b="1" dirty="0">
              <a:solidFill>
                <a:schemeClr val="accent5">
                  <a:lumMod val="75000"/>
                </a:schemeClr>
              </a:solidFill>
            </a:endParaRPr>
          </a:p>
          <a:p>
            <a:endParaRPr lang="en-US" dirty="0"/>
          </a:p>
        </p:txBody>
      </p:sp>
      <p:sp>
        <p:nvSpPr>
          <p:cNvPr id="4" name="Content Placeholder 3">
            <a:extLst>
              <a:ext uri="{FF2B5EF4-FFF2-40B4-BE49-F238E27FC236}">
                <a16:creationId xmlns:a16="http://schemas.microsoft.com/office/drawing/2014/main" id="{B827287A-89F9-4291-9B60-CF7150B68EE2}"/>
              </a:ext>
            </a:extLst>
          </p:cNvPr>
          <p:cNvSpPr>
            <a:spLocks noGrp="1"/>
          </p:cNvSpPr>
          <p:nvPr>
            <p:ph sz="half" idx="2"/>
          </p:nvPr>
        </p:nvSpPr>
        <p:spPr/>
        <p:txBody>
          <a:bodyPr>
            <a:normAutofit fontScale="55000" lnSpcReduction="20000"/>
          </a:bodyPr>
          <a:lstStyle/>
          <a:p>
            <a:endParaRPr lang="es-ES" b="1" dirty="0"/>
          </a:p>
          <a:p>
            <a:r>
              <a:rPr lang="es-ES" b="1" dirty="0"/>
              <a:t>Reuniones de padres de Título I</a:t>
            </a:r>
            <a:r>
              <a:rPr lang="es-ES" dirty="0"/>
              <a:t>: Estas son reuniones presenciales o virtuales regulares para brindar capacitación a los padres y colaborar con ellos sobre el progreso de su hijo. Realizaremos al menos 4 reuniones cada año. La reunión de educación de cada niño se llevará a cabo dos veces; una vez por la mañana y una vez por la noche y en diferentes días. Se llevarán a cabo un total de 8 reuniones para acomodar a los padres.</a:t>
            </a:r>
          </a:p>
          <a:p>
            <a:endParaRPr lang="es-ES" dirty="0"/>
          </a:p>
          <a:p>
            <a:endParaRPr lang="es-ES" dirty="0"/>
          </a:p>
          <a:p>
            <a:r>
              <a:rPr lang="es-ES" b="1" dirty="0"/>
              <a:t>Encuestas de participación de los padres y la familia</a:t>
            </a:r>
            <a:r>
              <a:rPr lang="es-ES" dirty="0"/>
              <a:t>: el Departamento de Financiamiento Externo proporcionará una encuesta para los padres al final del año escolar para evaluar el Programa de Participación de los Padres y la Familia del Título I, Parte A del campus.</a:t>
            </a:r>
            <a:endParaRPr lang="en-US" dirty="0"/>
          </a:p>
        </p:txBody>
      </p:sp>
      <p:sp>
        <p:nvSpPr>
          <p:cNvPr id="5" name="Slide Number Placeholder 4">
            <a:extLst>
              <a:ext uri="{FF2B5EF4-FFF2-40B4-BE49-F238E27FC236}">
                <a16:creationId xmlns:a16="http://schemas.microsoft.com/office/drawing/2014/main" id="{1C1C65E3-0DA1-4F04-99B4-DD345ECE9193}"/>
              </a:ext>
            </a:extLst>
          </p:cNvPr>
          <p:cNvSpPr>
            <a:spLocks noGrp="1"/>
          </p:cNvSpPr>
          <p:nvPr>
            <p:ph type="sldNum" sz="quarter" idx="12"/>
          </p:nvPr>
        </p:nvSpPr>
        <p:spPr/>
        <p:txBody>
          <a:bodyPr/>
          <a:lstStyle/>
          <a:p>
            <a:fld id="{FD52C1F8-3BA5-F24E-8618-E52498D87186}" type="slidenum">
              <a:rPr lang="en-US" smtClean="0"/>
              <a:t>10</a:t>
            </a:fld>
            <a:endParaRPr lang="en-US" dirty="0"/>
          </a:p>
        </p:txBody>
      </p:sp>
      <p:sp>
        <p:nvSpPr>
          <p:cNvPr id="7" name="TextBox 6">
            <a:extLst>
              <a:ext uri="{FF2B5EF4-FFF2-40B4-BE49-F238E27FC236}">
                <a16:creationId xmlns:a16="http://schemas.microsoft.com/office/drawing/2014/main" id="{66D332CE-AD2D-4422-9584-299BF393991D}"/>
              </a:ext>
            </a:extLst>
          </p:cNvPr>
          <p:cNvSpPr txBox="1"/>
          <p:nvPr/>
        </p:nvSpPr>
        <p:spPr>
          <a:xfrm>
            <a:off x="4835045" y="193531"/>
            <a:ext cx="4208747" cy="830997"/>
          </a:xfrm>
          <a:prstGeom prst="rect">
            <a:avLst/>
          </a:prstGeom>
          <a:noFill/>
        </p:spPr>
        <p:txBody>
          <a:bodyPr wrap="square" rtlCol="0">
            <a:spAutoFit/>
          </a:bodyPr>
          <a:lstStyle/>
          <a:p>
            <a:r>
              <a:rPr lang="en-US" sz="2400" dirty="0" err="1">
                <a:solidFill>
                  <a:schemeClr val="tx2">
                    <a:lumMod val="75000"/>
                  </a:schemeClr>
                </a:solidFill>
                <a:latin typeface="Rockwell" panose="02060603020205020403" pitchFamily="18" charset="0"/>
              </a:rPr>
              <a:t>Requisitos</a:t>
            </a:r>
            <a:r>
              <a:rPr lang="en-US" sz="2400" dirty="0">
                <a:solidFill>
                  <a:schemeClr val="tx2">
                    <a:lumMod val="75000"/>
                  </a:schemeClr>
                </a:solidFill>
                <a:latin typeface="Rockwell" panose="02060603020205020403" pitchFamily="18" charset="0"/>
              </a:rPr>
              <a:t> para la </a:t>
            </a:r>
            <a:r>
              <a:rPr lang="en-US" sz="2400" dirty="0" err="1">
                <a:solidFill>
                  <a:schemeClr val="tx2">
                    <a:lumMod val="75000"/>
                  </a:schemeClr>
                </a:solidFill>
                <a:latin typeface="Rockwell" panose="02060603020205020403" pitchFamily="18" charset="0"/>
              </a:rPr>
              <a:t>Participacion</a:t>
            </a:r>
            <a:r>
              <a:rPr lang="en-US" sz="2400" dirty="0">
                <a:solidFill>
                  <a:schemeClr val="tx2">
                    <a:lumMod val="75000"/>
                  </a:schemeClr>
                </a:solidFill>
                <a:latin typeface="Rockwell" panose="02060603020205020403" pitchFamily="18" charset="0"/>
              </a:rPr>
              <a:t> de los Padres</a:t>
            </a:r>
          </a:p>
        </p:txBody>
      </p:sp>
    </p:spTree>
    <p:extLst>
      <p:ext uri="{BB962C8B-B14F-4D97-AF65-F5344CB8AC3E}">
        <p14:creationId xmlns:p14="http://schemas.microsoft.com/office/powerpoint/2010/main" val="2960011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BD496-D385-414C-A481-4849584B4B54}"/>
              </a:ext>
            </a:extLst>
          </p:cNvPr>
          <p:cNvSpPr>
            <a:spLocks noGrp="1"/>
          </p:cNvSpPr>
          <p:nvPr>
            <p:ph type="title"/>
          </p:nvPr>
        </p:nvSpPr>
        <p:spPr>
          <a:xfrm>
            <a:off x="457200" y="201168"/>
            <a:ext cx="7415784" cy="1283939"/>
          </a:xfrm>
        </p:spPr>
        <p:txBody>
          <a:bodyPr>
            <a:normAutofit fontScale="90000"/>
          </a:bodyPr>
          <a:lstStyle/>
          <a:p>
            <a:r>
              <a:rPr lang="en-US" dirty="0"/>
              <a:t>Patterson Elementary School</a:t>
            </a:r>
          </a:p>
        </p:txBody>
      </p:sp>
      <p:sp>
        <p:nvSpPr>
          <p:cNvPr id="3" name="Content Placeholder 2">
            <a:extLst>
              <a:ext uri="{FF2B5EF4-FFF2-40B4-BE49-F238E27FC236}">
                <a16:creationId xmlns:a16="http://schemas.microsoft.com/office/drawing/2014/main" id="{BEB9DAF3-9B37-48C4-ADC7-65EB6E4C40B9}"/>
              </a:ext>
            </a:extLst>
          </p:cNvPr>
          <p:cNvSpPr>
            <a:spLocks noGrp="1"/>
          </p:cNvSpPr>
          <p:nvPr>
            <p:ph sz="half" idx="1"/>
          </p:nvPr>
        </p:nvSpPr>
        <p:spPr/>
        <p:txBody>
          <a:bodyPr>
            <a:normAutofit fontScale="70000" lnSpcReduction="20000"/>
          </a:bodyPr>
          <a:lstStyle/>
          <a:p>
            <a:r>
              <a:rPr lang="en-US" sz="3300" dirty="0">
                <a:cs typeface="Calibri Light" panose="020F0302020204030204" pitchFamily="34" charset="0"/>
              </a:rPr>
              <a:t>At </a:t>
            </a:r>
            <a:r>
              <a:rPr lang="en-US" sz="3300" u="sng" dirty="0">
                <a:cs typeface="Calibri Light" panose="020F0302020204030204" pitchFamily="34" charset="0"/>
              </a:rPr>
              <a:t>Patterson Elementary</a:t>
            </a:r>
            <a:r>
              <a:rPr lang="en-US" sz="3300" dirty="0">
                <a:cs typeface="Calibri Light" panose="020F0302020204030204" pitchFamily="34" charset="0"/>
              </a:rPr>
              <a:t>, we want you to be involved. Here are some ways that you can be involved in your child's school:</a:t>
            </a:r>
          </a:p>
          <a:p>
            <a:endParaRPr lang="en-US" sz="3300" dirty="0">
              <a:latin typeface="Calibri Light" panose="020F0302020204030204" pitchFamily="34" charset="0"/>
              <a:cs typeface="Calibri Light" panose="020F0302020204030204" pitchFamily="34" charset="0"/>
            </a:endParaRPr>
          </a:p>
          <a:p>
            <a:pPr marL="457200" lvl="1" indent="0">
              <a:buNone/>
            </a:pPr>
            <a:r>
              <a:rPr lang="en-US" sz="2900" dirty="0"/>
              <a:t>1.  Attend Parent Meetings</a:t>
            </a:r>
          </a:p>
          <a:p>
            <a:pPr marL="457200" lvl="1" indent="0">
              <a:buNone/>
            </a:pPr>
            <a:r>
              <a:rPr lang="en-US" sz="2900" dirty="0"/>
              <a:t>2.  Maintain open communication with your child’s teacher.</a:t>
            </a:r>
          </a:p>
          <a:p>
            <a:pPr marL="457200" lvl="1" indent="0">
              <a:buNone/>
            </a:pPr>
            <a:r>
              <a:rPr lang="en-US" sz="2900" dirty="0"/>
              <a:t>3.  Assist with your child’s homework</a:t>
            </a:r>
          </a:p>
          <a:p>
            <a:pPr marL="0" indent="0">
              <a:buNone/>
            </a:pPr>
            <a:r>
              <a:rPr lang="en-US" sz="2900" dirty="0"/>
              <a:t>	4.  Volunteer </a:t>
            </a:r>
          </a:p>
          <a:p>
            <a:endParaRPr lang="en-US" dirty="0"/>
          </a:p>
        </p:txBody>
      </p:sp>
      <p:sp>
        <p:nvSpPr>
          <p:cNvPr id="4" name="Content Placeholder 3">
            <a:extLst>
              <a:ext uri="{FF2B5EF4-FFF2-40B4-BE49-F238E27FC236}">
                <a16:creationId xmlns:a16="http://schemas.microsoft.com/office/drawing/2014/main" id="{B397BD3A-6E10-4ABA-A138-9A681CF5C2F5}"/>
              </a:ext>
            </a:extLst>
          </p:cNvPr>
          <p:cNvSpPr>
            <a:spLocks noGrp="1"/>
          </p:cNvSpPr>
          <p:nvPr>
            <p:ph sz="half" idx="2"/>
          </p:nvPr>
        </p:nvSpPr>
        <p:spPr/>
        <p:txBody>
          <a:bodyPr>
            <a:normAutofit fontScale="70000" lnSpcReduction="20000"/>
          </a:bodyPr>
          <a:lstStyle/>
          <a:p>
            <a:pPr marL="0" indent="0">
              <a:buNone/>
            </a:pPr>
            <a:r>
              <a:rPr lang="es-ES" dirty="0"/>
              <a:t>En la Escuela </a:t>
            </a:r>
            <a:r>
              <a:rPr lang="es-ES" u="sng" dirty="0"/>
              <a:t>Patterson</a:t>
            </a:r>
            <a:r>
              <a:rPr lang="es-ES" dirty="0"/>
              <a:t>, queremos que usted se involucre. Estas son algunas de las maneras en que puede involucrarse en la escuela de su hijo:</a:t>
            </a:r>
            <a:br>
              <a:rPr lang="es-ES" dirty="0"/>
            </a:br>
            <a:r>
              <a:rPr lang="es-ES" dirty="0"/>
              <a:t> </a:t>
            </a:r>
          </a:p>
          <a:p>
            <a:pPr marL="0" marR="0" lvl="0" indent="0" algn="l" defTabSz="457200" rtl="0" eaLnBrk="1" fontAlgn="auto" latinLnBrk="0" hangingPunct="1">
              <a:lnSpc>
                <a:spcPct val="100000"/>
              </a:lnSpc>
              <a:spcBef>
                <a:spcPct val="20000"/>
              </a:spcBef>
              <a:spcAft>
                <a:spcPts val="0"/>
              </a:spcAft>
              <a:buClrTx/>
              <a:buSzTx/>
              <a:buNone/>
              <a:tabLst/>
              <a:defRPr/>
            </a:pPr>
            <a:r>
              <a:rPr lang="es-ES" sz="2800" dirty="0"/>
              <a:t>1.</a:t>
            </a:r>
            <a:r>
              <a:rPr lang="es-ES" sz="3200" dirty="0"/>
              <a:t> </a:t>
            </a:r>
            <a:r>
              <a:rPr kumimoji="0" lang="es-ES" sz="2800" b="0" i="0" u="none" strike="noStrike" kern="1200" cap="none" spc="0" normalizeH="0" baseline="0" noProof="0" dirty="0">
                <a:ln>
                  <a:noFill/>
                </a:ln>
                <a:solidFill>
                  <a:prstClr val="black">
                    <a:lumMod val="65000"/>
                    <a:lumOff val="35000"/>
                  </a:prstClr>
                </a:solidFill>
                <a:effectLst/>
                <a:uLnTx/>
                <a:uFillTx/>
                <a:latin typeface="Arial"/>
                <a:ea typeface="+mn-ea"/>
                <a:cs typeface="+mn-cs"/>
              </a:rPr>
              <a:t>Asistir a las reuniones de padres.</a:t>
            </a:r>
          </a:p>
          <a:p>
            <a:pPr marL="0" marR="0" lvl="0" indent="0" algn="l" defTabSz="457200" rtl="0" eaLnBrk="1" fontAlgn="auto" latinLnBrk="0" hangingPunct="1">
              <a:lnSpc>
                <a:spcPct val="100000"/>
              </a:lnSpc>
              <a:spcBef>
                <a:spcPct val="20000"/>
              </a:spcBef>
              <a:spcAft>
                <a:spcPts val="0"/>
              </a:spcAft>
              <a:buClrTx/>
              <a:buSzTx/>
              <a:buNone/>
              <a:tabLst/>
              <a:defRPr/>
            </a:pPr>
            <a:r>
              <a:rPr kumimoji="0" lang="es-ES" sz="2800" b="0" i="0" u="none" strike="noStrike" kern="1200" cap="none" spc="0" normalizeH="0" baseline="0" noProof="0" dirty="0">
                <a:ln>
                  <a:noFill/>
                </a:ln>
                <a:solidFill>
                  <a:prstClr val="black">
                    <a:lumMod val="65000"/>
                    <a:lumOff val="35000"/>
                  </a:prstClr>
                </a:solidFill>
                <a:effectLst/>
                <a:uLnTx/>
                <a:uFillTx/>
                <a:latin typeface="Arial"/>
                <a:ea typeface="+mn-ea"/>
                <a:cs typeface="+mn-cs"/>
              </a:rPr>
              <a:t>2. Mantener una buena comunicación con los maestros de sus hijos.</a:t>
            </a:r>
          </a:p>
          <a:p>
            <a:pPr marL="0" marR="0" lvl="0" indent="0" algn="l" defTabSz="457200" rtl="0" eaLnBrk="1" fontAlgn="auto" latinLnBrk="0" hangingPunct="1">
              <a:lnSpc>
                <a:spcPct val="100000"/>
              </a:lnSpc>
              <a:spcBef>
                <a:spcPct val="20000"/>
              </a:spcBef>
              <a:spcAft>
                <a:spcPts val="0"/>
              </a:spcAft>
              <a:buClrTx/>
              <a:buSzTx/>
              <a:buNone/>
              <a:tabLst/>
              <a:defRPr/>
            </a:pPr>
            <a:r>
              <a:rPr kumimoji="0" lang="es-ES" sz="2800" b="0" i="0" u="none" strike="noStrike" kern="1200" cap="none" spc="0" normalizeH="0" baseline="0" noProof="0" dirty="0">
                <a:ln>
                  <a:noFill/>
                </a:ln>
                <a:solidFill>
                  <a:prstClr val="black">
                    <a:lumMod val="65000"/>
                    <a:lumOff val="35000"/>
                  </a:prstClr>
                </a:solidFill>
                <a:effectLst/>
                <a:uLnTx/>
                <a:uFillTx/>
                <a:latin typeface="Arial"/>
                <a:ea typeface="+mn-ea"/>
                <a:cs typeface="+mn-cs"/>
              </a:rPr>
              <a:t>3. Asistir a sus hijos en la tarea</a:t>
            </a:r>
          </a:p>
          <a:p>
            <a:pPr marL="0" marR="0" lvl="0" indent="0" algn="l" defTabSz="457200" rtl="0" eaLnBrk="1" fontAlgn="auto" latinLnBrk="0" hangingPunct="1">
              <a:lnSpc>
                <a:spcPct val="100000"/>
              </a:lnSpc>
              <a:spcBef>
                <a:spcPct val="20000"/>
              </a:spcBef>
              <a:spcAft>
                <a:spcPts val="0"/>
              </a:spcAft>
              <a:buClrTx/>
              <a:buSzTx/>
              <a:buNone/>
              <a:tabLst/>
              <a:defRPr/>
            </a:pPr>
            <a:r>
              <a:rPr kumimoji="0" lang="es-ES" sz="2800" b="0" i="0" u="none" strike="noStrike" kern="1200" cap="none" spc="0" normalizeH="0" baseline="0" noProof="0" dirty="0">
                <a:ln>
                  <a:noFill/>
                </a:ln>
                <a:solidFill>
                  <a:prstClr val="black">
                    <a:lumMod val="65000"/>
                    <a:lumOff val="35000"/>
                  </a:prstClr>
                </a:solidFill>
                <a:effectLst/>
                <a:uLnTx/>
                <a:uFillTx/>
                <a:latin typeface="Arial"/>
                <a:ea typeface="+mn-ea"/>
                <a:cs typeface="+mn-cs"/>
              </a:rPr>
              <a:t>4. Servir como voluntario en la escuela</a:t>
            </a:r>
          </a:p>
          <a:p>
            <a:pPr marL="0" indent="0">
              <a:buNone/>
            </a:pPr>
            <a:endParaRPr lang="es-ES" dirty="0"/>
          </a:p>
        </p:txBody>
      </p:sp>
      <p:sp>
        <p:nvSpPr>
          <p:cNvPr id="5" name="Slide Number Placeholder 4">
            <a:extLst>
              <a:ext uri="{FF2B5EF4-FFF2-40B4-BE49-F238E27FC236}">
                <a16:creationId xmlns:a16="http://schemas.microsoft.com/office/drawing/2014/main" id="{73D9837A-1DEF-4954-B630-B9B81CADD698}"/>
              </a:ext>
            </a:extLst>
          </p:cNvPr>
          <p:cNvSpPr>
            <a:spLocks noGrp="1"/>
          </p:cNvSpPr>
          <p:nvPr>
            <p:ph type="sldNum" sz="quarter" idx="12"/>
          </p:nvPr>
        </p:nvSpPr>
        <p:spPr/>
        <p:txBody>
          <a:bodyPr/>
          <a:lstStyle/>
          <a:p>
            <a:fld id="{FD52C1F8-3BA5-F24E-8618-E52498D87186}" type="slidenum">
              <a:rPr lang="en-US" smtClean="0"/>
              <a:t>11</a:t>
            </a:fld>
            <a:endParaRPr lang="en-US" dirty="0"/>
          </a:p>
        </p:txBody>
      </p:sp>
    </p:spTree>
    <p:extLst>
      <p:ext uri="{BB962C8B-B14F-4D97-AF65-F5344CB8AC3E}">
        <p14:creationId xmlns:p14="http://schemas.microsoft.com/office/powerpoint/2010/main" val="2646495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EDC64-CAFC-4DAE-B4DB-922F5942D181}"/>
              </a:ext>
            </a:extLst>
          </p:cNvPr>
          <p:cNvSpPr>
            <a:spLocks noGrp="1"/>
          </p:cNvSpPr>
          <p:nvPr>
            <p:ph type="title"/>
          </p:nvPr>
        </p:nvSpPr>
        <p:spPr/>
        <p:txBody>
          <a:bodyPr>
            <a:normAutofit/>
          </a:bodyPr>
          <a:lstStyle/>
          <a:p>
            <a:r>
              <a:rPr lang="en-US" sz="3200" dirty="0"/>
              <a:t>Other Requirements / </a:t>
            </a:r>
            <a:r>
              <a:rPr lang="es-US" sz="3200" dirty="0"/>
              <a:t>Otros requisitos </a:t>
            </a:r>
            <a:endParaRPr lang="en-US" sz="3200" dirty="0"/>
          </a:p>
        </p:txBody>
      </p:sp>
      <p:sp>
        <p:nvSpPr>
          <p:cNvPr id="3" name="Content Placeholder 2">
            <a:extLst>
              <a:ext uri="{FF2B5EF4-FFF2-40B4-BE49-F238E27FC236}">
                <a16:creationId xmlns:a16="http://schemas.microsoft.com/office/drawing/2014/main" id="{DD8690E6-9CED-40DB-A704-422EACCD13B2}"/>
              </a:ext>
            </a:extLst>
          </p:cNvPr>
          <p:cNvSpPr>
            <a:spLocks noGrp="1"/>
          </p:cNvSpPr>
          <p:nvPr>
            <p:ph sz="half" idx="1"/>
          </p:nvPr>
        </p:nvSpPr>
        <p:spPr/>
        <p:txBody>
          <a:bodyPr>
            <a:normAutofit fontScale="77500" lnSpcReduction="20000"/>
          </a:bodyPr>
          <a:lstStyle/>
          <a:p>
            <a:r>
              <a:rPr lang="en-US" sz="2600" b="1" dirty="0"/>
              <a:t>The Federal Report Card</a:t>
            </a:r>
            <a:r>
              <a:rPr lang="en-US" sz="2600" dirty="0"/>
              <a:t> This report card informs parents of the performance of the campus.</a:t>
            </a:r>
          </a:p>
          <a:p>
            <a:pPr marL="0" indent="0">
              <a:buNone/>
            </a:pPr>
            <a:endParaRPr lang="en-US" sz="2600" dirty="0"/>
          </a:p>
          <a:p>
            <a:pPr lvl="1"/>
            <a:r>
              <a:rPr lang="en-US" sz="2800" dirty="0"/>
              <a:t>At </a:t>
            </a:r>
            <a:r>
              <a:rPr lang="en-US" sz="2800" b="1" dirty="0"/>
              <a:t>Patterson Elementary </a:t>
            </a:r>
            <a:r>
              <a:rPr lang="en-US" sz="2800" dirty="0"/>
              <a:t>we send a letter home with an internet link to the report card for our school.</a:t>
            </a:r>
          </a:p>
          <a:p>
            <a:pPr lvl="1"/>
            <a:r>
              <a:rPr lang="en-US" sz="2800" dirty="0"/>
              <a:t>We also make a copy available on our website, </a:t>
            </a:r>
            <a:r>
              <a:rPr lang="en-US" sz="2800" dirty="0">
                <a:hlinkClick r:id="rId3"/>
              </a:rPr>
              <a:t>https://www.houstonisd.org/Patterson</a:t>
            </a:r>
            <a:r>
              <a:rPr lang="en-US" sz="2800" dirty="0"/>
              <a:t>. </a:t>
            </a:r>
            <a:endParaRPr lang="en-US" sz="2800" b="1" dirty="0"/>
          </a:p>
          <a:p>
            <a:endParaRPr lang="en-US" dirty="0"/>
          </a:p>
        </p:txBody>
      </p:sp>
      <p:sp>
        <p:nvSpPr>
          <p:cNvPr id="4" name="Content Placeholder 3">
            <a:extLst>
              <a:ext uri="{FF2B5EF4-FFF2-40B4-BE49-F238E27FC236}">
                <a16:creationId xmlns:a16="http://schemas.microsoft.com/office/drawing/2014/main" id="{265B7366-145B-4A85-A35E-355857723250}"/>
              </a:ext>
            </a:extLst>
          </p:cNvPr>
          <p:cNvSpPr>
            <a:spLocks noGrp="1"/>
          </p:cNvSpPr>
          <p:nvPr>
            <p:ph sz="half" idx="2"/>
          </p:nvPr>
        </p:nvSpPr>
        <p:spPr>
          <a:xfrm>
            <a:off x="4648200" y="1600200"/>
            <a:ext cx="4038600" cy="4756150"/>
          </a:xfrm>
        </p:spPr>
        <p:txBody>
          <a:bodyPr>
            <a:normAutofit fontScale="77500" lnSpcReduction="20000"/>
          </a:bodyPr>
          <a:lstStyle/>
          <a:p>
            <a:r>
              <a:rPr lang="es-ES" sz="2600" dirty="0"/>
              <a:t>El </a:t>
            </a:r>
            <a:r>
              <a:rPr lang="es-ES" sz="2600" b="1" dirty="0"/>
              <a:t>Informe Federal </a:t>
            </a:r>
            <a:r>
              <a:rPr lang="es-ES" sz="2600" dirty="0"/>
              <a:t>de calificación de las escuelas</a:t>
            </a:r>
            <a:r>
              <a:rPr lang="es-ES" sz="2600" b="1" dirty="0"/>
              <a:t> </a:t>
            </a:r>
            <a:r>
              <a:rPr lang="es-ES" sz="2600" dirty="0"/>
              <a:t>mantiene a los padres informados del desempeño de la escuela de sus hijos</a:t>
            </a:r>
            <a:r>
              <a:rPr lang="es-ES" dirty="0"/>
              <a:t>. </a:t>
            </a:r>
          </a:p>
          <a:p>
            <a:pPr marL="0" indent="0">
              <a:buNone/>
            </a:pPr>
            <a:endParaRPr lang="es-ES" dirty="0"/>
          </a:p>
          <a:p>
            <a:r>
              <a:rPr lang="es-ES" dirty="0"/>
              <a:t>La Escuela Patterson le envía una carta a su casa con un enlace de Internet para que pueda ver nuestro Informe.</a:t>
            </a:r>
          </a:p>
          <a:p>
            <a:r>
              <a:rPr lang="es-ES" dirty="0"/>
              <a:t>También podrá encontrar una copia disponible en la pagina de internet, </a:t>
            </a:r>
            <a:r>
              <a:rPr lang="es-ES" dirty="0">
                <a:hlinkClick r:id="rId3"/>
              </a:rPr>
              <a:t>https://www.houstonisd.org/Patterson</a:t>
            </a:r>
            <a:r>
              <a:rPr lang="es-ES" dirty="0"/>
              <a:t>. </a:t>
            </a:r>
            <a:endParaRPr lang="en-US" dirty="0"/>
          </a:p>
        </p:txBody>
      </p:sp>
      <p:sp>
        <p:nvSpPr>
          <p:cNvPr id="5" name="Slide Number Placeholder 4">
            <a:extLst>
              <a:ext uri="{FF2B5EF4-FFF2-40B4-BE49-F238E27FC236}">
                <a16:creationId xmlns:a16="http://schemas.microsoft.com/office/drawing/2014/main" id="{EAF83DDC-73FB-411A-83E5-32BF4A1537D0}"/>
              </a:ext>
            </a:extLst>
          </p:cNvPr>
          <p:cNvSpPr>
            <a:spLocks noGrp="1"/>
          </p:cNvSpPr>
          <p:nvPr>
            <p:ph type="sldNum" sz="quarter" idx="12"/>
          </p:nvPr>
        </p:nvSpPr>
        <p:spPr/>
        <p:txBody>
          <a:bodyPr/>
          <a:lstStyle/>
          <a:p>
            <a:fld id="{FD52C1F8-3BA5-F24E-8618-E52498D87186}" type="slidenum">
              <a:rPr lang="en-US" smtClean="0"/>
              <a:t>12</a:t>
            </a:fld>
            <a:endParaRPr lang="en-US" dirty="0"/>
          </a:p>
        </p:txBody>
      </p:sp>
    </p:spTree>
    <p:extLst>
      <p:ext uri="{BB962C8B-B14F-4D97-AF65-F5344CB8AC3E}">
        <p14:creationId xmlns:p14="http://schemas.microsoft.com/office/powerpoint/2010/main" val="1561157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79C1C-5FDA-49EF-9809-ED6CBC2B5F85}"/>
              </a:ext>
            </a:extLst>
          </p:cNvPr>
          <p:cNvSpPr>
            <a:spLocks noGrp="1"/>
          </p:cNvSpPr>
          <p:nvPr>
            <p:ph type="title"/>
          </p:nvPr>
        </p:nvSpPr>
        <p:spPr>
          <a:xfrm>
            <a:off x="457200" y="274956"/>
            <a:ext cx="7708392" cy="1143000"/>
          </a:xfrm>
        </p:spPr>
        <p:txBody>
          <a:bodyPr>
            <a:normAutofit/>
          </a:bodyPr>
          <a:lstStyle/>
          <a:p>
            <a:r>
              <a:rPr lang="en-US" dirty="0"/>
              <a:t>Patterson Elementary School</a:t>
            </a:r>
          </a:p>
        </p:txBody>
      </p:sp>
      <p:sp>
        <p:nvSpPr>
          <p:cNvPr id="3" name="Content Placeholder 2">
            <a:extLst>
              <a:ext uri="{FF2B5EF4-FFF2-40B4-BE49-F238E27FC236}">
                <a16:creationId xmlns:a16="http://schemas.microsoft.com/office/drawing/2014/main" id="{A1A991FB-B1CE-43F7-8A34-59DB7256301C}"/>
              </a:ext>
            </a:extLst>
          </p:cNvPr>
          <p:cNvSpPr>
            <a:spLocks noGrp="1"/>
          </p:cNvSpPr>
          <p:nvPr>
            <p:ph sz="half" idx="1"/>
          </p:nvPr>
        </p:nvSpPr>
        <p:spPr/>
        <p:txBody>
          <a:bodyPr>
            <a:normAutofit/>
          </a:bodyPr>
          <a:lstStyle/>
          <a:p>
            <a:r>
              <a:rPr lang="en-US" dirty="0"/>
              <a:t>At </a:t>
            </a:r>
            <a:r>
              <a:rPr lang="en-US" b="1" dirty="0"/>
              <a:t>Patterson Elementary, </a:t>
            </a:r>
            <a:r>
              <a:rPr lang="en-US" dirty="0"/>
              <a:t>we are committed to utilizing our Title I funds to maximize student achievement and impact student learning.</a:t>
            </a:r>
          </a:p>
          <a:p>
            <a:endParaRPr lang="en-US" dirty="0"/>
          </a:p>
        </p:txBody>
      </p:sp>
      <p:sp>
        <p:nvSpPr>
          <p:cNvPr id="4" name="Content Placeholder 3">
            <a:extLst>
              <a:ext uri="{FF2B5EF4-FFF2-40B4-BE49-F238E27FC236}">
                <a16:creationId xmlns:a16="http://schemas.microsoft.com/office/drawing/2014/main" id="{13ADA773-0296-42DD-8CE2-4F720F41264A}"/>
              </a:ext>
            </a:extLst>
          </p:cNvPr>
          <p:cNvSpPr>
            <a:spLocks noGrp="1"/>
          </p:cNvSpPr>
          <p:nvPr>
            <p:ph sz="half" idx="2"/>
          </p:nvPr>
        </p:nvSpPr>
        <p:spPr/>
        <p:txBody>
          <a:bodyPr>
            <a:normAutofit/>
          </a:bodyPr>
          <a:lstStyle/>
          <a:p>
            <a:r>
              <a:rPr lang="es-ES" dirty="0"/>
              <a:t>En la </a:t>
            </a:r>
            <a:r>
              <a:rPr lang="es-ES" b="1" dirty="0"/>
              <a:t>Escuela</a:t>
            </a:r>
            <a:r>
              <a:rPr lang="es-ES" dirty="0"/>
              <a:t> </a:t>
            </a:r>
            <a:r>
              <a:rPr lang="es-ES" b="1" dirty="0"/>
              <a:t>Patterson</a:t>
            </a:r>
            <a:r>
              <a:rPr lang="es-ES" dirty="0"/>
              <a:t>,  nos comprometemos a utilizar los fondos de Título I en beneficio del rendimiento y el aprendizaje de los estudiantes.</a:t>
            </a:r>
            <a:endParaRPr lang="en-US" dirty="0"/>
          </a:p>
          <a:p>
            <a:endParaRPr lang="en-US" dirty="0"/>
          </a:p>
        </p:txBody>
      </p:sp>
      <p:sp>
        <p:nvSpPr>
          <p:cNvPr id="5" name="Slide Number Placeholder 4">
            <a:extLst>
              <a:ext uri="{FF2B5EF4-FFF2-40B4-BE49-F238E27FC236}">
                <a16:creationId xmlns:a16="http://schemas.microsoft.com/office/drawing/2014/main" id="{1D21767D-2FD0-44C9-ABC7-2D5470673809}"/>
              </a:ext>
            </a:extLst>
          </p:cNvPr>
          <p:cNvSpPr>
            <a:spLocks noGrp="1"/>
          </p:cNvSpPr>
          <p:nvPr>
            <p:ph type="sldNum" sz="quarter" idx="12"/>
          </p:nvPr>
        </p:nvSpPr>
        <p:spPr/>
        <p:txBody>
          <a:bodyPr/>
          <a:lstStyle/>
          <a:p>
            <a:fld id="{FD52C1F8-3BA5-F24E-8618-E52498D87186}" type="slidenum">
              <a:rPr lang="en-US" smtClean="0"/>
              <a:t>13</a:t>
            </a:fld>
            <a:endParaRPr lang="en-US" dirty="0"/>
          </a:p>
        </p:txBody>
      </p:sp>
    </p:spTree>
    <p:extLst>
      <p:ext uri="{BB962C8B-B14F-4D97-AF65-F5344CB8AC3E}">
        <p14:creationId xmlns:p14="http://schemas.microsoft.com/office/powerpoint/2010/main" val="1725086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5F376-D6EC-4339-AF0F-5719AA79CE99}"/>
              </a:ext>
            </a:extLst>
          </p:cNvPr>
          <p:cNvSpPr>
            <a:spLocks noGrp="1"/>
          </p:cNvSpPr>
          <p:nvPr>
            <p:ph type="title"/>
          </p:nvPr>
        </p:nvSpPr>
        <p:spPr/>
        <p:txBody>
          <a:bodyPr>
            <a:normAutofit fontScale="90000"/>
          </a:bodyPr>
          <a:lstStyle/>
          <a:p>
            <a:r>
              <a:rPr lang="en-US" dirty="0"/>
              <a:t>Remember that…</a:t>
            </a:r>
            <a:r>
              <a:rPr lang="es-US" dirty="0">
                <a:solidFill>
                  <a:schemeClr val="accent1">
                    <a:lumMod val="60000"/>
                    <a:lumOff val="40000"/>
                  </a:schemeClr>
                </a:solidFill>
              </a:rPr>
              <a:t>Recuerde que…</a:t>
            </a:r>
            <a:endParaRPr lang="en-US" dirty="0"/>
          </a:p>
        </p:txBody>
      </p:sp>
      <p:sp>
        <p:nvSpPr>
          <p:cNvPr id="3" name="Content Placeholder 2">
            <a:extLst>
              <a:ext uri="{FF2B5EF4-FFF2-40B4-BE49-F238E27FC236}">
                <a16:creationId xmlns:a16="http://schemas.microsoft.com/office/drawing/2014/main" id="{299F5E35-C474-4CE5-A2C6-C028873067B8}"/>
              </a:ext>
            </a:extLst>
          </p:cNvPr>
          <p:cNvSpPr>
            <a:spLocks noGrp="1"/>
          </p:cNvSpPr>
          <p:nvPr>
            <p:ph sz="half" idx="1"/>
          </p:nvPr>
        </p:nvSpPr>
        <p:spPr>
          <a:xfrm>
            <a:off x="457200" y="1569403"/>
            <a:ext cx="4038600" cy="4525963"/>
          </a:xfrm>
        </p:spPr>
        <p:txBody>
          <a:bodyPr>
            <a:normAutofit fontScale="77500" lnSpcReduction="20000"/>
          </a:bodyPr>
          <a:lstStyle/>
          <a:p>
            <a:pPr marL="0" indent="0">
              <a:buNone/>
            </a:pPr>
            <a:r>
              <a:rPr lang="en-US" dirty="0"/>
              <a:t>The External Funding Department (Title I) is </a:t>
            </a:r>
            <a:r>
              <a:rPr lang="en-US" sz="3600" dirty="0">
                <a:solidFill>
                  <a:srgbClr val="FFC000"/>
                </a:solidFill>
              </a:rPr>
              <a:t>fundamentally focused </a:t>
            </a:r>
            <a:r>
              <a:rPr lang="en-US" dirty="0"/>
              <a:t>to providing quality support to all Title I campuses and central office staff to ensure that </a:t>
            </a:r>
            <a:r>
              <a:rPr lang="en-US" sz="3600" dirty="0">
                <a:solidFill>
                  <a:srgbClr val="FFC000"/>
                </a:solidFill>
              </a:rPr>
              <a:t>all students achieve academic success.</a:t>
            </a:r>
          </a:p>
          <a:p>
            <a:pPr marL="0" indent="0" algn="ctr">
              <a:buNone/>
            </a:pPr>
            <a:endParaRPr lang="en-US" sz="3600" dirty="0">
              <a:solidFill>
                <a:srgbClr val="FFC000"/>
              </a:solidFill>
            </a:endParaRPr>
          </a:p>
          <a:p>
            <a:pPr marL="0" indent="0" algn="ctr">
              <a:buNone/>
            </a:pPr>
            <a:endParaRPr lang="en-US" sz="3600" dirty="0">
              <a:solidFill>
                <a:srgbClr val="FFC000"/>
              </a:solidFill>
            </a:endParaRPr>
          </a:p>
          <a:p>
            <a:pPr marL="0" indent="0">
              <a:buNone/>
            </a:pPr>
            <a:r>
              <a:rPr lang="en-US" sz="2200" dirty="0">
                <a:solidFill>
                  <a:schemeClr val="tx1"/>
                </a:solidFill>
              </a:rPr>
              <a:t>Pamela Evans, Director</a:t>
            </a:r>
          </a:p>
          <a:p>
            <a:pPr marL="0" indent="0">
              <a:buNone/>
            </a:pPr>
            <a:r>
              <a:rPr lang="en-US" sz="2000" dirty="0">
                <a:solidFill>
                  <a:schemeClr val="tx1"/>
                </a:solidFill>
              </a:rPr>
              <a:t>External Funding Department</a:t>
            </a:r>
          </a:p>
          <a:p>
            <a:pPr marL="0" indent="0">
              <a:buNone/>
            </a:pPr>
            <a:r>
              <a:rPr lang="en-US" sz="2000" dirty="0">
                <a:solidFill>
                  <a:schemeClr val="tx1"/>
                </a:solidFill>
              </a:rPr>
              <a:t> (Titles I, II &amp; IV)</a:t>
            </a:r>
            <a:endParaRPr lang="en-US" dirty="0"/>
          </a:p>
        </p:txBody>
      </p:sp>
      <p:sp>
        <p:nvSpPr>
          <p:cNvPr id="4" name="Content Placeholder 3">
            <a:extLst>
              <a:ext uri="{FF2B5EF4-FFF2-40B4-BE49-F238E27FC236}">
                <a16:creationId xmlns:a16="http://schemas.microsoft.com/office/drawing/2014/main" id="{F9460402-2E7A-4B4B-8952-B9F68FED7E56}"/>
              </a:ext>
            </a:extLst>
          </p:cNvPr>
          <p:cNvSpPr>
            <a:spLocks noGrp="1"/>
          </p:cNvSpPr>
          <p:nvPr>
            <p:ph sz="half" idx="2"/>
          </p:nvPr>
        </p:nvSpPr>
        <p:spPr/>
        <p:txBody>
          <a:bodyPr>
            <a:normAutofit fontScale="77500" lnSpcReduction="20000"/>
          </a:bodyPr>
          <a:lstStyle/>
          <a:p>
            <a:pPr marL="0" indent="0">
              <a:buNone/>
            </a:pPr>
            <a:r>
              <a:rPr lang="es-ES" sz="3200" dirty="0"/>
              <a:t>El Departamento de Financiamiento Externo (Título I) </a:t>
            </a:r>
            <a:r>
              <a:rPr lang="es-ES" sz="3200" dirty="0">
                <a:solidFill>
                  <a:srgbClr val="FFC000"/>
                </a:solidFill>
              </a:rPr>
              <a:t>se enfoca específicamente </a:t>
            </a:r>
            <a:r>
              <a:rPr lang="es-ES" sz="3200" dirty="0"/>
              <a:t>en brindar apoyo de calidad a las escuelas de Título I y al personal de las oficinas centrales para que </a:t>
            </a:r>
            <a:r>
              <a:rPr lang="es-ES" sz="3200" dirty="0">
                <a:solidFill>
                  <a:srgbClr val="FFC000"/>
                </a:solidFill>
              </a:rPr>
              <a:t>todos los estudiantes logren el éxito académico. </a:t>
            </a:r>
          </a:p>
          <a:p>
            <a:pPr marL="800100" lvl="2" indent="0">
              <a:buNone/>
            </a:pPr>
            <a:endParaRPr lang="es-ES" dirty="0"/>
          </a:p>
          <a:p>
            <a:pPr marL="800100" lvl="2" indent="0">
              <a:buNone/>
            </a:pPr>
            <a:r>
              <a:rPr lang="es-ES" dirty="0"/>
              <a:t>Pamela Evans, gerente </a:t>
            </a:r>
          </a:p>
          <a:p>
            <a:pPr marL="800100" lvl="2" indent="0">
              <a:buNone/>
            </a:pPr>
            <a:r>
              <a:rPr lang="es-ES" dirty="0"/>
              <a:t>Departamento de Financiamiento Externo (Título I, II y IV)</a:t>
            </a:r>
            <a:endParaRPr lang="en-US" dirty="0"/>
          </a:p>
        </p:txBody>
      </p:sp>
      <p:sp>
        <p:nvSpPr>
          <p:cNvPr id="5" name="Slide Number Placeholder 4">
            <a:extLst>
              <a:ext uri="{FF2B5EF4-FFF2-40B4-BE49-F238E27FC236}">
                <a16:creationId xmlns:a16="http://schemas.microsoft.com/office/drawing/2014/main" id="{71D77A6D-AED7-48FC-A826-FB84B2CA37FB}"/>
              </a:ext>
            </a:extLst>
          </p:cNvPr>
          <p:cNvSpPr>
            <a:spLocks noGrp="1"/>
          </p:cNvSpPr>
          <p:nvPr>
            <p:ph type="sldNum" sz="quarter" idx="12"/>
          </p:nvPr>
        </p:nvSpPr>
        <p:spPr/>
        <p:txBody>
          <a:bodyPr/>
          <a:lstStyle/>
          <a:p>
            <a:fld id="{FD52C1F8-3BA5-F24E-8618-E52498D87186}" type="slidenum">
              <a:rPr lang="en-US" smtClean="0"/>
              <a:t>14</a:t>
            </a:fld>
            <a:endParaRPr lang="en-US" dirty="0"/>
          </a:p>
        </p:txBody>
      </p:sp>
    </p:spTree>
    <p:extLst>
      <p:ext uri="{BB962C8B-B14F-4D97-AF65-F5344CB8AC3E}">
        <p14:creationId xmlns:p14="http://schemas.microsoft.com/office/powerpoint/2010/main" val="1600391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EDC34-DC74-499A-A32D-11F864AFE313}"/>
              </a:ext>
            </a:extLst>
          </p:cNvPr>
          <p:cNvSpPr>
            <a:spLocks noGrp="1"/>
          </p:cNvSpPr>
          <p:nvPr>
            <p:ph type="title"/>
          </p:nvPr>
        </p:nvSpPr>
        <p:spPr/>
        <p:txBody>
          <a:bodyPr>
            <a:normAutofit fontScale="90000"/>
          </a:bodyPr>
          <a:lstStyle/>
          <a:p>
            <a:r>
              <a:rPr lang="en-US" sz="4000" dirty="0"/>
              <a:t>Questions?     /      </a:t>
            </a:r>
            <a:r>
              <a:rPr lang="es-US" sz="4000" dirty="0"/>
              <a:t>¿Tiene preguntas?</a:t>
            </a:r>
            <a:endParaRPr lang="en-US" sz="4000" dirty="0"/>
          </a:p>
        </p:txBody>
      </p:sp>
      <p:sp>
        <p:nvSpPr>
          <p:cNvPr id="3" name="Content Placeholder 2">
            <a:extLst>
              <a:ext uri="{FF2B5EF4-FFF2-40B4-BE49-F238E27FC236}">
                <a16:creationId xmlns:a16="http://schemas.microsoft.com/office/drawing/2014/main" id="{468AB4B2-964B-4048-9300-390D7DA581E9}"/>
              </a:ext>
            </a:extLst>
          </p:cNvPr>
          <p:cNvSpPr>
            <a:spLocks noGrp="1"/>
          </p:cNvSpPr>
          <p:nvPr>
            <p:ph sz="half" idx="1"/>
          </p:nvPr>
        </p:nvSpPr>
        <p:spPr>
          <a:xfrm>
            <a:off x="877824" y="1764793"/>
            <a:ext cx="6827520" cy="3712464"/>
          </a:xfrm>
        </p:spPr>
        <p:txBody>
          <a:bodyPr>
            <a:normAutofit/>
          </a:bodyPr>
          <a:lstStyle/>
          <a:p>
            <a:pPr marL="0" indent="0" algn="ctr">
              <a:buNone/>
            </a:pPr>
            <a:r>
              <a:rPr lang="en-US" dirty="0"/>
              <a:t>Patterson Elementary School</a:t>
            </a:r>
          </a:p>
          <a:p>
            <a:pPr marL="0" indent="0" algn="ctr">
              <a:buNone/>
            </a:pPr>
            <a:endParaRPr lang="en-US" dirty="0"/>
          </a:p>
          <a:p>
            <a:pPr marL="0" indent="0" algn="ctr">
              <a:buNone/>
            </a:pPr>
            <a:r>
              <a:rPr lang="en-US" b="1" dirty="0"/>
              <a:t>Evelyn Quinones, </a:t>
            </a:r>
            <a:r>
              <a:rPr lang="en-US" dirty="0"/>
              <a:t>Title I Contact/ C</a:t>
            </a:r>
            <a:r>
              <a:rPr lang="es-ES" dirty="0" err="1"/>
              <a:t>ontacto</a:t>
            </a:r>
            <a:r>
              <a:rPr lang="es-ES" dirty="0"/>
              <a:t> escolar de Título I </a:t>
            </a:r>
          </a:p>
          <a:p>
            <a:pPr marL="0" indent="0" algn="ctr">
              <a:buNone/>
            </a:pPr>
            <a:endParaRPr lang="en-US" dirty="0"/>
          </a:p>
          <a:p>
            <a:pPr marL="0" indent="0" algn="ctr">
              <a:buNone/>
            </a:pPr>
            <a:r>
              <a:rPr lang="en-US" dirty="0"/>
              <a:t>equinone@houstonisd.org</a:t>
            </a:r>
          </a:p>
          <a:p>
            <a:pPr marL="0" indent="0" algn="ctr">
              <a:buNone/>
            </a:pPr>
            <a:r>
              <a:rPr lang="en-US" dirty="0"/>
              <a:t>713-943-5750</a:t>
            </a:r>
          </a:p>
        </p:txBody>
      </p:sp>
      <p:sp>
        <p:nvSpPr>
          <p:cNvPr id="5" name="Slide Number Placeholder 4">
            <a:extLst>
              <a:ext uri="{FF2B5EF4-FFF2-40B4-BE49-F238E27FC236}">
                <a16:creationId xmlns:a16="http://schemas.microsoft.com/office/drawing/2014/main" id="{AA476A97-583F-443C-9FA9-CEFA896BCC2E}"/>
              </a:ext>
            </a:extLst>
          </p:cNvPr>
          <p:cNvSpPr>
            <a:spLocks noGrp="1"/>
          </p:cNvSpPr>
          <p:nvPr>
            <p:ph type="sldNum" sz="quarter" idx="12"/>
          </p:nvPr>
        </p:nvSpPr>
        <p:spPr/>
        <p:txBody>
          <a:bodyPr/>
          <a:lstStyle/>
          <a:p>
            <a:fld id="{FD52C1F8-3BA5-F24E-8618-E52498D87186}" type="slidenum">
              <a:rPr lang="en-US" smtClean="0"/>
              <a:t>15</a:t>
            </a:fld>
            <a:endParaRPr lang="en-US" dirty="0"/>
          </a:p>
        </p:txBody>
      </p:sp>
    </p:spTree>
    <p:extLst>
      <p:ext uri="{BB962C8B-B14F-4D97-AF65-F5344CB8AC3E}">
        <p14:creationId xmlns:p14="http://schemas.microsoft.com/office/powerpoint/2010/main" val="14418984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457200" y="883001"/>
            <a:ext cx="7772400" cy="3390235"/>
          </a:xfrm>
        </p:spPr>
        <p:txBody>
          <a:bodyPr anchor="ctr"/>
          <a:lstStyle/>
          <a:p>
            <a:pPr algn="ctr"/>
            <a:r>
              <a:rPr lang="en-US" sz="5400" dirty="0"/>
              <a:t>Thank you</a:t>
            </a:r>
            <a:br>
              <a:rPr lang="en-US" sz="5400" dirty="0"/>
            </a:br>
            <a:r>
              <a:rPr lang="en-US" sz="5400" dirty="0"/>
              <a:t>Gracias</a:t>
            </a:r>
          </a:p>
        </p:txBody>
      </p:sp>
      <p:sp>
        <p:nvSpPr>
          <p:cNvPr id="4" name="Text Placeholder 20">
            <a:extLst>
              <a:ext uri="{FF2B5EF4-FFF2-40B4-BE49-F238E27FC236}">
                <a16:creationId xmlns:a16="http://schemas.microsoft.com/office/drawing/2014/main" id="{4298F111-0794-4C63-9A7E-6F0DE1058A1E}"/>
              </a:ext>
            </a:extLst>
          </p:cNvPr>
          <p:cNvSpPr txBox="1">
            <a:spLocks/>
          </p:cNvSpPr>
          <p:nvPr/>
        </p:nvSpPr>
        <p:spPr>
          <a:xfrm>
            <a:off x="360947" y="4547417"/>
            <a:ext cx="4830763" cy="1752600"/>
          </a:xfrm>
          <a:prstGeom prst="rect">
            <a:avLst/>
          </a:prstGeom>
        </p:spPr>
        <p:txBody>
          <a:bodyPr lIns="0" tIns="0" rIns="0" bIns="0"/>
          <a:lstStyle>
            <a:lvl1pPr marL="0" indent="0" algn="l" defTabSz="457200" rtl="0" eaLnBrk="1" latinLnBrk="0" hangingPunct="1">
              <a:spcBef>
                <a:spcPts val="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800" b="1" i="1" dirty="0">
                <a:solidFill>
                  <a:srgbClr val="FFFFFF"/>
                </a:solidFill>
              </a:rPr>
              <a:t>Patterson Elementary School</a:t>
            </a:r>
          </a:p>
          <a:p>
            <a:endParaRPr lang="en-US" sz="1800" b="1" i="1" dirty="0">
              <a:solidFill>
                <a:srgbClr val="FFFFFF"/>
              </a:solidFill>
            </a:endParaRPr>
          </a:p>
          <a:p>
            <a:r>
              <a:rPr lang="en-US" sz="1800" b="1" i="1" dirty="0">
                <a:solidFill>
                  <a:srgbClr val="FFFFFF"/>
                </a:solidFill>
              </a:rPr>
              <a:t>Dates</a:t>
            </a:r>
            <a:r>
              <a:rPr lang="en-US" sz="1800" i="1" dirty="0">
                <a:solidFill>
                  <a:srgbClr val="FFFFFF"/>
                </a:solidFill>
              </a:rPr>
              <a:t>: 02/02/2022 and 02/03/2022</a:t>
            </a:r>
          </a:p>
          <a:p>
            <a:endParaRPr lang="en-US" sz="1800" i="1" dirty="0">
              <a:solidFill>
                <a:srgbClr val="FFFFFF"/>
              </a:solidFill>
            </a:endParaRPr>
          </a:p>
          <a:p>
            <a:r>
              <a:rPr lang="en-US" sz="1800" b="1" i="1" dirty="0">
                <a:solidFill>
                  <a:srgbClr val="FFFFFF"/>
                </a:solidFill>
              </a:rPr>
              <a:t>Presenter: Luis Saenz, Principal</a:t>
            </a:r>
            <a:endParaRPr lang="en-US" sz="1800" i="1" dirty="0">
              <a:solidFill>
                <a:srgbClr val="FFFFFF"/>
              </a:solidFill>
            </a:endParaRPr>
          </a:p>
          <a:p>
            <a:r>
              <a:rPr lang="en-US" sz="1800" b="1" i="1" dirty="0">
                <a:solidFill>
                  <a:srgbClr val="FFFFFF"/>
                </a:solidFill>
              </a:rPr>
              <a:t>Evelyn Quinones, Title I Coordinator</a:t>
            </a:r>
          </a:p>
        </p:txBody>
      </p:sp>
    </p:spTree>
    <p:extLst>
      <p:ext uri="{BB962C8B-B14F-4D97-AF65-F5344CB8AC3E}">
        <p14:creationId xmlns:p14="http://schemas.microsoft.com/office/powerpoint/2010/main" val="4216407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Title I, Part A Program-Definition</a:t>
            </a:r>
          </a:p>
        </p:txBody>
      </p:sp>
      <p:sp>
        <p:nvSpPr>
          <p:cNvPr id="3" name="Content Placeholder 2"/>
          <p:cNvSpPr>
            <a:spLocks noGrp="1"/>
          </p:cNvSpPr>
          <p:nvPr>
            <p:ph idx="1"/>
          </p:nvPr>
        </p:nvSpPr>
        <p:spPr>
          <a:xfrm>
            <a:off x="457200" y="1600201"/>
            <a:ext cx="8229600" cy="2176272"/>
          </a:xfrm>
        </p:spPr>
        <p:txBody>
          <a:bodyPr>
            <a:normAutofit fontScale="62500" lnSpcReduction="20000"/>
          </a:bodyPr>
          <a:lstStyle/>
          <a:p>
            <a:pPr marL="0" indent="0">
              <a:buNone/>
            </a:pPr>
            <a:r>
              <a:rPr lang="en-US" b="1" u="sng" dirty="0"/>
              <a:t>Definition</a:t>
            </a:r>
          </a:p>
          <a:p>
            <a:pPr marL="0" indent="0">
              <a:buNone/>
            </a:pPr>
            <a:r>
              <a:rPr lang="en-US" dirty="0"/>
              <a:t>Title I, Part A is a formula grant program that provides financial assistance to local educational agencies (LEAs) and schools with high numbers or high percentages of children from low-income families .  Formula grant programs are noncompetitive awards based on a predetermined formula . Title I is the largest program supporting elementary and secondary education in Every Student Succeeds Act (ESSA) . </a:t>
            </a:r>
          </a:p>
        </p:txBody>
      </p:sp>
      <p:sp>
        <p:nvSpPr>
          <p:cNvPr id="4" name="Slide Number Placeholder 3"/>
          <p:cNvSpPr>
            <a:spLocks noGrp="1"/>
          </p:cNvSpPr>
          <p:nvPr>
            <p:ph type="sldNum" sz="quarter" idx="12"/>
          </p:nvPr>
        </p:nvSpPr>
        <p:spPr/>
        <p:txBody>
          <a:bodyPr/>
          <a:lstStyle/>
          <a:p>
            <a:fld id="{FD52C1F8-3BA5-F24E-8618-E52498D87186}" type="slidenum">
              <a:rPr lang="en-US" smtClean="0"/>
              <a:t>2</a:t>
            </a:fld>
            <a:endParaRPr lang="en-US" dirty="0"/>
          </a:p>
        </p:txBody>
      </p:sp>
      <p:pic>
        <p:nvPicPr>
          <p:cNvPr id="5" name="Picture 4">
            <a:extLst>
              <a:ext uri="{FF2B5EF4-FFF2-40B4-BE49-F238E27FC236}">
                <a16:creationId xmlns:a16="http://schemas.microsoft.com/office/drawing/2014/main" id="{836357BF-857F-4A66-95B3-33F343C7FDC4}"/>
              </a:ext>
            </a:extLst>
          </p:cNvPr>
          <p:cNvPicPr>
            <a:picLocks noChangeAspect="1"/>
          </p:cNvPicPr>
          <p:nvPr/>
        </p:nvPicPr>
        <p:blipFill>
          <a:blip r:embed="rId3"/>
          <a:stretch>
            <a:fillRect/>
          </a:stretch>
        </p:blipFill>
        <p:spPr>
          <a:xfrm>
            <a:off x="457200" y="3359070"/>
            <a:ext cx="7580376" cy="959896"/>
          </a:xfrm>
          <a:prstGeom prst="rect">
            <a:avLst/>
          </a:prstGeom>
        </p:spPr>
      </p:pic>
      <p:sp>
        <p:nvSpPr>
          <p:cNvPr id="9" name="Rectangle 8">
            <a:extLst>
              <a:ext uri="{FF2B5EF4-FFF2-40B4-BE49-F238E27FC236}">
                <a16:creationId xmlns:a16="http://schemas.microsoft.com/office/drawing/2014/main" id="{00042EBD-F2F1-427E-BB20-E355ED4EF059}"/>
              </a:ext>
            </a:extLst>
          </p:cNvPr>
          <p:cNvSpPr/>
          <p:nvPr/>
        </p:nvSpPr>
        <p:spPr>
          <a:xfrm>
            <a:off x="585216" y="4095174"/>
            <a:ext cx="8101584" cy="2031325"/>
          </a:xfrm>
          <a:prstGeom prst="rect">
            <a:avLst/>
          </a:prstGeom>
        </p:spPr>
        <p:txBody>
          <a:bodyPr wrap="square">
            <a:spAutoFit/>
          </a:bodyPr>
          <a:lstStyle/>
          <a:p>
            <a:r>
              <a:rPr lang="es-ES" dirty="0"/>
              <a:t>Título I, Parte A, es un programa de subvención por fórmula que provee asistencia a agencias educativas (LEA) y escuelas con números o porcentajes elevados de niños de familias de bajos ingresos. El proceso de asignación de este tipo de subvenciones no es competitivo y las subvenciones se calculan sobre la base de una fórmula predeterminada. Título I es el programa de apoyo a la educación primaria y secundaria más grande en el marco de la ley Todos los Estudiantes Triunfan (ESSA).</a:t>
            </a:r>
            <a:endParaRPr lang="en-US" dirty="0"/>
          </a:p>
        </p:txBody>
      </p:sp>
    </p:spTree>
    <p:extLst>
      <p:ext uri="{BB962C8B-B14F-4D97-AF65-F5344CB8AC3E}">
        <p14:creationId xmlns:p14="http://schemas.microsoft.com/office/powerpoint/2010/main" val="2713784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00D53-F0A5-4473-8AE1-2B76903CD88B}"/>
              </a:ext>
            </a:extLst>
          </p:cNvPr>
          <p:cNvSpPr>
            <a:spLocks noGrp="1"/>
          </p:cNvSpPr>
          <p:nvPr>
            <p:ph type="title"/>
          </p:nvPr>
        </p:nvSpPr>
        <p:spPr/>
        <p:txBody>
          <a:bodyPr>
            <a:normAutofit/>
          </a:bodyPr>
          <a:lstStyle/>
          <a:p>
            <a:r>
              <a:rPr lang="en-US" sz="3200" dirty="0"/>
              <a:t>Title I, Part A Program / </a:t>
            </a:r>
            <a:r>
              <a:rPr lang="es-US" sz="3200" dirty="0"/>
              <a:t>Título I, Parte A    											</a:t>
            </a:r>
            <a:r>
              <a:rPr lang="es-ES" sz="3200" dirty="0"/>
              <a:t>Programa</a:t>
            </a:r>
            <a:endParaRPr lang="en-US" sz="3200" dirty="0"/>
          </a:p>
        </p:txBody>
      </p:sp>
      <p:sp>
        <p:nvSpPr>
          <p:cNvPr id="3" name="Content Placeholder 2">
            <a:extLst>
              <a:ext uri="{FF2B5EF4-FFF2-40B4-BE49-F238E27FC236}">
                <a16:creationId xmlns:a16="http://schemas.microsoft.com/office/drawing/2014/main" id="{758807E0-E663-4040-944F-62AE124A11DE}"/>
              </a:ext>
            </a:extLst>
          </p:cNvPr>
          <p:cNvSpPr>
            <a:spLocks noGrp="1"/>
          </p:cNvSpPr>
          <p:nvPr>
            <p:ph sz="half" idx="1"/>
          </p:nvPr>
        </p:nvSpPr>
        <p:spPr/>
        <p:txBody>
          <a:bodyPr>
            <a:normAutofit fontScale="77500" lnSpcReduction="20000"/>
          </a:bodyPr>
          <a:lstStyle/>
          <a:p>
            <a:pPr marL="0" indent="0">
              <a:buNone/>
            </a:pPr>
            <a:r>
              <a:rPr lang="en-US" b="1" u="sng" dirty="0"/>
              <a:t>Purpose</a:t>
            </a:r>
          </a:p>
          <a:p>
            <a:pPr marL="0" indent="0">
              <a:buNone/>
            </a:pPr>
            <a:r>
              <a:rPr lang="en-US" sz="3100" dirty="0"/>
              <a:t>The Title I, Part A program is intended to help ensure that all children meet challenging state academic standards, regardless of economic status . Title I is the government’s attempt to provide all children with the opportunity to </a:t>
            </a:r>
          </a:p>
          <a:p>
            <a:pPr marL="0" indent="0">
              <a:buNone/>
            </a:pPr>
            <a:r>
              <a:rPr lang="en-US" sz="3100" dirty="0"/>
              <a:t>receive a fair, equitable and high-quality education, and to close the achievement gap . </a:t>
            </a:r>
          </a:p>
          <a:p>
            <a:endParaRPr lang="en-US" dirty="0"/>
          </a:p>
        </p:txBody>
      </p:sp>
      <p:sp>
        <p:nvSpPr>
          <p:cNvPr id="4" name="Content Placeholder 3">
            <a:extLst>
              <a:ext uri="{FF2B5EF4-FFF2-40B4-BE49-F238E27FC236}">
                <a16:creationId xmlns:a16="http://schemas.microsoft.com/office/drawing/2014/main" id="{FD9E243A-5E14-4A41-A8E7-5ECD4D2604E4}"/>
              </a:ext>
            </a:extLst>
          </p:cNvPr>
          <p:cNvSpPr>
            <a:spLocks noGrp="1"/>
          </p:cNvSpPr>
          <p:nvPr>
            <p:ph sz="half" idx="2"/>
          </p:nvPr>
        </p:nvSpPr>
        <p:spPr/>
        <p:txBody>
          <a:bodyPr>
            <a:normAutofit fontScale="77500" lnSpcReduction="20000"/>
          </a:bodyPr>
          <a:lstStyle/>
          <a:p>
            <a:pPr marL="0" indent="0">
              <a:buNone/>
            </a:pPr>
            <a:r>
              <a:rPr lang="es-US" b="1" u="sng" dirty="0"/>
              <a:t>Propósito</a:t>
            </a:r>
            <a:endParaRPr lang="es-ES" b="1" u="sng" dirty="0"/>
          </a:p>
          <a:p>
            <a:pPr marL="0" indent="0">
              <a:buNone/>
            </a:pPr>
            <a:r>
              <a:rPr lang="es-ES" dirty="0"/>
              <a:t>El propósito del programa Título I, Parte A, es lograr que todos los estudiantes cumplan con los exigentes estándares académicos estatales, independientemente de su estatus económico. Título I es el plan del gobierno para brindar a todos los estudiantes la oportunidad de recibir una educación justa, equitativa y de alta calidad, y para cerrar la brecha de rendimiento.</a:t>
            </a:r>
            <a:endParaRPr lang="en-US" dirty="0"/>
          </a:p>
          <a:p>
            <a:endParaRPr lang="en-US" dirty="0"/>
          </a:p>
        </p:txBody>
      </p:sp>
      <p:sp>
        <p:nvSpPr>
          <p:cNvPr id="5" name="Slide Number Placeholder 4">
            <a:extLst>
              <a:ext uri="{FF2B5EF4-FFF2-40B4-BE49-F238E27FC236}">
                <a16:creationId xmlns:a16="http://schemas.microsoft.com/office/drawing/2014/main" id="{7E9A7C06-E822-4304-A0C4-7F947217FAAE}"/>
              </a:ext>
            </a:extLst>
          </p:cNvPr>
          <p:cNvSpPr>
            <a:spLocks noGrp="1"/>
          </p:cNvSpPr>
          <p:nvPr>
            <p:ph type="sldNum" sz="quarter" idx="12"/>
          </p:nvPr>
        </p:nvSpPr>
        <p:spPr/>
        <p:txBody>
          <a:bodyPr/>
          <a:lstStyle/>
          <a:p>
            <a:fld id="{FD52C1F8-3BA5-F24E-8618-E52498D87186}" type="slidenum">
              <a:rPr lang="en-US" smtClean="0"/>
              <a:t>3</a:t>
            </a:fld>
            <a:endParaRPr lang="en-US" dirty="0"/>
          </a:p>
        </p:txBody>
      </p:sp>
    </p:spTree>
    <p:extLst>
      <p:ext uri="{BB962C8B-B14F-4D97-AF65-F5344CB8AC3E}">
        <p14:creationId xmlns:p14="http://schemas.microsoft.com/office/powerpoint/2010/main" val="4094229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B2EFF-5528-4EC0-B69C-84F555325D51}"/>
              </a:ext>
            </a:extLst>
          </p:cNvPr>
          <p:cNvSpPr>
            <a:spLocks noGrp="1"/>
          </p:cNvSpPr>
          <p:nvPr>
            <p:ph type="title"/>
          </p:nvPr>
        </p:nvSpPr>
        <p:spPr>
          <a:xfrm>
            <a:off x="457200" y="136525"/>
            <a:ext cx="8229600" cy="1233488"/>
          </a:xfrm>
        </p:spPr>
        <p:txBody>
          <a:bodyPr>
            <a:normAutofit fontScale="90000"/>
          </a:bodyPr>
          <a:lstStyle/>
          <a:p>
            <a:r>
              <a:rPr lang="en-US" sz="3200" dirty="0"/>
              <a:t>How Schools Qualify / </a:t>
            </a:r>
            <a:r>
              <a:rPr lang="es-ES" sz="3100" dirty="0">
                <a:solidFill>
                  <a:schemeClr val="accent2">
                    <a:lumMod val="75000"/>
                  </a:schemeClr>
                </a:solidFill>
              </a:rPr>
              <a:t>Qué requisitos deben cumplir las escuelas </a:t>
            </a:r>
            <a:r>
              <a:rPr lang="es-US" sz="3100" dirty="0">
                <a:solidFill>
                  <a:schemeClr val="accent2">
                    <a:lumMod val="75000"/>
                  </a:schemeClr>
                </a:solidFill>
              </a:rPr>
              <a:t>para recibir asistencia del programa</a:t>
            </a:r>
            <a:endParaRPr lang="en-US" sz="3100" dirty="0"/>
          </a:p>
        </p:txBody>
      </p:sp>
      <p:sp>
        <p:nvSpPr>
          <p:cNvPr id="3" name="Content Placeholder 2">
            <a:extLst>
              <a:ext uri="{FF2B5EF4-FFF2-40B4-BE49-F238E27FC236}">
                <a16:creationId xmlns:a16="http://schemas.microsoft.com/office/drawing/2014/main" id="{328E3B05-1307-4A40-9782-F904CDF1DE14}"/>
              </a:ext>
            </a:extLst>
          </p:cNvPr>
          <p:cNvSpPr>
            <a:spLocks noGrp="1"/>
          </p:cNvSpPr>
          <p:nvPr>
            <p:ph sz="half" idx="1"/>
          </p:nvPr>
        </p:nvSpPr>
        <p:spPr>
          <a:xfrm>
            <a:off x="167640" y="1600200"/>
            <a:ext cx="4328160" cy="4648200"/>
          </a:xfrm>
        </p:spPr>
        <p:txBody>
          <a:bodyPr>
            <a:noAutofit/>
          </a:bodyPr>
          <a:lstStyle/>
          <a:p>
            <a:pPr lvl="0"/>
            <a:r>
              <a:rPr lang="en-US" sz="1800" dirty="0">
                <a:solidFill>
                  <a:prstClr val="black">
                    <a:lumMod val="65000"/>
                    <a:lumOff val="35000"/>
                  </a:prstClr>
                </a:solidFill>
              </a:rPr>
              <a:t>Campuses with an economically disadvantaged </a:t>
            </a:r>
            <a:r>
              <a:rPr lang="en-US" sz="1800" dirty="0">
                <a:solidFill>
                  <a:srgbClr val="FF0000"/>
                </a:solidFill>
              </a:rPr>
              <a:t>enrollment </a:t>
            </a:r>
            <a:r>
              <a:rPr lang="en-US" sz="1800" dirty="0">
                <a:solidFill>
                  <a:prstClr val="black">
                    <a:lumMod val="65000"/>
                    <a:lumOff val="35000"/>
                  </a:prstClr>
                </a:solidFill>
              </a:rPr>
              <a:t>percentage of 40%-100% are considered “school-wide” campuses.</a:t>
            </a:r>
          </a:p>
          <a:p>
            <a:pPr lvl="0"/>
            <a:r>
              <a:rPr lang="en-US" sz="1800" dirty="0">
                <a:solidFill>
                  <a:prstClr val="black">
                    <a:lumMod val="65000"/>
                    <a:lumOff val="35000"/>
                  </a:prstClr>
                </a:solidFill>
              </a:rPr>
              <a:t>Campuses with an economically disadvantaged </a:t>
            </a:r>
            <a:r>
              <a:rPr lang="en-US" sz="1800" dirty="0">
                <a:solidFill>
                  <a:srgbClr val="FF0000"/>
                </a:solidFill>
              </a:rPr>
              <a:t>enrollment </a:t>
            </a:r>
            <a:r>
              <a:rPr lang="en-US" sz="1800" dirty="0">
                <a:solidFill>
                  <a:prstClr val="black">
                    <a:lumMod val="65000"/>
                    <a:lumOff val="35000"/>
                  </a:prstClr>
                </a:solidFill>
              </a:rPr>
              <a:t>percentage of 35-39% are considered a “targeted assistance” campus.</a:t>
            </a:r>
          </a:p>
          <a:p>
            <a:pPr lvl="0"/>
            <a:r>
              <a:rPr lang="en-US" sz="1800" dirty="0">
                <a:solidFill>
                  <a:prstClr val="black">
                    <a:lumMod val="65000"/>
                    <a:lumOff val="35000"/>
                  </a:prstClr>
                </a:solidFill>
              </a:rPr>
              <a:t>Campuses with an economically disadvantaged </a:t>
            </a:r>
            <a:r>
              <a:rPr lang="en-US" sz="1800" dirty="0">
                <a:solidFill>
                  <a:srgbClr val="FF0000"/>
                </a:solidFill>
              </a:rPr>
              <a:t>enrollment </a:t>
            </a:r>
            <a:r>
              <a:rPr lang="en-US" sz="1800" dirty="0">
                <a:solidFill>
                  <a:prstClr val="black">
                    <a:lumMod val="65000"/>
                    <a:lumOff val="35000"/>
                  </a:prstClr>
                </a:solidFill>
              </a:rPr>
              <a:t>percentage below 35% are not eligible for Title I funds.</a:t>
            </a:r>
          </a:p>
          <a:p>
            <a:pPr marL="0" lvl="0" indent="0">
              <a:buNone/>
            </a:pPr>
            <a:r>
              <a:rPr lang="en-US" sz="1800" b="1" dirty="0">
                <a:solidFill>
                  <a:prstClr val="black"/>
                </a:solidFill>
              </a:rPr>
              <a:t>This school year, </a:t>
            </a:r>
            <a:r>
              <a:rPr lang="en-US" sz="1800" b="1" u="sng" dirty="0">
                <a:solidFill>
                  <a:prstClr val="black"/>
                </a:solidFill>
              </a:rPr>
              <a:t>Patterson Elementary </a:t>
            </a:r>
            <a:r>
              <a:rPr lang="en-US" sz="1800" b="1" dirty="0">
                <a:solidFill>
                  <a:prstClr val="black"/>
                </a:solidFill>
              </a:rPr>
              <a:t>is identified as a </a:t>
            </a:r>
            <a:r>
              <a:rPr lang="en-US" sz="1800" b="1" u="sng" dirty="0">
                <a:solidFill>
                  <a:prstClr val="black"/>
                </a:solidFill>
              </a:rPr>
              <a:t>School-wide</a:t>
            </a:r>
            <a:r>
              <a:rPr lang="en-US" sz="1800" b="1" dirty="0">
                <a:solidFill>
                  <a:prstClr val="black"/>
                </a:solidFill>
              </a:rPr>
              <a:t> Title I Campus</a:t>
            </a:r>
            <a:endParaRPr lang="en-US" sz="1800" dirty="0"/>
          </a:p>
        </p:txBody>
      </p:sp>
      <p:sp>
        <p:nvSpPr>
          <p:cNvPr id="4" name="Content Placeholder 3">
            <a:extLst>
              <a:ext uri="{FF2B5EF4-FFF2-40B4-BE49-F238E27FC236}">
                <a16:creationId xmlns:a16="http://schemas.microsoft.com/office/drawing/2014/main" id="{84D2AA4D-8E0D-4479-8DDE-D9A170C297B9}"/>
              </a:ext>
            </a:extLst>
          </p:cNvPr>
          <p:cNvSpPr>
            <a:spLocks noGrp="1"/>
          </p:cNvSpPr>
          <p:nvPr>
            <p:ph sz="half" idx="2"/>
          </p:nvPr>
        </p:nvSpPr>
        <p:spPr>
          <a:xfrm>
            <a:off x="4197096" y="1477964"/>
            <a:ext cx="4489704" cy="4648200"/>
          </a:xfrm>
        </p:spPr>
        <p:txBody>
          <a:bodyPr>
            <a:normAutofit fontScale="55000" lnSpcReduction="20000"/>
          </a:bodyPr>
          <a:lstStyle/>
          <a:p>
            <a:r>
              <a:rPr lang="es-ES" sz="3200" dirty="0"/>
              <a:t>Las escuelas donde un 40% a un 100% de los alumnos </a:t>
            </a:r>
            <a:r>
              <a:rPr lang="es-ES" sz="3200" dirty="0">
                <a:solidFill>
                  <a:srgbClr val="FF0000"/>
                </a:solidFill>
              </a:rPr>
              <a:t>inscritos</a:t>
            </a:r>
            <a:r>
              <a:rPr lang="es-ES" sz="3200" dirty="0"/>
              <a:t> son de bajos ingresos se consideran escuelas de “asistencia general de Título I”.</a:t>
            </a:r>
          </a:p>
          <a:p>
            <a:r>
              <a:rPr lang="es-ES" sz="3200" dirty="0"/>
              <a:t>Las escuelas donde un 35% a un 39% de los alumnos </a:t>
            </a:r>
            <a:r>
              <a:rPr lang="es-ES" sz="3200" dirty="0">
                <a:solidFill>
                  <a:srgbClr val="FF0000"/>
                </a:solidFill>
              </a:rPr>
              <a:t>inscritos</a:t>
            </a:r>
            <a:r>
              <a:rPr lang="es-ES" sz="3200" dirty="0"/>
              <a:t> son de bajos ingresos se consideran escuelas de “asistencia selectiva de Título I”.</a:t>
            </a:r>
            <a:endParaRPr lang="es-ES" sz="3200" dirty="0">
              <a:solidFill>
                <a:schemeClr val="tx1"/>
              </a:solidFill>
            </a:endParaRPr>
          </a:p>
          <a:p>
            <a:r>
              <a:rPr lang="es-ES" sz="3200" dirty="0"/>
              <a:t>Las escuelas donde menos del 35% de los alumnos </a:t>
            </a:r>
            <a:r>
              <a:rPr lang="es-ES" sz="3200" dirty="0">
                <a:solidFill>
                  <a:srgbClr val="FF0000"/>
                </a:solidFill>
              </a:rPr>
              <a:t>inscritos</a:t>
            </a:r>
            <a:r>
              <a:rPr lang="es-ES" sz="3200" dirty="0"/>
              <a:t> son de bajos ingresos</a:t>
            </a:r>
            <a:r>
              <a:rPr lang="es-ES" sz="3200" dirty="0">
                <a:solidFill>
                  <a:srgbClr val="FF0000"/>
                </a:solidFill>
              </a:rPr>
              <a:t> </a:t>
            </a:r>
            <a:r>
              <a:rPr lang="es-ES" sz="3200" dirty="0"/>
              <a:t>no califican para recibir asistencia de Título I. </a:t>
            </a:r>
          </a:p>
          <a:p>
            <a:endParaRPr lang="es-ES" sz="3200" dirty="0"/>
          </a:p>
          <a:p>
            <a:pPr marL="0" indent="0">
              <a:buNone/>
            </a:pPr>
            <a:r>
              <a:rPr lang="es-US" sz="3200" dirty="0">
                <a:solidFill>
                  <a:schemeClr val="tx1">
                    <a:lumMod val="75000"/>
                    <a:lumOff val="25000"/>
                  </a:schemeClr>
                </a:solidFill>
              </a:rPr>
              <a:t> </a:t>
            </a:r>
            <a:r>
              <a:rPr lang="es-US" sz="3200" b="1" dirty="0">
                <a:solidFill>
                  <a:schemeClr val="tx1">
                    <a:lumMod val="75000"/>
                    <a:lumOff val="25000"/>
                  </a:schemeClr>
                </a:solidFill>
              </a:rPr>
              <a:t>Este ciclo escolar, nuestra escuela </a:t>
            </a:r>
            <a:r>
              <a:rPr lang="es-US" sz="3200" b="1" u="sng" dirty="0">
                <a:solidFill>
                  <a:schemeClr val="tx1">
                    <a:lumMod val="75000"/>
                    <a:lumOff val="25000"/>
                  </a:schemeClr>
                </a:solidFill>
              </a:rPr>
              <a:t>Patterson</a:t>
            </a:r>
            <a:r>
              <a:rPr lang="es-US" sz="3200" b="1" dirty="0">
                <a:solidFill>
                  <a:schemeClr val="tx1">
                    <a:lumMod val="75000"/>
                    <a:lumOff val="25000"/>
                  </a:schemeClr>
                </a:solidFill>
              </a:rPr>
              <a:t> está identificada como </a:t>
            </a:r>
            <a:r>
              <a:rPr lang="es-US" sz="3200" b="1" u="sng" dirty="0">
                <a:solidFill>
                  <a:schemeClr val="tx1">
                    <a:lumMod val="75000"/>
                    <a:lumOff val="25000"/>
                  </a:schemeClr>
                </a:solidFill>
              </a:rPr>
              <a:t>escuela completa </a:t>
            </a:r>
            <a:r>
              <a:rPr lang="es-US" sz="3200" b="1" dirty="0">
                <a:solidFill>
                  <a:schemeClr val="tx1">
                    <a:lumMod val="75000"/>
                    <a:lumOff val="25000"/>
                  </a:schemeClr>
                </a:solidFill>
              </a:rPr>
              <a:t>de Título I asistencia general de Titulo I.</a:t>
            </a:r>
          </a:p>
          <a:p>
            <a:endParaRPr lang="en-US" sz="3000" dirty="0"/>
          </a:p>
        </p:txBody>
      </p:sp>
      <p:sp>
        <p:nvSpPr>
          <p:cNvPr id="5" name="Slide Number Placeholder 4">
            <a:extLst>
              <a:ext uri="{FF2B5EF4-FFF2-40B4-BE49-F238E27FC236}">
                <a16:creationId xmlns:a16="http://schemas.microsoft.com/office/drawing/2014/main" id="{DCAF59A7-860C-4A5E-AE8C-7B58573A095C}"/>
              </a:ext>
            </a:extLst>
          </p:cNvPr>
          <p:cNvSpPr>
            <a:spLocks noGrp="1"/>
          </p:cNvSpPr>
          <p:nvPr>
            <p:ph type="sldNum" sz="quarter" idx="12"/>
          </p:nvPr>
        </p:nvSpPr>
        <p:spPr/>
        <p:txBody>
          <a:bodyPr/>
          <a:lstStyle/>
          <a:p>
            <a:fld id="{FD52C1F8-3BA5-F24E-8618-E52498D87186}" type="slidenum">
              <a:rPr lang="en-US" smtClean="0"/>
              <a:t>4</a:t>
            </a:fld>
            <a:endParaRPr lang="en-US" dirty="0"/>
          </a:p>
        </p:txBody>
      </p:sp>
    </p:spTree>
    <p:extLst>
      <p:ext uri="{BB962C8B-B14F-4D97-AF65-F5344CB8AC3E}">
        <p14:creationId xmlns:p14="http://schemas.microsoft.com/office/powerpoint/2010/main" val="3326450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Title I Annual Meeting/</a:t>
            </a:r>
            <a:r>
              <a:rPr lang="es-US" dirty="0"/>
              <a:t>Reunión anual de Título I </a:t>
            </a:r>
            <a:endParaRPr lang="en-US" dirty="0"/>
          </a:p>
        </p:txBody>
      </p:sp>
      <p:sp>
        <p:nvSpPr>
          <p:cNvPr id="3" name="Content Placeholder 2"/>
          <p:cNvSpPr>
            <a:spLocks noGrp="1"/>
          </p:cNvSpPr>
          <p:nvPr>
            <p:ph idx="1"/>
          </p:nvPr>
        </p:nvSpPr>
        <p:spPr>
          <a:xfrm>
            <a:off x="237744" y="1600201"/>
            <a:ext cx="8769096" cy="2013378"/>
          </a:xfrm>
        </p:spPr>
        <p:txBody>
          <a:bodyPr>
            <a:normAutofit/>
          </a:bodyPr>
          <a:lstStyle/>
          <a:p>
            <a:pPr>
              <a:lnSpc>
                <a:spcPct val="80000"/>
              </a:lnSpc>
              <a:buNone/>
            </a:pPr>
            <a:r>
              <a:rPr lang="en-US" sz="1600" dirty="0"/>
              <a:t>These “supplemental” federal funds are used to:</a:t>
            </a:r>
          </a:p>
          <a:p>
            <a:pPr>
              <a:lnSpc>
                <a:spcPct val="80000"/>
              </a:lnSpc>
            </a:pPr>
            <a:r>
              <a:rPr lang="en-US" sz="1600" dirty="0"/>
              <a:t>Accelerate instruction for struggling students,</a:t>
            </a:r>
          </a:p>
          <a:p>
            <a:pPr>
              <a:lnSpc>
                <a:spcPct val="80000"/>
              </a:lnSpc>
            </a:pPr>
            <a:r>
              <a:rPr lang="en-US" sz="1600" dirty="0"/>
              <a:t>Provide professional-development for teachers, paraprofessionals, and administrators</a:t>
            </a:r>
          </a:p>
          <a:p>
            <a:pPr>
              <a:lnSpc>
                <a:spcPct val="80000"/>
              </a:lnSpc>
            </a:pPr>
            <a:r>
              <a:rPr lang="en-US" sz="1600" dirty="0"/>
              <a:t>Hire </a:t>
            </a:r>
            <a:r>
              <a:rPr lang="en-US" sz="1600" dirty="0">
                <a:solidFill>
                  <a:schemeClr val="tx1"/>
                </a:solidFill>
              </a:rPr>
              <a:t>certified</a:t>
            </a:r>
            <a:r>
              <a:rPr lang="en-US" sz="1600" dirty="0"/>
              <a:t> personnel, </a:t>
            </a:r>
            <a:r>
              <a:rPr lang="en-US" sz="1600" dirty="0">
                <a:solidFill>
                  <a:schemeClr val="tx1"/>
                </a:solidFill>
              </a:rPr>
              <a:t>and highly qualified instructional assisting staff.</a:t>
            </a:r>
          </a:p>
          <a:p>
            <a:pPr>
              <a:lnSpc>
                <a:spcPct val="80000"/>
              </a:lnSpc>
            </a:pPr>
            <a:r>
              <a:rPr lang="en-US" sz="1600" dirty="0"/>
              <a:t>Provide additional resources – technology, personnel, materials, instructional programs, software, and</a:t>
            </a:r>
          </a:p>
          <a:p>
            <a:pPr>
              <a:lnSpc>
                <a:spcPct val="80000"/>
              </a:lnSpc>
            </a:pPr>
            <a:r>
              <a:rPr lang="en-US" sz="1600" dirty="0"/>
              <a:t>Encourage parent and family involvement.</a:t>
            </a:r>
          </a:p>
          <a:p>
            <a:pPr>
              <a:lnSpc>
                <a:spcPct val="80000"/>
              </a:lnSpc>
            </a:pPr>
            <a:endParaRPr lang="en-US" sz="1600" dirty="0"/>
          </a:p>
        </p:txBody>
      </p:sp>
      <p:sp>
        <p:nvSpPr>
          <p:cNvPr id="4" name="Slide Number Placeholder 3"/>
          <p:cNvSpPr>
            <a:spLocks noGrp="1"/>
          </p:cNvSpPr>
          <p:nvPr>
            <p:ph type="sldNum" sz="quarter" idx="12"/>
          </p:nvPr>
        </p:nvSpPr>
        <p:spPr/>
        <p:txBody>
          <a:bodyPr/>
          <a:lstStyle/>
          <a:p>
            <a:fld id="{FD52C1F8-3BA5-F24E-8618-E52498D87186}" type="slidenum">
              <a:rPr lang="en-US" smtClean="0"/>
              <a:t>5</a:t>
            </a:fld>
            <a:endParaRPr lang="en-US" dirty="0"/>
          </a:p>
        </p:txBody>
      </p:sp>
      <p:pic>
        <p:nvPicPr>
          <p:cNvPr id="6" name="Picture 5">
            <a:extLst>
              <a:ext uri="{FF2B5EF4-FFF2-40B4-BE49-F238E27FC236}">
                <a16:creationId xmlns:a16="http://schemas.microsoft.com/office/drawing/2014/main" id="{31F8E2BA-60CF-46B5-82DF-242DA219DB04}"/>
              </a:ext>
            </a:extLst>
          </p:cNvPr>
          <p:cNvPicPr>
            <a:picLocks noChangeAspect="1"/>
          </p:cNvPicPr>
          <p:nvPr/>
        </p:nvPicPr>
        <p:blipFill>
          <a:blip r:embed="rId2"/>
          <a:stretch>
            <a:fillRect/>
          </a:stretch>
        </p:blipFill>
        <p:spPr>
          <a:xfrm>
            <a:off x="331874" y="3978704"/>
            <a:ext cx="8260796" cy="2377646"/>
          </a:xfrm>
          <a:prstGeom prst="rect">
            <a:avLst/>
          </a:prstGeom>
        </p:spPr>
      </p:pic>
    </p:spTree>
    <p:extLst>
      <p:ext uri="{BB962C8B-B14F-4D97-AF65-F5344CB8AC3E}">
        <p14:creationId xmlns:p14="http://schemas.microsoft.com/office/powerpoint/2010/main" val="2348527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7F21D-0766-4956-B073-E4D78F451BD1}"/>
              </a:ext>
            </a:extLst>
          </p:cNvPr>
          <p:cNvSpPr>
            <a:spLocks noGrp="1"/>
          </p:cNvSpPr>
          <p:nvPr>
            <p:ph type="title"/>
          </p:nvPr>
        </p:nvSpPr>
        <p:spPr/>
        <p:txBody>
          <a:bodyPr>
            <a:normAutofit/>
          </a:bodyPr>
          <a:lstStyle/>
          <a:p>
            <a:r>
              <a:rPr lang="en-US" sz="3000" dirty="0"/>
              <a:t>Supplemental Dollars?   /    </a:t>
            </a:r>
            <a:r>
              <a:rPr lang="es-US" sz="3000" dirty="0"/>
              <a:t>¿Qué significa  												suplementario?</a:t>
            </a:r>
            <a:r>
              <a:rPr lang="en-US" sz="3000" dirty="0"/>
              <a:t> </a:t>
            </a:r>
          </a:p>
        </p:txBody>
      </p:sp>
      <p:sp>
        <p:nvSpPr>
          <p:cNvPr id="3" name="Content Placeholder 2">
            <a:extLst>
              <a:ext uri="{FF2B5EF4-FFF2-40B4-BE49-F238E27FC236}">
                <a16:creationId xmlns:a16="http://schemas.microsoft.com/office/drawing/2014/main" id="{538F6EF0-E3C2-4E68-AB80-17CC40D464E5}"/>
              </a:ext>
            </a:extLst>
          </p:cNvPr>
          <p:cNvSpPr>
            <a:spLocks noGrp="1"/>
          </p:cNvSpPr>
          <p:nvPr>
            <p:ph sz="half" idx="1"/>
          </p:nvPr>
        </p:nvSpPr>
        <p:spPr/>
        <p:txBody>
          <a:bodyPr>
            <a:normAutofit fontScale="92500"/>
          </a:bodyPr>
          <a:lstStyle/>
          <a:p>
            <a:pPr>
              <a:buNone/>
            </a:pPr>
            <a:r>
              <a:rPr lang="en-US" dirty="0">
                <a:latin typeface="Albertus Medium" pitchFamily="34" charset="0"/>
              </a:rPr>
              <a:t>This means that Title I, Part A funds cannot be used to provide services that are </a:t>
            </a:r>
            <a:r>
              <a:rPr lang="en-US" u="sng" dirty="0">
                <a:latin typeface="Albertus Medium" pitchFamily="34" charset="0"/>
              </a:rPr>
              <a:t>required</a:t>
            </a:r>
            <a:r>
              <a:rPr lang="en-US" dirty="0">
                <a:latin typeface="Albertus Medium" pitchFamily="34" charset="0"/>
              </a:rPr>
              <a:t> by:</a:t>
            </a:r>
          </a:p>
          <a:p>
            <a:pPr lvl="1"/>
            <a:r>
              <a:rPr lang="en-US" dirty="0">
                <a:latin typeface="Albertus Medium" pitchFamily="34" charset="0"/>
              </a:rPr>
              <a:t>State Law</a:t>
            </a:r>
          </a:p>
          <a:p>
            <a:pPr lvl="1"/>
            <a:r>
              <a:rPr lang="en-US" dirty="0">
                <a:latin typeface="Albertus Medium" pitchFamily="34" charset="0"/>
              </a:rPr>
              <a:t>State Board of Education Rule</a:t>
            </a:r>
          </a:p>
          <a:p>
            <a:pPr lvl="1"/>
            <a:r>
              <a:rPr lang="en-US" dirty="0">
                <a:latin typeface="Albertus Medium" pitchFamily="34" charset="0"/>
              </a:rPr>
              <a:t>Local Policy</a:t>
            </a:r>
          </a:p>
          <a:p>
            <a:endParaRPr lang="en-US" dirty="0"/>
          </a:p>
        </p:txBody>
      </p:sp>
      <p:sp>
        <p:nvSpPr>
          <p:cNvPr id="4" name="Content Placeholder 3">
            <a:extLst>
              <a:ext uri="{FF2B5EF4-FFF2-40B4-BE49-F238E27FC236}">
                <a16:creationId xmlns:a16="http://schemas.microsoft.com/office/drawing/2014/main" id="{B823EE95-FFCE-4809-8CB4-A1A6943DB13F}"/>
              </a:ext>
            </a:extLst>
          </p:cNvPr>
          <p:cNvSpPr>
            <a:spLocks noGrp="1"/>
          </p:cNvSpPr>
          <p:nvPr>
            <p:ph sz="half" idx="2"/>
          </p:nvPr>
        </p:nvSpPr>
        <p:spPr/>
        <p:txBody>
          <a:bodyPr>
            <a:normAutofit fontScale="92500"/>
          </a:bodyPr>
          <a:lstStyle/>
          <a:p>
            <a:pPr>
              <a:buNone/>
            </a:pPr>
            <a:r>
              <a:rPr lang="es-ES" dirty="0">
                <a:latin typeface="Albertus Medium" pitchFamily="34" charset="0"/>
              </a:rPr>
              <a:t>Esto significa que los fondos de Título I, Parte A, no se pueden utilizar para ofrecer servicios que normalmente están </a:t>
            </a:r>
            <a:r>
              <a:rPr lang="es-ES" u="sng" dirty="0">
                <a:latin typeface="Albertus Medium" pitchFamily="34" charset="0"/>
              </a:rPr>
              <a:t>requeridos</a:t>
            </a:r>
            <a:r>
              <a:rPr lang="es-ES" dirty="0">
                <a:latin typeface="Albertus Medium" pitchFamily="34" charset="0"/>
              </a:rPr>
              <a:t> por: </a:t>
            </a:r>
          </a:p>
          <a:p>
            <a:pPr>
              <a:buNone/>
            </a:pPr>
            <a:r>
              <a:rPr lang="es-ES" dirty="0">
                <a:latin typeface="Albertus Medium" pitchFamily="34" charset="0"/>
              </a:rPr>
              <a:t>- una ley estatal,</a:t>
            </a:r>
          </a:p>
          <a:p>
            <a:pPr>
              <a:buNone/>
            </a:pPr>
            <a:r>
              <a:rPr lang="es-ES" dirty="0">
                <a:latin typeface="Albertus Medium" pitchFamily="34" charset="0"/>
              </a:rPr>
              <a:t>- una regla de la Junta Estatal de Educación,</a:t>
            </a:r>
          </a:p>
          <a:p>
            <a:pPr>
              <a:buNone/>
            </a:pPr>
            <a:r>
              <a:rPr lang="es-ES" dirty="0">
                <a:latin typeface="Albertus Medium" pitchFamily="34" charset="0"/>
              </a:rPr>
              <a:t>- la normativa local.</a:t>
            </a:r>
          </a:p>
          <a:p>
            <a:endParaRPr lang="en-US" dirty="0"/>
          </a:p>
        </p:txBody>
      </p:sp>
      <p:sp>
        <p:nvSpPr>
          <p:cNvPr id="5" name="Slide Number Placeholder 4">
            <a:extLst>
              <a:ext uri="{FF2B5EF4-FFF2-40B4-BE49-F238E27FC236}">
                <a16:creationId xmlns:a16="http://schemas.microsoft.com/office/drawing/2014/main" id="{3C932166-AC15-46F0-8590-9F9553B3ED00}"/>
              </a:ext>
            </a:extLst>
          </p:cNvPr>
          <p:cNvSpPr>
            <a:spLocks noGrp="1"/>
          </p:cNvSpPr>
          <p:nvPr>
            <p:ph type="sldNum" sz="quarter" idx="12"/>
          </p:nvPr>
        </p:nvSpPr>
        <p:spPr/>
        <p:txBody>
          <a:bodyPr/>
          <a:lstStyle/>
          <a:p>
            <a:fld id="{FD52C1F8-3BA5-F24E-8618-E52498D87186}" type="slidenum">
              <a:rPr lang="en-US" smtClean="0"/>
              <a:t>6</a:t>
            </a:fld>
            <a:endParaRPr lang="en-US" dirty="0"/>
          </a:p>
        </p:txBody>
      </p:sp>
    </p:spTree>
    <p:extLst>
      <p:ext uri="{BB962C8B-B14F-4D97-AF65-F5344CB8AC3E}">
        <p14:creationId xmlns:p14="http://schemas.microsoft.com/office/powerpoint/2010/main" val="2981262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1758E-E5CF-4E68-AA60-431132D75FD8}"/>
              </a:ext>
            </a:extLst>
          </p:cNvPr>
          <p:cNvSpPr>
            <a:spLocks noGrp="1"/>
          </p:cNvSpPr>
          <p:nvPr>
            <p:ph type="title"/>
          </p:nvPr>
        </p:nvSpPr>
        <p:spPr>
          <a:xfrm>
            <a:off x="541422" y="274638"/>
            <a:ext cx="8145378" cy="1143000"/>
          </a:xfrm>
        </p:spPr>
        <p:txBody>
          <a:bodyPr>
            <a:normAutofit/>
          </a:bodyPr>
          <a:lstStyle/>
          <a:p>
            <a:r>
              <a:rPr lang="en-US" dirty="0"/>
              <a:t>Patterson Elementary School</a:t>
            </a:r>
          </a:p>
        </p:txBody>
      </p:sp>
      <p:sp>
        <p:nvSpPr>
          <p:cNvPr id="3" name="Content Placeholder 2">
            <a:extLst>
              <a:ext uri="{FF2B5EF4-FFF2-40B4-BE49-F238E27FC236}">
                <a16:creationId xmlns:a16="http://schemas.microsoft.com/office/drawing/2014/main" id="{2DDF64F1-7D7F-434A-8398-47D809EA7E59}"/>
              </a:ext>
            </a:extLst>
          </p:cNvPr>
          <p:cNvSpPr>
            <a:spLocks noGrp="1"/>
          </p:cNvSpPr>
          <p:nvPr>
            <p:ph sz="half" idx="1"/>
          </p:nvPr>
        </p:nvSpPr>
        <p:spPr/>
        <p:txBody>
          <a:bodyPr>
            <a:normAutofit/>
          </a:bodyPr>
          <a:lstStyle/>
          <a:p>
            <a:r>
              <a:rPr lang="en-US" dirty="0"/>
              <a:t>At </a:t>
            </a:r>
            <a:r>
              <a:rPr lang="en-US" b="1" dirty="0"/>
              <a:t>Patterson Elementary</a:t>
            </a:r>
            <a:r>
              <a:rPr lang="en-US" dirty="0"/>
              <a:t>,</a:t>
            </a:r>
            <a:r>
              <a:rPr lang="en-US" b="1" dirty="0"/>
              <a:t> </a:t>
            </a:r>
            <a:r>
              <a:rPr lang="en-US" dirty="0"/>
              <a:t>we spend our Title I dollars on:</a:t>
            </a:r>
          </a:p>
          <a:p>
            <a:pPr marL="457200" lvl="1" indent="0">
              <a:buNone/>
            </a:pPr>
            <a:r>
              <a:rPr lang="en-US" dirty="0"/>
              <a:t>1. IB Program</a:t>
            </a:r>
          </a:p>
          <a:p>
            <a:pPr marL="457200" lvl="1" indent="0">
              <a:buNone/>
            </a:pPr>
            <a:r>
              <a:rPr lang="en-US" dirty="0"/>
              <a:t>2. Dual Language Program</a:t>
            </a:r>
          </a:p>
          <a:p>
            <a:pPr marL="457200" lvl="1" indent="0">
              <a:buNone/>
            </a:pPr>
            <a:r>
              <a:rPr lang="en-US" dirty="0"/>
              <a:t>3. Afterschool program</a:t>
            </a:r>
          </a:p>
          <a:p>
            <a:pPr marL="457200" lvl="1" indent="0">
              <a:buNone/>
            </a:pPr>
            <a:r>
              <a:rPr lang="en-US" dirty="0"/>
              <a:t>4. Afterschool tutorials</a:t>
            </a:r>
          </a:p>
          <a:p>
            <a:pPr marL="457200" lvl="1" indent="0">
              <a:buNone/>
            </a:pPr>
            <a:r>
              <a:rPr lang="en-US" dirty="0"/>
              <a:t>5. Instructional Materials</a:t>
            </a:r>
          </a:p>
          <a:p>
            <a:endParaRPr lang="en-US" dirty="0"/>
          </a:p>
        </p:txBody>
      </p:sp>
      <p:sp>
        <p:nvSpPr>
          <p:cNvPr id="4" name="Content Placeholder 3">
            <a:extLst>
              <a:ext uri="{FF2B5EF4-FFF2-40B4-BE49-F238E27FC236}">
                <a16:creationId xmlns:a16="http://schemas.microsoft.com/office/drawing/2014/main" id="{428CB8DC-49FC-496F-8185-7696901FECB0}"/>
              </a:ext>
            </a:extLst>
          </p:cNvPr>
          <p:cNvSpPr>
            <a:spLocks noGrp="1"/>
          </p:cNvSpPr>
          <p:nvPr>
            <p:ph sz="half" idx="2"/>
          </p:nvPr>
        </p:nvSpPr>
        <p:spPr>
          <a:xfrm>
            <a:off x="4270248" y="1600200"/>
            <a:ext cx="4590288" cy="4525963"/>
          </a:xfrm>
        </p:spPr>
        <p:txBody>
          <a:bodyPr>
            <a:normAutofit/>
          </a:bodyPr>
          <a:lstStyle/>
          <a:p>
            <a:pPr algn="just"/>
            <a:r>
              <a:rPr lang="es-US" dirty="0"/>
              <a:t>En</a:t>
            </a:r>
            <a:r>
              <a:rPr lang="es-US" sz="1200" dirty="0"/>
              <a:t> </a:t>
            </a:r>
            <a:r>
              <a:rPr lang="es-US" dirty="0"/>
              <a:t>la Escuela </a:t>
            </a:r>
            <a:r>
              <a:rPr lang="es-US" b="1" dirty="0"/>
              <a:t>Patterson </a:t>
            </a:r>
            <a:r>
              <a:rPr lang="es-US" dirty="0"/>
              <a:t>utilizamos los fondos de Título I para:</a:t>
            </a:r>
          </a:p>
          <a:p>
            <a:pPr marL="457200" lvl="1" indent="0" algn="just">
              <a:buNone/>
            </a:pPr>
            <a:r>
              <a:rPr lang="es-US" dirty="0"/>
              <a:t>1. Programa del IB</a:t>
            </a:r>
          </a:p>
          <a:p>
            <a:pPr marL="457200" lvl="1" indent="0" algn="just">
              <a:buNone/>
            </a:pPr>
            <a:r>
              <a:rPr lang="es-US" dirty="0"/>
              <a:t>2. Programa de Doble Vía</a:t>
            </a:r>
          </a:p>
          <a:p>
            <a:pPr marL="457200" lvl="1" indent="0" algn="just">
              <a:buNone/>
            </a:pPr>
            <a:r>
              <a:rPr lang="es-US" dirty="0"/>
              <a:t>3. Programa de Después de Escuela</a:t>
            </a:r>
          </a:p>
          <a:p>
            <a:pPr marL="457200" lvl="1" indent="0" algn="just">
              <a:buNone/>
            </a:pPr>
            <a:r>
              <a:rPr lang="es-US" dirty="0"/>
              <a:t>4. Tutorías</a:t>
            </a:r>
          </a:p>
          <a:p>
            <a:pPr marL="457200" lvl="1" indent="0" algn="just">
              <a:buNone/>
            </a:pPr>
            <a:r>
              <a:rPr lang="es-US" dirty="0"/>
              <a:t>5.Materiales de Instrucción </a:t>
            </a:r>
          </a:p>
          <a:p>
            <a:endParaRPr lang="en-US" dirty="0"/>
          </a:p>
        </p:txBody>
      </p:sp>
      <p:sp>
        <p:nvSpPr>
          <p:cNvPr id="5" name="Slide Number Placeholder 4">
            <a:extLst>
              <a:ext uri="{FF2B5EF4-FFF2-40B4-BE49-F238E27FC236}">
                <a16:creationId xmlns:a16="http://schemas.microsoft.com/office/drawing/2014/main" id="{0A65D4B4-FE83-40BE-9064-64EEB1EF8DE5}"/>
              </a:ext>
            </a:extLst>
          </p:cNvPr>
          <p:cNvSpPr>
            <a:spLocks noGrp="1"/>
          </p:cNvSpPr>
          <p:nvPr>
            <p:ph type="sldNum" sz="quarter" idx="12"/>
          </p:nvPr>
        </p:nvSpPr>
        <p:spPr/>
        <p:txBody>
          <a:bodyPr/>
          <a:lstStyle/>
          <a:p>
            <a:fld id="{FD52C1F8-3BA5-F24E-8618-E52498D87186}" type="slidenum">
              <a:rPr lang="en-US" smtClean="0"/>
              <a:t>7</a:t>
            </a:fld>
            <a:endParaRPr lang="en-US" dirty="0"/>
          </a:p>
        </p:txBody>
      </p:sp>
    </p:spTree>
    <p:extLst>
      <p:ext uri="{BB962C8B-B14F-4D97-AF65-F5344CB8AC3E}">
        <p14:creationId xmlns:p14="http://schemas.microsoft.com/office/powerpoint/2010/main" val="137300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87545-155F-4011-A721-5A41BC42A2F5}"/>
              </a:ext>
            </a:extLst>
          </p:cNvPr>
          <p:cNvSpPr>
            <a:spLocks noGrp="1"/>
          </p:cNvSpPr>
          <p:nvPr>
            <p:ph type="title"/>
          </p:nvPr>
        </p:nvSpPr>
        <p:spPr>
          <a:xfrm>
            <a:off x="533400" y="274638"/>
            <a:ext cx="8229600" cy="1143000"/>
          </a:xfrm>
        </p:spPr>
        <p:txBody>
          <a:bodyPr>
            <a:normAutofit/>
          </a:bodyPr>
          <a:lstStyle/>
          <a:p>
            <a:r>
              <a:rPr lang="en-US" sz="2600" dirty="0"/>
              <a:t>Parent and Family Engagement / </a:t>
            </a:r>
            <a:r>
              <a:rPr lang="es-US" sz="2600" dirty="0"/>
              <a:t>Participación de los                										padres y la familia </a:t>
            </a:r>
            <a:endParaRPr lang="en-US" sz="2600" dirty="0"/>
          </a:p>
        </p:txBody>
      </p:sp>
      <p:sp>
        <p:nvSpPr>
          <p:cNvPr id="3" name="Content Placeholder 2">
            <a:extLst>
              <a:ext uri="{FF2B5EF4-FFF2-40B4-BE49-F238E27FC236}">
                <a16:creationId xmlns:a16="http://schemas.microsoft.com/office/drawing/2014/main" id="{97DB2076-3A81-46F3-894E-D319428086A9}"/>
              </a:ext>
            </a:extLst>
          </p:cNvPr>
          <p:cNvSpPr>
            <a:spLocks noGrp="1"/>
          </p:cNvSpPr>
          <p:nvPr>
            <p:ph sz="half" idx="1"/>
          </p:nvPr>
        </p:nvSpPr>
        <p:spPr/>
        <p:txBody>
          <a:bodyPr>
            <a:normAutofit fontScale="92500" lnSpcReduction="10000"/>
          </a:bodyPr>
          <a:lstStyle/>
          <a:p>
            <a:pPr marL="0" indent="0">
              <a:lnSpc>
                <a:spcPct val="90000"/>
              </a:lnSpc>
              <a:buNone/>
            </a:pPr>
            <a:r>
              <a:rPr lang="en-US" dirty="0"/>
              <a:t>Research has </a:t>
            </a:r>
            <a:r>
              <a:rPr lang="en-US" b="1" dirty="0"/>
              <a:t>proven</a:t>
            </a:r>
            <a:r>
              <a:rPr lang="en-US" b="1" i="1" dirty="0"/>
              <a:t> </a:t>
            </a:r>
            <a:r>
              <a:rPr lang="en-US" dirty="0"/>
              <a:t>that students whose parents are involved in their child’s education have greater success in school. </a:t>
            </a:r>
          </a:p>
          <a:p>
            <a:pPr marL="0" indent="0">
              <a:lnSpc>
                <a:spcPct val="90000"/>
              </a:lnSpc>
              <a:buNone/>
            </a:pPr>
            <a:endParaRPr lang="en-US" dirty="0"/>
          </a:p>
          <a:p>
            <a:pPr marL="0" indent="0">
              <a:lnSpc>
                <a:spcPct val="90000"/>
              </a:lnSpc>
              <a:buNone/>
            </a:pPr>
            <a:r>
              <a:rPr lang="en-US" dirty="0"/>
              <a:t>So, the Title I Grant supports activities that focus on parental and family involvement.</a:t>
            </a:r>
          </a:p>
          <a:p>
            <a:endParaRPr lang="en-US" dirty="0"/>
          </a:p>
        </p:txBody>
      </p:sp>
      <p:sp>
        <p:nvSpPr>
          <p:cNvPr id="4" name="Content Placeholder 3">
            <a:extLst>
              <a:ext uri="{FF2B5EF4-FFF2-40B4-BE49-F238E27FC236}">
                <a16:creationId xmlns:a16="http://schemas.microsoft.com/office/drawing/2014/main" id="{C2644646-0215-49C3-A10C-C48B00CD72E4}"/>
              </a:ext>
            </a:extLst>
          </p:cNvPr>
          <p:cNvSpPr>
            <a:spLocks noGrp="1"/>
          </p:cNvSpPr>
          <p:nvPr>
            <p:ph sz="half" idx="2"/>
          </p:nvPr>
        </p:nvSpPr>
        <p:spPr/>
        <p:txBody>
          <a:bodyPr>
            <a:normAutofit fontScale="92500" lnSpcReduction="10000"/>
          </a:bodyPr>
          <a:lstStyle/>
          <a:p>
            <a:pPr marL="0" indent="0">
              <a:lnSpc>
                <a:spcPct val="90000"/>
              </a:lnSpc>
              <a:buNone/>
            </a:pPr>
            <a:r>
              <a:rPr lang="es-ES" dirty="0"/>
              <a:t>Las investigaciones han </a:t>
            </a:r>
            <a:r>
              <a:rPr lang="es-ES" b="1" dirty="0"/>
              <a:t>demostrado</a:t>
            </a:r>
            <a:r>
              <a:rPr lang="es-ES" dirty="0"/>
              <a:t> que los estudiantes cuyos padres se involucran en su educación tienen más éxito en la escuela. </a:t>
            </a:r>
          </a:p>
          <a:p>
            <a:pPr marL="0" indent="0">
              <a:lnSpc>
                <a:spcPct val="90000"/>
              </a:lnSpc>
              <a:buNone/>
            </a:pPr>
            <a:endParaRPr lang="es-ES" dirty="0"/>
          </a:p>
          <a:p>
            <a:pPr marL="0" indent="0">
              <a:lnSpc>
                <a:spcPct val="90000"/>
              </a:lnSpc>
              <a:buNone/>
            </a:pPr>
            <a:r>
              <a:rPr lang="es-ES" dirty="0"/>
              <a:t>Es por eso que los fondos de Título I se utilizan para apoyar actividades centradas en la participación de los padres y la familia. </a:t>
            </a:r>
          </a:p>
          <a:p>
            <a:endParaRPr lang="en-US" dirty="0"/>
          </a:p>
        </p:txBody>
      </p:sp>
      <p:sp>
        <p:nvSpPr>
          <p:cNvPr id="5" name="Slide Number Placeholder 4">
            <a:extLst>
              <a:ext uri="{FF2B5EF4-FFF2-40B4-BE49-F238E27FC236}">
                <a16:creationId xmlns:a16="http://schemas.microsoft.com/office/drawing/2014/main" id="{DD7BE172-94DA-4D74-BE70-F283B5A2C84B}"/>
              </a:ext>
            </a:extLst>
          </p:cNvPr>
          <p:cNvSpPr>
            <a:spLocks noGrp="1"/>
          </p:cNvSpPr>
          <p:nvPr>
            <p:ph type="sldNum" sz="quarter" idx="12"/>
          </p:nvPr>
        </p:nvSpPr>
        <p:spPr/>
        <p:txBody>
          <a:bodyPr/>
          <a:lstStyle/>
          <a:p>
            <a:fld id="{FD52C1F8-3BA5-F24E-8618-E52498D87186}" type="slidenum">
              <a:rPr lang="en-US" smtClean="0"/>
              <a:t>8</a:t>
            </a:fld>
            <a:endParaRPr lang="en-US" dirty="0"/>
          </a:p>
        </p:txBody>
      </p:sp>
    </p:spTree>
    <p:extLst>
      <p:ext uri="{BB962C8B-B14F-4D97-AF65-F5344CB8AC3E}">
        <p14:creationId xmlns:p14="http://schemas.microsoft.com/office/powerpoint/2010/main" val="1886619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6FAED-3A56-48F5-8EED-A33632AAADBE}"/>
              </a:ext>
            </a:extLst>
          </p:cNvPr>
          <p:cNvSpPr>
            <a:spLocks noGrp="1"/>
          </p:cNvSpPr>
          <p:nvPr>
            <p:ph type="title"/>
          </p:nvPr>
        </p:nvSpPr>
        <p:spPr/>
        <p:txBody>
          <a:bodyPr>
            <a:normAutofit fontScale="90000"/>
          </a:bodyPr>
          <a:lstStyle/>
          <a:p>
            <a:r>
              <a:rPr lang="en-US" sz="2800" dirty="0"/>
              <a:t>Parental Involvement             </a:t>
            </a:r>
            <a:r>
              <a:rPr lang="es-ES" sz="2800" dirty="0"/>
              <a:t>Requisitos para la 		   </a:t>
            </a:r>
            <a:r>
              <a:rPr lang="en-US" sz="2800" dirty="0"/>
              <a:t>Requirements</a:t>
            </a:r>
            <a:r>
              <a:rPr lang="es-ES" sz="2800" dirty="0"/>
              <a:t> 	                     participación de los padres </a:t>
            </a:r>
            <a:br>
              <a:rPr lang="en-US" sz="2800" dirty="0"/>
            </a:br>
            <a:endParaRPr lang="en-US" sz="2800" dirty="0"/>
          </a:p>
        </p:txBody>
      </p:sp>
      <p:sp>
        <p:nvSpPr>
          <p:cNvPr id="3" name="Content Placeholder 2">
            <a:extLst>
              <a:ext uri="{FF2B5EF4-FFF2-40B4-BE49-F238E27FC236}">
                <a16:creationId xmlns:a16="http://schemas.microsoft.com/office/drawing/2014/main" id="{14713979-F603-4BAF-8192-6C828D13696B}"/>
              </a:ext>
            </a:extLst>
          </p:cNvPr>
          <p:cNvSpPr>
            <a:spLocks noGrp="1"/>
          </p:cNvSpPr>
          <p:nvPr>
            <p:ph sz="half" idx="1"/>
          </p:nvPr>
        </p:nvSpPr>
        <p:spPr/>
        <p:txBody>
          <a:bodyPr>
            <a:normAutofit fontScale="70000" lnSpcReduction="20000"/>
          </a:bodyPr>
          <a:lstStyle/>
          <a:p>
            <a:r>
              <a:rPr lang="en-US" b="1" dirty="0"/>
              <a:t>Parent Notifications </a:t>
            </a:r>
            <a:r>
              <a:rPr lang="en-US" dirty="0"/>
              <a:t>(These are regular written communications to inform parents).</a:t>
            </a:r>
          </a:p>
          <a:p>
            <a:pPr marL="0" indent="0">
              <a:buNone/>
            </a:pPr>
            <a:endParaRPr lang="en-US" sz="500" dirty="0"/>
          </a:p>
          <a:p>
            <a:r>
              <a:rPr lang="en-US" dirty="0"/>
              <a:t>Examples of parent notifications are:</a:t>
            </a:r>
          </a:p>
          <a:p>
            <a:pPr marL="0" indent="0">
              <a:buNone/>
            </a:pPr>
            <a:endParaRPr lang="en-US" dirty="0"/>
          </a:p>
          <a:p>
            <a:pPr lvl="1"/>
            <a:r>
              <a:rPr lang="en-US" sz="2800" b="1" dirty="0"/>
              <a:t>School-Parent Compact </a:t>
            </a:r>
            <a:r>
              <a:rPr lang="en-US" sz="2800" dirty="0"/>
              <a:t>(These are statements of shared responsibilities).</a:t>
            </a:r>
          </a:p>
          <a:p>
            <a:pPr marL="457200" lvl="1" indent="0">
              <a:buNone/>
            </a:pPr>
            <a:endParaRPr lang="en-US" sz="2800" dirty="0"/>
          </a:p>
          <a:p>
            <a:pPr lvl="1"/>
            <a:r>
              <a:rPr lang="en-US" sz="2800" b="1" dirty="0"/>
              <a:t>Parent and Family Engagement Policy </a:t>
            </a:r>
            <a:r>
              <a:rPr lang="en-US" sz="2800" dirty="0"/>
              <a:t>(This is a plan to involve parents).</a:t>
            </a:r>
          </a:p>
          <a:p>
            <a:endParaRPr lang="en-US" dirty="0"/>
          </a:p>
        </p:txBody>
      </p:sp>
      <p:sp>
        <p:nvSpPr>
          <p:cNvPr id="4" name="Content Placeholder 3">
            <a:extLst>
              <a:ext uri="{FF2B5EF4-FFF2-40B4-BE49-F238E27FC236}">
                <a16:creationId xmlns:a16="http://schemas.microsoft.com/office/drawing/2014/main" id="{4C6F3854-A068-4809-BC8A-B10E8138A3C7}"/>
              </a:ext>
            </a:extLst>
          </p:cNvPr>
          <p:cNvSpPr>
            <a:spLocks noGrp="1"/>
          </p:cNvSpPr>
          <p:nvPr>
            <p:ph sz="half" idx="2"/>
          </p:nvPr>
        </p:nvSpPr>
        <p:spPr>
          <a:xfrm>
            <a:off x="4495800" y="1600200"/>
            <a:ext cx="4191000" cy="4525963"/>
          </a:xfrm>
        </p:spPr>
        <p:txBody>
          <a:bodyPr>
            <a:normAutofit fontScale="70000" lnSpcReduction="20000"/>
          </a:bodyPr>
          <a:lstStyle/>
          <a:p>
            <a:r>
              <a:rPr lang="es-ES" b="1" dirty="0"/>
              <a:t>Notificaciones para los padres </a:t>
            </a:r>
            <a:r>
              <a:rPr lang="es-ES" dirty="0"/>
              <a:t>(comunicaciones que normalmente se les envían por escrito con el fin de informarlos). </a:t>
            </a:r>
          </a:p>
          <a:p>
            <a:r>
              <a:rPr lang="es-ES" dirty="0"/>
              <a:t>Algunos ejemplos de notificaciones son: </a:t>
            </a:r>
          </a:p>
          <a:p>
            <a:pPr marL="0" indent="0">
              <a:buNone/>
            </a:pPr>
            <a:r>
              <a:rPr lang="es-ES" b="1" dirty="0"/>
              <a:t>	- </a:t>
            </a:r>
            <a:r>
              <a:rPr lang="es-ES" dirty="0"/>
              <a:t>El </a:t>
            </a:r>
            <a:r>
              <a:rPr lang="es-ES" b="1" dirty="0"/>
              <a:t>Convenio de la escuela y los padres</a:t>
            </a:r>
            <a:r>
              <a:rPr lang="es-ES" dirty="0"/>
              <a:t> (declaración de las responsabilidades compartidas) </a:t>
            </a:r>
          </a:p>
          <a:p>
            <a:pPr marL="0" indent="0">
              <a:buNone/>
            </a:pPr>
            <a:endParaRPr lang="es-ES" dirty="0"/>
          </a:p>
          <a:p>
            <a:pPr marL="0" indent="0">
              <a:buNone/>
            </a:pPr>
            <a:r>
              <a:rPr lang="es-ES" b="1" dirty="0"/>
              <a:t>	- </a:t>
            </a:r>
            <a:r>
              <a:rPr lang="es-ES" dirty="0"/>
              <a:t>La </a:t>
            </a:r>
            <a:r>
              <a:rPr lang="es-ES" b="1" dirty="0"/>
              <a:t>Normativa escolar para la participación de los padres y las familias </a:t>
            </a:r>
            <a:r>
              <a:rPr lang="es-ES" dirty="0"/>
              <a:t>(el plan para promover su participación) </a:t>
            </a:r>
          </a:p>
          <a:p>
            <a:endParaRPr lang="en-US" dirty="0"/>
          </a:p>
        </p:txBody>
      </p:sp>
      <p:sp>
        <p:nvSpPr>
          <p:cNvPr id="5" name="Slide Number Placeholder 4">
            <a:extLst>
              <a:ext uri="{FF2B5EF4-FFF2-40B4-BE49-F238E27FC236}">
                <a16:creationId xmlns:a16="http://schemas.microsoft.com/office/drawing/2014/main" id="{D3FFE05B-1F8A-4A19-B09C-07D0D13A68EA}"/>
              </a:ext>
            </a:extLst>
          </p:cNvPr>
          <p:cNvSpPr>
            <a:spLocks noGrp="1"/>
          </p:cNvSpPr>
          <p:nvPr>
            <p:ph type="sldNum" sz="quarter" idx="12"/>
          </p:nvPr>
        </p:nvSpPr>
        <p:spPr/>
        <p:txBody>
          <a:bodyPr/>
          <a:lstStyle/>
          <a:p>
            <a:fld id="{FD52C1F8-3BA5-F24E-8618-E52498D87186}" type="slidenum">
              <a:rPr lang="en-US" smtClean="0"/>
              <a:t>9</a:t>
            </a:fld>
            <a:endParaRPr lang="en-US" dirty="0"/>
          </a:p>
        </p:txBody>
      </p:sp>
    </p:spTree>
    <p:extLst>
      <p:ext uri="{BB962C8B-B14F-4D97-AF65-F5344CB8AC3E}">
        <p14:creationId xmlns:p14="http://schemas.microsoft.com/office/powerpoint/2010/main" val="2387217036"/>
      </p:ext>
    </p:extLst>
  </p:cSld>
  <p:clrMapOvr>
    <a:masterClrMapping/>
  </p:clrMapOvr>
</p:sld>
</file>

<file path=ppt/theme/theme1.xml><?xml version="1.0" encoding="utf-8"?>
<a:theme xmlns:a="http://schemas.openxmlformats.org/drawingml/2006/main" name="Title I Annual Meeting PP">
  <a:themeElements>
    <a:clrScheme name="2014 HISD Color Theme">
      <a:dk1>
        <a:sysClr val="windowText" lastClr="000000"/>
      </a:dk1>
      <a:lt1>
        <a:sysClr val="window" lastClr="FFFFFF"/>
      </a:lt1>
      <a:dk2>
        <a:srgbClr val="67A2B9"/>
      </a:dk2>
      <a:lt2>
        <a:srgbClr val="F1F5F6"/>
      </a:lt2>
      <a:accent1>
        <a:srgbClr val="DCA900"/>
      </a:accent1>
      <a:accent2>
        <a:srgbClr val="B5CFDB"/>
      </a:accent2>
      <a:accent3>
        <a:srgbClr val="88B5C6"/>
      </a:accent3>
      <a:accent4>
        <a:srgbClr val="949494"/>
      </a:accent4>
      <a:accent5>
        <a:srgbClr val="58595B"/>
      </a:accent5>
      <a:accent6>
        <a:srgbClr val="EAF0F3"/>
      </a:accent6>
      <a:hlink>
        <a:srgbClr val="58595B"/>
      </a:hlink>
      <a:folHlink>
        <a:srgbClr val="D2D2D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ategory xmlns="4a7df032-6a0e-4167-b33b-52407178ec56">Compliance Training</Category>
    <Document_x0020_Category xmlns="4a7df032-6a0e-4167-b33b-52407178ec56">Presentations</Document_x0020_Category>
    <SharedWithUsers xmlns="107fa061-bf16-4a71-85ae-142c7874d8f1">
      <UserInfo>
        <DisplayName>Dews, Anitra D</DisplayName>
        <AccountId>3116</AccountId>
        <AccountType/>
      </UserInfo>
      <UserInfo>
        <DisplayName>Dailey, Kesha L</DisplayName>
        <AccountId>3658</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B2BC1A8BE18A14184032A37DA3C2858" ma:contentTypeVersion="8" ma:contentTypeDescription="Create a new document." ma:contentTypeScope="" ma:versionID="981a8dbb5548df86ee379ad02785adf6">
  <xsd:schema xmlns:xsd="http://www.w3.org/2001/XMLSchema" xmlns:xs="http://www.w3.org/2001/XMLSchema" xmlns:p="http://schemas.microsoft.com/office/2006/metadata/properties" xmlns:ns2="4a7df032-6a0e-4167-b33b-52407178ec56" xmlns:ns3="107fa061-bf16-4a71-85ae-142c7874d8f1" targetNamespace="http://schemas.microsoft.com/office/2006/metadata/properties" ma:root="true" ma:fieldsID="bc74ffae03e5480e64198de88ba299d3" ns2:_="" ns3:_="">
    <xsd:import namespace="4a7df032-6a0e-4167-b33b-52407178ec56"/>
    <xsd:import namespace="107fa061-bf16-4a71-85ae-142c7874d8f1"/>
    <xsd:element name="properties">
      <xsd:complexType>
        <xsd:sequence>
          <xsd:element name="documentManagement">
            <xsd:complexType>
              <xsd:all>
                <xsd:element ref="ns2:Category" minOccurs="0"/>
                <xsd:element ref="ns2:Document_x0020_Category" minOccurs="0"/>
                <xsd:element ref="ns2:MediaServiceMetadata" minOccurs="0"/>
                <xsd:element ref="ns2:MediaServiceFastMetadata" minOccurs="0"/>
                <xsd:element ref="ns2:MediaServiceEventHashCode" minOccurs="0"/>
                <xsd:element ref="ns2:MediaServiceGenerationTim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7df032-6a0e-4167-b33b-52407178ec56" elementFormDefault="qualified">
    <xsd:import namespace="http://schemas.microsoft.com/office/2006/documentManagement/types"/>
    <xsd:import namespace="http://schemas.microsoft.com/office/infopath/2007/PartnerControls"/>
    <xsd:element name="Category" ma:index="8" nillable="true" ma:displayName="Category" ma:internalName="Category">
      <xsd:simpleType>
        <xsd:restriction base="dms:Text">
          <xsd:maxLength value="255"/>
        </xsd:restriction>
      </xsd:simpleType>
    </xsd:element>
    <xsd:element name="Document_x0020_Category" ma:index="9" nillable="true" ma:displayName="Document Category" ma:default="Form" ma:description="&#10;" ma:format="Dropdown" ma:internalName="Document_x0020_Category">
      <xsd:simpleType>
        <xsd:union memberTypes="dms:Text">
          <xsd:simpleType>
            <xsd:restriction base="dms:Choice">
              <xsd:enumeration value="Form"/>
              <xsd:enumeration value="Notice"/>
              <xsd:enumeration value="Guide"/>
              <xsd:enumeration value="Training"/>
              <xsd:enumeration value="Resource"/>
              <xsd:enumeration value="Site Page"/>
            </xsd:restriction>
          </xsd:simpleType>
        </xsd:un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7fa061-bf16-4a71-85ae-142c7874d8f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22B949-1B63-44B7-A870-9BAB9069E3D2}">
  <ds:schemaRefs>
    <ds:schemaRef ds:uri="http://schemas.microsoft.com/sharepoint/v3/contenttype/forms"/>
  </ds:schemaRefs>
</ds:datastoreItem>
</file>

<file path=customXml/itemProps2.xml><?xml version="1.0" encoding="utf-8"?>
<ds:datastoreItem xmlns:ds="http://schemas.openxmlformats.org/officeDocument/2006/customXml" ds:itemID="{FA6EAF6E-2ACD-483E-BA32-0A1767EB337C}">
  <ds:schemaRefs>
    <ds:schemaRef ds:uri="http://schemas.openxmlformats.org/package/2006/metadata/core-properties"/>
    <ds:schemaRef ds:uri="http://schemas.microsoft.com/office/2006/documentManagement/types"/>
    <ds:schemaRef ds:uri="4a7df032-6a0e-4167-b33b-52407178ec56"/>
    <ds:schemaRef ds:uri="http://schemas.microsoft.com/office/infopath/2007/PartnerControls"/>
    <ds:schemaRef ds:uri="http://schemas.microsoft.com/office/2006/metadata/properties"/>
    <ds:schemaRef ds:uri="107fa061-bf16-4a71-85ae-142c7874d8f1"/>
    <ds:schemaRef ds:uri="http://purl.org/dc/dcmitype/"/>
    <ds:schemaRef ds:uri="http://www.w3.org/XML/1998/namespace"/>
    <ds:schemaRef ds:uri="http://purl.org/dc/terms/"/>
    <ds:schemaRef ds:uri="http://purl.org/dc/elements/1.1/"/>
  </ds:schemaRefs>
</ds:datastoreItem>
</file>

<file path=customXml/itemProps3.xml><?xml version="1.0" encoding="utf-8"?>
<ds:datastoreItem xmlns:ds="http://schemas.openxmlformats.org/officeDocument/2006/customXml" ds:itemID="{CC4BB6C6-AA27-4B87-AA7E-118AD4EB24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a7df032-6a0e-4167-b33b-52407178ec56"/>
    <ds:schemaRef ds:uri="107fa061-bf16-4a71-85ae-142c7874d8f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1753</TotalTime>
  <Words>1985</Words>
  <Application>Microsoft Office PowerPoint</Application>
  <PresentationFormat>On-screen Show (4:3)</PresentationFormat>
  <Paragraphs>166</Paragraphs>
  <Slides>16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Albertus Medium</vt:lpstr>
      <vt:lpstr>Arial</vt:lpstr>
      <vt:lpstr>Calibri</vt:lpstr>
      <vt:lpstr>Calibri Light</vt:lpstr>
      <vt:lpstr>Rockwell</vt:lpstr>
      <vt:lpstr>Title I Annual Meeting PP</vt:lpstr>
      <vt:lpstr>Every Student Succeeds Act (ESSA)</vt:lpstr>
      <vt:lpstr>Title I, Part A Program-Definition</vt:lpstr>
      <vt:lpstr>Title I, Part A Program / Título I, Parte A               Programa</vt:lpstr>
      <vt:lpstr>How Schools Qualify / Qué requisitos deben cumplir las escuelas para recibir asistencia del programa</vt:lpstr>
      <vt:lpstr>Title I Annual Meeting/Reunión anual de Título I </vt:lpstr>
      <vt:lpstr>Supplemental Dollars?   /    ¿Qué significa              suplementario? </vt:lpstr>
      <vt:lpstr>Patterson Elementary School</vt:lpstr>
      <vt:lpstr>Parent and Family Engagement / Participación de los                          padres y la familia </vt:lpstr>
      <vt:lpstr>Parental Involvement             Requisitos para la      Requirements                       participación de los padres  </vt:lpstr>
      <vt:lpstr>Parent Involvement Requirements</vt:lpstr>
      <vt:lpstr>Patterson Elementary School</vt:lpstr>
      <vt:lpstr>Other Requirements / Otros requisitos </vt:lpstr>
      <vt:lpstr>Patterson Elementary School</vt:lpstr>
      <vt:lpstr>Remember that…Recuerde que…</vt:lpstr>
      <vt:lpstr>Questions?     /      ¿Tiene preguntas?</vt:lpstr>
      <vt:lpstr>Thank you 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Every Student Succeeds Act (ESSA)</dc:title>
  <dc:creator>Jarrett, Quiandine</dc:creator>
  <cp:lastModifiedBy>Amador, Dalila L</cp:lastModifiedBy>
  <cp:revision>28</cp:revision>
  <dcterms:created xsi:type="dcterms:W3CDTF">2020-09-21T23:26:36Z</dcterms:created>
  <dcterms:modified xsi:type="dcterms:W3CDTF">2022-01-31T17:29:14Z</dcterms:modified>
</cp:coreProperties>
</file>