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0" r:id="rId3"/>
    <p:sldId id="262" r:id="rId4"/>
    <p:sldId id="336" r:id="rId5"/>
    <p:sldId id="274" r:id="rId6"/>
    <p:sldId id="346" r:id="rId7"/>
    <p:sldId id="282" r:id="rId8"/>
    <p:sldId id="347" r:id="rId9"/>
    <p:sldId id="285" r:id="rId10"/>
    <p:sldId id="343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6" r:id="rId19"/>
    <p:sldId id="298" r:id="rId20"/>
    <p:sldId id="305" r:id="rId21"/>
    <p:sldId id="357" r:id="rId22"/>
    <p:sldId id="315" r:id="rId23"/>
    <p:sldId id="329" r:id="rId24"/>
    <p:sldId id="358" r:id="rId25"/>
    <p:sldId id="331" r:id="rId26"/>
    <p:sldId id="332" r:id="rId27"/>
  </p:sldIdLst>
  <p:sldSz cx="9144000" cy="6858000" type="screen4x3"/>
  <p:notesSz cx="6858000" cy="9144000"/>
  <p:embeddedFontLst>
    <p:embeddedFont>
      <p:font typeface="Impact" panose="020B0806030902050204" pitchFamily="34" charset="0"/>
      <p:regular r:id="rId30"/>
    </p:embeddedFont>
    <p:embeddedFont>
      <p:font typeface="Brush Script MT" panose="03060802040406070304" pitchFamily="66" charset="0"/>
      <p:italic r:id="rId31"/>
    </p:embeddedFont>
    <p:embeddedFont>
      <p:font typeface="Arial Narrow" panose="020B0606020202030204" pitchFamily="34" charset="0"/>
      <p:regular r:id="rId32"/>
      <p:bold r:id="rId33"/>
      <p:italic r:id="rId34"/>
      <p:boldItalic r:id="rId35"/>
    </p:embeddedFont>
    <p:embeddedFont>
      <p:font typeface="Haettenschweiler" panose="020B0706040902060204" pitchFamily="34" charset="0"/>
      <p:regular r:id="rId36"/>
    </p:embeddedFont>
    <p:embeddedFont>
      <p:font typeface="Arial Black" panose="020B0A04020102020204" pitchFamily="34" charset="0"/>
      <p:bold r:id="rId37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>
          <p15:clr>
            <a:srgbClr val="A4A3A4"/>
          </p15:clr>
        </p15:guide>
        <p15:guide id="2" pos="26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6501"/>
    <a:srgbClr val="37B784"/>
    <a:srgbClr val="AD6900"/>
    <a:srgbClr val="714400"/>
    <a:srgbClr val="FC0128"/>
    <a:srgbClr val="000000"/>
    <a:srgbClr val="00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109" d="100"/>
          <a:sy n="109" d="100"/>
        </p:scale>
        <p:origin x="468" y="102"/>
      </p:cViewPr>
      <p:guideLst>
        <p:guide orient="horz" pos="2341"/>
        <p:guide pos="26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/>
            <a:fld id="{B854D6AD-4F37-451E-9856-3519C2276E63}" type="slidenum">
              <a:rPr lang="en-US" sz="1400"/>
              <a:pPr algn="r" eaLnBrk="0" hangingPunct="0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7050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6749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eaLnBrk="0" hangingPunct="0"/>
            <a:r>
              <a:rPr lang="en-US" sz="1400"/>
              <a:t>Copyright McGraw-Hill, Inc. 1996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/>
            <a:fld id="{90673DAD-D27F-45F1-899F-D46586877E35}" type="slidenum">
              <a:rPr lang="en-US" sz="1400"/>
              <a:pPr algn="r" eaLnBrk="0" hangingPunct="0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543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497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20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7526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228600"/>
            <a:ext cx="51054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341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880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597659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9555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3518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4210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142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9518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93776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18" Type="http://schemas.openxmlformats.org/officeDocument/2006/relationships/slide" Target="../slides/slide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2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9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6.xml"/><Relationship Id="rId20" Type="http://schemas.openxmlformats.org/officeDocument/2006/relationships/slide" Target="../slides/slide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23" Type="http://schemas.openxmlformats.org/officeDocument/2006/relationships/slide" Target="../slides/slide25.xml"/><Relationship Id="rId10" Type="http://schemas.openxmlformats.org/officeDocument/2006/relationships/slideLayout" Target="../slideLayouts/slideLayout10.xml"/><Relationship Id="rId19" Type="http://schemas.openxmlformats.org/officeDocument/2006/relationships/slide" Target="../slides/slide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Relationship Id="rId22" Type="http://schemas.openxmlformats.org/officeDocument/2006/relationships/slide" Target="../slides/slide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29" name="Group 1045"/>
          <p:cNvGrpSpPr>
            <a:grpSpLocks/>
          </p:cNvGrpSpPr>
          <p:nvPr userDrawn="1"/>
        </p:nvGrpSpPr>
        <p:grpSpPr bwMode="auto">
          <a:xfrm>
            <a:off x="0" y="0"/>
            <a:ext cx="1752600" cy="6858000"/>
            <a:chOff x="0" y="0"/>
            <a:chExt cx="1104" cy="4320"/>
          </a:xfrm>
        </p:grpSpPr>
        <p:sp>
          <p:nvSpPr>
            <p:cNvPr id="94211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04" cy="4320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4212" name="WordArt 1028"/>
            <p:cNvSpPr>
              <a:spLocks noChangeArrowheads="1" noChangeShapeType="1" noTextEdit="1"/>
            </p:cNvSpPr>
            <p:nvPr/>
          </p:nvSpPr>
          <p:spPr bwMode="auto">
            <a:xfrm>
              <a:off x="237" y="266"/>
              <a:ext cx="608" cy="59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latin typeface="Arial Black" panose="020B0A04020102020204" pitchFamily="34" charset="0"/>
                </a:rPr>
                <a:t>CHAPTER</a:t>
              </a:r>
            </a:p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latin typeface="Arial Black" panose="020B0A04020102020204" pitchFamily="34" charset="0"/>
                </a:rPr>
                <a:t>37</a:t>
              </a:r>
            </a:p>
          </p:txBody>
        </p:sp>
        <p:sp>
          <p:nvSpPr>
            <p:cNvPr id="94213" name="Line 1029"/>
            <p:cNvSpPr>
              <a:spLocks noChangeShapeType="1"/>
            </p:cNvSpPr>
            <p:nvPr/>
          </p:nvSpPr>
          <p:spPr bwMode="auto">
            <a:xfrm>
              <a:off x="57" y="3759"/>
              <a:ext cx="981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14" name="Line 1030"/>
            <p:cNvSpPr>
              <a:spLocks noChangeShapeType="1"/>
            </p:cNvSpPr>
            <p:nvPr/>
          </p:nvSpPr>
          <p:spPr bwMode="auto">
            <a:xfrm>
              <a:off x="56" y="3169"/>
              <a:ext cx="981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15" name="Group 1031"/>
          <p:cNvGrpSpPr>
            <a:grpSpLocks/>
          </p:cNvGrpSpPr>
          <p:nvPr/>
        </p:nvGrpSpPr>
        <p:grpSpPr bwMode="auto">
          <a:xfrm>
            <a:off x="4668838" y="4441825"/>
            <a:ext cx="4343400" cy="2362200"/>
            <a:chOff x="2941" y="2798"/>
            <a:chExt cx="2736" cy="1488"/>
          </a:xfrm>
        </p:grpSpPr>
        <p:sp>
          <p:nvSpPr>
            <p:cNvPr id="94216" name="Line 1032"/>
            <p:cNvSpPr>
              <a:spLocks noChangeShapeType="1"/>
            </p:cNvSpPr>
            <p:nvPr userDrawn="1"/>
          </p:nvSpPr>
          <p:spPr bwMode="auto">
            <a:xfrm>
              <a:off x="2941" y="4224"/>
              <a:ext cx="2736" cy="0"/>
            </a:xfrm>
            <a:prstGeom prst="line">
              <a:avLst/>
            </a:prstGeom>
            <a:noFill/>
            <a:ln w="38100" cmpd="dbl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17" name="Line 1033"/>
            <p:cNvSpPr>
              <a:spLocks noChangeShapeType="1"/>
            </p:cNvSpPr>
            <p:nvPr userDrawn="1"/>
          </p:nvSpPr>
          <p:spPr bwMode="auto">
            <a:xfrm>
              <a:off x="5616" y="2798"/>
              <a:ext cx="0" cy="1488"/>
            </a:xfrm>
            <a:prstGeom prst="line">
              <a:avLst/>
            </a:prstGeom>
            <a:noFill/>
            <a:ln w="38100" cmpd="dbl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18" name="Rectangle 1034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28600"/>
            <a:ext cx="701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4219" name="Rectangle 10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7010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4220" name="Text Box 1036"/>
          <p:cNvSpPr txBox="1">
            <a:spLocks noChangeArrowheads="1"/>
          </p:cNvSpPr>
          <p:nvPr/>
        </p:nvSpPr>
        <p:spPr bwMode="auto">
          <a:xfrm>
            <a:off x="182563" y="6442075"/>
            <a:ext cx="1406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FF66"/>
                </a:solidFill>
              </a:rPr>
              <a:t>37 - </a:t>
            </a:r>
            <a:fld id="{040435BC-AFE8-4C9F-BB47-0129F19E084C}" type="slidenum">
              <a:rPr lang="en-US" sz="1400">
                <a:solidFill>
                  <a:srgbClr val="99FF66"/>
                </a:solidFill>
              </a:rPr>
              <a:pPr algn="ctr">
                <a:spcBef>
                  <a:spcPct val="50000"/>
                </a:spcBef>
              </a:pPr>
              <a:t>‹#›</a:t>
            </a:fld>
            <a:endParaRPr lang="en-US" sz="1400">
              <a:solidFill>
                <a:srgbClr val="99FF66"/>
              </a:solidFill>
            </a:endParaRPr>
          </a:p>
        </p:txBody>
      </p:sp>
      <p:sp>
        <p:nvSpPr>
          <p:cNvPr id="94221" name="Text Box 1037"/>
          <p:cNvSpPr txBox="1">
            <a:spLocks noChangeArrowheads="1"/>
          </p:cNvSpPr>
          <p:nvPr/>
        </p:nvSpPr>
        <p:spPr bwMode="auto">
          <a:xfrm>
            <a:off x="1736725" y="6588125"/>
            <a:ext cx="2463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6600"/>
                </a:solidFill>
              </a:rPr>
              <a:t>Copyright McGraw-Hill/Irwin,  2002</a:t>
            </a:r>
          </a:p>
        </p:txBody>
      </p:sp>
      <p:sp>
        <p:nvSpPr>
          <p:cNvPr id="94222" name="Text Box 1038"/>
          <p:cNvSpPr txBox="1">
            <a:spLocks noChangeArrowheads="1"/>
          </p:cNvSpPr>
          <p:nvPr/>
        </p:nvSpPr>
        <p:spPr bwMode="auto">
          <a:xfrm>
            <a:off x="0" y="1185863"/>
            <a:ext cx="1768475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3" action="ppaction://hlinksldjump"/>
              </a:rPr>
              <a:t>Key Facts of Trade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4" action="ppaction://hlinksldjump"/>
              </a:rPr>
              <a:t>Economic Basis For Trade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5" action="ppaction://hlinksldjump"/>
              </a:rPr>
              <a:t>Comparative Advantage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6" action="ppaction://hlinksldjump"/>
              </a:rPr>
              <a:t>Production Possibilities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7" action="ppaction://hlinksldjump"/>
              </a:rPr>
              <a:t>Trading Possibilities Lines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8" action="ppaction://hlinksldjump"/>
              </a:rPr>
              <a:t>Equilibrium World Price and Quantity of Exports and Imports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19" action="ppaction://hlinksldjump"/>
              </a:rPr>
              <a:t>Trade Barriers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20" action="ppaction://hlinksldjump"/>
              </a:rPr>
              <a:t>Economic Impact of Tariffs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21" action="ppaction://hlinksldjump"/>
              </a:rPr>
              <a:t>The Case for Protection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22" action="ppaction://hlinksldjump"/>
              </a:rPr>
              <a:t>The World Trade Organization</a:t>
            </a:r>
            <a:endParaRPr lang="en-US" sz="1100" b="1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100" b="1">
                <a:solidFill>
                  <a:schemeClr val="folHlink"/>
                </a:solidFill>
                <a:hlinkClick r:id="rId23" action="ppaction://hlinksldjump"/>
              </a:rPr>
              <a:t>Key Terms</a:t>
            </a:r>
            <a:endParaRPr lang="en-US" sz="1100" b="1">
              <a:solidFill>
                <a:schemeClr val="folHlink"/>
              </a:solidFill>
            </a:endParaRPr>
          </a:p>
        </p:txBody>
      </p:sp>
      <p:sp>
        <p:nvSpPr>
          <p:cNvPr id="94223" name="AutoShape 1039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1020763" y="6051550"/>
            <a:ext cx="609600" cy="328613"/>
          </a:xfrm>
          <a:prstGeom prst="actionButtonE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4" name="Text Box 1040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5563" y="543242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FFFF00"/>
                </a:solidFill>
              </a:rPr>
              <a:t>Previous</a:t>
            </a:r>
          </a:p>
          <a:p>
            <a:pPr algn="ctr"/>
            <a:r>
              <a:rPr lang="en-US" sz="1400" b="1">
                <a:solidFill>
                  <a:srgbClr val="FFFF00"/>
                </a:solidFill>
              </a:rPr>
              <a:t>Slide</a:t>
            </a:r>
          </a:p>
        </p:txBody>
      </p:sp>
      <p:sp>
        <p:nvSpPr>
          <p:cNvPr id="94225" name="Text Box 1041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974725" y="542925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FFFF00"/>
                </a:solidFill>
              </a:rPr>
              <a:t>Next</a:t>
            </a:r>
          </a:p>
          <a:p>
            <a:pPr algn="ctr"/>
            <a:r>
              <a:rPr lang="en-US" sz="1400" b="1">
                <a:solidFill>
                  <a:srgbClr val="FFFF00"/>
                </a:solidFill>
              </a:rPr>
              <a:t>Slide</a:t>
            </a:r>
          </a:p>
        </p:txBody>
      </p:sp>
      <p:sp>
        <p:nvSpPr>
          <p:cNvPr id="94226" name="AutoShape 10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 flipH="1">
            <a:off x="176213" y="5137150"/>
            <a:ext cx="609600" cy="3175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7" name="AutoShape 10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023938" y="5140325"/>
            <a:ext cx="609600" cy="3175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8" name="Text Box 1044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160338" y="5992813"/>
            <a:ext cx="682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FF9933"/>
                </a:solidFill>
              </a:rPr>
              <a:t>End</a:t>
            </a:r>
          </a:p>
          <a:p>
            <a:pPr algn="ctr"/>
            <a:r>
              <a:rPr lang="en-US" sz="1400" b="1">
                <a:solidFill>
                  <a:srgbClr val="FF9933"/>
                </a:solidFill>
              </a:rPr>
              <a:t>Show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cgi-bin/mcbrue15.pl?url=origin37-1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cgi-bin/mcbrue15.pl?url=analogies37-1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2.xml"/><Relationship Id="rId3" Type="http://schemas.openxmlformats.org/officeDocument/2006/relationships/slide" Target="slide16.xml"/><Relationship Id="rId7" Type="http://schemas.openxmlformats.org/officeDocument/2006/relationships/slide" Target="slide23.xml"/><Relationship Id="rId12" Type="http://schemas.openxmlformats.org/officeDocument/2006/relationships/slide" Target="slide2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22.xml"/><Relationship Id="rId11" Type="http://schemas.openxmlformats.org/officeDocument/2006/relationships/slide" Target="slide8.xml"/><Relationship Id="rId5" Type="http://schemas.openxmlformats.org/officeDocument/2006/relationships/slide" Target="slide19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cgi-bin/mcbrue15.pl?url=graphs37-1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5073650" y="1100138"/>
            <a:ext cx="3527425" cy="3448050"/>
            <a:chOff x="1414" y="904"/>
            <a:chExt cx="2937" cy="2871"/>
          </a:xfrm>
        </p:grpSpPr>
        <p:graphicFrame>
          <p:nvGraphicFramePr>
            <p:cNvPr id="4100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414" y="904"/>
            <a:ext cx="2937" cy="28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" name="Microsoft ClipArt Gallery" r:id="rId4" imgW="3450960" imgH="3457440" progId="MS_ClipArt_Gallery">
                    <p:embed/>
                  </p:oleObj>
                </mc:Choice>
                <mc:Fallback>
                  <p:oleObj name="Microsoft ClipArt Gallery" r:id="rId4" imgW="3450960" imgH="3457440" progId="MS_ClipArt_Gallery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4" y="904"/>
                          <a:ext cx="2937" cy="28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232" y="1681"/>
            <a:ext cx="1327" cy="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" name="Microsoft ClipArt Gallery" r:id="rId6" imgW="3471840" imgH="3519360" progId="MS_ClipArt_Gallery">
                    <p:embed/>
                  </p:oleObj>
                </mc:Choice>
                <mc:Fallback>
                  <p:oleObj name="Microsoft ClipArt Gallery" r:id="rId6" imgW="3471840" imgH="3519360" progId="MS_ClipArt_Gallery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2" y="1681"/>
                          <a:ext cx="1327" cy="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736850" y="4829175"/>
            <a:ext cx="581025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 eaLnBrk="0" hangingPunct="0"/>
            <a:r>
              <a:rPr lang="en-US" sz="5000" b="1" i="1">
                <a:solidFill>
                  <a:schemeClr val="tx2"/>
                </a:solidFill>
              </a:rPr>
              <a:t>INTERNATIONAL</a:t>
            </a:r>
          </a:p>
          <a:p>
            <a:pPr algn="r" eaLnBrk="0" hangingPunct="0"/>
            <a:r>
              <a:rPr lang="en-US" sz="5000" b="1" i="1">
                <a:solidFill>
                  <a:schemeClr val="tx2"/>
                </a:solidFill>
              </a:rPr>
              <a:t>TRADE</a:t>
            </a:r>
          </a:p>
        </p:txBody>
      </p:sp>
      <p:grpSp>
        <p:nvGrpSpPr>
          <p:cNvPr id="4113" name="Group 17"/>
          <p:cNvGrpSpPr>
            <a:grpSpLocks/>
          </p:cNvGrpSpPr>
          <p:nvPr/>
        </p:nvGrpSpPr>
        <p:grpSpPr bwMode="auto">
          <a:xfrm>
            <a:off x="1773238" y="52388"/>
            <a:ext cx="3371850" cy="2713037"/>
            <a:chOff x="1117" y="33"/>
            <a:chExt cx="2124" cy="1709"/>
          </a:xfrm>
        </p:grpSpPr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1417" y="33"/>
              <a:ext cx="1492" cy="1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7200" b="1">
                  <a:solidFill>
                    <a:srgbClr val="008000"/>
                  </a:solidFill>
                </a:rPr>
                <a:t>37</a:t>
              </a:r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1694" y="814"/>
              <a:ext cx="154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800" b="1"/>
                <a:t>C H A P T E R</a:t>
              </a:r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1117" y="1085"/>
              <a:ext cx="210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Line 2"/>
          <p:cNvSpPr>
            <a:spLocks noChangeShapeType="1"/>
          </p:cNvSpPr>
          <p:nvPr/>
        </p:nvSpPr>
        <p:spPr bwMode="auto">
          <a:xfrm flipV="1">
            <a:off x="6677025" y="5586413"/>
            <a:ext cx="0" cy="398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59" name="Line 3"/>
          <p:cNvSpPr>
            <a:spLocks noChangeShapeType="1"/>
          </p:cNvSpPr>
          <p:nvPr/>
        </p:nvSpPr>
        <p:spPr bwMode="auto">
          <a:xfrm>
            <a:off x="6034088" y="5584825"/>
            <a:ext cx="6381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744663" y="25400"/>
            <a:ext cx="7267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TRADING POSSIBILITIES LINES</a:t>
            </a:r>
          </a:p>
        </p:txBody>
      </p:sp>
      <p:sp>
        <p:nvSpPr>
          <p:cNvPr id="96261" name="Freeform 5"/>
          <p:cNvSpPr>
            <a:spLocks/>
          </p:cNvSpPr>
          <p:nvPr/>
        </p:nvSpPr>
        <p:spPr bwMode="auto">
          <a:xfrm>
            <a:off x="6029325" y="4073525"/>
            <a:ext cx="1157288" cy="1927225"/>
          </a:xfrm>
          <a:custGeom>
            <a:avLst/>
            <a:gdLst>
              <a:gd name="T0" fmla="*/ 0 w 729"/>
              <a:gd name="T1" fmla="*/ 11 h 1214"/>
              <a:gd name="T2" fmla="*/ 524 w 729"/>
              <a:gd name="T3" fmla="*/ 1214 h 1214"/>
              <a:gd name="T4" fmla="*/ 729 w 729"/>
              <a:gd name="T5" fmla="*/ 1209 h 1214"/>
              <a:gd name="T6" fmla="*/ 0 w 729"/>
              <a:gd name="T7" fmla="*/ 0 h 1214"/>
              <a:gd name="T8" fmla="*/ 0 w 729"/>
              <a:gd name="T9" fmla="*/ 11 h 1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" h="1214">
                <a:moveTo>
                  <a:pt x="0" y="11"/>
                </a:moveTo>
                <a:lnTo>
                  <a:pt x="524" y="1214"/>
                </a:lnTo>
                <a:lnTo>
                  <a:pt x="729" y="1209"/>
                </a:lnTo>
                <a:lnTo>
                  <a:pt x="0" y="0"/>
                </a:lnTo>
                <a:lnTo>
                  <a:pt x="0" y="11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2" name="Freeform 6"/>
          <p:cNvSpPr>
            <a:spLocks/>
          </p:cNvSpPr>
          <p:nvPr/>
        </p:nvSpPr>
        <p:spPr bwMode="auto">
          <a:xfrm>
            <a:off x="2447925" y="1625600"/>
            <a:ext cx="2670175" cy="4402138"/>
          </a:xfrm>
          <a:custGeom>
            <a:avLst/>
            <a:gdLst>
              <a:gd name="T0" fmla="*/ 2223 w 2224"/>
              <a:gd name="T1" fmla="*/ 3306 h 3334"/>
              <a:gd name="T2" fmla="*/ 0 w 2224"/>
              <a:gd name="T3" fmla="*/ 1142 h 3334"/>
              <a:gd name="T4" fmla="*/ 0 w 2224"/>
              <a:gd name="T5" fmla="*/ 0 h 3334"/>
              <a:gd name="T6" fmla="*/ 2223 w 2224"/>
              <a:gd name="T7" fmla="*/ 3333 h 3334"/>
              <a:gd name="T8" fmla="*/ 2223 w 2224"/>
              <a:gd name="T9" fmla="*/ 3306 h 3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4" h="3334">
                <a:moveTo>
                  <a:pt x="2223" y="3306"/>
                </a:moveTo>
                <a:lnTo>
                  <a:pt x="0" y="1142"/>
                </a:lnTo>
                <a:lnTo>
                  <a:pt x="0" y="0"/>
                </a:lnTo>
                <a:lnTo>
                  <a:pt x="2223" y="3333"/>
                </a:lnTo>
                <a:lnTo>
                  <a:pt x="2223" y="330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 flipV="1">
            <a:off x="4024313" y="4840288"/>
            <a:ext cx="0" cy="11303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2478088" y="4819650"/>
            <a:ext cx="155733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6008688" y="4038600"/>
            <a:ext cx="868362" cy="197802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>
            <a:off x="2449513" y="3081338"/>
            <a:ext cx="2646362" cy="2906712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 rot="16200000">
            <a:off x="1207294" y="3674269"/>
            <a:ext cx="1590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 rot="16200000">
            <a:off x="4663281" y="3661569"/>
            <a:ext cx="1590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2097088" y="1425575"/>
            <a:ext cx="36512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5624513" y="2895600"/>
            <a:ext cx="36512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2668588" y="6015038"/>
            <a:ext cx="2620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5     10    15    20    25    30</a:t>
            </a: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6262688" y="6027738"/>
            <a:ext cx="1712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</a:t>
            </a:r>
          </a:p>
        </p:txBody>
      </p:sp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3749675" y="4876800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6356350" y="5546725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3278188" y="236855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6705600" y="386080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3754438" y="3062288"/>
            <a:ext cx="735012" cy="60801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8" name="Line 22"/>
          <p:cNvSpPr>
            <a:spLocks noChangeShapeType="1"/>
          </p:cNvSpPr>
          <p:nvPr/>
        </p:nvSpPr>
        <p:spPr bwMode="auto">
          <a:xfrm flipH="1">
            <a:off x="6723063" y="4462463"/>
            <a:ext cx="644525" cy="5905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2478088" y="4510088"/>
            <a:ext cx="17065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>
            <a:off x="4179888" y="4486275"/>
            <a:ext cx="0" cy="14811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>
            <a:off x="6034088" y="5438775"/>
            <a:ext cx="83661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 flipV="1">
            <a:off x="6872288" y="5441950"/>
            <a:ext cx="0" cy="5429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83" name="AutoShape 27"/>
          <p:cNvSpPr>
            <a:spLocks noChangeArrowheads="1"/>
          </p:cNvSpPr>
          <p:nvPr/>
        </p:nvSpPr>
        <p:spPr bwMode="auto">
          <a:xfrm rot="18900000">
            <a:off x="3641725" y="4144963"/>
            <a:ext cx="342900" cy="266700"/>
          </a:xfrm>
          <a:prstGeom prst="rightArrow">
            <a:avLst>
              <a:gd name="adj1" fmla="val 50000"/>
              <a:gd name="adj2" fmla="val 6429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84" name="Rectangle 28"/>
          <p:cNvSpPr>
            <a:spLocks noChangeArrowheads="1"/>
          </p:cNvSpPr>
          <p:nvPr/>
        </p:nvSpPr>
        <p:spPr bwMode="auto">
          <a:xfrm>
            <a:off x="4338638" y="4397375"/>
            <a:ext cx="409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A’</a:t>
            </a:r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7005638" y="5197475"/>
            <a:ext cx="409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B’</a:t>
            </a: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297973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96287" name="Rectangle 31"/>
          <p:cNvSpPr>
            <a:spLocks noChangeArrowheads="1"/>
          </p:cNvSpPr>
          <p:nvPr/>
        </p:nvSpPr>
        <p:spPr bwMode="auto">
          <a:xfrm>
            <a:off x="645318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96288" name="Line 32"/>
          <p:cNvSpPr>
            <a:spLocks noChangeShapeType="1"/>
          </p:cNvSpPr>
          <p:nvPr/>
        </p:nvSpPr>
        <p:spPr bwMode="auto">
          <a:xfrm>
            <a:off x="6002338" y="4027488"/>
            <a:ext cx="1198562" cy="19827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289" name="Group 33"/>
          <p:cNvGrpSpPr>
            <a:grpSpLocks/>
          </p:cNvGrpSpPr>
          <p:nvPr/>
        </p:nvGrpSpPr>
        <p:grpSpPr bwMode="auto">
          <a:xfrm>
            <a:off x="5962650" y="1509713"/>
            <a:ext cx="2713038" cy="4519612"/>
            <a:chOff x="3756" y="1065"/>
            <a:chExt cx="1709" cy="2733"/>
          </a:xfrm>
        </p:grpSpPr>
        <p:sp>
          <p:nvSpPr>
            <p:cNvPr id="96290" name="Line 34"/>
            <p:cNvSpPr>
              <a:spLocks noChangeShapeType="1"/>
            </p:cNvSpPr>
            <p:nvPr/>
          </p:nvSpPr>
          <p:spPr bwMode="auto">
            <a:xfrm>
              <a:off x="3781" y="1065"/>
              <a:ext cx="0" cy="27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1" name="Line 35"/>
            <p:cNvSpPr>
              <a:spLocks noChangeShapeType="1"/>
            </p:cNvSpPr>
            <p:nvPr/>
          </p:nvSpPr>
          <p:spPr bwMode="auto">
            <a:xfrm>
              <a:off x="3756" y="3790"/>
              <a:ext cx="170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292" name="AutoShape 36"/>
          <p:cNvSpPr>
            <a:spLocks noChangeArrowheads="1"/>
          </p:cNvSpPr>
          <p:nvPr/>
        </p:nvSpPr>
        <p:spPr bwMode="auto">
          <a:xfrm rot="19920000">
            <a:off x="6532563" y="5127625"/>
            <a:ext cx="211137" cy="200025"/>
          </a:xfrm>
          <a:prstGeom prst="rightArrow">
            <a:avLst>
              <a:gd name="adj1" fmla="val 50000"/>
              <a:gd name="adj2" fmla="val 5278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93" name="Line 37"/>
          <p:cNvSpPr>
            <a:spLocks noChangeShapeType="1"/>
          </p:cNvSpPr>
          <p:nvPr/>
        </p:nvSpPr>
        <p:spPr bwMode="auto">
          <a:xfrm flipH="1" flipV="1">
            <a:off x="2441575" y="1627188"/>
            <a:ext cx="2673350" cy="43910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294" name="Group 38"/>
          <p:cNvGrpSpPr>
            <a:grpSpLocks/>
          </p:cNvGrpSpPr>
          <p:nvPr/>
        </p:nvGrpSpPr>
        <p:grpSpPr bwMode="auto">
          <a:xfrm>
            <a:off x="2419350" y="1490663"/>
            <a:ext cx="3019425" cy="4556125"/>
            <a:chOff x="1444" y="1054"/>
            <a:chExt cx="1902" cy="2755"/>
          </a:xfrm>
        </p:grpSpPr>
        <p:sp>
          <p:nvSpPr>
            <p:cNvPr id="96295" name="Line 39"/>
            <p:cNvSpPr>
              <a:spLocks noChangeShapeType="1"/>
            </p:cNvSpPr>
            <p:nvPr/>
          </p:nvSpPr>
          <p:spPr bwMode="auto">
            <a:xfrm>
              <a:off x="1461" y="1054"/>
              <a:ext cx="0" cy="275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6" name="Line 40"/>
            <p:cNvSpPr>
              <a:spLocks noChangeShapeType="1"/>
            </p:cNvSpPr>
            <p:nvPr/>
          </p:nvSpPr>
          <p:spPr bwMode="auto">
            <a:xfrm>
              <a:off x="1444" y="3785"/>
              <a:ext cx="190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297" name="Text Box 41"/>
          <p:cNvSpPr txBox="1">
            <a:spLocks noChangeArrowheads="1"/>
          </p:cNvSpPr>
          <p:nvPr/>
        </p:nvSpPr>
        <p:spPr bwMode="auto">
          <a:xfrm>
            <a:off x="1831975" y="434975"/>
            <a:ext cx="441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/>
              <a:t>The Gains from Trade</a:t>
            </a:r>
          </a:p>
        </p:txBody>
      </p:sp>
      <p:grpSp>
        <p:nvGrpSpPr>
          <p:cNvPr id="96298" name="Group 42"/>
          <p:cNvGrpSpPr>
            <a:grpSpLocks/>
          </p:cNvGrpSpPr>
          <p:nvPr/>
        </p:nvGrpSpPr>
        <p:grpSpPr bwMode="auto">
          <a:xfrm>
            <a:off x="3284538" y="908050"/>
            <a:ext cx="1490662" cy="1449388"/>
            <a:chOff x="2069" y="572"/>
            <a:chExt cx="939" cy="913"/>
          </a:xfrm>
        </p:grpSpPr>
        <p:pic>
          <p:nvPicPr>
            <p:cNvPr id="96299" name="Picture 43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9" y="814"/>
              <a:ext cx="939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6300" name="Text Box 44"/>
            <p:cNvSpPr txBox="1">
              <a:spLocks noChangeArrowheads="1"/>
            </p:cNvSpPr>
            <p:nvPr/>
          </p:nvSpPr>
          <p:spPr bwMode="auto">
            <a:xfrm>
              <a:off x="2088" y="572"/>
              <a:ext cx="9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Haettenschweiler" panose="020B0706040902060204" pitchFamily="34" charset="0"/>
                </a:rPr>
                <a:t>United States</a:t>
              </a:r>
            </a:p>
          </p:txBody>
        </p:sp>
      </p:grpSp>
      <p:grpSp>
        <p:nvGrpSpPr>
          <p:cNvPr id="96301" name="Group 45"/>
          <p:cNvGrpSpPr>
            <a:grpSpLocks/>
          </p:cNvGrpSpPr>
          <p:nvPr/>
        </p:nvGrpSpPr>
        <p:grpSpPr bwMode="auto">
          <a:xfrm>
            <a:off x="6689725" y="908050"/>
            <a:ext cx="1501775" cy="1425575"/>
            <a:chOff x="4214" y="572"/>
            <a:chExt cx="946" cy="898"/>
          </a:xfrm>
        </p:grpSpPr>
        <p:pic>
          <p:nvPicPr>
            <p:cNvPr id="96302" name="Picture 46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814"/>
              <a:ext cx="946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6303" name="Text Box 47"/>
            <p:cNvSpPr txBox="1">
              <a:spLocks noChangeArrowheads="1"/>
            </p:cNvSpPr>
            <p:nvPr/>
          </p:nvSpPr>
          <p:spPr bwMode="auto">
            <a:xfrm>
              <a:off x="4456" y="572"/>
              <a:ext cx="4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Haettenschweiler" panose="020B0706040902060204" pitchFamily="34" charset="0"/>
                </a:rPr>
                <a:t>Brazil</a:t>
              </a:r>
            </a:p>
          </p:txBody>
        </p:sp>
      </p:grpSp>
      <p:sp>
        <p:nvSpPr>
          <p:cNvPr id="96304" name="Oval 48"/>
          <p:cNvSpPr>
            <a:spLocks noChangeArrowheads="1"/>
          </p:cNvSpPr>
          <p:nvPr/>
        </p:nvSpPr>
        <p:spPr bwMode="auto">
          <a:xfrm>
            <a:off x="3954463" y="47450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05" name="Oval 49"/>
          <p:cNvSpPr>
            <a:spLocks noChangeArrowheads="1"/>
          </p:cNvSpPr>
          <p:nvPr/>
        </p:nvSpPr>
        <p:spPr bwMode="auto">
          <a:xfrm>
            <a:off x="4119563" y="44275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06" name="Oval 50"/>
          <p:cNvSpPr>
            <a:spLocks noChangeArrowheads="1"/>
          </p:cNvSpPr>
          <p:nvPr/>
        </p:nvSpPr>
        <p:spPr bwMode="auto">
          <a:xfrm>
            <a:off x="6608763" y="55197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07" name="Oval 51"/>
          <p:cNvSpPr>
            <a:spLocks noChangeArrowheads="1"/>
          </p:cNvSpPr>
          <p:nvPr/>
        </p:nvSpPr>
        <p:spPr bwMode="auto">
          <a:xfrm>
            <a:off x="6811963" y="53673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79" grpId="0" animBg="1"/>
      <p:bldP spid="96280" grpId="0" animBg="1"/>
      <p:bldP spid="96281" grpId="0" animBg="1"/>
      <p:bldP spid="96282" grpId="0" animBg="1"/>
      <p:bldP spid="96283" grpId="0" animBg="1"/>
      <p:bldP spid="96284" grpId="0" autoUpdateAnimBg="0"/>
      <p:bldP spid="96285" grpId="0" autoUpdateAnimBg="0"/>
      <p:bldP spid="96292" grpId="0" animBg="1"/>
      <p:bldP spid="96305" grpId="0" animBg="1"/>
      <p:bldP spid="963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Line 2"/>
          <p:cNvSpPr>
            <a:spLocks noChangeShapeType="1"/>
          </p:cNvSpPr>
          <p:nvPr/>
        </p:nvSpPr>
        <p:spPr bwMode="auto">
          <a:xfrm flipV="1">
            <a:off x="6677025" y="5586413"/>
            <a:ext cx="0" cy="398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Line 3"/>
          <p:cNvSpPr>
            <a:spLocks noChangeShapeType="1"/>
          </p:cNvSpPr>
          <p:nvPr/>
        </p:nvSpPr>
        <p:spPr bwMode="auto">
          <a:xfrm>
            <a:off x="6034088" y="5584825"/>
            <a:ext cx="6381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1744663" y="25400"/>
            <a:ext cx="7267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TRADING POSSIBILITIES LINES</a:t>
            </a:r>
          </a:p>
        </p:txBody>
      </p:sp>
      <p:sp>
        <p:nvSpPr>
          <p:cNvPr id="101381" name="Freeform 5"/>
          <p:cNvSpPr>
            <a:spLocks/>
          </p:cNvSpPr>
          <p:nvPr/>
        </p:nvSpPr>
        <p:spPr bwMode="auto">
          <a:xfrm>
            <a:off x="6029325" y="4073525"/>
            <a:ext cx="1157288" cy="1927225"/>
          </a:xfrm>
          <a:custGeom>
            <a:avLst/>
            <a:gdLst>
              <a:gd name="T0" fmla="*/ 0 w 729"/>
              <a:gd name="T1" fmla="*/ 11 h 1214"/>
              <a:gd name="T2" fmla="*/ 524 w 729"/>
              <a:gd name="T3" fmla="*/ 1214 h 1214"/>
              <a:gd name="T4" fmla="*/ 729 w 729"/>
              <a:gd name="T5" fmla="*/ 1209 h 1214"/>
              <a:gd name="T6" fmla="*/ 0 w 729"/>
              <a:gd name="T7" fmla="*/ 0 h 1214"/>
              <a:gd name="T8" fmla="*/ 0 w 729"/>
              <a:gd name="T9" fmla="*/ 11 h 1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" h="1214">
                <a:moveTo>
                  <a:pt x="0" y="11"/>
                </a:moveTo>
                <a:lnTo>
                  <a:pt x="524" y="1214"/>
                </a:lnTo>
                <a:lnTo>
                  <a:pt x="729" y="1209"/>
                </a:lnTo>
                <a:lnTo>
                  <a:pt x="0" y="0"/>
                </a:lnTo>
                <a:lnTo>
                  <a:pt x="0" y="11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2" name="Freeform 6"/>
          <p:cNvSpPr>
            <a:spLocks/>
          </p:cNvSpPr>
          <p:nvPr/>
        </p:nvSpPr>
        <p:spPr bwMode="auto">
          <a:xfrm>
            <a:off x="2447925" y="1625600"/>
            <a:ext cx="2670175" cy="4402138"/>
          </a:xfrm>
          <a:custGeom>
            <a:avLst/>
            <a:gdLst>
              <a:gd name="T0" fmla="*/ 2223 w 2224"/>
              <a:gd name="T1" fmla="*/ 3306 h 3334"/>
              <a:gd name="T2" fmla="*/ 0 w 2224"/>
              <a:gd name="T3" fmla="*/ 1142 h 3334"/>
              <a:gd name="T4" fmla="*/ 0 w 2224"/>
              <a:gd name="T5" fmla="*/ 0 h 3334"/>
              <a:gd name="T6" fmla="*/ 2223 w 2224"/>
              <a:gd name="T7" fmla="*/ 3333 h 3334"/>
              <a:gd name="T8" fmla="*/ 2223 w 2224"/>
              <a:gd name="T9" fmla="*/ 3306 h 3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4" h="3334">
                <a:moveTo>
                  <a:pt x="2223" y="3306"/>
                </a:moveTo>
                <a:lnTo>
                  <a:pt x="0" y="1142"/>
                </a:lnTo>
                <a:lnTo>
                  <a:pt x="0" y="0"/>
                </a:lnTo>
                <a:lnTo>
                  <a:pt x="2223" y="3333"/>
                </a:lnTo>
                <a:lnTo>
                  <a:pt x="2223" y="330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 flipV="1">
            <a:off x="4024313" y="4840288"/>
            <a:ext cx="0" cy="11303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2478088" y="4819650"/>
            <a:ext cx="155733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6008688" y="4038600"/>
            <a:ext cx="868362" cy="197802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>
            <a:off x="2449513" y="3081338"/>
            <a:ext cx="2646362" cy="2906712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 rot="16200000">
            <a:off x="1207294" y="3674269"/>
            <a:ext cx="1590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 rot="16200000">
            <a:off x="4663281" y="3661569"/>
            <a:ext cx="1590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2097088" y="1425575"/>
            <a:ext cx="36512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5624513" y="2895600"/>
            <a:ext cx="36512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2668588" y="6015038"/>
            <a:ext cx="2620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5     10    15    20    25    30</a:t>
            </a: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6262688" y="6027738"/>
            <a:ext cx="1712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</a:t>
            </a:r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3749675" y="4876800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1394" name="Rectangle 18"/>
          <p:cNvSpPr>
            <a:spLocks noChangeArrowheads="1"/>
          </p:cNvSpPr>
          <p:nvPr/>
        </p:nvSpPr>
        <p:spPr bwMode="auto">
          <a:xfrm>
            <a:off x="6356350" y="5546725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01395" name="Rectangle 19"/>
          <p:cNvSpPr>
            <a:spLocks noChangeArrowheads="1"/>
          </p:cNvSpPr>
          <p:nvPr/>
        </p:nvSpPr>
        <p:spPr bwMode="auto">
          <a:xfrm>
            <a:off x="3278188" y="236855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101396" name="Rectangle 20"/>
          <p:cNvSpPr>
            <a:spLocks noChangeArrowheads="1"/>
          </p:cNvSpPr>
          <p:nvPr/>
        </p:nvSpPr>
        <p:spPr bwMode="auto">
          <a:xfrm>
            <a:off x="6705600" y="386080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 flipH="1">
            <a:off x="3754438" y="3062288"/>
            <a:ext cx="735012" cy="60801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 flipH="1">
            <a:off x="6723063" y="4462463"/>
            <a:ext cx="644525" cy="5905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>
            <a:off x="2478088" y="4510088"/>
            <a:ext cx="17065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>
            <a:off x="4179888" y="4486275"/>
            <a:ext cx="0" cy="14811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>
            <a:off x="6034088" y="5438775"/>
            <a:ext cx="83661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2" name="Line 26"/>
          <p:cNvSpPr>
            <a:spLocks noChangeShapeType="1"/>
          </p:cNvSpPr>
          <p:nvPr/>
        </p:nvSpPr>
        <p:spPr bwMode="auto">
          <a:xfrm flipV="1">
            <a:off x="6872288" y="5441950"/>
            <a:ext cx="0" cy="5429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AutoShape 27"/>
          <p:cNvSpPr>
            <a:spLocks noChangeArrowheads="1"/>
          </p:cNvSpPr>
          <p:nvPr/>
        </p:nvSpPr>
        <p:spPr bwMode="auto">
          <a:xfrm rot="18900000">
            <a:off x="3641725" y="4144963"/>
            <a:ext cx="342900" cy="266700"/>
          </a:xfrm>
          <a:prstGeom prst="rightArrow">
            <a:avLst>
              <a:gd name="adj1" fmla="val 50000"/>
              <a:gd name="adj2" fmla="val 6429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Rectangle 28"/>
          <p:cNvSpPr>
            <a:spLocks noChangeArrowheads="1"/>
          </p:cNvSpPr>
          <p:nvPr/>
        </p:nvSpPr>
        <p:spPr bwMode="auto">
          <a:xfrm>
            <a:off x="4338638" y="4397375"/>
            <a:ext cx="409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A’</a:t>
            </a:r>
          </a:p>
        </p:txBody>
      </p:sp>
      <p:sp>
        <p:nvSpPr>
          <p:cNvPr id="101405" name="Rectangle 29"/>
          <p:cNvSpPr>
            <a:spLocks noChangeArrowheads="1"/>
          </p:cNvSpPr>
          <p:nvPr/>
        </p:nvSpPr>
        <p:spPr bwMode="auto">
          <a:xfrm>
            <a:off x="7005638" y="5197475"/>
            <a:ext cx="409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B’</a:t>
            </a:r>
          </a:p>
        </p:txBody>
      </p:sp>
      <p:sp>
        <p:nvSpPr>
          <p:cNvPr id="101406" name="Rectangle 30"/>
          <p:cNvSpPr>
            <a:spLocks noChangeArrowheads="1"/>
          </p:cNvSpPr>
          <p:nvPr/>
        </p:nvSpPr>
        <p:spPr bwMode="auto">
          <a:xfrm>
            <a:off x="297973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101407" name="Rectangle 31"/>
          <p:cNvSpPr>
            <a:spLocks noChangeArrowheads="1"/>
          </p:cNvSpPr>
          <p:nvPr/>
        </p:nvSpPr>
        <p:spPr bwMode="auto">
          <a:xfrm>
            <a:off x="645318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>
            <a:off x="6002338" y="4027488"/>
            <a:ext cx="1198562" cy="19827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1409" name="Group 33"/>
          <p:cNvGrpSpPr>
            <a:grpSpLocks/>
          </p:cNvGrpSpPr>
          <p:nvPr/>
        </p:nvGrpSpPr>
        <p:grpSpPr bwMode="auto">
          <a:xfrm>
            <a:off x="5962650" y="1509713"/>
            <a:ext cx="2713038" cy="4519612"/>
            <a:chOff x="3756" y="1065"/>
            <a:chExt cx="1709" cy="2733"/>
          </a:xfrm>
        </p:grpSpPr>
        <p:sp>
          <p:nvSpPr>
            <p:cNvPr id="101410" name="Line 34"/>
            <p:cNvSpPr>
              <a:spLocks noChangeShapeType="1"/>
            </p:cNvSpPr>
            <p:nvPr/>
          </p:nvSpPr>
          <p:spPr bwMode="auto">
            <a:xfrm>
              <a:off x="3781" y="1065"/>
              <a:ext cx="0" cy="27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1" name="Line 35"/>
            <p:cNvSpPr>
              <a:spLocks noChangeShapeType="1"/>
            </p:cNvSpPr>
            <p:nvPr/>
          </p:nvSpPr>
          <p:spPr bwMode="auto">
            <a:xfrm>
              <a:off x="3756" y="3790"/>
              <a:ext cx="170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12" name="AutoShape 36"/>
          <p:cNvSpPr>
            <a:spLocks noChangeArrowheads="1"/>
          </p:cNvSpPr>
          <p:nvPr/>
        </p:nvSpPr>
        <p:spPr bwMode="auto">
          <a:xfrm rot="19920000">
            <a:off x="6532563" y="5127625"/>
            <a:ext cx="211137" cy="200025"/>
          </a:xfrm>
          <a:prstGeom prst="rightArrow">
            <a:avLst>
              <a:gd name="adj1" fmla="val 50000"/>
              <a:gd name="adj2" fmla="val 5278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 flipH="1" flipV="1">
            <a:off x="2441575" y="1627188"/>
            <a:ext cx="2673350" cy="43910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1414" name="Group 38"/>
          <p:cNvGrpSpPr>
            <a:grpSpLocks/>
          </p:cNvGrpSpPr>
          <p:nvPr/>
        </p:nvGrpSpPr>
        <p:grpSpPr bwMode="auto">
          <a:xfrm>
            <a:off x="2419350" y="1490663"/>
            <a:ext cx="3019425" cy="4556125"/>
            <a:chOff x="1444" y="1054"/>
            <a:chExt cx="1902" cy="2755"/>
          </a:xfrm>
        </p:grpSpPr>
        <p:sp>
          <p:nvSpPr>
            <p:cNvPr id="101415" name="Line 39"/>
            <p:cNvSpPr>
              <a:spLocks noChangeShapeType="1"/>
            </p:cNvSpPr>
            <p:nvPr/>
          </p:nvSpPr>
          <p:spPr bwMode="auto">
            <a:xfrm>
              <a:off x="1461" y="1054"/>
              <a:ext cx="0" cy="275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6" name="Line 40"/>
            <p:cNvSpPr>
              <a:spLocks noChangeShapeType="1"/>
            </p:cNvSpPr>
            <p:nvPr/>
          </p:nvSpPr>
          <p:spPr bwMode="auto">
            <a:xfrm>
              <a:off x="1444" y="3785"/>
              <a:ext cx="190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17" name="Text Box 41"/>
          <p:cNvSpPr txBox="1">
            <a:spLocks noChangeArrowheads="1"/>
          </p:cNvSpPr>
          <p:nvPr/>
        </p:nvSpPr>
        <p:spPr bwMode="auto">
          <a:xfrm>
            <a:off x="1831975" y="434975"/>
            <a:ext cx="441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/>
              <a:t>The Gains from Trade</a:t>
            </a:r>
          </a:p>
        </p:txBody>
      </p:sp>
      <p:grpSp>
        <p:nvGrpSpPr>
          <p:cNvPr id="101418" name="Group 42"/>
          <p:cNvGrpSpPr>
            <a:grpSpLocks/>
          </p:cNvGrpSpPr>
          <p:nvPr/>
        </p:nvGrpSpPr>
        <p:grpSpPr bwMode="auto">
          <a:xfrm>
            <a:off x="3284538" y="908050"/>
            <a:ext cx="1490662" cy="1449388"/>
            <a:chOff x="2069" y="572"/>
            <a:chExt cx="939" cy="913"/>
          </a:xfrm>
        </p:grpSpPr>
        <p:pic>
          <p:nvPicPr>
            <p:cNvPr id="101419" name="Picture 43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9" y="814"/>
              <a:ext cx="939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1420" name="Text Box 44"/>
            <p:cNvSpPr txBox="1">
              <a:spLocks noChangeArrowheads="1"/>
            </p:cNvSpPr>
            <p:nvPr/>
          </p:nvSpPr>
          <p:spPr bwMode="auto">
            <a:xfrm>
              <a:off x="2088" y="572"/>
              <a:ext cx="9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Haettenschweiler" panose="020B0706040902060204" pitchFamily="34" charset="0"/>
                </a:rPr>
                <a:t>United States</a:t>
              </a:r>
            </a:p>
          </p:txBody>
        </p:sp>
      </p:grpSp>
      <p:grpSp>
        <p:nvGrpSpPr>
          <p:cNvPr id="101421" name="Group 45"/>
          <p:cNvGrpSpPr>
            <a:grpSpLocks/>
          </p:cNvGrpSpPr>
          <p:nvPr/>
        </p:nvGrpSpPr>
        <p:grpSpPr bwMode="auto">
          <a:xfrm>
            <a:off x="6689725" y="908050"/>
            <a:ext cx="1501775" cy="1425575"/>
            <a:chOff x="4214" y="572"/>
            <a:chExt cx="946" cy="898"/>
          </a:xfrm>
        </p:grpSpPr>
        <p:pic>
          <p:nvPicPr>
            <p:cNvPr id="101422" name="Picture 46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814"/>
              <a:ext cx="946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1423" name="Text Box 47"/>
            <p:cNvSpPr txBox="1">
              <a:spLocks noChangeArrowheads="1"/>
            </p:cNvSpPr>
            <p:nvPr/>
          </p:nvSpPr>
          <p:spPr bwMode="auto">
            <a:xfrm>
              <a:off x="4456" y="572"/>
              <a:ext cx="4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Haettenschweiler" panose="020B0706040902060204" pitchFamily="34" charset="0"/>
                </a:rPr>
                <a:t>Brazil</a:t>
              </a:r>
            </a:p>
          </p:txBody>
        </p:sp>
      </p:grpSp>
      <p:sp>
        <p:nvSpPr>
          <p:cNvPr id="101424" name="Oval 48"/>
          <p:cNvSpPr>
            <a:spLocks noChangeArrowheads="1"/>
          </p:cNvSpPr>
          <p:nvPr/>
        </p:nvSpPr>
        <p:spPr bwMode="auto">
          <a:xfrm>
            <a:off x="3954463" y="47450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25" name="Oval 49"/>
          <p:cNvSpPr>
            <a:spLocks noChangeArrowheads="1"/>
          </p:cNvSpPr>
          <p:nvPr/>
        </p:nvSpPr>
        <p:spPr bwMode="auto">
          <a:xfrm>
            <a:off x="4119563" y="44275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26" name="Oval 50"/>
          <p:cNvSpPr>
            <a:spLocks noChangeArrowheads="1"/>
          </p:cNvSpPr>
          <p:nvPr/>
        </p:nvSpPr>
        <p:spPr bwMode="auto">
          <a:xfrm>
            <a:off x="6608763" y="55197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27" name="Oval 51"/>
          <p:cNvSpPr>
            <a:spLocks noChangeArrowheads="1"/>
          </p:cNvSpPr>
          <p:nvPr/>
        </p:nvSpPr>
        <p:spPr bwMode="auto">
          <a:xfrm>
            <a:off x="6811963" y="53673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28" name="Text Box 52"/>
          <p:cNvSpPr txBox="1">
            <a:spLocks noChangeArrowheads="1"/>
          </p:cNvSpPr>
          <p:nvPr/>
        </p:nvSpPr>
        <p:spPr bwMode="auto">
          <a:xfrm>
            <a:off x="2687638" y="2619375"/>
            <a:ext cx="4970462" cy="2143125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6600" b="1" i="1"/>
              <a:t>The Case For</a:t>
            </a:r>
          </a:p>
          <a:p>
            <a:pPr algn="ctr"/>
            <a:r>
              <a:rPr lang="en-US" sz="6600" b="1" i="1"/>
              <a:t>Free Trade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2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2363788" y="60325"/>
            <a:ext cx="59070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U.S.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2403475" y="1090613"/>
            <a:ext cx="27384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Domestic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5845175" y="1090613"/>
            <a:ext cx="3092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Export Supply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>
            <a:off x="3957638" y="3851275"/>
            <a:ext cx="0" cy="1885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 flipH="1">
            <a:off x="2506663" y="3840163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>
            <a:off x="2759075" y="2509838"/>
            <a:ext cx="2371725" cy="2652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Line 16"/>
          <p:cNvSpPr>
            <a:spLocks noChangeShapeType="1"/>
          </p:cNvSpPr>
          <p:nvPr/>
        </p:nvSpPr>
        <p:spPr bwMode="auto">
          <a:xfrm flipV="1">
            <a:off x="2760663" y="2479675"/>
            <a:ext cx="2398712" cy="27273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4" name="Rectangle 24"/>
          <p:cNvSpPr>
            <a:spLocks noChangeArrowheads="1"/>
          </p:cNvSpPr>
          <p:nvPr/>
        </p:nvSpPr>
        <p:spPr bwMode="auto">
          <a:xfrm>
            <a:off x="4986338" y="5106988"/>
            <a:ext cx="46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D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2423" name="Rectangle 23"/>
          <p:cNvSpPr>
            <a:spLocks noChangeArrowheads="1"/>
          </p:cNvSpPr>
          <p:nvPr/>
        </p:nvSpPr>
        <p:spPr bwMode="auto">
          <a:xfrm>
            <a:off x="5073650" y="2143125"/>
            <a:ext cx="4524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S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2471" name="Rectangle 71"/>
          <p:cNvSpPr>
            <a:spLocks noChangeArrowheads="1"/>
          </p:cNvSpPr>
          <p:nvPr/>
        </p:nvSpPr>
        <p:spPr bwMode="auto">
          <a:xfrm>
            <a:off x="6243638" y="3217863"/>
            <a:ext cx="244951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If the world price</a:t>
            </a:r>
          </a:p>
          <a:p>
            <a:pPr algn="ctr"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exceeds the U.S.</a:t>
            </a:r>
          </a:p>
          <a:p>
            <a:pPr algn="ctr"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price by 25 cents...</a:t>
            </a:r>
          </a:p>
        </p:txBody>
      </p:sp>
      <p:grpSp>
        <p:nvGrpSpPr>
          <p:cNvPr id="102478" name="Group 78"/>
          <p:cNvGrpSpPr>
            <a:grpSpLocks/>
          </p:cNvGrpSpPr>
          <p:nvPr/>
        </p:nvGrpSpPr>
        <p:grpSpPr bwMode="auto">
          <a:xfrm>
            <a:off x="1722438" y="2225675"/>
            <a:ext cx="3627437" cy="4219575"/>
            <a:chOff x="1085" y="1402"/>
            <a:chExt cx="2285" cy="2658"/>
          </a:xfrm>
        </p:grpSpPr>
        <p:grpSp>
          <p:nvGrpSpPr>
            <p:cNvPr id="102472" name="Group 72"/>
            <p:cNvGrpSpPr>
              <a:grpSpLocks/>
            </p:cNvGrpSpPr>
            <p:nvPr/>
          </p:nvGrpSpPr>
          <p:grpSpPr bwMode="auto">
            <a:xfrm>
              <a:off x="1085" y="1402"/>
              <a:ext cx="2285" cy="2452"/>
              <a:chOff x="1085" y="1402"/>
              <a:chExt cx="2285" cy="2452"/>
            </a:xfrm>
          </p:grpSpPr>
          <p:sp>
            <p:nvSpPr>
              <p:cNvPr id="102419" name="Rectangle 19"/>
              <p:cNvSpPr>
                <a:spLocks noChangeArrowheads="1"/>
              </p:cNvSpPr>
              <p:nvPr/>
            </p:nvSpPr>
            <p:spPr bwMode="auto">
              <a:xfrm>
                <a:off x="1203" y="1634"/>
                <a:ext cx="389" cy="19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$1.50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1.25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solidFill>
                      <a:srgbClr val="FF9933"/>
                    </a:solidFill>
                    <a:latin typeface="Haettenschweiler" panose="020B0706040902060204" pitchFamily="34" charset="0"/>
                  </a:rPr>
                  <a:t>   1.00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solidFill>
                    <a:srgbClr val="FF9933"/>
                  </a:solidFill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.75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.50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.25</a:t>
                </a:r>
              </a:p>
            </p:txBody>
          </p:sp>
          <p:sp>
            <p:nvSpPr>
              <p:cNvPr id="102425" name="Rectangle 25"/>
              <p:cNvSpPr>
                <a:spLocks noChangeArrowheads="1"/>
              </p:cNvSpPr>
              <p:nvPr/>
            </p:nvSpPr>
            <p:spPr bwMode="auto">
              <a:xfrm rot="16200000">
                <a:off x="211" y="2405"/>
                <a:ext cx="1958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>
                    <a:latin typeface="Arial" panose="020B0604020202020204" pitchFamily="34" charset="0"/>
                  </a:rPr>
                  <a:t>Price (per pound; U.S. dollars)</a:t>
                </a:r>
              </a:p>
            </p:txBody>
          </p:sp>
          <p:sp>
            <p:nvSpPr>
              <p:cNvPr id="102428" name="Rectangle 28"/>
              <p:cNvSpPr>
                <a:spLocks noChangeArrowheads="1"/>
              </p:cNvSpPr>
              <p:nvPr/>
            </p:nvSpPr>
            <p:spPr bwMode="auto">
              <a:xfrm>
                <a:off x="2346" y="3606"/>
                <a:ext cx="277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100</a:t>
                </a:r>
              </a:p>
            </p:txBody>
          </p:sp>
          <p:sp>
            <p:nvSpPr>
              <p:cNvPr id="102429" name="Rectangle 29"/>
              <p:cNvSpPr>
                <a:spLocks noChangeArrowheads="1"/>
              </p:cNvSpPr>
              <p:nvPr/>
            </p:nvSpPr>
            <p:spPr bwMode="auto">
              <a:xfrm>
                <a:off x="1780" y="3606"/>
                <a:ext cx="23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50</a:t>
                </a:r>
              </a:p>
            </p:txBody>
          </p:sp>
          <p:sp>
            <p:nvSpPr>
              <p:cNvPr id="102430" name="Rectangle 30"/>
              <p:cNvSpPr>
                <a:spLocks noChangeArrowheads="1"/>
              </p:cNvSpPr>
              <p:nvPr/>
            </p:nvSpPr>
            <p:spPr bwMode="auto">
              <a:xfrm>
                <a:off x="2088" y="3606"/>
                <a:ext cx="234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75</a:t>
                </a:r>
              </a:p>
            </p:txBody>
          </p:sp>
          <p:sp>
            <p:nvSpPr>
              <p:cNvPr id="102431" name="Rectangle 31"/>
              <p:cNvSpPr>
                <a:spLocks noChangeArrowheads="1"/>
              </p:cNvSpPr>
              <p:nvPr/>
            </p:nvSpPr>
            <p:spPr bwMode="auto">
              <a:xfrm>
                <a:off x="2643" y="3606"/>
                <a:ext cx="273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125</a:t>
                </a:r>
              </a:p>
            </p:txBody>
          </p:sp>
          <p:sp>
            <p:nvSpPr>
              <p:cNvPr id="102432" name="Rectangle 32"/>
              <p:cNvSpPr>
                <a:spLocks noChangeArrowheads="1"/>
              </p:cNvSpPr>
              <p:nvPr/>
            </p:nvSpPr>
            <p:spPr bwMode="auto">
              <a:xfrm>
                <a:off x="2947" y="3606"/>
                <a:ext cx="275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150</a:t>
                </a:r>
              </a:p>
            </p:txBody>
          </p:sp>
          <p:grpSp>
            <p:nvGrpSpPr>
              <p:cNvPr id="102458" name="Group 58"/>
              <p:cNvGrpSpPr>
                <a:grpSpLocks/>
              </p:cNvGrpSpPr>
              <p:nvPr/>
            </p:nvGrpSpPr>
            <p:grpSpPr bwMode="auto">
              <a:xfrm>
                <a:off x="1552" y="1402"/>
                <a:ext cx="1818" cy="2248"/>
                <a:chOff x="1576" y="1402"/>
                <a:chExt cx="1818" cy="2248"/>
              </a:xfrm>
            </p:grpSpPr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auto">
                <a:xfrm>
                  <a:off x="1594" y="1402"/>
                  <a:ext cx="0" cy="224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auto">
                <a:xfrm>
                  <a:off x="1576" y="3629"/>
                  <a:ext cx="1818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2465" name="Group 65"/>
              <p:cNvGrpSpPr>
                <a:grpSpLocks/>
              </p:cNvGrpSpPr>
              <p:nvPr/>
            </p:nvGrpSpPr>
            <p:grpSpPr bwMode="auto">
              <a:xfrm>
                <a:off x="1460" y="3472"/>
                <a:ext cx="212" cy="88"/>
                <a:chOff x="1368" y="3828"/>
                <a:chExt cx="212" cy="88"/>
              </a:xfrm>
            </p:grpSpPr>
            <p:sp>
              <p:nvSpPr>
                <p:cNvPr id="10246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368" y="3828"/>
                  <a:ext cx="208" cy="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46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372" y="3848"/>
                  <a:ext cx="208" cy="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474" name="Text Box 74"/>
            <p:cNvSpPr txBox="1">
              <a:spLocks noChangeArrowheads="1"/>
            </p:cNvSpPr>
            <p:nvPr/>
          </p:nvSpPr>
          <p:spPr bwMode="auto">
            <a:xfrm>
              <a:off x="1753" y="3848"/>
              <a:ext cx="14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panose="020B0604020202020204" pitchFamily="34" charset="0"/>
                </a:rPr>
                <a:t>Quantity of Aluminum</a:t>
              </a:r>
            </a:p>
          </p:txBody>
        </p:sp>
      </p:grpSp>
      <p:grpSp>
        <p:nvGrpSpPr>
          <p:cNvPr id="102479" name="Group 79"/>
          <p:cNvGrpSpPr>
            <a:grpSpLocks/>
          </p:cNvGrpSpPr>
          <p:nvPr/>
        </p:nvGrpSpPr>
        <p:grpSpPr bwMode="auto">
          <a:xfrm>
            <a:off x="5410200" y="2254250"/>
            <a:ext cx="3225800" cy="4191000"/>
            <a:chOff x="3408" y="1420"/>
            <a:chExt cx="2032" cy="2640"/>
          </a:xfrm>
        </p:grpSpPr>
        <p:grpSp>
          <p:nvGrpSpPr>
            <p:cNvPr id="102473" name="Group 73"/>
            <p:cNvGrpSpPr>
              <a:grpSpLocks/>
            </p:cNvGrpSpPr>
            <p:nvPr/>
          </p:nvGrpSpPr>
          <p:grpSpPr bwMode="auto">
            <a:xfrm>
              <a:off x="3408" y="1420"/>
              <a:ext cx="2012" cy="2434"/>
              <a:chOff x="3408" y="1420"/>
              <a:chExt cx="2012" cy="2434"/>
            </a:xfrm>
          </p:grpSpPr>
          <p:sp>
            <p:nvSpPr>
              <p:cNvPr id="102420" name="Rectangle 20"/>
              <p:cNvSpPr>
                <a:spLocks noChangeArrowheads="1"/>
              </p:cNvSpPr>
              <p:nvPr/>
            </p:nvSpPr>
            <p:spPr bwMode="auto">
              <a:xfrm>
                <a:off x="4762" y="3606"/>
                <a:ext cx="277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100</a:t>
                </a:r>
              </a:p>
            </p:txBody>
          </p:sp>
          <p:sp>
            <p:nvSpPr>
              <p:cNvPr id="102421" name="Rectangle 21"/>
              <p:cNvSpPr>
                <a:spLocks noChangeArrowheads="1"/>
              </p:cNvSpPr>
              <p:nvPr/>
            </p:nvSpPr>
            <p:spPr bwMode="auto">
              <a:xfrm>
                <a:off x="4279" y="3606"/>
                <a:ext cx="23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2000">
                    <a:latin typeface="Haettenschweiler" panose="020B0706040902060204" pitchFamily="34" charset="0"/>
                  </a:rPr>
                  <a:t>50</a:t>
                </a:r>
              </a:p>
            </p:txBody>
          </p:sp>
          <p:sp>
            <p:nvSpPr>
              <p:cNvPr id="102426" name="Rectangle 26"/>
              <p:cNvSpPr>
                <a:spLocks noChangeArrowheads="1"/>
              </p:cNvSpPr>
              <p:nvPr/>
            </p:nvSpPr>
            <p:spPr bwMode="auto">
              <a:xfrm rot="16200000">
                <a:off x="2534" y="2422"/>
                <a:ext cx="1958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>
                    <a:latin typeface="Arial" panose="020B0604020202020204" pitchFamily="34" charset="0"/>
                  </a:rPr>
                  <a:t>Price (per pound; U.S. dollars)</a:t>
                </a:r>
              </a:p>
            </p:txBody>
          </p:sp>
          <p:grpSp>
            <p:nvGrpSpPr>
              <p:cNvPr id="102460" name="Group 60"/>
              <p:cNvGrpSpPr>
                <a:grpSpLocks/>
              </p:cNvGrpSpPr>
              <p:nvPr/>
            </p:nvGrpSpPr>
            <p:grpSpPr bwMode="auto">
              <a:xfrm>
                <a:off x="3851" y="1420"/>
                <a:ext cx="1569" cy="2230"/>
                <a:chOff x="3851" y="1412"/>
                <a:chExt cx="1569" cy="2230"/>
              </a:xfrm>
            </p:grpSpPr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auto">
                <a:xfrm>
                  <a:off x="3877" y="1412"/>
                  <a:ext cx="0" cy="223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auto">
                <a:xfrm>
                  <a:off x="3851" y="3621"/>
                  <a:ext cx="1569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2470" name="Group 70"/>
              <p:cNvGrpSpPr>
                <a:grpSpLocks/>
              </p:cNvGrpSpPr>
              <p:nvPr/>
            </p:nvGrpSpPr>
            <p:grpSpPr bwMode="auto">
              <a:xfrm>
                <a:off x="3495" y="1634"/>
                <a:ext cx="389" cy="1904"/>
                <a:chOff x="3495" y="1634"/>
                <a:chExt cx="389" cy="1904"/>
              </a:xfrm>
            </p:grpSpPr>
            <p:sp>
              <p:nvSpPr>
                <p:cNvPr id="102469" name="Rectangle 69"/>
                <p:cNvSpPr>
                  <a:spLocks noChangeArrowheads="1"/>
                </p:cNvSpPr>
                <p:nvPr/>
              </p:nvSpPr>
              <p:spPr bwMode="auto">
                <a:xfrm>
                  <a:off x="3572" y="1676"/>
                  <a:ext cx="268" cy="18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6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95" y="1634"/>
                  <a:ext cx="389" cy="19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latin typeface="Haettenschweiler" panose="020B0706040902060204" pitchFamily="34" charset="0"/>
                    </a:rPr>
                    <a:t>$1.50</a:t>
                  </a:r>
                </a:p>
                <a:p>
                  <a:pPr algn="r" eaLnBrk="0" hangingPunct="0">
                    <a:lnSpc>
                      <a:spcPts val="2100"/>
                    </a:lnSpc>
                  </a:pPr>
                  <a:endParaRPr lang="en-US" sz="2000">
                    <a:latin typeface="Haettenschweiler" panose="020B0706040902060204" pitchFamily="34" charset="0"/>
                  </a:endParaRPr>
                </a:p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latin typeface="Haettenschweiler" panose="020B0706040902060204" pitchFamily="34" charset="0"/>
                    </a:rPr>
                    <a:t>  1.25</a:t>
                  </a:r>
                </a:p>
                <a:p>
                  <a:pPr algn="r" eaLnBrk="0" hangingPunct="0">
                    <a:lnSpc>
                      <a:spcPts val="2100"/>
                    </a:lnSpc>
                  </a:pPr>
                  <a:endParaRPr lang="en-US" sz="2000">
                    <a:latin typeface="Haettenschweiler" panose="020B0706040902060204" pitchFamily="34" charset="0"/>
                  </a:endParaRPr>
                </a:p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solidFill>
                        <a:srgbClr val="FF9933"/>
                      </a:solidFill>
                      <a:latin typeface="Haettenschweiler" panose="020B0706040902060204" pitchFamily="34" charset="0"/>
                    </a:rPr>
                    <a:t>   1.00</a:t>
                  </a:r>
                </a:p>
                <a:p>
                  <a:pPr algn="r" eaLnBrk="0" hangingPunct="0">
                    <a:lnSpc>
                      <a:spcPts val="2100"/>
                    </a:lnSpc>
                  </a:pPr>
                  <a:endParaRPr lang="en-US" sz="2000">
                    <a:solidFill>
                      <a:srgbClr val="FF9933"/>
                    </a:solidFill>
                    <a:latin typeface="Haettenschweiler" panose="020B0706040902060204" pitchFamily="34" charset="0"/>
                  </a:endParaRPr>
                </a:p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latin typeface="Haettenschweiler" panose="020B0706040902060204" pitchFamily="34" charset="0"/>
                    </a:rPr>
                    <a:t>    .75</a:t>
                  </a:r>
                </a:p>
                <a:p>
                  <a:pPr algn="r" eaLnBrk="0" hangingPunct="0">
                    <a:lnSpc>
                      <a:spcPts val="2100"/>
                    </a:lnSpc>
                  </a:pPr>
                  <a:endParaRPr lang="en-US" sz="2000">
                    <a:latin typeface="Haettenschweiler" panose="020B0706040902060204" pitchFamily="34" charset="0"/>
                  </a:endParaRPr>
                </a:p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latin typeface="Haettenschweiler" panose="020B0706040902060204" pitchFamily="34" charset="0"/>
                    </a:rPr>
                    <a:t>    .50</a:t>
                  </a:r>
                </a:p>
                <a:p>
                  <a:pPr algn="r" eaLnBrk="0" hangingPunct="0">
                    <a:lnSpc>
                      <a:spcPts val="2100"/>
                    </a:lnSpc>
                  </a:pPr>
                  <a:endParaRPr lang="en-US" sz="2000">
                    <a:latin typeface="Haettenschweiler" panose="020B0706040902060204" pitchFamily="34" charset="0"/>
                  </a:endParaRPr>
                </a:p>
                <a:p>
                  <a:pPr algn="r" eaLnBrk="0" hangingPunct="0">
                    <a:lnSpc>
                      <a:spcPts val="2100"/>
                    </a:lnSpc>
                  </a:pPr>
                  <a:r>
                    <a:rPr lang="en-US" sz="2000">
                      <a:latin typeface="Haettenschweiler" panose="020B0706040902060204" pitchFamily="34" charset="0"/>
                    </a:rPr>
                    <a:t>    .25</a:t>
                  </a:r>
                </a:p>
              </p:txBody>
            </p:sp>
          </p:grpSp>
          <p:grpSp>
            <p:nvGrpSpPr>
              <p:cNvPr id="102466" name="Group 66"/>
              <p:cNvGrpSpPr>
                <a:grpSpLocks/>
              </p:cNvGrpSpPr>
              <p:nvPr/>
            </p:nvGrpSpPr>
            <p:grpSpPr bwMode="auto">
              <a:xfrm>
                <a:off x="3768" y="3476"/>
                <a:ext cx="212" cy="88"/>
                <a:chOff x="1368" y="3828"/>
                <a:chExt cx="212" cy="88"/>
              </a:xfrm>
            </p:grpSpPr>
            <p:sp>
              <p:nvSpPr>
                <p:cNvPr id="102467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368" y="3828"/>
                  <a:ext cx="208" cy="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468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1372" y="3848"/>
                  <a:ext cx="208" cy="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477" name="Text Box 77"/>
            <p:cNvSpPr txBox="1">
              <a:spLocks noChangeArrowheads="1"/>
            </p:cNvSpPr>
            <p:nvPr/>
          </p:nvSpPr>
          <p:spPr bwMode="auto">
            <a:xfrm>
              <a:off x="3985" y="3848"/>
              <a:ext cx="14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panose="020B0604020202020204" pitchFamily="34" charset="0"/>
                </a:rPr>
                <a:t>Quantity of Aluminum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02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4" grpId="0" autoUpdateAnimBg="0"/>
      <p:bldP spid="102417" grpId="0" autoUpdateAnimBg="0"/>
      <p:bldP spid="102418" grpId="0" autoUpdateAnimBg="0"/>
      <p:bldP spid="102412" grpId="0" animBg="1"/>
      <p:bldP spid="102413" grpId="0" animBg="1"/>
      <p:bldP spid="102415" grpId="0" animBg="1"/>
      <p:bldP spid="102416" grpId="0" animBg="1"/>
      <p:bldP spid="102424" grpId="0" autoUpdateAnimBg="0"/>
      <p:bldP spid="102423" grpId="0" autoUpdateAnimBg="0"/>
      <p:bldP spid="10247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85" name="Rectangle 61"/>
          <p:cNvSpPr>
            <a:spLocks noChangeArrowheads="1"/>
          </p:cNvSpPr>
          <p:nvPr/>
        </p:nvSpPr>
        <p:spPr bwMode="auto">
          <a:xfrm>
            <a:off x="6153150" y="2900363"/>
            <a:ext cx="10318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50</a:t>
            </a:r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363788" y="60325"/>
            <a:ext cx="59070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U.S.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2403475" y="1090613"/>
            <a:ext cx="27384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Domestic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5845175" y="1090613"/>
            <a:ext cx="3092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Export Supply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2546350" y="3313113"/>
            <a:ext cx="4378325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6970713" y="3355975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3482975" y="33353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3957638" y="3851275"/>
            <a:ext cx="0" cy="1885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 flipH="1">
            <a:off x="2506663" y="3840163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>
            <a:off x="2759075" y="2509838"/>
            <a:ext cx="2371725" cy="2652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Line 18"/>
          <p:cNvSpPr>
            <a:spLocks noChangeShapeType="1"/>
          </p:cNvSpPr>
          <p:nvPr/>
        </p:nvSpPr>
        <p:spPr bwMode="auto">
          <a:xfrm flipV="1">
            <a:off x="2760663" y="2479675"/>
            <a:ext cx="2398712" cy="27273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1909763" y="2593975"/>
            <a:ext cx="617537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$1.50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1.25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solidFill>
                  <a:srgbClr val="FF9933"/>
                </a:solidFill>
                <a:latin typeface="Haettenschweiler" panose="020B0706040902060204" pitchFamily="34" charset="0"/>
              </a:rPr>
              <a:t>   1.00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solidFill>
                <a:srgbClr val="FF9933"/>
              </a:solidFill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.75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.25</a:t>
            </a:r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75596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6792913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4986338" y="5106988"/>
            <a:ext cx="46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D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3448" name="Rectangle 24"/>
          <p:cNvSpPr>
            <a:spLocks noChangeArrowheads="1"/>
          </p:cNvSpPr>
          <p:nvPr/>
        </p:nvSpPr>
        <p:spPr bwMode="auto">
          <a:xfrm rot="16200000">
            <a:off x="334963" y="3817938"/>
            <a:ext cx="3108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3449" name="Rectangle 25"/>
          <p:cNvSpPr>
            <a:spLocks noChangeArrowheads="1"/>
          </p:cNvSpPr>
          <p:nvPr/>
        </p:nvSpPr>
        <p:spPr bwMode="auto">
          <a:xfrm rot="16200000">
            <a:off x="4022725" y="3844925"/>
            <a:ext cx="31083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 flipV="1">
            <a:off x="6186488" y="3317875"/>
            <a:ext cx="819150" cy="5397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27"/>
          <p:cNvSpPr>
            <a:spLocks noChangeArrowheads="1"/>
          </p:cNvSpPr>
          <p:nvPr/>
        </p:nvSpPr>
        <p:spPr bwMode="auto">
          <a:xfrm>
            <a:off x="37242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2825750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3453" name="Rectangle 29"/>
          <p:cNvSpPr>
            <a:spLocks noChangeArrowheads="1"/>
          </p:cNvSpPr>
          <p:nvPr/>
        </p:nvSpPr>
        <p:spPr bwMode="auto">
          <a:xfrm>
            <a:off x="3314700" y="5724525"/>
            <a:ext cx="3714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75</a:t>
            </a:r>
          </a:p>
        </p:txBody>
      </p:sp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4195763" y="5724525"/>
            <a:ext cx="433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125</a:t>
            </a:r>
          </a:p>
        </p:txBody>
      </p:sp>
      <p:sp>
        <p:nvSpPr>
          <p:cNvPr id="103455" name="Rectangle 31"/>
          <p:cNvSpPr>
            <a:spLocks noChangeArrowheads="1"/>
          </p:cNvSpPr>
          <p:nvPr/>
        </p:nvSpPr>
        <p:spPr bwMode="auto">
          <a:xfrm>
            <a:off x="4678363" y="5724525"/>
            <a:ext cx="4365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150</a:t>
            </a:r>
          </a:p>
        </p:txBody>
      </p:sp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3424238" y="3017838"/>
            <a:ext cx="1023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50</a:t>
            </a:r>
          </a:p>
        </p:txBody>
      </p:sp>
      <p:grpSp>
        <p:nvGrpSpPr>
          <p:cNvPr id="103469" name="Group 45"/>
          <p:cNvGrpSpPr>
            <a:grpSpLocks/>
          </p:cNvGrpSpPr>
          <p:nvPr/>
        </p:nvGrpSpPr>
        <p:grpSpPr bwMode="auto">
          <a:xfrm>
            <a:off x="2463800" y="2225675"/>
            <a:ext cx="2886075" cy="3568700"/>
            <a:chOff x="1576" y="1402"/>
            <a:chExt cx="1818" cy="2248"/>
          </a:xfrm>
        </p:grpSpPr>
        <p:sp>
          <p:nvSpPr>
            <p:cNvPr id="103470" name="Line 46"/>
            <p:cNvSpPr>
              <a:spLocks noChangeShapeType="1"/>
            </p:cNvSpPr>
            <p:nvPr/>
          </p:nvSpPr>
          <p:spPr bwMode="auto">
            <a:xfrm>
              <a:off x="1594" y="1402"/>
              <a:ext cx="0" cy="224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1" name="Line 47"/>
            <p:cNvSpPr>
              <a:spLocks noChangeShapeType="1"/>
            </p:cNvSpPr>
            <p:nvPr/>
          </p:nvSpPr>
          <p:spPr bwMode="auto">
            <a:xfrm>
              <a:off x="1576" y="3629"/>
              <a:ext cx="18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72" name="Group 48"/>
          <p:cNvGrpSpPr>
            <a:grpSpLocks/>
          </p:cNvGrpSpPr>
          <p:nvPr/>
        </p:nvGrpSpPr>
        <p:grpSpPr bwMode="auto">
          <a:xfrm>
            <a:off x="6113463" y="2254250"/>
            <a:ext cx="2490787" cy="3540125"/>
            <a:chOff x="3851" y="1412"/>
            <a:chExt cx="1569" cy="2230"/>
          </a:xfrm>
        </p:grpSpPr>
        <p:sp>
          <p:nvSpPr>
            <p:cNvPr id="103473" name="Line 49"/>
            <p:cNvSpPr>
              <a:spLocks noChangeShapeType="1"/>
            </p:cNvSpPr>
            <p:nvPr/>
          </p:nvSpPr>
          <p:spPr bwMode="auto">
            <a:xfrm>
              <a:off x="3877" y="1412"/>
              <a:ext cx="0" cy="223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4" name="Line 50"/>
            <p:cNvSpPr>
              <a:spLocks noChangeShapeType="1"/>
            </p:cNvSpPr>
            <p:nvPr/>
          </p:nvSpPr>
          <p:spPr bwMode="auto">
            <a:xfrm>
              <a:off x="3851" y="3621"/>
              <a:ext cx="156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75" name="Group 51"/>
          <p:cNvGrpSpPr>
            <a:grpSpLocks/>
          </p:cNvGrpSpPr>
          <p:nvPr/>
        </p:nvGrpSpPr>
        <p:grpSpPr bwMode="auto">
          <a:xfrm>
            <a:off x="5548313" y="2593975"/>
            <a:ext cx="617537" cy="3022600"/>
            <a:chOff x="3495" y="1634"/>
            <a:chExt cx="389" cy="1904"/>
          </a:xfrm>
        </p:grpSpPr>
        <p:sp>
          <p:nvSpPr>
            <p:cNvPr id="103476" name="Rectangle 52"/>
            <p:cNvSpPr>
              <a:spLocks noChangeArrowheads="1"/>
            </p:cNvSpPr>
            <p:nvPr/>
          </p:nvSpPr>
          <p:spPr bwMode="auto">
            <a:xfrm>
              <a:off x="3572" y="1676"/>
              <a:ext cx="268" cy="1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7" name="Rectangle 53"/>
            <p:cNvSpPr>
              <a:spLocks noChangeArrowheads="1"/>
            </p:cNvSpPr>
            <p:nvPr/>
          </p:nvSpPr>
          <p:spPr bwMode="auto">
            <a:xfrm>
              <a:off x="3495" y="1634"/>
              <a:ext cx="389" cy="1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$1.50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1.25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   1.00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solidFill>
                  <a:srgbClr val="FF9933"/>
                </a:solidFill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.75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.25</a:t>
              </a:r>
            </a:p>
          </p:txBody>
        </p:sp>
      </p:grpSp>
      <p:grpSp>
        <p:nvGrpSpPr>
          <p:cNvPr id="103478" name="Group 54"/>
          <p:cNvGrpSpPr>
            <a:grpSpLocks/>
          </p:cNvGrpSpPr>
          <p:nvPr/>
        </p:nvGrpSpPr>
        <p:grpSpPr bwMode="auto">
          <a:xfrm>
            <a:off x="2317750" y="5511800"/>
            <a:ext cx="336550" cy="139700"/>
            <a:chOff x="1368" y="3828"/>
            <a:chExt cx="212" cy="88"/>
          </a:xfrm>
        </p:grpSpPr>
        <p:sp>
          <p:nvSpPr>
            <p:cNvPr id="103479" name="Line 55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80" name="Line 56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81" name="Group 57"/>
          <p:cNvGrpSpPr>
            <a:grpSpLocks/>
          </p:cNvGrpSpPr>
          <p:nvPr/>
        </p:nvGrpSpPr>
        <p:grpSpPr bwMode="auto">
          <a:xfrm>
            <a:off x="5981700" y="5518150"/>
            <a:ext cx="336550" cy="139700"/>
            <a:chOff x="1368" y="3828"/>
            <a:chExt cx="212" cy="88"/>
          </a:xfrm>
        </p:grpSpPr>
        <p:sp>
          <p:nvSpPr>
            <p:cNvPr id="103482" name="Line 58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83" name="Line 59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84" name="Rectangle 60"/>
          <p:cNvSpPr>
            <a:spLocks noChangeArrowheads="1"/>
          </p:cNvSpPr>
          <p:nvPr/>
        </p:nvSpPr>
        <p:spPr bwMode="auto">
          <a:xfrm>
            <a:off x="6397625" y="4130675"/>
            <a:ext cx="2252663" cy="69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If the world price</a:t>
            </a:r>
          </a:p>
          <a:p>
            <a:pPr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goes further up...</a:t>
            </a:r>
          </a:p>
        </p:txBody>
      </p:sp>
      <p:sp>
        <p:nvSpPr>
          <p:cNvPr id="103446" name="Rectangle 22"/>
          <p:cNvSpPr>
            <a:spLocks noChangeArrowheads="1"/>
          </p:cNvSpPr>
          <p:nvPr/>
        </p:nvSpPr>
        <p:spPr bwMode="auto">
          <a:xfrm>
            <a:off x="5073650" y="2143125"/>
            <a:ext cx="4524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S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3487" name="Text Box 63"/>
          <p:cNvSpPr txBox="1">
            <a:spLocks noChangeArrowheads="1"/>
          </p:cNvSpPr>
          <p:nvPr/>
        </p:nvSpPr>
        <p:spPr bwMode="auto">
          <a:xfrm>
            <a:off x="27828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  <p:sp>
        <p:nvSpPr>
          <p:cNvPr id="103488" name="Text Box 64"/>
          <p:cNvSpPr txBox="1">
            <a:spLocks noChangeArrowheads="1"/>
          </p:cNvSpPr>
          <p:nvPr/>
        </p:nvSpPr>
        <p:spPr bwMode="auto">
          <a:xfrm>
            <a:off x="63261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3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85" grpId="0" animBg="1" autoUpdateAnimBg="0"/>
      <p:bldP spid="103430" grpId="0" animBg="1"/>
      <p:bldP spid="103435" grpId="0" animBg="1"/>
      <p:bldP spid="103436" grpId="0" animBg="1"/>
      <p:bldP spid="103450" grpId="0" animBg="1"/>
      <p:bldP spid="103456" grpId="0" autoUpdateAnimBg="0"/>
      <p:bldP spid="10348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10" name="Rectangle 62"/>
          <p:cNvSpPr>
            <a:spLocks noChangeArrowheads="1"/>
          </p:cNvSpPr>
          <p:nvPr/>
        </p:nvSpPr>
        <p:spPr bwMode="auto">
          <a:xfrm>
            <a:off x="6153150" y="2900363"/>
            <a:ext cx="10318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50</a:t>
            </a:r>
          </a:p>
        </p:txBody>
      </p:sp>
      <p:sp>
        <p:nvSpPr>
          <p:cNvPr id="104511" name="Rectangle 63"/>
          <p:cNvSpPr>
            <a:spLocks noChangeArrowheads="1"/>
          </p:cNvSpPr>
          <p:nvPr/>
        </p:nvSpPr>
        <p:spPr bwMode="auto">
          <a:xfrm>
            <a:off x="6153150" y="2439988"/>
            <a:ext cx="108426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100</a:t>
            </a:r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363788" y="60325"/>
            <a:ext cx="59070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U.S.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2403475" y="1090613"/>
            <a:ext cx="27384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Domestic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5845175" y="1090613"/>
            <a:ext cx="3092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Export Supply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>
            <a:off x="2546350" y="3313113"/>
            <a:ext cx="4378325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2527300" y="2789238"/>
            <a:ext cx="5200650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Line 10"/>
          <p:cNvSpPr>
            <a:spLocks noChangeShapeType="1"/>
          </p:cNvSpPr>
          <p:nvPr/>
        </p:nvSpPr>
        <p:spPr bwMode="auto">
          <a:xfrm>
            <a:off x="3024188" y="2787650"/>
            <a:ext cx="0" cy="2935288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>
            <a:off x="6970713" y="3355975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>
            <a:off x="3482975" y="33353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7777163" y="2787650"/>
            <a:ext cx="0" cy="2973388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3957638" y="3851275"/>
            <a:ext cx="0" cy="1885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2506663" y="3840163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2759075" y="2509838"/>
            <a:ext cx="2371725" cy="2652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V="1">
            <a:off x="2760663" y="2479675"/>
            <a:ext cx="2398712" cy="27273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Rectangle 19"/>
          <p:cNvSpPr>
            <a:spLocks noChangeArrowheads="1"/>
          </p:cNvSpPr>
          <p:nvPr/>
        </p:nvSpPr>
        <p:spPr bwMode="auto">
          <a:xfrm>
            <a:off x="1909763" y="2593975"/>
            <a:ext cx="617537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$1.50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1.25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solidFill>
                  <a:srgbClr val="FF9933"/>
                </a:solidFill>
                <a:latin typeface="Haettenschweiler" panose="020B0706040902060204" pitchFamily="34" charset="0"/>
              </a:rPr>
              <a:t>   1.00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solidFill>
                <a:srgbClr val="FF9933"/>
              </a:solidFill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.75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.25</a:t>
            </a:r>
          </a:p>
        </p:txBody>
      </p: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75596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6792913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4471" name="Rectangle 23"/>
          <p:cNvSpPr>
            <a:spLocks noChangeArrowheads="1"/>
          </p:cNvSpPr>
          <p:nvPr/>
        </p:nvSpPr>
        <p:spPr bwMode="auto">
          <a:xfrm>
            <a:off x="4986338" y="5106988"/>
            <a:ext cx="46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D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4472" name="Rectangle 24"/>
          <p:cNvSpPr>
            <a:spLocks noChangeArrowheads="1"/>
          </p:cNvSpPr>
          <p:nvPr/>
        </p:nvSpPr>
        <p:spPr bwMode="auto">
          <a:xfrm rot="16200000">
            <a:off x="334963" y="3817938"/>
            <a:ext cx="3108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 rot="16200000">
            <a:off x="4022725" y="3844925"/>
            <a:ext cx="31083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 flipV="1">
            <a:off x="6186488" y="2465388"/>
            <a:ext cx="2112962" cy="13922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37242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2825750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4477" name="Rectangle 29"/>
          <p:cNvSpPr>
            <a:spLocks noChangeArrowheads="1"/>
          </p:cNvSpPr>
          <p:nvPr/>
        </p:nvSpPr>
        <p:spPr bwMode="auto">
          <a:xfrm>
            <a:off x="3314700" y="5724525"/>
            <a:ext cx="3714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75</a:t>
            </a:r>
          </a:p>
        </p:txBody>
      </p:sp>
      <p:sp>
        <p:nvSpPr>
          <p:cNvPr id="104478" name="Rectangle 30"/>
          <p:cNvSpPr>
            <a:spLocks noChangeArrowheads="1"/>
          </p:cNvSpPr>
          <p:nvPr/>
        </p:nvSpPr>
        <p:spPr bwMode="auto">
          <a:xfrm>
            <a:off x="4195763" y="5724525"/>
            <a:ext cx="433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125</a:t>
            </a:r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4678363" y="5724525"/>
            <a:ext cx="4365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150</a:t>
            </a:r>
          </a:p>
        </p:txBody>
      </p:sp>
      <p:sp>
        <p:nvSpPr>
          <p:cNvPr id="104480" name="Rectangle 32"/>
          <p:cNvSpPr>
            <a:spLocks noChangeArrowheads="1"/>
          </p:cNvSpPr>
          <p:nvPr/>
        </p:nvSpPr>
        <p:spPr bwMode="auto">
          <a:xfrm>
            <a:off x="3424238" y="3017838"/>
            <a:ext cx="1023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50</a:t>
            </a:r>
          </a:p>
        </p:txBody>
      </p:sp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3397250" y="2481263"/>
            <a:ext cx="1076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100</a:t>
            </a:r>
          </a:p>
        </p:txBody>
      </p:sp>
      <p:sp>
        <p:nvSpPr>
          <p:cNvPr id="104483" name="Line 35"/>
          <p:cNvSpPr>
            <a:spLocks noChangeShapeType="1"/>
          </p:cNvSpPr>
          <p:nvPr/>
        </p:nvSpPr>
        <p:spPr bwMode="auto">
          <a:xfrm flipH="1" flipV="1">
            <a:off x="8001000" y="2708275"/>
            <a:ext cx="187325" cy="4794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493" name="Group 45"/>
          <p:cNvGrpSpPr>
            <a:grpSpLocks/>
          </p:cNvGrpSpPr>
          <p:nvPr/>
        </p:nvGrpSpPr>
        <p:grpSpPr bwMode="auto">
          <a:xfrm>
            <a:off x="2463800" y="2225675"/>
            <a:ext cx="2886075" cy="3568700"/>
            <a:chOff x="1576" y="1402"/>
            <a:chExt cx="1818" cy="2248"/>
          </a:xfrm>
        </p:grpSpPr>
        <p:sp>
          <p:nvSpPr>
            <p:cNvPr id="104494" name="Line 46"/>
            <p:cNvSpPr>
              <a:spLocks noChangeShapeType="1"/>
            </p:cNvSpPr>
            <p:nvPr/>
          </p:nvSpPr>
          <p:spPr bwMode="auto">
            <a:xfrm>
              <a:off x="1594" y="1402"/>
              <a:ext cx="0" cy="224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5" name="Line 47"/>
            <p:cNvSpPr>
              <a:spLocks noChangeShapeType="1"/>
            </p:cNvSpPr>
            <p:nvPr/>
          </p:nvSpPr>
          <p:spPr bwMode="auto">
            <a:xfrm>
              <a:off x="1576" y="3629"/>
              <a:ext cx="18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96" name="Group 48"/>
          <p:cNvGrpSpPr>
            <a:grpSpLocks/>
          </p:cNvGrpSpPr>
          <p:nvPr/>
        </p:nvGrpSpPr>
        <p:grpSpPr bwMode="auto">
          <a:xfrm>
            <a:off x="6113463" y="2254250"/>
            <a:ext cx="2490787" cy="3540125"/>
            <a:chOff x="3851" y="1412"/>
            <a:chExt cx="1569" cy="2230"/>
          </a:xfrm>
        </p:grpSpPr>
        <p:sp>
          <p:nvSpPr>
            <p:cNvPr id="104497" name="Line 49"/>
            <p:cNvSpPr>
              <a:spLocks noChangeShapeType="1"/>
            </p:cNvSpPr>
            <p:nvPr/>
          </p:nvSpPr>
          <p:spPr bwMode="auto">
            <a:xfrm>
              <a:off x="3877" y="1412"/>
              <a:ext cx="0" cy="223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8" name="Line 50"/>
            <p:cNvSpPr>
              <a:spLocks noChangeShapeType="1"/>
            </p:cNvSpPr>
            <p:nvPr/>
          </p:nvSpPr>
          <p:spPr bwMode="auto">
            <a:xfrm>
              <a:off x="3851" y="3621"/>
              <a:ext cx="156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99" name="Group 51"/>
          <p:cNvGrpSpPr>
            <a:grpSpLocks/>
          </p:cNvGrpSpPr>
          <p:nvPr/>
        </p:nvGrpSpPr>
        <p:grpSpPr bwMode="auto">
          <a:xfrm>
            <a:off x="5548313" y="2593975"/>
            <a:ext cx="617537" cy="3022600"/>
            <a:chOff x="3495" y="1634"/>
            <a:chExt cx="389" cy="1904"/>
          </a:xfrm>
        </p:grpSpPr>
        <p:sp>
          <p:nvSpPr>
            <p:cNvPr id="104500" name="Rectangle 52"/>
            <p:cNvSpPr>
              <a:spLocks noChangeArrowheads="1"/>
            </p:cNvSpPr>
            <p:nvPr/>
          </p:nvSpPr>
          <p:spPr bwMode="auto">
            <a:xfrm>
              <a:off x="3572" y="1676"/>
              <a:ext cx="268" cy="1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1" name="Rectangle 53"/>
            <p:cNvSpPr>
              <a:spLocks noChangeArrowheads="1"/>
            </p:cNvSpPr>
            <p:nvPr/>
          </p:nvSpPr>
          <p:spPr bwMode="auto">
            <a:xfrm>
              <a:off x="3495" y="1634"/>
              <a:ext cx="389" cy="1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$1.50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1.25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   1.00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solidFill>
                  <a:srgbClr val="FF9933"/>
                </a:solidFill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.75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.25</a:t>
              </a:r>
            </a:p>
          </p:txBody>
        </p:sp>
      </p:grpSp>
      <p:grpSp>
        <p:nvGrpSpPr>
          <p:cNvPr id="104502" name="Group 54"/>
          <p:cNvGrpSpPr>
            <a:grpSpLocks/>
          </p:cNvGrpSpPr>
          <p:nvPr/>
        </p:nvGrpSpPr>
        <p:grpSpPr bwMode="auto">
          <a:xfrm>
            <a:off x="2317750" y="5511800"/>
            <a:ext cx="336550" cy="139700"/>
            <a:chOff x="1368" y="3828"/>
            <a:chExt cx="212" cy="88"/>
          </a:xfrm>
        </p:grpSpPr>
        <p:sp>
          <p:nvSpPr>
            <p:cNvPr id="104503" name="Line 55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04" name="Line 56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505" name="Group 57"/>
          <p:cNvGrpSpPr>
            <a:grpSpLocks/>
          </p:cNvGrpSpPr>
          <p:nvPr/>
        </p:nvGrpSpPr>
        <p:grpSpPr bwMode="auto">
          <a:xfrm>
            <a:off x="5981700" y="5518150"/>
            <a:ext cx="336550" cy="139700"/>
            <a:chOff x="1368" y="3828"/>
            <a:chExt cx="212" cy="88"/>
          </a:xfrm>
        </p:grpSpPr>
        <p:sp>
          <p:nvSpPr>
            <p:cNvPr id="104506" name="Line 58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07" name="Line 59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08" name="Rectangle 60"/>
          <p:cNvSpPr>
            <a:spLocks noChangeArrowheads="1"/>
          </p:cNvSpPr>
          <p:nvPr/>
        </p:nvSpPr>
        <p:spPr bwMode="auto">
          <a:xfrm>
            <a:off x="6356350" y="4492625"/>
            <a:ext cx="2249488" cy="69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If world prices</a:t>
            </a:r>
          </a:p>
          <a:p>
            <a:pPr algn="ctr" eaLnBrk="0" hangingPunct="0"/>
            <a:r>
              <a:rPr lang="en-US" sz="2000" b="1" i="1">
                <a:solidFill>
                  <a:srgbClr val="FF9933"/>
                </a:solidFill>
                <a:latin typeface="Arial" panose="020B0604020202020204" pitchFamily="34" charset="0"/>
              </a:rPr>
              <a:t>fall below $1.00...</a:t>
            </a:r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5073650" y="2143125"/>
            <a:ext cx="4524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S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4509" name="Rectangle 61"/>
          <p:cNvSpPr>
            <a:spLocks noChangeArrowheads="1"/>
          </p:cNvSpPr>
          <p:nvPr/>
        </p:nvSpPr>
        <p:spPr bwMode="auto">
          <a:xfrm>
            <a:off x="7961313" y="2857500"/>
            <a:ext cx="9175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U.S.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export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supply</a:t>
            </a:r>
          </a:p>
        </p:txBody>
      </p:sp>
      <p:sp>
        <p:nvSpPr>
          <p:cNvPr id="104512" name="Text Box 64"/>
          <p:cNvSpPr txBox="1">
            <a:spLocks noChangeArrowheads="1"/>
          </p:cNvSpPr>
          <p:nvPr/>
        </p:nvSpPr>
        <p:spPr bwMode="auto">
          <a:xfrm>
            <a:off x="27828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  <p:sp>
        <p:nvSpPr>
          <p:cNvPr id="104513" name="Text Box 65"/>
          <p:cNvSpPr txBox="1">
            <a:spLocks noChangeArrowheads="1"/>
          </p:cNvSpPr>
          <p:nvPr/>
        </p:nvSpPr>
        <p:spPr bwMode="auto">
          <a:xfrm>
            <a:off x="63261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4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11" grpId="0" animBg="1" autoUpdateAnimBg="0"/>
      <p:bldP spid="104455" grpId="0" animBg="1"/>
      <p:bldP spid="104458" grpId="0" animBg="1"/>
      <p:bldP spid="104461" grpId="0" animBg="1"/>
      <p:bldP spid="104481" grpId="0" autoUpdateAnimBg="0"/>
      <p:bldP spid="104483" grpId="0" animBg="1"/>
      <p:bldP spid="104508" grpId="0" animBg="1" autoUpdateAnimBg="0"/>
      <p:bldP spid="10450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3482975" y="33353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4410075" y="33226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>
            <a:off x="3957638" y="3851275"/>
            <a:ext cx="0" cy="1885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11" name="Rectangle 39"/>
          <p:cNvSpPr>
            <a:spLocks noChangeArrowheads="1"/>
          </p:cNvSpPr>
          <p:nvPr/>
        </p:nvSpPr>
        <p:spPr bwMode="auto">
          <a:xfrm>
            <a:off x="3384550" y="4337050"/>
            <a:ext cx="110490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SHORTAGE = 50</a:t>
            </a: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363788" y="60325"/>
            <a:ext cx="59070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U.S.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2403475" y="1090613"/>
            <a:ext cx="27384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Domestic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5845175" y="1090613"/>
            <a:ext cx="3092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Export Supply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sp>
        <p:nvSpPr>
          <p:cNvPr id="105478" name="Line 6"/>
          <p:cNvSpPr>
            <a:spLocks noChangeShapeType="1"/>
          </p:cNvSpPr>
          <p:nvPr/>
        </p:nvSpPr>
        <p:spPr bwMode="auto">
          <a:xfrm>
            <a:off x="2546350" y="3313113"/>
            <a:ext cx="4378325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2527300" y="2789238"/>
            <a:ext cx="5200650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>
            <a:off x="2554288" y="4376738"/>
            <a:ext cx="4325937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3024188" y="2787650"/>
            <a:ext cx="0" cy="2935288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6970713" y="3355975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8" name="Line 16"/>
          <p:cNvSpPr>
            <a:spLocks noChangeShapeType="1"/>
          </p:cNvSpPr>
          <p:nvPr/>
        </p:nvSpPr>
        <p:spPr bwMode="auto">
          <a:xfrm flipH="1">
            <a:off x="2506663" y="3840163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9" name="Line 17"/>
          <p:cNvSpPr>
            <a:spLocks noChangeShapeType="1"/>
          </p:cNvSpPr>
          <p:nvPr/>
        </p:nvSpPr>
        <p:spPr bwMode="auto">
          <a:xfrm>
            <a:off x="2759075" y="2509838"/>
            <a:ext cx="2371725" cy="2652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 flipV="1">
            <a:off x="2760663" y="2479675"/>
            <a:ext cx="2398712" cy="27273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91" name="Rectangle 19"/>
          <p:cNvSpPr>
            <a:spLocks noChangeArrowheads="1"/>
          </p:cNvSpPr>
          <p:nvPr/>
        </p:nvSpPr>
        <p:spPr bwMode="auto">
          <a:xfrm>
            <a:off x="1909763" y="2593975"/>
            <a:ext cx="617537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$1.50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1.25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solidFill>
                  <a:srgbClr val="FF9933"/>
                </a:solidFill>
                <a:latin typeface="Haettenschweiler" panose="020B0706040902060204" pitchFamily="34" charset="0"/>
              </a:rPr>
              <a:t>   1.00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solidFill>
                <a:srgbClr val="FF9933"/>
              </a:solidFill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.75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.25</a:t>
            </a:r>
          </a:p>
        </p:txBody>
      </p:sp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75596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5493" name="Rectangle 21"/>
          <p:cNvSpPr>
            <a:spLocks noChangeArrowheads="1"/>
          </p:cNvSpPr>
          <p:nvPr/>
        </p:nvSpPr>
        <p:spPr bwMode="auto">
          <a:xfrm>
            <a:off x="6792913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5495" name="Rectangle 23"/>
          <p:cNvSpPr>
            <a:spLocks noChangeArrowheads="1"/>
          </p:cNvSpPr>
          <p:nvPr/>
        </p:nvSpPr>
        <p:spPr bwMode="auto">
          <a:xfrm>
            <a:off x="4986338" y="5106988"/>
            <a:ext cx="46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D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5496" name="Rectangle 24"/>
          <p:cNvSpPr>
            <a:spLocks noChangeArrowheads="1"/>
          </p:cNvSpPr>
          <p:nvPr/>
        </p:nvSpPr>
        <p:spPr bwMode="auto">
          <a:xfrm rot="16200000">
            <a:off x="334963" y="3817938"/>
            <a:ext cx="3108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5497" name="Rectangle 25"/>
          <p:cNvSpPr>
            <a:spLocks noChangeArrowheads="1"/>
          </p:cNvSpPr>
          <p:nvPr/>
        </p:nvSpPr>
        <p:spPr bwMode="auto">
          <a:xfrm rot="16200000">
            <a:off x="4022725" y="3844925"/>
            <a:ext cx="31083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5499" name="Rectangle 27"/>
          <p:cNvSpPr>
            <a:spLocks noChangeArrowheads="1"/>
          </p:cNvSpPr>
          <p:nvPr/>
        </p:nvSpPr>
        <p:spPr bwMode="auto">
          <a:xfrm>
            <a:off x="37242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2825750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5501" name="Rectangle 29"/>
          <p:cNvSpPr>
            <a:spLocks noChangeArrowheads="1"/>
          </p:cNvSpPr>
          <p:nvPr/>
        </p:nvSpPr>
        <p:spPr bwMode="auto">
          <a:xfrm>
            <a:off x="3314700" y="5724525"/>
            <a:ext cx="3714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75</a:t>
            </a:r>
          </a:p>
        </p:txBody>
      </p:sp>
      <p:sp>
        <p:nvSpPr>
          <p:cNvPr id="105502" name="Rectangle 30"/>
          <p:cNvSpPr>
            <a:spLocks noChangeArrowheads="1"/>
          </p:cNvSpPr>
          <p:nvPr/>
        </p:nvSpPr>
        <p:spPr bwMode="auto">
          <a:xfrm>
            <a:off x="4195763" y="5724525"/>
            <a:ext cx="433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125</a:t>
            </a:r>
          </a:p>
        </p:txBody>
      </p:sp>
      <p:sp>
        <p:nvSpPr>
          <p:cNvPr id="105503" name="Rectangle 31"/>
          <p:cNvSpPr>
            <a:spLocks noChangeArrowheads="1"/>
          </p:cNvSpPr>
          <p:nvPr/>
        </p:nvSpPr>
        <p:spPr bwMode="auto">
          <a:xfrm>
            <a:off x="4678363" y="5724525"/>
            <a:ext cx="4365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150</a:t>
            </a:r>
          </a:p>
        </p:txBody>
      </p:sp>
      <p:sp>
        <p:nvSpPr>
          <p:cNvPr id="105504" name="Rectangle 32"/>
          <p:cNvSpPr>
            <a:spLocks noChangeArrowheads="1"/>
          </p:cNvSpPr>
          <p:nvPr/>
        </p:nvSpPr>
        <p:spPr bwMode="auto">
          <a:xfrm>
            <a:off x="3424238" y="3017838"/>
            <a:ext cx="1023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50</a:t>
            </a:r>
          </a:p>
        </p:txBody>
      </p:sp>
      <p:sp>
        <p:nvSpPr>
          <p:cNvPr id="105505" name="Rectangle 33"/>
          <p:cNvSpPr>
            <a:spLocks noChangeArrowheads="1"/>
          </p:cNvSpPr>
          <p:nvPr/>
        </p:nvSpPr>
        <p:spPr bwMode="auto">
          <a:xfrm>
            <a:off x="3397250" y="2481263"/>
            <a:ext cx="1076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100</a:t>
            </a:r>
          </a:p>
        </p:txBody>
      </p:sp>
      <p:sp>
        <p:nvSpPr>
          <p:cNvPr id="105507" name="Line 35"/>
          <p:cNvSpPr>
            <a:spLocks noChangeShapeType="1"/>
          </p:cNvSpPr>
          <p:nvPr/>
        </p:nvSpPr>
        <p:spPr bwMode="auto">
          <a:xfrm flipH="1" flipV="1">
            <a:off x="8001000" y="2708275"/>
            <a:ext cx="187325" cy="4794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10" name="Line 38"/>
          <p:cNvSpPr>
            <a:spLocks noChangeShapeType="1"/>
          </p:cNvSpPr>
          <p:nvPr/>
        </p:nvSpPr>
        <p:spPr bwMode="auto">
          <a:xfrm>
            <a:off x="6162675" y="3851275"/>
            <a:ext cx="823913" cy="5302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517" name="Group 45"/>
          <p:cNvGrpSpPr>
            <a:grpSpLocks/>
          </p:cNvGrpSpPr>
          <p:nvPr/>
        </p:nvGrpSpPr>
        <p:grpSpPr bwMode="auto">
          <a:xfrm>
            <a:off x="2463800" y="2225675"/>
            <a:ext cx="2886075" cy="3568700"/>
            <a:chOff x="1576" y="1402"/>
            <a:chExt cx="1818" cy="2248"/>
          </a:xfrm>
        </p:grpSpPr>
        <p:sp>
          <p:nvSpPr>
            <p:cNvPr id="105518" name="Line 46"/>
            <p:cNvSpPr>
              <a:spLocks noChangeShapeType="1"/>
            </p:cNvSpPr>
            <p:nvPr/>
          </p:nvSpPr>
          <p:spPr bwMode="auto">
            <a:xfrm>
              <a:off x="1594" y="1402"/>
              <a:ext cx="0" cy="224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9" name="Line 47"/>
            <p:cNvSpPr>
              <a:spLocks noChangeShapeType="1"/>
            </p:cNvSpPr>
            <p:nvPr/>
          </p:nvSpPr>
          <p:spPr bwMode="auto">
            <a:xfrm>
              <a:off x="1576" y="3629"/>
              <a:ext cx="18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523" name="Group 51"/>
          <p:cNvGrpSpPr>
            <a:grpSpLocks/>
          </p:cNvGrpSpPr>
          <p:nvPr/>
        </p:nvGrpSpPr>
        <p:grpSpPr bwMode="auto">
          <a:xfrm>
            <a:off x="5548313" y="2593975"/>
            <a:ext cx="617537" cy="3022600"/>
            <a:chOff x="3495" y="1634"/>
            <a:chExt cx="389" cy="1904"/>
          </a:xfrm>
        </p:grpSpPr>
        <p:sp>
          <p:nvSpPr>
            <p:cNvPr id="105524" name="Rectangle 52"/>
            <p:cNvSpPr>
              <a:spLocks noChangeArrowheads="1"/>
            </p:cNvSpPr>
            <p:nvPr/>
          </p:nvSpPr>
          <p:spPr bwMode="auto">
            <a:xfrm>
              <a:off x="3572" y="1676"/>
              <a:ext cx="268" cy="1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5" name="Rectangle 53"/>
            <p:cNvSpPr>
              <a:spLocks noChangeArrowheads="1"/>
            </p:cNvSpPr>
            <p:nvPr/>
          </p:nvSpPr>
          <p:spPr bwMode="auto">
            <a:xfrm>
              <a:off x="3495" y="1634"/>
              <a:ext cx="389" cy="1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$1.50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1.25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   1.00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solidFill>
                  <a:srgbClr val="FF9933"/>
                </a:solidFill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.75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.25</a:t>
              </a:r>
            </a:p>
          </p:txBody>
        </p:sp>
      </p:grpSp>
      <p:grpSp>
        <p:nvGrpSpPr>
          <p:cNvPr id="105526" name="Group 54"/>
          <p:cNvGrpSpPr>
            <a:grpSpLocks/>
          </p:cNvGrpSpPr>
          <p:nvPr/>
        </p:nvGrpSpPr>
        <p:grpSpPr bwMode="auto">
          <a:xfrm>
            <a:off x="2317750" y="5511800"/>
            <a:ext cx="336550" cy="139700"/>
            <a:chOff x="1368" y="3828"/>
            <a:chExt cx="212" cy="88"/>
          </a:xfrm>
        </p:grpSpPr>
        <p:sp>
          <p:nvSpPr>
            <p:cNvPr id="105527" name="Line 55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8" name="Line 56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29" name="Group 57"/>
          <p:cNvGrpSpPr>
            <a:grpSpLocks/>
          </p:cNvGrpSpPr>
          <p:nvPr/>
        </p:nvGrpSpPr>
        <p:grpSpPr bwMode="auto">
          <a:xfrm>
            <a:off x="5981700" y="5518150"/>
            <a:ext cx="336550" cy="139700"/>
            <a:chOff x="1368" y="3828"/>
            <a:chExt cx="212" cy="88"/>
          </a:xfrm>
        </p:grpSpPr>
        <p:sp>
          <p:nvSpPr>
            <p:cNvPr id="105530" name="Line 58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1" name="Line 59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494" name="Rectangle 22"/>
          <p:cNvSpPr>
            <a:spLocks noChangeArrowheads="1"/>
          </p:cNvSpPr>
          <p:nvPr/>
        </p:nvSpPr>
        <p:spPr bwMode="auto">
          <a:xfrm>
            <a:off x="5073650" y="2143125"/>
            <a:ext cx="4524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S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5532" name="Rectangle 60"/>
          <p:cNvSpPr>
            <a:spLocks noChangeArrowheads="1"/>
          </p:cNvSpPr>
          <p:nvPr/>
        </p:nvSpPr>
        <p:spPr bwMode="auto">
          <a:xfrm>
            <a:off x="6153150" y="2900363"/>
            <a:ext cx="10318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50</a:t>
            </a:r>
          </a:p>
        </p:txBody>
      </p:sp>
      <p:sp>
        <p:nvSpPr>
          <p:cNvPr id="105533" name="Rectangle 61"/>
          <p:cNvSpPr>
            <a:spLocks noChangeArrowheads="1"/>
          </p:cNvSpPr>
          <p:nvPr/>
        </p:nvSpPr>
        <p:spPr bwMode="auto">
          <a:xfrm>
            <a:off x="6153150" y="2439988"/>
            <a:ext cx="108426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100</a:t>
            </a:r>
          </a:p>
        </p:txBody>
      </p:sp>
      <p:sp>
        <p:nvSpPr>
          <p:cNvPr id="105534" name="Rectangle 62"/>
          <p:cNvSpPr>
            <a:spLocks noChangeArrowheads="1"/>
          </p:cNvSpPr>
          <p:nvPr/>
        </p:nvSpPr>
        <p:spPr bwMode="auto">
          <a:xfrm>
            <a:off x="6153150" y="4484688"/>
            <a:ext cx="10255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IMPORTS = 50</a:t>
            </a:r>
          </a:p>
        </p:txBody>
      </p:sp>
      <p:sp>
        <p:nvSpPr>
          <p:cNvPr id="105498" name="Line 26"/>
          <p:cNvSpPr>
            <a:spLocks noChangeShapeType="1"/>
          </p:cNvSpPr>
          <p:nvPr/>
        </p:nvSpPr>
        <p:spPr bwMode="auto">
          <a:xfrm flipV="1">
            <a:off x="6186488" y="2465388"/>
            <a:ext cx="2112962" cy="13922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520" name="Group 48"/>
          <p:cNvGrpSpPr>
            <a:grpSpLocks/>
          </p:cNvGrpSpPr>
          <p:nvPr/>
        </p:nvGrpSpPr>
        <p:grpSpPr bwMode="auto">
          <a:xfrm>
            <a:off x="6113463" y="2254250"/>
            <a:ext cx="2490787" cy="3540125"/>
            <a:chOff x="3851" y="1412"/>
            <a:chExt cx="1569" cy="2230"/>
          </a:xfrm>
        </p:grpSpPr>
        <p:sp>
          <p:nvSpPr>
            <p:cNvPr id="105521" name="Line 49"/>
            <p:cNvSpPr>
              <a:spLocks noChangeShapeType="1"/>
            </p:cNvSpPr>
            <p:nvPr/>
          </p:nvSpPr>
          <p:spPr bwMode="auto">
            <a:xfrm>
              <a:off x="3877" y="1412"/>
              <a:ext cx="0" cy="223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2" name="Line 50"/>
            <p:cNvSpPr>
              <a:spLocks noChangeShapeType="1"/>
            </p:cNvSpPr>
            <p:nvPr/>
          </p:nvSpPr>
          <p:spPr bwMode="auto">
            <a:xfrm>
              <a:off x="3851" y="3621"/>
              <a:ext cx="156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535" name="Rectangle 63"/>
          <p:cNvSpPr>
            <a:spLocks noChangeArrowheads="1"/>
          </p:cNvSpPr>
          <p:nvPr/>
        </p:nvSpPr>
        <p:spPr bwMode="auto">
          <a:xfrm>
            <a:off x="7961313" y="2857500"/>
            <a:ext cx="9175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U.S.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export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supply</a:t>
            </a:r>
          </a:p>
        </p:txBody>
      </p:sp>
      <p:sp>
        <p:nvSpPr>
          <p:cNvPr id="105536" name="Text Box 64"/>
          <p:cNvSpPr txBox="1">
            <a:spLocks noChangeArrowheads="1"/>
          </p:cNvSpPr>
          <p:nvPr/>
        </p:nvSpPr>
        <p:spPr bwMode="auto">
          <a:xfrm>
            <a:off x="27828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  <p:sp>
        <p:nvSpPr>
          <p:cNvPr id="105537" name="Text Box 65"/>
          <p:cNvSpPr txBox="1">
            <a:spLocks noChangeArrowheads="1"/>
          </p:cNvSpPr>
          <p:nvPr/>
        </p:nvSpPr>
        <p:spPr bwMode="auto">
          <a:xfrm>
            <a:off x="63261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11" grpId="0" animBg="1" autoUpdateAnimBg="0"/>
      <p:bldP spid="105480" grpId="0" animBg="1"/>
      <p:bldP spid="105510" grpId="0" animBg="1"/>
      <p:bldP spid="10553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8" name="Line 12"/>
          <p:cNvSpPr>
            <a:spLocks noChangeShapeType="1"/>
          </p:cNvSpPr>
          <p:nvPr/>
        </p:nvSpPr>
        <p:spPr bwMode="auto">
          <a:xfrm>
            <a:off x="3482975" y="33353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0" name="Line 14"/>
          <p:cNvSpPr>
            <a:spLocks noChangeShapeType="1"/>
          </p:cNvSpPr>
          <p:nvPr/>
        </p:nvSpPr>
        <p:spPr bwMode="auto">
          <a:xfrm>
            <a:off x="4410075" y="3322638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3957638" y="3851275"/>
            <a:ext cx="0" cy="1885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35" name="Rectangle 39"/>
          <p:cNvSpPr>
            <a:spLocks noChangeArrowheads="1"/>
          </p:cNvSpPr>
          <p:nvPr/>
        </p:nvSpPr>
        <p:spPr bwMode="auto">
          <a:xfrm>
            <a:off x="3384550" y="4362450"/>
            <a:ext cx="110490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SHORTAGE = 50</a:t>
            </a:r>
          </a:p>
        </p:txBody>
      </p:sp>
      <p:sp>
        <p:nvSpPr>
          <p:cNvPr id="106537" name="Rectangle 41"/>
          <p:cNvSpPr>
            <a:spLocks noChangeArrowheads="1"/>
          </p:cNvSpPr>
          <p:nvPr/>
        </p:nvSpPr>
        <p:spPr bwMode="auto">
          <a:xfrm>
            <a:off x="3357563" y="4899025"/>
            <a:ext cx="1157287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SHORTAGE = 100</a:t>
            </a:r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363788" y="60325"/>
            <a:ext cx="59070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U.S.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2403475" y="1090613"/>
            <a:ext cx="27384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Domestic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5845175" y="1090613"/>
            <a:ext cx="3092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U.S. Export Supply</a:t>
            </a:r>
          </a:p>
          <a:p>
            <a:pPr algn="ctr" eaLnBrk="0" hangingPunct="0"/>
            <a:r>
              <a:rPr lang="en-US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4903788" y="2795588"/>
            <a:ext cx="0" cy="293687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2" name="Line 6"/>
          <p:cNvSpPr>
            <a:spLocks noChangeShapeType="1"/>
          </p:cNvSpPr>
          <p:nvPr/>
        </p:nvSpPr>
        <p:spPr bwMode="auto">
          <a:xfrm>
            <a:off x="2546350" y="3313113"/>
            <a:ext cx="4378325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2527300" y="2789238"/>
            <a:ext cx="5200650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2554288" y="4376738"/>
            <a:ext cx="4325937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>
            <a:off x="2516188" y="4916488"/>
            <a:ext cx="5183187" cy="0"/>
          </a:xfrm>
          <a:prstGeom prst="line">
            <a:avLst/>
          </a:prstGeom>
          <a:noFill/>
          <a:ln w="25400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6" name="Line 10"/>
          <p:cNvSpPr>
            <a:spLocks noChangeShapeType="1"/>
          </p:cNvSpPr>
          <p:nvPr/>
        </p:nvSpPr>
        <p:spPr bwMode="auto">
          <a:xfrm>
            <a:off x="3024188" y="2787650"/>
            <a:ext cx="0" cy="2935288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>
            <a:off x="6970713" y="3355975"/>
            <a:ext cx="0" cy="2397125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9" name="Line 13"/>
          <p:cNvSpPr>
            <a:spLocks noChangeShapeType="1"/>
          </p:cNvSpPr>
          <p:nvPr/>
        </p:nvSpPr>
        <p:spPr bwMode="auto">
          <a:xfrm>
            <a:off x="7777163" y="2787650"/>
            <a:ext cx="0" cy="2973388"/>
          </a:xfrm>
          <a:prstGeom prst="line">
            <a:avLst/>
          </a:prstGeom>
          <a:noFill/>
          <a:ln w="1270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2" name="Line 16"/>
          <p:cNvSpPr>
            <a:spLocks noChangeShapeType="1"/>
          </p:cNvSpPr>
          <p:nvPr/>
        </p:nvSpPr>
        <p:spPr bwMode="auto">
          <a:xfrm flipH="1">
            <a:off x="2506663" y="3840163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2759075" y="2509838"/>
            <a:ext cx="2371725" cy="2652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 flipV="1">
            <a:off x="2760663" y="2479675"/>
            <a:ext cx="2398712" cy="27273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5" name="Rectangle 19"/>
          <p:cNvSpPr>
            <a:spLocks noChangeArrowheads="1"/>
          </p:cNvSpPr>
          <p:nvPr/>
        </p:nvSpPr>
        <p:spPr bwMode="auto">
          <a:xfrm>
            <a:off x="1909763" y="2593975"/>
            <a:ext cx="617537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$1.50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1.25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solidFill>
                  <a:srgbClr val="FF9933"/>
                </a:solidFill>
                <a:latin typeface="Haettenschweiler" panose="020B0706040902060204" pitchFamily="34" charset="0"/>
              </a:rPr>
              <a:t>   1.00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solidFill>
                <a:srgbClr val="FF9933"/>
              </a:solidFill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.75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.50</a:t>
            </a:r>
          </a:p>
          <a:p>
            <a:pPr algn="r" eaLnBrk="0" hangingPunct="0">
              <a:lnSpc>
                <a:spcPts val="2100"/>
              </a:lnSpc>
            </a:pPr>
            <a:endParaRPr lang="en-US" sz="2000">
              <a:latin typeface="Haettenschweiler" panose="020B0706040902060204" pitchFamily="34" charset="0"/>
            </a:endParaRPr>
          </a:p>
          <a:p>
            <a:pPr algn="r" eaLnBrk="0" hangingPunct="0">
              <a:lnSpc>
                <a:spcPts val="2100"/>
              </a:lnSpc>
            </a:pPr>
            <a:r>
              <a:rPr lang="en-US" sz="2000">
                <a:latin typeface="Haettenschweiler" panose="020B0706040902060204" pitchFamily="34" charset="0"/>
              </a:rPr>
              <a:t>    .25</a:t>
            </a:r>
          </a:p>
        </p:txBody>
      </p:sp>
      <p:sp>
        <p:nvSpPr>
          <p:cNvPr id="106516" name="Rectangle 20"/>
          <p:cNvSpPr>
            <a:spLocks noChangeArrowheads="1"/>
          </p:cNvSpPr>
          <p:nvPr/>
        </p:nvSpPr>
        <p:spPr bwMode="auto">
          <a:xfrm>
            <a:off x="75596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6517" name="Rectangle 21"/>
          <p:cNvSpPr>
            <a:spLocks noChangeArrowheads="1"/>
          </p:cNvSpPr>
          <p:nvPr/>
        </p:nvSpPr>
        <p:spPr bwMode="auto">
          <a:xfrm>
            <a:off x="6792913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6519" name="Rectangle 23"/>
          <p:cNvSpPr>
            <a:spLocks noChangeArrowheads="1"/>
          </p:cNvSpPr>
          <p:nvPr/>
        </p:nvSpPr>
        <p:spPr bwMode="auto">
          <a:xfrm>
            <a:off x="4986338" y="5106988"/>
            <a:ext cx="46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D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6520" name="Rectangle 24"/>
          <p:cNvSpPr>
            <a:spLocks noChangeArrowheads="1"/>
          </p:cNvSpPr>
          <p:nvPr/>
        </p:nvSpPr>
        <p:spPr bwMode="auto">
          <a:xfrm rot="16200000">
            <a:off x="334963" y="3817938"/>
            <a:ext cx="3108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6521" name="Rectangle 25"/>
          <p:cNvSpPr>
            <a:spLocks noChangeArrowheads="1"/>
          </p:cNvSpPr>
          <p:nvPr/>
        </p:nvSpPr>
        <p:spPr bwMode="auto">
          <a:xfrm rot="16200000">
            <a:off x="4022725" y="3844925"/>
            <a:ext cx="31083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Price (per pound; U.S. dollars)</a:t>
            </a:r>
          </a:p>
        </p:txBody>
      </p:sp>
      <p:sp>
        <p:nvSpPr>
          <p:cNvPr id="106523" name="Rectangle 27"/>
          <p:cNvSpPr>
            <a:spLocks noChangeArrowheads="1"/>
          </p:cNvSpPr>
          <p:nvPr/>
        </p:nvSpPr>
        <p:spPr bwMode="auto">
          <a:xfrm>
            <a:off x="3724275" y="5724525"/>
            <a:ext cx="439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100</a:t>
            </a:r>
          </a:p>
        </p:txBody>
      </p:sp>
      <p:sp>
        <p:nvSpPr>
          <p:cNvPr id="106524" name="Rectangle 28"/>
          <p:cNvSpPr>
            <a:spLocks noChangeArrowheads="1"/>
          </p:cNvSpPr>
          <p:nvPr/>
        </p:nvSpPr>
        <p:spPr bwMode="auto">
          <a:xfrm>
            <a:off x="2825750" y="5724525"/>
            <a:ext cx="3746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50</a:t>
            </a:r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3314700" y="5724525"/>
            <a:ext cx="3714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75</a:t>
            </a:r>
          </a:p>
        </p:txBody>
      </p:sp>
      <p:sp>
        <p:nvSpPr>
          <p:cNvPr id="106526" name="Rectangle 30"/>
          <p:cNvSpPr>
            <a:spLocks noChangeArrowheads="1"/>
          </p:cNvSpPr>
          <p:nvPr/>
        </p:nvSpPr>
        <p:spPr bwMode="auto">
          <a:xfrm>
            <a:off x="4195763" y="5724525"/>
            <a:ext cx="433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125</a:t>
            </a:r>
          </a:p>
        </p:txBody>
      </p:sp>
      <p:sp>
        <p:nvSpPr>
          <p:cNvPr id="106527" name="Rectangle 31"/>
          <p:cNvSpPr>
            <a:spLocks noChangeArrowheads="1"/>
          </p:cNvSpPr>
          <p:nvPr/>
        </p:nvSpPr>
        <p:spPr bwMode="auto">
          <a:xfrm>
            <a:off x="4678363" y="5724525"/>
            <a:ext cx="4365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latin typeface="Haettenschweiler" panose="020B0706040902060204" pitchFamily="34" charset="0"/>
              </a:rPr>
              <a:t>150</a:t>
            </a:r>
          </a:p>
        </p:txBody>
      </p:sp>
      <p:sp>
        <p:nvSpPr>
          <p:cNvPr id="106528" name="Rectangle 32"/>
          <p:cNvSpPr>
            <a:spLocks noChangeArrowheads="1"/>
          </p:cNvSpPr>
          <p:nvPr/>
        </p:nvSpPr>
        <p:spPr bwMode="auto">
          <a:xfrm>
            <a:off x="3424238" y="3017838"/>
            <a:ext cx="1023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50</a:t>
            </a:r>
          </a:p>
        </p:txBody>
      </p:sp>
      <p:sp>
        <p:nvSpPr>
          <p:cNvPr id="106529" name="Rectangle 33"/>
          <p:cNvSpPr>
            <a:spLocks noChangeArrowheads="1"/>
          </p:cNvSpPr>
          <p:nvPr/>
        </p:nvSpPr>
        <p:spPr bwMode="auto">
          <a:xfrm>
            <a:off x="3397250" y="2481263"/>
            <a:ext cx="1076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Haettenschweiler" panose="020B0706040902060204" pitchFamily="34" charset="0"/>
              </a:rPr>
              <a:t>SURPLUS = 100</a:t>
            </a:r>
          </a:p>
        </p:txBody>
      </p:sp>
      <p:sp>
        <p:nvSpPr>
          <p:cNvPr id="106530" name="Rectangle 34"/>
          <p:cNvSpPr>
            <a:spLocks noChangeArrowheads="1"/>
          </p:cNvSpPr>
          <p:nvPr/>
        </p:nvSpPr>
        <p:spPr bwMode="auto">
          <a:xfrm>
            <a:off x="7961313" y="2857500"/>
            <a:ext cx="9175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U.S.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export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supply</a:t>
            </a:r>
          </a:p>
        </p:txBody>
      </p:sp>
      <p:sp>
        <p:nvSpPr>
          <p:cNvPr id="106531" name="Line 35"/>
          <p:cNvSpPr>
            <a:spLocks noChangeShapeType="1"/>
          </p:cNvSpPr>
          <p:nvPr/>
        </p:nvSpPr>
        <p:spPr bwMode="auto">
          <a:xfrm flipH="1" flipV="1">
            <a:off x="8001000" y="2708275"/>
            <a:ext cx="187325" cy="4794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32" name="Rectangle 36"/>
          <p:cNvSpPr>
            <a:spLocks noChangeArrowheads="1"/>
          </p:cNvSpPr>
          <p:nvPr/>
        </p:nvSpPr>
        <p:spPr bwMode="auto">
          <a:xfrm>
            <a:off x="6153150" y="2900363"/>
            <a:ext cx="10318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50</a:t>
            </a:r>
          </a:p>
        </p:txBody>
      </p:sp>
      <p:sp>
        <p:nvSpPr>
          <p:cNvPr id="106533" name="Rectangle 37"/>
          <p:cNvSpPr>
            <a:spLocks noChangeArrowheads="1"/>
          </p:cNvSpPr>
          <p:nvPr/>
        </p:nvSpPr>
        <p:spPr bwMode="auto">
          <a:xfrm>
            <a:off x="6153150" y="2439988"/>
            <a:ext cx="108426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EXPORTS = 100</a:t>
            </a:r>
          </a:p>
        </p:txBody>
      </p:sp>
      <p:sp>
        <p:nvSpPr>
          <p:cNvPr id="106536" name="Rectangle 40"/>
          <p:cNvSpPr>
            <a:spLocks noChangeArrowheads="1"/>
          </p:cNvSpPr>
          <p:nvPr/>
        </p:nvSpPr>
        <p:spPr bwMode="auto">
          <a:xfrm>
            <a:off x="6153150" y="4484688"/>
            <a:ext cx="10255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IMPORTS = 50</a:t>
            </a:r>
          </a:p>
        </p:txBody>
      </p:sp>
      <p:sp>
        <p:nvSpPr>
          <p:cNvPr id="106538" name="Rectangle 42"/>
          <p:cNvSpPr>
            <a:spLocks noChangeArrowheads="1"/>
          </p:cNvSpPr>
          <p:nvPr/>
        </p:nvSpPr>
        <p:spPr bwMode="auto">
          <a:xfrm>
            <a:off x="6153150" y="4932363"/>
            <a:ext cx="107791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FF9933"/>
                </a:solidFill>
                <a:latin typeface="Haettenschweiler" panose="020B0706040902060204" pitchFamily="34" charset="0"/>
              </a:rPr>
              <a:t>IMPORTS = 100</a:t>
            </a:r>
          </a:p>
        </p:txBody>
      </p:sp>
      <p:sp>
        <p:nvSpPr>
          <p:cNvPr id="106539" name="Rectangle 43"/>
          <p:cNvSpPr>
            <a:spLocks noChangeArrowheads="1"/>
          </p:cNvSpPr>
          <p:nvPr/>
        </p:nvSpPr>
        <p:spPr bwMode="auto">
          <a:xfrm>
            <a:off x="7877175" y="3906838"/>
            <a:ext cx="105727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U.S.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import</a:t>
            </a:r>
          </a:p>
          <a:p>
            <a:pPr algn="ctr" eaLnBrk="0" hangingPunct="0"/>
            <a:r>
              <a:rPr lang="en-US" sz="1800" b="1">
                <a:solidFill>
                  <a:srgbClr val="006600"/>
                </a:solidFill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106540" name="Line 44"/>
          <p:cNvSpPr>
            <a:spLocks noChangeShapeType="1"/>
          </p:cNvSpPr>
          <p:nvPr/>
        </p:nvSpPr>
        <p:spPr bwMode="auto">
          <a:xfrm flipH="1">
            <a:off x="8167688" y="4759325"/>
            <a:ext cx="204787" cy="3492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541" name="Group 45"/>
          <p:cNvGrpSpPr>
            <a:grpSpLocks/>
          </p:cNvGrpSpPr>
          <p:nvPr/>
        </p:nvGrpSpPr>
        <p:grpSpPr bwMode="auto">
          <a:xfrm>
            <a:off x="2463800" y="2225675"/>
            <a:ext cx="2886075" cy="3568700"/>
            <a:chOff x="1576" y="1402"/>
            <a:chExt cx="1818" cy="2248"/>
          </a:xfrm>
        </p:grpSpPr>
        <p:sp>
          <p:nvSpPr>
            <p:cNvPr id="106542" name="Line 46"/>
            <p:cNvSpPr>
              <a:spLocks noChangeShapeType="1"/>
            </p:cNvSpPr>
            <p:nvPr/>
          </p:nvSpPr>
          <p:spPr bwMode="auto">
            <a:xfrm>
              <a:off x="1594" y="1402"/>
              <a:ext cx="0" cy="224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3" name="Line 47"/>
            <p:cNvSpPr>
              <a:spLocks noChangeShapeType="1"/>
            </p:cNvSpPr>
            <p:nvPr/>
          </p:nvSpPr>
          <p:spPr bwMode="auto">
            <a:xfrm>
              <a:off x="1576" y="3629"/>
              <a:ext cx="18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44" name="Group 48"/>
          <p:cNvGrpSpPr>
            <a:grpSpLocks/>
          </p:cNvGrpSpPr>
          <p:nvPr/>
        </p:nvGrpSpPr>
        <p:grpSpPr bwMode="auto">
          <a:xfrm>
            <a:off x="6113463" y="2254250"/>
            <a:ext cx="2490787" cy="3540125"/>
            <a:chOff x="3851" y="1412"/>
            <a:chExt cx="1569" cy="2230"/>
          </a:xfrm>
        </p:grpSpPr>
        <p:sp>
          <p:nvSpPr>
            <p:cNvPr id="106545" name="Line 49"/>
            <p:cNvSpPr>
              <a:spLocks noChangeShapeType="1"/>
            </p:cNvSpPr>
            <p:nvPr/>
          </p:nvSpPr>
          <p:spPr bwMode="auto">
            <a:xfrm>
              <a:off x="3877" y="1412"/>
              <a:ext cx="0" cy="223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6" name="Line 50"/>
            <p:cNvSpPr>
              <a:spLocks noChangeShapeType="1"/>
            </p:cNvSpPr>
            <p:nvPr/>
          </p:nvSpPr>
          <p:spPr bwMode="auto">
            <a:xfrm>
              <a:off x="3851" y="3621"/>
              <a:ext cx="156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47" name="Group 51"/>
          <p:cNvGrpSpPr>
            <a:grpSpLocks/>
          </p:cNvGrpSpPr>
          <p:nvPr/>
        </p:nvGrpSpPr>
        <p:grpSpPr bwMode="auto">
          <a:xfrm>
            <a:off x="5548313" y="2593975"/>
            <a:ext cx="617537" cy="3022600"/>
            <a:chOff x="3495" y="1634"/>
            <a:chExt cx="389" cy="1904"/>
          </a:xfrm>
        </p:grpSpPr>
        <p:sp>
          <p:nvSpPr>
            <p:cNvPr id="106548" name="Rectangle 52"/>
            <p:cNvSpPr>
              <a:spLocks noChangeArrowheads="1"/>
            </p:cNvSpPr>
            <p:nvPr/>
          </p:nvSpPr>
          <p:spPr bwMode="auto">
            <a:xfrm>
              <a:off x="3572" y="1676"/>
              <a:ext cx="268" cy="1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9" name="Rectangle 53"/>
            <p:cNvSpPr>
              <a:spLocks noChangeArrowheads="1"/>
            </p:cNvSpPr>
            <p:nvPr/>
          </p:nvSpPr>
          <p:spPr bwMode="auto">
            <a:xfrm>
              <a:off x="3495" y="1634"/>
              <a:ext cx="389" cy="1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$1.50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1.25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   1.00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solidFill>
                  <a:srgbClr val="FF9933"/>
                </a:solidFill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.75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.25</a:t>
              </a:r>
            </a:p>
          </p:txBody>
        </p:sp>
      </p:grpSp>
      <p:grpSp>
        <p:nvGrpSpPr>
          <p:cNvPr id="106550" name="Group 54"/>
          <p:cNvGrpSpPr>
            <a:grpSpLocks/>
          </p:cNvGrpSpPr>
          <p:nvPr/>
        </p:nvGrpSpPr>
        <p:grpSpPr bwMode="auto">
          <a:xfrm>
            <a:off x="2317750" y="5511800"/>
            <a:ext cx="336550" cy="139700"/>
            <a:chOff x="1368" y="3828"/>
            <a:chExt cx="212" cy="88"/>
          </a:xfrm>
        </p:grpSpPr>
        <p:sp>
          <p:nvSpPr>
            <p:cNvPr id="106551" name="Line 55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52" name="Line 56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53" name="Group 57"/>
          <p:cNvGrpSpPr>
            <a:grpSpLocks/>
          </p:cNvGrpSpPr>
          <p:nvPr/>
        </p:nvGrpSpPr>
        <p:grpSpPr bwMode="auto">
          <a:xfrm>
            <a:off x="5981700" y="5518150"/>
            <a:ext cx="336550" cy="139700"/>
            <a:chOff x="1368" y="3828"/>
            <a:chExt cx="212" cy="88"/>
          </a:xfrm>
        </p:grpSpPr>
        <p:sp>
          <p:nvSpPr>
            <p:cNvPr id="106554" name="Line 58"/>
            <p:cNvSpPr>
              <a:spLocks noChangeShapeType="1"/>
            </p:cNvSpPr>
            <p:nvPr/>
          </p:nvSpPr>
          <p:spPr bwMode="auto">
            <a:xfrm flipV="1">
              <a:off x="1368" y="382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55" name="Line 59"/>
            <p:cNvSpPr>
              <a:spLocks noChangeShapeType="1"/>
            </p:cNvSpPr>
            <p:nvPr/>
          </p:nvSpPr>
          <p:spPr bwMode="auto">
            <a:xfrm flipV="1">
              <a:off x="1372" y="3848"/>
              <a:ext cx="208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18" name="Rectangle 22"/>
          <p:cNvSpPr>
            <a:spLocks noChangeArrowheads="1"/>
          </p:cNvSpPr>
          <p:nvPr/>
        </p:nvSpPr>
        <p:spPr bwMode="auto">
          <a:xfrm>
            <a:off x="5073650" y="2143125"/>
            <a:ext cx="4524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latin typeface="Arial" panose="020B0604020202020204" pitchFamily="34" charset="0"/>
              </a:rPr>
              <a:t>S</a:t>
            </a:r>
            <a:r>
              <a:rPr lang="en-US" sz="2000" b="1" i="1" baseline="-25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 flipV="1">
            <a:off x="6186488" y="2465388"/>
            <a:ext cx="2112962" cy="13922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34" name="Line 38"/>
          <p:cNvSpPr>
            <a:spLocks noChangeShapeType="1"/>
          </p:cNvSpPr>
          <p:nvPr/>
        </p:nvSpPr>
        <p:spPr bwMode="auto">
          <a:xfrm>
            <a:off x="6162675" y="3851275"/>
            <a:ext cx="2130425" cy="13700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56" name="Text Box 60"/>
          <p:cNvSpPr txBox="1">
            <a:spLocks noChangeArrowheads="1"/>
          </p:cNvSpPr>
          <p:nvPr/>
        </p:nvSpPr>
        <p:spPr bwMode="auto">
          <a:xfrm>
            <a:off x="27828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  <p:sp>
        <p:nvSpPr>
          <p:cNvPr id="106557" name="Text Box 61"/>
          <p:cNvSpPr txBox="1">
            <a:spLocks noChangeArrowheads="1"/>
          </p:cNvSpPr>
          <p:nvPr/>
        </p:nvSpPr>
        <p:spPr bwMode="auto">
          <a:xfrm>
            <a:off x="6326188" y="6108700"/>
            <a:ext cx="230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latin typeface="Arial" panose="020B0604020202020204" pitchFamily="34" charset="0"/>
              </a:rPr>
              <a:t>Quantity of Aluminum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37" grpId="0" animBg="1" autoUpdateAnimBg="0"/>
      <p:bldP spid="106501" grpId="0" animBg="1"/>
      <p:bldP spid="106505" grpId="0" animBg="1"/>
      <p:bldP spid="106509" grpId="0" animBg="1"/>
      <p:bldP spid="106538" grpId="0" animBg="1" autoUpdateAnimBg="0"/>
      <p:bldP spid="106539" grpId="0" autoUpdateAnimBg="0"/>
      <p:bldP spid="1065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1701800" y="60325"/>
            <a:ext cx="74152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CANADIAN  EXPORT SUPPLY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4000" b="1">
                <a:solidFill>
                  <a:srgbClr val="006600"/>
                </a:solidFill>
              </a:rPr>
              <a:t>AND IMPORT DEMAND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2393950" y="1116013"/>
            <a:ext cx="27622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200" b="1" i="1">
                <a:solidFill>
                  <a:srgbClr val="FF9933"/>
                </a:solidFill>
                <a:latin typeface="Arial" panose="020B0604020202020204" pitchFamily="34" charset="0"/>
              </a:rPr>
              <a:t>Canada’s Domestic</a:t>
            </a:r>
          </a:p>
          <a:p>
            <a:pPr algn="ctr" eaLnBrk="0" hangingPunct="0"/>
            <a:r>
              <a:rPr lang="en-US" sz="2200" b="1" i="1">
                <a:solidFill>
                  <a:srgbClr val="FF9933"/>
                </a:solidFill>
                <a:latin typeface="Arial" panose="020B0604020202020204" pitchFamily="34" charset="0"/>
              </a:rPr>
              <a:t>Aluminum Market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5641975" y="1116013"/>
            <a:ext cx="34004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200" b="1" i="1">
                <a:solidFill>
                  <a:srgbClr val="FF9933"/>
                </a:solidFill>
                <a:latin typeface="Arial" panose="020B0604020202020204" pitchFamily="34" charset="0"/>
              </a:rPr>
              <a:t>Canada’s Export Supply</a:t>
            </a:r>
          </a:p>
          <a:p>
            <a:pPr algn="ctr" eaLnBrk="0" hangingPunct="0"/>
            <a:r>
              <a:rPr lang="en-US" sz="2200" b="1" i="1">
                <a:solidFill>
                  <a:srgbClr val="FF9933"/>
                </a:solidFill>
                <a:latin typeface="Arial" panose="020B0604020202020204" pitchFamily="34" charset="0"/>
              </a:rPr>
              <a:t>And Import Demand</a:t>
            </a:r>
          </a:p>
        </p:txBody>
      </p:sp>
      <p:grpSp>
        <p:nvGrpSpPr>
          <p:cNvPr id="110665" name="Group 73"/>
          <p:cNvGrpSpPr>
            <a:grpSpLocks/>
          </p:cNvGrpSpPr>
          <p:nvPr/>
        </p:nvGrpSpPr>
        <p:grpSpPr bwMode="auto">
          <a:xfrm>
            <a:off x="1722438" y="1854200"/>
            <a:ext cx="7313612" cy="4591050"/>
            <a:chOff x="1085" y="1168"/>
            <a:chExt cx="4607" cy="2892"/>
          </a:xfrm>
        </p:grpSpPr>
        <p:sp>
          <p:nvSpPr>
            <p:cNvPr id="110614" name="Rectangle 22"/>
            <p:cNvSpPr>
              <a:spLocks noChangeArrowheads="1"/>
            </p:cNvSpPr>
            <p:nvPr/>
          </p:nvSpPr>
          <p:spPr bwMode="auto">
            <a:xfrm>
              <a:off x="2829" y="3217"/>
              <a:ext cx="294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latin typeface="Arial" panose="020B0604020202020204" pitchFamily="34" charset="0"/>
                </a:rPr>
                <a:t>D</a:t>
              </a:r>
              <a:r>
                <a:rPr lang="en-US" sz="2000" b="1" i="1" baseline="-250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110604" name="Line 12"/>
            <p:cNvSpPr>
              <a:spLocks noChangeShapeType="1"/>
            </p:cNvSpPr>
            <p:nvPr/>
          </p:nvSpPr>
          <p:spPr bwMode="auto">
            <a:xfrm>
              <a:off x="2194" y="2101"/>
              <a:ext cx="0" cy="151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6" name="Line 14"/>
            <p:cNvSpPr>
              <a:spLocks noChangeShapeType="1"/>
            </p:cNvSpPr>
            <p:nvPr/>
          </p:nvSpPr>
          <p:spPr bwMode="auto">
            <a:xfrm>
              <a:off x="2778" y="2093"/>
              <a:ext cx="0" cy="151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7" name="Line 15"/>
            <p:cNvSpPr>
              <a:spLocks noChangeShapeType="1"/>
            </p:cNvSpPr>
            <p:nvPr/>
          </p:nvSpPr>
          <p:spPr bwMode="auto">
            <a:xfrm>
              <a:off x="2493" y="2730"/>
              <a:ext cx="0" cy="8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0" name="Rectangle 38"/>
            <p:cNvSpPr>
              <a:spLocks noChangeArrowheads="1"/>
            </p:cNvSpPr>
            <p:nvPr/>
          </p:nvSpPr>
          <p:spPr bwMode="auto">
            <a:xfrm>
              <a:off x="2131" y="3190"/>
              <a:ext cx="695" cy="2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Haettenschweiler" panose="020B0706040902060204" pitchFamily="34" charset="0"/>
                </a:rPr>
                <a:t>SHORTAGE = 50</a:t>
              </a:r>
            </a:p>
          </p:txBody>
        </p:sp>
        <p:sp>
          <p:nvSpPr>
            <p:cNvPr id="110597" name="Line 5"/>
            <p:cNvSpPr>
              <a:spLocks noChangeShapeType="1"/>
            </p:cNvSpPr>
            <p:nvPr/>
          </p:nvSpPr>
          <p:spPr bwMode="auto">
            <a:xfrm>
              <a:off x="3089" y="2098"/>
              <a:ext cx="0" cy="1513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8" name="Line 6"/>
            <p:cNvSpPr>
              <a:spLocks noChangeShapeType="1"/>
            </p:cNvSpPr>
            <p:nvPr/>
          </p:nvSpPr>
          <p:spPr bwMode="auto">
            <a:xfrm>
              <a:off x="1604" y="2087"/>
              <a:ext cx="3391" cy="0"/>
            </a:xfrm>
            <a:prstGeom prst="line">
              <a:avLst/>
            </a:prstGeom>
            <a:noFill/>
            <a:ln w="25400">
              <a:solidFill>
                <a:srgbClr val="FF99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0" name="Line 8"/>
            <p:cNvSpPr>
              <a:spLocks noChangeShapeType="1"/>
            </p:cNvSpPr>
            <p:nvPr/>
          </p:nvSpPr>
          <p:spPr bwMode="auto">
            <a:xfrm>
              <a:off x="1609" y="2757"/>
              <a:ext cx="8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1" name="Line 9"/>
            <p:cNvSpPr>
              <a:spLocks noChangeShapeType="1"/>
            </p:cNvSpPr>
            <p:nvPr/>
          </p:nvSpPr>
          <p:spPr bwMode="auto">
            <a:xfrm>
              <a:off x="1585" y="3097"/>
              <a:ext cx="2815" cy="0"/>
            </a:xfrm>
            <a:prstGeom prst="line">
              <a:avLst/>
            </a:prstGeom>
            <a:noFill/>
            <a:ln w="25400">
              <a:solidFill>
                <a:srgbClr val="FF99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2" name="Line 10"/>
            <p:cNvSpPr>
              <a:spLocks noChangeShapeType="1"/>
            </p:cNvSpPr>
            <p:nvPr/>
          </p:nvSpPr>
          <p:spPr bwMode="auto">
            <a:xfrm>
              <a:off x="1905" y="2093"/>
              <a:ext cx="0" cy="1512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3" name="Line 11"/>
            <p:cNvSpPr>
              <a:spLocks noChangeShapeType="1"/>
            </p:cNvSpPr>
            <p:nvPr/>
          </p:nvSpPr>
          <p:spPr bwMode="auto">
            <a:xfrm>
              <a:off x="4415" y="2418"/>
              <a:ext cx="0" cy="1206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5" name="Line 13"/>
            <p:cNvSpPr>
              <a:spLocks noChangeShapeType="1"/>
            </p:cNvSpPr>
            <p:nvPr/>
          </p:nvSpPr>
          <p:spPr bwMode="auto">
            <a:xfrm>
              <a:off x="4951" y="2110"/>
              <a:ext cx="0" cy="1495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8" name="Line 16"/>
            <p:cNvSpPr>
              <a:spLocks noChangeShapeType="1"/>
            </p:cNvSpPr>
            <p:nvPr/>
          </p:nvSpPr>
          <p:spPr bwMode="auto">
            <a:xfrm flipH="1">
              <a:off x="1579" y="2419"/>
              <a:ext cx="2831" cy="0"/>
            </a:xfrm>
            <a:prstGeom prst="line">
              <a:avLst/>
            </a:prstGeom>
            <a:noFill/>
            <a:ln w="25400">
              <a:solidFill>
                <a:srgbClr val="FF993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9" name="Line 17"/>
            <p:cNvSpPr>
              <a:spLocks noChangeShapeType="1"/>
            </p:cNvSpPr>
            <p:nvPr/>
          </p:nvSpPr>
          <p:spPr bwMode="auto">
            <a:xfrm>
              <a:off x="1722" y="1883"/>
              <a:ext cx="1206" cy="137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0" name="Line 18"/>
            <p:cNvSpPr>
              <a:spLocks noChangeShapeType="1"/>
            </p:cNvSpPr>
            <p:nvPr/>
          </p:nvSpPr>
          <p:spPr bwMode="auto">
            <a:xfrm flipV="1">
              <a:off x="2019" y="1743"/>
              <a:ext cx="1346" cy="153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1" name="Rectangle 19"/>
            <p:cNvSpPr>
              <a:spLocks noChangeArrowheads="1"/>
            </p:cNvSpPr>
            <p:nvPr/>
          </p:nvSpPr>
          <p:spPr bwMode="auto">
            <a:xfrm>
              <a:off x="1203" y="1634"/>
              <a:ext cx="389" cy="1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$1.50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1.25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1.00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    .75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solidFill>
                  <a:srgbClr val="FF9933"/>
                </a:solidFill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.50</a:t>
              </a:r>
            </a:p>
            <a:p>
              <a:pPr algn="r" eaLnBrk="0" hangingPunct="0">
                <a:lnSpc>
                  <a:spcPts val="2100"/>
                </a:lnSpc>
              </a:pPr>
              <a:endParaRPr lang="en-US" sz="2000">
                <a:latin typeface="Haettenschweiler" panose="020B0706040902060204" pitchFamily="34" charset="0"/>
              </a:endParaRPr>
            </a:p>
            <a:p>
              <a:pPr algn="r" eaLnBrk="0" hangingPunct="0">
                <a:lnSpc>
                  <a:spcPts val="2100"/>
                </a:lnSpc>
              </a:pPr>
              <a:r>
                <a:rPr lang="en-US" sz="2000">
                  <a:latin typeface="Haettenschweiler" panose="020B0706040902060204" pitchFamily="34" charset="0"/>
                </a:rPr>
                <a:t>    .25</a:t>
              </a:r>
            </a:p>
          </p:txBody>
        </p:sp>
        <p:sp>
          <p:nvSpPr>
            <p:cNvPr id="110612" name="Rectangle 20"/>
            <p:cNvSpPr>
              <a:spLocks noChangeArrowheads="1"/>
            </p:cNvSpPr>
            <p:nvPr/>
          </p:nvSpPr>
          <p:spPr bwMode="auto">
            <a:xfrm>
              <a:off x="4826" y="3606"/>
              <a:ext cx="27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100</a:t>
              </a:r>
            </a:p>
          </p:txBody>
        </p:sp>
        <p:sp>
          <p:nvSpPr>
            <p:cNvPr id="110613" name="Rectangle 21"/>
            <p:cNvSpPr>
              <a:spLocks noChangeArrowheads="1"/>
            </p:cNvSpPr>
            <p:nvPr/>
          </p:nvSpPr>
          <p:spPr bwMode="auto">
            <a:xfrm>
              <a:off x="4303" y="3606"/>
              <a:ext cx="23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50</a:t>
              </a:r>
            </a:p>
          </p:txBody>
        </p:sp>
        <p:sp>
          <p:nvSpPr>
            <p:cNvPr id="110615" name="Rectangle 23"/>
            <p:cNvSpPr>
              <a:spLocks noChangeArrowheads="1"/>
            </p:cNvSpPr>
            <p:nvPr/>
          </p:nvSpPr>
          <p:spPr bwMode="auto">
            <a:xfrm rot="16200000">
              <a:off x="211" y="2405"/>
              <a:ext cx="195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" panose="020B0604020202020204" pitchFamily="34" charset="0"/>
                </a:rPr>
                <a:t>Price (per pound; U.S. dollars)</a:t>
              </a:r>
            </a:p>
          </p:txBody>
        </p:sp>
        <p:sp>
          <p:nvSpPr>
            <p:cNvPr id="110616" name="Rectangle 24"/>
            <p:cNvSpPr>
              <a:spLocks noChangeArrowheads="1"/>
            </p:cNvSpPr>
            <p:nvPr/>
          </p:nvSpPr>
          <p:spPr bwMode="auto">
            <a:xfrm rot="16200000">
              <a:off x="2534" y="2422"/>
              <a:ext cx="1958" cy="2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" panose="020B0604020202020204" pitchFamily="34" charset="0"/>
                </a:rPr>
                <a:t>Price (per pound; U.S. dollars)</a:t>
              </a:r>
            </a:p>
          </p:txBody>
        </p:sp>
        <p:sp>
          <p:nvSpPr>
            <p:cNvPr id="110617" name="Rectangle 25"/>
            <p:cNvSpPr>
              <a:spLocks noChangeArrowheads="1"/>
            </p:cNvSpPr>
            <p:nvPr/>
          </p:nvSpPr>
          <p:spPr bwMode="auto">
            <a:xfrm>
              <a:off x="2354" y="3606"/>
              <a:ext cx="27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100</a:t>
              </a:r>
            </a:p>
          </p:txBody>
        </p:sp>
        <p:sp>
          <p:nvSpPr>
            <p:cNvPr id="110618" name="Rectangle 26"/>
            <p:cNvSpPr>
              <a:spLocks noChangeArrowheads="1"/>
            </p:cNvSpPr>
            <p:nvPr/>
          </p:nvSpPr>
          <p:spPr bwMode="auto">
            <a:xfrm>
              <a:off x="1780" y="3606"/>
              <a:ext cx="23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50</a:t>
              </a:r>
            </a:p>
          </p:txBody>
        </p:sp>
        <p:sp>
          <p:nvSpPr>
            <p:cNvPr id="110619" name="Rectangle 27"/>
            <p:cNvSpPr>
              <a:spLocks noChangeArrowheads="1"/>
            </p:cNvSpPr>
            <p:nvPr/>
          </p:nvSpPr>
          <p:spPr bwMode="auto">
            <a:xfrm>
              <a:off x="2088" y="3606"/>
              <a:ext cx="23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75</a:t>
              </a:r>
            </a:p>
          </p:txBody>
        </p:sp>
        <p:sp>
          <p:nvSpPr>
            <p:cNvPr id="110620" name="Rectangle 28"/>
            <p:cNvSpPr>
              <a:spLocks noChangeArrowheads="1"/>
            </p:cNvSpPr>
            <p:nvPr/>
          </p:nvSpPr>
          <p:spPr bwMode="auto">
            <a:xfrm>
              <a:off x="2643" y="3606"/>
              <a:ext cx="27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125</a:t>
              </a:r>
            </a:p>
          </p:txBody>
        </p:sp>
        <p:sp>
          <p:nvSpPr>
            <p:cNvPr id="110621" name="Rectangle 29"/>
            <p:cNvSpPr>
              <a:spLocks noChangeArrowheads="1"/>
            </p:cNvSpPr>
            <p:nvPr/>
          </p:nvSpPr>
          <p:spPr bwMode="auto">
            <a:xfrm>
              <a:off x="2947" y="3606"/>
              <a:ext cx="27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150</a:t>
              </a:r>
            </a:p>
          </p:txBody>
        </p:sp>
        <p:sp>
          <p:nvSpPr>
            <p:cNvPr id="110622" name="Rectangle 30"/>
            <p:cNvSpPr>
              <a:spLocks noChangeArrowheads="1"/>
            </p:cNvSpPr>
            <p:nvPr/>
          </p:nvSpPr>
          <p:spPr bwMode="auto">
            <a:xfrm>
              <a:off x="2165" y="1749"/>
              <a:ext cx="67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Haettenschweiler" panose="020B0706040902060204" pitchFamily="34" charset="0"/>
                </a:rPr>
                <a:t>SURPLUS = 100</a:t>
              </a:r>
            </a:p>
          </p:txBody>
        </p:sp>
        <p:sp>
          <p:nvSpPr>
            <p:cNvPr id="110624" name="Rectangle 32"/>
            <p:cNvSpPr>
              <a:spLocks noChangeArrowheads="1"/>
            </p:cNvSpPr>
            <p:nvPr/>
          </p:nvSpPr>
          <p:spPr bwMode="auto">
            <a:xfrm>
              <a:off x="4923" y="1168"/>
              <a:ext cx="762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Canadian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export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supply</a:t>
              </a:r>
            </a:p>
          </p:txBody>
        </p:sp>
        <p:sp>
          <p:nvSpPr>
            <p:cNvPr id="110625" name="Line 33"/>
            <p:cNvSpPr>
              <a:spLocks noChangeShapeType="1"/>
            </p:cNvSpPr>
            <p:nvPr/>
          </p:nvSpPr>
          <p:spPr bwMode="auto">
            <a:xfrm flipH="1">
              <a:off x="4915" y="1704"/>
              <a:ext cx="185" cy="2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2" name="Rectangle 40"/>
            <p:cNvSpPr>
              <a:spLocks noChangeArrowheads="1"/>
            </p:cNvSpPr>
            <p:nvPr/>
          </p:nvSpPr>
          <p:spPr bwMode="auto">
            <a:xfrm>
              <a:off x="4930" y="2461"/>
              <a:ext cx="762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Canadian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import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110633" name="Line 41"/>
            <p:cNvSpPr>
              <a:spLocks noChangeShapeType="1"/>
            </p:cNvSpPr>
            <p:nvPr/>
          </p:nvSpPr>
          <p:spPr bwMode="auto">
            <a:xfrm flipH="1">
              <a:off x="4660" y="2990"/>
              <a:ext cx="558" cy="2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34" name="Group 42"/>
            <p:cNvGrpSpPr>
              <a:grpSpLocks/>
            </p:cNvGrpSpPr>
            <p:nvPr/>
          </p:nvGrpSpPr>
          <p:grpSpPr bwMode="auto">
            <a:xfrm>
              <a:off x="1552" y="1402"/>
              <a:ext cx="1818" cy="2248"/>
              <a:chOff x="1576" y="1402"/>
              <a:chExt cx="1818" cy="2248"/>
            </a:xfrm>
          </p:grpSpPr>
          <p:sp>
            <p:nvSpPr>
              <p:cNvPr id="110635" name="Line 43"/>
              <p:cNvSpPr>
                <a:spLocks noChangeShapeType="1"/>
              </p:cNvSpPr>
              <p:nvPr/>
            </p:nvSpPr>
            <p:spPr bwMode="auto">
              <a:xfrm>
                <a:off x="1594" y="1402"/>
                <a:ext cx="0" cy="224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6" name="Line 44"/>
              <p:cNvSpPr>
                <a:spLocks noChangeShapeType="1"/>
              </p:cNvSpPr>
              <p:nvPr/>
            </p:nvSpPr>
            <p:spPr bwMode="auto">
              <a:xfrm>
                <a:off x="1576" y="3629"/>
                <a:ext cx="181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37" name="Group 45"/>
            <p:cNvGrpSpPr>
              <a:grpSpLocks/>
            </p:cNvGrpSpPr>
            <p:nvPr/>
          </p:nvGrpSpPr>
          <p:grpSpPr bwMode="auto">
            <a:xfrm>
              <a:off x="3851" y="1420"/>
              <a:ext cx="1569" cy="2230"/>
              <a:chOff x="3851" y="1412"/>
              <a:chExt cx="1569" cy="2230"/>
            </a:xfrm>
          </p:grpSpPr>
          <p:sp>
            <p:nvSpPr>
              <p:cNvPr id="110638" name="Line 46"/>
              <p:cNvSpPr>
                <a:spLocks noChangeShapeType="1"/>
              </p:cNvSpPr>
              <p:nvPr/>
            </p:nvSpPr>
            <p:spPr bwMode="auto">
              <a:xfrm>
                <a:off x="3877" y="1412"/>
                <a:ext cx="0" cy="223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9" name="Line 47"/>
              <p:cNvSpPr>
                <a:spLocks noChangeShapeType="1"/>
              </p:cNvSpPr>
              <p:nvPr/>
            </p:nvSpPr>
            <p:spPr bwMode="auto">
              <a:xfrm>
                <a:off x="3851" y="3621"/>
                <a:ext cx="1569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40" name="Group 48"/>
            <p:cNvGrpSpPr>
              <a:grpSpLocks/>
            </p:cNvGrpSpPr>
            <p:nvPr/>
          </p:nvGrpSpPr>
          <p:grpSpPr bwMode="auto">
            <a:xfrm>
              <a:off x="3495" y="1634"/>
              <a:ext cx="389" cy="1904"/>
              <a:chOff x="3495" y="1634"/>
              <a:chExt cx="389" cy="1904"/>
            </a:xfrm>
          </p:grpSpPr>
          <p:sp>
            <p:nvSpPr>
              <p:cNvPr id="110641" name="Rectangle 49"/>
              <p:cNvSpPr>
                <a:spLocks noChangeArrowheads="1"/>
              </p:cNvSpPr>
              <p:nvPr/>
            </p:nvSpPr>
            <p:spPr bwMode="auto">
              <a:xfrm>
                <a:off x="3572" y="1676"/>
                <a:ext cx="268" cy="18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2" name="Rectangle 50"/>
              <p:cNvSpPr>
                <a:spLocks noChangeArrowheads="1"/>
              </p:cNvSpPr>
              <p:nvPr/>
            </p:nvSpPr>
            <p:spPr bwMode="auto">
              <a:xfrm>
                <a:off x="3495" y="1634"/>
                <a:ext cx="389" cy="19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$1.50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1.25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1.00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solidFill>
                      <a:srgbClr val="FF9933"/>
                    </a:solidFill>
                    <a:latin typeface="Haettenschweiler" panose="020B0706040902060204" pitchFamily="34" charset="0"/>
                  </a:rPr>
                  <a:t>    .75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solidFill>
                    <a:srgbClr val="FF9933"/>
                  </a:solidFill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.50</a:t>
                </a:r>
              </a:p>
              <a:p>
                <a:pPr algn="r" eaLnBrk="0" hangingPunct="0">
                  <a:lnSpc>
                    <a:spcPts val="21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1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.25</a:t>
                </a:r>
              </a:p>
            </p:txBody>
          </p:sp>
        </p:grpSp>
        <p:grpSp>
          <p:nvGrpSpPr>
            <p:cNvPr id="110643" name="Group 51"/>
            <p:cNvGrpSpPr>
              <a:grpSpLocks/>
            </p:cNvGrpSpPr>
            <p:nvPr/>
          </p:nvGrpSpPr>
          <p:grpSpPr bwMode="auto">
            <a:xfrm>
              <a:off x="1460" y="3472"/>
              <a:ext cx="212" cy="88"/>
              <a:chOff x="1368" y="3828"/>
              <a:chExt cx="212" cy="88"/>
            </a:xfrm>
          </p:grpSpPr>
          <p:sp>
            <p:nvSpPr>
              <p:cNvPr id="110644" name="Line 52"/>
              <p:cNvSpPr>
                <a:spLocks noChangeShapeType="1"/>
              </p:cNvSpPr>
              <p:nvPr/>
            </p:nvSpPr>
            <p:spPr bwMode="auto">
              <a:xfrm flipV="1">
                <a:off x="1368" y="382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45" name="Line 53"/>
              <p:cNvSpPr>
                <a:spLocks noChangeShapeType="1"/>
              </p:cNvSpPr>
              <p:nvPr/>
            </p:nvSpPr>
            <p:spPr bwMode="auto">
              <a:xfrm flipV="1">
                <a:off x="1372" y="384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0646" name="Group 54"/>
            <p:cNvGrpSpPr>
              <a:grpSpLocks/>
            </p:cNvGrpSpPr>
            <p:nvPr/>
          </p:nvGrpSpPr>
          <p:grpSpPr bwMode="auto">
            <a:xfrm>
              <a:off x="3768" y="3476"/>
              <a:ext cx="212" cy="88"/>
              <a:chOff x="1368" y="3828"/>
              <a:chExt cx="212" cy="88"/>
            </a:xfrm>
          </p:grpSpPr>
          <p:sp>
            <p:nvSpPr>
              <p:cNvPr id="110647" name="Line 55"/>
              <p:cNvSpPr>
                <a:spLocks noChangeShapeType="1"/>
              </p:cNvSpPr>
              <p:nvPr/>
            </p:nvSpPr>
            <p:spPr bwMode="auto">
              <a:xfrm flipV="1">
                <a:off x="1368" y="382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48" name="Line 56"/>
              <p:cNvSpPr>
                <a:spLocks noChangeShapeType="1"/>
              </p:cNvSpPr>
              <p:nvPr/>
            </p:nvSpPr>
            <p:spPr bwMode="auto">
              <a:xfrm flipV="1">
                <a:off x="1372" y="384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49" name="Rectangle 57"/>
            <p:cNvSpPr>
              <a:spLocks noChangeArrowheads="1"/>
            </p:cNvSpPr>
            <p:nvPr/>
          </p:nvSpPr>
          <p:spPr bwMode="auto">
            <a:xfrm>
              <a:off x="3172" y="1462"/>
              <a:ext cx="28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latin typeface="Arial" panose="020B0604020202020204" pitchFamily="34" charset="0"/>
                </a:rPr>
                <a:t>S</a:t>
              </a:r>
              <a:r>
                <a:rPr lang="en-US" sz="2000" b="1" i="1" baseline="-250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110650" name="Line 58"/>
            <p:cNvSpPr>
              <a:spLocks noChangeShapeType="1"/>
            </p:cNvSpPr>
            <p:nvPr/>
          </p:nvSpPr>
          <p:spPr bwMode="auto">
            <a:xfrm flipV="1">
              <a:off x="3873" y="1891"/>
              <a:ext cx="1411" cy="8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1" name="Line 59"/>
            <p:cNvSpPr>
              <a:spLocks noChangeShapeType="1"/>
            </p:cNvSpPr>
            <p:nvPr/>
          </p:nvSpPr>
          <p:spPr bwMode="auto">
            <a:xfrm>
              <a:off x="3866" y="2747"/>
              <a:ext cx="995" cy="63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2" name="Rectangle 60"/>
            <p:cNvSpPr>
              <a:spLocks noChangeArrowheads="1"/>
            </p:cNvSpPr>
            <p:nvPr/>
          </p:nvSpPr>
          <p:spPr bwMode="auto">
            <a:xfrm>
              <a:off x="2173" y="2093"/>
              <a:ext cx="64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Haettenschweiler" panose="020B0706040902060204" pitchFamily="34" charset="0"/>
                </a:rPr>
                <a:t>SURPLUS = 50</a:t>
              </a:r>
            </a:p>
          </p:txBody>
        </p:sp>
        <p:sp>
          <p:nvSpPr>
            <p:cNvPr id="110653" name="AutoShape 61"/>
            <p:cNvSpPr>
              <a:spLocks/>
            </p:cNvSpPr>
            <p:nvPr/>
          </p:nvSpPr>
          <p:spPr bwMode="auto">
            <a:xfrm rot="5400000">
              <a:off x="2434" y="2067"/>
              <a:ext cx="99" cy="559"/>
            </a:xfrm>
            <a:prstGeom prst="leftBrace">
              <a:avLst>
                <a:gd name="adj1" fmla="val 47054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4" name="AutoShape 62"/>
            <p:cNvSpPr>
              <a:spLocks/>
            </p:cNvSpPr>
            <p:nvPr/>
          </p:nvSpPr>
          <p:spPr bwMode="auto">
            <a:xfrm rot="5400000">
              <a:off x="2442" y="1423"/>
              <a:ext cx="99" cy="1159"/>
            </a:xfrm>
            <a:prstGeom prst="leftBrace">
              <a:avLst>
                <a:gd name="adj1" fmla="val 97559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5" name="AutoShape 63"/>
            <p:cNvSpPr>
              <a:spLocks/>
            </p:cNvSpPr>
            <p:nvPr/>
          </p:nvSpPr>
          <p:spPr bwMode="auto">
            <a:xfrm rot="16200000" flipV="1">
              <a:off x="2426" y="2891"/>
              <a:ext cx="99" cy="559"/>
            </a:xfrm>
            <a:prstGeom prst="leftBrace">
              <a:avLst>
                <a:gd name="adj1" fmla="val 47054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7" name="Text Box 65"/>
            <p:cNvSpPr txBox="1">
              <a:spLocks noChangeArrowheads="1"/>
            </p:cNvSpPr>
            <p:nvPr/>
          </p:nvSpPr>
          <p:spPr bwMode="auto">
            <a:xfrm>
              <a:off x="1753" y="3848"/>
              <a:ext cx="14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panose="020B0604020202020204" pitchFamily="34" charset="0"/>
                </a:rPr>
                <a:t>Quantity of Aluminum</a:t>
              </a:r>
            </a:p>
          </p:txBody>
        </p:sp>
        <p:sp>
          <p:nvSpPr>
            <p:cNvPr id="110658" name="Text Box 66"/>
            <p:cNvSpPr txBox="1">
              <a:spLocks noChangeArrowheads="1"/>
            </p:cNvSpPr>
            <p:nvPr/>
          </p:nvSpPr>
          <p:spPr bwMode="auto">
            <a:xfrm>
              <a:off x="3985" y="3848"/>
              <a:ext cx="14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panose="020B0604020202020204" pitchFamily="34" charset="0"/>
                </a:rPr>
                <a:t>Quantity of Aluminum</a:t>
              </a:r>
            </a:p>
          </p:txBody>
        </p:sp>
        <p:sp>
          <p:nvSpPr>
            <p:cNvPr id="110660" name="Oval 68"/>
            <p:cNvSpPr>
              <a:spLocks noChangeArrowheads="1"/>
            </p:cNvSpPr>
            <p:nvPr/>
          </p:nvSpPr>
          <p:spPr bwMode="auto">
            <a:xfrm>
              <a:off x="4912" y="3579"/>
              <a:ext cx="90" cy="90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61" name="Group 69"/>
            <p:cNvGrpSpPr>
              <a:grpSpLocks/>
            </p:cNvGrpSpPr>
            <p:nvPr/>
          </p:nvGrpSpPr>
          <p:grpSpPr bwMode="auto">
            <a:xfrm>
              <a:off x="4832" y="3476"/>
              <a:ext cx="212" cy="88"/>
              <a:chOff x="1368" y="3828"/>
              <a:chExt cx="212" cy="88"/>
            </a:xfrm>
          </p:grpSpPr>
          <p:sp>
            <p:nvSpPr>
              <p:cNvPr id="110662" name="Line 70"/>
              <p:cNvSpPr>
                <a:spLocks noChangeShapeType="1"/>
              </p:cNvSpPr>
              <p:nvPr/>
            </p:nvSpPr>
            <p:spPr bwMode="auto">
              <a:xfrm flipV="1">
                <a:off x="1368" y="382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63" name="Line 71"/>
              <p:cNvSpPr>
                <a:spLocks noChangeShapeType="1"/>
              </p:cNvSpPr>
              <p:nvPr/>
            </p:nvSpPr>
            <p:spPr bwMode="auto">
              <a:xfrm flipV="1">
                <a:off x="1372" y="384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595" grpId="0" autoUpdateAnimBg="0"/>
      <p:bldP spid="1105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1758950" y="60325"/>
            <a:ext cx="72644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3100" b="1">
                <a:solidFill>
                  <a:srgbClr val="006600"/>
                </a:solidFill>
              </a:rPr>
              <a:t>EQUILIBRIUM WORLD PRICE AND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3100" b="1">
                <a:solidFill>
                  <a:srgbClr val="006600"/>
                </a:solidFill>
              </a:rPr>
              <a:t>QUANTITY OF EXPORTS &amp; IMPORTS</a:t>
            </a:r>
          </a:p>
        </p:txBody>
      </p:sp>
      <p:grpSp>
        <p:nvGrpSpPr>
          <p:cNvPr id="112747" name="Group 107"/>
          <p:cNvGrpSpPr>
            <a:grpSpLocks/>
          </p:cNvGrpSpPr>
          <p:nvPr/>
        </p:nvGrpSpPr>
        <p:grpSpPr bwMode="auto">
          <a:xfrm>
            <a:off x="2868613" y="1171575"/>
            <a:ext cx="5537200" cy="5191125"/>
            <a:chOff x="1807" y="738"/>
            <a:chExt cx="3488" cy="3270"/>
          </a:xfrm>
        </p:grpSpPr>
        <p:sp>
          <p:nvSpPr>
            <p:cNvPr id="112746" name="Line 106"/>
            <p:cNvSpPr>
              <a:spLocks noChangeShapeType="1"/>
            </p:cNvSpPr>
            <p:nvPr/>
          </p:nvSpPr>
          <p:spPr bwMode="auto">
            <a:xfrm flipH="1">
              <a:off x="2379" y="2337"/>
              <a:ext cx="3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66" name="Rectangle 26"/>
            <p:cNvSpPr>
              <a:spLocks noChangeArrowheads="1"/>
            </p:cNvSpPr>
            <p:nvPr/>
          </p:nvSpPr>
          <p:spPr bwMode="auto">
            <a:xfrm rot="16200000">
              <a:off x="829" y="2113"/>
              <a:ext cx="2186" cy="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latin typeface="Arial" panose="020B0604020202020204" pitchFamily="34" charset="0"/>
                </a:rPr>
                <a:t>Price (per pound; U.S. dollars)</a:t>
              </a:r>
            </a:p>
          </p:txBody>
        </p:sp>
        <p:sp>
          <p:nvSpPr>
            <p:cNvPr id="112674" name="Rectangle 34"/>
            <p:cNvSpPr>
              <a:spLocks noChangeArrowheads="1"/>
            </p:cNvSpPr>
            <p:nvPr/>
          </p:nvSpPr>
          <p:spPr bwMode="auto">
            <a:xfrm>
              <a:off x="4193" y="738"/>
              <a:ext cx="87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U.S. export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supply</a:t>
              </a:r>
            </a:p>
          </p:txBody>
        </p:sp>
        <p:sp>
          <p:nvSpPr>
            <p:cNvPr id="112680" name="Rectangle 40"/>
            <p:cNvSpPr>
              <a:spLocks noChangeArrowheads="1"/>
            </p:cNvSpPr>
            <p:nvPr/>
          </p:nvSpPr>
          <p:spPr bwMode="auto">
            <a:xfrm>
              <a:off x="4109" y="2546"/>
              <a:ext cx="88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U.S. import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112701" name="Text Box 61"/>
            <p:cNvSpPr txBox="1">
              <a:spLocks noChangeArrowheads="1"/>
            </p:cNvSpPr>
            <p:nvPr/>
          </p:nvSpPr>
          <p:spPr bwMode="auto">
            <a:xfrm>
              <a:off x="2737" y="3777"/>
              <a:ext cx="16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panose="020B0604020202020204" pitchFamily="34" charset="0"/>
                </a:rPr>
                <a:t>Quantity of Aluminum</a:t>
              </a:r>
            </a:p>
          </p:txBody>
        </p:sp>
        <p:sp>
          <p:nvSpPr>
            <p:cNvPr id="112710" name="Rectangle 70"/>
            <p:cNvSpPr>
              <a:spLocks noChangeArrowheads="1"/>
            </p:cNvSpPr>
            <p:nvPr/>
          </p:nvSpPr>
          <p:spPr bwMode="auto">
            <a:xfrm>
              <a:off x="4402" y="1307"/>
              <a:ext cx="762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Canadian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export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supply</a:t>
              </a:r>
            </a:p>
          </p:txBody>
        </p:sp>
        <p:sp>
          <p:nvSpPr>
            <p:cNvPr id="112712" name="Rectangle 72"/>
            <p:cNvSpPr>
              <a:spLocks noChangeArrowheads="1"/>
            </p:cNvSpPr>
            <p:nvPr/>
          </p:nvSpPr>
          <p:spPr bwMode="auto">
            <a:xfrm>
              <a:off x="4045" y="3201"/>
              <a:ext cx="125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Canadian import</a:t>
              </a:r>
            </a:p>
            <a:p>
              <a:pPr algn="ctr" eaLnBrk="0" hangingPunct="0"/>
              <a:r>
                <a:rPr lang="en-US" sz="1800" b="1">
                  <a:solidFill>
                    <a:srgbClr val="006600"/>
                  </a:solidFill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112662" name="Rectangle 22"/>
            <p:cNvSpPr>
              <a:spLocks noChangeArrowheads="1"/>
            </p:cNvSpPr>
            <p:nvPr/>
          </p:nvSpPr>
          <p:spPr bwMode="auto">
            <a:xfrm>
              <a:off x="3451" y="3611"/>
              <a:ext cx="27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100</a:t>
              </a:r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2856" y="3611"/>
              <a:ext cx="23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latin typeface="Haettenschweiler" panose="020B0706040902060204" pitchFamily="34" charset="0"/>
                </a:rPr>
                <a:t>50</a:t>
              </a:r>
            </a:p>
          </p:txBody>
        </p:sp>
        <p:grpSp>
          <p:nvGrpSpPr>
            <p:cNvPr id="112740" name="Group 100"/>
            <p:cNvGrpSpPr>
              <a:grpSpLocks/>
            </p:cNvGrpSpPr>
            <p:nvPr/>
          </p:nvGrpSpPr>
          <p:grpSpPr bwMode="auto">
            <a:xfrm>
              <a:off x="2345" y="834"/>
              <a:ext cx="2475" cy="2833"/>
              <a:chOff x="2345" y="834"/>
              <a:chExt cx="2475" cy="2833"/>
            </a:xfrm>
          </p:grpSpPr>
          <p:sp>
            <p:nvSpPr>
              <p:cNvPr id="112686" name="Line 46"/>
              <p:cNvSpPr>
                <a:spLocks noChangeShapeType="1"/>
              </p:cNvSpPr>
              <p:nvPr/>
            </p:nvSpPr>
            <p:spPr bwMode="auto">
              <a:xfrm>
                <a:off x="2370" y="834"/>
                <a:ext cx="0" cy="283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7" name="Line 47"/>
              <p:cNvSpPr>
                <a:spLocks noChangeShapeType="1"/>
              </p:cNvSpPr>
              <p:nvPr/>
            </p:nvSpPr>
            <p:spPr bwMode="auto">
              <a:xfrm>
                <a:off x="2345" y="3648"/>
                <a:ext cx="247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688" name="Group 48"/>
            <p:cNvGrpSpPr>
              <a:grpSpLocks/>
            </p:cNvGrpSpPr>
            <p:nvPr/>
          </p:nvGrpSpPr>
          <p:grpSpPr bwMode="auto">
            <a:xfrm>
              <a:off x="1981" y="1202"/>
              <a:ext cx="389" cy="2371"/>
              <a:chOff x="3568" y="1634"/>
              <a:chExt cx="316" cy="1866"/>
            </a:xfrm>
          </p:grpSpPr>
          <p:sp>
            <p:nvSpPr>
              <p:cNvPr id="112689" name="Rectangle 49"/>
              <p:cNvSpPr>
                <a:spLocks noChangeArrowheads="1"/>
              </p:cNvSpPr>
              <p:nvPr/>
            </p:nvSpPr>
            <p:spPr bwMode="auto">
              <a:xfrm>
                <a:off x="3572" y="1676"/>
                <a:ext cx="268" cy="18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0" name="Rectangle 50"/>
              <p:cNvSpPr>
                <a:spLocks noChangeArrowheads="1"/>
              </p:cNvSpPr>
              <p:nvPr/>
            </p:nvSpPr>
            <p:spPr bwMode="auto">
              <a:xfrm>
                <a:off x="3568" y="1634"/>
                <a:ext cx="316" cy="1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$1.50</a:t>
                </a:r>
              </a:p>
              <a:p>
                <a:pPr algn="r" eaLnBrk="0" hangingPunct="0">
                  <a:lnSpc>
                    <a:spcPts val="25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1.25</a:t>
                </a:r>
              </a:p>
              <a:p>
                <a:pPr algn="r" eaLnBrk="0" hangingPunct="0">
                  <a:lnSpc>
                    <a:spcPts val="25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1.00</a:t>
                </a:r>
              </a:p>
              <a:p>
                <a:pPr algn="r" eaLnBrk="0" hangingPunct="0">
                  <a:lnSpc>
                    <a:spcPts val="25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.75</a:t>
                </a:r>
              </a:p>
              <a:p>
                <a:pPr algn="r" eaLnBrk="0" hangingPunct="0">
                  <a:lnSpc>
                    <a:spcPts val="25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.50</a:t>
                </a:r>
              </a:p>
              <a:p>
                <a:pPr algn="r" eaLnBrk="0" hangingPunct="0">
                  <a:lnSpc>
                    <a:spcPts val="2500"/>
                  </a:lnSpc>
                </a:pPr>
                <a:endParaRPr lang="en-US" sz="2000">
                  <a:latin typeface="Haettenschweiler" panose="020B0706040902060204" pitchFamily="34" charset="0"/>
                </a:endParaRPr>
              </a:p>
              <a:p>
                <a:pPr algn="r" eaLnBrk="0" hangingPunct="0">
                  <a:lnSpc>
                    <a:spcPts val="2500"/>
                  </a:lnSpc>
                </a:pPr>
                <a:r>
                  <a:rPr lang="en-US" sz="2000">
                    <a:latin typeface="Haettenschweiler" panose="020B0706040902060204" pitchFamily="34" charset="0"/>
                  </a:rPr>
                  <a:t>    .25</a:t>
                </a:r>
              </a:p>
            </p:txBody>
          </p:sp>
        </p:grpSp>
        <p:grpSp>
          <p:nvGrpSpPr>
            <p:cNvPr id="112694" name="Group 54"/>
            <p:cNvGrpSpPr>
              <a:grpSpLocks/>
            </p:cNvGrpSpPr>
            <p:nvPr/>
          </p:nvGrpSpPr>
          <p:grpSpPr bwMode="auto">
            <a:xfrm>
              <a:off x="2227" y="3446"/>
              <a:ext cx="261" cy="112"/>
              <a:chOff x="1368" y="3828"/>
              <a:chExt cx="212" cy="88"/>
            </a:xfrm>
          </p:grpSpPr>
          <p:sp>
            <p:nvSpPr>
              <p:cNvPr id="112695" name="Line 55"/>
              <p:cNvSpPr>
                <a:spLocks noChangeShapeType="1"/>
              </p:cNvSpPr>
              <p:nvPr/>
            </p:nvSpPr>
            <p:spPr bwMode="auto">
              <a:xfrm flipV="1">
                <a:off x="1368" y="382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696" name="Line 56"/>
              <p:cNvSpPr>
                <a:spLocks noChangeShapeType="1"/>
              </p:cNvSpPr>
              <p:nvPr/>
            </p:nvSpPr>
            <p:spPr bwMode="auto">
              <a:xfrm flipV="1">
                <a:off x="1372" y="3848"/>
                <a:ext cx="208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31" name="Group 91"/>
            <p:cNvGrpSpPr>
              <a:grpSpLocks/>
            </p:cNvGrpSpPr>
            <p:nvPr/>
          </p:nvGrpSpPr>
          <p:grpSpPr bwMode="auto">
            <a:xfrm>
              <a:off x="2368" y="1003"/>
              <a:ext cx="1657" cy="2206"/>
              <a:chOff x="1610" y="1553"/>
              <a:chExt cx="1346" cy="1736"/>
            </a:xfrm>
          </p:grpSpPr>
          <p:sp>
            <p:nvSpPr>
              <p:cNvPr id="112698" name="Line 58"/>
              <p:cNvSpPr>
                <a:spLocks noChangeShapeType="1"/>
              </p:cNvSpPr>
              <p:nvPr/>
            </p:nvSpPr>
            <p:spPr bwMode="auto">
              <a:xfrm flipV="1">
                <a:off x="1625" y="1553"/>
                <a:ext cx="1331" cy="877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9" name="Line 59"/>
              <p:cNvSpPr>
                <a:spLocks noChangeShapeType="1"/>
              </p:cNvSpPr>
              <p:nvPr/>
            </p:nvSpPr>
            <p:spPr bwMode="auto">
              <a:xfrm>
                <a:off x="1610" y="2426"/>
                <a:ext cx="1342" cy="86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732" name="Group 92"/>
            <p:cNvGrpSpPr>
              <a:grpSpLocks/>
            </p:cNvGrpSpPr>
            <p:nvPr/>
          </p:nvGrpSpPr>
          <p:grpSpPr bwMode="auto">
            <a:xfrm>
              <a:off x="2358" y="1432"/>
              <a:ext cx="1745" cy="1900"/>
              <a:chOff x="3786" y="1891"/>
              <a:chExt cx="1418" cy="1495"/>
            </a:xfrm>
          </p:grpSpPr>
          <p:sp>
            <p:nvSpPr>
              <p:cNvPr id="112724" name="Line 84"/>
              <p:cNvSpPr>
                <a:spLocks noChangeShapeType="1"/>
              </p:cNvSpPr>
              <p:nvPr/>
            </p:nvSpPr>
            <p:spPr bwMode="auto">
              <a:xfrm flipV="1">
                <a:off x="3793" y="1891"/>
                <a:ext cx="1411" cy="87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5" name="Line 85"/>
              <p:cNvSpPr>
                <a:spLocks noChangeShapeType="1"/>
              </p:cNvSpPr>
              <p:nvPr/>
            </p:nvSpPr>
            <p:spPr bwMode="auto">
              <a:xfrm>
                <a:off x="3786" y="2747"/>
                <a:ext cx="995" cy="639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33" name="Line 93"/>
            <p:cNvSpPr>
              <a:spLocks noChangeShapeType="1"/>
            </p:cNvSpPr>
            <p:nvPr/>
          </p:nvSpPr>
          <p:spPr bwMode="auto">
            <a:xfrm flipH="1">
              <a:off x="3867" y="1152"/>
              <a:ext cx="568" cy="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5" name="Line 95"/>
            <p:cNvSpPr>
              <a:spLocks noChangeShapeType="1"/>
            </p:cNvSpPr>
            <p:nvPr/>
          </p:nvSpPr>
          <p:spPr bwMode="auto">
            <a:xfrm flipH="1">
              <a:off x="3924" y="1623"/>
              <a:ext cx="559" cy="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7" name="Line 97"/>
            <p:cNvSpPr>
              <a:spLocks noChangeShapeType="1"/>
            </p:cNvSpPr>
            <p:nvPr/>
          </p:nvSpPr>
          <p:spPr bwMode="auto">
            <a:xfrm flipH="1">
              <a:off x="3800" y="2784"/>
              <a:ext cx="321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8" name="Line 98"/>
            <p:cNvSpPr>
              <a:spLocks noChangeShapeType="1"/>
            </p:cNvSpPr>
            <p:nvPr/>
          </p:nvSpPr>
          <p:spPr bwMode="auto">
            <a:xfrm flipH="1" flipV="1">
              <a:off x="3619" y="3286"/>
              <a:ext cx="420" cy="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1" name="Text Box 101"/>
            <p:cNvSpPr txBox="1">
              <a:spLocks noChangeArrowheads="1"/>
            </p:cNvSpPr>
            <p:nvPr/>
          </p:nvSpPr>
          <p:spPr bwMode="auto">
            <a:xfrm>
              <a:off x="2593" y="3616"/>
              <a:ext cx="2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25</a:t>
              </a:r>
            </a:p>
          </p:txBody>
        </p:sp>
        <p:sp>
          <p:nvSpPr>
            <p:cNvPr id="112742" name="Text Box 102"/>
            <p:cNvSpPr txBox="1">
              <a:spLocks noChangeArrowheads="1"/>
            </p:cNvSpPr>
            <p:nvPr/>
          </p:nvSpPr>
          <p:spPr bwMode="auto">
            <a:xfrm>
              <a:off x="2105" y="2208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9933"/>
                  </a:solidFill>
                  <a:latin typeface="Haettenschweiler" panose="020B0706040902060204" pitchFamily="34" charset="0"/>
                </a:rPr>
                <a:t>.88</a:t>
              </a:r>
            </a:p>
          </p:txBody>
        </p:sp>
        <p:sp>
          <p:nvSpPr>
            <p:cNvPr id="112743" name="Oval 103"/>
            <p:cNvSpPr>
              <a:spLocks noChangeArrowheads="1"/>
            </p:cNvSpPr>
            <p:nvPr/>
          </p:nvSpPr>
          <p:spPr bwMode="auto">
            <a:xfrm>
              <a:off x="2656" y="2291"/>
              <a:ext cx="90" cy="90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4" name="Text Box 104"/>
            <p:cNvSpPr txBox="1">
              <a:spLocks noChangeArrowheads="1"/>
            </p:cNvSpPr>
            <p:nvPr/>
          </p:nvSpPr>
          <p:spPr bwMode="auto">
            <a:xfrm>
              <a:off x="3354" y="2157"/>
              <a:ext cx="141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i="1"/>
                <a:t>Equilibrium</a:t>
              </a:r>
            </a:p>
          </p:txBody>
        </p:sp>
        <p:sp>
          <p:nvSpPr>
            <p:cNvPr id="112745" name="Line 105"/>
            <p:cNvSpPr>
              <a:spLocks noChangeShapeType="1"/>
            </p:cNvSpPr>
            <p:nvPr/>
          </p:nvSpPr>
          <p:spPr bwMode="auto">
            <a:xfrm flipH="1">
              <a:off x="2806" y="2336"/>
              <a:ext cx="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344738" y="74613"/>
            <a:ext cx="62960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6600"/>
                </a:solidFill>
              </a:rPr>
              <a:t>TRADE BARRIERS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852613" y="914400"/>
            <a:ext cx="7097712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574675" indent="-5746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889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800" b="1">
                <a:solidFill>
                  <a:srgbClr val="FF9933"/>
                </a:solidFill>
              </a:rPr>
              <a:t>Tariffs</a:t>
            </a:r>
          </a:p>
          <a:p>
            <a:r>
              <a:rPr lang="en-US" sz="4800" b="1">
                <a:solidFill>
                  <a:srgbClr val="FF9933"/>
                </a:solidFill>
              </a:rPr>
              <a:t>Revenue Tariff</a:t>
            </a:r>
          </a:p>
          <a:p>
            <a:r>
              <a:rPr lang="en-US" sz="4800" b="1">
                <a:solidFill>
                  <a:srgbClr val="FF9933"/>
                </a:solidFill>
              </a:rPr>
              <a:t>Protective Tariff</a:t>
            </a:r>
          </a:p>
          <a:p>
            <a:r>
              <a:rPr lang="en-US" sz="4800" b="1">
                <a:solidFill>
                  <a:srgbClr val="FF9933"/>
                </a:solidFill>
              </a:rPr>
              <a:t>Import Quota</a:t>
            </a:r>
          </a:p>
          <a:p>
            <a:r>
              <a:rPr lang="en-US" sz="4800" b="1">
                <a:solidFill>
                  <a:srgbClr val="FF9933"/>
                </a:solidFill>
              </a:rPr>
              <a:t>Nontariff Barrier (NTB)</a:t>
            </a:r>
          </a:p>
          <a:p>
            <a:r>
              <a:rPr lang="en-US" sz="4800" b="1">
                <a:solidFill>
                  <a:srgbClr val="FF9933"/>
                </a:solidFill>
              </a:rPr>
              <a:t>Voluntary Export Restriction (VER)</a:t>
            </a:r>
          </a:p>
        </p:txBody>
      </p:sp>
      <p:pic>
        <p:nvPicPr>
          <p:cNvPr id="47112" name="Picture 8" descr="C:\My Documents\MC-B\Button_Mag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047750"/>
            <a:ext cx="298450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978025" y="2759075"/>
            <a:ext cx="6311900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400" b="1"/>
              <a:t>Exports Have </a:t>
            </a:r>
            <a:r>
              <a:rPr lang="en-US" sz="4400" b="1">
                <a:solidFill>
                  <a:srgbClr val="FF9933"/>
                </a:solidFill>
              </a:rPr>
              <a:t>More Than</a:t>
            </a:r>
          </a:p>
          <a:p>
            <a:pPr eaLnBrk="0" hangingPunct="0"/>
            <a:r>
              <a:rPr lang="en-US" sz="4400" b="1">
                <a:solidFill>
                  <a:srgbClr val="FF9933"/>
                </a:solidFill>
              </a:rPr>
              <a:t>Doubled</a:t>
            </a:r>
            <a:r>
              <a:rPr lang="en-US" sz="4400" b="1">
                <a:solidFill>
                  <a:srgbClr val="FC0128"/>
                </a:solidFill>
              </a:rPr>
              <a:t> </a:t>
            </a:r>
            <a:r>
              <a:rPr lang="en-US" sz="4400" b="1"/>
              <a:t>as a </a:t>
            </a:r>
            <a:r>
              <a:rPr lang="en-US" sz="4400" b="1" u="sng"/>
              <a:t>Percent</a:t>
            </a:r>
          </a:p>
          <a:p>
            <a:pPr eaLnBrk="0" hangingPunct="0"/>
            <a:r>
              <a:rPr lang="en-US" sz="4400" b="1" u="sng"/>
              <a:t>of GDP </a:t>
            </a:r>
            <a:r>
              <a:rPr lang="en-US" sz="4400" b="1"/>
              <a:t>since </a:t>
            </a:r>
            <a:r>
              <a:rPr lang="en-US" sz="4400" b="1">
                <a:solidFill>
                  <a:srgbClr val="FF9933"/>
                </a:solidFill>
              </a:rPr>
              <a:t>1975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84375" y="5191125"/>
            <a:ext cx="6805613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4400" b="1">
                <a:solidFill>
                  <a:srgbClr val="FF9933"/>
                </a:solidFill>
              </a:rPr>
              <a:t>$369 Billion</a:t>
            </a:r>
            <a:r>
              <a:rPr lang="en-US" sz="4400" b="1">
                <a:solidFill>
                  <a:srgbClr val="FC0128"/>
                </a:solidFill>
              </a:rPr>
              <a:t> </a:t>
            </a:r>
            <a:r>
              <a:rPr lang="en-US" sz="4400" b="1"/>
              <a:t>Trade Deficit in </a:t>
            </a:r>
            <a:r>
              <a:rPr lang="en-US" sz="4400" b="1">
                <a:solidFill>
                  <a:srgbClr val="FF9933"/>
                </a:solidFill>
              </a:rPr>
              <a:t>2000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36750" y="1190625"/>
            <a:ext cx="6773863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400" b="1" u="sng"/>
              <a:t>Export</a:t>
            </a:r>
            <a:r>
              <a:rPr lang="en-US" sz="4400" b="1"/>
              <a:t> Goods &amp; Services </a:t>
            </a:r>
          </a:p>
          <a:p>
            <a:pPr eaLnBrk="0" hangingPunct="0"/>
            <a:r>
              <a:rPr lang="en-US" sz="4400" b="1">
                <a:solidFill>
                  <a:srgbClr val="FF9933"/>
                </a:solidFill>
              </a:rPr>
              <a:t>	 12%</a:t>
            </a:r>
            <a:r>
              <a:rPr lang="en-US" sz="4400" b="1"/>
              <a:t> of American GDP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765300" y="77788"/>
            <a:ext cx="7291388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5000" b="1">
                <a:solidFill>
                  <a:srgbClr val="006600"/>
                </a:solidFill>
              </a:rPr>
              <a:t>KEY FACTS ON TRADE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20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711325" y="84138"/>
            <a:ext cx="73787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500" b="1">
                <a:solidFill>
                  <a:srgbClr val="006600"/>
                </a:solidFill>
              </a:rPr>
              <a:t>ECONOMIC IMPACT OF TARIFFS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906588" y="620713"/>
            <a:ext cx="7046912" cy="477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5338" indent="-3381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4800" b="1">
                <a:solidFill>
                  <a:srgbClr val="FF9933"/>
                </a:solidFill>
              </a:rPr>
              <a:t>Direct Effects:</a:t>
            </a:r>
            <a:endParaRPr lang="en-US" sz="4400" b="1">
              <a:solidFill>
                <a:srgbClr val="FF9933"/>
              </a:solidFill>
            </a:endParaRPr>
          </a:p>
          <a:p>
            <a:pPr lvl="1">
              <a:lnSpc>
                <a:spcPct val="115000"/>
              </a:lnSpc>
              <a:buFontTx/>
              <a:buChar char="•"/>
            </a:pPr>
            <a:r>
              <a:rPr lang="en-US" sz="4400" b="1">
                <a:solidFill>
                  <a:srgbClr val="FF9933"/>
                </a:solidFill>
              </a:rPr>
              <a:t>Decline in Consumption</a:t>
            </a:r>
          </a:p>
          <a:p>
            <a:pPr lvl="1">
              <a:lnSpc>
                <a:spcPct val="115000"/>
              </a:lnSpc>
              <a:buFontTx/>
              <a:buChar char="•"/>
            </a:pPr>
            <a:r>
              <a:rPr lang="en-US" sz="4400" b="1">
                <a:solidFill>
                  <a:srgbClr val="FF9933"/>
                </a:solidFill>
              </a:rPr>
              <a:t>Increased Domestic Production</a:t>
            </a:r>
          </a:p>
          <a:p>
            <a:pPr lvl="1">
              <a:lnSpc>
                <a:spcPct val="115000"/>
              </a:lnSpc>
              <a:buFontTx/>
              <a:buChar char="•"/>
            </a:pPr>
            <a:r>
              <a:rPr lang="en-US" sz="4400" b="1">
                <a:solidFill>
                  <a:srgbClr val="FF9933"/>
                </a:solidFill>
              </a:rPr>
              <a:t>Decline in Imports</a:t>
            </a:r>
          </a:p>
          <a:p>
            <a:pPr lvl="1">
              <a:lnSpc>
                <a:spcPct val="115000"/>
              </a:lnSpc>
              <a:buFontTx/>
              <a:buChar char="•"/>
            </a:pPr>
            <a:r>
              <a:rPr lang="en-US" sz="4400" b="1">
                <a:solidFill>
                  <a:srgbClr val="FF9933"/>
                </a:solidFill>
              </a:rPr>
              <a:t>Tariff Revenue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906588" y="5386388"/>
            <a:ext cx="4224337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800" b="1">
                <a:solidFill>
                  <a:srgbClr val="FF9933"/>
                </a:solidFill>
              </a:rPr>
              <a:t>Indirect Effects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build="p" bldLvl="2" autoUpdateAnimBg="0"/>
      <p:bldP spid="5427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1711325" y="84138"/>
            <a:ext cx="73787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500" b="1">
                <a:solidFill>
                  <a:srgbClr val="006600"/>
                </a:solidFill>
              </a:rPr>
              <a:t>ECONOMIC IMPACT OF TARIFFS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906588" y="839788"/>
            <a:ext cx="7000875" cy="535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627063" indent="-6270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0589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1732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2875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4018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59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16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73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30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FF9933"/>
                </a:solidFill>
              </a:rPr>
              <a:t>Economic Impact of Quotas</a:t>
            </a:r>
          </a:p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FF9933"/>
                </a:solidFill>
              </a:rPr>
              <a:t>Net Costs of Tariffs and Quotas</a:t>
            </a:r>
          </a:p>
          <a:p>
            <a:pPr>
              <a:lnSpc>
                <a:spcPct val="120000"/>
              </a:lnSpc>
            </a:pPr>
            <a:r>
              <a:rPr lang="en-US" sz="4800" b="1">
                <a:solidFill>
                  <a:srgbClr val="FF9933"/>
                </a:solidFill>
              </a:rPr>
              <a:t>Impact On Income Distribution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704975" y="53975"/>
            <a:ext cx="747236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4000" b="1">
                <a:solidFill>
                  <a:srgbClr val="006600"/>
                </a:solidFill>
              </a:rPr>
              <a:t>THE CASE </a:t>
            </a:r>
            <a:r>
              <a:rPr lang="en-US" sz="4000" b="1" u="sng">
                <a:solidFill>
                  <a:srgbClr val="006600"/>
                </a:solidFill>
              </a:rPr>
              <a:t>FOR</a:t>
            </a:r>
            <a:r>
              <a:rPr lang="en-US" sz="4000" b="1">
                <a:solidFill>
                  <a:srgbClr val="006600"/>
                </a:solidFill>
              </a:rPr>
              <a:t> PROTECTION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846263" y="588963"/>
            <a:ext cx="6996112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Military Self-Sufficiency</a:t>
            </a: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Increase Domestic Employment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3400" b="1">
                <a:solidFill>
                  <a:srgbClr val="FF9933"/>
                </a:solidFill>
              </a:rPr>
              <a:t>Job Creation From Imports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3400" b="1">
                <a:solidFill>
                  <a:srgbClr val="FF9933"/>
                </a:solidFill>
              </a:rPr>
              <a:t>Fallacy of Composition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3400" b="1">
                <a:solidFill>
                  <a:srgbClr val="FF9933"/>
                </a:solidFill>
              </a:rPr>
              <a:t>Retaliation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3400" b="1">
                <a:solidFill>
                  <a:srgbClr val="FF9933"/>
                </a:solidFill>
              </a:rPr>
              <a:t>Smoot-Hawley Act of 1930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3400" b="1">
                <a:solidFill>
                  <a:srgbClr val="FF9933"/>
                </a:solidFill>
              </a:rPr>
              <a:t>Long-run feedbacks </a:t>
            </a:r>
            <a:endParaRPr lang="en-US" sz="3800" b="1">
              <a:solidFill>
                <a:srgbClr val="FF9933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Diversification-For-Stability</a:t>
            </a: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Infant-Industry Argument</a:t>
            </a: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Strategic Trade Policy</a:t>
            </a: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Protection-Against-Dumping</a:t>
            </a:r>
          </a:p>
          <a:p>
            <a:pPr>
              <a:lnSpc>
                <a:spcPct val="90000"/>
              </a:lnSpc>
            </a:pPr>
            <a:r>
              <a:rPr lang="en-US" sz="3800" b="1">
                <a:solidFill>
                  <a:srgbClr val="FF9933"/>
                </a:solidFill>
              </a:rPr>
              <a:t>Cheap Foreign Labor</a:t>
            </a:r>
          </a:p>
        </p:txBody>
      </p:sp>
      <p:pic>
        <p:nvPicPr>
          <p:cNvPr id="64522" name="Picture 10" descr="C:\My Documents\MC-B\! butt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150" y="1292225"/>
            <a:ext cx="274638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p" bldLvl="3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1738313" y="503238"/>
            <a:ext cx="7119937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34950" indent="-2349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7063" indent="-1698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FF9933"/>
                </a:solidFill>
              </a:rPr>
              <a:t>World Trade Organization (WTO)</a:t>
            </a:r>
          </a:p>
          <a:p>
            <a:pPr lvl="1">
              <a:buFontTx/>
              <a:buChar char="•"/>
            </a:pPr>
            <a:r>
              <a:rPr lang="en-US" sz="3600" b="1">
                <a:solidFill>
                  <a:srgbClr val="FF9933"/>
                </a:solidFill>
              </a:rPr>
              <a:t>Reductions in Tariffs Worldwide</a:t>
            </a:r>
          </a:p>
          <a:p>
            <a:pPr lvl="1">
              <a:buFontTx/>
              <a:buChar char="•"/>
            </a:pPr>
            <a:r>
              <a:rPr lang="en-US" sz="3600" b="1">
                <a:solidFill>
                  <a:srgbClr val="FF9933"/>
                </a:solidFill>
              </a:rPr>
              <a:t>New Rules to Promote Trade in Services</a:t>
            </a:r>
          </a:p>
          <a:p>
            <a:pPr lvl="1">
              <a:buFontTx/>
              <a:buChar char="•"/>
            </a:pPr>
            <a:r>
              <a:rPr lang="en-US" sz="3600" b="1">
                <a:solidFill>
                  <a:srgbClr val="FF9933"/>
                </a:solidFill>
              </a:rPr>
              <a:t>Reduction in Agricultural Subsidies</a:t>
            </a:r>
          </a:p>
          <a:p>
            <a:pPr lvl="1">
              <a:buFontTx/>
              <a:buChar char="•"/>
            </a:pPr>
            <a:r>
              <a:rPr lang="en-US" sz="3600" b="1">
                <a:solidFill>
                  <a:srgbClr val="FF9933"/>
                </a:solidFill>
              </a:rPr>
              <a:t>Intellectual Property Protections</a:t>
            </a:r>
          </a:p>
          <a:p>
            <a:pPr lvl="1">
              <a:buFontTx/>
              <a:buChar char="•"/>
            </a:pPr>
            <a:r>
              <a:rPr lang="en-US" sz="3600" b="1">
                <a:solidFill>
                  <a:srgbClr val="FF9933"/>
                </a:solidFill>
              </a:rPr>
              <a:t>Phasing Out Textile Quotas and Tariffs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1727200" y="73025"/>
            <a:ext cx="7385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100" b="1">
                <a:solidFill>
                  <a:srgbClr val="006600"/>
                </a:solidFill>
              </a:rPr>
              <a:t>THE WORLD TRADE ORGANIZATION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build="p" bldLvl="2" autoUpdateAnimBg="0"/>
      <p:bldP spid="7886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1738313" y="503238"/>
            <a:ext cx="7119937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34950" indent="-2349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7063" indent="-1698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/>
              <a:t>World Trade Organization (WTO)</a:t>
            </a:r>
          </a:p>
          <a:p>
            <a:pPr lvl="1">
              <a:buFontTx/>
              <a:buChar char="•"/>
            </a:pPr>
            <a:r>
              <a:rPr lang="en-US" sz="3600" b="1"/>
              <a:t>Reductions in Tariffs Worldwide</a:t>
            </a:r>
          </a:p>
          <a:p>
            <a:pPr lvl="1">
              <a:buFontTx/>
              <a:buChar char="•"/>
            </a:pPr>
            <a:r>
              <a:rPr lang="en-US" sz="3600" b="1"/>
              <a:t>New Rules to Promote Trade in Services</a:t>
            </a:r>
          </a:p>
          <a:p>
            <a:pPr lvl="1">
              <a:buFontTx/>
              <a:buChar char="•"/>
            </a:pPr>
            <a:r>
              <a:rPr lang="en-US" sz="3600" b="1"/>
              <a:t>Reduction in Agricultural Subsidies</a:t>
            </a:r>
          </a:p>
          <a:p>
            <a:pPr lvl="1">
              <a:buFontTx/>
              <a:buChar char="•"/>
            </a:pPr>
            <a:r>
              <a:rPr lang="en-US" sz="3600" b="1"/>
              <a:t>Intellectual Property Protections</a:t>
            </a:r>
          </a:p>
          <a:p>
            <a:pPr lvl="1">
              <a:buFontTx/>
              <a:buChar char="•"/>
            </a:pPr>
            <a:r>
              <a:rPr lang="en-US" sz="3600" b="1"/>
              <a:t>Phasing Out Textile Quotas and Tariffs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1727200" y="73025"/>
            <a:ext cx="7385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100" b="1">
                <a:solidFill>
                  <a:srgbClr val="006600"/>
                </a:solidFill>
              </a:rPr>
              <a:t>THE WORLD TRADE ORGANIZATION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574925" y="2251075"/>
            <a:ext cx="5418138" cy="2568575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0" b="1" i="1"/>
              <a:t>Chapter</a:t>
            </a:r>
          </a:p>
          <a:p>
            <a:pPr algn="ctr"/>
            <a:r>
              <a:rPr lang="en-US" sz="8000" b="1" i="1"/>
              <a:t>Conclusions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 shadeToTitle="1">
        <a:gradFill rotWithShape="0">
          <a:gsLst>
            <a:gs pos="0">
              <a:srgbClr val="006600"/>
            </a:gs>
            <a:gs pos="100000">
              <a:srgbClr val="006600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1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445000" y="279400"/>
            <a:ext cx="4495800" cy="587216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2" action="ppaction://hlinksldjump"/>
              </a:rPr>
              <a:t>export supply curve</a:t>
            </a:r>
            <a:endParaRPr lang="en-US" sz="2800" b="1">
              <a:hlinkClick r:id="" action="ppaction://noaction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3" action="ppaction://hlinksldjump"/>
              </a:rPr>
              <a:t>import demand curve</a:t>
            </a:r>
            <a:endParaRPr lang="en-US" sz="2800" b="1">
              <a:hlinkClick r:id="" action="ppaction://noaction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4" action="ppaction://hlinksldjump"/>
              </a:rPr>
              <a:t>equilibrium world price</a:t>
            </a:r>
            <a:endParaRPr lang="en-US" sz="2800" b="1">
              <a:hlinkClick r:id="" action="ppaction://noaction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tariffs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revenue tariff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protective tariff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import quota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nontariff barrier (NTB)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5" action="ppaction://hlinksldjump"/>
              </a:rPr>
              <a:t>voluntary export restriction (VER)</a:t>
            </a:r>
            <a:endParaRPr lang="en-US" sz="2800" b="1">
              <a:hlinkClick r:id="rId5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6" action="ppaction://hlinksldjump"/>
              </a:rPr>
              <a:t>strategic trade policy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6" action="ppaction://hlinksldjump"/>
              </a:rPr>
              <a:t>dumping</a:t>
            </a:r>
            <a:endParaRPr lang="en-US" sz="2800" b="1"/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7" action="ppaction://hlinksldjump"/>
              </a:rPr>
              <a:t>World Trade Organization (WTO)</a:t>
            </a:r>
            <a:endParaRPr lang="en-US" sz="2800" b="1">
              <a:hlinkClick r:id="" action="ppaction://noaction"/>
            </a:endParaRPr>
          </a:p>
        </p:txBody>
      </p:sp>
      <p:sp>
        <p:nvSpPr>
          <p:cNvPr id="80910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49400"/>
            <a:ext cx="3962400" cy="47244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8" action="ppaction://hlinksldjump"/>
              </a:rPr>
              <a:t>labor-intensive goods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8" action="ppaction://hlinksldjump"/>
              </a:rPr>
              <a:t>land-intensive goods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8" action="ppaction://hlinksldjump"/>
              </a:rPr>
              <a:t>capital-intensive goods</a:t>
            </a:r>
            <a:endParaRPr lang="en-US" sz="2800" b="1">
              <a:hlinkClick r:id="rId8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9" action="ppaction://hlinksldjump"/>
              </a:rPr>
              <a:t>cost ratio</a:t>
            </a:r>
            <a:endParaRPr lang="en-US" sz="2800" b="1">
              <a:hlinkClick r:id="rId10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9" action="ppaction://hlinksldjump"/>
              </a:rPr>
              <a:t>principle of comparative advantage</a:t>
            </a:r>
            <a:endParaRPr lang="en-US" sz="2800" b="1">
              <a:hlinkClick r:id="rId2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11" action="ppaction://hlinksldjump"/>
              </a:rPr>
              <a:t>terms of trade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11" action="ppaction://hlinksldjump"/>
              </a:rPr>
              <a:t>trading possibilities line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11" action="ppaction://hlinksldjump"/>
              </a:rPr>
              <a:t>gains from trade</a:t>
            </a:r>
            <a:endParaRPr lang="en-US" sz="2800" b="1">
              <a:hlinkClick r:id="rId12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13" action="ppaction://hlinksldjump"/>
              </a:rPr>
              <a:t>world price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800" b="1">
                <a:hlinkClick r:id="rId13" action="ppaction://hlinksldjump"/>
              </a:rPr>
              <a:t>domestic price</a:t>
            </a:r>
            <a:endParaRPr lang="en-US" sz="2800" b="1">
              <a:hlinkClick r:id="" action="ppaction://noaction"/>
            </a:endParaRPr>
          </a:p>
        </p:txBody>
      </p:sp>
      <p:sp>
        <p:nvSpPr>
          <p:cNvPr id="80913" name="WordArt 17"/>
          <p:cNvSpPr>
            <a:spLocks noChangeArrowheads="1" noChangeShapeType="1" noTextEdit="1"/>
          </p:cNvSpPr>
          <p:nvPr/>
        </p:nvSpPr>
        <p:spPr bwMode="auto">
          <a:xfrm>
            <a:off x="331788" y="254000"/>
            <a:ext cx="3911600" cy="1173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KEY TERMS</a:t>
            </a:r>
          </a:p>
        </p:txBody>
      </p:sp>
      <p:sp>
        <p:nvSpPr>
          <p:cNvPr id="80914" name="Text Box 18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8188325" y="655320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solidFill>
                  <a:srgbClr val="99FF66"/>
                </a:solidFill>
                <a:latin typeface="Arial" panose="020B0604020202020204" pitchFamily="34" charset="0"/>
              </a:rPr>
              <a:t>END</a:t>
            </a:r>
          </a:p>
        </p:txBody>
      </p:sp>
      <p:sp>
        <p:nvSpPr>
          <p:cNvPr id="80915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77138" y="6573838"/>
            <a:ext cx="384175" cy="228600"/>
          </a:xfrm>
          <a:prstGeom prst="actionButtonBackPrevious">
            <a:avLst/>
          </a:prstGeom>
          <a:solidFill>
            <a:srgbClr val="FF9933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Text Box 20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6929438" y="6553200"/>
            <a:ext cx="714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200" b="1">
                <a:solidFill>
                  <a:srgbClr val="99FF66"/>
                </a:solidFill>
                <a:latin typeface="Arial" panose="020B0604020202020204" pitchFamily="34" charset="0"/>
              </a:rPr>
              <a:t>BACK</a:t>
            </a:r>
          </a:p>
        </p:txBody>
      </p:sp>
      <p:sp>
        <p:nvSpPr>
          <p:cNvPr id="80917" name="AutoShape 21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997825" y="6573838"/>
            <a:ext cx="366713" cy="230187"/>
          </a:xfrm>
          <a:prstGeom prst="actionButtonForwardNext">
            <a:avLst/>
          </a:prstGeom>
          <a:solidFill>
            <a:srgbClr val="FF9933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8" name="Rectangle 22"/>
          <p:cNvSpPr>
            <a:spLocks noChangeArrowheads="1"/>
          </p:cNvSpPr>
          <p:nvPr/>
        </p:nvSpPr>
        <p:spPr bwMode="auto">
          <a:xfrm>
            <a:off x="993775" y="6550025"/>
            <a:ext cx="3302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pPr eaLnBrk="0" hangingPunct="0"/>
            <a:r>
              <a:rPr lang="en-US" sz="1400">
                <a:solidFill>
                  <a:srgbClr val="99FF66"/>
                </a:solidFill>
              </a:rPr>
              <a:t>Copyright McGraw-Hill/Irwin  2002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1" grpId="0" autoUpdateAnimBg="0"/>
      <p:bldP spid="80910" grpId="0" autoUpdateAnimBg="0"/>
      <p:bldP spid="809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884363" y="1860550"/>
            <a:ext cx="6254750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i="1">
                <a:solidFill>
                  <a:schemeClr val="tx2"/>
                </a:solidFill>
                <a:latin typeface="Arial" panose="020B0604020202020204" pitchFamily="34" charset="0"/>
              </a:rPr>
              <a:t>EXCHANGE RATES</a:t>
            </a:r>
          </a:p>
          <a:p>
            <a:pPr eaLnBrk="0" hangingPunct="0"/>
            <a:r>
              <a:rPr lang="en-US" sz="3200" b="1" i="1">
                <a:solidFill>
                  <a:schemeClr val="tx2"/>
                </a:solidFill>
                <a:latin typeface="Arial" panose="020B0604020202020204" pitchFamily="34" charset="0"/>
              </a:rPr>
              <a:t>THE BALANCE OF PAYMENTS,</a:t>
            </a:r>
          </a:p>
          <a:p>
            <a:pPr eaLnBrk="0" hangingPunct="0"/>
            <a:r>
              <a:rPr lang="en-US" sz="3200" b="1" i="1">
                <a:solidFill>
                  <a:schemeClr val="tx2"/>
                </a:solidFill>
                <a:latin typeface="Arial" panose="020B0604020202020204" pitchFamily="34" charset="0"/>
              </a:rPr>
              <a:t>AND TRADE DEFICITS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2324100" y="3684588"/>
            <a:ext cx="538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019425" y="3900488"/>
            <a:ext cx="4789488" cy="185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400" b="1">
                <a:solidFill>
                  <a:srgbClr val="FF9933"/>
                </a:solidFill>
                <a:latin typeface="Brush Script MT" panose="03060802040406070304" pitchFamily="66" charset="0"/>
              </a:rPr>
              <a:t>Chapter 38 </a:t>
            </a:r>
          </a:p>
          <a:p>
            <a:pPr eaLnBrk="0" hangingPunct="0"/>
            <a:r>
              <a:rPr lang="en-US" sz="7200" b="1">
                <a:solidFill>
                  <a:srgbClr val="006600"/>
                </a:solidFill>
                <a:latin typeface="Brush Script MT" panose="03060802040406070304" pitchFamily="66" charset="0"/>
              </a:rPr>
              <a:t>Coming soon...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444625" y="2070100"/>
            <a:ext cx="2746375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United States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Germany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Japan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France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United Kingdom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Canada</a:t>
            </a:r>
          </a:p>
          <a:p>
            <a:pPr algn="r" eaLnBrk="0" hangingPunct="0"/>
            <a:r>
              <a:rPr lang="en-US" sz="3800">
                <a:latin typeface="Haettenschweiler" panose="020B0706040902060204" pitchFamily="34" charset="0"/>
              </a:rPr>
              <a:t>Italy</a:t>
            </a:r>
          </a:p>
        </p:txBody>
      </p:sp>
      <p:grpSp>
        <p:nvGrpSpPr>
          <p:cNvPr id="10288" name="Group 48"/>
          <p:cNvGrpSpPr>
            <a:grpSpLocks/>
          </p:cNvGrpSpPr>
          <p:nvPr/>
        </p:nvGrpSpPr>
        <p:grpSpPr bwMode="auto">
          <a:xfrm>
            <a:off x="4235450" y="2287588"/>
            <a:ext cx="4557713" cy="3830637"/>
            <a:chOff x="2668" y="1585"/>
            <a:chExt cx="2871" cy="2413"/>
          </a:xfrm>
        </p:grpSpPr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668" y="1585"/>
              <a:ext cx="2871" cy="233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668" y="1968"/>
              <a:ext cx="2091" cy="233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2668" y="2321"/>
              <a:ext cx="1640" cy="2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2668" y="2704"/>
              <a:ext cx="1218" cy="233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2668" y="3056"/>
              <a:ext cx="1045" cy="2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668" y="3409"/>
              <a:ext cx="973" cy="2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2668" y="3764"/>
              <a:ext cx="954" cy="2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4102100" y="1822450"/>
            <a:ext cx="47101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 Narrow" panose="020B0606020202030204" pitchFamily="34" charset="0"/>
              </a:rPr>
              <a:t>0          2          4           6          8          10          12</a:t>
            </a:r>
          </a:p>
        </p:txBody>
      </p: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1868488" y="153988"/>
            <a:ext cx="1292225" cy="1292225"/>
            <a:chOff x="1249" y="97"/>
            <a:chExt cx="814" cy="814"/>
          </a:xfrm>
        </p:grpSpPr>
        <p:sp>
          <p:nvSpPr>
            <p:cNvPr id="10278" name="Freeform 38"/>
            <p:cNvSpPr>
              <a:spLocks/>
            </p:cNvSpPr>
            <p:nvPr/>
          </p:nvSpPr>
          <p:spPr bwMode="auto">
            <a:xfrm>
              <a:off x="1421" y="112"/>
              <a:ext cx="248" cy="784"/>
            </a:xfrm>
            <a:custGeom>
              <a:avLst/>
              <a:gdLst>
                <a:gd name="T0" fmla="*/ 174 w 248"/>
                <a:gd name="T1" fmla="*/ 0 h 784"/>
                <a:gd name="T2" fmla="*/ 133 w 248"/>
                <a:gd name="T3" fmla="*/ 36 h 784"/>
                <a:gd name="T4" fmla="*/ 97 w 248"/>
                <a:gd name="T5" fmla="*/ 75 h 784"/>
                <a:gd name="T6" fmla="*/ 68 w 248"/>
                <a:gd name="T7" fmla="*/ 120 h 784"/>
                <a:gd name="T8" fmla="*/ 43 w 248"/>
                <a:gd name="T9" fmla="*/ 166 h 784"/>
                <a:gd name="T10" fmla="*/ 25 w 248"/>
                <a:gd name="T11" fmla="*/ 216 h 784"/>
                <a:gd name="T12" fmla="*/ 12 w 248"/>
                <a:gd name="T13" fmla="*/ 271 h 784"/>
                <a:gd name="T14" fmla="*/ 4 w 248"/>
                <a:gd name="T15" fmla="*/ 330 h 784"/>
                <a:gd name="T16" fmla="*/ 0 w 248"/>
                <a:gd name="T17" fmla="*/ 392 h 784"/>
                <a:gd name="T18" fmla="*/ 4 w 248"/>
                <a:gd name="T19" fmla="*/ 456 h 784"/>
                <a:gd name="T20" fmla="*/ 10 w 248"/>
                <a:gd name="T21" fmla="*/ 515 h 784"/>
                <a:gd name="T22" fmla="*/ 23 w 248"/>
                <a:gd name="T23" fmla="*/ 569 h 784"/>
                <a:gd name="T24" fmla="*/ 43 w 248"/>
                <a:gd name="T25" fmla="*/ 620 h 784"/>
                <a:gd name="T26" fmla="*/ 66 w 248"/>
                <a:gd name="T27" fmla="*/ 666 h 784"/>
                <a:gd name="T28" fmla="*/ 97 w 248"/>
                <a:gd name="T29" fmla="*/ 709 h 784"/>
                <a:gd name="T30" fmla="*/ 132 w 248"/>
                <a:gd name="T31" fmla="*/ 748 h 784"/>
                <a:gd name="T32" fmla="*/ 174 w 248"/>
                <a:gd name="T33" fmla="*/ 784 h 784"/>
                <a:gd name="T34" fmla="*/ 248 w 248"/>
                <a:gd name="T35" fmla="*/ 779 h 784"/>
                <a:gd name="T36" fmla="*/ 199 w 248"/>
                <a:gd name="T37" fmla="*/ 745 h 784"/>
                <a:gd name="T38" fmla="*/ 158 w 248"/>
                <a:gd name="T39" fmla="*/ 709 h 784"/>
                <a:gd name="T40" fmla="*/ 122 w 248"/>
                <a:gd name="T41" fmla="*/ 668 h 784"/>
                <a:gd name="T42" fmla="*/ 94 w 248"/>
                <a:gd name="T43" fmla="*/ 622 h 784"/>
                <a:gd name="T44" fmla="*/ 73 w 248"/>
                <a:gd name="T45" fmla="*/ 573 h 784"/>
                <a:gd name="T46" fmla="*/ 58 w 248"/>
                <a:gd name="T47" fmla="*/ 518 h 784"/>
                <a:gd name="T48" fmla="*/ 50 w 248"/>
                <a:gd name="T49" fmla="*/ 458 h 784"/>
                <a:gd name="T50" fmla="*/ 46 w 248"/>
                <a:gd name="T51" fmla="*/ 392 h 784"/>
                <a:gd name="T52" fmla="*/ 50 w 248"/>
                <a:gd name="T53" fmla="*/ 328 h 784"/>
                <a:gd name="T54" fmla="*/ 59 w 248"/>
                <a:gd name="T55" fmla="*/ 269 h 784"/>
                <a:gd name="T56" fmla="*/ 74 w 248"/>
                <a:gd name="T57" fmla="*/ 213 h 784"/>
                <a:gd name="T58" fmla="*/ 96 w 248"/>
                <a:gd name="T59" fmla="*/ 162 h 784"/>
                <a:gd name="T60" fmla="*/ 125 w 248"/>
                <a:gd name="T61" fmla="*/ 116 h 784"/>
                <a:gd name="T62" fmla="*/ 160 w 248"/>
                <a:gd name="T63" fmla="*/ 74 h 784"/>
                <a:gd name="T64" fmla="*/ 201 w 248"/>
                <a:gd name="T65" fmla="*/ 36 h 784"/>
                <a:gd name="T66" fmla="*/ 248 w 248"/>
                <a:gd name="T67" fmla="*/ 3 h 784"/>
                <a:gd name="T68" fmla="*/ 174 w 248"/>
                <a:gd name="T6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8" h="784">
                  <a:moveTo>
                    <a:pt x="174" y="0"/>
                  </a:moveTo>
                  <a:lnTo>
                    <a:pt x="133" y="36"/>
                  </a:lnTo>
                  <a:lnTo>
                    <a:pt x="97" y="75"/>
                  </a:lnTo>
                  <a:lnTo>
                    <a:pt x="68" y="120"/>
                  </a:lnTo>
                  <a:lnTo>
                    <a:pt x="43" y="166"/>
                  </a:lnTo>
                  <a:lnTo>
                    <a:pt x="25" y="216"/>
                  </a:lnTo>
                  <a:lnTo>
                    <a:pt x="12" y="271"/>
                  </a:lnTo>
                  <a:lnTo>
                    <a:pt x="4" y="330"/>
                  </a:lnTo>
                  <a:lnTo>
                    <a:pt x="0" y="392"/>
                  </a:lnTo>
                  <a:lnTo>
                    <a:pt x="4" y="456"/>
                  </a:lnTo>
                  <a:lnTo>
                    <a:pt x="10" y="515"/>
                  </a:lnTo>
                  <a:lnTo>
                    <a:pt x="23" y="569"/>
                  </a:lnTo>
                  <a:lnTo>
                    <a:pt x="43" y="620"/>
                  </a:lnTo>
                  <a:lnTo>
                    <a:pt x="66" y="666"/>
                  </a:lnTo>
                  <a:lnTo>
                    <a:pt x="97" y="709"/>
                  </a:lnTo>
                  <a:lnTo>
                    <a:pt x="132" y="748"/>
                  </a:lnTo>
                  <a:lnTo>
                    <a:pt x="174" y="784"/>
                  </a:lnTo>
                  <a:lnTo>
                    <a:pt x="248" y="779"/>
                  </a:lnTo>
                  <a:lnTo>
                    <a:pt x="199" y="745"/>
                  </a:lnTo>
                  <a:lnTo>
                    <a:pt x="158" y="709"/>
                  </a:lnTo>
                  <a:lnTo>
                    <a:pt x="122" y="668"/>
                  </a:lnTo>
                  <a:lnTo>
                    <a:pt x="94" y="622"/>
                  </a:lnTo>
                  <a:lnTo>
                    <a:pt x="73" y="573"/>
                  </a:lnTo>
                  <a:lnTo>
                    <a:pt x="58" y="518"/>
                  </a:lnTo>
                  <a:lnTo>
                    <a:pt x="50" y="458"/>
                  </a:lnTo>
                  <a:lnTo>
                    <a:pt x="46" y="392"/>
                  </a:lnTo>
                  <a:lnTo>
                    <a:pt x="50" y="328"/>
                  </a:lnTo>
                  <a:lnTo>
                    <a:pt x="59" y="269"/>
                  </a:lnTo>
                  <a:lnTo>
                    <a:pt x="74" y="213"/>
                  </a:lnTo>
                  <a:lnTo>
                    <a:pt x="96" y="162"/>
                  </a:lnTo>
                  <a:lnTo>
                    <a:pt x="125" y="116"/>
                  </a:lnTo>
                  <a:lnTo>
                    <a:pt x="160" y="74"/>
                  </a:lnTo>
                  <a:lnTo>
                    <a:pt x="201" y="36"/>
                  </a:lnTo>
                  <a:lnTo>
                    <a:pt x="248" y="3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Freeform 39"/>
            <p:cNvSpPr>
              <a:spLocks/>
            </p:cNvSpPr>
            <p:nvPr/>
          </p:nvSpPr>
          <p:spPr bwMode="auto">
            <a:xfrm>
              <a:off x="1646" y="115"/>
              <a:ext cx="246" cy="778"/>
            </a:xfrm>
            <a:custGeom>
              <a:avLst/>
              <a:gdLst>
                <a:gd name="T0" fmla="*/ 0 w 246"/>
                <a:gd name="T1" fmla="*/ 0 h 778"/>
                <a:gd name="T2" fmla="*/ 48 w 246"/>
                <a:gd name="T3" fmla="*/ 33 h 778"/>
                <a:gd name="T4" fmla="*/ 89 w 246"/>
                <a:gd name="T5" fmla="*/ 71 h 778"/>
                <a:gd name="T6" fmla="*/ 123 w 246"/>
                <a:gd name="T7" fmla="*/ 113 h 778"/>
                <a:gd name="T8" fmla="*/ 151 w 246"/>
                <a:gd name="T9" fmla="*/ 159 h 778"/>
                <a:gd name="T10" fmla="*/ 172 w 246"/>
                <a:gd name="T11" fmla="*/ 210 h 778"/>
                <a:gd name="T12" fmla="*/ 187 w 246"/>
                <a:gd name="T13" fmla="*/ 266 h 778"/>
                <a:gd name="T14" fmla="*/ 197 w 246"/>
                <a:gd name="T15" fmla="*/ 325 h 778"/>
                <a:gd name="T16" fmla="*/ 200 w 246"/>
                <a:gd name="T17" fmla="*/ 389 h 778"/>
                <a:gd name="T18" fmla="*/ 197 w 246"/>
                <a:gd name="T19" fmla="*/ 455 h 778"/>
                <a:gd name="T20" fmla="*/ 189 w 246"/>
                <a:gd name="T21" fmla="*/ 515 h 778"/>
                <a:gd name="T22" fmla="*/ 174 w 246"/>
                <a:gd name="T23" fmla="*/ 570 h 778"/>
                <a:gd name="T24" fmla="*/ 153 w 246"/>
                <a:gd name="T25" fmla="*/ 619 h 778"/>
                <a:gd name="T26" fmla="*/ 125 w 246"/>
                <a:gd name="T27" fmla="*/ 665 h 778"/>
                <a:gd name="T28" fmla="*/ 90 w 246"/>
                <a:gd name="T29" fmla="*/ 706 h 778"/>
                <a:gd name="T30" fmla="*/ 49 w 246"/>
                <a:gd name="T31" fmla="*/ 742 h 778"/>
                <a:gd name="T32" fmla="*/ 0 w 246"/>
                <a:gd name="T33" fmla="*/ 776 h 778"/>
                <a:gd name="T34" fmla="*/ 77 w 246"/>
                <a:gd name="T35" fmla="*/ 778 h 778"/>
                <a:gd name="T36" fmla="*/ 118 w 246"/>
                <a:gd name="T37" fmla="*/ 742 h 778"/>
                <a:gd name="T38" fmla="*/ 153 w 246"/>
                <a:gd name="T39" fmla="*/ 702 h 778"/>
                <a:gd name="T40" fmla="*/ 181 w 246"/>
                <a:gd name="T41" fmla="*/ 660 h 778"/>
                <a:gd name="T42" fmla="*/ 205 w 246"/>
                <a:gd name="T43" fmla="*/ 614 h 778"/>
                <a:gd name="T44" fmla="*/ 223 w 246"/>
                <a:gd name="T45" fmla="*/ 565 h 778"/>
                <a:gd name="T46" fmla="*/ 236 w 246"/>
                <a:gd name="T47" fmla="*/ 510 h 778"/>
                <a:gd name="T48" fmla="*/ 243 w 246"/>
                <a:gd name="T49" fmla="*/ 451 h 778"/>
                <a:gd name="T50" fmla="*/ 246 w 246"/>
                <a:gd name="T51" fmla="*/ 389 h 778"/>
                <a:gd name="T52" fmla="*/ 243 w 246"/>
                <a:gd name="T53" fmla="*/ 328 h 778"/>
                <a:gd name="T54" fmla="*/ 236 w 246"/>
                <a:gd name="T55" fmla="*/ 271 h 778"/>
                <a:gd name="T56" fmla="*/ 223 w 246"/>
                <a:gd name="T57" fmla="*/ 217 h 778"/>
                <a:gd name="T58" fmla="*/ 205 w 246"/>
                <a:gd name="T59" fmla="*/ 167 h 778"/>
                <a:gd name="T60" fmla="*/ 182 w 246"/>
                <a:gd name="T61" fmla="*/ 121 h 778"/>
                <a:gd name="T62" fmla="*/ 154 w 246"/>
                <a:gd name="T63" fmla="*/ 79 h 778"/>
                <a:gd name="T64" fmla="*/ 122 w 246"/>
                <a:gd name="T65" fmla="*/ 39 h 778"/>
                <a:gd name="T66" fmla="*/ 82 w 246"/>
                <a:gd name="T67" fmla="*/ 3 h 778"/>
                <a:gd name="T68" fmla="*/ 0 w 246"/>
                <a:gd name="T69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6" h="778">
                  <a:moveTo>
                    <a:pt x="0" y="0"/>
                  </a:moveTo>
                  <a:lnTo>
                    <a:pt x="48" y="33"/>
                  </a:lnTo>
                  <a:lnTo>
                    <a:pt x="89" y="71"/>
                  </a:lnTo>
                  <a:lnTo>
                    <a:pt x="123" y="113"/>
                  </a:lnTo>
                  <a:lnTo>
                    <a:pt x="151" y="159"/>
                  </a:lnTo>
                  <a:lnTo>
                    <a:pt x="172" y="210"/>
                  </a:lnTo>
                  <a:lnTo>
                    <a:pt x="187" y="266"/>
                  </a:lnTo>
                  <a:lnTo>
                    <a:pt x="197" y="325"/>
                  </a:lnTo>
                  <a:lnTo>
                    <a:pt x="200" y="389"/>
                  </a:lnTo>
                  <a:lnTo>
                    <a:pt x="197" y="455"/>
                  </a:lnTo>
                  <a:lnTo>
                    <a:pt x="189" y="515"/>
                  </a:lnTo>
                  <a:lnTo>
                    <a:pt x="174" y="570"/>
                  </a:lnTo>
                  <a:lnTo>
                    <a:pt x="153" y="619"/>
                  </a:lnTo>
                  <a:lnTo>
                    <a:pt x="125" y="665"/>
                  </a:lnTo>
                  <a:lnTo>
                    <a:pt x="90" y="706"/>
                  </a:lnTo>
                  <a:lnTo>
                    <a:pt x="49" y="742"/>
                  </a:lnTo>
                  <a:lnTo>
                    <a:pt x="0" y="776"/>
                  </a:lnTo>
                  <a:lnTo>
                    <a:pt x="77" y="778"/>
                  </a:lnTo>
                  <a:lnTo>
                    <a:pt x="118" y="742"/>
                  </a:lnTo>
                  <a:lnTo>
                    <a:pt x="153" y="702"/>
                  </a:lnTo>
                  <a:lnTo>
                    <a:pt x="181" y="660"/>
                  </a:lnTo>
                  <a:lnTo>
                    <a:pt x="205" y="614"/>
                  </a:lnTo>
                  <a:lnTo>
                    <a:pt x="223" y="565"/>
                  </a:lnTo>
                  <a:lnTo>
                    <a:pt x="236" y="510"/>
                  </a:lnTo>
                  <a:lnTo>
                    <a:pt x="243" y="451"/>
                  </a:lnTo>
                  <a:lnTo>
                    <a:pt x="246" y="389"/>
                  </a:lnTo>
                  <a:lnTo>
                    <a:pt x="243" y="328"/>
                  </a:lnTo>
                  <a:lnTo>
                    <a:pt x="236" y="271"/>
                  </a:lnTo>
                  <a:lnTo>
                    <a:pt x="223" y="217"/>
                  </a:lnTo>
                  <a:lnTo>
                    <a:pt x="205" y="167"/>
                  </a:lnTo>
                  <a:lnTo>
                    <a:pt x="182" y="121"/>
                  </a:lnTo>
                  <a:lnTo>
                    <a:pt x="154" y="79"/>
                  </a:lnTo>
                  <a:lnTo>
                    <a:pt x="122" y="39"/>
                  </a:lnTo>
                  <a:lnTo>
                    <a:pt x="8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1635" y="117"/>
              <a:ext cx="44" cy="77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Freeform 41"/>
            <p:cNvSpPr>
              <a:spLocks/>
            </p:cNvSpPr>
            <p:nvPr/>
          </p:nvSpPr>
          <p:spPr bwMode="auto">
            <a:xfrm>
              <a:off x="1269" y="481"/>
              <a:ext cx="769" cy="46"/>
            </a:xfrm>
            <a:custGeom>
              <a:avLst/>
              <a:gdLst>
                <a:gd name="T0" fmla="*/ 0 w 769"/>
                <a:gd name="T1" fmla="*/ 46 h 46"/>
                <a:gd name="T2" fmla="*/ 769 w 769"/>
                <a:gd name="T3" fmla="*/ 46 h 46"/>
                <a:gd name="T4" fmla="*/ 766 w 769"/>
                <a:gd name="T5" fmla="*/ 0 h 46"/>
                <a:gd name="T6" fmla="*/ 0 w 769"/>
                <a:gd name="T7" fmla="*/ 0 h 46"/>
                <a:gd name="T8" fmla="*/ 0 w 769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9" h="46">
                  <a:moveTo>
                    <a:pt x="0" y="46"/>
                  </a:moveTo>
                  <a:lnTo>
                    <a:pt x="769" y="46"/>
                  </a:lnTo>
                  <a:lnTo>
                    <a:pt x="766" y="0"/>
                  </a:lnTo>
                  <a:lnTo>
                    <a:pt x="0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Freeform 42"/>
            <p:cNvSpPr>
              <a:spLocks/>
            </p:cNvSpPr>
            <p:nvPr/>
          </p:nvSpPr>
          <p:spPr bwMode="auto">
            <a:xfrm>
              <a:off x="1354" y="650"/>
              <a:ext cx="606" cy="123"/>
            </a:xfrm>
            <a:custGeom>
              <a:avLst/>
              <a:gdLst>
                <a:gd name="T0" fmla="*/ 41 w 606"/>
                <a:gd name="T1" fmla="*/ 112 h 123"/>
                <a:gd name="T2" fmla="*/ 71 w 606"/>
                <a:gd name="T3" fmla="*/ 95 h 123"/>
                <a:gd name="T4" fmla="*/ 102 w 606"/>
                <a:gd name="T5" fmla="*/ 80 h 123"/>
                <a:gd name="T6" fmla="*/ 133 w 606"/>
                <a:gd name="T7" fmla="*/ 69 h 123"/>
                <a:gd name="T8" fmla="*/ 167 w 606"/>
                <a:gd name="T9" fmla="*/ 59 h 123"/>
                <a:gd name="T10" fmla="*/ 204 w 606"/>
                <a:gd name="T11" fmla="*/ 51 h 123"/>
                <a:gd name="T12" fmla="*/ 241 w 606"/>
                <a:gd name="T13" fmla="*/ 48 h 123"/>
                <a:gd name="T14" fmla="*/ 281 w 606"/>
                <a:gd name="T15" fmla="*/ 44 h 123"/>
                <a:gd name="T16" fmla="*/ 323 w 606"/>
                <a:gd name="T17" fmla="*/ 44 h 123"/>
                <a:gd name="T18" fmla="*/ 366 w 606"/>
                <a:gd name="T19" fmla="*/ 48 h 123"/>
                <a:gd name="T20" fmla="*/ 405 w 606"/>
                <a:gd name="T21" fmla="*/ 51 h 123"/>
                <a:gd name="T22" fmla="*/ 441 w 606"/>
                <a:gd name="T23" fmla="*/ 59 h 123"/>
                <a:gd name="T24" fmla="*/ 476 w 606"/>
                <a:gd name="T25" fmla="*/ 69 h 123"/>
                <a:gd name="T26" fmla="*/ 509 w 606"/>
                <a:gd name="T27" fmla="*/ 80 h 123"/>
                <a:gd name="T28" fmla="*/ 540 w 606"/>
                <a:gd name="T29" fmla="*/ 95 h 123"/>
                <a:gd name="T30" fmla="*/ 570 w 606"/>
                <a:gd name="T31" fmla="*/ 113 h 123"/>
                <a:gd name="T32" fmla="*/ 589 w 606"/>
                <a:gd name="T33" fmla="*/ 120 h 123"/>
                <a:gd name="T34" fmla="*/ 606 w 606"/>
                <a:gd name="T35" fmla="*/ 92 h 123"/>
                <a:gd name="T36" fmla="*/ 591 w 606"/>
                <a:gd name="T37" fmla="*/ 74 h 123"/>
                <a:gd name="T38" fmla="*/ 560 w 606"/>
                <a:gd name="T39" fmla="*/ 54 h 123"/>
                <a:gd name="T40" fmla="*/ 525 w 606"/>
                <a:gd name="T41" fmla="*/ 39 h 123"/>
                <a:gd name="T42" fmla="*/ 489 w 606"/>
                <a:gd name="T43" fmla="*/ 26 h 123"/>
                <a:gd name="T44" fmla="*/ 451 w 606"/>
                <a:gd name="T45" fmla="*/ 15 h 123"/>
                <a:gd name="T46" fmla="*/ 412 w 606"/>
                <a:gd name="T47" fmla="*/ 8 h 123"/>
                <a:gd name="T48" fmla="*/ 369 w 606"/>
                <a:gd name="T49" fmla="*/ 3 h 123"/>
                <a:gd name="T50" fmla="*/ 325 w 606"/>
                <a:gd name="T51" fmla="*/ 0 h 123"/>
                <a:gd name="T52" fmla="*/ 279 w 606"/>
                <a:gd name="T53" fmla="*/ 0 h 123"/>
                <a:gd name="T54" fmla="*/ 236 w 606"/>
                <a:gd name="T55" fmla="*/ 3 h 123"/>
                <a:gd name="T56" fmla="*/ 194 w 606"/>
                <a:gd name="T57" fmla="*/ 8 h 123"/>
                <a:gd name="T58" fmla="*/ 154 w 606"/>
                <a:gd name="T59" fmla="*/ 16 h 123"/>
                <a:gd name="T60" fmla="*/ 117 w 606"/>
                <a:gd name="T61" fmla="*/ 26 h 123"/>
                <a:gd name="T62" fmla="*/ 80 w 606"/>
                <a:gd name="T63" fmla="*/ 39 h 123"/>
                <a:gd name="T64" fmla="*/ 48 w 606"/>
                <a:gd name="T65" fmla="*/ 56 h 123"/>
                <a:gd name="T66" fmla="*/ 15 w 606"/>
                <a:gd name="T67" fmla="*/ 74 h 123"/>
                <a:gd name="T68" fmla="*/ 0 w 606"/>
                <a:gd name="T69" fmla="*/ 94 h 123"/>
                <a:gd name="T70" fmla="*/ 20 w 606"/>
                <a:gd name="T71" fmla="*/ 11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6" h="123">
                  <a:moveTo>
                    <a:pt x="28" y="122"/>
                  </a:moveTo>
                  <a:lnTo>
                    <a:pt x="41" y="112"/>
                  </a:lnTo>
                  <a:lnTo>
                    <a:pt x="56" y="103"/>
                  </a:lnTo>
                  <a:lnTo>
                    <a:pt x="71" y="95"/>
                  </a:lnTo>
                  <a:lnTo>
                    <a:pt x="85" y="87"/>
                  </a:lnTo>
                  <a:lnTo>
                    <a:pt x="102" y="80"/>
                  </a:lnTo>
                  <a:lnTo>
                    <a:pt x="117" y="74"/>
                  </a:lnTo>
                  <a:lnTo>
                    <a:pt x="133" y="69"/>
                  </a:lnTo>
                  <a:lnTo>
                    <a:pt x="151" y="62"/>
                  </a:lnTo>
                  <a:lnTo>
                    <a:pt x="167" y="59"/>
                  </a:lnTo>
                  <a:lnTo>
                    <a:pt x="185" y="54"/>
                  </a:lnTo>
                  <a:lnTo>
                    <a:pt x="204" y="51"/>
                  </a:lnTo>
                  <a:lnTo>
                    <a:pt x="222" y="49"/>
                  </a:lnTo>
                  <a:lnTo>
                    <a:pt x="241" y="48"/>
                  </a:lnTo>
                  <a:lnTo>
                    <a:pt x="261" y="46"/>
                  </a:lnTo>
                  <a:lnTo>
                    <a:pt x="281" y="44"/>
                  </a:lnTo>
                  <a:lnTo>
                    <a:pt x="302" y="44"/>
                  </a:lnTo>
                  <a:lnTo>
                    <a:pt x="323" y="44"/>
                  </a:lnTo>
                  <a:lnTo>
                    <a:pt x="345" y="46"/>
                  </a:lnTo>
                  <a:lnTo>
                    <a:pt x="366" y="48"/>
                  </a:lnTo>
                  <a:lnTo>
                    <a:pt x="386" y="49"/>
                  </a:lnTo>
                  <a:lnTo>
                    <a:pt x="405" y="51"/>
                  </a:lnTo>
                  <a:lnTo>
                    <a:pt x="423" y="54"/>
                  </a:lnTo>
                  <a:lnTo>
                    <a:pt x="441" y="59"/>
                  </a:lnTo>
                  <a:lnTo>
                    <a:pt x="460" y="64"/>
                  </a:lnTo>
                  <a:lnTo>
                    <a:pt x="476" y="69"/>
                  </a:lnTo>
                  <a:lnTo>
                    <a:pt x="494" y="74"/>
                  </a:lnTo>
                  <a:lnTo>
                    <a:pt x="509" y="80"/>
                  </a:lnTo>
                  <a:lnTo>
                    <a:pt x="525" y="89"/>
                  </a:lnTo>
                  <a:lnTo>
                    <a:pt x="540" y="95"/>
                  </a:lnTo>
                  <a:lnTo>
                    <a:pt x="555" y="103"/>
                  </a:lnTo>
                  <a:lnTo>
                    <a:pt x="570" y="113"/>
                  </a:lnTo>
                  <a:lnTo>
                    <a:pt x="583" y="123"/>
                  </a:lnTo>
                  <a:lnTo>
                    <a:pt x="589" y="120"/>
                  </a:lnTo>
                  <a:lnTo>
                    <a:pt x="599" y="107"/>
                  </a:lnTo>
                  <a:lnTo>
                    <a:pt x="606" y="92"/>
                  </a:lnTo>
                  <a:lnTo>
                    <a:pt x="606" y="84"/>
                  </a:lnTo>
                  <a:lnTo>
                    <a:pt x="591" y="74"/>
                  </a:lnTo>
                  <a:lnTo>
                    <a:pt x="574" y="64"/>
                  </a:lnTo>
                  <a:lnTo>
                    <a:pt x="560" y="54"/>
                  </a:lnTo>
                  <a:lnTo>
                    <a:pt x="543" y="46"/>
                  </a:lnTo>
                  <a:lnTo>
                    <a:pt x="525" y="39"/>
                  </a:lnTo>
                  <a:lnTo>
                    <a:pt x="507" y="31"/>
                  </a:lnTo>
                  <a:lnTo>
                    <a:pt x="489" y="26"/>
                  </a:lnTo>
                  <a:lnTo>
                    <a:pt x="471" y="20"/>
                  </a:lnTo>
                  <a:lnTo>
                    <a:pt x="451" y="15"/>
                  </a:lnTo>
                  <a:lnTo>
                    <a:pt x="432" y="12"/>
                  </a:lnTo>
                  <a:lnTo>
                    <a:pt x="412" y="8"/>
                  </a:lnTo>
                  <a:lnTo>
                    <a:pt x="391" y="5"/>
                  </a:lnTo>
                  <a:lnTo>
                    <a:pt x="369" y="3"/>
                  </a:lnTo>
                  <a:lnTo>
                    <a:pt x="348" y="2"/>
                  </a:lnTo>
                  <a:lnTo>
                    <a:pt x="325" y="0"/>
                  </a:lnTo>
                  <a:lnTo>
                    <a:pt x="302" y="0"/>
                  </a:lnTo>
                  <a:lnTo>
                    <a:pt x="279" y="0"/>
                  </a:lnTo>
                  <a:lnTo>
                    <a:pt x="258" y="2"/>
                  </a:lnTo>
                  <a:lnTo>
                    <a:pt x="236" y="3"/>
                  </a:lnTo>
                  <a:lnTo>
                    <a:pt x="215" y="5"/>
                  </a:lnTo>
                  <a:lnTo>
                    <a:pt x="194" y="8"/>
                  </a:lnTo>
                  <a:lnTo>
                    <a:pt x="174" y="12"/>
                  </a:lnTo>
                  <a:lnTo>
                    <a:pt x="154" y="16"/>
                  </a:lnTo>
                  <a:lnTo>
                    <a:pt x="136" y="20"/>
                  </a:lnTo>
                  <a:lnTo>
                    <a:pt x="117" y="26"/>
                  </a:lnTo>
                  <a:lnTo>
                    <a:pt x="99" y="33"/>
                  </a:lnTo>
                  <a:lnTo>
                    <a:pt x="80" y="39"/>
                  </a:lnTo>
                  <a:lnTo>
                    <a:pt x="64" y="48"/>
                  </a:lnTo>
                  <a:lnTo>
                    <a:pt x="48" y="56"/>
                  </a:lnTo>
                  <a:lnTo>
                    <a:pt x="31" y="64"/>
                  </a:lnTo>
                  <a:lnTo>
                    <a:pt x="15" y="74"/>
                  </a:lnTo>
                  <a:lnTo>
                    <a:pt x="0" y="85"/>
                  </a:lnTo>
                  <a:lnTo>
                    <a:pt x="0" y="94"/>
                  </a:lnTo>
                  <a:lnTo>
                    <a:pt x="8" y="107"/>
                  </a:lnTo>
                  <a:lnTo>
                    <a:pt x="20" y="118"/>
                  </a:lnTo>
                  <a:lnTo>
                    <a:pt x="28" y="122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Freeform 43"/>
            <p:cNvSpPr>
              <a:spLocks/>
            </p:cNvSpPr>
            <p:nvPr/>
          </p:nvSpPr>
          <p:spPr bwMode="auto">
            <a:xfrm>
              <a:off x="1351" y="232"/>
              <a:ext cx="614" cy="126"/>
            </a:xfrm>
            <a:custGeom>
              <a:avLst/>
              <a:gdLst>
                <a:gd name="T0" fmla="*/ 16 w 614"/>
                <a:gd name="T1" fmla="*/ 47 h 126"/>
                <a:gd name="T2" fmla="*/ 47 w 614"/>
                <a:gd name="T3" fmla="*/ 67 h 126"/>
                <a:gd name="T4" fmla="*/ 82 w 614"/>
                <a:gd name="T5" fmla="*/ 83 h 126"/>
                <a:gd name="T6" fmla="*/ 118 w 614"/>
                <a:gd name="T7" fmla="*/ 98 h 126"/>
                <a:gd name="T8" fmla="*/ 156 w 614"/>
                <a:gd name="T9" fmla="*/ 110 h 126"/>
                <a:gd name="T10" fmla="*/ 197 w 614"/>
                <a:gd name="T11" fmla="*/ 118 h 126"/>
                <a:gd name="T12" fmla="*/ 238 w 614"/>
                <a:gd name="T13" fmla="*/ 123 h 126"/>
                <a:gd name="T14" fmla="*/ 282 w 614"/>
                <a:gd name="T15" fmla="*/ 126 h 126"/>
                <a:gd name="T16" fmla="*/ 328 w 614"/>
                <a:gd name="T17" fmla="*/ 126 h 126"/>
                <a:gd name="T18" fmla="*/ 374 w 614"/>
                <a:gd name="T19" fmla="*/ 123 h 126"/>
                <a:gd name="T20" fmla="*/ 417 w 614"/>
                <a:gd name="T21" fmla="*/ 118 h 126"/>
                <a:gd name="T22" fmla="*/ 458 w 614"/>
                <a:gd name="T23" fmla="*/ 110 h 126"/>
                <a:gd name="T24" fmla="*/ 497 w 614"/>
                <a:gd name="T25" fmla="*/ 98 h 126"/>
                <a:gd name="T26" fmla="*/ 533 w 614"/>
                <a:gd name="T27" fmla="*/ 83 h 126"/>
                <a:gd name="T28" fmla="*/ 568 w 614"/>
                <a:gd name="T29" fmla="*/ 67 h 126"/>
                <a:gd name="T30" fmla="*/ 599 w 614"/>
                <a:gd name="T31" fmla="*/ 47 h 126"/>
                <a:gd name="T32" fmla="*/ 612 w 614"/>
                <a:gd name="T33" fmla="*/ 29 h 126"/>
                <a:gd name="T34" fmla="*/ 592 w 614"/>
                <a:gd name="T35" fmla="*/ 4 h 126"/>
                <a:gd name="T36" fmla="*/ 571 w 614"/>
                <a:gd name="T37" fmla="*/ 11 h 126"/>
                <a:gd name="T38" fmla="*/ 541 w 614"/>
                <a:gd name="T39" fmla="*/ 29 h 126"/>
                <a:gd name="T40" fmla="*/ 512 w 614"/>
                <a:gd name="T41" fmla="*/ 44 h 126"/>
                <a:gd name="T42" fmla="*/ 479 w 614"/>
                <a:gd name="T43" fmla="*/ 55 h 126"/>
                <a:gd name="T44" fmla="*/ 444 w 614"/>
                <a:gd name="T45" fmla="*/ 65 h 126"/>
                <a:gd name="T46" fmla="*/ 407 w 614"/>
                <a:gd name="T47" fmla="*/ 73 h 126"/>
                <a:gd name="T48" fmla="*/ 369 w 614"/>
                <a:gd name="T49" fmla="*/ 77 h 126"/>
                <a:gd name="T50" fmla="*/ 326 w 614"/>
                <a:gd name="T51" fmla="*/ 80 h 126"/>
                <a:gd name="T52" fmla="*/ 284 w 614"/>
                <a:gd name="T53" fmla="*/ 80 h 126"/>
                <a:gd name="T54" fmla="*/ 244 w 614"/>
                <a:gd name="T55" fmla="*/ 77 h 126"/>
                <a:gd name="T56" fmla="*/ 205 w 614"/>
                <a:gd name="T57" fmla="*/ 72 h 126"/>
                <a:gd name="T58" fmla="*/ 169 w 614"/>
                <a:gd name="T59" fmla="*/ 65 h 126"/>
                <a:gd name="T60" fmla="*/ 134 w 614"/>
                <a:gd name="T61" fmla="*/ 55 h 126"/>
                <a:gd name="T62" fmla="*/ 100 w 614"/>
                <a:gd name="T63" fmla="*/ 42 h 126"/>
                <a:gd name="T64" fmla="*/ 69 w 614"/>
                <a:gd name="T65" fmla="*/ 27 h 126"/>
                <a:gd name="T66" fmla="*/ 41 w 614"/>
                <a:gd name="T67" fmla="*/ 9 h 126"/>
                <a:gd name="T68" fmla="*/ 19 w 614"/>
                <a:gd name="T69" fmla="*/ 3 h 126"/>
                <a:gd name="T70" fmla="*/ 0 w 614"/>
                <a:gd name="T71" fmla="*/ 2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4" h="126">
                  <a:moveTo>
                    <a:pt x="0" y="36"/>
                  </a:moveTo>
                  <a:lnTo>
                    <a:pt x="16" y="47"/>
                  </a:lnTo>
                  <a:lnTo>
                    <a:pt x="31" y="57"/>
                  </a:lnTo>
                  <a:lnTo>
                    <a:pt x="47" y="67"/>
                  </a:lnTo>
                  <a:lnTo>
                    <a:pt x="65" y="75"/>
                  </a:lnTo>
                  <a:lnTo>
                    <a:pt x="82" y="83"/>
                  </a:lnTo>
                  <a:lnTo>
                    <a:pt x="100" y="91"/>
                  </a:lnTo>
                  <a:lnTo>
                    <a:pt x="118" y="98"/>
                  </a:lnTo>
                  <a:lnTo>
                    <a:pt x="138" y="103"/>
                  </a:lnTo>
                  <a:lnTo>
                    <a:pt x="156" y="110"/>
                  </a:lnTo>
                  <a:lnTo>
                    <a:pt x="175" y="113"/>
                  </a:lnTo>
                  <a:lnTo>
                    <a:pt x="197" y="118"/>
                  </a:lnTo>
                  <a:lnTo>
                    <a:pt x="216" y="121"/>
                  </a:lnTo>
                  <a:lnTo>
                    <a:pt x="238" y="123"/>
                  </a:lnTo>
                  <a:lnTo>
                    <a:pt x="261" y="124"/>
                  </a:lnTo>
                  <a:lnTo>
                    <a:pt x="282" y="126"/>
                  </a:lnTo>
                  <a:lnTo>
                    <a:pt x="305" y="126"/>
                  </a:lnTo>
                  <a:lnTo>
                    <a:pt x="328" y="126"/>
                  </a:lnTo>
                  <a:lnTo>
                    <a:pt x="353" y="124"/>
                  </a:lnTo>
                  <a:lnTo>
                    <a:pt x="374" y="123"/>
                  </a:lnTo>
                  <a:lnTo>
                    <a:pt x="397" y="121"/>
                  </a:lnTo>
                  <a:lnTo>
                    <a:pt x="417" y="118"/>
                  </a:lnTo>
                  <a:lnTo>
                    <a:pt x="438" y="113"/>
                  </a:lnTo>
                  <a:lnTo>
                    <a:pt x="458" y="110"/>
                  </a:lnTo>
                  <a:lnTo>
                    <a:pt x="477" y="103"/>
                  </a:lnTo>
                  <a:lnTo>
                    <a:pt x="497" y="98"/>
                  </a:lnTo>
                  <a:lnTo>
                    <a:pt x="515" y="91"/>
                  </a:lnTo>
                  <a:lnTo>
                    <a:pt x="533" y="83"/>
                  </a:lnTo>
                  <a:lnTo>
                    <a:pt x="550" y="75"/>
                  </a:lnTo>
                  <a:lnTo>
                    <a:pt x="568" y="67"/>
                  </a:lnTo>
                  <a:lnTo>
                    <a:pt x="582" y="57"/>
                  </a:lnTo>
                  <a:lnTo>
                    <a:pt x="599" y="47"/>
                  </a:lnTo>
                  <a:lnTo>
                    <a:pt x="614" y="36"/>
                  </a:lnTo>
                  <a:lnTo>
                    <a:pt x="612" y="29"/>
                  </a:lnTo>
                  <a:lnTo>
                    <a:pt x="602" y="16"/>
                  </a:lnTo>
                  <a:lnTo>
                    <a:pt x="592" y="4"/>
                  </a:lnTo>
                  <a:lnTo>
                    <a:pt x="584" y="1"/>
                  </a:lnTo>
                  <a:lnTo>
                    <a:pt x="571" y="11"/>
                  </a:lnTo>
                  <a:lnTo>
                    <a:pt x="556" y="21"/>
                  </a:lnTo>
                  <a:lnTo>
                    <a:pt x="541" y="29"/>
                  </a:lnTo>
                  <a:lnTo>
                    <a:pt x="527" y="36"/>
                  </a:lnTo>
                  <a:lnTo>
                    <a:pt x="512" y="44"/>
                  </a:lnTo>
                  <a:lnTo>
                    <a:pt x="495" y="50"/>
                  </a:lnTo>
                  <a:lnTo>
                    <a:pt x="479" y="55"/>
                  </a:lnTo>
                  <a:lnTo>
                    <a:pt x="463" y="60"/>
                  </a:lnTo>
                  <a:lnTo>
                    <a:pt x="444" y="65"/>
                  </a:lnTo>
                  <a:lnTo>
                    <a:pt x="426" y="70"/>
                  </a:lnTo>
                  <a:lnTo>
                    <a:pt x="407" y="73"/>
                  </a:lnTo>
                  <a:lnTo>
                    <a:pt x="389" y="75"/>
                  </a:lnTo>
                  <a:lnTo>
                    <a:pt x="369" y="77"/>
                  </a:lnTo>
                  <a:lnTo>
                    <a:pt x="348" y="78"/>
                  </a:lnTo>
                  <a:lnTo>
                    <a:pt x="326" y="80"/>
                  </a:lnTo>
                  <a:lnTo>
                    <a:pt x="305" y="80"/>
                  </a:lnTo>
                  <a:lnTo>
                    <a:pt x="284" y="80"/>
                  </a:lnTo>
                  <a:lnTo>
                    <a:pt x="264" y="78"/>
                  </a:lnTo>
                  <a:lnTo>
                    <a:pt x="244" y="77"/>
                  </a:lnTo>
                  <a:lnTo>
                    <a:pt x="225" y="75"/>
                  </a:lnTo>
                  <a:lnTo>
                    <a:pt x="205" y="72"/>
                  </a:lnTo>
                  <a:lnTo>
                    <a:pt x="187" y="69"/>
                  </a:lnTo>
                  <a:lnTo>
                    <a:pt x="169" y="65"/>
                  </a:lnTo>
                  <a:lnTo>
                    <a:pt x="151" y="60"/>
                  </a:lnTo>
                  <a:lnTo>
                    <a:pt x="134" y="55"/>
                  </a:lnTo>
                  <a:lnTo>
                    <a:pt x="116" y="49"/>
                  </a:lnTo>
                  <a:lnTo>
                    <a:pt x="100" y="42"/>
                  </a:lnTo>
                  <a:lnTo>
                    <a:pt x="85" y="36"/>
                  </a:lnTo>
                  <a:lnTo>
                    <a:pt x="69" y="27"/>
                  </a:lnTo>
                  <a:lnTo>
                    <a:pt x="54" y="19"/>
                  </a:lnTo>
                  <a:lnTo>
                    <a:pt x="41" y="9"/>
                  </a:lnTo>
                  <a:lnTo>
                    <a:pt x="26" y="0"/>
                  </a:lnTo>
                  <a:lnTo>
                    <a:pt x="19" y="3"/>
                  </a:lnTo>
                  <a:lnTo>
                    <a:pt x="8" y="14"/>
                  </a:lnTo>
                  <a:lnTo>
                    <a:pt x="0" y="27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Freeform 44"/>
            <p:cNvSpPr>
              <a:spLocks/>
            </p:cNvSpPr>
            <p:nvPr/>
          </p:nvSpPr>
          <p:spPr bwMode="auto">
            <a:xfrm>
              <a:off x="1249" y="97"/>
              <a:ext cx="814" cy="814"/>
            </a:xfrm>
            <a:custGeom>
              <a:avLst/>
              <a:gdLst>
                <a:gd name="T0" fmla="*/ 478 w 814"/>
                <a:gd name="T1" fmla="*/ 51 h 814"/>
                <a:gd name="T2" fmla="*/ 576 w 814"/>
                <a:gd name="T3" fmla="*/ 87 h 814"/>
                <a:gd name="T4" fmla="*/ 663 w 814"/>
                <a:gd name="T5" fmla="*/ 151 h 814"/>
                <a:gd name="T6" fmla="*/ 725 w 814"/>
                <a:gd name="T7" fmla="*/ 236 h 814"/>
                <a:gd name="T8" fmla="*/ 761 w 814"/>
                <a:gd name="T9" fmla="*/ 336 h 814"/>
                <a:gd name="T10" fmla="*/ 766 w 814"/>
                <a:gd name="T11" fmla="*/ 443 h 814"/>
                <a:gd name="T12" fmla="*/ 740 w 814"/>
                <a:gd name="T13" fmla="*/ 546 h 814"/>
                <a:gd name="T14" fmla="*/ 686 w 814"/>
                <a:gd name="T15" fmla="*/ 637 h 814"/>
                <a:gd name="T16" fmla="*/ 609 w 814"/>
                <a:gd name="T17" fmla="*/ 706 h 814"/>
                <a:gd name="T18" fmla="*/ 514 w 814"/>
                <a:gd name="T19" fmla="*/ 752 h 814"/>
                <a:gd name="T20" fmla="*/ 407 w 814"/>
                <a:gd name="T21" fmla="*/ 768 h 814"/>
                <a:gd name="T22" fmla="*/ 302 w 814"/>
                <a:gd name="T23" fmla="*/ 753 h 814"/>
                <a:gd name="T24" fmla="*/ 207 w 814"/>
                <a:gd name="T25" fmla="*/ 707 h 814"/>
                <a:gd name="T26" fmla="*/ 126 w 814"/>
                <a:gd name="T27" fmla="*/ 637 h 814"/>
                <a:gd name="T28" fmla="*/ 72 w 814"/>
                <a:gd name="T29" fmla="*/ 545 h 814"/>
                <a:gd name="T30" fmla="*/ 46 w 814"/>
                <a:gd name="T31" fmla="*/ 443 h 814"/>
                <a:gd name="T32" fmla="*/ 51 w 814"/>
                <a:gd name="T33" fmla="*/ 336 h 814"/>
                <a:gd name="T34" fmla="*/ 87 w 814"/>
                <a:gd name="T35" fmla="*/ 236 h 814"/>
                <a:gd name="T36" fmla="*/ 151 w 814"/>
                <a:gd name="T37" fmla="*/ 151 h 814"/>
                <a:gd name="T38" fmla="*/ 236 w 814"/>
                <a:gd name="T39" fmla="*/ 87 h 814"/>
                <a:gd name="T40" fmla="*/ 336 w 814"/>
                <a:gd name="T41" fmla="*/ 51 h 814"/>
                <a:gd name="T42" fmla="*/ 407 w 814"/>
                <a:gd name="T43" fmla="*/ 0 h 814"/>
                <a:gd name="T44" fmla="*/ 286 w 814"/>
                <a:gd name="T45" fmla="*/ 18 h 814"/>
                <a:gd name="T46" fmla="*/ 179 w 814"/>
                <a:gd name="T47" fmla="*/ 69 h 814"/>
                <a:gd name="T48" fmla="*/ 94 w 814"/>
                <a:gd name="T49" fmla="*/ 148 h 814"/>
                <a:gd name="T50" fmla="*/ 31 w 814"/>
                <a:gd name="T51" fmla="*/ 248 h 814"/>
                <a:gd name="T52" fmla="*/ 2 w 814"/>
                <a:gd name="T53" fmla="*/ 366 h 814"/>
                <a:gd name="T54" fmla="*/ 8 w 814"/>
                <a:gd name="T55" fmla="*/ 489 h 814"/>
                <a:gd name="T56" fmla="*/ 49 w 814"/>
                <a:gd name="T57" fmla="*/ 601 h 814"/>
                <a:gd name="T58" fmla="*/ 120 w 814"/>
                <a:gd name="T59" fmla="*/ 694 h 814"/>
                <a:gd name="T60" fmla="*/ 213 w 814"/>
                <a:gd name="T61" fmla="*/ 765 h 814"/>
                <a:gd name="T62" fmla="*/ 325 w 814"/>
                <a:gd name="T63" fmla="*/ 806 h 814"/>
                <a:gd name="T64" fmla="*/ 448 w 814"/>
                <a:gd name="T65" fmla="*/ 812 h 814"/>
                <a:gd name="T66" fmla="*/ 566 w 814"/>
                <a:gd name="T67" fmla="*/ 783 h 814"/>
                <a:gd name="T68" fmla="*/ 666 w 814"/>
                <a:gd name="T69" fmla="*/ 720 h 814"/>
                <a:gd name="T70" fmla="*/ 745 w 814"/>
                <a:gd name="T71" fmla="*/ 635 h 814"/>
                <a:gd name="T72" fmla="*/ 796 w 814"/>
                <a:gd name="T73" fmla="*/ 528 h 814"/>
                <a:gd name="T74" fmla="*/ 814 w 814"/>
                <a:gd name="T75" fmla="*/ 407 h 814"/>
                <a:gd name="T76" fmla="*/ 796 w 814"/>
                <a:gd name="T77" fmla="*/ 286 h 814"/>
                <a:gd name="T78" fmla="*/ 745 w 814"/>
                <a:gd name="T79" fmla="*/ 179 h 814"/>
                <a:gd name="T80" fmla="*/ 666 w 814"/>
                <a:gd name="T81" fmla="*/ 94 h 814"/>
                <a:gd name="T82" fmla="*/ 566 w 814"/>
                <a:gd name="T83" fmla="*/ 31 h 814"/>
                <a:gd name="T84" fmla="*/ 448 w 814"/>
                <a:gd name="T85" fmla="*/ 2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14" h="814">
                  <a:moveTo>
                    <a:pt x="407" y="44"/>
                  </a:moveTo>
                  <a:lnTo>
                    <a:pt x="443" y="46"/>
                  </a:lnTo>
                  <a:lnTo>
                    <a:pt x="478" y="51"/>
                  </a:lnTo>
                  <a:lnTo>
                    <a:pt x="512" y="59"/>
                  </a:lnTo>
                  <a:lnTo>
                    <a:pt x="545" y="72"/>
                  </a:lnTo>
                  <a:lnTo>
                    <a:pt x="576" y="87"/>
                  </a:lnTo>
                  <a:lnTo>
                    <a:pt x="607" y="105"/>
                  </a:lnTo>
                  <a:lnTo>
                    <a:pt x="637" y="126"/>
                  </a:lnTo>
                  <a:lnTo>
                    <a:pt x="663" y="151"/>
                  </a:lnTo>
                  <a:lnTo>
                    <a:pt x="688" y="177"/>
                  </a:lnTo>
                  <a:lnTo>
                    <a:pt x="707" y="207"/>
                  </a:lnTo>
                  <a:lnTo>
                    <a:pt x="725" y="236"/>
                  </a:lnTo>
                  <a:lnTo>
                    <a:pt x="740" y="269"/>
                  </a:lnTo>
                  <a:lnTo>
                    <a:pt x="753" y="302"/>
                  </a:lnTo>
                  <a:lnTo>
                    <a:pt x="761" y="336"/>
                  </a:lnTo>
                  <a:lnTo>
                    <a:pt x="766" y="371"/>
                  </a:lnTo>
                  <a:lnTo>
                    <a:pt x="768" y="407"/>
                  </a:lnTo>
                  <a:lnTo>
                    <a:pt x="766" y="443"/>
                  </a:lnTo>
                  <a:lnTo>
                    <a:pt x="761" y="479"/>
                  </a:lnTo>
                  <a:lnTo>
                    <a:pt x="752" y="514"/>
                  </a:lnTo>
                  <a:lnTo>
                    <a:pt x="740" y="546"/>
                  </a:lnTo>
                  <a:lnTo>
                    <a:pt x="724" y="579"/>
                  </a:lnTo>
                  <a:lnTo>
                    <a:pt x="706" y="609"/>
                  </a:lnTo>
                  <a:lnTo>
                    <a:pt x="686" y="637"/>
                  </a:lnTo>
                  <a:lnTo>
                    <a:pt x="661" y="661"/>
                  </a:lnTo>
                  <a:lnTo>
                    <a:pt x="637" y="686"/>
                  </a:lnTo>
                  <a:lnTo>
                    <a:pt x="609" y="706"/>
                  </a:lnTo>
                  <a:lnTo>
                    <a:pt x="579" y="724"/>
                  </a:lnTo>
                  <a:lnTo>
                    <a:pt x="546" y="740"/>
                  </a:lnTo>
                  <a:lnTo>
                    <a:pt x="514" y="752"/>
                  </a:lnTo>
                  <a:lnTo>
                    <a:pt x="479" y="761"/>
                  </a:lnTo>
                  <a:lnTo>
                    <a:pt x="443" y="766"/>
                  </a:lnTo>
                  <a:lnTo>
                    <a:pt x="407" y="768"/>
                  </a:lnTo>
                  <a:lnTo>
                    <a:pt x="371" y="766"/>
                  </a:lnTo>
                  <a:lnTo>
                    <a:pt x="336" y="761"/>
                  </a:lnTo>
                  <a:lnTo>
                    <a:pt x="302" y="753"/>
                  </a:lnTo>
                  <a:lnTo>
                    <a:pt x="269" y="740"/>
                  </a:lnTo>
                  <a:lnTo>
                    <a:pt x="236" y="725"/>
                  </a:lnTo>
                  <a:lnTo>
                    <a:pt x="207" y="707"/>
                  </a:lnTo>
                  <a:lnTo>
                    <a:pt x="177" y="688"/>
                  </a:lnTo>
                  <a:lnTo>
                    <a:pt x="151" y="663"/>
                  </a:lnTo>
                  <a:lnTo>
                    <a:pt x="126" y="637"/>
                  </a:lnTo>
                  <a:lnTo>
                    <a:pt x="105" y="607"/>
                  </a:lnTo>
                  <a:lnTo>
                    <a:pt x="87" y="578"/>
                  </a:lnTo>
                  <a:lnTo>
                    <a:pt x="72" y="545"/>
                  </a:lnTo>
                  <a:lnTo>
                    <a:pt x="59" y="512"/>
                  </a:lnTo>
                  <a:lnTo>
                    <a:pt x="51" y="478"/>
                  </a:lnTo>
                  <a:lnTo>
                    <a:pt x="46" y="443"/>
                  </a:lnTo>
                  <a:lnTo>
                    <a:pt x="44" y="407"/>
                  </a:lnTo>
                  <a:lnTo>
                    <a:pt x="46" y="371"/>
                  </a:lnTo>
                  <a:lnTo>
                    <a:pt x="51" y="336"/>
                  </a:lnTo>
                  <a:lnTo>
                    <a:pt x="59" y="302"/>
                  </a:lnTo>
                  <a:lnTo>
                    <a:pt x="72" y="269"/>
                  </a:lnTo>
                  <a:lnTo>
                    <a:pt x="87" y="236"/>
                  </a:lnTo>
                  <a:lnTo>
                    <a:pt x="105" y="207"/>
                  </a:lnTo>
                  <a:lnTo>
                    <a:pt x="126" y="177"/>
                  </a:lnTo>
                  <a:lnTo>
                    <a:pt x="151" y="151"/>
                  </a:lnTo>
                  <a:lnTo>
                    <a:pt x="177" y="126"/>
                  </a:lnTo>
                  <a:lnTo>
                    <a:pt x="207" y="105"/>
                  </a:lnTo>
                  <a:lnTo>
                    <a:pt x="236" y="87"/>
                  </a:lnTo>
                  <a:lnTo>
                    <a:pt x="269" y="72"/>
                  </a:lnTo>
                  <a:lnTo>
                    <a:pt x="302" y="59"/>
                  </a:lnTo>
                  <a:lnTo>
                    <a:pt x="336" y="51"/>
                  </a:lnTo>
                  <a:lnTo>
                    <a:pt x="371" y="46"/>
                  </a:lnTo>
                  <a:lnTo>
                    <a:pt x="407" y="44"/>
                  </a:lnTo>
                  <a:lnTo>
                    <a:pt x="407" y="0"/>
                  </a:lnTo>
                  <a:lnTo>
                    <a:pt x="366" y="2"/>
                  </a:lnTo>
                  <a:lnTo>
                    <a:pt x="325" y="8"/>
                  </a:lnTo>
                  <a:lnTo>
                    <a:pt x="286" y="18"/>
                  </a:lnTo>
                  <a:lnTo>
                    <a:pt x="248" y="31"/>
                  </a:lnTo>
                  <a:lnTo>
                    <a:pt x="213" y="49"/>
                  </a:lnTo>
                  <a:lnTo>
                    <a:pt x="179" y="69"/>
                  </a:lnTo>
                  <a:lnTo>
                    <a:pt x="148" y="94"/>
                  </a:lnTo>
                  <a:lnTo>
                    <a:pt x="120" y="120"/>
                  </a:lnTo>
                  <a:lnTo>
                    <a:pt x="94" y="148"/>
                  </a:lnTo>
                  <a:lnTo>
                    <a:pt x="69" y="179"/>
                  </a:lnTo>
                  <a:lnTo>
                    <a:pt x="49" y="213"/>
                  </a:lnTo>
                  <a:lnTo>
                    <a:pt x="31" y="248"/>
                  </a:lnTo>
                  <a:lnTo>
                    <a:pt x="18" y="286"/>
                  </a:lnTo>
                  <a:lnTo>
                    <a:pt x="8" y="325"/>
                  </a:lnTo>
                  <a:lnTo>
                    <a:pt x="2" y="366"/>
                  </a:lnTo>
                  <a:lnTo>
                    <a:pt x="0" y="407"/>
                  </a:lnTo>
                  <a:lnTo>
                    <a:pt x="2" y="448"/>
                  </a:lnTo>
                  <a:lnTo>
                    <a:pt x="8" y="489"/>
                  </a:lnTo>
                  <a:lnTo>
                    <a:pt x="18" y="528"/>
                  </a:lnTo>
                  <a:lnTo>
                    <a:pt x="31" y="566"/>
                  </a:lnTo>
                  <a:lnTo>
                    <a:pt x="49" y="601"/>
                  </a:lnTo>
                  <a:lnTo>
                    <a:pt x="69" y="635"/>
                  </a:lnTo>
                  <a:lnTo>
                    <a:pt x="94" y="666"/>
                  </a:lnTo>
                  <a:lnTo>
                    <a:pt x="120" y="694"/>
                  </a:lnTo>
                  <a:lnTo>
                    <a:pt x="148" y="720"/>
                  </a:lnTo>
                  <a:lnTo>
                    <a:pt x="179" y="745"/>
                  </a:lnTo>
                  <a:lnTo>
                    <a:pt x="213" y="765"/>
                  </a:lnTo>
                  <a:lnTo>
                    <a:pt x="248" y="783"/>
                  </a:lnTo>
                  <a:lnTo>
                    <a:pt x="286" y="796"/>
                  </a:lnTo>
                  <a:lnTo>
                    <a:pt x="325" y="806"/>
                  </a:lnTo>
                  <a:lnTo>
                    <a:pt x="366" y="812"/>
                  </a:lnTo>
                  <a:lnTo>
                    <a:pt x="407" y="814"/>
                  </a:lnTo>
                  <a:lnTo>
                    <a:pt x="448" y="812"/>
                  </a:lnTo>
                  <a:lnTo>
                    <a:pt x="489" y="806"/>
                  </a:lnTo>
                  <a:lnTo>
                    <a:pt x="528" y="796"/>
                  </a:lnTo>
                  <a:lnTo>
                    <a:pt x="566" y="783"/>
                  </a:lnTo>
                  <a:lnTo>
                    <a:pt x="601" y="765"/>
                  </a:lnTo>
                  <a:lnTo>
                    <a:pt x="635" y="745"/>
                  </a:lnTo>
                  <a:lnTo>
                    <a:pt x="666" y="720"/>
                  </a:lnTo>
                  <a:lnTo>
                    <a:pt x="694" y="694"/>
                  </a:lnTo>
                  <a:lnTo>
                    <a:pt x="720" y="666"/>
                  </a:lnTo>
                  <a:lnTo>
                    <a:pt x="745" y="635"/>
                  </a:lnTo>
                  <a:lnTo>
                    <a:pt x="765" y="601"/>
                  </a:lnTo>
                  <a:lnTo>
                    <a:pt x="783" y="566"/>
                  </a:lnTo>
                  <a:lnTo>
                    <a:pt x="796" y="528"/>
                  </a:lnTo>
                  <a:lnTo>
                    <a:pt x="806" y="489"/>
                  </a:lnTo>
                  <a:lnTo>
                    <a:pt x="812" y="448"/>
                  </a:lnTo>
                  <a:lnTo>
                    <a:pt x="814" y="407"/>
                  </a:lnTo>
                  <a:lnTo>
                    <a:pt x="812" y="366"/>
                  </a:lnTo>
                  <a:lnTo>
                    <a:pt x="806" y="325"/>
                  </a:lnTo>
                  <a:lnTo>
                    <a:pt x="796" y="286"/>
                  </a:lnTo>
                  <a:lnTo>
                    <a:pt x="783" y="248"/>
                  </a:lnTo>
                  <a:lnTo>
                    <a:pt x="765" y="213"/>
                  </a:lnTo>
                  <a:lnTo>
                    <a:pt x="745" y="179"/>
                  </a:lnTo>
                  <a:lnTo>
                    <a:pt x="720" y="148"/>
                  </a:lnTo>
                  <a:lnTo>
                    <a:pt x="694" y="120"/>
                  </a:lnTo>
                  <a:lnTo>
                    <a:pt x="666" y="94"/>
                  </a:lnTo>
                  <a:lnTo>
                    <a:pt x="635" y="69"/>
                  </a:lnTo>
                  <a:lnTo>
                    <a:pt x="601" y="49"/>
                  </a:lnTo>
                  <a:lnTo>
                    <a:pt x="566" y="31"/>
                  </a:lnTo>
                  <a:lnTo>
                    <a:pt x="528" y="18"/>
                  </a:lnTo>
                  <a:lnTo>
                    <a:pt x="489" y="8"/>
                  </a:lnTo>
                  <a:lnTo>
                    <a:pt x="448" y="2"/>
                  </a:lnTo>
                  <a:lnTo>
                    <a:pt x="407" y="0"/>
                  </a:lnTo>
                  <a:lnTo>
                    <a:pt x="407" y="44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2311400" y="114300"/>
            <a:ext cx="591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GLOBAL  PERSPECTIVE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2524125" y="574675"/>
            <a:ext cx="4957763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300">
                <a:solidFill>
                  <a:srgbClr val="006600"/>
                </a:solidFill>
                <a:latin typeface="Arial" panose="020B0604020202020204" pitchFamily="34" charset="0"/>
              </a:rPr>
              <a:t>Shares of World Exports, </a:t>
            </a:r>
          </a:p>
          <a:p>
            <a:r>
              <a:rPr lang="en-US" sz="3300">
                <a:solidFill>
                  <a:srgbClr val="006600"/>
                </a:solidFill>
                <a:latin typeface="Arial" panose="020B0604020202020204" pitchFamily="34" charset="0"/>
              </a:rPr>
              <a:t>Selected Nations, 1999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6016625" y="6399213"/>
            <a:ext cx="2690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i="1"/>
              <a:t>Source: World Trade Organization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utoUpdateAnimBg="0"/>
      <p:bldP spid="10261" grpId="0" autoUpdateAnimBg="0"/>
      <p:bldP spid="10285" grpId="0" autoUpdateAnimBg="0"/>
      <p:bldP spid="10286" grpId="0" autoUpdateAnimBg="0"/>
      <p:bldP spid="1028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674813" y="69850"/>
            <a:ext cx="75184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800" b="1">
                <a:solidFill>
                  <a:srgbClr val="006600"/>
                </a:solidFill>
              </a:rPr>
              <a:t>ECOMOMIC BASIS FOR TRADE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746250" y="554038"/>
            <a:ext cx="7205663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04813" indent="-4048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91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000" b="1">
                <a:solidFill>
                  <a:srgbClr val="FF9933"/>
                </a:solidFill>
              </a:rPr>
              <a:t>Distribution of Economic Resources</a:t>
            </a:r>
          </a:p>
          <a:p>
            <a:r>
              <a:rPr lang="en-US" sz="4000" b="1">
                <a:solidFill>
                  <a:srgbClr val="FF9933"/>
                </a:solidFill>
              </a:rPr>
              <a:t>Different Technologies and/or Resources</a:t>
            </a:r>
          </a:p>
          <a:p>
            <a:r>
              <a:rPr lang="en-US" sz="4000" b="1">
                <a:solidFill>
                  <a:srgbClr val="FF9933"/>
                </a:solidFill>
              </a:rPr>
              <a:t>Goods are Differentiated as to Quality and other Nonprice Attributes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746250" y="4711700"/>
            <a:ext cx="54498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>
                <a:solidFill>
                  <a:srgbClr val="FF9933"/>
                </a:solidFill>
              </a:rPr>
              <a:t>Labor-Intensive Goods</a:t>
            </a:r>
          </a:p>
          <a:p>
            <a:pPr eaLnBrk="0" hangingPunct="0"/>
            <a:r>
              <a:rPr lang="en-US" sz="4000" b="1">
                <a:solidFill>
                  <a:srgbClr val="FF9933"/>
                </a:solidFill>
              </a:rPr>
              <a:t>Land-Intensive Goods</a:t>
            </a:r>
          </a:p>
          <a:p>
            <a:pPr eaLnBrk="0" hangingPunct="0"/>
            <a:r>
              <a:rPr lang="en-US" sz="4000" b="1">
                <a:solidFill>
                  <a:srgbClr val="FF9933"/>
                </a:solidFill>
              </a:rPr>
              <a:t>Capital-Intensive Goods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3" grpId="0" build="p" autoUpdateAnimBg="0"/>
      <p:bldP spid="8704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71650" y="38100"/>
            <a:ext cx="72882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900" b="1">
                <a:solidFill>
                  <a:srgbClr val="006600"/>
                </a:solidFill>
              </a:rPr>
              <a:t>COMPARATIVE ADVANTAGE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824038" y="546100"/>
            <a:ext cx="464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/>
              <a:t>Two Isolated Nations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84350" y="1041400"/>
            <a:ext cx="7359650" cy="335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4200" b="1">
                <a:solidFill>
                  <a:srgbClr val="FF9933"/>
                </a:solidFill>
              </a:rPr>
              <a:t>Constant Costs</a:t>
            </a:r>
          </a:p>
          <a:p>
            <a:pPr lvl="2">
              <a:lnSpc>
                <a:spcPct val="85000"/>
              </a:lnSpc>
            </a:pPr>
            <a:r>
              <a:rPr lang="en-US" sz="4200" b="1">
                <a:solidFill>
                  <a:srgbClr val="FF9933"/>
                </a:solidFill>
              </a:rPr>
              <a:t>Straight Line PPF’s</a:t>
            </a:r>
          </a:p>
          <a:p>
            <a:pPr>
              <a:lnSpc>
                <a:spcPct val="85000"/>
              </a:lnSpc>
            </a:pPr>
            <a:r>
              <a:rPr lang="en-US" sz="4200" b="1">
                <a:solidFill>
                  <a:srgbClr val="FF9933"/>
                </a:solidFill>
              </a:rPr>
              <a:t>Different Costs</a:t>
            </a:r>
          </a:p>
          <a:p>
            <a:pPr lvl="2">
              <a:lnSpc>
                <a:spcPct val="85000"/>
              </a:lnSpc>
            </a:pPr>
            <a:r>
              <a:rPr lang="en-US" sz="4200" b="1">
                <a:solidFill>
                  <a:srgbClr val="FF9933"/>
                </a:solidFill>
              </a:rPr>
              <a:t>Different Technology and Resources in Each Nation</a:t>
            </a:r>
          </a:p>
          <a:p>
            <a:pPr>
              <a:lnSpc>
                <a:spcPct val="85000"/>
              </a:lnSpc>
            </a:pPr>
            <a:r>
              <a:rPr lang="en-US" sz="4200" b="1">
                <a:solidFill>
                  <a:srgbClr val="FF9933"/>
                </a:solidFill>
              </a:rPr>
              <a:t>Cost Ratio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819275" y="4210050"/>
            <a:ext cx="6580188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200" b="1">
                <a:solidFill>
                  <a:srgbClr val="FF9933"/>
                </a:solidFill>
              </a:rPr>
              <a:t>Self-Sufficiency Output Mix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863725" y="4811713"/>
            <a:ext cx="708977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4200" b="1">
                <a:solidFill>
                  <a:srgbClr val="FF9933"/>
                </a:solidFill>
              </a:rPr>
              <a:t>Trading According to Comparative Advantage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929313" y="5976938"/>
            <a:ext cx="28670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400" b="1">
                <a:solidFill>
                  <a:srgbClr val="006600"/>
                </a:solidFill>
                <a:latin typeface="Brush Script MT" panose="03060802040406070304" pitchFamily="66" charset="0"/>
              </a:rPr>
              <a:t>Graphically...</a:t>
            </a:r>
          </a:p>
        </p:txBody>
      </p:sp>
      <p:pic>
        <p:nvPicPr>
          <p:cNvPr id="22540" name="Picture 12" descr="C:\My Documents\MC-B\Button_Curve cop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760413"/>
            <a:ext cx="274638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autoUpdateAnimBg="0"/>
      <p:bldP spid="22532" grpId="0" build="p" autoUpdateAnimBg="0"/>
      <p:bldP spid="22533" grpId="0" autoUpdateAnimBg="0"/>
      <p:bldP spid="22534" grpId="0" build="p" autoUpdateAnimBg="0"/>
      <p:bldP spid="2253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Line 2"/>
          <p:cNvSpPr>
            <a:spLocks noChangeShapeType="1"/>
          </p:cNvSpPr>
          <p:nvPr/>
        </p:nvSpPr>
        <p:spPr bwMode="auto">
          <a:xfrm flipV="1">
            <a:off x="6677025" y="5586413"/>
            <a:ext cx="0" cy="398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1" name="Line 3"/>
          <p:cNvSpPr>
            <a:spLocks noChangeShapeType="1"/>
          </p:cNvSpPr>
          <p:nvPr/>
        </p:nvSpPr>
        <p:spPr bwMode="auto">
          <a:xfrm>
            <a:off x="6034088" y="5584825"/>
            <a:ext cx="6381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2087563" y="25400"/>
            <a:ext cx="6746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PRODUCTION POSSIBILITIES</a:t>
            </a: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 flipV="1">
            <a:off x="4024313" y="4840288"/>
            <a:ext cx="0" cy="11303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2478088" y="4819650"/>
            <a:ext cx="155733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6008688" y="4038600"/>
            <a:ext cx="868362" cy="197802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2449513" y="3081338"/>
            <a:ext cx="2646362" cy="2906712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3749675" y="4876800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6356350" y="5546725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</a:t>
            </a:r>
          </a:p>
        </p:txBody>
      </p:sp>
      <p:grpSp>
        <p:nvGrpSpPr>
          <p:cNvPr id="99380" name="Group 52"/>
          <p:cNvGrpSpPr>
            <a:grpSpLocks/>
          </p:cNvGrpSpPr>
          <p:nvPr/>
        </p:nvGrpSpPr>
        <p:grpSpPr bwMode="auto">
          <a:xfrm>
            <a:off x="1820863" y="1425575"/>
            <a:ext cx="6854825" cy="5194300"/>
            <a:chOff x="1147" y="898"/>
            <a:chExt cx="4318" cy="3272"/>
          </a:xfrm>
        </p:grpSpPr>
        <p:sp>
          <p:nvSpPr>
            <p:cNvPr id="99339" name="Rectangle 11"/>
            <p:cNvSpPr>
              <a:spLocks noChangeArrowheads="1"/>
            </p:cNvSpPr>
            <p:nvPr/>
          </p:nvSpPr>
          <p:spPr bwMode="auto">
            <a:xfrm rot="16200000">
              <a:off x="761" y="2314"/>
              <a:ext cx="10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latin typeface="Arial" panose="020B0604020202020204" pitchFamily="34" charset="0"/>
                </a:rPr>
                <a:t>Coffee (tons)</a:t>
              </a:r>
            </a:p>
          </p:txBody>
        </p:sp>
        <p:sp>
          <p:nvSpPr>
            <p:cNvPr id="99340" name="Rectangle 12"/>
            <p:cNvSpPr>
              <a:spLocks noChangeArrowheads="1"/>
            </p:cNvSpPr>
            <p:nvPr/>
          </p:nvSpPr>
          <p:spPr bwMode="auto">
            <a:xfrm rot="16200000">
              <a:off x="2938" y="2306"/>
              <a:ext cx="10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latin typeface="Arial" panose="020B0604020202020204" pitchFamily="34" charset="0"/>
                </a:rPr>
                <a:t>Coffee (tons)</a:t>
              </a:r>
            </a:p>
          </p:txBody>
        </p:sp>
        <p:sp>
          <p:nvSpPr>
            <p:cNvPr id="99341" name="Rectangle 13"/>
            <p:cNvSpPr>
              <a:spLocks noChangeArrowheads="1"/>
            </p:cNvSpPr>
            <p:nvPr/>
          </p:nvSpPr>
          <p:spPr bwMode="auto">
            <a:xfrm>
              <a:off x="1321" y="898"/>
              <a:ext cx="230" cy="2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45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40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35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30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25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20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15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10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0</a:t>
              </a:r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auto">
            <a:xfrm>
              <a:off x="3543" y="1824"/>
              <a:ext cx="230" cy="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30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25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20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15</a:t>
              </a: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</a:t>
              </a: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10</a:t>
              </a: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 </a:t>
              </a: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5</a:t>
              </a:r>
            </a:p>
            <a:p>
              <a:pPr eaLnBrk="0" hangingPunct="0"/>
              <a:endParaRPr lang="en-US" sz="1600" b="1">
                <a:latin typeface="Arial Narrow" panose="020B0606020202030204" pitchFamily="34" charset="0"/>
              </a:endParaRPr>
            </a:p>
            <a:p>
              <a:pPr eaLnBrk="0" hangingPunct="0"/>
              <a:r>
                <a:rPr lang="en-US" sz="1600" b="1">
                  <a:latin typeface="Arial Narrow" panose="020B0606020202030204" pitchFamily="34" charset="0"/>
                </a:rPr>
                <a:t>  0</a:t>
              </a:r>
            </a:p>
          </p:txBody>
        </p:sp>
        <p:sp>
          <p:nvSpPr>
            <p:cNvPr id="99343" name="Rectangle 15"/>
            <p:cNvSpPr>
              <a:spLocks noChangeArrowheads="1"/>
            </p:cNvSpPr>
            <p:nvPr/>
          </p:nvSpPr>
          <p:spPr bwMode="auto">
            <a:xfrm>
              <a:off x="1681" y="3789"/>
              <a:ext cx="165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" panose="020B0604020202020204" pitchFamily="34" charset="0"/>
                </a:rPr>
                <a:t>5     10    15    20    25    30</a:t>
              </a:r>
            </a:p>
          </p:txBody>
        </p:sp>
        <p:sp>
          <p:nvSpPr>
            <p:cNvPr id="99344" name="Rectangle 16"/>
            <p:cNvSpPr>
              <a:spLocks noChangeArrowheads="1"/>
            </p:cNvSpPr>
            <p:nvPr/>
          </p:nvSpPr>
          <p:spPr bwMode="auto">
            <a:xfrm>
              <a:off x="3945" y="3797"/>
              <a:ext cx="107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latin typeface="Arial" panose="020B0604020202020204" pitchFamily="34" charset="0"/>
                </a:rPr>
                <a:t>5     10    15    20</a:t>
              </a:r>
            </a:p>
          </p:txBody>
        </p:sp>
        <p:sp>
          <p:nvSpPr>
            <p:cNvPr id="99358" name="Rectangle 30"/>
            <p:cNvSpPr>
              <a:spLocks noChangeArrowheads="1"/>
            </p:cNvSpPr>
            <p:nvPr/>
          </p:nvSpPr>
          <p:spPr bwMode="auto">
            <a:xfrm>
              <a:off x="1877" y="3941"/>
              <a:ext cx="9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latin typeface="Arial" panose="020B0604020202020204" pitchFamily="34" charset="0"/>
                </a:rPr>
                <a:t>Wheat (tons)</a:t>
              </a:r>
            </a:p>
          </p:txBody>
        </p:sp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>
              <a:off x="4065" y="3941"/>
              <a:ext cx="9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latin typeface="Arial" panose="020B0604020202020204" pitchFamily="34" charset="0"/>
                </a:rPr>
                <a:t>Wheat (tons)</a:t>
              </a:r>
            </a:p>
          </p:txBody>
        </p:sp>
        <p:grpSp>
          <p:nvGrpSpPr>
            <p:cNvPr id="99361" name="Group 33"/>
            <p:cNvGrpSpPr>
              <a:grpSpLocks/>
            </p:cNvGrpSpPr>
            <p:nvPr/>
          </p:nvGrpSpPr>
          <p:grpSpPr bwMode="auto">
            <a:xfrm>
              <a:off x="3756" y="951"/>
              <a:ext cx="1709" cy="2847"/>
              <a:chOff x="3756" y="1065"/>
              <a:chExt cx="1709" cy="2733"/>
            </a:xfrm>
          </p:grpSpPr>
          <p:sp>
            <p:nvSpPr>
              <p:cNvPr id="99362" name="Line 34"/>
              <p:cNvSpPr>
                <a:spLocks noChangeShapeType="1"/>
              </p:cNvSpPr>
              <p:nvPr/>
            </p:nvSpPr>
            <p:spPr bwMode="auto">
              <a:xfrm>
                <a:off x="3781" y="1065"/>
                <a:ext cx="0" cy="273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3" name="Line 35"/>
              <p:cNvSpPr>
                <a:spLocks noChangeShapeType="1"/>
              </p:cNvSpPr>
              <p:nvPr/>
            </p:nvSpPr>
            <p:spPr bwMode="auto">
              <a:xfrm>
                <a:off x="3756" y="3790"/>
                <a:ext cx="1709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366" name="Group 38"/>
            <p:cNvGrpSpPr>
              <a:grpSpLocks/>
            </p:cNvGrpSpPr>
            <p:nvPr/>
          </p:nvGrpSpPr>
          <p:grpSpPr bwMode="auto">
            <a:xfrm>
              <a:off x="1524" y="939"/>
              <a:ext cx="1902" cy="2870"/>
              <a:chOff x="1444" y="1054"/>
              <a:chExt cx="1902" cy="2755"/>
            </a:xfrm>
          </p:grpSpPr>
          <p:sp>
            <p:nvSpPr>
              <p:cNvPr id="99367" name="Line 39"/>
              <p:cNvSpPr>
                <a:spLocks noChangeShapeType="1"/>
              </p:cNvSpPr>
              <p:nvPr/>
            </p:nvSpPr>
            <p:spPr bwMode="auto">
              <a:xfrm>
                <a:off x="1461" y="1054"/>
                <a:ext cx="0" cy="2755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8" name="Line 40"/>
              <p:cNvSpPr>
                <a:spLocks noChangeShapeType="1"/>
              </p:cNvSpPr>
              <p:nvPr/>
            </p:nvSpPr>
            <p:spPr bwMode="auto">
              <a:xfrm>
                <a:off x="1444" y="3785"/>
                <a:ext cx="190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1831975" y="434975"/>
            <a:ext cx="4921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/>
              <a:t>Curve For Each Country</a:t>
            </a:r>
          </a:p>
        </p:txBody>
      </p:sp>
      <p:grpSp>
        <p:nvGrpSpPr>
          <p:cNvPr id="99370" name="Group 42"/>
          <p:cNvGrpSpPr>
            <a:grpSpLocks/>
          </p:cNvGrpSpPr>
          <p:nvPr/>
        </p:nvGrpSpPr>
        <p:grpSpPr bwMode="auto">
          <a:xfrm>
            <a:off x="3284538" y="908050"/>
            <a:ext cx="1490662" cy="1449388"/>
            <a:chOff x="2069" y="572"/>
            <a:chExt cx="939" cy="913"/>
          </a:xfrm>
        </p:grpSpPr>
        <p:pic>
          <p:nvPicPr>
            <p:cNvPr id="99371" name="Picture 43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9" y="814"/>
              <a:ext cx="939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9372" name="Text Box 44"/>
            <p:cNvSpPr txBox="1">
              <a:spLocks noChangeArrowheads="1"/>
            </p:cNvSpPr>
            <p:nvPr/>
          </p:nvSpPr>
          <p:spPr bwMode="auto">
            <a:xfrm>
              <a:off x="2088" y="572"/>
              <a:ext cx="9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Haettenschweiler" panose="020B0706040902060204" pitchFamily="34" charset="0"/>
                </a:rPr>
                <a:t>United States</a:t>
              </a:r>
            </a:p>
          </p:txBody>
        </p:sp>
      </p:grpSp>
      <p:grpSp>
        <p:nvGrpSpPr>
          <p:cNvPr id="99373" name="Group 45"/>
          <p:cNvGrpSpPr>
            <a:grpSpLocks/>
          </p:cNvGrpSpPr>
          <p:nvPr/>
        </p:nvGrpSpPr>
        <p:grpSpPr bwMode="auto">
          <a:xfrm>
            <a:off x="6689725" y="908050"/>
            <a:ext cx="1501775" cy="1425575"/>
            <a:chOff x="4214" y="572"/>
            <a:chExt cx="946" cy="898"/>
          </a:xfrm>
        </p:grpSpPr>
        <p:pic>
          <p:nvPicPr>
            <p:cNvPr id="99374" name="Picture 46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814"/>
              <a:ext cx="946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9375" name="Text Box 47"/>
            <p:cNvSpPr txBox="1">
              <a:spLocks noChangeArrowheads="1"/>
            </p:cNvSpPr>
            <p:nvPr/>
          </p:nvSpPr>
          <p:spPr bwMode="auto">
            <a:xfrm>
              <a:off x="4456" y="572"/>
              <a:ext cx="4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Haettenschweiler" panose="020B0706040902060204" pitchFamily="34" charset="0"/>
                </a:rPr>
                <a:t>Brazil</a:t>
              </a:r>
            </a:p>
          </p:txBody>
        </p:sp>
      </p:grpSp>
      <p:sp>
        <p:nvSpPr>
          <p:cNvPr id="99376" name="Oval 48"/>
          <p:cNvSpPr>
            <a:spLocks noChangeArrowheads="1"/>
          </p:cNvSpPr>
          <p:nvPr/>
        </p:nvSpPr>
        <p:spPr bwMode="auto">
          <a:xfrm>
            <a:off x="3954463" y="47450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78" name="Oval 50"/>
          <p:cNvSpPr>
            <a:spLocks noChangeArrowheads="1"/>
          </p:cNvSpPr>
          <p:nvPr/>
        </p:nvSpPr>
        <p:spPr bwMode="auto">
          <a:xfrm>
            <a:off x="6608763" y="55197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  <p:bldP spid="99331" grpId="0" animBg="1"/>
      <p:bldP spid="99332" grpId="0" autoUpdateAnimBg="0"/>
      <p:bldP spid="99335" grpId="0" animBg="1"/>
      <p:bldP spid="99336" grpId="0" animBg="1"/>
      <p:bldP spid="99337" grpId="0" animBg="1"/>
      <p:bldP spid="99338" grpId="0" animBg="1"/>
      <p:bldP spid="99345" grpId="0" autoUpdateAnimBg="0"/>
      <p:bldP spid="99346" grpId="0" autoUpdateAnimBg="0"/>
      <p:bldP spid="99369" grpId="0" autoUpdateAnimBg="0"/>
      <p:bldP spid="99376" grpId="0" animBg="1"/>
      <p:bldP spid="993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8950" y="1471613"/>
            <a:ext cx="72929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 u="sng">
                <a:solidFill>
                  <a:srgbClr val="FF9933"/>
                </a:solidFill>
              </a:rPr>
              <a:t>Total output </a:t>
            </a:r>
            <a:r>
              <a:rPr lang="en-US" sz="3600" b="1">
                <a:solidFill>
                  <a:srgbClr val="FF9933"/>
                </a:solidFill>
              </a:rPr>
              <a:t>will be greatest when</a:t>
            </a:r>
          </a:p>
          <a:p>
            <a:pPr eaLnBrk="0" hangingPunct="0"/>
            <a:r>
              <a:rPr lang="en-US" sz="3600" b="1">
                <a:solidFill>
                  <a:srgbClr val="FF9933"/>
                </a:solidFill>
              </a:rPr>
              <a:t>Each good is produced by the nation</a:t>
            </a:r>
          </a:p>
          <a:p>
            <a:pPr eaLnBrk="0" hangingPunct="0"/>
            <a:r>
              <a:rPr lang="en-US" sz="3600" b="1">
                <a:solidFill>
                  <a:srgbClr val="FF9933"/>
                </a:solidFill>
              </a:rPr>
              <a:t>that has the </a:t>
            </a:r>
            <a:r>
              <a:rPr lang="en-US" sz="3600" b="1" u="sng">
                <a:solidFill>
                  <a:srgbClr val="FF9933"/>
                </a:solidFill>
              </a:rPr>
              <a:t>lowest domestic</a:t>
            </a:r>
          </a:p>
          <a:p>
            <a:pPr eaLnBrk="0" hangingPunct="0"/>
            <a:r>
              <a:rPr lang="en-US" sz="3600" b="1" u="sng">
                <a:solidFill>
                  <a:srgbClr val="FF9933"/>
                </a:solidFill>
              </a:rPr>
              <a:t>opportunity cost</a:t>
            </a:r>
            <a:r>
              <a:rPr lang="en-US" sz="3600" b="1">
                <a:solidFill>
                  <a:srgbClr val="FF9933"/>
                </a:solidFill>
              </a:rPr>
              <a:t> for that good.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839913" y="4059238"/>
            <a:ext cx="69437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6600"/>
                </a:solidFill>
              </a:rPr>
              <a:t>U.S has comparative advantage in wheat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839913" y="5378450"/>
            <a:ext cx="6969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6600"/>
                </a:solidFill>
              </a:rPr>
              <a:t>Brazil has comparative advantage in coffee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862138" y="681038"/>
            <a:ext cx="7051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/>
              <a:t>Principle of Comparative Advantage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087563" y="25400"/>
            <a:ext cx="6746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PRODUCTION POSSIBILITIES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  <p:bldP spid="30724" grpId="0" autoUpdateAnimBg="0"/>
      <p:bldP spid="30725" grpId="0" autoUpdateAnimBg="0"/>
      <p:bldP spid="3073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1839913" y="1600200"/>
            <a:ext cx="44513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000" b="1">
                <a:solidFill>
                  <a:srgbClr val="FF9933"/>
                </a:solidFill>
              </a:rPr>
              <a:t>Terms of Trade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839913" y="2690813"/>
            <a:ext cx="53498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000" b="1">
                <a:solidFill>
                  <a:srgbClr val="FF9933"/>
                </a:solidFill>
              </a:rPr>
              <a:t>Gains From Trade</a:t>
            </a:r>
          </a:p>
          <a:p>
            <a:pPr lvl="1" eaLnBrk="0" hangingPunct="0"/>
            <a:r>
              <a:rPr lang="en-US" sz="5000" b="1" i="1">
                <a:solidFill>
                  <a:srgbClr val="006600"/>
                </a:solidFill>
              </a:rPr>
              <a:t>Improved Options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1862138" y="681038"/>
            <a:ext cx="7051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/>
              <a:t>Principle of Comparative Advantage</a:t>
            </a: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087563" y="25400"/>
            <a:ext cx="6746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PRODUCTION POSSIBILITIES</a:t>
            </a: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1789113" y="4481513"/>
            <a:ext cx="71310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000" b="1">
                <a:solidFill>
                  <a:srgbClr val="FF9933"/>
                </a:solidFill>
              </a:rPr>
              <a:t>Trading Possibilities Line</a:t>
            </a:r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4938713" y="5414963"/>
            <a:ext cx="3841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6600"/>
                </a:solidFill>
                <a:latin typeface="Brush Script MT" panose="03060802040406070304" pitchFamily="66" charset="0"/>
              </a:rPr>
              <a:t>Graphically…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  <p:bldP spid="100358" grpId="0" autoUpdateAnimBg="0"/>
      <p:bldP spid="100361" grpId="0" autoUpdateAnimBg="0"/>
      <p:bldP spid="10036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6677025" y="5586413"/>
            <a:ext cx="0" cy="398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6034088" y="5584825"/>
            <a:ext cx="6381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744663" y="25400"/>
            <a:ext cx="7267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solidFill>
                  <a:srgbClr val="006600"/>
                </a:solidFill>
              </a:rPr>
              <a:t>TRADING POSSIBILITIES LINES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4024313" y="4840288"/>
            <a:ext cx="0" cy="11303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478088" y="4819650"/>
            <a:ext cx="155733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008688" y="4038600"/>
            <a:ext cx="868362" cy="197802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449513" y="3081338"/>
            <a:ext cx="2646362" cy="2906712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 rot="16200000">
            <a:off x="1207294" y="3674269"/>
            <a:ext cx="1590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 rot="16200000">
            <a:off x="4663281" y="3661569"/>
            <a:ext cx="1590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Coffee (tons)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2097088" y="1425575"/>
            <a:ext cx="36512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40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624513" y="2895600"/>
            <a:ext cx="36512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30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20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15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10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 </a:t>
            </a: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5</a:t>
            </a:r>
          </a:p>
          <a:p>
            <a:pPr eaLnBrk="0" hangingPunct="0"/>
            <a:endParaRPr lang="en-US" sz="1600" b="1">
              <a:latin typeface="Arial Narrow" panose="020B0606020202030204" pitchFamily="34" charset="0"/>
            </a:endParaRPr>
          </a:p>
          <a:p>
            <a:pPr eaLnBrk="0" hangingPunct="0"/>
            <a:r>
              <a:rPr lang="en-US" sz="1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2668588" y="6015038"/>
            <a:ext cx="2620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5     10    15    20    25    30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6262688" y="6027738"/>
            <a:ext cx="1712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latin typeface="Arial" panose="020B0604020202020204" pitchFamily="34" charset="0"/>
              </a:rPr>
              <a:t>5     10    15    20</a:t>
            </a: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3749675" y="4876800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6356350" y="5546725"/>
            <a:ext cx="346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3278188" y="236855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705600" y="3860800"/>
            <a:ext cx="21526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Trading</a:t>
            </a:r>
          </a:p>
          <a:p>
            <a:pPr eaLnBrk="0" hangingPunct="0"/>
            <a:r>
              <a:rPr lang="en-US" sz="2000" b="1">
                <a:latin typeface="Arial" panose="020B0604020202020204" pitchFamily="34" charset="0"/>
              </a:rPr>
              <a:t>possibilities line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3754438" y="3062288"/>
            <a:ext cx="735012" cy="60801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 flipH="1">
            <a:off x="6723063" y="4462463"/>
            <a:ext cx="644525" cy="5905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297973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453188" y="6256338"/>
            <a:ext cx="156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anose="020B0604020202020204" pitchFamily="34" charset="0"/>
              </a:rPr>
              <a:t>Wheat (tons)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6002338" y="4027488"/>
            <a:ext cx="1198562" cy="19827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50" name="Group 58"/>
          <p:cNvGrpSpPr>
            <a:grpSpLocks/>
          </p:cNvGrpSpPr>
          <p:nvPr/>
        </p:nvGrpSpPr>
        <p:grpSpPr bwMode="auto">
          <a:xfrm>
            <a:off x="5962650" y="1509713"/>
            <a:ext cx="2713038" cy="4519612"/>
            <a:chOff x="3756" y="1065"/>
            <a:chExt cx="1709" cy="2733"/>
          </a:xfrm>
        </p:grpSpPr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781" y="1065"/>
              <a:ext cx="0" cy="27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Line 53"/>
            <p:cNvSpPr>
              <a:spLocks noChangeShapeType="1"/>
            </p:cNvSpPr>
            <p:nvPr/>
          </p:nvSpPr>
          <p:spPr bwMode="auto">
            <a:xfrm>
              <a:off x="3756" y="3790"/>
              <a:ext cx="170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7" name="Line 5"/>
          <p:cNvSpPr>
            <a:spLocks noChangeShapeType="1"/>
          </p:cNvSpPr>
          <p:nvPr/>
        </p:nvSpPr>
        <p:spPr bwMode="auto">
          <a:xfrm flipH="1" flipV="1">
            <a:off x="2441575" y="1627188"/>
            <a:ext cx="2673350" cy="43910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49" name="Group 57"/>
          <p:cNvGrpSpPr>
            <a:grpSpLocks/>
          </p:cNvGrpSpPr>
          <p:nvPr/>
        </p:nvGrpSpPr>
        <p:grpSpPr bwMode="auto">
          <a:xfrm>
            <a:off x="2419350" y="1490663"/>
            <a:ext cx="3019425" cy="4556125"/>
            <a:chOff x="1444" y="1054"/>
            <a:chExt cx="1902" cy="2755"/>
          </a:xfrm>
        </p:grpSpPr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1461" y="1054"/>
              <a:ext cx="0" cy="275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2" name="Line 50"/>
            <p:cNvSpPr>
              <a:spLocks noChangeShapeType="1"/>
            </p:cNvSpPr>
            <p:nvPr/>
          </p:nvSpPr>
          <p:spPr bwMode="auto">
            <a:xfrm>
              <a:off x="1444" y="3785"/>
              <a:ext cx="190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1831975" y="434975"/>
            <a:ext cx="441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/>
              <a:t>The Gains from Trade</a:t>
            </a:r>
          </a:p>
        </p:txBody>
      </p:sp>
      <p:grpSp>
        <p:nvGrpSpPr>
          <p:cNvPr id="33855" name="Group 63"/>
          <p:cNvGrpSpPr>
            <a:grpSpLocks/>
          </p:cNvGrpSpPr>
          <p:nvPr/>
        </p:nvGrpSpPr>
        <p:grpSpPr bwMode="auto">
          <a:xfrm>
            <a:off x="3284538" y="908050"/>
            <a:ext cx="1490662" cy="1449388"/>
            <a:chOff x="2069" y="572"/>
            <a:chExt cx="939" cy="913"/>
          </a:xfrm>
        </p:grpSpPr>
        <p:pic>
          <p:nvPicPr>
            <p:cNvPr id="33813" name="Picture 21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9" y="814"/>
              <a:ext cx="939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3852" name="Text Box 60"/>
            <p:cNvSpPr txBox="1">
              <a:spLocks noChangeArrowheads="1"/>
            </p:cNvSpPr>
            <p:nvPr/>
          </p:nvSpPr>
          <p:spPr bwMode="auto">
            <a:xfrm>
              <a:off x="2088" y="572"/>
              <a:ext cx="9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Haettenschweiler" panose="020B0706040902060204" pitchFamily="34" charset="0"/>
                </a:rPr>
                <a:t>United States</a:t>
              </a:r>
            </a:p>
          </p:txBody>
        </p:sp>
      </p:grpSp>
      <p:grpSp>
        <p:nvGrpSpPr>
          <p:cNvPr id="33854" name="Group 62"/>
          <p:cNvGrpSpPr>
            <a:grpSpLocks/>
          </p:cNvGrpSpPr>
          <p:nvPr/>
        </p:nvGrpSpPr>
        <p:grpSpPr bwMode="auto">
          <a:xfrm>
            <a:off x="6689725" y="908050"/>
            <a:ext cx="1501775" cy="1425575"/>
            <a:chOff x="4214" y="572"/>
            <a:chExt cx="946" cy="898"/>
          </a:xfrm>
        </p:grpSpPr>
        <p:pic>
          <p:nvPicPr>
            <p:cNvPr id="33814" name="Picture 22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814"/>
              <a:ext cx="946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3853" name="Text Box 61"/>
            <p:cNvSpPr txBox="1">
              <a:spLocks noChangeArrowheads="1"/>
            </p:cNvSpPr>
            <p:nvPr/>
          </p:nvSpPr>
          <p:spPr bwMode="auto">
            <a:xfrm>
              <a:off x="4456" y="572"/>
              <a:ext cx="4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Haettenschweiler" panose="020B0706040902060204" pitchFamily="34" charset="0"/>
                </a:rPr>
                <a:t>Brazil</a:t>
              </a:r>
            </a:p>
          </p:txBody>
        </p:sp>
      </p:grpSp>
      <p:sp>
        <p:nvSpPr>
          <p:cNvPr id="33856" name="Oval 64"/>
          <p:cNvSpPr>
            <a:spLocks noChangeArrowheads="1"/>
          </p:cNvSpPr>
          <p:nvPr/>
        </p:nvSpPr>
        <p:spPr bwMode="auto">
          <a:xfrm>
            <a:off x="3954463" y="47450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8" name="Oval 66"/>
          <p:cNvSpPr>
            <a:spLocks noChangeArrowheads="1"/>
          </p:cNvSpPr>
          <p:nvPr/>
        </p:nvSpPr>
        <p:spPr bwMode="auto">
          <a:xfrm>
            <a:off x="6608763" y="5519738"/>
            <a:ext cx="130175" cy="130175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1" grpId="0" autoUpdateAnimBg="0"/>
      <p:bldP spid="33822" grpId="0" autoUpdateAnimBg="0"/>
      <p:bldP spid="33823" grpId="0" animBg="1"/>
      <p:bldP spid="33824" grpId="0" animBg="1"/>
      <p:bldP spid="33796" grpId="0" animBg="1"/>
      <p:bldP spid="33797" grpId="0" animBg="1"/>
    </p:bldLst>
  </p:timing>
</p:sld>
</file>

<file path=ppt/theme/theme1.xml><?xml version="1.0" encoding="utf-8"?>
<a:theme xmlns:a="http://schemas.openxmlformats.org/drawingml/2006/main" name="McConnell 15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FFFF00"/>
      </a:folHlink>
    </a:clrScheme>
    <a:fontScheme name="McConnell 15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cConnell 15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Connell 15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Data\Microsoft\Templates\McConnell 15 Template.pot</Template>
  <TotalTime>2184095040</TotalTime>
  <Pages>76</Pages>
  <Words>1373</Words>
  <Application>Microsoft Office PowerPoint</Application>
  <PresentationFormat>On-screen Show (4:3)</PresentationFormat>
  <Paragraphs>650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Impact</vt:lpstr>
      <vt:lpstr>Times New Roman</vt:lpstr>
      <vt:lpstr>Brush Script MT</vt:lpstr>
      <vt:lpstr>Arial Narrow</vt:lpstr>
      <vt:lpstr>Haettenschweiler</vt:lpstr>
      <vt:lpstr>Arial Black</vt:lpstr>
      <vt:lpstr>McConnell 15 Template</vt:lpstr>
      <vt:lpstr>Microsoft ClipArt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37 - International Trade</dc:title>
  <dc:subject>McConnell-Brue - 15e</dc:subject>
  <dc:creator>NORMAN HOLLINGSWORTH</dc:creator>
  <cp:keywords/>
  <dc:description>Copyright McGraw-Hill/Irwin,  2002</dc:description>
  <cp:lastModifiedBy>Clark, Michael J</cp:lastModifiedBy>
  <cp:revision>118</cp:revision>
  <cp:lastPrinted>1995-06-26T18:36:56Z</cp:lastPrinted>
  <dcterms:created xsi:type="dcterms:W3CDTF">1995-05-26T15:07:42Z</dcterms:created>
  <dcterms:modified xsi:type="dcterms:W3CDTF">2014-10-21T19:08:51Z</dcterms:modified>
  <cp:category>PowerPoint 2000</cp:category>
</cp:coreProperties>
</file>