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vml" ContentType="application/vnd.openxmlformats-officedocument.vmlDrawing"/>
  <Default Extension="jpg" ContentType="image/jpeg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slideMaster1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theme/theme4.xml" ContentType="application/vnd.openxmlformats-officedocument.theme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5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6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7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theme/theme8.xml" ContentType="application/vnd.openxmlformats-officedocument.theme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theme/theme9.xml" ContentType="application/vnd.openxmlformats-officedocument.theme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theme/theme10.xml" ContentType="application/vnd.openxmlformats-officedocument.theme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11.xml" ContentType="application/vnd.openxmlformats-officedocument.theme+xml"/>
  <Override PartName="/ppt/slideLayouts/slideLayout141.xml" ContentType="application/vnd.openxmlformats-officedocument.presentationml.slideLayout+xml"/>
  <Override PartName="/ppt/slideLayouts/slideLayout142.xml" ContentType="application/vnd.openxmlformats-officedocument.presentationml.slideLayout+xml"/>
  <Override PartName="/ppt/slideLayouts/slideLayout143.xml" ContentType="application/vnd.openxmlformats-officedocument.presentationml.slideLayout+xml"/>
  <Override PartName="/ppt/slideLayouts/slideLayout144.xml" ContentType="application/vnd.openxmlformats-officedocument.presentationml.slideLayout+xml"/>
  <Override PartName="/ppt/slideLayouts/slideLayout145.xml" ContentType="application/vnd.openxmlformats-officedocument.presentationml.slideLayout+xml"/>
  <Override PartName="/ppt/slideLayouts/slideLayout146.xml" ContentType="application/vnd.openxmlformats-officedocument.presentationml.slideLayout+xml"/>
  <Override PartName="/ppt/slideLayouts/slideLayout147.xml" ContentType="application/vnd.openxmlformats-officedocument.presentationml.slideLayout+xml"/>
  <Override PartName="/ppt/slideLayouts/slideLayout148.xml" ContentType="application/vnd.openxmlformats-officedocument.presentationml.slideLayout+xml"/>
  <Override PartName="/ppt/slideLayouts/slideLayout149.xml" ContentType="application/vnd.openxmlformats-officedocument.presentationml.slideLayout+xml"/>
  <Override PartName="/ppt/slideLayouts/slideLayout150.xml" ContentType="application/vnd.openxmlformats-officedocument.presentationml.slideLayout+xml"/>
  <Override PartName="/ppt/slideLayouts/slideLayout151.xml" ContentType="application/vnd.openxmlformats-officedocument.presentationml.slideLayout+xml"/>
  <Override PartName="/ppt/theme/theme12.xml" ContentType="application/vnd.openxmlformats-officedocument.theme+xml"/>
  <Override PartName="/ppt/slideLayouts/slideLayout152.xml" ContentType="application/vnd.openxmlformats-officedocument.presentationml.slideLayout+xml"/>
  <Override PartName="/ppt/slideLayouts/slideLayout153.xml" ContentType="application/vnd.openxmlformats-officedocument.presentationml.slideLayout+xml"/>
  <Override PartName="/ppt/slideLayouts/slideLayout154.xml" ContentType="application/vnd.openxmlformats-officedocument.presentationml.slideLayout+xml"/>
  <Override PartName="/ppt/slideLayouts/slideLayout155.xml" ContentType="application/vnd.openxmlformats-officedocument.presentationml.slideLayout+xml"/>
  <Override PartName="/ppt/slideLayouts/slideLayout156.xml" ContentType="application/vnd.openxmlformats-officedocument.presentationml.slideLayout+xml"/>
  <Override PartName="/ppt/slideLayouts/slideLayout157.xml" ContentType="application/vnd.openxmlformats-officedocument.presentationml.slideLayout+xml"/>
  <Override PartName="/ppt/slideLayouts/slideLayout158.xml" ContentType="application/vnd.openxmlformats-officedocument.presentationml.slideLayout+xml"/>
  <Override PartName="/ppt/slideLayouts/slideLayout159.xml" ContentType="application/vnd.openxmlformats-officedocument.presentationml.slideLayout+xml"/>
  <Override PartName="/ppt/slideLayouts/slideLayout160.xml" ContentType="application/vnd.openxmlformats-officedocument.presentationml.slideLayout+xml"/>
  <Override PartName="/ppt/slideLayouts/slideLayout161.xml" ContentType="application/vnd.openxmlformats-officedocument.presentationml.slideLayout+xml"/>
  <Override PartName="/ppt/slideLayouts/slideLayout162.xml" ContentType="application/vnd.openxmlformats-officedocument.presentationml.slideLayout+xml"/>
  <Override PartName="/ppt/slideLayouts/slideLayout163.xml" ContentType="application/vnd.openxmlformats-officedocument.presentationml.slideLayout+xml"/>
  <Override PartName="/ppt/slideLayouts/slideLayout164.xml" ContentType="application/vnd.openxmlformats-officedocument.presentationml.slideLayout+xml"/>
  <Override PartName="/ppt/slideLayouts/slideLayout165.xml" ContentType="application/vnd.openxmlformats-officedocument.presentationml.slideLayout+xml"/>
  <Override PartName="/ppt/slideLayouts/slideLayout166.xml" ContentType="application/vnd.openxmlformats-officedocument.presentationml.slideLayout+xml"/>
  <Override PartName="/ppt/theme/theme13.xml" ContentType="application/vnd.openxmlformats-officedocument.theme+xml"/>
  <Override PartName="/ppt/theme/theme14.xml" ContentType="application/vnd.openxmlformats-officedocument.theme+xml"/>
  <Override PartName="/ppt/theme/theme1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1.wav" ContentType="audio/wav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media/audio2.wav" ContentType="audio/wav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media/audio3.wav" ContentType="audio/wav"/>
  <Override PartName="/ppt/media/audio4.wav" ContentType="audio/wav"/>
  <Override PartName="/ppt/notesSlides/notesSlide9.xml" ContentType="application/vnd.openxmlformats-officedocument.presentationml.notesSlide+xml"/>
  <Override PartName="/ppt/media/audio5.wav" ContentType="audio/wav"/>
  <Override PartName="/ppt/media/audio6.wav" ContentType="audio/wav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media/audio7.wav" ContentType="audio/wav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media/audio8.wav" ContentType="audio/wav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media/audio9.wav" ContentType="audio/wav"/>
  <Override PartName="/ppt/media/audio10.wav" ContentType="audio/wav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media/audio11.wav" ContentType="audio/wav"/>
  <Override PartName="/ppt/media/audio12.wav" ContentType="audio/wav"/>
  <Override PartName="/ppt/media/audio13.wav" ContentType="audio/wav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media/audio14.wav" ContentType="audio/wav"/>
  <Override PartName="/ppt/media/audio15.wav" ContentType="audio/wav"/>
  <Override PartName="/ppt/media/audio16.wav" ContentType="audio/wav"/>
  <Override PartName="/ppt/media/audio17.wav" ContentType="audio/wav"/>
  <Override PartName="/ppt/media/audio18.wav" ContentType="audio/wav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media/audio19.wav" ContentType="audio/wav"/>
  <Override PartName="/ppt/media/audio20.wav" ContentType="audio/wav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media/audio21.wav" ContentType="audio/wav"/>
  <Override PartName="/ppt/notesSlides/notesSlide46.xml" ContentType="application/vnd.openxmlformats-officedocument.presentationml.notesSlide+xml"/>
  <Override PartName="/ppt/media/audio22.wav" ContentType="audio/wav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media/audio23.wav" ContentType="audio/wav"/>
  <Override PartName="/ppt/media/audio24.wav" ContentType="audio/wav"/>
  <Override PartName="/ppt/notesSlides/notesSlide50.xml" ContentType="application/vnd.openxmlformats-officedocument.presentationml.notesSlide+xml"/>
  <Override PartName="/ppt/media/audio25.wav" ContentType="audio/wav"/>
  <Override PartName="/ppt/media/audio26.wav" ContentType="audio/wav"/>
  <Override PartName="/ppt/media/audio27.wav" ContentType="audio/wav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media/audio28.wav" ContentType="audio/wav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media/audio29.wav" ContentType="audio/wav"/>
  <Override PartName="/ppt/notesSlides/notesSlide6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51" r:id="rId1"/>
    <p:sldMasterId id="2147483652" r:id="rId2"/>
    <p:sldMasterId id="2147483654" r:id="rId3"/>
    <p:sldMasterId id="2147487413" r:id="rId4"/>
    <p:sldMasterId id="2147487427" r:id="rId5"/>
    <p:sldMasterId id="2147487444" r:id="rId6"/>
    <p:sldMasterId id="2147487460" r:id="rId7"/>
    <p:sldMasterId id="2147487473" r:id="rId8"/>
    <p:sldMasterId id="2147487486" r:id="rId9"/>
    <p:sldMasterId id="2147487498" r:id="rId10"/>
    <p:sldMasterId id="2147487510" r:id="rId11"/>
    <p:sldMasterId id="2147487522" r:id="rId12"/>
    <p:sldMasterId id="2147487534" r:id="rId13"/>
  </p:sldMasterIdLst>
  <p:notesMasterIdLst>
    <p:notesMasterId r:id="rId90"/>
  </p:notesMasterIdLst>
  <p:handoutMasterIdLst>
    <p:handoutMasterId r:id="rId91"/>
  </p:handoutMasterIdLst>
  <p:sldIdLst>
    <p:sldId id="577" r:id="rId14"/>
    <p:sldId id="561" r:id="rId15"/>
    <p:sldId id="562" r:id="rId16"/>
    <p:sldId id="575" r:id="rId17"/>
    <p:sldId id="505" r:id="rId18"/>
    <p:sldId id="491" r:id="rId19"/>
    <p:sldId id="565" r:id="rId20"/>
    <p:sldId id="495" r:id="rId21"/>
    <p:sldId id="394" r:id="rId22"/>
    <p:sldId id="393" r:id="rId23"/>
    <p:sldId id="566" r:id="rId24"/>
    <p:sldId id="523" r:id="rId25"/>
    <p:sldId id="419" r:id="rId26"/>
    <p:sldId id="564" r:id="rId27"/>
    <p:sldId id="526" r:id="rId28"/>
    <p:sldId id="484" r:id="rId29"/>
    <p:sldId id="563" r:id="rId30"/>
    <p:sldId id="527" r:id="rId31"/>
    <p:sldId id="500" r:id="rId32"/>
    <p:sldId id="529" r:id="rId33"/>
    <p:sldId id="530" r:id="rId34"/>
    <p:sldId id="531" r:id="rId35"/>
    <p:sldId id="517" r:id="rId36"/>
    <p:sldId id="507" r:id="rId37"/>
    <p:sldId id="525" r:id="rId38"/>
    <p:sldId id="516" r:id="rId39"/>
    <p:sldId id="472" r:id="rId40"/>
    <p:sldId id="453" r:id="rId41"/>
    <p:sldId id="520" r:id="rId42"/>
    <p:sldId id="401" r:id="rId43"/>
    <p:sldId id="470" r:id="rId44"/>
    <p:sldId id="518" r:id="rId45"/>
    <p:sldId id="509" r:id="rId46"/>
    <p:sldId id="436" r:id="rId47"/>
    <p:sldId id="576" r:id="rId48"/>
    <p:sldId id="446" r:id="rId49"/>
    <p:sldId id="447" r:id="rId50"/>
    <p:sldId id="478" r:id="rId51"/>
    <p:sldId id="502" r:id="rId52"/>
    <p:sldId id="514" r:id="rId53"/>
    <p:sldId id="494" r:id="rId54"/>
    <p:sldId id="461" r:id="rId55"/>
    <p:sldId id="474" r:id="rId56"/>
    <p:sldId id="459" r:id="rId57"/>
    <p:sldId id="475" r:id="rId58"/>
    <p:sldId id="476" r:id="rId59"/>
    <p:sldId id="450" r:id="rId60"/>
    <p:sldId id="522" r:id="rId61"/>
    <p:sldId id="499" r:id="rId62"/>
    <p:sldId id="513" r:id="rId63"/>
    <p:sldId id="568" r:id="rId64"/>
    <p:sldId id="569" r:id="rId65"/>
    <p:sldId id="535" r:id="rId66"/>
    <p:sldId id="536" r:id="rId67"/>
    <p:sldId id="537" r:id="rId68"/>
    <p:sldId id="538" r:id="rId69"/>
    <p:sldId id="570" r:id="rId70"/>
    <p:sldId id="571" r:id="rId71"/>
    <p:sldId id="542" r:id="rId72"/>
    <p:sldId id="543" r:id="rId73"/>
    <p:sldId id="544" r:id="rId74"/>
    <p:sldId id="545" r:id="rId75"/>
    <p:sldId id="546" r:id="rId76"/>
    <p:sldId id="547" r:id="rId77"/>
    <p:sldId id="548" r:id="rId78"/>
    <p:sldId id="549" r:id="rId79"/>
    <p:sldId id="550" r:id="rId80"/>
    <p:sldId id="551" r:id="rId81"/>
    <p:sldId id="552" r:id="rId82"/>
    <p:sldId id="553" r:id="rId83"/>
    <p:sldId id="554" r:id="rId84"/>
    <p:sldId id="440" r:id="rId85"/>
    <p:sldId id="555" r:id="rId86"/>
    <p:sldId id="556" r:id="rId87"/>
    <p:sldId id="557" r:id="rId88"/>
    <p:sldId id="558" r:id="rId89"/>
  </p:sldIdLst>
  <p:sldSz cx="9144000" cy="6858000" type="screen4x3"/>
  <p:notesSz cx="6858000" cy="91440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6pPr>
    <a:lvl7pPr marL="27432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7pPr>
    <a:lvl8pPr marL="32004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8pPr>
    <a:lvl9pPr marL="3657600" algn="l" defTabSz="914400" rtl="0" eaLnBrk="1" latinLnBrk="0" hangingPunct="1">
      <a:defRPr sz="2800" kern="1200">
        <a:solidFill>
          <a:schemeClr val="tx1"/>
        </a:solidFill>
        <a:latin typeface="Times New Roman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904">
          <p15:clr>
            <a:srgbClr val="A4A3A4"/>
          </p15:clr>
        </p15:guide>
        <p15:guide id="2" pos="3296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900"/>
    <a:srgbClr val="000000"/>
    <a:srgbClr val="FFFFFF"/>
    <a:srgbClr val="9900CC"/>
    <a:srgbClr val="CC3300"/>
    <a:srgbClr val="0000FF"/>
    <a:srgbClr val="663300"/>
    <a:srgbClr val="0066FF"/>
    <a:srgbClr val="0099FF"/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61" autoAdjust="0"/>
    <p:restoredTop sz="94638" autoAdjust="0"/>
  </p:normalViewPr>
  <p:slideViewPr>
    <p:cSldViewPr snapToGrid="0">
      <p:cViewPr varScale="1">
        <p:scale>
          <a:sx n="64" d="100"/>
          <a:sy n="64" d="100"/>
        </p:scale>
        <p:origin x="1350" y="60"/>
      </p:cViewPr>
      <p:guideLst>
        <p:guide orient="horz" pos="2904"/>
        <p:guide pos="3296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511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Master" Target="slideMasters/slideMaster13.xml"/><Relationship Id="rId18" Type="http://schemas.openxmlformats.org/officeDocument/2006/relationships/slide" Target="slides/slide5.xml"/><Relationship Id="rId26" Type="http://schemas.openxmlformats.org/officeDocument/2006/relationships/slide" Target="slides/slide13.xml"/><Relationship Id="rId39" Type="http://schemas.openxmlformats.org/officeDocument/2006/relationships/slide" Target="slides/slide26.xml"/><Relationship Id="rId21" Type="http://schemas.openxmlformats.org/officeDocument/2006/relationships/slide" Target="slides/slide8.xml"/><Relationship Id="rId34" Type="http://schemas.openxmlformats.org/officeDocument/2006/relationships/slide" Target="slides/slide21.xml"/><Relationship Id="rId42" Type="http://schemas.openxmlformats.org/officeDocument/2006/relationships/slide" Target="slides/slide29.xml"/><Relationship Id="rId47" Type="http://schemas.openxmlformats.org/officeDocument/2006/relationships/slide" Target="slides/slide34.xml"/><Relationship Id="rId50" Type="http://schemas.openxmlformats.org/officeDocument/2006/relationships/slide" Target="slides/slide37.xml"/><Relationship Id="rId55" Type="http://schemas.openxmlformats.org/officeDocument/2006/relationships/slide" Target="slides/slide42.xml"/><Relationship Id="rId63" Type="http://schemas.openxmlformats.org/officeDocument/2006/relationships/slide" Target="slides/slide50.xml"/><Relationship Id="rId68" Type="http://schemas.openxmlformats.org/officeDocument/2006/relationships/slide" Target="slides/slide55.xml"/><Relationship Id="rId76" Type="http://schemas.openxmlformats.org/officeDocument/2006/relationships/slide" Target="slides/slide63.xml"/><Relationship Id="rId84" Type="http://schemas.openxmlformats.org/officeDocument/2006/relationships/slide" Target="slides/slide71.xml"/><Relationship Id="rId89" Type="http://schemas.openxmlformats.org/officeDocument/2006/relationships/slide" Target="slides/slide76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58.xml"/><Relationship Id="rId9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3.xml"/><Relationship Id="rId29" Type="http://schemas.openxmlformats.org/officeDocument/2006/relationships/slide" Target="slides/slide1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1.xml"/><Relationship Id="rId32" Type="http://schemas.openxmlformats.org/officeDocument/2006/relationships/slide" Target="slides/slide19.xml"/><Relationship Id="rId37" Type="http://schemas.openxmlformats.org/officeDocument/2006/relationships/slide" Target="slides/slide24.xml"/><Relationship Id="rId40" Type="http://schemas.openxmlformats.org/officeDocument/2006/relationships/slide" Target="slides/slide27.xml"/><Relationship Id="rId45" Type="http://schemas.openxmlformats.org/officeDocument/2006/relationships/slide" Target="slides/slide32.xml"/><Relationship Id="rId53" Type="http://schemas.openxmlformats.org/officeDocument/2006/relationships/slide" Target="slides/slide40.xml"/><Relationship Id="rId58" Type="http://schemas.openxmlformats.org/officeDocument/2006/relationships/slide" Target="slides/slide45.xml"/><Relationship Id="rId66" Type="http://schemas.openxmlformats.org/officeDocument/2006/relationships/slide" Target="slides/slide53.xml"/><Relationship Id="rId74" Type="http://schemas.openxmlformats.org/officeDocument/2006/relationships/slide" Target="slides/slide61.xml"/><Relationship Id="rId79" Type="http://schemas.openxmlformats.org/officeDocument/2006/relationships/slide" Target="slides/slide66.xml"/><Relationship Id="rId87" Type="http://schemas.openxmlformats.org/officeDocument/2006/relationships/slide" Target="slides/slide74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48.xml"/><Relationship Id="rId82" Type="http://schemas.openxmlformats.org/officeDocument/2006/relationships/slide" Target="slides/slide69.xml"/><Relationship Id="rId90" Type="http://schemas.openxmlformats.org/officeDocument/2006/relationships/notesMaster" Target="notesMasters/notesMaster1.xml"/><Relationship Id="rId95" Type="http://schemas.openxmlformats.org/officeDocument/2006/relationships/tableStyles" Target="tableStyles.xml"/><Relationship Id="rId19" Type="http://schemas.openxmlformats.org/officeDocument/2006/relationships/slide" Target="slides/slide6.xml"/><Relationship Id="rId14" Type="http://schemas.openxmlformats.org/officeDocument/2006/relationships/slide" Target="slides/slide1.xml"/><Relationship Id="rId22" Type="http://schemas.openxmlformats.org/officeDocument/2006/relationships/slide" Target="slides/slide9.xml"/><Relationship Id="rId27" Type="http://schemas.openxmlformats.org/officeDocument/2006/relationships/slide" Target="slides/slide14.xml"/><Relationship Id="rId30" Type="http://schemas.openxmlformats.org/officeDocument/2006/relationships/slide" Target="slides/slide17.xml"/><Relationship Id="rId35" Type="http://schemas.openxmlformats.org/officeDocument/2006/relationships/slide" Target="slides/slide22.xml"/><Relationship Id="rId43" Type="http://schemas.openxmlformats.org/officeDocument/2006/relationships/slide" Target="slides/slide30.xml"/><Relationship Id="rId48" Type="http://schemas.openxmlformats.org/officeDocument/2006/relationships/slide" Target="slides/slide35.xml"/><Relationship Id="rId56" Type="http://schemas.openxmlformats.org/officeDocument/2006/relationships/slide" Target="slides/slide43.xml"/><Relationship Id="rId64" Type="http://schemas.openxmlformats.org/officeDocument/2006/relationships/slide" Target="slides/slide51.xml"/><Relationship Id="rId69" Type="http://schemas.openxmlformats.org/officeDocument/2006/relationships/slide" Target="slides/slide56.xml"/><Relationship Id="rId77" Type="http://schemas.openxmlformats.org/officeDocument/2006/relationships/slide" Target="slides/slide64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8.xml"/><Relationship Id="rId72" Type="http://schemas.openxmlformats.org/officeDocument/2006/relationships/slide" Target="slides/slide59.xml"/><Relationship Id="rId80" Type="http://schemas.openxmlformats.org/officeDocument/2006/relationships/slide" Target="slides/slide67.xml"/><Relationship Id="rId85" Type="http://schemas.openxmlformats.org/officeDocument/2006/relationships/slide" Target="slides/slide72.xml"/><Relationship Id="rId93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4.xml"/><Relationship Id="rId25" Type="http://schemas.openxmlformats.org/officeDocument/2006/relationships/slide" Target="slides/slide12.xml"/><Relationship Id="rId33" Type="http://schemas.openxmlformats.org/officeDocument/2006/relationships/slide" Target="slides/slide20.xml"/><Relationship Id="rId38" Type="http://schemas.openxmlformats.org/officeDocument/2006/relationships/slide" Target="slides/slide25.xml"/><Relationship Id="rId46" Type="http://schemas.openxmlformats.org/officeDocument/2006/relationships/slide" Target="slides/slide33.xml"/><Relationship Id="rId59" Type="http://schemas.openxmlformats.org/officeDocument/2006/relationships/slide" Target="slides/slide46.xml"/><Relationship Id="rId67" Type="http://schemas.openxmlformats.org/officeDocument/2006/relationships/slide" Target="slides/slide54.xml"/><Relationship Id="rId20" Type="http://schemas.openxmlformats.org/officeDocument/2006/relationships/slide" Target="slides/slide7.xml"/><Relationship Id="rId41" Type="http://schemas.openxmlformats.org/officeDocument/2006/relationships/slide" Target="slides/slide28.xml"/><Relationship Id="rId54" Type="http://schemas.openxmlformats.org/officeDocument/2006/relationships/slide" Target="slides/slide41.xml"/><Relationship Id="rId62" Type="http://schemas.openxmlformats.org/officeDocument/2006/relationships/slide" Target="slides/slide49.xml"/><Relationship Id="rId70" Type="http://schemas.openxmlformats.org/officeDocument/2006/relationships/slide" Target="slides/slide57.xml"/><Relationship Id="rId75" Type="http://schemas.openxmlformats.org/officeDocument/2006/relationships/slide" Target="slides/slide62.xml"/><Relationship Id="rId83" Type="http://schemas.openxmlformats.org/officeDocument/2006/relationships/slide" Target="slides/slide70.xml"/><Relationship Id="rId88" Type="http://schemas.openxmlformats.org/officeDocument/2006/relationships/slide" Target="slides/slide75.xml"/><Relationship Id="rId91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2.xml"/><Relationship Id="rId23" Type="http://schemas.openxmlformats.org/officeDocument/2006/relationships/slide" Target="slides/slide10.xml"/><Relationship Id="rId28" Type="http://schemas.openxmlformats.org/officeDocument/2006/relationships/slide" Target="slides/slide15.xml"/><Relationship Id="rId36" Type="http://schemas.openxmlformats.org/officeDocument/2006/relationships/slide" Target="slides/slide23.xml"/><Relationship Id="rId49" Type="http://schemas.openxmlformats.org/officeDocument/2006/relationships/slide" Target="slides/slide36.xml"/><Relationship Id="rId57" Type="http://schemas.openxmlformats.org/officeDocument/2006/relationships/slide" Target="slides/slide44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8.xml"/><Relationship Id="rId44" Type="http://schemas.openxmlformats.org/officeDocument/2006/relationships/slide" Target="slides/slide31.xml"/><Relationship Id="rId52" Type="http://schemas.openxmlformats.org/officeDocument/2006/relationships/slide" Target="slides/slide39.xml"/><Relationship Id="rId60" Type="http://schemas.openxmlformats.org/officeDocument/2006/relationships/slide" Target="slides/slide47.xml"/><Relationship Id="rId65" Type="http://schemas.openxmlformats.org/officeDocument/2006/relationships/slide" Target="slides/slide52.xml"/><Relationship Id="rId73" Type="http://schemas.openxmlformats.org/officeDocument/2006/relationships/slide" Target="slides/slide60.xml"/><Relationship Id="rId78" Type="http://schemas.openxmlformats.org/officeDocument/2006/relationships/slide" Target="slides/slide65.xml"/><Relationship Id="rId81" Type="http://schemas.openxmlformats.org/officeDocument/2006/relationships/slide" Target="slides/slide68.xml"/><Relationship Id="rId86" Type="http://schemas.openxmlformats.org/officeDocument/2006/relationships/slide" Target="slides/slide73.xml"/><Relationship Id="rId94" Type="http://schemas.openxmlformats.org/officeDocument/2006/relationships/theme" Target="theme/theme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37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390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620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390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2390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6200" y="868680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37750F0C-D108-45C0-B768-7986796BD9B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693828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67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067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98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4067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54067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4067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/>
            </a:lvl1pPr>
          </a:lstStyle>
          <a:p>
            <a:pPr>
              <a:defRPr/>
            </a:pPr>
            <a:fld id="{925FBE1D-73D0-43FA-BEE8-958B973709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633127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kumimoji="1" sz="1200" kern="1200">
        <a:solidFill>
          <a:schemeClr val="tx1"/>
        </a:solidFill>
        <a:latin typeface="Times New Roman" pitchFamily="18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33075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 w="9525"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40665379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3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45832D4-65E8-4F76-B200-F508CDB05869}" type="slidenum">
              <a:rPr lang="en-US" smtClean="0"/>
              <a:pPr/>
              <a:t>13</a:t>
            </a:fld>
            <a:endParaRPr lang="en-US" smtClean="0"/>
          </a:p>
        </p:txBody>
      </p:sp>
      <p:sp>
        <p:nvSpPr>
          <p:cNvPr id="1003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035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83664391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CEEE423-53C2-42BD-A014-72097D1F5EC2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013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138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7358691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0106539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4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E5A6015-A01D-4875-A2B0-6CD569AFC2BF}" type="slidenum">
              <a:rPr lang="en-US" smtClean="0"/>
              <a:pPr/>
              <a:t>16</a:t>
            </a:fld>
            <a:endParaRPr lang="en-US" smtClean="0"/>
          </a:p>
        </p:txBody>
      </p:sp>
      <p:sp>
        <p:nvSpPr>
          <p:cNvPr id="1034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34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62364244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1654955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6ED478-FF60-4F9B-9DA4-32001240DA9A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7438842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BC5568D-74E4-484F-A11F-E6F19A4F4EE6}" type="slidenum">
              <a:rPr lang="en-US" smtClean="0"/>
              <a:pPr/>
              <a:t>19</a:t>
            </a:fld>
            <a:endParaRPr lang="en-US" smtClean="0"/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3295752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510154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8077195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6ED478-FF60-4F9B-9DA4-32001240DA9A}" type="slidenum">
              <a:rPr lang="en-US" smtClean="0">
                <a:solidFill>
                  <a:prstClr val="black"/>
                </a:solidFill>
              </a:rPr>
              <a:pPr/>
              <a:t>22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577748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C081241-9BF2-427B-B243-847F58B0147A}" type="slidenum">
              <a:rPr lang="en-US" smtClean="0"/>
              <a:pPr/>
              <a:t>5</a:t>
            </a:fld>
            <a:endParaRPr lang="en-US" smtClean="0"/>
          </a:p>
        </p:txBody>
      </p:sp>
      <p:sp>
        <p:nvSpPr>
          <p:cNvPr id="808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09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089317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05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10704790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F33E258-1AF3-4CD7-AB14-C87FF294F8D0}" type="slidenum">
              <a:rPr lang="en-US" smtClean="0"/>
              <a:pPr/>
              <a:t>24</a:t>
            </a:fld>
            <a:endParaRPr lang="en-US" smtClean="0"/>
          </a:p>
        </p:txBody>
      </p:sp>
      <p:sp>
        <p:nvSpPr>
          <p:cNvPr id="1116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16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3883111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0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8618950-6B16-4EDD-A38E-C55F3ADBE041}" type="slidenum">
              <a:rPr lang="en-US" sz="1200" b="0" smtClean="0">
                <a:solidFill>
                  <a:prstClr val="black"/>
                </a:solidFill>
              </a:rPr>
              <a:pPr/>
              <a:t>25</a:t>
            </a:fld>
            <a:endParaRPr lang="en-US" sz="1200" b="0" smtClean="0">
              <a:solidFill>
                <a:prstClr val="black"/>
              </a:solidFill>
            </a:endParaRPr>
          </a:p>
        </p:txBody>
      </p:sp>
      <p:sp>
        <p:nvSpPr>
          <p:cNvPr id="870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70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36573891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3667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4969632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2A35EBA-CE7D-418E-B5C6-CBB6D4A99330}" type="slidenum">
              <a:rPr lang="en-US" smtClean="0"/>
              <a:pPr/>
              <a:t>27</a:t>
            </a:fld>
            <a:endParaRPr lang="en-US" smtClean="0"/>
          </a:p>
        </p:txBody>
      </p:sp>
      <p:sp>
        <p:nvSpPr>
          <p:cNvPr id="1146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46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97488084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C046258-E3F3-4235-B2BB-5B5AEAE2E262}" type="slidenum">
              <a:rPr lang="en-US" smtClean="0"/>
              <a:pPr/>
              <a:t>28</a:t>
            </a:fld>
            <a:endParaRPr lang="en-US" smtClean="0"/>
          </a:p>
        </p:txBody>
      </p:sp>
      <p:sp>
        <p:nvSpPr>
          <p:cNvPr id="1157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57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8066785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E1DB3B0-E823-4367-A2D2-3A081BFECFA1}" type="slidenum">
              <a:rPr lang="en-US" smtClean="0"/>
              <a:pPr/>
              <a:t>29</a:t>
            </a:fld>
            <a:endParaRPr lang="en-US" smtClean="0"/>
          </a:p>
        </p:txBody>
      </p:sp>
      <p:sp>
        <p:nvSpPr>
          <p:cNvPr id="1167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67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95850165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DEC6594A-490F-49A4-A44C-B5ED3788C482}" type="slidenum">
              <a:rPr lang="en-US" smtClean="0"/>
              <a:pPr/>
              <a:t>30</a:t>
            </a:fld>
            <a:endParaRPr lang="en-US" smtClean="0"/>
          </a:p>
        </p:txBody>
      </p:sp>
      <p:sp>
        <p:nvSpPr>
          <p:cNvPr id="1177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77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023418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1C3F05A-3289-464A-B21D-2AE2EE807F2A}" type="slidenum">
              <a:rPr lang="en-US" smtClean="0"/>
              <a:pPr/>
              <a:t>31</a:t>
            </a:fld>
            <a:endParaRPr lang="en-US" smtClean="0"/>
          </a:p>
        </p:txBody>
      </p:sp>
      <p:sp>
        <p:nvSpPr>
          <p:cNvPr id="1187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187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46859686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19811" name="Notes Placeholder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71091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7912D1A-0F56-453C-8C03-16391F7049F9}" type="slidenum">
              <a:rPr lang="en-US" smtClean="0"/>
              <a:pPr/>
              <a:t>6</a:t>
            </a:fld>
            <a:endParaRPr lang="en-US" smtClean="0"/>
          </a:p>
        </p:txBody>
      </p:sp>
      <p:sp>
        <p:nvSpPr>
          <p:cNvPr id="901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0116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7413370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BDE5C3C2-605B-473A-AE1D-1E0DA9890296}" type="slidenum">
              <a:rPr lang="en-US" smtClean="0"/>
              <a:pPr/>
              <a:t>33</a:t>
            </a:fld>
            <a:endParaRPr lang="en-US" smtClean="0"/>
          </a:p>
        </p:txBody>
      </p:sp>
      <p:sp>
        <p:nvSpPr>
          <p:cNvPr id="1208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08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48075845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8EDBC69E-2337-4386-8208-16F1FC8B0323}" type="slidenum">
              <a:rPr lang="en-US" smtClean="0"/>
              <a:pPr/>
              <a:t>34</a:t>
            </a:fld>
            <a:endParaRPr lang="en-US" smtClean="0"/>
          </a:p>
        </p:txBody>
      </p:sp>
      <p:sp>
        <p:nvSpPr>
          <p:cNvPr id="1218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18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41841373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ED9ACB-0913-41ED-BFE5-4B906CA3F39E}" type="slidenum">
              <a:rPr lang="en-US" smtClean="0">
                <a:solidFill>
                  <a:prstClr val="black"/>
                </a:solidFill>
              </a:rPr>
              <a:pPr/>
              <a:t>35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1343860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9758450-B4D7-4BB2-ADF0-67337CF7D7AC}" type="slidenum">
              <a:rPr lang="en-US" smtClean="0"/>
              <a:pPr/>
              <a:t>36</a:t>
            </a:fld>
            <a:endParaRPr lang="en-US" smtClean="0"/>
          </a:p>
        </p:txBody>
      </p:sp>
      <p:sp>
        <p:nvSpPr>
          <p:cNvPr id="1280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80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7458772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90C3C99-1DBC-47FA-972E-F5AB7B92C5A7}" type="slidenum">
              <a:rPr lang="en-US" smtClean="0"/>
              <a:pPr/>
              <a:t>37</a:t>
            </a:fld>
            <a:endParaRPr lang="en-US" smtClean="0"/>
          </a:p>
        </p:txBody>
      </p:sp>
      <p:sp>
        <p:nvSpPr>
          <p:cNvPr id="1290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90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01184193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62ED9ACB-0913-41ED-BFE5-4B906CA3F39E}" type="slidenum">
              <a:rPr lang="en-US" smtClean="0"/>
              <a:pPr/>
              <a:t>38</a:t>
            </a:fld>
            <a:endParaRPr lang="en-US" smtClean="0"/>
          </a:p>
        </p:txBody>
      </p:sp>
      <p:sp>
        <p:nvSpPr>
          <p:cNvPr id="1300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00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6270434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DB7B478-0AA7-40DE-9D82-60D8B511FD36}" type="slidenum">
              <a:rPr lang="en-US" smtClean="0"/>
              <a:pPr/>
              <a:t>39</a:t>
            </a:fld>
            <a:endParaRPr lang="en-US" smtClean="0"/>
          </a:p>
        </p:txBody>
      </p:sp>
      <p:sp>
        <p:nvSpPr>
          <p:cNvPr id="1310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3817693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20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3794514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AD407A5-4781-431C-894B-BC685FEC02DB}" type="slidenum">
              <a:rPr lang="en-US" smtClean="0"/>
              <a:pPr/>
              <a:t>41</a:t>
            </a:fld>
            <a:endParaRPr lang="en-US" smtClean="0"/>
          </a:p>
        </p:txBody>
      </p:sp>
      <p:sp>
        <p:nvSpPr>
          <p:cNvPr id="1331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331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9834835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2F30F83-F061-40DC-8806-C9A3514B5662}" type="slidenum">
              <a:rPr lang="en-US" smtClean="0"/>
              <a:pPr/>
              <a:t>42</a:t>
            </a:fld>
            <a:endParaRPr lang="en-US" smtClean="0"/>
          </a:p>
        </p:txBody>
      </p:sp>
      <p:sp>
        <p:nvSpPr>
          <p:cNvPr id="13414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414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6032757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113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5895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7645B5B-8006-4EF1-AF07-F2FC07E05D48}" type="slidenum">
              <a:rPr lang="en-US" smtClean="0"/>
              <a:pPr/>
              <a:t>43</a:t>
            </a:fld>
            <a:endParaRPr lang="en-US" smtClean="0"/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00567730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6C08FE4-14B9-4414-AFED-03066EB6EB69}" type="slidenum">
              <a:rPr lang="en-US" smtClean="0"/>
              <a:pPr/>
              <a:t>44</a:t>
            </a:fld>
            <a:endParaRPr lang="en-US" smtClean="0"/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143016328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88EA89-7D26-4EEB-95E0-AA228740BF53}" type="slidenum">
              <a:rPr lang="en-US" smtClean="0"/>
              <a:pPr/>
              <a:t>45</a:t>
            </a:fld>
            <a:endParaRPr lang="en-US" smtClean="0"/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08380491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4DE8AF05-8D9E-42D9-919A-CB463280443C}" type="slidenum">
              <a:rPr lang="en-US" smtClean="0"/>
              <a:pPr/>
              <a:t>46</a:t>
            </a:fld>
            <a:endParaRPr lang="en-US" smtClean="0"/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4639809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7CC1DD0F-2CAA-4A7E-867C-079E37BCB40D}" type="slidenum">
              <a:rPr lang="en-US" smtClean="0"/>
              <a:pPr/>
              <a:t>47</a:t>
            </a:fld>
            <a:endParaRPr lang="en-US" smtClean="0"/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98412878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35D6E71-36C0-4447-9B37-F98D0D129266}" type="slidenum">
              <a:rPr lang="en-US" smtClean="0"/>
              <a:pPr/>
              <a:t>48</a:t>
            </a:fld>
            <a:endParaRPr lang="en-US" smtClean="0"/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71332466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2C1DA61F-969F-41FB-A1B2-6F9220CAF037}" type="slidenum">
              <a:rPr lang="en-US" smtClean="0"/>
              <a:pPr/>
              <a:t>49</a:t>
            </a:fld>
            <a:endParaRPr lang="en-US" smtClean="0"/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970255076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A12BD6-F309-4589-A8AE-4F063278E5FE}" type="slidenum">
              <a:rPr lang="en-US" smtClean="0"/>
              <a:pPr/>
              <a:t>50</a:t>
            </a:fld>
            <a:endParaRPr lang="en-US" smtClean="0"/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1212620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430797144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6ED478-FF60-4F9B-9DA4-32001240DA9A}" type="slidenum">
              <a:rPr lang="en-US" smtClean="0">
                <a:solidFill>
                  <a:prstClr val="black"/>
                </a:solidFill>
              </a:rPr>
              <a:pPr/>
              <a:t>52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481128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382130CE-D4D7-47B3-94F9-0244EACD4FD8}" type="slidenum">
              <a:rPr lang="en-US" smtClean="0"/>
              <a:pPr/>
              <a:t>8</a:t>
            </a:fld>
            <a:endParaRPr lang="en-US" smtClean="0"/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80994722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B0717399-546F-4162-980F-36EB09CA97B0}" type="slidenum">
              <a:rPr lang="en-US" sz="1200" b="0" smtClean="0">
                <a:solidFill>
                  <a:prstClr val="black"/>
                </a:solidFill>
              </a:rPr>
              <a:pPr/>
              <a:t>53</a:t>
            </a:fld>
            <a:endParaRPr lang="en-US" sz="1200" b="0" smtClean="0">
              <a:solidFill>
                <a:prstClr val="black"/>
              </a:solidFill>
            </a:endParaRPr>
          </a:p>
        </p:txBody>
      </p:sp>
      <p:sp>
        <p:nvSpPr>
          <p:cNvPr id="921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21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789698590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673F3DA-1A26-4138-AFAB-A7FB4BA91721}" type="slidenum">
              <a:rPr lang="en-US" sz="1200" b="0" smtClean="0">
                <a:solidFill>
                  <a:prstClr val="black"/>
                </a:solidFill>
              </a:rPr>
              <a:pPr/>
              <a:t>55</a:t>
            </a:fld>
            <a:endParaRPr lang="en-US" sz="1200" b="0" smtClean="0">
              <a:solidFill>
                <a:prstClr val="black"/>
              </a:solidFill>
            </a:endParaRPr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032933196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34AC54C-7B1B-4EE8-898A-DD7900FF7B1D}" type="slidenum">
              <a:rPr lang="en-US" sz="1200" b="0" smtClean="0">
                <a:solidFill>
                  <a:prstClr val="black"/>
                </a:solidFill>
              </a:rPr>
              <a:pPr/>
              <a:t>56</a:t>
            </a:fld>
            <a:endParaRPr lang="en-US" sz="1200" b="0" smtClean="0">
              <a:solidFill>
                <a:prstClr val="black"/>
              </a:solidFill>
            </a:endParaRPr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34414640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ln/>
        </p:spPr>
      </p:sp>
      <p:sp>
        <p:nvSpPr>
          <p:cNvPr id="1566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 w="9525"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79089822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F56ED478-FF60-4F9B-9DA4-32001240DA9A}" type="slidenum">
              <a:rPr lang="en-US" smtClean="0">
                <a:solidFill>
                  <a:prstClr val="black"/>
                </a:solidFill>
              </a:rPr>
              <a:pPr/>
              <a:t>58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819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2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7035935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1D3E95B-54EE-4590-B310-D835E8A3C3BF}" type="slidenum">
              <a:rPr lang="en-US" sz="1200" b="0" smtClean="0">
                <a:solidFill>
                  <a:prstClr val="black"/>
                </a:solidFill>
              </a:rPr>
              <a:pPr/>
              <a:t>59</a:t>
            </a:fld>
            <a:endParaRPr lang="en-US" sz="1200" b="0" smtClean="0">
              <a:solidFill>
                <a:prstClr val="black"/>
              </a:solidFill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13874853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4451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20574765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F8F4A90-C252-45BB-AFE3-E2850EF770DB}" type="slidenum">
              <a:rPr lang="en-US" sz="1200" b="0" smtClean="0">
                <a:solidFill>
                  <a:prstClr val="black"/>
                </a:solidFill>
              </a:rPr>
              <a:pPr/>
              <a:t>61</a:t>
            </a:fld>
            <a:endParaRPr lang="en-US" sz="1200" b="0" smtClean="0">
              <a:solidFill>
                <a:prstClr val="black"/>
              </a:solidFill>
            </a:endParaRPr>
          </a:p>
        </p:txBody>
      </p:sp>
      <p:sp>
        <p:nvSpPr>
          <p:cNvPr id="1054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864024700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4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C5296153-F897-43D8-B7B9-D110C5B8BA1B}" type="slidenum">
              <a:rPr lang="en-US" sz="1200" b="0" smtClean="0">
                <a:solidFill>
                  <a:prstClr val="black"/>
                </a:solidFill>
              </a:rPr>
              <a:pPr/>
              <a:t>62</a:t>
            </a:fld>
            <a:endParaRPr lang="en-US" sz="1200" b="0" smtClean="0">
              <a:solidFill>
                <a:prstClr val="black"/>
              </a:solidFill>
            </a:endParaRPr>
          </a:p>
        </p:txBody>
      </p:sp>
      <p:sp>
        <p:nvSpPr>
          <p:cNvPr id="1064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650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58387790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69BF37BE-FFAE-484D-AD63-7194158DFFED}" type="slidenum">
              <a:rPr lang="en-US" sz="1200" b="0" smtClean="0">
                <a:solidFill>
                  <a:prstClr val="black"/>
                </a:solidFill>
              </a:rPr>
              <a:pPr/>
              <a:t>63</a:t>
            </a:fld>
            <a:endParaRPr lang="en-US" sz="1200" b="0" smtClean="0">
              <a:solidFill>
                <a:prstClr val="black"/>
              </a:solidFill>
            </a:endParaRPr>
          </a:p>
        </p:txBody>
      </p:sp>
      <p:sp>
        <p:nvSpPr>
          <p:cNvPr id="10752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50938" y="692150"/>
            <a:ext cx="4556125" cy="3416300"/>
          </a:xfrm>
          <a:ln/>
        </p:spPr>
      </p:sp>
      <p:sp>
        <p:nvSpPr>
          <p:cNvPr id="107524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0212255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5448E8B-C440-47A3-833D-285DD4FB451A}" type="slidenum">
              <a:rPr lang="en-US" smtClean="0"/>
              <a:pPr/>
              <a:t>9</a:t>
            </a:fld>
            <a:endParaRPr lang="en-US" smtClean="0"/>
          </a:p>
        </p:txBody>
      </p:sp>
      <p:sp>
        <p:nvSpPr>
          <p:cNvPr id="931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31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51946393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107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77284563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32099" name="Rectangle 3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297070311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503E5E0-519B-4E7B-A980-03CC7B6FD878}" type="slidenum">
              <a:rPr lang="en-US" sz="1200" b="0" smtClean="0">
                <a:solidFill>
                  <a:prstClr val="black"/>
                </a:solidFill>
              </a:rPr>
              <a:pPr/>
              <a:t>66</a:t>
            </a:fld>
            <a:endParaRPr lang="en-US" sz="1200" b="0" smtClean="0">
              <a:solidFill>
                <a:prstClr val="black"/>
              </a:solidFill>
            </a:endParaRPr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588647120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18FF240E-888B-471B-A08D-70427D3BA5E7}" type="slidenum">
              <a:rPr lang="en-US" sz="1200" b="0" smtClean="0">
                <a:solidFill>
                  <a:prstClr val="black"/>
                </a:solidFill>
              </a:rPr>
              <a:pPr/>
              <a:t>67</a:t>
            </a:fld>
            <a:endParaRPr lang="en-US" sz="1200" b="0" smtClean="0">
              <a:solidFill>
                <a:prstClr val="black"/>
              </a:solidFill>
            </a:endParaRPr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2187699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86FA9EB9-F2D9-4C93-A77D-917680441D0C}" type="slidenum">
              <a:rPr lang="en-US" sz="1200" b="0" smtClean="0">
                <a:solidFill>
                  <a:prstClr val="black"/>
                </a:solidFill>
              </a:rPr>
              <a:pPr/>
              <a:t>68</a:t>
            </a:fld>
            <a:endParaRPr lang="en-US" sz="1200" b="0" smtClean="0">
              <a:solidFill>
                <a:prstClr val="black"/>
              </a:solidFill>
            </a:endParaRPr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991773875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EA257F2-8D55-4F9C-87D9-250C519FA86F}" type="slidenum">
              <a:rPr lang="en-US" sz="1200" b="0" smtClean="0">
                <a:solidFill>
                  <a:prstClr val="black"/>
                </a:solidFill>
              </a:rPr>
              <a:pPr/>
              <a:t>69</a:t>
            </a:fld>
            <a:endParaRPr lang="en-US" sz="1200" b="0" smtClean="0">
              <a:solidFill>
                <a:prstClr val="black"/>
              </a:solidFill>
            </a:endParaRPr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07455221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AA25C662-B212-411F-8D65-217CF28D873B}" type="slidenum">
              <a:rPr lang="en-US" sz="1200" b="0" smtClean="0">
                <a:solidFill>
                  <a:prstClr val="black"/>
                </a:solidFill>
              </a:rPr>
              <a:pPr/>
              <a:t>70</a:t>
            </a:fld>
            <a:endParaRPr lang="en-US" sz="1200" b="0" smtClean="0">
              <a:solidFill>
                <a:prstClr val="black"/>
              </a:solidFill>
            </a:endParaRPr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504616504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fld id="{D39CA2E6-999C-4162-B43E-E978D0FD1413}" type="slidenum">
              <a:rPr lang="en-US" sz="1200" b="0" smtClean="0">
                <a:solidFill>
                  <a:prstClr val="black"/>
                </a:solidFill>
              </a:rPr>
              <a:pPr/>
              <a:t>71</a:t>
            </a:fld>
            <a:endParaRPr lang="en-US" sz="1200" b="0" smtClean="0">
              <a:solidFill>
                <a:prstClr val="black"/>
              </a:solidFill>
            </a:endParaRPr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644254147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473DB2D-439B-4607-A0FA-5F2B307240D8}" type="slidenum">
              <a:rPr lang="en-US" smtClean="0"/>
              <a:pPr/>
              <a:t>72</a:t>
            </a:fld>
            <a:endParaRPr lang="en-US" smtClean="0"/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4926731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44DE8D6-BB88-49A2-89B7-53BD206736A6}" type="slidenum">
              <a:rPr lang="en-US" smtClean="0"/>
              <a:pPr/>
              <a:t>10</a:t>
            </a:fld>
            <a:endParaRPr lang="en-US" smtClean="0"/>
          </a:p>
        </p:txBody>
      </p:sp>
      <p:sp>
        <p:nvSpPr>
          <p:cNvPr id="942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42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8679431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0E5C3B20-3B02-4A20-B216-6689F2783441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952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523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8158629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3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1FF9DFE8-6D6C-4086-94DE-E6612A101FB6}" type="slidenum">
              <a:rPr lang="en-US" smtClean="0">
                <a:solidFill>
                  <a:prstClr val="black"/>
                </a:solidFill>
              </a:rPr>
              <a:pPr/>
              <a:t>12</a:t>
            </a:fld>
            <a:endParaRPr lang="en-US" smtClean="0">
              <a:solidFill>
                <a:prstClr val="black"/>
              </a:solidFill>
            </a:endParaRPr>
          </a:p>
        </p:txBody>
      </p:sp>
      <p:sp>
        <p:nvSpPr>
          <p:cNvPr id="993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993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4168421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FE0C30-9887-4670-AD98-1415BED3B1A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114432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9887B0-040E-4431-8883-85253BE2AAF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700265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1F91A4-D462-4FB0-B498-ABFB5036CBE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8718332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37765E-55FA-427F-BFB7-EBD817FCB44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659954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9C37CB-AAB2-4BAA-B0E7-8AD36122129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186222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B46B2F-2B6D-41B9-93B1-CEFBB1282BA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916141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BAB3E4-8F5E-4B7F-B6C7-9D2135F92DD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6962177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CD2B16-0343-4432-A562-1DEB9532884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8026770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566292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1590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228600"/>
            <a:ext cx="1752600" cy="6400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28800" y="228600"/>
            <a:ext cx="5105400" cy="6400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2346668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266941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802189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1858086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50565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716481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2932946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2243870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1269226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482605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28600"/>
            <a:ext cx="7010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1828800" y="1600200"/>
            <a:ext cx="34290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0200" y="1600200"/>
            <a:ext cx="34290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386060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281153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287660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024393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390257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3083794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4483704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3295905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57367805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62038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828800" y="228600"/>
            <a:ext cx="7010400" cy="6400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2747301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0220440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200335"/>
      </p:ext>
    </p:extLst>
  </p:cSld>
  <p:clrMapOvr>
    <a:masterClrMapping/>
  </p:clrMapOvr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2670282"/>
      </p:ext>
    </p:extLst>
  </p:cSld>
  <p:clrMapOvr>
    <a:masterClrMapping/>
  </p:clrMapOvr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23522461"/>
      </p:ext>
    </p:extLst>
  </p:cSld>
  <p:clrMapOvr>
    <a:masterClrMapping/>
  </p:clrMapOvr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1425991"/>
      </p:ext>
    </p:extLst>
  </p:cSld>
  <p:clrMapOvr>
    <a:masterClrMapping/>
  </p:clrMapOvr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6549454"/>
      </p:ext>
    </p:extLst>
  </p:cSld>
  <p:clrMapOvr>
    <a:masterClrMapping/>
  </p:clrMapOvr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837869"/>
      </p:ext>
    </p:extLst>
  </p:cSld>
  <p:clrMapOvr>
    <a:masterClrMapping/>
  </p:clrMapOvr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697299"/>
      </p:ext>
    </p:extLst>
  </p:cSld>
  <p:clrMapOvr>
    <a:masterClrMapping/>
  </p:clrMapOvr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35139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1828800" y="228600"/>
            <a:ext cx="7010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1828800" y="1600200"/>
            <a:ext cx="3429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10200" y="1600200"/>
            <a:ext cx="3429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1828800" y="4191000"/>
            <a:ext cx="3429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410200" y="4191000"/>
            <a:ext cx="3429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6230720"/>
      </p:ext>
    </p:extLst>
  </p:cSld>
  <p:clrMapOvr>
    <a:masterClrMapping/>
  </p:clrMapOvr>
</p:sldLayout>
</file>

<file path=ppt/slideLayouts/slideLayout1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9285261"/>
      </p:ext>
    </p:extLst>
  </p:cSld>
  <p:clrMapOvr>
    <a:masterClrMapping/>
  </p:clrMapOvr>
</p:sldLayout>
</file>

<file path=ppt/slideLayouts/slideLayout1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956047"/>
      </p:ext>
    </p:extLst>
  </p:cSld>
  <p:clrMapOvr>
    <a:masterClrMapping/>
  </p:clrMapOvr>
</p:sldLayout>
</file>

<file path=ppt/slideLayouts/slideLayout1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233475"/>
      </p:ext>
    </p:extLst>
  </p:cSld>
  <p:clrMapOvr>
    <a:masterClrMapping/>
  </p:clrMapOvr>
</p:sldLayout>
</file>

<file path=ppt/slideLayouts/slideLayout1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759846"/>
      </p:ext>
    </p:extLst>
  </p:cSld>
  <p:clrMapOvr>
    <a:masterClrMapping/>
  </p:clrMapOvr>
</p:sldLayout>
</file>

<file path=ppt/slideLayouts/slideLayout1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1185903"/>
      </p:ext>
    </p:extLst>
  </p:cSld>
  <p:clrMapOvr>
    <a:masterClrMapping/>
  </p:clrMapOvr>
</p:sldLayout>
</file>

<file path=ppt/slideLayouts/slideLayout1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16955"/>
      </p:ext>
    </p:extLst>
  </p:cSld>
  <p:clrMapOvr>
    <a:masterClrMapping/>
  </p:clrMapOvr>
</p:sldLayout>
</file>

<file path=ppt/slideLayouts/slideLayout1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686088"/>
      </p:ext>
    </p:extLst>
  </p:cSld>
  <p:clrMapOvr>
    <a:masterClrMapping/>
  </p:clrMapOvr>
</p:sldLayout>
</file>

<file path=ppt/slideLayouts/slideLayout1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537152"/>
      </p:ext>
    </p:extLst>
  </p:cSld>
  <p:clrMapOvr>
    <a:masterClrMapping/>
  </p:clrMapOvr>
</p:sldLayout>
</file>

<file path=ppt/slideLayouts/slideLayout1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55940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28600"/>
            <a:ext cx="7010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1828800" y="1600200"/>
            <a:ext cx="7010400" cy="50292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</p:cSld>
  <p:clrMapOvr>
    <a:masterClrMapping/>
  </p:clrMapOvr>
  <p:transition spd="med"/>
</p:sldLayout>
</file>

<file path=ppt/slideLayouts/slideLayout1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0287358"/>
      </p:ext>
    </p:extLst>
  </p:cSld>
  <p:clrMapOvr>
    <a:masterClrMapping/>
  </p:clrMapOvr>
</p:sldLayout>
</file>

<file path=ppt/slideLayouts/slideLayout1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3/23/2015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563809"/>
      </p:ext>
    </p:extLst>
  </p:cSld>
  <p:clrMapOvr>
    <a:masterClrMapping/>
  </p:clrMapOvr>
</p:sldLayout>
</file>

<file path=ppt/slideLayouts/slideLayout1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6684582"/>
      </p:ext>
    </p:extLst>
  </p:cSld>
  <p:clrMapOvr>
    <a:masterClrMapping/>
  </p:clrMapOvr>
  <p:transition spd="med"/>
</p:sldLayout>
</file>

<file path=ppt/slideLayouts/slideLayout15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1848198"/>
      </p:ext>
    </p:extLst>
  </p:cSld>
  <p:clrMapOvr>
    <a:masterClrMapping/>
  </p:clrMapOvr>
  <p:transition spd="med"/>
</p:sldLayout>
</file>

<file path=ppt/slideLayouts/slideLayout15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78313730"/>
      </p:ext>
    </p:extLst>
  </p:cSld>
  <p:clrMapOvr>
    <a:masterClrMapping/>
  </p:clrMapOvr>
  <p:transition spd="med"/>
</p:sldLayout>
</file>

<file path=ppt/slideLayouts/slideLayout15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3434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600200"/>
            <a:ext cx="43434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4630540"/>
      </p:ext>
    </p:extLst>
  </p:cSld>
  <p:clrMapOvr>
    <a:masterClrMapping/>
  </p:clrMapOvr>
  <p:transition spd="med"/>
</p:sldLayout>
</file>

<file path=ppt/slideLayouts/slideLayout15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298633"/>
      </p:ext>
    </p:extLst>
  </p:cSld>
  <p:clrMapOvr>
    <a:masterClrMapping/>
  </p:clrMapOvr>
  <p:transition spd="med"/>
</p:sldLayout>
</file>

<file path=ppt/slideLayouts/slideLayout1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0806628"/>
      </p:ext>
    </p:extLst>
  </p:cSld>
  <p:clrMapOvr>
    <a:masterClrMapping/>
  </p:clrMapOvr>
  <p:transition spd="med"/>
</p:sldLayout>
</file>

<file path=ppt/slideLayouts/slideLayout1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82057599"/>
      </p:ext>
    </p:extLst>
  </p:cSld>
  <p:clrMapOvr>
    <a:masterClrMapping/>
  </p:clrMapOvr>
  <p:transition spd="med"/>
</p:sldLayout>
</file>

<file path=ppt/slideLayouts/slideLayout15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58815654"/>
      </p:ext>
    </p:extLst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w 1588"/>
              <a:gd name="T1" fmla="*/ 0 h 1912"/>
              <a:gd name="T2" fmla="*/ 0 w 1588"/>
              <a:gd name="T3" fmla="*/ 2147483647 h 1912"/>
              <a:gd name="T4" fmla="*/ 0 w 1588"/>
              <a:gd name="T5" fmla="*/ 2147483647 h 1912"/>
              <a:gd name="T6" fmla="*/ 0 w 1588"/>
              <a:gd name="T7" fmla="*/ 2147483647 h 1912"/>
              <a:gd name="T8" fmla="*/ 0 w 1588"/>
              <a:gd name="T9" fmla="*/ 2147483647 h 1912"/>
              <a:gd name="T10" fmla="*/ 0 w 1588"/>
              <a:gd name="T11" fmla="*/ 2147483647 h 1912"/>
              <a:gd name="T12" fmla="*/ 0 w 1588"/>
              <a:gd name="T13" fmla="*/ 0 h 1912"/>
              <a:gd name="T14" fmla="*/ 0 w 1588"/>
              <a:gd name="T15" fmla="*/ 0 h 1912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0" t="0" r="r" b="b"/>
            <a:pathLst>
              <a:path w="1588" h="1912">
                <a:moveTo>
                  <a:pt x="0" y="0"/>
                </a:move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4441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4441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65AE999-E857-48BD-A89C-CBD1FAD7433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</p:spTree>
  </p:cSld>
  <p:clrMapOvr>
    <a:masterClrMapping/>
  </p:clrMapOvr>
</p:sldLayout>
</file>

<file path=ppt/slideLayouts/slideLayout16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0595184"/>
      </p:ext>
    </p:extLst>
  </p:cSld>
  <p:clrMapOvr>
    <a:masterClrMapping/>
  </p:clrMapOvr>
  <p:transition spd="med"/>
</p:sldLayout>
</file>

<file path=ppt/slideLayouts/slideLayout1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0646282"/>
      </p:ext>
    </p:extLst>
  </p:cSld>
  <p:clrMapOvr>
    <a:masterClrMapping/>
  </p:clrMapOvr>
  <p:transition spd="med"/>
</p:sldLayout>
</file>

<file path=ppt/slideLayouts/slideLayout1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629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629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839631"/>
      </p:ext>
    </p:extLst>
  </p:cSld>
  <p:clrMapOvr>
    <a:masterClrMapping/>
  </p:clrMapOvr>
  <p:transition spd="med"/>
</p:sldLayout>
</file>

<file path=ppt/slideLayouts/slideLayout163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3434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600200"/>
            <a:ext cx="43434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495800" y="4191000"/>
            <a:ext cx="43434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973465"/>
      </p:ext>
    </p:extLst>
  </p:cSld>
  <p:clrMapOvr>
    <a:masterClrMapping/>
  </p:clrMapOvr>
  <p:transition spd="med"/>
</p:sldLayout>
</file>

<file path=ppt/slideLayouts/slideLayout16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0" y="0"/>
            <a:ext cx="9144000" cy="6629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612281"/>
      </p:ext>
    </p:extLst>
  </p:cSld>
  <p:clrMapOvr>
    <a:masterClrMapping/>
  </p:clrMapOvr>
  <p:transition spd="med"/>
</p:sldLayout>
</file>

<file path=ppt/slideLayouts/slideLayout16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600200"/>
            <a:ext cx="43434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600200"/>
            <a:ext cx="43434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7863630"/>
      </p:ext>
    </p:extLst>
  </p:cSld>
  <p:clrMapOvr>
    <a:masterClrMapping/>
  </p:clrMapOvr>
  <p:transition spd="med"/>
</p:sldLayout>
</file>

<file path=ppt/slideLayouts/slideLayout166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9144000" cy="1371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1600200"/>
            <a:ext cx="43434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495800" y="1600200"/>
            <a:ext cx="43434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0" y="4191000"/>
            <a:ext cx="43434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95800" y="4191000"/>
            <a:ext cx="43434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757454"/>
      </p:ext>
    </p:extLst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6A5E76-EA4E-4902-86F6-2B30A0EED56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DBE1765-4591-448D-A50C-F8D514103F1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F9EEB1-5F85-4B0E-B7B5-FED136EE812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1E64F5-FA5C-4E4C-AC20-F56448EC969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22E441-EFF9-4336-A84E-19A0CDCEC19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32D5E6-F3B6-454D-9EBB-F7146942C24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ECB5FD1-BF70-470B-BAD8-921AD23C25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585A1EE-7539-47AA-B8D2-5CFA833E99E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E63D373-56C4-4619-B831-90C273FFF9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A0DDD3-0FA5-4493-B5A5-85371282533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92100"/>
            <a:ext cx="8229600" cy="5727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51A83C-C871-4FE4-A214-5B3BFAB5886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666" name="Rectangle 2"/>
          <p:cNvSpPr>
            <a:spLocks noGrp="1" noRot="1" noChangeArrowheads="1"/>
          </p:cNvSpPr>
          <p:nvPr>
            <p:ph type="ctrTitle"/>
          </p:nvPr>
        </p:nvSpPr>
        <p:spPr>
          <a:xfrm>
            <a:off x="685800" y="1981200"/>
            <a:ext cx="7772400" cy="16002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97667" name="Rectangle 3"/>
          <p:cNvSpPr>
            <a:spLocks noGrp="1" noRot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48CD8B-6D48-442A-B534-73495F0759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585E06-AD02-45ED-9FE7-62339F51B20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AACF77-5008-4512-9F77-971311EF396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625" y="1676400"/>
            <a:ext cx="4194175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6400"/>
            <a:ext cx="4194175" cy="44227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874EC57-4319-4BCB-9333-A0BE16E751B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7F1B23-82C7-4F35-880C-FC11AD2E40E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FA94CF-10C2-4E6F-9B43-A770F1F22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FAC490-226D-4BFB-983E-EBC4CBBAEC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696F2F0-3A37-49F5-810B-018BAB17EAA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907184E-110F-4337-BB47-9449CACFFE4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6553393-08D6-4733-B5CE-4A2978F189E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07188" y="228600"/>
            <a:ext cx="2135187" cy="587057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1625" y="228600"/>
            <a:ext cx="6253163" cy="587057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796FD8-26B1-408C-A197-EC479D95231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301625" y="228600"/>
            <a:ext cx="8540750" cy="5870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9A8BC4-8E70-4008-8550-0BBA011AFF2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28800" y="1600200"/>
            <a:ext cx="34290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0200" y="1600200"/>
            <a:ext cx="34290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043060"/>
      </p:ext>
    </p:extLst>
  </p:cSld>
  <p:clrMapOvr>
    <a:masterClrMapping/>
  </p:clrMapOvr>
  <p:transition spd="med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4552255"/>
      </p:ext>
    </p:extLst>
  </p:cSld>
  <p:clrMapOvr>
    <a:masterClrMapping/>
  </p:clrMapOvr>
  <p:transition spd="med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46200189"/>
      </p:ext>
    </p:extLst>
  </p:cSld>
  <p:clrMapOvr>
    <a:masterClrMapping/>
  </p:clrMapOvr>
  <p:transition spd="med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28800" y="1600200"/>
            <a:ext cx="34290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10200" y="1600200"/>
            <a:ext cx="3429000" cy="5029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1648272"/>
      </p:ext>
    </p:extLst>
  </p:cSld>
  <p:clrMapOvr>
    <a:masterClrMapping/>
  </p:clrMapOvr>
  <p:transition spd="med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1110778"/>
      </p:ext>
    </p:extLst>
  </p:cSld>
  <p:clrMapOvr>
    <a:masterClrMapping/>
  </p:clrMapOvr>
  <p:transition spd="med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9408995"/>
      </p:ext>
    </p:extLst>
  </p:cSld>
  <p:clrMapOvr>
    <a:masterClrMapping/>
  </p:clrMapOvr>
  <p:transition spd="med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21041957"/>
      </p:ext>
    </p:extLst>
  </p:cSld>
  <p:clrMapOvr>
    <a:masterClrMapping/>
  </p:clrMapOvr>
  <p:transition spd="med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51426023"/>
      </p:ext>
    </p:extLst>
  </p:cSld>
  <p:clrMapOvr>
    <a:masterClrMapping/>
  </p:clrMapOvr>
  <p:transition spd="med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212436891"/>
      </p:ext>
    </p:extLst>
  </p:cSld>
  <p:clrMapOvr>
    <a:masterClrMapping/>
  </p:clrMapOvr>
  <p:transition spd="med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48908"/>
      </p:ext>
    </p:extLst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86600" y="228600"/>
            <a:ext cx="1752600" cy="64008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828800" y="228600"/>
            <a:ext cx="5105400" cy="64008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6269720"/>
      </p:ext>
    </p:extLst>
  </p:cSld>
  <p:clrMapOvr>
    <a:masterClrMapping/>
  </p:clrMapOvr>
  <p:transition spd="med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1828800" y="228600"/>
            <a:ext cx="7010400" cy="6400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1530147"/>
      </p:ext>
    </p:extLst>
  </p:cSld>
  <p:clrMapOvr>
    <a:masterClrMapping/>
  </p:clrMapOvr>
  <p:transition spd="med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228600"/>
            <a:ext cx="7010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828800" y="1600200"/>
            <a:ext cx="3429000" cy="5029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5410200" y="1600200"/>
            <a:ext cx="3429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5410200" y="4191000"/>
            <a:ext cx="3429000" cy="2438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626048"/>
      </p:ext>
    </p:extLst>
  </p:cSld>
  <p:clrMapOvr>
    <a:masterClrMapping/>
  </p:clrMapOvr>
  <p:transition spd="med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3768900"/>
      </p:ext>
    </p:extLst>
  </p:cSld>
  <p:clrMapOvr>
    <a:masterClrMapping/>
  </p:clrMapOvr>
  <p:transition spd="med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3312552"/>
      </p:ext>
    </p:extLst>
  </p:cSld>
  <p:clrMapOvr>
    <a:masterClrMapping/>
  </p:clrMapOvr>
  <p:transition spd="med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838277059"/>
      </p:ext>
    </p:extLst>
  </p:cSld>
  <p:clrMapOvr>
    <a:masterClrMapping/>
  </p:clrMapOvr>
  <p:transition spd="med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4958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495800" cy="5257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3798885"/>
      </p:ext>
    </p:extLst>
  </p:cSld>
  <p:clrMapOvr>
    <a:masterClrMapping/>
  </p:clrMapOvr>
  <p:transition spd="med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7123087"/>
      </p:ext>
    </p:extLst>
  </p:cSld>
  <p:clrMapOvr>
    <a:masterClrMapping/>
  </p:clrMapOvr>
  <p:transition spd="med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6792517"/>
      </p:ext>
    </p:extLst>
  </p:cSld>
  <p:clrMapOvr>
    <a:masterClrMapping/>
  </p:clrMapOvr>
  <p:transition spd="med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0681908"/>
      </p:ext>
    </p:extLst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p:transition spd="med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19612011"/>
      </p:ext>
    </p:extLst>
  </p:cSld>
  <p:clrMapOvr>
    <a:masterClrMapping/>
  </p:clrMapOvr>
  <p:transition spd="med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25290849"/>
      </p:ext>
    </p:extLst>
  </p:cSld>
  <p:clrMapOvr>
    <a:masterClrMapping/>
  </p:clrMapOvr>
  <p:transition spd="med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545050"/>
      </p:ext>
    </p:extLst>
  </p:cSld>
  <p:clrMapOvr>
    <a:masterClrMapping/>
  </p:clrMapOvr>
  <p:transition spd="med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858000" y="0"/>
            <a:ext cx="2286000" cy="68580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0" y="0"/>
            <a:ext cx="6705600" cy="68580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48366710"/>
      </p:ext>
    </p:extLst>
  </p:cSld>
  <p:clrMapOvr>
    <a:masterClrMapping/>
  </p:clrMapOvr>
  <p:transition spd="med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 preserve="1">
  <p:cSld name="Title, Text,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287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600200"/>
            <a:ext cx="44958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4958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2931558"/>
      </p:ext>
    </p:extLst>
  </p:cSld>
  <p:clrMapOvr>
    <a:masterClrMapping/>
  </p:clrMapOvr>
  <p:transition spd="med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287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0" y="1600200"/>
            <a:ext cx="44958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495800" cy="5257800"/>
          </a:xfrm>
        </p:spPr>
        <p:txBody>
          <a:bodyPr/>
          <a:lstStyle/>
          <a:p>
            <a:pPr lvl="0"/>
            <a:endParaRPr lang="en-US" noProof="0" smtClean="0"/>
          </a:p>
        </p:txBody>
      </p:sp>
    </p:spTree>
    <p:extLst>
      <p:ext uri="{BB962C8B-B14F-4D97-AF65-F5344CB8AC3E}">
        <p14:creationId xmlns:p14="http://schemas.microsoft.com/office/powerpoint/2010/main" val="3134526451"/>
      </p:ext>
    </p:extLst>
  </p:cSld>
  <p:clrMapOvr>
    <a:masterClrMapping/>
  </p:clrMapOvr>
  <p:transition spd="med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0" y="0"/>
            <a:ext cx="9144000" cy="6858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560455"/>
      </p:ext>
    </p:extLst>
  </p:cSld>
  <p:clrMapOvr>
    <a:masterClrMapping/>
  </p:clrMapOvr>
  <p:transition spd="med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0" y="0"/>
            <a:ext cx="9144000" cy="14287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0" y="1600200"/>
            <a:ext cx="44958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4958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0" y="4305300"/>
            <a:ext cx="44958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8200" y="4305300"/>
            <a:ext cx="44958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682457"/>
      </p:ext>
    </p:extLst>
  </p:cSld>
  <p:clrMapOvr>
    <a:masterClrMapping/>
  </p:clrMapOvr>
  <p:transition spd="med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4287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600200"/>
            <a:ext cx="4495800" cy="5257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4958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305300"/>
            <a:ext cx="4495800" cy="25527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531319"/>
      </p:ext>
    </p:extLst>
  </p:cSld>
  <p:clrMapOvr>
    <a:masterClrMapping/>
  </p:clrMapOvr>
  <p:transition spd="med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E6D0427-FD38-4164-9DBE-1D1348F3BBD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0285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DD53459-BEB8-4895-A859-C4F9CED77D3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14891650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D52056-5071-406C-9AA8-87E88C5365B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655249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402B921-E117-4A60-B1B9-65FEA488B86E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20025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D9E6553-7C76-4BD7-8C76-9AC12C52BFCB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41052482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7EDBC8-6B93-472E-A5D2-1BF0EADFF146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032614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4DC740-0D42-4F91-9588-3F7845EBAB6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3994265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D1AE63-7A41-40E9-9A63-C8230C83F7CD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290173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7C7F69E-610D-4584-AD43-35F174C799B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47647084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0E7AF88-3115-42A2-B07C-899F1746D588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59803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02D5C8-BB0B-4319-B84C-8374856E8F1A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7534340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clipArtAndTx" preserve="1">
  <p:cSld name="Title, Clip Art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lipArt Placeholder 2"/>
          <p:cNvSpPr>
            <a:spLocks noGrp="1"/>
          </p:cNvSpPr>
          <p:nvPr>
            <p:ph type="clipArt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2FFB4E-FF7E-460F-BF30-F1B4A6377895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965120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38"/>
            <a:ext cx="8229600" cy="585152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920F56-D0C1-4203-BE25-8E1630B87B77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171549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0840E21-FDB7-489F-803C-219E77C007F4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72486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 preserve="1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1DA46E-54AA-4459-83E5-FDA6A2B74259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6752711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en-US" sz="2400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905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2905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030275-A55E-430F-9B2A-FA1E0EAB339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9226820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6AC4C5-8392-452C-BEAC-AD1482C3DB9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1688144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3A1A60-C52B-4491-8D2E-D0980EAF81E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822195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34B8E7-42F3-49A3-9B3B-40C9A822156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92566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FE0C30-9887-4670-AD98-1415BED3B1A0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989141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89887B0-040E-4431-8883-85253BE2AAF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85499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</p:spTree>
  </p:cSld>
  <p:clrMapOvr>
    <a:masterClrMapping/>
  </p:clrMapOvr>
  <p:transition spd="med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1F91A4-D462-4FB0-B498-ABFB5036CBE8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406950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37765E-55FA-427F-BFB7-EBD817FCB447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799411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09C37CB-AAB2-4BAA-B0E7-8AD361221293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457977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FB46B2F-2B6D-41B9-93B1-CEFBB1282BA2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384052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92100"/>
            <a:ext cx="2057400" cy="57277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92100"/>
            <a:ext cx="6019800" cy="57277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0BAB3E4-8F5E-4B7F-B6C7-9D2135F92DD6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1511468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woObj" preserve="1">
  <p:cSld name="Title, Conten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92100"/>
            <a:ext cx="8229600" cy="13843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9050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4038600"/>
            <a:ext cx="4038600" cy="19812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8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7CD2B16-0343-4432-A562-1DEB9532884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580104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4"/>
          <p:cNvSpPr>
            <a:spLocks/>
          </p:cNvSpPr>
          <p:nvPr/>
        </p:nvSpPr>
        <p:spPr bwMode="auto">
          <a:xfrm>
            <a:off x="285750" y="2803525"/>
            <a:ext cx="1588" cy="3035300"/>
          </a:xfrm>
          <a:custGeom>
            <a:avLst/>
            <a:gdLst>
              <a:gd name="T0" fmla="*/ 0 h 1912"/>
              <a:gd name="T1" fmla="*/ 6 h 1912"/>
              <a:gd name="T2" fmla="*/ 6 h 1912"/>
              <a:gd name="T3" fmla="*/ 60 h 1912"/>
              <a:gd name="T4" fmla="*/ 1912 h 1912"/>
              <a:gd name="T5" fmla="*/ 1912 h 1912"/>
              <a:gd name="T6" fmla="*/ 0 h 1912"/>
              <a:gd name="T7" fmla="*/ 0 h 1912"/>
            </a:gdLst>
            <a:ahLst/>
            <a:cxnLst>
              <a:cxn ang="0">
                <a:pos x="0" y="T0"/>
              </a:cxn>
              <a:cxn ang="0">
                <a:pos x="0" y="T1"/>
              </a:cxn>
              <a:cxn ang="0">
                <a:pos x="0" y="T2"/>
              </a:cxn>
              <a:cxn ang="0">
                <a:pos x="0" y="T3"/>
              </a:cxn>
              <a:cxn ang="0">
                <a:pos x="0" y="T4"/>
              </a:cxn>
              <a:cxn ang="0">
                <a:pos x="0" y="T5"/>
              </a:cxn>
              <a:cxn ang="0">
                <a:pos x="0" y="T6"/>
              </a:cxn>
              <a:cxn ang="0">
                <a:pos x="0" y="T7"/>
              </a:cxn>
            </a:cxnLst>
            <a:rect l="0" t="0" r="r" b="b"/>
            <a:pathLst>
              <a:path h="1912">
                <a:moveTo>
                  <a:pt x="0" y="0"/>
                </a:moveTo>
                <a:lnTo>
                  <a:pt x="0" y="6"/>
                </a:lnTo>
                <a:lnTo>
                  <a:pt x="0" y="6"/>
                </a:lnTo>
                <a:lnTo>
                  <a:pt x="0" y="60"/>
                </a:lnTo>
                <a:lnTo>
                  <a:pt x="0" y="1912"/>
                </a:lnTo>
                <a:lnTo>
                  <a:pt x="0" y="1912"/>
                </a:lnTo>
                <a:lnTo>
                  <a:pt x="0" y="0"/>
                </a:lnTo>
                <a:lnTo>
                  <a:pt x="0" y="0"/>
                </a:lnTo>
                <a:close/>
              </a:path>
            </a:pathLst>
          </a:custGeom>
          <a:solidFill>
            <a:srgbClr val="6BBA27"/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pPr algn="ctr">
              <a:defRPr/>
            </a:pPr>
            <a:endParaRPr lang="en-US" sz="2400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9058" name="Rectangle 2"/>
          <p:cNvSpPr>
            <a:spLocks noGrp="1" noChangeArrowheads="1"/>
          </p:cNvSpPr>
          <p:nvPr>
            <p:ph type="ctrTitle" sz="quarter"/>
          </p:nvPr>
        </p:nvSpPr>
        <p:spPr>
          <a:xfrm>
            <a:off x="685800" y="1997075"/>
            <a:ext cx="7772400" cy="1431925"/>
          </a:xfrm>
        </p:spPr>
        <p:txBody>
          <a:bodyPr anchor="b" anchorCtr="1"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429059" name="Rectangle 3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Tx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C030275-A55E-430F-9B2A-FA1E0EAB339F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7"/>
          <p:cNvSpPr>
            <a:spLocks noGrp="1" noChangeArrowheads="1"/>
          </p:cNvSpPr>
          <p:nvPr>
            <p:ph type="dt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50447607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6AC4C5-8392-452C-BEAC-AD1482C3DB9E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855580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3A1A60-C52B-4491-8D2E-D0980EAF81E5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0917646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05000"/>
            <a:ext cx="40386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34B8E7-42F3-49A3-9B3B-40C9A8221564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9800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6.xml"/><Relationship Id="rId3" Type="http://schemas.openxmlformats.org/officeDocument/2006/relationships/slideLayout" Target="../slideLayouts/slideLayout121.xml"/><Relationship Id="rId7" Type="http://schemas.openxmlformats.org/officeDocument/2006/relationships/slideLayout" Target="../slideLayouts/slideLayout125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20.xml"/><Relationship Id="rId1" Type="http://schemas.openxmlformats.org/officeDocument/2006/relationships/slideLayout" Target="../slideLayouts/slideLayout119.xml"/><Relationship Id="rId6" Type="http://schemas.openxmlformats.org/officeDocument/2006/relationships/slideLayout" Target="../slideLayouts/slideLayout124.xml"/><Relationship Id="rId11" Type="http://schemas.openxmlformats.org/officeDocument/2006/relationships/slideLayout" Target="../slideLayouts/slideLayout129.xml"/><Relationship Id="rId5" Type="http://schemas.openxmlformats.org/officeDocument/2006/relationships/slideLayout" Target="../slideLayouts/slideLayout123.xml"/><Relationship Id="rId10" Type="http://schemas.openxmlformats.org/officeDocument/2006/relationships/slideLayout" Target="../slideLayouts/slideLayout128.xml"/><Relationship Id="rId4" Type="http://schemas.openxmlformats.org/officeDocument/2006/relationships/slideLayout" Target="../slideLayouts/slideLayout122.xml"/><Relationship Id="rId9" Type="http://schemas.openxmlformats.org/officeDocument/2006/relationships/slideLayout" Target="../slideLayouts/slideLayout127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7.xml"/><Relationship Id="rId3" Type="http://schemas.openxmlformats.org/officeDocument/2006/relationships/slideLayout" Target="../slideLayouts/slideLayout132.xml"/><Relationship Id="rId7" Type="http://schemas.openxmlformats.org/officeDocument/2006/relationships/slideLayout" Target="../slideLayouts/slideLayout136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31.xml"/><Relationship Id="rId1" Type="http://schemas.openxmlformats.org/officeDocument/2006/relationships/slideLayout" Target="../slideLayouts/slideLayout130.xml"/><Relationship Id="rId6" Type="http://schemas.openxmlformats.org/officeDocument/2006/relationships/slideLayout" Target="../slideLayouts/slideLayout135.xml"/><Relationship Id="rId11" Type="http://schemas.openxmlformats.org/officeDocument/2006/relationships/slideLayout" Target="../slideLayouts/slideLayout140.xml"/><Relationship Id="rId5" Type="http://schemas.openxmlformats.org/officeDocument/2006/relationships/slideLayout" Target="../slideLayouts/slideLayout134.xml"/><Relationship Id="rId10" Type="http://schemas.openxmlformats.org/officeDocument/2006/relationships/slideLayout" Target="../slideLayouts/slideLayout139.xml"/><Relationship Id="rId4" Type="http://schemas.openxmlformats.org/officeDocument/2006/relationships/slideLayout" Target="../slideLayouts/slideLayout133.xml"/><Relationship Id="rId9" Type="http://schemas.openxmlformats.org/officeDocument/2006/relationships/slideLayout" Target="../slideLayouts/slideLayout138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8.xml"/><Relationship Id="rId3" Type="http://schemas.openxmlformats.org/officeDocument/2006/relationships/slideLayout" Target="../slideLayouts/slideLayout143.xml"/><Relationship Id="rId7" Type="http://schemas.openxmlformats.org/officeDocument/2006/relationships/slideLayout" Target="../slideLayouts/slideLayout147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42.xml"/><Relationship Id="rId1" Type="http://schemas.openxmlformats.org/officeDocument/2006/relationships/slideLayout" Target="../slideLayouts/slideLayout141.xml"/><Relationship Id="rId6" Type="http://schemas.openxmlformats.org/officeDocument/2006/relationships/slideLayout" Target="../slideLayouts/slideLayout146.xml"/><Relationship Id="rId11" Type="http://schemas.openxmlformats.org/officeDocument/2006/relationships/slideLayout" Target="../slideLayouts/slideLayout151.xml"/><Relationship Id="rId5" Type="http://schemas.openxmlformats.org/officeDocument/2006/relationships/slideLayout" Target="../slideLayouts/slideLayout145.xml"/><Relationship Id="rId10" Type="http://schemas.openxmlformats.org/officeDocument/2006/relationships/slideLayout" Target="../slideLayouts/slideLayout150.xml"/><Relationship Id="rId4" Type="http://schemas.openxmlformats.org/officeDocument/2006/relationships/slideLayout" Target="../slideLayouts/slideLayout144.xml"/><Relationship Id="rId9" Type="http://schemas.openxmlformats.org/officeDocument/2006/relationships/slideLayout" Target="../slideLayouts/slideLayout149.xml"/></Relationships>
</file>

<file path=ppt/slideMasters/_rels/slideMaster1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59.xml"/><Relationship Id="rId13" Type="http://schemas.openxmlformats.org/officeDocument/2006/relationships/slideLayout" Target="../slideLayouts/slideLayout164.xml"/><Relationship Id="rId3" Type="http://schemas.openxmlformats.org/officeDocument/2006/relationships/slideLayout" Target="../slideLayouts/slideLayout154.xml"/><Relationship Id="rId7" Type="http://schemas.openxmlformats.org/officeDocument/2006/relationships/slideLayout" Target="../slideLayouts/slideLayout158.xml"/><Relationship Id="rId12" Type="http://schemas.openxmlformats.org/officeDocument/2006/relationships/slideLayout" Target="../slideLayouts/slideLayout163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153.xml"/><Relationship Id="rId16" Type="http://schemas.openxmlformats.org/officeDocument/2006/relationships/theme" Target="../theme/theme13.xml"/><Relationship Id="rId1" Type="http://schemas.openxmlformats.org/officeDocument/2006/relationships/slideLayout" Target="../slideLayouts/slideLayout152.xml"/><Relationship Id="rId6" Type="http://schemas.openxmlformats.org/officeDocument/2006/relationships/slideLayout" Target="../slideLayouts/slideLayout157.xml"/><Relationship Id="rId11" Type="http://schemas.openxmlformats.org/officeDocument/2006/relationships/slideLayout" Target="../slideLayouts/slideLayout162.xml"/><Relationship Id="rId5" Type="http://schemas.openxmlformats.org/officeDocument/2006/relationships/slideLayout" Target="../slideLayouts/slideLayout156.xml"/><Relationship Id="rId15" Type="http://schemas.openxmlformats.org/officeDocument/2006/relationships/slideLayout" Target="../slideLayouts/slideLayout166.xml"/><Relationship Id="rId10" Type="http://schemas.openxmlformats.org/officeDocument/2006/relationships/slideLayout" Target="../slideLayouts/slideLayout161.xml"/><Relationship Id="rId4" Type="http://schemas.openxmlformats.org/officeDocument/2006/relationships/slideLayout" Target="../slideLayouts/slideLayout155.xml"/><Relationship Id="rId9" Type="http://schemas.openxmlformats.org/officeDocument/2006/relationships/slideLayout" Target="../slideLayouts/slideLayout160.xml"/><Relationship Id="rId14" Type="http://schemas.openxmlformats.org/officeDocument/2006/relationships/slideLayout" Target="../slideLayouts/slideLayout165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image" Target="../media/image1.jpe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5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30.xml"/><Relationship Id="rId7" Type="http://schemas.openxmlformats.org/officeDocument/2006/relationships/slideLayout" Target="../slideLayouts/slideLayout34.xml"/><Relationship Id="rId12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9.xml"/><Relationship Id="rId1" Type="http://schemas.openxmlformats.org/officeDocument/2006/relationships/slideLayout" Target="../slideLayouts/slideLayout28.xml"/><Relationship Id="rId6" Type="http://schemas.openxmlformats.org/officeDocument/2006/relationships/slideLayout" Target="../slideLayouts/slideLayout33.xml"/><Relationship Id="rId11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2.xml"/><Relationship Id="rId10" Type="http://schemas.openxmlformats.org/officeDocument/2006/relationships/slideLayout" Target="../slideLayouts/slideLayout37.xml"/><Relationship Id="rId4" Type="http://schemas.openxmlformats.org/officeDocument/2006/relationships/slideLayout" Target="../slideLayouts/slideLayout31.xml"/><Relationship Id="rId9" Type="http://schemas.openxmlformats.org/officeDocument/2006/relationships/slideLayout" Target="../slideLayouts/slideLayout36.xml"/><Relationship Id="rId14" Type="http://schemas.openxmlformats.org/officeDocument/2006/relationships/image" Target="../media/image2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0.xml"/><Relationship Id="rId13" Type="http://schemas.openxmlformats.org/officeDocument/2006/relationships/slideLayout" Target="../slideLayouts/slideLayout65.xml"/><Relationship Id="rId3" Type="http://schemas.openxmlformats.org/officeDocument/2006/relationships/slideLayout" Target="../slideLayouts/slideLayout55.xml"/><Relationship Id="rId7" Type="http://schemas.openxmlformats.org/officeDocument/2006/relationships/slideLayout" Target="../slideLayouts/slideLayout59.xml"/><Relationship Id="rId12" Type="http://schemas.openxmlformats.org/officeDocument/2006/relationships/slideLayout" Target="../slideLayouts/slideLayout64.xml"/><Relationship Id="rId17" Type="http://schemas.openxmlformats.org/officeDocument/2006/relationships/theme" Target="../theme/theme5.xml"/><Relationship Id="rId2" Type="http://schemas.openxmlformats.org/officeDocument/2006/relationships/slideLayout" Target="../slideLayouts/slideLayout54.xml"/><Relationship Id="rId16" Type="http://schemas.openxmlformats.org/officeDocument/2006/relationships/slideLayout" Target="../slideLayouts/slideLayout68.xml"/><Relationship Id="rId1" Type="http://schemas.openxmlformats.org/officeDocument/2006/relationships/slideLayout" Target="../slideLayouts/slideLayout53.xml"/><Relationship Id="rId6" Type="http://schemas.openxmlformats.org/officeDocument/2006/relationships/slideLayout" Target="../slideLayouts/slideLayout58.xml"/><Relationship Id="rId11" Type="http://schemas.openxmlformats.org/officeDocument/2006/relationships/slideLayout" Target="../slideLayouts/slideLayout63.xml"/><Relationship Id="rId5" Type="http://schemas.openxmlformats.org/officeDocument/2006/relationships/slideLayout" Target="../slideLayouts/slideLayout57.xml"/><Relationship Id="rId1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62.xml"/><Relationship Id="rId4" Type="http://schemas.openxmlformats.org/officeDocument/2006/relationships/slideLayout" Target="../slideLayouts/slideLayout56.xml"/><Relationship Id="rId9" Type="http://schemas.openxmlformats.org/officeDocument/2006/relationships/slideLayout" Target="../slideLayouts/slideLayout61.xml"/><Relationship Id="rId14" Type="http://schemas.openxmlformats.org/officeDocument/2006/relationships/slideLayout" Target="../slideLayouts/slideLayout66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6.xml"/><Relationship Id="rId13" Type="http://schemas.openxmlformats.org/officeDocument/2006/relationships/slideLayout" Target="../slideLayouts/slideLayout81.xml"/><Relationship Id="rId3" Type="http://schemas.openxmlformats.org/officeDocument/2006/relationships/slideLayout" Target="../slideLayouts/slideLayout71.xml"/><Relationship Id="rId7" Type="http://schemas.openxmlformats.org/officeDocument/2006/relationships/slideLayout" Target="../slideLayouts/slideLayout75.xml"/><Relationship Id="rId12" Type="http://schemas.openxmlformats.org/officeDocument/2006/relationships/slideLayout" Target="../slideLayouts/slideLayout80.xml"/><Relationship Id="rId2" Type="http://schemas.openxmlformats.org/officeDocument/2006/relationships/slideLayout" Target="../slideLayouts/slideLayout70.xml"/><Relationship Id="rId16" Type="http://schemas.openxmlformats.org/officeDocument/2006/relationships/theme" Target="../theme/theme6.xml"/><Relationship Id="rId1" Type="http://schemas.openxmlformats.org/officeDocument/2006/relationships/slideLayout" Target="../slideLayouts/slideLayout69.xml"/><Relationship Id="rId6" Type="http://schemas.openxmlformats.org/officeDocument/2006/relationships/slideLayout" Target="../slideLayouts/slideLayout74.xml"/><Relationship Id="rId11" Type="http://schemas.openxmlformats.org/officeDocument/2006/relationships/slideLayout" Target="../slideLayouts/slideLayout79.xml"/><Relationship Id="rId5" Type="http://schemas.openxmlformats.org/officeDocument/2006/relationships/slideLayout" Target="../slideLayouts/slideLayout73.xml"/><Relationship Id="rId1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78.xml"/><Relationship Id="rId4" Type="http://schemas.openxmlformats.org/officeDocument/2006/relationships/slideLayout" Target="../slideLayouts/slideLayout72.xml"/><Relationship Id="rId9" Type="http://schemas.openxmlformats.org/officeDocument/2006/relationships/slideLayout" Target="../slideLayouts/slideLayout77.xml"/><Relationship Id="rId14" Type="http://schemas.openxmlformats.org/officeDocument/2006/relationships/slideLayout" Target="../slideLayouts/slideLayout8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image" Target="../media/image1.jpeg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theme" Target="../theme/theme8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slideLayout" Target="../slideLayouts/slideLayout107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Relationship Id="rId14" Type="http://schemas.openxmlformats.org/officeDocument/2006/relationships/image" Target="../media/image1.jpe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5.xml"/><Relationship Id="rId3" Type="http://schemas.openxmlformats.org/officeDocument/2006/relationships/slideLayout" Target="../slideLayouts/slideLayout110.xml"/><Relationship Id="rId7" Type="http://schemas.openxmlformats.org/officeDocument/2006/relationships/slideLayout" Target="../slideLayouts/slideLayout114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9.xml"/><Relationship Id="rId1" Type="http://schemas.openxmlformats.org/officeDocument/2006/relationships/slideLayout" Target="../slideLayouts/slideLayout108.xml"/><Relationship Id="rId6" Type="http://schemas.openxmlformats.org/officeDocument/2006/relationships/slideLayout" Target="../slideLayouts/slideLayout113.xml"/><Relationship Id="rId11" Type="http://schemas.openxmlformats.org/officeDocument/2006/relationships/slideLayout" Target="../slideLayouts/slideLayout118.xml"/><Relationship Id="rId5" Type="http://schemas.openxmlformats.org/officeDocument/2006/relationships/slideLayout" Target="../slideLayouts/slideLayout112.xml"/><Relationship Id="rId10" Type="http://schemas.openxmlformats.org/officeDocument/2006/relationships/slideLayout" Target="../slideLayouts/slideLayout117.xml"/><Relationship Id="rId4" Type="http://schemas.openxmlformats.org/officeDocument/2006/relationships/slideLayout" Target="../slideLayouts/slideLayout111.xml"/><Relationship Id="rId9" Type="http://schemas.openxmlformats.org/officeDocument/2006/relationships/slideLayout" Target="../slideLayouts/slideLayout11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228600"/>
            <a:ext cx="7010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828800" y="1600200"/>
            <a:ext cx="70104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7374" r:id="rId1"/>
    <p:sldLayoutId id="2147487375" r:id="rId2"/>
    <p:sldLayoutId id="2147487376" r:id="rId3"/>
    <p:sldLayoutId id="2147487377" r:id="rId4"/>
    <p:sldLayoutId id="2147487378" r:id="rId5"/>
    <p:sldLayoutId id="2147487379" r:id="rId6"/>
    <p:sldLayoutId id="2147487380" r:id="rId7"/>
    <p:sldLayoutId id="2147487381" r:id="rId8"/>
    <p:sldLayoutId id="2147487382" r:id="rId9"/>
    <p:sldLayoutId id="2147487383" r:id="rId10"/>
    <p:sldLayoutId id="2147487384" r:id="rId11"/>
    <p:sldLayoutId id="2147487385" r:id="rId12"/>
    <p:sldLayoutId id="2147487386" r:id="rId13"/>
    <p:sldLayoutId id="2147487387" r:id="rId14"/>
    <p:sldLayoutId id="2147487388" r:id="rId15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3/23/2015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983959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499" r:id="rId1"/>
    <p:sldLayoutId id="2147487500" r:id="rId2"/>
    <p:sldLayoutId id="2147487501" r:id="rId3"/>
    <p:sldLayoutId id="2147487502" r:id="rId4"/>
    <p:sldLayoutId id="2147487503" r:id="rId5"/>
    <p:sldLayoutId id="2147487504" r:id="rId6"/>
    <p:sldLayoutId id="2147487505" r:id="rId7"/>
    <p:sldLayoutId id="2147487506" r:id="rId8"/>
    <p:sldLayoutId id="2147487507" r:id="rId9"/>
    <p:sldLayoutId id="2147487508" r:id="rId10"/>
    <p:sldLayoutId id="214748750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3/23/2015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819110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511" r:id="rId1"/>
    <p:sldLayoutId id="2147487512" r:id="rId2"/>
    <p:sldLayoutId id="2147487513" r:id="rId3"/>
    <p:sldLayoutId id="2147487514" r:id="rId4"/>
    <p:sldLayoutId id="2147487515" r:id="rId5"/>
    <p:sldLayoutId id="2147487516" r:id="rId6"/>
    <p:sldLayoutId id="2147487517" r:id="rId7"/>
    <p:sldLayoutId id="2147487518" r:id="rId8"/>
    <p:sldLayoutId id="2147487519" r:id="rId9"/>
    <p:sldLayoutId id="2147487520" r:id="rId10"/>
    <p:sldLayoutId id="214748752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3/23/2015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244635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523" r:id="rId1"/>
    <p:sldLayoutId id="2147487524" r:id="rId2"/>
    <p:sldLayoutId id="2147487525" r:id="rId3"/>
    <p:sldLayoutId id="2147487526" r:id="rId4"/>
    <p:sldLayoutId id="2147487527" r:id="rId5"/>
    <p:sldLayoutId id="2147487528" r:id="rId6"/>
    <p:sldLayoutId id="2147487529" r:id="rId7"/>
    <p:sldLayoutId id="2147487530" r:id="rId8"/>
    <p:sldLayoutId id="2147487531" r:id="rId9"/>
    <p:sldLayoutId id="2147487532" r:id="rId10"/>
    <p:sldLayoutId id="214748753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7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600200"/>
            <a:ext cx="8839200" cy="502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6334571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535" r:id="rId1"/>
    <p:sldLayoutId id="2147487536" r:id="rId2"/>
    <p:sldLayoutId id="2147487537" r:id="rId3"/>
    <p:sldLayoutId id="2147487538" r:id="rId4"/>
    <p:sldLayoutId id="2147487539" r:id="rId5"/>
    <p:sldLayoutId id="2147487540" r:id="rId6"/>
    <p:sldLayoutId id="2147487541" r:id="rId7"/>
    <p:sldLayoutId id="2147487542" r:id="rId8"/>
    <p:sldLayoutId id="2147487543" r:id="rId9"/>
    <p:sldLayoutId id="2147487544" r:id="rId10"/>
    <p:sldLayoutId id="2147487545" r:id="rId11"/>
    <p:sldLayoutId id="2147487546" r:id="rId12"/>
    <p:sldLayoutId id="2147487547" r:id="rId13"/>
    <p:sldLayoutId id="2147487548" r:id="rId14"/>
    <p:sldLayoutId id="2147487549" r:id="rId15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39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4339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4339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339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4339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0AAF08C2-902D-4FCB-B298-FAC96DE8D82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7412" r:id="rId1"/>
    <p:sldLayoutId id="2147487389" r:id="rId2"/>
    <p:sldLayoutId id="2147487390" r:id="rId3"/>
    <p:sldLayoutId id="2147487391" r:id="rId4"/>
    <p:sldLayoutId id="2147487392" r:id="rId5"/>
    <p:sldLayoutId id="2147487393" r:id="rId6"/>
    <p:sldLayoutId id="2147487394" r:id="rId7"/>
    <p:sldLayoutId id="2147487395" r:id="rId8"/>
    <p:sldLayoutId id="2147487396" r:id="rId9"/>
    <p:sldLayoutId id="2147487397" r:id="rId10"/>
    <p:sldLayoutId id="2147487398" r:id="rId11"/>
    <p:sldLayoutId id="2147487399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642" name="Rectangle 2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301625" y="228600"/>
            <a:ext cx="8510588" cy="13255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96643" name="Rectangle 3"/>
          <p:cNvSpPr>
            <a:spLocks noGrp="1" noRot="1" noChangeArrowheads="1"/>
          </p:cNvSpPr>
          <p:nvPr>
            <p:ph type="body" idx="1"/>
          </p:nvPr>
        </p:nvSpPr>
        <p:spPr bwMode="auto">
          <a:xfrm>
            <a:off x="301625" y="1676400"/>
            <a:ext cx="8540750" cy="4422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96644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304800" y="6245225"/>
            <a:ext cx="2286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6645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96646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2860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defRPr>
            </a:lvl1pPr>
          </a:lstStyle>
          <a:p>
            <a:pPr>
              <a:defRPr/>
            </a:pPr>
            <a:fld id="{FB2C9F50-B406-4651-9877-0E6B7D2F1E5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7400" r:id="rId1"/>
    <p:sldLayoutId id="2147487401" r:id="rId2"/>
    <p:sldLayoutId id="2147487402" r:id="rId3"/>
    <p:sldLayoutId id="2147487403" r:id="rId4"/>
    <p:sldLayoutId id="2147487404" r:id="rId5"/>
    <p:sldLayoutId id="2147487405" r:id="rId6"/>
    <p:sldLayoutId id="2147487406" r:id="rId7"/>
    <p:sldLayoutId id="2147487407" r:id="rId8"/>
    <p:sldLayoutId id="2147487408" r:id="rId9"/>
    <p:sldLayoutId id="2147487409" r:id="rId10"/>
    <p:sldLayoutId id="2147487410" r:id="rId11"/>
    <p:sldLayoutId id="214748741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Font typeface="Wingdings" pitchFamily="2" charset="2"/>
        <a:buChar char="§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10"/>
          <p:cNvSpPr>
            <a:spLocks noGrp="1" noChangeArrowheads="1"/>
          </p:cNvSpPr>
          <p:nvPr>
            <p:ph type="title"/>
          </p:nvPr>
        </p:nvSpPr>
        <p:spPr bwMode="auto">
          <a:xfrm>
            <a:off x="1828800" y="228600"/>
            <a:ext cx="7010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11"/>
          <p:cNvSpPr>
            <a:spLocks noGrp="1" noChangeArrowheads="1"/>
          </p:cNvSpPr>
          <p:nvPr>
            <p:ph type="body" idx="1"/>
          </p:nvPr>
        </p:nvSpPr>
        <p:spPr bwMode="auto">
          <a:xfrm>
            <a:off x="1828800" y="1600200"/>
            <a:ext cx="7010400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2265267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414" r:id="rId1"/>
    <p:sldLayoutId id="2147487415" r:id="rId2"/>
    <p:sldLayoutId id="2147487416" r:id="rId3"/>
    <p:sldLayoutId id="2147487417" r:id="rId4"/>
    <p:sldLayoutId id="2147487418" r:id="rId5"/>
    <p:sldLayoutId id="2147487419" r:id="rId6"/>
    <p:sldLayoutId id="2147487420" r:id="rId7"/>
    <p:sldLayoutId id="2147487421" r:id="rId8"/>
    <p:sldLayoutId id="2147487422" r:id="rId9"/>
    <p:sldLayoutId id="2147487423" r:id="rId10"/>
    <p:sldLayoutId id="2147487424" r:id="rId11"/>
    <p:sldLayoutId id="2147487425" r:id="rId12"/>
    <p:sldLayoutId id="2147487426" r:id="rId13"/>
  </p:sldLayoutIdLst>
  <p:transition spd="med"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1034"/>
          <p:cNvSpPr>
            <a:spLocks noGrp="1" noChangeArrowheads="1"/>
          </p:cNvSpPr>
          <p:nvPr>
            <p:ph type="title"/>
          </p:nvPr>
        </p:nvSpPr>
        <p:spPr bwMode="auto">
          <a:xfrm>
            <a:off x="0" y="0"/>
            <a:ext cx="9144000" cy="1428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3075" name="Rectangle 1035"/>
          <p:cNvSpPr>
            <a:spLocks noGrp="1" noChangeArrowheads="1"/>
          </p:cNvSpPr>
          <p:nvPr>
            <p:ph type="body" idx="1"/>
          </p:nvPr>
        </p:nvSpPr>
        <p:spPr bwMode="auto">
          <a:xfrm>
            <a:off x="0" y="1600200"/>
            <a:ext cx="9144000" cy="525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170508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428" r:id="rId1"/>
    <p:sldLayoutId id="2147487429" r:id="rId2"/>
    <p:sldLayoutId id="2147487430" r:id="rId3"/>
    <p:sldLayoutId id="2147487431" r:id="rId4"/>
    <p:sldLayoutId id="2147487432" r:id="rId5"/>
    <p:sldLayoutId id="2147487433" r:id="rId6"/>
    <p:sldLayoutId id="2147487434" r:id="rId7"/>
    <p:sldLayoutId id="2147487435" r:id="rId8"/>
    <p:sldLayoutId id="2147487436" r:id="rId9"/>
    <p:sldLayoutId id="2147487437" r:id="rId10"/>
    <p:sldLayoutId id="2147487438" r:id="rId11"/>
    <p:sldLayoutId id="2147487439" r:id="rId12"/>
    <p:sldLayoutId id="2147487440" r:id="rId13"/>
    <p:sldLayoutId id="2147487441" r:id="rId14"/>
    <p:sldLayoutId id="2147487442" r:id="rId15"/>
    <p:sldLayoutId id="2147487443" r:id="rId16"/>
  </p:sldLayoutIdLst>
  <p:transition spd="med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imes New Roman" pitchFamily="18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A10A541-9017-42D4-A4C1-4BB3018136EF}" type="slidenum">
              <a:rPr lang="en-US">
                <a:solidFill>
                  <a:srgbClr val="000000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4410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445" r:id="rId1"/>
    <p:sldLayoutId id="2147487446" r:id="rId2"/>
    <p:sldLayoutId id="2147487447" r:id="rId3"/>
    <p:sldLayoutId id="2147487448" r:id="rId4"/>
    <p:sldLayoutId id="2147487449" r:id="rId5"/>
    <p:sldLayoutId id="2147487450" r:id="rId6"/>
    <p:sldLayoutId id="2147487451" r:id="rId7"/>
    <p:sldLayoutId id="2147487452" r:id="rId8"/>
    <p:sldLayoutId id="2147487453" r:id="rId9"/>
    <p:sldLayoutId id="2147487454" r:id="rId10"/>
    <p:sldLayoutId id="2147487455" r:id="rId11"/>
    <p:sldLayoutId id="2147487456" r:id="rId12"/>
    <p:sldLayoutId id="2147487457" r:id="rId13"/>
    <p:sldLayoutId id="2147487458" r:id="rId14"/>
    <p:sldLayoutId id="2147487459" r:id="rId15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28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400" b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b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b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94257379-25E8-47E2-A6F6-95594152B0F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347528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7461" r:id="rId1"/>
    <p:sldLayoutId id="2147487462" r:id="rId2"/>
    <p:sldLayoutId id="2147487463" r:id="rId3"/>
    <p:sldLayoutId id="2147487464" r:id="rId4"/>
    <p:sldLayoutId id="2147487465" r:id="rId5"/>
    <p:sldLayoutId id="2147487466" r:id="rId6"/>
    <p:sldLayoutId id="2147487467" r:id="rId7"/>
    <p:sldLayoutId id="2147487468" r:id="rId8"/>
    <p:sldLayoutId id="2147487469" r:id="rId9"/>
    <p:sldLayoutId id="2147487470" r:id="rId10"/>
    <p:sldLayoutId id="2147487471" r:id="rId11"/>
    <p:sldLayoutId id="2147487472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>
            <a:duotone>
              <a:schemeClr val="bg1"/>
              <a:srgbClr val="FFFFFF"/>
            </a:duotone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03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92100"/>
            <a:ext cx="8229600" cy="138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4280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9050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28036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400" b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28037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400" b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 algn="ctr">
              <a:defRPr/>
            </a:pPr>
            <a:endParaRPr lang="en-US">
              <a:solidFill>
                <a:srgbClr val="FFFFFF"/>
              </a:solidFill>
            </a:endParaRPr>
          </a:p>
        </p:txBody>
      </p:sp>
      <p:sp>
        <p:nvSpPr>
          <p:cNvPr id="428038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400" b="0"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defRPr>
            </a:lvl1pPr>
          </a:lstStyle>
          <a:p>
            <a:pPr>
              <a:defRPr/>
            </a:pPr>
            <a:fld id="{94257379-25E8-47E2-A6F6-95594152B0FD}" type="slidenum">
              <a:rPr lang="en-US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5259519"/>
      </p:ext>
    </p:extLst>
  </p:cSld>
  <p:clrMap bg1="dk2" tx1="lt1" bg2="dk1" tx2="lt2" accent1="accent1" accent2="accent2" accent3="accent3" accent4="accent4" accent5="accent5" accent6="accent6" hlink="hlink" folHlink="folHlink"/>
  <p:sldLayoutIdLst>
    <p:sldLayoutId id="2147487474" r:id="rId1"/>
    <p:sldLayoutId id="2147487475" r:id="rId2"/>
    <p:sldLayoutId id="2147487476" r:id="rId3"/>
    <p:sldLayoutId id="2147487477" r:id="rId4"/>
    <p:sldLayoutId id="2147487478" r:id="rId5"/>
    <p:sldLayoutId id="2147487479" r:id="rId6"/>
    <p:sldLayoutId id="2147487480" r:id="rId7"/>
    <p:sldLayoutId id="2147487481" r:id="rId8"/>
    <p:sldLayoutId id="2147487482" r:id="rId9"/>
    <p:sldLayoutId id="2147487483" r:id="rId10"/>
    <p:sldLayoutId id="2147487484" r:id="rId11"/>
    <p:sldLayoutId id="2147487485" r:id="rId12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Tahom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20000"/>
        <a:buChar char="•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Tahoma" pitchFamily="34" charset="0"/>
        <a:buChar char="–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80000"/>
        <a:buFont typeface="Wingdings" pitchFamily="2" charset="2"/>
        <a:buChar char="v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3/23/2015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fontAlgn="auto">
              <a:spcBef>
                <a:spcPts val="0"/>
              </a:spcBef>
              <a:spcAft>
                <a:spcPts val="0"/>
              </a:spcAft>
            </a:pPr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fontAlgn="auto">
                <a:spcBef>
                  <a:spcPts val="0"/>
                </a:spcBef>
                <a:spcAft>
                  <a:spcPts val="0"/>
                </a:spcAft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036605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7487" r:id="rId1"/>
    <p:sldLayoutId id="2147487488" r:id="rId2"/>
    <p:sldLayoutId id="2147487489" r:id="rId3"/>
    <p:sldLayoutId id="2147487490" r:id="rId4"/>
    <p:sldLayoutId id="2147487491" r:id="rId5"/>
    <p:sldLayoutId id="2147487492" r:id="rId6"/>
    <p:sldLayoutId id="2147487493" r:id="rId7"/>
    <p:sldLayoutId id="2147487494" r:id="rId8"/>
    <p:sldLayoutId id="2147487495" r:id="rId9"/>
    <p:sldLayoutId id="2147487496" r:id="rId10"/>
    <p:sldLayoutId id="214748749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0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gif"/><Relationship Id="rId3" Type="http://schemas.openxmlformats.org/officeDocument/2006/relationships/audio" Target="../media/audio2.wav"/><Relationship Id="rId7" Type="http://schemas.openxmlformats.org/officeDocument/2006/relationships/image" Target="../media/image52.gi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gif"/><Relationship Id="rId5" Type="http://schemas.openxmlformats.org/officeDocument/2006/relationships/image" Target="../media/image28.gif"/><Relationship Id="rId10" Type="http://schemas.openxmlformats.org/officeDocument/2006/relationships/image" Target="../media/image53.gif"/><Relationship Id="rId4" Type="http://schemas.openxmlformats.org/officeDocument/2006/relationships/image" Target="../media/image4.jpeg"/><Relationship Id="rId9" Type="http://schemas.openxmlformats.org/officeDocument/2006/relationships/image" Target="../media/image44.gif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8.xml"/><Relationship Id="rId7" Type="http://schemas.openxmlformats.org/officeDocument/2006/relationships/image" Target="../media/image55.gif"/><Relationship Id="rId2" Type="http://schemas.openxmlformats.org/officeDocument/2006/relationships/slideLayout" Target="../slideLayouts/slideLayout7.xml"/><Relationship Id="rId1" Type="http://schemas.openxmlformats.org/officeDocument/2006/relationships/audio" Target="file:///C:\Documents%20and%20Settings\Owner\Desktop\AAA%20sounds\robot%20arm.wav" TargetMode="External"/><Relationship Id="rId6" Type="http://schemas.openxmlformats.org/officeDocument/2006/relationships/image" Target="../media/image54.gif"/><Relationship Id="rId5" Type="http://schemas.openxmlformats.org/officeDocument/2006/relationships/image" Target="../media/image7.jpeg"/><Relationship Id="rId10" Type="http://schemas.openxmlformats.org/officeDocument/2006/relationships/image" Target="../media/image28.gif"/><Relationship Id="rId4" Type="http://schemas.openxmlformats.org/officeDocument/2006/relationships/image" Target="../media/image4.jpeg"/><Relationship Id="rId9" Type="http://schemas.openxmlformats.org/officeDocument/2006/relationships/image" Target="../media/image56.gif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audio" Target="../media/media9.WAV"/><Relationship Id="rId13" Type="http://schemas.openxmlformats.org/officeDocument/2006/relationships/audio" Target="../media/media11.WAV"/><Relationship Id="rId18" Type="http://schemas.openxmlformats.org/officeDocument/2006/relationships/notesSlide" Target="../notesSlides/notesSlide9.xml"/><Relationship Id="rId26" Type="http://schemas.openxmlformats.org/officeDocument/2006/relationships/image" Target="../media/image63.gif"/><Relationship Id="rId3" Type="http://schemas.microsoft.com/office/2007/relationships/media" Target="../media/media7.WAV"/><Relationship Id="rId21" Type="http://schemas.openxmlformats.org/officeDocument/2006/relationships/image" Target="../media/image58.gif"/><Relationship Id="rId34" Type="http://schemas.openxmlformats.org/officeDocument/2006/relationships/image" Target="../media/image7.jpeg"/><Relationship Id="rId7" Type="http://schemas.microsoft.com/office/2007/relationships/media" Target="../media/media9.WAV"/><Relationship Id="rId12" Type="http://schemas.microsoft.com/office/2007/relationships/media" Target="../media/media11.WAV"/><Relationship Id="rId17" Type="http://schemas.openxmlformats.org/officeDocument/2006/relationships/slideLayout" Target="../slideLayouts/slideLayout4.xml"/><Relationship Id="rId25" Type="http://schemas.openxmlformats.org/officeDocument/2006/relationships/image" Target="../media/image62.gif"/><Relationship Id="rId33" Type="http://schemas.openxmlformats.org/officeDocument/2006/relationships/image" Target="../media/image69.png"/><Relationship Id="rId2" Type="http://schemas.openxmlformats.org/officeDocument/2006/relationships/audio" Target="../media/media6.WAV"/><Relationship Id="rId16" Type="http://schemas.openxmlformats.org/officeDocument/2006/relationships/audio" Target="../media/audio4.wav"/><Relationship Id="rId20" Type="http://schemas.openxmlformats.org/officeDocument/2006/relationships/image" Target="../media/image57.gif"/><Relationship Id="rId29" Type="http://schemas.openxmlformats.org/officeDocument/2006/relationships/image" Target="../media/image65.gif"/><Relationship Id="rId1" Type="http://schemas.microsoft.com/office/2007/relationships/media" Target="../media/media6.WAV"/><Relationship Id="rId6" Type="http://schemas.openxmlformats.org/officeDocument/2006/relationships/audio" Target="../media/media8.WAV"/><Relationship Id="rId11" Type="http://schemas.openxmlformats.org/officeDocument/2006/relationships/audio" Target="../media/media10.WAV"/><Relationship Id="rId24" Type="http://schemas.openxmlformats.org/officeDocument/2006/relationships/image" Target="../media/image61.gif"/><Relationship Id="rId32" Type="http://schemas.openxmlformats.org/officeDocument/2006/relationships/image" Target="../media/image68.png"/><Relationship Id="rId5" Type="http://schemas.microsoft.com/office/2007/relationships/media" Target="../media/media8.WAV"/><Relationship Id="rId15" Type="http://schemas.openxmlformats.org/officeDocument/2006/relationships/audio" Target="../media/media12.WAV"/><Relationship Id="rId23" Type="http://schemas.openxmlformats.org/officeDocument/2006/relationships/image" Target="../media/image60.gif"/><Relationship Id="rId28" Type="http://schemas.openxmlformats.org/officeDocument/2006/relationships/image" Target="../media/image46.png"/><Relationship Id="rId36" Type="http://schemas.openxmlformats.org/officeDocument/2006/relationships/image" Target="../media/image71.gif"/><Relationship Id="rId10" Type="http://schemas.microsoft.com/office/2007/relationships/media" Target="../media/media10.WAV"/><Relationship Id="rId19" Type="http://schemas.openxmlformats.org/officeDocument/2006/relationships/image" Target="../media/image5.jpg"/><Relationship Id="rId31" Type="http://schemas.openxmlformats.org/officeDocument/2006/relationships/image" Target="../media/image67.png"/><Relationship Id="rId4" Type="http://schemas.openxmlformats.org/officeDocument/2006/relationships/audio" Target="../media/media7.WAV"/><Relationship Id="rId9" Type="http://schemas.openxmlformats.org/officeDocument/2006/relationships/audio" Target="../media/audio3.wav"/><Relationship Id="rId14" Type="http://schemas.microsoft.com/office/2007/relationships/media" Target="../media/media12.WAV"/><Relationship Id="rId22" Type="http://schemas.openxmlformats.org/officeDocument/2006/relationships/image" Target="../media/image59.gif"/><Relationship Id="rId27" Type="http://schemas.openxmlformats.org/officeDocument/2006/relationships/image" Target="../media/image64.png"/><Relationship Id="rId30" Type="http://schemas.openxmlformats.org/officeDocument/2006/relationships/image" Target="../media/image66.gif"/><Relationship Id="rId35" Type="http://schemas.openxmlformats.org/officeDocument/2006/relationships/image" Target="../media/image70.gi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73.png"/><Relationship Id="rId2" Type="http://schemas.openxmlformats.org/officeDocument/2006/relationships/audio" Target="../media/audio6.wav"/><Relationship Id="rId1" Type="http://schemas.openxmlformats.org/officeDocument/2006/relationships/audio" Target="../media/audio5.wav"/><Relationship Id="rId6" Type="http://schemas.openxmlformats.org/officeDocument/2006/relationships/image" Target="../media/image72.gif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10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76.gif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5.wav"/><Relationship Id="rId6" Type="http://schemas.openxmlformats.org/officeDocument/2006/relationships/image" Target="../media/image75.gif"/><Relationship Id="rId5" Type="http://schemas.openxmlformats.org/officeDocument/2006/relationships/image" Target="../media/image72.gif"/><Relationship Id="rId10" Type="http://schemas.openxmlformats.org/officeDocument/2006/relationships/image" Target="../media/image77.jpeg"/><Relationship Id="rId4" Type="http://schemas.openxmlformats.org/officeDocument/2006/relationships/image" Target="../media/image74.jpeg"/><Relationship Id="rId9" Type="http://schemas.openxmlformats.org/officeDocument/2006/relationships/hyperlink" Target="http://www.google.com/url?sa=i&amp;rct=j&amp;q=&amp;esrc=s&amp;frm=1&amp;source=images&amp;cd=&amp;cad=rja&amp;docid=dr80fFjpJsQ97M&amp;tbnid=qC8aBXweS4KEtM:&amp;ved=0CAUQjRw&amp;url=http://www.gizmag.com/retina-ipad-mini-vs-ipad-air/29503/&amp;ei=buJrUtmjEJK4kQf4hYCwAQ&amp;bvm=bv.55123115,d.b2I&amp;psig=AFQjCNGzIgp9bICH6WTR10Nv32pEGUmPdg&amp;ust=1382888354015141" TargetMode="Externa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gif"/><Relationship Id="rId13" Type="http://schemas.openxmlformats.org/officeDocument/2006/relationships/image" Target="../media/image34.gif"/><Relationship Id="rId3" Type="http://schemas.openxmlformats.org/officeDocument/2006/relationships/slideLayout" Target="../slideLayouts/slideLayout66.xml"/><Relationship Id="rId7" Type="http://schemas.openxmlformats.org/officeDocument/2006/relationships/image" Target="../media/image7.jpeg"/><Relationship Id="rId12" Type="http://schemas.openxmlformats.org/officeDocument/2006/relationships/image" Target="../media/image36.gif"/><Relationship Id="rId2" Type="http://schemas.openxmlformats.org/officeDocument/2006/relationships/audio" Target="../media/media13.WAV"/><Relationship Id="rId1" Type="http://schemas.microsoft.com/office/2007/relationships/media" Target="../media/media13.WAV"/><Relationship Id="rId6" Type="http://schemas.openxmlformats.org/officeDocument/2006/relationships/image" Target="../media/image4.jpeg"/><Relationship Id="rId11" Type="http://schemas.openxmlformats.org/officeDocument/2006/relationships/image" Target="../media/image80.png"/><Relationship Id="rId5" Type="http://schemas.openxmlformats.org/officeDocument/2006/relationships/audio" Target="../media/audio7.wav"/><Relationship Id="rId15" Type="http://schemas.openxmlformats.org/officeDocument/2006/relationships/image" Target="../media/image35.gif"/><Relationship Id="rId10" Type="http://schemas.openxmlformats.org/officeDocument/2006/relationships/image" Target="../media/image79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46.png"/><Relationship Id="rId14" Type="http://schemas.openxmlformats.org/officeDocument/2006/relationships/image" Target="../media/image81.gi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audio" Target="../media/audio7.wav"/><Relationship Id="rId7" Type="http://schemas.openxmlformats.org/officeDocument/2006/relationships/image" Target="../media/image80.png"/><Relationship Id="rId12" Type="http://schemas.openxmlformats.org/officeDocument/2006/relationships/image" Target="../media/image78.gi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79.png"/><Relationship Id="rId11" Type="http://schemas.openxmlformats.org/officeDocument/2006/relationships/image" Target="../media/image35.gif"/><Relationship Id="rId5" Type="http://schemas.openxmlformats.org/officeDocument/2006/relationships/image" Target="../media/image7.jpeg"/><Relationship Id="rId10" Type="http://schemas.openxmlformats.org/officeDocument/2006/relationships/image" Target="../media/image81.gif"/><Relationship Id="rId4" Type="http://schemas.openxmlformats.org/officeDocument/2006/relationships/image" Target="../media/image4.jpeg"/><Relationship Id="rId9" Type="http://schemas.openxmlformats.org/officeDocument/2006/relationships/image" Target="../media/image34.gi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3" Type="http://schemas.openxmlformats.org/officeDocument/2006/relationships/audio" Target="../media/audio1.wav"/><Relationship Id="rId7" Type="http://schemas.openxmlformats.org/officeDocument/2006/relationships/image" Target="../media/image32.gi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gif"/><Relationship Id="rId5" Type="http://schemas.openxmlformats.org/officeDocument/2006/relationships/image" Target="../media/image33.gif"/><Relationship Id="rId4" Type="http://schemas.openxmlformats.org/officeDocument/2006/relationships/image" Target="../media/image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3.gif"/><Relationship Id="rId4" Type="http://schemas.openxmlformats.org/officeDocument/2006/relationships/image" Target="../media/image82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58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gif"/><Relationship Id="rId3" Type="http://schemas.openxmlformats.org/officeDocument/2006/relationships/audio" Target="../media/audio7.wav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78.gif"/><Relationship Id="rId11" Type="http://schemas.openxmlformats.org/officeDocument/2006/relationships/image" Target="../media/image36.gif"/><Relationship Id="rId5" Type="http://schemas.openxmlformats.org/officeDocument/2006/relationships/image" Target="../media/image7.jpeg"/><Relationship Id="rId10" Type="http://schemas.openxmlformats.org/officeDocument/2006/relationships/image" Target="../media/image80.png"/><Relationship Id="rId4" Type="http://schemas.openxmlformats.org/officeDocument/2006/relationships/image" Target="../media/image4.jpeg"/><Relationship Id="rId9" Type="http://schemas.openxmlformats.org/officeDocument/2006/relationships/image" Target="../media/image81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audio" Target="../media/audio7.wav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78.gif"/><Relationship Id="rId11" Type="http://schemas.openxmlformats.org/officeDocument/2006/relationships/image" Target="../media/image36.gif"/><Relationship Id="rId5" Type="http://schemas.openxmlformats.org/officeDocument/2006/relationships/image" Target="../media/image7.jpeg"/><Relationship Id="rId10" Type="http://schemas.openxmlformats.org/officeDocument/2006/relationships/image" Target="../media/image81.gif"/><Relationship Id="rId4" Type="http://schemas.openxmlformats.org/officeDocument/2006/relationships/image" Target="../media/image4.jpeg"/><Relationship Id="rId9" Type="http://schemas.openxmlformats.org/officeDocument/2006/relationships/image" Target="../media/image34.gi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6.gi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2.gif"/><Relationship Id="rId5" Type="http://schemas.openxmlformats.org/officeDocument/2006/relationships/image" Target="../media/image33.gif"/><Relationship Id="rId4" Type="http://schemas.openxmlformats.org/officeDocument/2006/relationships/image" Target="../media/image3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audio" Target="../media/audio8.wav"/><Relationship Id="rId5" Type="http://schemas.openxmlformats.org/officeDocument/2006/relationships/image" Target="../media/image84.png"/><Relationship Id="rId4" Type="http://schemas.openxmlformats.org/officeDocument/2006/relationships/image" Target="../media/image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85.png"/><Relationship Id="rId2" Type="http://schemas.openxmlformats.org/officeDocument/2006/relationships/audio" Target="../media/audio10.wav"/><Relationship Id="rId1" Type="http://schemas.openxmlformats.org/officeDocument/2006/relationships/audio" Target="../media/audio9.wav"/><Relationship Id="rId6" Type="http://schemas.openxmlformats.org/officeDocument/2006/relationships/image" Target="../media/image46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2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5.jp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gif"/><Relationship Id="rId13" Type="http://schemas.openxmlformats.org/officeDocument/2006/relationships/image" Target="../media/image88.jpeg"/><Relationship Id="rId3" Type="http://schemas.openxmlformats.org/officeDocument/2006/relationships/audio" Target="../media/audio13.wav"/><Relationship Id="rId7" Type="http://schemas.openxmlformats.org/officeDocument/2006/relationships/image" Target="../media/image5.jpg"/><Relationship Id="rId12" Type="http://schemas.openxmlformats.org/officeDocument/2006/relationships/image" Target="../media/image46.png"/><Relationship Id="rId2" Type="http://schemas.openxmlformats.org/officeDocument/2006/relationships/audio" Target="../media/audio12.wav"/><Relationship Id="rId1" Type="http://schemas.openxmlformats.org/officeDocument/2006/relationships/audio" Target="../media/audio11.wav"/><Relationship Id="rId6" Type="http://schemas.openxmlformats.org/officeDocument/2006/relationships/image" Target="../media/image38.jpeg"/><Relationship Id="rId11" Type="http://schemas.openxmlformats.org/officeDocument/2006/relationships/image" Target="../media/image64.png"/><Relationship Id="rId5" Type="http://schemas.openxmlformats.org/officeDocument/2006/relationships/notesSlide" Target="../notesSlides/notesSlide24.xml"/><Relationship Id="rId10" Type="http://schemas.openxmlformats.org/officeDocument/2006/relationships/image" Target="../media/image87.gif"/><Relationship Id="rId4" Type="http://schemas.openxmlformats.org/officeDocument/2006/relationships/slideLayout" Target="../slideLayouts/slideLayout13.xml"/><Relationship Id="rId9" Type="http://schemas.openxmlformats.org/officeDocument/2006/relationships/image" Target="../media/image7.jpeg"/><Relationship Id="rId14" Type="http://schemas.openxmlformats.org/officeDocument/2006/relationships/image" Target="../media/image8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2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13" Type="http://schemas.openxmlformats.org/officeDocument/2006/relationships/image" Target="../media/image14.gif"/><Relationship Id="rId18" Type="http://schemas.openxmlformats.org/officeDocument/2006/relationships/image" Target="../media/image18.jpeg"/><Relationship Id="rId26" Type="http://schemas.openxmlformats.org/officeDocument/2006/relationships/image" Target="../media/image23.png"/><Relationship Id="rId3" Type="http://schemas.openxmlformats.org/officeDocument/2006/relationships/slideLayout" Target="../slideLayouts/slideLayout13.xml"/><Relationship Id="rId21" Type="http://schemas.openxmlformats.org/officeDocument/2006/relationships/image" Target="../media/image20.png"/><Relationship Id="rId7" Type="http://schemas.openxmlformats.org/officeDocument/2006/relationships/image" Target="../media/image9.gif"/><Relationship Id="rId12" Type="http://schemas.openxmlformats.org/officeDocument/2006/relationships/hyperlink" Target="http://animation.dinamobomb.net/" TargetMode="External"/><Relationship Id="rId17" Type="http://schemas.openxmlformats.org/officeDocument/2006/relationships/image" Target="../media/image17.jpeg"/><Relationship Id="rId25" Type="http://schemas.openxmlformats.org/officeDocument/2006/relationships/image" Target="../media/image22.gif"/><Relationship Id="rId2" Type="http://schemas.openxmlformats.org/officeDocument/2006/relationships/audio" Target="../media/media1.wav"/><Relationship Id="rId16" Type="http://schemas.openxmlformats.org/officeDocument/2006/relationships/image" Target="../media/image16.jpeg"/><Relationship Id="rId20" Type="http://schemas.openxmlformats.org/officeDocument/2006/relationships/hyperlink" Target="http://www.google.com/url?sa=i&amp;rct=j&amp;q=&amp;esrc=s&amp;frm=1&amp;source=images&amp;cd=&amp;cad=rja&amp;docid=fmzgqvKpP61SwM&amp;tbnid=iHUCdWFDzgQkRM:&amp;ved=0CAUQjRw&amp;url=http://www.flickr.com/photos/42338090@N08/7127216953/&amp;ei=UmVZUf2KFZSo9gTmi4CYBA&amp;bvm=bv.44442042,d.dmQ&amp;psig=AFQjCNHa7MRF8wnRsrPl1c8lv0PlF13fWg&amp;ust=1364899400571922" TargetMode="External"/><Relationship Id="rId29" Type="http://schemas.openxmlformats.org/officeDocument/2006/relationships/image" Target="../media/image25.png"/><Relationship Id="rId1" Type="http://schemas.microsoft.com/office/2007/relationships/media" Target="../media/media1.wav"/><Relationship Id="rId6" Type="http://schemas.openxmlformats.org/officeDocument/2006/relationships/image" Target="../media/image8.png"/><Relationship Id="rId11" Type="http://schemas.openxmlformats.org/officeDocument/2006/relationships/image" Target="../media/image13.jpeg"/><Relationship Id="rId24" Type="http://schemas.openxmlformats.org/officeDocument/2006/relationships/hyperlink" Target="http://www.google.com/url?sa=i&amp;rct=j&amp;q=&amp;esrc=s&amp;frm=1&amp;source=images&amp;cd=&amp;cad=rja&amp;docid=rYMHCnJALTX0_M&amp;tbnid=ZWvKnWJQbTuhnM:&amp;ved=0CAUQjRw&amp;url=http://forums.allkpop.com/threads/best-dance-group-shinee-or-infinite.9683/page-6&amp;ei=oBRaUcWyJsqi2wXz2YEI&amp;bvm=bv.44442042,d.aWc&amp;psig=AFQjCNFn_NEJm1mC48q1DSecUcPYkjs3nw&amp;ust=1364944365509765" TargetMode="External"/><Relationship Id="rId5" Type="http://schemas.openxmlformats.org/officeDocument/2006/relationships/image" Target="../media/image7.jpeg"/><Relationship Id="rId15" Type="http://schemas.microsoft.com/office/2007/relationships/hdphoto" Target="../media/hdphoto1.wdp"/><Relationship Id="rId23" Type="http://schemas.openxmlformats.org/officeDocument/2006/relationships/image" Target="../media/image21.jpeg"/><Relationship Id="rId28" Type="http://schemas.openxmlformats.org/officeDocument/2006/relationships/image" Target="../media/image24.gif"/><Relationship Id="rId10" Type="http://schemas.openxmlformats.org/officeDocument/2006/relationships/image" Target="../media/image12.gif"/><Relationship Id="rId19" Type="http://schemas.openxmlformats.org/officeDocument/2006/relationships/image" Target="../media/image19.jpeg"/><Relationship Id="rId4" Type="http://schemas.openxmlformats.org/officeDocument/2006/relationships/image" Target="../media/image4.jpeg"/><Relationship Id="rId9" Type="http://schemas.openxmlformats.org/officeDocument/2006/relationships/image" Target="../media/image11.jpeg"/><Relationship Id="rId14" Type="http://schemas.openxmlformats.org/officeDocument/2006/relationships/image" Target="../media/image15.png"/><Relationship Id="rId22" Type="http://schemas.microsoft.com/office/2007/relationships/hdphoto" Target="../media/hdphoto2.wdp"/><Relationship Id="rId27" Type="http://schemas.microsoft.com/office/2007/relationships/hdphoto" Target="../media/hdphoto3.wdp"/><Relationship Id="rId30" Type="http://schemas.microsoft.com/office/2007/relationships/hdphoto" Target="../media/hdphoto4.wdp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27.xml"/><Relationship Id="rId13" Type="http://schemas.openxmlformats.org/officeDocument/2006/relationships/hyperlink" Target="http://www.google.com/url?sa=i&amp;rct=j&amp;q=&amp;esrc=s&amp;frm=1&amp;source=images&amp;cd=&amp;cad=rja&amp;docid=ZBrtksbz5_ipgM&amp;tbnid=xI9Yua78IXASuM:&amp;ved=0CAUQjRw&amp;url=http://dongwondemarco.wordpress.com/page/3/&amp;ei=tF9sUpGuIMi6kQfdn4HYAQ&amp;bvm=bv.55123115,d.b2I&amp;psig=AFQjCNFmczDh8YACcGOZjQNWAxaNPBoedQ&amp;ust=1382920475748195" TargetMode="External"/><Relationship Id="rId18" Type="http://schemas.openxmlformats.org/officeDocument/2006/relationships/image" Target="../media/image96.gif"/><Relationship Id="rId3" Type="http://schemas.microsoft.com/office/2007/relationships/media" Target="../media/media15.WAV"/><Relationship Id="rId21" Type="http://schemas.openxmlformats.org/officeDocument/2006/relationships/image" Target="../media/image99.gif"/><Relationship Id="rId7" Type="http://schemas.openxmlformats.org/officeDocument/2006/relationships/slideLayout" Target="../slideLayouts/slideLayout4.xml"/><Relationship Id="rId12" Type="http://schemas.openxmlformats.org/officeDocument/2006/relationships/image" Target="../media/image5.jpg"/><Relationship Id="rId17" Type="http://schemas.openxmlformats.org/officeDocument/2006/relationships/image" Target="../media/image95.gif"/><Relationship Id="rId25" Type="http://schemas.openxmlformats.org/officeDocument/2006/relationships/image" Target="../media/image100.gif"/><Relationship Id="rId2" Type="http://schemas.openxmlformats.org/officeDocument/2006/relationships/audio" Target="../media/media14.WAV"/><Relationship Id="rId16" Type="http://schemas.openxmlformats.org/officeDocument/2006/relationships/image" Target="../media/image64.png"/><Relationship Id="rId20" Type="http://schemas.openxmlformats.org/officeDocument/2006/relationships/image" Target="../media/image98.gif"/><Relationship Id="rId1" Type="http://schemas.microsoft.com/office/2007/relationships/media" Target="../media/media14.WAV"/><Relationship Id="rId6" Type="http://schemas.openxmlformats.org/officeDocument/2006/relationships/audio" Target="../media/media16.WAV"/><Relationship Id="rId11" Type="http://schemas.openxmlformats.org/officeDocument/2006/relationships/image" Target="../media/image7.jpeg"/><Relationship Id="rId24" Type="http://schemas.openxmlformats.org/officeDocument/2006/relationships/image" Target="../media/image77.jpeg"/><Relationship Id="rId5" Type="http://schemas.microsoft.com/office/2007/relationships/media" Target="../media/media16.WAV"/><Relationship Id="rId15" Type="http://schemas.openxmlformats.org/officeDocument/2006/relationships/image" Target="../media/image94.gif"/><Relationship Id="rId23" Type="http://schemas.openxmlformats.org/officeDocument/2006/relationships/hyperlink" Target="http://www.google.com/url?sa=i&amp;rct=j&amp;q=&amp;esrc=s&amp;frm=1&amp;source=images&amp;cd=&amp;cad=rja&amp;docid=dr80fFjpJsQ97M&amp;tbnid=qC8aBXweS4KEtM:&amp;ved=0CAUQjRw&amp;url=http://www.gizmag.com/retina-ipad-mini-vs-ipad-air/29503/&amp;ei=buJrUtmjEJK4kQf4hYCwAQ&amp;bvm=bv.55123115,d.b2I&amp;psig=AFQjCNGzIgp9bICH6WTR10Nv32pEGUmPdg&amp;ust=1382888354015141" TargetMode="External"/><Relationship Id="rId10" Type="http://schemas.openxmlformats.org/officeDocument/2006/relationships/audio" Target="../media/audio15.wav"/><Relationship Id="rId19" Type="http://schemas.openxmlformats.org/officeDocument/2006/relationships/image" Target="../media/image97.gif"/><Relationship Id="rId4" Type="http://schemas.openxmlformats.org/officeDocument/2006/relationships/audio" Target="../media/media15.WAV"/><Relationship Id="rId9" Type="http://schemas.openxmlformats.org/officeDocument/2006/relationships/audio" Target="../media/audio14.wav"/><Relationship Id="rId14" Type="http://schemas.openxmlformats.org/officeDocument/2006/relationships/image" Target="../media/image93.jpeg"/><Relationship Id="rId22" Type="http://schemas.openxmlformats.org/officeDocument/2006/relationships/image" Target="../media/image46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13" Type="http://schemas.openxmlformats.org/officeDocument/2006/relationships/image" Target="../media/image103.gif"/><Relationship Id="rId3" Type="http://schemas.openxmlformats.org/officeDocument/2006/relationships/audio" Target="../media/audio18.wav"/><Relationship Id="rId7" Type="http://schemas.openxmlformats.org/officeDocument/2006/relationships/notesSlide" Target="../notesSlides/notesSlide28.xml"/><Relationship Id="rId12" Type="http://schemas.openxmlformats.org/officeDocument/2006/relationships/image" Target="../media/image46.png"/><Relationship Id="rId17" Type="http://schemas.openxmlformats.org/officeDocument/2006/relationships/image" Target="../media/image107.png"/><Relationship Id="rId2" Type="http://schemas.openxmlformats.org/officeDocument/2006/relationships/audio" Target="../media/audio17.wav"/><Relationship Id="rId16" Type="http://schemas.openxmlformats.org/officeDocument/2006/relationships/image" Target="../media/image106.jpeg"/><Relationship Id="rId1" Type="http://schemas.openxmlformats.org/officeDocument/2006/relationships/audio" Target="../media/audio16.wav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102.gif"/><Relationship Id="rId5" Type="http://schemas.openxmlformats.org/officeDocument/2006/relationships/audio" Target="../media/media17.wav"/><Relationship Id="rId15" Type="http://schemas.openxmlformats.org/officeDocument/2006/relationships/image" Target="../media/image105.gif"/><Relationship Id="rId10" Type="http://schemas.openxmlformats.org/officeDocument/2006/relationships/image" Target="../media/image101.gif"/><Relationship Id="rId4" Type="http://schemas.microsoft.com/office/2007/relationships/media" Target="../media/media17.wav"/><Relationship Id="rId9" Type="http://schemas.openxmlformats.org/officeDocument/2006/relationships/image" Target="../media/image5.jpg"/><Relationship Id="rId14" Type="http://schemas.openxmlformats.org/officeDocument/2006/relationships/image" Target="../media/image104.gif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gif"/><Relationship Id="rId3" Type="http://schemas.openxmlformats.org/officeDocument/2006/relationships/notesSlide" Target="../notesSlides/notesSlide29.xml"/><Relationship Id="rId7" Type="http://schemas.openxmlformats.org/officeDocument/2006/relationships/image" Target="../media/image46.png"/><Relationship Id="rId2" Type="http://schemas.openxmlformats.org/officeDocument/2006/relationships/slideLayout" Target="../slideLayouts/slideLayout17.xml"/><Relationship Id="rId1" Type="http://schemas.openxmlformats.org/officeDocument/2006/relationships/audio" Target="file:///C:\Documents%20and%20Settings\JerryWaldon\Desktop\My%20Pictures\Music%20Library\Duran%20Duran%20-%20%20Relax%20Don't%20Do%20It.MP3" TargetMode="External"/><Relationship Id="rId6" Type="http://schemas.openxmlformats.org/officeDocument/2006/relationships/image" Target="../media/image109.png"/><Relationship Id="rId5" Type="http://schemas.openxmlformats.org/officeDocument/2006/relationships/image" Target="../media/image7.jpeg"/><Relationship Id="rId4" Type="http://schemas.openxmlformats.org/officeDocument/2006/relationships/image" Target="../media/image108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3.jpe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112.jpeg"/><Relationship Id="rId2" Type="http://schemas.openxmlformats.org/officeDocument/2006/relationships/audio" Target="../media/audio20.wav"/><Relationship Id="rId1" Type="http://schemas.openxmlformats.org/officeDocument/2006/relationships/audio" Target="../media/audio19.wav"/><Relationship Id="rId6" Type="http://schemas.openxmlformats.org/officeDocument/2006/relationships/image" Target="../media/image111.png"/><Relationship Id="rId5" Type="http://schemas.openxmlformats.org/officeDocument/2006/relationships/image" Target="../media/image38.jpeg"/><Relationship Id="rId4" Type="http://schemas.openxmlformats.org/officeDocument/2006/relationships/notesSlide" Target="../notesSlides/notesSlide30.xml"/><Relationship Id="rId9" Type="http://schemas.openxmlformats.org/officeDocument/2006/relationships/image" Target="../media/image11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5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29.gif"/><Relationship Id="rId3" Type="http://schemas.openxmlformats.org/officeDocument/2006/relationships/audio" Target="../media/media18.WAV"/><Relationship Id="rId7" Type="http://schemas.openxmlformats.org/officeDocument/2006/relationships/image" Target="../media/image116.jpeg"/><Relationship Id="rId12" Type="http://schemas.openxmlformats.org/officeDocument/2006/relationships/image" Target="../media/image118.gif"/><Relationship Id="rId2" Type="http://schemas.microsoft.com/office/2007/relationships/media" Target="../media/media18.WAV"/><Relationship Id="rId16" Type="http://schemas.openxmlformats.org/officeDocument/2006/relationships/image" Target="../media/image35.gif"/><Relationship Id="rId1" Type="http://schemas.openxmlformats.org/officeDocument/2006/relationships/audio" Target="../media/audio2.wav"/><Relationship Id="rId6" Type="http://schemas.openxmlformats.org/officeDocument/2006/relationships/image" Target="../media/image4.jpeg"/><Relationship Id="rId11" Type="http://schemas.openxmlformats.org/officeDocument/2006/relationships/image" Target="../media/image48.gif"/><Relationship Id="rId5" Type="http://schemas.openxmlformats.org/officeDocument/2006/relationships/notesSlide" Target="../notesSlides/notesSlide32.xml"/><Relationship Id="rId15" Type="http://schemas.openxmlformats.org/officeDocument/2006/relationships/image" Target="../media/image26.gif"/><Relationship Id="rId10" Type="http://schemas.openxmlformats.org/officeDocument/2006/relationships/image" Target="../media/image46.png"/><Relationship Id="rId4" Type="http://schemas.openxmlformats.org/officeDocument/2006/relationships/slideLayout" Target="../slideLayouts/slideLayout39.xml"/><Relationship Id="rId9" Type="http://schemas.openxmlformats.org/officeDocument/2006/relationships/image" Target="../media/image117.gif"/><Relationship Id="rId14" Type="http://schemas.openxmlformats.org/officeDocument/2006/relationships/image" Target="../media/image54.gif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2.gif"/><Relationship Id="rId3" Type="http://schemas.openxmlformats.org/officeDocument/2006/relationships/image" Target="../media/image3.jpeg"/><Relationship Id="rId7" Type="http://schemas.openxmlformats.org/officeDocument/2006/relationships/image" Target="../media/image7.jpe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121.gif"/><Relationship Id="rId5" Type="http://schemas.openxmlformats.org/officeDocument/2006/relationships/image" Target="../media/image120.gif"/><Relationship Id="rId4" Type="http://schemas.openxmlformats.org/officeDocument/2006/relationships/image" Target="../media/image119.jpe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6.gif"/><Relationship Id="rId3" Type="http://schemas.openxmlformats.org/officeDocument/2006/relationships/notesSlide" Target="../notesSlides/notesSlide34.xml"/><Relationship Id="rId7" Type="http://schemas.openxmlformats.org/officeDocument/2006/relationships/image" Target="../media/image125.gif"/><Relationship Id="rId2" Type="http://schemas.openxmlformats.org/officeDocument/2006/relationships/slideLayout" Target="../slideLayouts/slideLayout2.xml"/><Relationship Id="rId1" Type="http://schemas.openxmlformats.org/officeDocument/2006/relationships/audio" Target="../media/audio6.wav"/><Relationship Id="rId6" Type="http://schemas.openxmlformats.org/officeDocument/2006/relationships/image" Target="../media/image124.gif"/><Relationship Id="rId5" Type="http://schemas.openxmlformats.org/officeDocument/2006/relationships/image" Target="../media/image123.png"/><Relationship Id="rId10" Type="http://schemas.openxmlformats.org/officeDocument/2006/relationships/image" Target="../media/image127.gif"/><Relationship Id="rId4" Type="http://schemas.openxmlformats.org/officeDocument/2006/relationships/image" Target="../media/image3.jpeg"/><Relationship Id="rId9" Type="http://schemas.openxmlformats.org/officeDocument/2006/relationships/image" Target="../media/image46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jpeg"/><Relationship Id="rId13" Type="http://schemas.openxmlformats.org/officeDocument/2006/relationships/image" Target="../media/image29.gif"/><Relationship Id="rId3" Type="http://schemas.openxmlformats.org/officeDocument/2006/relationships/audio" Target="../media/media18.WAV"/><Relationship Id="rId7" Type="http://schemas.openxmlformats.org/officeDocument/2006/relationships/image" Target="../media/image116.jpeg"/><Relationship Id="rId12" Type="http://schemas.openxmlformats.org/officeDocument/2006/relationships/image" Target="../media/image118.gif"/><Relationship Id="rId2" Type="http://schemas.microsoft.com/office/2007/relationships/media" Target="../media/media18.WAV"/><Relationship Id="rId16" Type="http://schemas.openxmlformats.org/officeDocument/2006/relationships/image" Target="../media/image35.gif"/><Relationship Id="rId1" Type="http://schemas.openxmlformats.org/officeDocument/2006/relationships/audio" Target="../media/audio2.wav"/><Relationship Id="rId6" Type="http://schemas.openxmlformats.org/officeDocument/2006/relationships/image" Target="../media/image4.jpeg"/><Relationship Id="rId11" Type="http://schemas.openxmlformats.org/officeDocument/2006/relationships/image" Target="../media/image48.gif"/><Relationship Id="rId5" Type="http://schemas.openxmlformats.org/officeDocument/2006/relationships/notesSlide" Target="../notesSlides/notesSlide35.xml"/><Relationship Id="rId15" Type="http://schemas.openxmlformats.org/officeDocument/2006/relationships/image" Target="../media/image26.gif"/><Relationship Id="rId10" Type="http://schemas.openxmlformats.org/officeDocument/2006/relationships/image" Target="../media/image46.png"/><Relationship Id="rId4" Type="http://schemas.openxmlformats.org/officeDocument/2006/relationships/slideLayout" Target="../slideLayouts/slideLayout39.xml"/><Relationship Id="rId9" Type="http://schemas.openxmlformats.org/officeDocument/2006/relationships/image" Target="../media/image117.gif"/><Relationship Id="rId14" Type="http://schemas.openxmlformats.org/officeDocument/2006/relationships/image" Target="../media/image54.gi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56.gif"/><Relationship Id="rId4" Type="http://schemas.openxmlformats.org/officeDocument/2006/relationships/image" Target="../media/image38.jpe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13" Type="http://schemas.openxmlformats.org/officeDocument/2006/relationships/image" Target="../media/image31.png"/><Relationship Id="rId3" Type="http://schemas.microsoft.com/office/2007/relationships/media" Target="../media/media3.wav"/><Relationship Id="rId7" Type="http://schemas.openxmlformats.org/officeDocument/2006/relationships/image" Target="../media/image4.jpeg"/><Relationship Id="rId12" Type="http://schemas.openxmlformats.org/officeDocument/2006/relationships/image" Target="../media/image30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notesSlide" Target="../notesSlides/notesSlide1.xml"/><Relationship Id="rId11" Type="http://schemas.openxmlformats.org/officeDocument/2006/relationships/image" Target="../media/image29.gif"/><Relationship Id="rId5" Type="http://schemas.openxmlformats.org/officeDocument/2006/relationships/slideLayout" Target="../slideLayouts/slideLayout158.xml"/><Relationship Id="rId10" Type="http://schemas.openxmlformats.org/officeDocument/2006/relationships/image" Target="../media/image28.gif"/><Relationship Id="rId4" Type="http://schemas.openxmlformats.org/officeDocument/2006/relationships/audio" Target="../media/media3.wav"/><Relationship Id="rId9" Type="http://schemas.openxmlformats.org/officeDocument/2006/relationships/image" Target="../media/image27.gif"/><Relationship Id="rId14" Type="http://schemas.openxmlformats.org/officeDocument/2006/relationships/image" Target="../media/image32.gif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7" Type="http://schemas.openxmlformats.org/officeDocument/2006/relationships/image" Target="../media/image32.gif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6.gif"/><Relationship Id="rId5" Type="http://schemas.openxmlformats.org/officeDocument/2006/relationships/image" Target="../media/image4.jpeg"/><Relationship Id="rId4" Type="http://schemas.openxmlformats.org/officeDocument/2006/relationships/image" Target="../media/image54.gi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29.gi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9.gif"/><Relationship Id="rId5" Type="http://schemas.openxmlformats.org/officeDocument/2006/relationships/image" Target="../media/image128.gif"/><Relationship Id="rId4" Type="http://schemas.openxmlformats.org/officeDocument/2006/relationships/image" Target="../media/image119.jpe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4.png"/><Relationship Id="rId3" Type="http://schemas.openxmlformats.org/officeDocument/2006/relationships/image" Target="../media/image4.jpeg"/><Relationship Id="rId7" Type="http://schemas.openxmlformats.org/officeDocument/2006/relationships/image" Target="../media/image13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2.png"/><Relationship Id="rId11" Type="http://schemas.openxmlformats.org/officeDocument/2006/relationships/image" Target="../media/image29.gif"/><Relationship Id="rId5" Type="http://schemas.openxmlformats.org/officeDocument/2006/relationships/image" Target="../media/image131.png"/><Relationship Id="rId10" Type="http://schemas.openxmlformats.org/officeDocument/2006/relationships/image" Target="../media/image7.jpeg"/><Relationship Id="rId4" Type="http://schemas.openxmlformats.org/officeDocument/2006/relationships/image" Target="../media/image130.jpg"/><Relationship Id="rId9" Type="http://schemas.openxmlformats.org/officeDocument/2006/relationships/image" Target="../media/image135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38.jpe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6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emf"/><Relationship Id="rId3" Type="http://schemas.openxmlformats.org/officeDocument/2006/relationships/slideLayout" Target="../slideLayouts/slideLayout15.xml"/><Relationship Id="rId7" Type="http://schemas.openxmlformats.org/officeDocument/2006/relationships/oleObject" Target="../embeddings/oleObject1.bin"/><Relationship Id="rId2" Type="http://schemas.openxmlformats.org/officeDocument/2006/relationships/audio" Target="../media/audio21.wav"/><Relationship Id="rId1" Type="http://schemas.openxmlformats.org/officeDocument/2006/relationships/vmlDrawing" Target="../drawings/vmlDrawing1.vml"/><Relationship Id="rId6" Type="http://schemas.openxmlformats.org/officeDocument/2006/relationships/image" Target="../media/image138.gif"/><Relationship Id="rId5" Type="http://schemas.openxmlformats.org/officeDocument/2006/relationships/image" Target="../media/image4.jpeg"/><Relationship Id="rId10" Type="http://schemas.openxmlformats.org/officeDocument/2006/relationships/image" Target="../media/image139.jpeg"/><Relationship Id="rId4" Type="http://schemas.openxmlformats.org/officeDocument/2006/relationships/notesSlide" Target="../notesSlides/notesSlide46.xml"/><Relationship Id="rId9" Type="http://schemas.openxmlformats.org/officeDocument/2006/relationships/image" Target="../media/image4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gif"/><Relationship Id="rId13" Type="http://schemas.openxmlformats.org/officeDocument/2006/relationships/image" Target="../media/image37.png"/><Relationship Id="rId3" Type="http://schemas.openxmlformats.org/officeDocument/2006/relationships/slideLayout" Target="../slideLayouts/slideLayout12.xml"/><Relationship Id="rId7" Type="http://schemas.openxmlformats.org/officeDocument/2006/relationships/image" Target="../media/image5.jpg"/><Relationship Id="rId12" Type="http://schemas.openxmlformats.org/officeDocument/2006/relationships/image" Target="../media/image8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4.jpeg"/><Relationship Id="rId11" Type="http://schemas.openxmlformats.org/officeDocument/2006/relationships/image" Target="../media/image36.gif"/><Relationship Id="rId5" Type="http://schemas.openxmlformats.org/officeDocument/2006/relationships/audio" Target="../media/audio1.wav"/><Relationship Id="rId10" Type="http://schemas.openxmlformats.org/officeDocument/2006/relationships/image" Target="../media/image35.gif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4.gif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7.xml"/><Relationship Id="rId2" Type="http://schemas.openxmlformats.org/officeDocument/2006/relationships/slideLayout" Target="../slideLayouts/slideLayout22.xml"/><Relationship Id="rId1" Type="http://schemas.openxmlformats.org/officeDocument/2006/relationships/audio" Target="../media/audio22.wav"/><Relationship Id="rId6" Type="http://schemas.openxmlformats.org/officeDocument/2006/relationships/image" Target="../media/image46.png"/><Relationship Id="rId5" Type="http://schemas.openxmlformats.org/officeDocument/2006/relationships/image" Target="../media/image138.gif"/><Relationship Id="rId4" Type="http://schemas.openxmlformats.org/officeDocument/2006/relationships/image" Target="../media/image4.jpe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audio" Target="../media/audio7.wav"/><Relationship Id="rId7" Type="http://schemas.openxmlformats.org/officeDocument/2006/relationships/image" Target="../media/image79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78.gif"/><Relationship Id="rId11" Type="http://schemas.openxmlformats.org/officeDocument/2006/relationships/image" Target="../media/image36.gif"/><Relationship Id="rId5" Type="http://schemas.openxmlformats.org/officeDocument/2006/relationships/image" Target="../media/image7.jpeg"/><Relationship Id="rId10" Type="http://schemas.openxmlformats.org/officeDocument/2006/relationships/image" Target="../media/image81.gif"/><Relationship Id="rId4" Type="http://schemas.openxmlformats.org/officeDocument/2006/relationships/image" Target="../media/image4.jpeg"/><Relationship Id="rId9" Type="http://schemas.openxmlformats.org/officeDocument/2006/relationships/image" Target="../media/image34.gif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gif"/><Relationship Id="rId3" Type="http://schemas.openxmlformats.org/officeDocument/2006/relationships/audio" Target="../media/audio1.wav"/><Relationship Id="rId7" Type="http://schemas.openxmlformats.org/officeDocument/2006/relationships/image" Target="../media/image32.gif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0.png"/><Relationship Id="rId5" Type="http://schemas.openxmlformats.org/officeDocument/2006/relationships/image" Target="../media/image33.gif"/><Relationship Id="rId4" Type="http://schemas.openxmlformats.org/officeDocument/2006/relationships/image" Target="../media/image4.jpeg"/><Relationship Id="rId9" Type="http://schemas.openxmlformats.org/officeDocument/2006/relationships/image" Target="../media/image7.jpe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gif"/><Relationship Id="rId3" Type="http://schemas.openxmlformats.org/officeDocument/2006/relationships/slideLayout" Target="../slideLayouts/slideLayout41.xml"/><Relationship Id="rId7" Type="http://schemas.openxmlformats.org/officeDocument/2006/relationships/image" Target="../media/image142.jpeg"/><Relationship Id="rId2" Type="http://schemas.openxmlformats.org/officeDocument/2006/relationships/audio" Target="../media/audio24.wav"/><Relationship Id="rId1" Type="http://schemas.openxmlformats.org/officeDocument/2006/relationships/audio" Target="../media/audio23.wav"/><Relationship Id="rId6" Type="http://schemas.openxmlformats.org/officeDocument/2006/relationships/image" Target="../media/image46.png"/><Relationship Id="rId5" Type="http://schemas.openxmlformats.org/officeDocument/2006/relationships/image" Target="../media/image141.gif"/><Relationship Id="rId4" Type="http://schemas.openxmlformats.org/officeDocument/2006/relationships/notesSlide" Target="../notesSlides/notesSlide50.xml"/><Relationship Id="rId9" Type="http://schemas.openxmlformats.org/officeDocument/2006/relationships/image" Target="../media/image38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5.xml"/><Relationship Id="rId2" Type="http://schemas.openxmlformats.org/officeDocument/2006/relationships/video" Target="../media/media19.wmv"/><Relationship Id="rId1" Type="http://schemas.microsoft.com/office/2007/relationships/media" Target="../media/media19.wmv"/><Relationship Id="rId5" Type="http://schemas.openxmlformats.org/officeDocument/2006/relationships/image" Target="../media/image144.png"/><Relationship Id="rId4" Type="http://schemas.openxmlformats.org/officeDocument/2006/relationships/image" Target="../media/image4.jpeg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6.gif"/><Relationship Id="rId3" Type="http://schemas.openxmlformats.org/officeDocument/2006/relationships/audio" Target="../media/audio27.wav"/><Relationship Id="rId7" Type="http://schemas.openxmlformats.org/officeDocument/2006/relationships/image" Target="../media/image145.gif"/><Relationship Id="rId2" Type="http://schemas.openxmlformats.org/officeDocument/2006/relationships/audio" Target="../media/audio26.wav"/><Relationship Id="rId1" Type="http://schemas.openxmlformats.org/officeDocument/2006/relationships/audio" Target="../media/audio25.wav"/><Relationship Id="rId6" Type="http://schemas.openxmlformats.org/officeDocument/2006/relationships/image" Target="../media/image64.png"/><Relationship Id="rId5" Type="http://schemas.openxmlformats.org/officeDocument/2006/relationships/notesSlide" Target="../notesSlides/notesSlide51.xml"/><Relationship Id="rId4" Type="http://schemas.openxmlformats.org/officeDocument/2006/relationships/slideLayout" Target="../slideLayouts/slideLayout46.xml"/><Relationship Id="rId9" Type="http://schemas.openxmlformats.org/officeDocument/2006/relationships/image" Target="../media/image46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7.gif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41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audio" Target="../media/audio7.wav"/><Relationship Id="rId7" Type="http://schemas.openxmlformats.org/officeDocument/2006/relationships/image" Target="../media/image79.png"/><Relationship Id="rId12" Type="http://schemas.openxmlformats.org/officeDocument/2006/relationships/image" Target="../media/image148.gif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66.xml"/><Relationship Id="rId6" Type="http://schemas.openxmlformats.org/officeDocument/2006/relationships/image" Target="../media/image78.gif"/><Relationship Id="rId11" Type="http://schemas.openxmlformats.org/officeDocument/2006/relationships/image" Target="../media/image81.gif"/><Relationship Id="rId5" Type="http://schemas.openxmlformats.org/officeDocument/2006/relationships/image" Target="../media/image7.jpeg"/><Relationship Id="rId10" Type="http://schemas.openxmlformats.org/officeDocument/2006/relationships/image" Target="../media/image34.gif"/><Relationship Id="rId4" Type="http://schemas.openxmlformats.org/officeDocument/2006/relationships/image" Target="../media/image4.jpeg"/><Relationship Id="rId9" Type="http://schemas.openxmlformats.org/officeDocument/2006/relationships/image" Target="../media/image36.gif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7" Type="http://schemas.openxmlformats.org/officeDocument/2006/relationships/image" Target="../media/image32.gif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6.gif"/><Relationship Id="rId5" Type="http://schemas.openxmlformats.org/officeDocument/2006/relationships/image" Target="../media/image33.gif"/><Relationship Id="rId4" Type="http://schemas.openxmlformats.org/officeDocument/2006/relationships/image" Target="../media/image4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14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2.xml"/><Relationship Id="rId4" Type="http://schemas.openxmlformats.org/officeDocument/2006/relationships/image" Target="../media/image7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6.xml"/><Relationship Id="rId2" Type="http://schemas.openxmlformats.org/officeDocument/2006/relationships/slideLayout" Target="../slideLayouts/slideLayout41.xml"/><Relationship Id="rId1" Type="http://schemas.openxmlformats.org/officeDocument/2006/relationships/audio" Target="../media/audio28.wav"/><Relationship Id="rId6" Type="http://schemas.openxmlformats.org/officeDocument/2006/relationships/image" Target="../media/image151.png"/><Relationship Id="rId5" Type="http://schemas.openxmlformats.org/officeDocument/2006/relationships/image" Target="../media/image150.jpeg"/><Relationship Id="rId4" Type="http://schemas.openxmlformats.org/officeDocument/2006/relationships/image" Target="../media/image4.jpeg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hyperlink" Target="http://68.57.201.23/biology/ts0.htm%3eWE%20HAVE%20MOVED%20TO%20MY%20AD%20FREE%20SERVER%3c/a%3e%3chr%3e%3ch2%3eSorry%20But%20this%20aint%20cheap%20so%20help%20me%20out%20and%20sign%20up%20its%20free%3c/h2%3e%3ch3%3eAnd%20the%20Best%20Part%20is%20YOU%20get%20Paid!!!!!!!!!!%3c/h3%3e%3cA%20HREF=" TargetMode="External"/><Relationship Id="rId3" Type="http://schemas.openxmlformats.org/officeDocument/2006/relationships/image" Target="../media/image4.jpeg"/><Relationship Id="rId7" Type="http://schemas.openxmlformats.org/officeDocument/2006/relationships/image" Target="../media/image155.gi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54.gif"/><Relationship Id="rId11" Type="http://schemas.openxmlformats.org/officeDocument/2006/relationships/image" Target="../media/image7.jpeg"/><Relationship Id="rId5" Type="http://schemas.openxmlformats.org/officeDocument/2006/relationships/image" Target="../media/image153.gif"/><Relationship Id="rId10" Type="http://schemas.openxmlformats.org/officeDocument/2006/relationships/image" Target="../media/image157.jpeg"/><Relationship Id="rId4" Type="http://schemas.openxmlformats.org/officeDocument/2006/relationships/image" Target="../media/image152.jpeg"/><Relationship Id="rId9" Type="http://schemas.openxmlformats.org/officeDocument/2006/relationships/image" Target="../media/image156.gif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image" Target="../media/image4.jpeg"/><Relationship Id="rId7" Type="http://schemas.openxmlformats.org/officeDocument/2006/relationships/image" Target="../media/image159.gif"/><Relationship Id="rId12" Type="http://schemas.openxmlformats.org/officeDocument/2006/relationships/image" Target="../media/image26.gif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95.xml"/><Relationship Id="rId6" Type="http://schemas.openxmlformats.org/officeDocument/2006/relationships/image" Target="../media/image47.gif"/><Relationship Id="rId11" Type="http://schemas.openxmlformats.org/officeDocument/2006/relationships/image" Target="../media/image160.gif"/><Relationship Id="rId5" Type="http://schemas.openxmlformats.org/officeDocument/2006/relationships/image" Target="../media/image158.gif"/><Relationship Id="rId10" Type="http://schemas.openxmlformats.org/officeDocument/2006/relationships/image" Target="../media/image36.gif"/><Relationship Id="rId4" Type="http://schemas.openxmlformats.org/officeDocument/2006/relationships/image" Target="../media/image7.jpeg"/><Relationship Id="rId9" Type="http://schemas.openxmlformats.org/officeDocument/2006/relationships/image" Target="../media/image154.gif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gif"/><Relationship Id="rId3" Type="http://schemas.openxmlformats.org/officeDocument/2006/relationships/image" Target="../media/image4.jpeg"/><Relationship Id="rId7" Type="http://schemas.openxmlformats.org/officeDocument/2006/relationships/image" Target="../media/image159.gif"/><Relationship Id="rId12" Type="http://schemas.openxmlformats.org/officeDocument/2006/relationships/image" Target="../media/image16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07.xml"/><Relationship Id="rId6" Type="http://schemas.openxmlformats.org/officeDocument/2006/relationships/image" Target="../media/image47.gif"/><Relationship Id="rId11" Type="http://schemas.openxmlformats.org/officeDocument/2006/relationships/image" Target="../media/image160.gif"/><Relationship Id="rId5" Type="http://schemas.openxmlformats.org/officeDocument/2006/relationships/image" Target="../media/image158.gif"/><Relationship Id="rId10" Type="http://schemas.openxmlformats.org/officeDocument/2006/relationships/image" Target="../media/image36.gif"/><Relationship Id="rId4" Type="http://schemas.openxmlformats.org/officeDocument/2006/relationships/image" Target="../media/image7.jpeg"/><Relationship Id="rId9" Type="http://schemas.openxmlformats.org/officeDocument/2006/relationships/image" Target="../media/image154.gi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46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41.xml"/><Relationship Id="rId5" Type="http://schemas.openxmlformats.org/officeDocument/2006/relationships/image" Target="../media/image29.gif"/><Relationship Id="rId4" Type="http://schemas.openxmlformats.org/officeDocument/2006/relationships/image" Target="../media/image162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7" Type="http://schemas.openxmlformats.org/officeDocument/2006/relationships/image" Target="../media/image33.gif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65.png"/><Relationship Id="rId5" Type="http://schemas.openxmlformats.org/officeDocument/2006/relationships/image" Target="../media/image164.png"/><Relationship Id="rId4" Type="http://schemas.openxmlformats.org/officeDocument/2006/relationships/image" Target="../media/image163.gif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43.xml"/><Relationship Id="rId6" Type="http://schemas.openxmlformats.org/officeDocument/2006/relationships/image" Target="../media/image166.png"/><Relationship Id="rId5" Type="http://schemas.openxmlformats.org/officeDocument/2006/relationships/image" Target="../media/image164.png"/><Relationship Id="rId4" Type="http://schemas.openxmlformats.org/officeDocument/2006/relationships/image" Target="../media/image163.gif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6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69.png"/><Relationship Id="rId5" Type="http://schemas.openxmlformats.org/officeDocument/2006/relationships/image" Target="../media/image168.png"/><Relationship Id="rId4" Type="http://schemas.openxmlformats.org/officeDocument/2006/relationships/image" Target="../media/image163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gif"/><Relationship Id="rId13" Type="http://schemas.openxmlformats.org/officeDocument/2006/relationships/image" Target="../media/image46.pn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0.gif"/><Relationship Id="rId12" Type="http://schemas.openxmlformats.org/officeDocument/2006/relationships/image" Target="../media/image45.gif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39.gif"/><Relationship Id="rId11" Type="http://schemas.openxmlformats.org/officeDocument/2006/relationships/image" Target="../media/image44.gif"/><Relationship Id="rId5" Type="http://schemas.openxmlformats.org/officeDocument/2006/relationships/image" Target="../media/image38.jpeg"/><Relationship Id="rId10" Type="http://schemas.openxmlformats.org/officeDocument/2006/relationships/image" Target="../media/image43.gif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42.gif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170.png"/><Relationship Id="rId5" Type="http://schemas.openxmlformats.org/officeDocument/2006/relationships/image" Target="../media/image168.png"/><Relationship Id="rId4" Type="http://schemas.openxmlformats.org/officeDocument/2006/relationships/image" Target="../media/image163.gif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9.wav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36.gif"/><Relationship Id="rId5" Type="http://schemas.openxmlformats.org/officeDocument/2006/relationships/image" Target="../media/image171.png"/><Relationship Id="rId4" Type="http://schemas.openxmlformats.org/officeDocument/2006/relationships/image" Target="../media/image4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gif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3.gif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g"/><Relationship Id="rId1" Type="http://schemas.openxmlformats.org/officeDocument/2006/relationships/slideLayout" Target="../slideLayouts/slideLayout109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120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6.png"/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14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audio" Target="../media/audio2.wav"/><Relationship Id="rId7" Type="http://schemas.openxmlformats.org/officeDocument/2006/relationships/image" Target="../media/image48.g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gif"/><Relationship Id="rId5" Type="http://schemas.openxmlformats.org/officeDocument/2006/relationships/image" Target="../media/image7.jpeg"/><Relationship Id="rId4" Type="http://schemas.openxmlformats.org/officeDocument/2006/relationships/image" Target="../media/image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gif"/><Relationship Id="rId4" Type="http://schemas.openxmlformats.org/officeDocument/2006/relationships/image" Target="../media/image4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21" y="2105025"/>
            <a:ext cx="9115424" cy="175432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5400" b="1" dirty="0" smtClean="0">
                <a:ln w="11430">
                  <a:solidFill>
                    <a:srgbClr val="006600"/>
                  </a:solidFill>
                </a:ln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The MULTIPLIERS</a:t>
            </a:r>
          </a:p>
          <a:p>
            <a:pPr algn="ctr">
              <a:defRPr/>
            </a:pPr>
            <a:r>
              <a:rPr lang="en-US" sz="5400" b="1" dirty="0" smtClean="0">
                <a:ln w="11430">
                  <a:solidFill>
                    <a:srgbClr val="006600"/>
                  </a:solidFill>
                </a:ln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[M</a:t>
            </a:r>
            <a:r>
              <a:rPr lang="en-US" sz="4000" b="1" dirty="0" smtClean="0">
                <a:ln w="11430">
                  <a:solidFill>
                    <a:srgbClr val="006600"/>
                  </a:solidFill>
                </a:ln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E</a:t>
            </a:r>
            <a:r>
              <a:rPr lang="en-US" sz="5400" b="1" dirty="0" smtClean="0">
                <a:ln w="11430">
                  <a:solidFill>
                    <a:srgbClr val="006600"/>
                  </a:solidFill>
                </a:ln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, M</a:t>
            </a:r>
            <a:r>
              <a:rPr lang="en-US" sz="4000" b="1" dirty="0" smtClean="0">
                <a:ln w="11430">
                  <a:solidFill>
                    <a:srgbClr val="006600"/>
                  </a:solidFill>
                </a:ln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T</a:t>
            </a:r>
            <a:r>
              <a:rPr lang="en-US" sz="5400" b="1" dirty="0" smtClean="0">
                <a:ln w="11430">
                  <a:solidFill>
                    <a:srgbClr val="006600"/>
                  </a:solidFill>
                </a:ln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, &amp; M</a:t>
            </a:r>
            <a:r>
              <a:rPr lang="en-US" sz="4000" b="1" dirty="0" smtClean="0">
                <a:ln w="11430">
                  <a:solidFill>
                    <a:srgbClr val="006600"/>
                  </a:solidFill>
                </a:ln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BB</a:t>
            </a:r>
            <a:r>
              <a:rPr lang="en-US" sz="5400" b="1" dirty="0" smtClean="0">
                <a:ln w="11430">
                  <a:solidFill>
                    <a:srgbClr val="006600"/>
                  </a:solidFill>
                </a:ln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] </a:t>
            </a:r>
            <a:r>
              <a:rPr lang="en-US" sz="5400" b="1" dirty="0" smtClean="0">
                <a:ln w="11430">
                  <a:solidFill>
                    <a:srgbClr val="006600"/>
                  </a:solidFill>
                </a:ln>
                <a:solidFill>
                  <a:srgbClr val="3399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 </a:t>
            </a:r>
            <a:endParaRPr lang="en-US" sz="5400" b="1" dirty="0">
              <a:ln w="11430">
                <a:solidFill>
                  <a:srgbClr val="006600"/>
                </a:solidFill>
              </a:ln>
              <a:solidFill>
                <a:srgbClr val="00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6850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13"/>
    </mc:Choice>
    <mc:Fallback xmlns="">
      <p:transition spd="slow" advTm="7613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5"/>
          <p:cNvSpPr>
            <a:spLocks noChangeArrowheads="1"/>
          </p:cNvSpPr>
          <p:nvPr/>
        </p:nvSpPr>
        <p:spPr bwMode="auto">
          <a:xfrm>
            <a:off x="5913438" y="5854700"/>
            <a:ext cx="3230562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000" b="1">
                <a:latin typeface="Verdana" pitchFamily="34" charset="0"/>
              </a:rPr>
              <a:t>Investment (billions)</a:t>
            </a:r>
          </a:p>
        </p:txBody>
      </p:sp>
      <p:sp>
        <p:nvSpPr>
          <p:cNvPr id="18435" name="Rectangle 6"/>
          <p:cNvSpPr>
            <a:spLocks noChangeArrowheads="1"/>
          </p:cNvSpPr>
          <p:nvPr/>
        </p:nvSpPr>
        <p:spPr bwMode="auto">
          <a:xfrm rot="-5400000">
            <a:off x="-1549400" y="2655888"/>
            <a:ext cx="4518025" cy="942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algn="ctr" eaLnBrk="0" hangingPunct="0"/>
            <a:r>
              <a:rPr lang="en-US" sz="2000" b="1" dirty="0">
                <a:latin typeface="Verdana" pitchFamily="34" charset="0"/>
              </a:rPr>
              <a:t>Expected rate of return,  </a:t>
            </a:r>
            <a:r>
              <a:rPr lang="en-US" b="1" dirty="0">
                <a:latin typeface="Verdana" pitchFamily="34" charset="0"/>
              </a:rPr>
              <a:t>r</a:t>
            </a:r>
            <a:r>
              <a:rPr lang="en-US" sz="2000" b="1" dirty="0">
                <a:latin typeface="Verdana" pitchFamily="34" charset="0"/>
              </a:rPr>
              <a:t>,</a:t>
            </a:r>
          </a:p>
          <a:p>
            <a:pPr algn="ctr" eaLnBrk="0" hangingPunct="0"/>
            <a:r>
              <a:rPr lang="en-US" sz="2000" b="1" dirty="0">
                <a:latin typeface="Verdana" pitchFamily="34" charset="0"/>
              </a:rPr>
              <a:t>and interest rate, </a:t>
            </a:r>
            <a:r>
              <a:rPr lang="en-US" b="1" dirty="0" err="1">
                <a:latin typeface="Verdana" pitchFamily="34" charset="0"/>
              </a:rPr>
              <a:t>i</a:t>
            </a:r>
            <a:r>
              <a:rPr lang="en-US" b="1" dirty="0">
                <a:latin typeface="Verdana" pitchFamily="34" charset="0"/>
              </a:rPr>
              <a:t> </a:t>
            </a:r>
            <a:r>
              <a:rPr lang="en-US" sz="2000" b="1" dirty="0">
                <a:latin typeface="Verdana" pitchFamily="34" charset="0"/>
              </a:rPr>
              <a:t>(</a:t>
            </a:r>
            <a:r>
              <a:rPr lang="en-US" sz="2000" b="1" dirty="0" smtClean="0">
                <a:latin typeface="Verdana" pitchFamily="34" charset="0"/>
              </a:rPr>
              <a:t>percent)</a:t>
            </a:r>
            <a:endParaRPr lang="en-US" sz="2000" b="1" dirty="0">
              <a:latin typeface="Verdana" pitchFamily="34" charset="0"/>
            </a:endParaRPr>
          </a:p>
        </p:txBody>
      </p:sp>
      <p:sp>
        <p:nvSpPr>
          <p:cNvPr id="157703" name="Rectangle 7"/>
          <p:cNvSpPr>
            <a:spLocks noChangeArrowheads="1"/>
          </p:cNvSpPr>
          <p:nvPr/>
        </p:nvSpPr>
        <p:spPr bwMode="auto">
          <a:xfrm>
            <a:off x="1258888" y="1009650"/>
            <a:ext cx="796925" cy="481806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eaLnBrk="0" hangingPunct="0">
              <a:defRPr/>
            </a:pPr>
            <a:r>
              <a:rPr lang="en-US" sz="1800" b="1" dirty="0">
                <a:latin typeface="Verdana" pitchFamily="34" charset="0"/>
              </a:rPr>
              <a:t>16</a:t>
            </a:r>
          </a:p>
          <a:p>
            <a:pPr eaLnBrk="0" hangingPunct="0">
              <a:defRPr/>
            </a:pPr>
            <a:endParaRPr lang="en-US" sz="1800" b="1" dirty="0">
              <a:latin typeface="Verdana" pitchFamily="34" charset="0"/>
            </a:endParaRPr>
          </a:p>
          <a:p>
            <a:pPr eaLnBrk="0" hangingPunct="0">
              <a:defRPr/>
            </a:pPr>
            <a:r>
              <a:rPr lang="en-US" sz="1800" b="1" dirty="0">
                <a:latin typeface="Verdana" pitchFamily="34" charset="0"/>
              </a:rPr>
              <a:t>14</a:t>
            </a:r>
          </a:p>
          <a:p>
            <a:pPr eaLnBrk="0" hangingPunct="0">
              <a:defRPr/>
            </a:pPr>
            <a:endParaRPr lang="en-US" sz="1800" b="1" dirty="0">
              <a:latin typeface="Verdana" pitchFamily="34" charset="0"/>
            </a:endParaRPr>
          </a:p>
          <a:p>
            <a:pPr eaLnBrk="0" hangingPunct="0">
              <a:defRPr/>
            </a:pPr>
            <a:r>
              <a:rPr lang="en-US" sz="1800" b="1" dirty="0">
                <a:latin typeface="Verdana" pitchFamily="34" charset="0"/>
              </a:rPr>
              <a:t>12</a:t>
            </a:r>
          </a:p>
          <a:p>
            <a:pPr eaLnBrk="0" hangingPunct="0">
              <a:defRPr/>
            </a:pPr>
            <a:endParaRPr lang="en-US" sz="1800" b="1" dirty="0">
              <a:latin typeface="Verdana" pitchFamily="34" charset="0"/>
            </a:endParaRPr>
          </a:p>
          <a:p>
            <a:pPr eaLnBrk="0" hangingPunct="0">
              <a:defRPr/>
            </a:pPr>
            <a:r>
              <a:rPr lang="en-US" sz="1800" b="1" dirty="0">
                <a:latin typeface="Verdana" pitchFamily="34" charset="0"/>
              </a:rPr>
              <a:t>10</a:t>
            </a:r>
          </a:p>
          <a:p>
            <a:pPr eaLnBrk="0" hangingPunct="0">
              <a:defRPr/>
            </a:pPr>
            <a:endParaRPr lang="en-US" sz="1800" b="1" dirty="0">
              <a:latin typeface="Verdana" pitchFamily="34" charset="0"/>
            </a:endParaRPr>
          </a:p>
          <a:p>
            <a:pPr eaLnBrk="0" hangingPunct="0">
              <a:defRPr/>
            </a:pP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8</a:t>
            </a:r>
            <a:r>
              <a:rPr 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%</a:t>
            </a:r>
          </a:p>
          <a:p>
            <a:pPr eaLnBrk="0" hangingPunct="0">
              <a:defRPr/>
            </a:pPr>
            <a:endParaRPr lang="en-US" sz="1800" b="1" dirty="0">
              <a:latin typeface="Verdana" pitchFamily="34" charset="0"/>
            </a:endParaRPr>
          </a:p>
          <a:p>
            <a:pPr eaLnBrk="0" hangingPunct="0">
              <a:defRPr/>
            </a:pPr>
            <a:r>
              <a:rPr lang="en-US" sz="1800" b="1" dirty="0">
                <a:latin typeface="Verdana" pitchFamily="34" charset="0"/>
              </a:rPr>
              <a:t> 6</a:t>
            </a:r>
          </a:p>
          <a:p>
            <a:pPr eaLnBrk="0" hangingPunct="0">
              <a:defRPr/>
            </a:pPr>
            <a:endParaRPr lang="en-US" sz="1800" b="1" dirty="0">
              <a:latin typeface="Verdana" pitchFamily="34" charset="0"/>
            </a:endParaRPr>
          </a:p>
          <a:p>
            <a:pPr eaLnBrk="0" hangingPunct="0">
              <a:defRPr/>
            </a:pPr>
            <a:r>
              <a:rPr lang="en-US" sz="20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4</a:t>
            </a:r>
            <a:r>
              <a:rPr lang="en-US" sz="14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%</a:t>
            </a:r>
            <a:endParaRPr lang="en-US" sz="1800" b="1" dirty="0">
              <a:solidFill>
                <a:srgbClr val="009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  <a:p>
            <a:pPr eaLnBrk="0" hangingPunct="0">
              <a:defRPr/>
            </a:pPr>
            <a:endParaRPr lang="en-US" sz="1800" b="1" dirty="0">
              <a:solidFill>
                <a:srgbClr val="009900"/>
              </a:solidFill>
              <a:latin typeface="Verdana" pitchFamily="34" charset="0"/>
            </a:endParaRPr>
          </a:p>
          <a:p>
            <a:pPr eaLnBrk="0" hangingPunct="0">
              <a:defRPr/>
            </a:pPr>
            <a:r>
              <a:rPr lang="en-US" sz="1800" b="1" dirty="0">
                <a:latin typeface="Verdana" pitchFamily="34" charset="0"/>
              </a:rPr>
              <a:t> 2</a:t>
            </a:r>
          </a:p>
          <a:p>
            <a:pPr eaLnBrk="0" hangingPunct="0">
              <a:defRPr/>
            </a:pPr>
            <a:endParaRPr lang="en-US" sz="1800" b="1" dirty="0">
              <a:latin typeface="Verdana" pitchFamily="34" charset="0"/>
            </a:endParaRPr>
          </a:p>
          <a:p>
            <a:pPr eaLnBrk="0" hangingPunct="0">
              <a:defRPr/>
            </a:pPr>
            <a:r>
              <a:rPr lang="en-US" sz="1800" b="1" dirty="0">
                <a:latin typeface="Verdana" pitchFamily="34" charset="0"/>
              </a:rPr>
              <a:t> 0</a:t>
            </a:r>
          </a:p>
        </p:txBody>
      </p:sp>
      <p:grpSp>
        <p:nvGrpSpPr>
          <p:cNvPr id="18437" name="Group 8"/>
          <p:cNvGrpSpPr>
            <a:grpSpLocks/>
          </p:cNvGrpSpPr>
          <p:nvPr/>
        </p:nvGrpSpPr>
        <p:grpSpPr bwMode="auto">
          <a:xfrm>
            <a:off x="1862138" y="1798638"/>
            <a:ext cx="3843337" cy="3248025"/>
            <a:chOff x="2121" y="1121"/>
            <a:chExt cx="2421" cy="2046"/>
          </a:xfrm>
        </p:grpSpPr>
        <p:sp>
          <p:nvSpPr>
            <p:cNvPr id="18469" name="Line 9"/>
            <p:cNvSpPr>
              <a:spLocks noChangeShapeType="1"/>
            </p:cNvSpPr>
            <p:nvPr/>
          </p:nvSpPr>
          <p:spPr bwMode="auto">
            <a:xfrm>
              <a:off x="2136" y="1121"/>
              <a:ext cx="343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70" name="Line 10"/>
            <p:cNvSpPr>
              <a:spLocks noChangeShapeType="1"/>
            </p:cNvSpPr>
            <p:nvPr/>
          </p:nvSpPr>
          <p:spPr bwMode="auto">
            <a:xfrm>
              <a:off x="2121" y="1472"/>
              <a:ext cx="694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71" name="Line 11"/>
            <p:cNvSpPr>
              <a:spLocks noChangeShapeType="1"/>
            </p:cNvSpPr>
            <p:nvPr/>
          </p:nvSpPr>
          <p:spPr bwMode="auto">
            <a:xfrm>
              <a:off x="2157" y="1808"/>
              <a:ext cx="966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72" name="Line 12"/>
            <p:cNvSpPr>
              <a:spLocks noChangeShapeType="1"/>
            </p:cNvSpPr>
            <p:nvPr/>
          </p:nvSpPr>
          <p:spPr bwMode="auto">
            <a:xfrm>
              <a:off x="2148" y="2159"/>
              <a:ext cx="1355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73" name="Line 13"/>
            <p:cNvSpPr>
              <a:spLocks noChangeShapeType="1"/>
            </p:cNvSpPr>
            <p:nvPr/>
          </p:nvSpPr>
          <p:spPr bwMode="auto">
            <a:xfrm>
              <a:off x="2124" y="2480"/>
              <a:ext cx="173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74" name="Line 14"/>
            <p:cNvSpPr>
              <a:spLocks noChangeShapeType="1"/>
            </p:cNvSpPr>
            <p:nvPr/>
          </p:nvSpPr>
          <p:spPr bwMode="auto">
            <a:xfrm>
              <a:off x="2130" y="2831"/>
              <a:ext cx="2090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75" name="Line 15"/>
            <p:cNvSpPr>
              <a:spLocks noChangeShapeType="1"/>
            </p:cNvSpPr>
            <p:nvPr/>
          </p:nvSpPr>
          <p:spPr bwMode="auto">
            <a:xfrm>
              <a:off x="2121" y="3167"/>
              <a:ext cx="2421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18438" name="Group 16"/>
          <p:cNvGrpSpPr>
            <a:grpSpLocks/>
          </p:cNvGrpSpPr>
          <p:nvPr/>
        </p:nvGrpSpPr>
        <p:grpSpPr bwMode="auto">
          <a:xfrm>
            <a:off x="2392363" y="1844675"/>
            <a:ext cx="3224212" cy="3786188"/>
            <a:chOff x="2467" y="1138"/>
            <a:chExt cx="2031" cy="2385"/>
          </a:xfrm>
        </p:grpSpPr>
        <p:sp>
          <p:nvSpPr>
            <p:cNvPr id="18462" name="Line 17"/>
            <p:cNvSpPr>
              <a:spLocks noChangeShapeType="1"/>
            </p:cNvSpPr>
            <p:nvPr/>
          </p:nvSpPr>
          <p:spPr bwMode="auto">
            <a:xfrm>
              <a:off x="2467" y="1138"/>
              <a:ext cx="0" cy="234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63" name="Line 18"/>
            <p:cNvSpPr>
              <a:spLocks noChangeShapeType="1"/>
            </p:cNvSpPr>
            <p:nvPr/>
          </p:nvSpPr>
          <p:spPr bwMode="auto">
            <a:xfrm>
              <a:off x="2803" y="1444"/>
              <a:ext cx="0" cy="207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64" name="Line 19"/>
            <p:cNvSpPr>
              <a:spLocks noChangeShapeType="1"/>
            </p:cNvSpPr>
            <p:nvPr/>
          </p:nvSpPr>
          <p:spPr bwMode="auto">
            <a:xfrm>
              <a:off x="3139" y="1813"/>
              <a:ext cx="0" cy="171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65" name="Line 20"/>
            <p:cNvSpPr>
              <a:spLocks noChangeShapeType="1"/>
            </p:cNvSpPr>
            <p:nvPr/>
          </p:nvSpPr>
          <p:spPr bwMode="auto">
            <a:xfrm>
              <a:off x="3505" y="2164"/>
              <a:ext cx="0" cy="135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66" name="Line 21"/>
            <p:cNvSpPr>
              <a:spLocks noChangeShapeType="1"/>
            </p:cNvSpPr>
            <p:nvPr/>
          </p:nvSpPr>
          <p:spPr bwMode="auto">
            <a:xfrm>
              <a:off x="3811" y="2486"/>
              <a:ext cx="0" cy="1034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67" name="Line 22"/>
            <p:cNvSpPr>
              <a:spLocks noChangeShapeType="1"/>
            </p:cNvSpPr>
            <p:nvPr/>
          </p:nvSpPr>
          <p:spPr bwMode="auto">
            <a:xfrm>
              <a:off x="4162" y="2852"/>
              <a:ext cx="0" cy="659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68" name="Line 23"/>
            <p:cNvSpPr>
              <a:spLocks noChangeShapeType="1"/>
            </p:cNvSpPr>
            <p:nvPr/>
          </p:nvSpPr>
          <p:spPr bwMode="auto">
            <a:xfrm>
              <a:off x="4498" y="3174"/>
              <a:ext cx="0" cy="343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prstDash val="lgDash"/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7722" name="Rectangle 26"/>
          <p:cNvSpPr>
            <a:spLocks noChangeArrowheads="1"/>
          </p:cNvSpPr>
          <p:nvPr/>
        </p:nvSpPr>
        <p:spPr bwMode="auto">
          <a:xfrm>
            <a:off x="2233613" y="5622925"/>
            <a:ext cx="4606925" cy="6381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914400" lvl="1" indent="-457200" eaLnBrk="0" hangingPunct="0">
              <a:buFontTx/>
              <a:buAutoNum type="arabicPlain"/>
              <a:defRPr/>
            </a:pPr>
            <a:r>
              <a:rPr lang="en-US" sz="1800" b="1" dirty="0">
                <a:latin typeface="Verdana" pitchFamily="34" charset="0"/>
              </a:rPr>
              <a:t>10</a:t>
            </a:r>
            <a:r>
              <a:rPr lang="en-US" sz="1800" b="1" dirty="0">
                <a:solidFill>
                  <a:schemeClr val="bg1"/>
                </a:solidFill>
                <a:latin typeface="Verdana" pitchFamily="34" charset="0"/>
              </a:rPr>
              <a:t>   </a:t>
            </a: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15</a:t>
            </a: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</a:t>
            </a:r>
            <a:r>
              <a:rPr lang="en-US" sz="1800" b="1" dirty="0">
                <a:solidFill>
                  <a:schemeClr val="bg1"/>
                </a:solidFill>
                <a:latin typeface="Verdana" pitchFamily="34" charset="0"/>
              </a:rPr>
              <a:t>  </a:t>
            </a: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20</a:t>
            </a:r>
            <a:r>
              <a:rPr lang="en-US" sz="1800" b="1" dirty="0">
                <a:latin typeface="Verdana" pitchFamily="34" charset="0"/>
              </a:rPr>
              <a:t>  </a:t>
            </a:r>
            <a:r>
              <a:rPr lang="en-US" sz="18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25</a:t>
            </a:r>
            <a:r>
              <a:rPr lang="en-US" sz="1800" b="1" dirty="0">
                <a:solidFill>
                  <a:schemeClr val="bg1"/>
                </a:solidFill>
                <a:latin typeface="Verdana" pitchFamily="34" charset="0"/>
              </a:rPr>
              <a:t>   </a:t>
            </a: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30</a:t>
            </a:r>
            <a:r>
              <a:rPr lang="en-US" sz="1800" b="1" dirty="0">
                <a:latin typeface="Verdana" pitchFamily="34" charset="0"/>
              </a:rPr>
              <a:t>  35   40</a:t>
            </a:r>
          </a:p>
          <a:p>
            <a:pPr marL="457200" indent="-457200" eaLnBrk="0" hangingPunct="0">
              <a:defRPr/>
            </a:pPr>
            <a:r>
              <a:rPr lang="en-US" sz="1800" b="1" dirty="0">
                <a:solidFill>
                  <a:schemeClr val="bg1"/>
                </a:solidFill>
                <a:latin typeface="Verdana" pitchFamily="34" charset="0"/>
              </a:rPr>
              <a:t>                  </a:t>
            </a: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QID</a:t>
            </a:r>
            <a:r>
              <a:rPr lang="en-US" sz="1800" b="1" dirty="0">
                <a:solidFill>
                  <a:schemeClr val="bg1"/>
                </a:solidFill>
                <a:latin typeface="Verdana" pitchFamily="34" charset="0"/>
              </a:rPr>
              <a:t>       </a:t>
            </a:r>
            <a:endParaRPr lang="en-US" sz="1800" b="1" dirty="0">
              <a:solidFill>
                <a:srgbClr val="CC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157723" name="Text Box 27"/>
          <p:cNvSpPr txBox="1">
            <a:spLocks noChangeArrowheads="1"/>
          </p:cNvSpPr>
          <p:nvPr/>
        </p:nvSpPr>
        <p:spPr bwMode="auto">
          <a:xfrm>
            <a:off x="0" y="0"/>
            <a:ext cx="9144000" cy="793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defRPr/>
            </a:pPr>
            <a:endParaRPr lang="en-US" b="1">
              <a:effectLst>
                <a:outerShdw blurRad="38100" dist="38100" dir="2700000" algn="tl">
                  <a:srgbClr val="FFFFFF"/>
                </a:outerShdw>
              </a:effectLst>
              <a:latin typeface="Comic Sans MS" pitchFamily="66" charset="0"/>
            </a:endParaRPr>
          </a:p>
          <a:p>
            <a:pPr algn="ctr">
              <a:defRPr/>
            </a:pPr>
            <a:r>
              <a:rPr lang="en-US" sz="1800" b="1"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(Interest rate change, point to point movement)</a:t>
            </a:r>
            <a:endParaRPr lang="en-US" sz="5000" b="1"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</a:endParaRPr>
          </a:p>
        </p:txBody>
      </p:sp>
      <p:sp>
        <p:nvSpPr>
          <p:cNvPr id="157724" name="Text Box 28"/>
          <p:cNvSpPr txBox="1">
            <a:spLocks noChangeArrowheads="1"/>
          </p:cNvSpPr>
          <p:nvPr/>
        </p:nvSpPr>
        <p:spPr bwMode="auto">
          <a:xfrm>
            <a:off x="1912938" y="742950"/>
            <a:ext cx="779381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4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D</a:t>
            </a:r>
            <a:r>
              <a:rPr lang="en-US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I</a:t>
            </a:r>
            <a:endParaRPr lang="en-US" b="1" dirty="0"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</a:endParaRPr>
          </a:p>
        </p:txBody>
      </p:sp>
      <p:sp>
        <p:nvSpPr>
          <p:cNvPr id="157730" name="Rectangle 34" descr="Papyrus"/>
          <p:cNvSpPr>
            <a:spLocks noChangeArrowheads="1"/>
          </p:cNvSpPr>
          <p:nvPr/>
        </p:nvSpPr>
        <p:spPr bwMode="auto">
          <a:xfrm>
            <a:off x="3162300" y="1123950"/>
            <a:ext cx="5981700" cy="1466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defRPr/>
            </a:pPr>
            <a:r>
              <a:rPr lang="en-US" sz="2000" b="1" dirty="0">
                <a:latin typeface="Verdana" pitchFamily="34" charset="0"/>
              </a:rPr>
              <a:t>Firms  will  undertake  all  investments</a:t>
            </a:r>
          </a:p>
          <a:p>
            <a:pPr>
              <a:defRPr/>
            </a:pPr>
            <a:r>
              <a:rPr lang="en-US" sz="20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[additions to plant, </a:t>
            </a:r>
            <a:r>
              <a:rPr lang="en-US" sz="18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equipment,  inventory,</a:t>
            </a:r>
          </a:p>
          <a:p>
            <a:pPr>
              <a:defRPr/>
            </a:pPr>
            <a:r>
              <a:rPr lang="en-US" sz="18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and residential construction]</a:t>
            </a:r>
            <a:r>
              <a:rPr lang="en-US" sz="1800" b="1" dirty="0">
                <a:solidFill>
                  <a:srgbClr val="FFFF99"/>
                </a:solidFill>
                <a:latin typeface="Verdana" pitchFamily="34" charset="0"/>
              </a:rPr>
              <a:t> </a:t>
            </a:r>
            <a:r>
              <a:rPr lang="en-US" sz="1800" b="1" dirty="0">
                <a:latin typeface="Verdana" pitchFamily="34" charset="0"/>
              </a:rPr>
              <a:t>which have an</a:t>
            </a:r>
            <a:r>
              <a:rPr lang="en-US" sz="1800" b="1" dirty="0">
                <a:solidFill>
                  <a:schemeClr val="bg1"/>
                </a:solidFill>
                <a:latin typeface="Verdana" pitchFamily="34" charset="0"/>
              </a:rPr>
              <a:t> </a:t>
            </a:r>
          </a:p>
          <a:p>
            <a:pPr>
              <a:defRPr/>
            </a:pPr>
            <a:r>
              <a:rPr lang="en-US" sz="1800" b="1" dirty="0">
                <a:latin typeface="Verdana" pitchFamily="34" charset="0"/>
              </a:rPr>
              <a:t>expected rate of  net profit  greater  than </a:t>
            </a:r>
          </a:p>
          <a:p>
            <a:pPr>
              <a:defRPr/>
            </a:pPr>
            <a:r>
              <a:rPr lang="en-US" sz="1800" b="1" dirty="0">
                <a:latin typeface="Verdana" pitchFamily="34" charset="0"/>
              </a:rPr>
              <a:t>[or equal to] the real rate of interest.</a:t>
            </a:r>
          </a:p>
        </p:txBody>
      </p:sp>
      <p:sp>
        <p:nvSpPr>
          <p:cNvPr id="18443" name="Line 24"/>
          <p:cNvSpPr>
            <a:spLocks noChangeShapeType="1"/>
          </p:cNvSpPr>
          <p:nvPr/>
        </p:nvSpPr>
        <p:spPr bwMode="auto">
          <a:xfrm>
            <a:off x="1860550" y="1146175"/>
            <a:ext cx="4210050" cy="4305300"/>
          </a:xfrm>
          <a:prstGeom prst="line">
            <a:avLst/>
          </a:prstGeom>
          <a:noFill/>
          <a:ln w="762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57731" name="Rectangle 35"/>
          <p:cNvSpPr>
            <a:spLocks noChangeArrowheads="1"/>
          </p:cNvSpPr>
          <p:nvPr/>
        </p:nvSpPr>
        <p:spPr bwMode="auto">
          <a:xfrm>
            <a:off x="4895850" y="2838450"/>
            <a:ext cx="4248150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defRPr/>
            </a:pPr>
            <a:r>
              <a:rPr lang="en-US" sz="20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Monetary Policy</a:t>
            </a:r>
            <a:r>
              <a:rPr lang="en-US" sz="2000" b="1" dirty="0">
                <a:solidFill>
                  <a:srgbClr val="FFFF99"/>
                </a:solidFill>
                <a:latin typeface="Arial" charset="0"/>
              </a:rPr>
              <a:t> </a:t>
            </a:r>
            <a:r>
              <a:rPr lang="en-US" sz="2000" b="1" dirty="0">
                <a:latin typeface="Signboard" pitchFamily="2" charset="0"/>
              </a:rPr>
              <a:t>– </a:t>
            </a:r>
            <a:r>
              <a:rPr lang="en-US" sz="2000" b="1" dirty="0">
                <a:latin typeface="Verdana" pitchFamily="34" charset="0"/>
                <a:cs typeface="Times New Roman" pitchFamily="18" charset="0"/>
              </a:rPr>
              <a:t>by lowering</a:t>
            </a:r>
          </a:p>
          <a:p>
            <a:pPr>
              <a:defRPr/>
            </a:pPr>
            <a:r>
              <a:rPr lang="en-US" sz="2000" b="1" dirty="0">
                <a:latin typeface="Verdana" pitchFamily="34" charset="0"/>
              </a:rPr>
              <a:t>interest rates, the Fed can </a:t>
            </a:r>
          </a:p>
          <a:p>
            <a:pPr>
              <a:defRPr/>
            </a:pPr>
            <a:r>
              <a:rPr lang="en-US" sz="2000" b="1" dirty="0">
                <a:latin typeface="Verdana" pitchFamily="34" charset="0"/>
              </a:rPr>
              <a:t>increase Ig &amp; employment.</a:t>
            </a:r>
          </a:p>
        </p:txBody>
      </p:sp>
      <p:sp>
        <p:nvSpPr>
          <p:cNvPr id="157734" name="Line 38"/>
          <p:cNvSpPr>
            <a:spLocks noChangeShapeType="1"/>
          </p:cNvSpPr>
          <p:nvPr/>
        </p:nvSpPr>
        <p:spPr bwMode="auto">
          <a:xfrm>
            <a:off x="5086350" y="4591050"/>
            <a:ext cx="0" cy="1009650"/>
          </a:xfrm>
          <a:prstGeom prst="line">
            <a:avLst/>
          </a:prstGeom>
          <a:noFill/>
          <a:ln w="57150">
            <a:solidFill>
              <a:srgbClr val="009900"/>
            </a:solidFill>
            <a:prstDash val="dash"/>
            <a:round/>
            <a:headEnd/>
            <a:tailEnd type="stealth" w="med" len="med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en-US"/>
          </a:p>
        </p:txBody>
      </p:sp>
      <p:pic>
        <p:nvPicPr>
          <p:cNvPr id="157736" name="Picture 40" descr="arrow green rt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05275" y="5067300"/>
            <a:ext cx="1000125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8447" name="Group 2"/>
          <p:cNvGrpSpPr>
            <a:grpSpLocks/>
          </p:cNvGrpSpPr>
          <p:nvPr/>
        </p:nvGrpSpPr>
        <p:grpSpPr bwMode="auto">
          <a:xfrm>
            <a:off x="1830388" y="1157288"/>
            <a:ext cx="5508625" cy="4449762"/>
            <a:chOff x="1293" y="537"/>
            <a:chExt cx="3446" cy="2983"/>
          </a:xfrm>
        </p:grpSpPr>
        <p:sp>
          <p:nvSpPr>
            <p:cNvPr id="18460" name="Line 3"/>
            <p:cNvSpPr>
              <a:spLocks noChangeShapeType="1"/>
            </p:cNvSpPr>
            <p:nvPr/>
          </p:nvSpPr>
          <p:spPr bwMode="auto">
            <a:xfrm>
              <a:off x="1299" y="537"/>
              <a:ext cx="0" cy="2983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8461" name="Line 4"/>
            <p:cNvSpPr>
              <a:spLocks noChangeShapeType="1"/>
            </p:cNvSpPr>
            <p:nvPr/>
          </p:nvSpPr>
          <p:spPr bwMode="auto">
            <a:xfrm>
              <a:off x="1293" y="3516"/>
              <a:ext cx="3446" cy="0"/>
            </a:xfrm>
            <a:prstGeom prst="line">
              <a:avLst/>
            </a:prstGeom>
            <a:noFill/>
            <a:ln w="50800">
              <a:solidFill>
                <a:schemeClr val="tx1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8448" name="Line 41"/>
          <p:cNvSpPr>
            <a:spLocks noChangeShapeType="1"/>
          </p:cNvSpPr>
          <p:nvPr/>
        </p:nvSpPr>
        <p:spPr bwMode="auto">
          <a:xfrm>
            <a:off x="4038600" y="5391150"/>
            <a:ext cx="0" cy="1905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18449" name="Picture 44" descr="arrow red_and_white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43350" y="5214938"/>
            <a:ext cx="2286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ext Box 20"/>
          <p:cNvSpPr txBox="1">
            <a:spLocks noChangeArrowheads="1"/>
          </p:cNvSpPr>
          <p:nvPr/>
        </p:nvSpPr>
        <p:spPr bwMode="auto">
          <a:xfrm>
            <a:off x="142876" y="6238878"/>
            <a:ext cx="8839200" cy="552450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b="1" dirty="0">
                <a:solidFill>
                  <a:schemeClr val="tx2"/>
                </a:solidFill>
                <a:latin typeface="Arial" charset="0"/>
              </a:rPr>
              <a:t>[</a:t>
            </a:r>
            <a:r>
              <a:rPr lang="en-US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Inverse r</a:t>
            </a:r>
            <a:r>
              <a:rPr lang="en-US" sz="24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elationship </a:t>
            </a:r>
            <a:r>
              <a:rPr lang="en-US" b="1" dirty="0">
                <a:solidFill>
                  <a:schemeClr val="tx2"/>
                </a:solidFill>
                <a:latin typeface="Arial" charset="0"/>
              </a:rPr>
              <a:t>b</a:t>
            </a:r>
            <a:r>
              <a:rPr lang="en-US" sz="2400" b="1" dirty="0">
                <a:solidFill>
                  <a:schemeClr val="tx2"/>
                </a:solidFill>
                <a:latin typeface="Arial" charset="0"/>
              </a:rPr>
              <a:t>etween</a:t>
            </a:r>
            <a:r>
              <a:rPr lang="en-US" b="1" dirty="0">
                <a:solidFill>
                  <a:schemeClr val="tx2"/>
                </a:solidFill>
                <a:latin typeface="Arial" charset="0"/>
              </a:rPr>
              <a:t> </a:t>
            </a:r>
            <a:r>
              <a:rPr lang="en-US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real interest r</a:t>
            </a:r>
            <a:r>
              <a:rPr lang="en-US" sz="24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ate</a:t>
            </a:r>
            <a:r>
              <a:rPr lang="en-US" sz="20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2000" b="1" dirty="0">
                <a:solidFill>
                  <a:schemeClr val="tx2"/>
                </a:solidFill>
                <a:latin typeface="Arial" charset="0"/>
              </a:rPr>
              <a:t>and </a:t>
            </a:r>
            <a:r>
              <a:rPr lang="en-US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Q</a:t>
            </a:r>
            <a:r>
              <a:rPr lang="en-US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I</a:t>
            </a:r>
            <a:r>
              <a:rPr lang="en-US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D</a:t>
            </a:r>
            <a:r>
              <a:rPr lang="en-US" b="1" dirty="0">
                <a:solidFill>
                  <a:schemeClr val="tx2"/>
                </a:solidFill>
                <a:latin typeface="Arial" charset="0"/>
              </a:rPr>
              <a:t>]</a:t>
            </a:r>
          </a:p>
        </p:txBody>
      </p:sp>
      <p:pic>
        <p:nvPicPr>
          <p:cNvPr id="18451" name="Picture 46" descr="a red right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809750" y="3314700"/>
            <a:ext cx="24765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7747" name="Line 51"/>
          <p:cNvSpPr>
            <a:spLocks noChangeShapeType="1"/>
          </p:cNvSpPr>
          <p:nvPr/>
        </p:nvSpPr>
        <p:spPr bwMode="auto">
          <a:xfrm>
            <a:off x="1866900" y="4505325"/>
            <a:ext cx="3200400" cy="0"/>
          </a:xfrm>
          <a:prstGeom prst="line">
            <a:avLst/>
          </a:prstGeom>
          <a:noFill/>
          <a:ln w="57150">
            <a:solidFill>
              <a:srgbClr val="009900"/>
            </a:solidFill>
            <a:prstDash val="lgDash"/>
            <a:round/>
            <a:headEnd/>
            <a:tailEnd type="stealth" w="med" len="med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en-US"/>
          </a:p>
        </p:txBody>
      </p:sp>
      <p:sp>
        <p:nvSpPr>
          <p:cNvPr id="157748" name="Rectangle 52"/>
          <p:cNvSpPr>
            <a:spLocks noChangeArrowheads="1"/>
          </p:cNvSpPr>
          <p:nvPr/>
        </p:nvSpPr>
        <p:spPr bwMode="auto">
          <a:xfrm>
            <a:off x="4895850" y="5915025"/>
            <a:ext cx="400050" cy="295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18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QID</a:t>
            </a:r>
          </a:p>
        </p:txBody>
      </p:sp>
      <p:pic>
        <p:nvPicPr>
          <p:cNvPr id="157739" name="Picture 43" descr="1 aaaaa bullet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816350" y="3254375"/>
            <a:ext cx="44450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55" name="WordArt 53"/>
          <p:cNvSpPr>
            <a:spLocks noChangeArrowheads="1" noChangeShapeType="1" noTextEdit="1"/>
          </p:cNvSpPr>
          <p:nvPr/>
        </p:nvSpPr>
        <p:spPr bwMode="auto">
          <a:xfrm>
            <a:off x="395288" y="63500"/>
            <a:ext cx="8353425" cy="4286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2400" kern="1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Arial Black"/>
              </a:rPr>
              <a:t>Change in Quantity of Investment Demanded [QID]</a:t>
            </a:r>
          </a:p>
        </p:txBody>
      </p:sp>
      <p:pic>
        <p:nvPicPr>
          <p:cNvPr id="157743" name="Picture 47" descr="a gr pt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828800" y="43878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7735" name="Picture 39" descr="arrow green down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882775" y="3395663"/>
            <a:ext cx="504825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0"/>
                                        <p:tgtEl>
                                          <p:spTgt spid="1577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57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157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6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0.11423 0.15047 " pathEditMode="relative" rAng="0" ptsTypes="AA">
                                      <p:cBhvr>
                                        <p:cTn id="17" dur="3000" fill="hold"/>
                                        <p:tgtEl>
                                          <p:spTgt spid="1577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12" y="752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1577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1577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2000"/>
                                        <p:tgtEl>
                                          <p:spTgt spid="1577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577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3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577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577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3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7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577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577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7734" grpId="0" animBg="1"/>
      <p:bldP spid="157747" grpId="0" animBg="1"/>
      <p:bldP spid="15774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81" name="Rectangle 13" descr="Papyrus"/>
          <p:cNvSpPr>
            <a:spLocks noChangeArrowheads="1"/>
          </p:cNvSpPr>
          <p:nvPr/>
        </p:nvSpPr>
        <p:spPr bwMode="auto">
          <a:xfrm>
            <a:off x="781050" y="4305300"/>
            <a:ext cx="59055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8%</a:t>
            </a:r>
          </a:p>
        </p:txBody>
      </p:sp>
      <p:sp>
        <p:nvSpPr>
          <p:cNvPr id="19459" name="AutoShape 14"/>
          <p:cNvSpPr>
            <a:spLocks noChangeArrowheads="1"/>
          </p:cNvSpPr>
          <p:nvPr/>
        </p:nvSpPr>
        <p:spPr bwMode="auto">
          <a:xfrm>
            <a:off x="1466850" y="3543300"/>
            <a:ext cx="2381250" cy="2019300"/>
          </a:xfrm>
          <a:prstGeom prst="rtTriangle">
            <a:avLst/>
          </a:prstGeom>
          <a:blipFill>
            <a:blip r:embed="rId5"/>
            <a:tile tx="0" ty="0" sx="100000" sy="100000" flip="none" algn="tl"/>
          </a:blipFill>
          <a:ln w="38100">
            <a:solidFill>
              <a:schemeClr val="tx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9460" name="Line 17"/>
          <p:cNvSpPr>
            <a:spLocks noChangeShapeType="1"/>
          </p:cNvSpPr>
          <p:nvPr/>
        </p:nvSpPr>
        <p:spPr bwMode="auto">
          <a:xfrm flipV="1">
            <a:off x="1466850" y="4724400"/>
            <a:ext cx="1295400" cy="19050"/>
          </a:xfrm>
          <a:prstGeom prst="line">
            <a:avLst/>
          </a:prstGeom>
          <a:noFill/>
          <a:ln w="76200">
            <a:solidFill>
              <a:schemeClr val="tx2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9587" name="Rectangle 19" descr="Papyrus"/>
          <p:cNvSpPr>
            <a:spLocks noChangeArrowheads="1"/>
          </p:cNvSpPr>
          <p:nvPr/>
        </p:nvSpPr>
        <p:spPr bwMode="auto">
          <a:xfrm>
            <a:off x="2482850" y="5492750"/>
            <a:ext cx="104775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QID</a:t>
            </a: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1</a:t>
            </a:r>
          </a:p>
        </p:txBody>
      </p:sp>
      <p:sp>
        <p:nvSpPr>
          <p:cNvPr id="109588" name="Rectangle 20" descr="Papyrus"/>
          <p:cNvSpPr>
            <a:spLocks noChangeArrowheads="1"/>
          </p:cNvSpPr>
          <p:nvPr/>
        </p:nvSpPr>
        <p:spPr bwMode="auto">
          <a:xfrm>
            <a:off x="1504950" y="3314700"/>
            <a:ext cx="8572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32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I</a:t>
            </a:r>
            <a:r>
              <a:rPr 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1</a:t>
            </a:r>
          </a:p>
        </p:txBody>
      </p:sp>
      <p:sp>
        <p:nvSpPr>
          <p:cNvPr id="109589" name="Rectangle 21" descr="Papyrus"/>
          <p:cNvSpPr>
            <a:spLocks noChangeArrowheads="1"/>
          </p:cNvSpPr>
          <p:nvPr/>
        </p:nvSpPr>
        <p:spPr bwMode="auto">
          <a:xfrm>
            <a:off x="2466975" y="3133725"/>
            <a:ext cx="12573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I</a:t>
            </a:r>
            <a:r>
              <a:rPr lang="en-US" sz="20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2</a:t>
            </a:r>
          </a:p>
        </p:txBody>
      </p:sp>
      <p:sp>
        <p:nvSpPr>
          <p:cNvPr id="109583" name="Line 15"/>
          <p:cNvSpPr>
            <a:spLocks noChangeShapeType="1"/>
          </p:cNvSpPr>
          <p:nvPr/>
        </p:nvSpPr>
        <p:spPr bwMode="auto">
          <a:xfrm>
            <a:off x="3048000" y="3676650"/>
            <a:ext cx="1905000" cy="1733550"/>
          </a:xfrm>
          <a:prstGeom prst="line">
            <a:avLst/>
          </a:prstGeom>
          <a:noFill/>
          <a:ln w="76200">
            <a:solidFill>
              <a:srgbClr val="0099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9590" name="Rectangle 22" descr="Papyrus"/>
          <p:cNvSpPr>
            <a:spLocks noChangeArrowheads="1"/>
          </p:cNvSpPr>
          <p:nvPr/>
        </p:nvSpPr>
        <p:spPr bwMode="auto">
          <a:xfrm>
            <a:off x="3790950" y="5392738"/>
            <a:ext cx="11811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QID</a:t>
            </a:r>
            <a:r>
              <a:rPr lang="en-US" sz="20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2</a:t>
            </a:r>
            <a:endParaRPr lang="en-US" b="1" dirty="0">
              <a:solidFill>
                <a:srgbClr val="009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19466" name="Line 23"/>
          <p:cNvSpPr>
            <a:spLocks noChangeShapeType="1"/>
          </p:cNvSpPr>
          <p:nvPr/>
        </p:nvSpPr>
        <p:spPr bwMode="auto">
          <a:xfrm>
            <a:off x="2901950" y="4819650"/>
            <a:ext cx="0" cy="742950"/>
          </a:xfrm>
          <a:prstGeom prst="line">
            <a:avLst/>
          </a:prstGeom>
          <a:noFill/>
          <a:ln w="76200">
            <a:solidFill>
              <a:schemeClr val="tx1"/>
            </a:solidFill>
            <a:prstDash val="sysDot"/>
            <a:round/>
            <a:headEnd/>
            <a:tailEnd type="stealth" w="med" len="med"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9592" name="Line 24"/>
          <p:cNvSpPr>
            <a:spLocks noChangeShapeType="1"/>
          </p:cNvSpPr>
          <p:nvPr/>
        </p:nvSpPr>
        <p:spPr bwMode="auto">
          <a:xfrm>
            <a:off x="4210050" y="4838700"/>
            <a:ext cx="0" cy="723900"/>
          </a:xfrm>
          <a:prstGeom prst="line">
            <a:avLst/>
          </a:prstGeom>
          <a:noFill/>
          <a:ln w="76200">
            <a:solidFill>
              <a:srgbClr val="008000"/>
            </a:solidFill>
            <a:prstDash val="sysDot"/>
            <a:round/>
            <a:headEnd/>
            <a:tailEnd type="stealth" w="med" len="med"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2541" name="Text Box 13"/>
          <p:cNvSpPr txBox="1">
            <a:spLocks noChangeArrowheads="1"/>
          </p:cNvSpPr>
          <p:nvPr/>
        </p:nvSpPr>
        <p:spPr bwMode="auto">
          <a:xfrm>
            <a:off x="2174081" y="742950"/>
            <a:ext cx="4414838" cy="1981200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>
            <a:sp3d extrusionH="57150">
              <a:bevelT w="38100" h="38100" prst="angle"/>
            </a:sp3d>
          </a:bodyPr>
          <a:lstStyle/>
          <a:p>
            <a:pPr marL="457200" indent="-457200">
              <a:defRPr/>
            </a:pPr>
            <a:r>
              <a:rPr lang="en-US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Increase in Investment</a:t>
            </a:r>
          </a:p>
          <a:p>
            <a:pPr marL="457200" indent="-457200">
              <a:buFontTx/>
              <a:buAutoNum type="arabicPeriod"/>
              <a:defRPr/>
            </a:pPr>
            <a:r>
              <a:rPr lang="en-US" sz="1800" b="1" dirty="0">
                <a:solidFill>
                  <a:srgbClr val="000000"/>
                </a:solidFill>
                <a:latin typeface="Verdana" pitchFamily="34" charset="0"/>
              </a:rPr>
              <a:t>Positive profit expectations</a:t>
            </a:r>
          </a:p>
          <a:p>
            <a:pPr marL="457200" indent="-457200">
              <a:buFontTx/>
              <a:buAutoNum type="arabicPeriod"/>
              <a:defRPr/>
            </a:pPr>
            <a:r>
              <a:rPr lang="en-US" sz="1800" b="1" dirty="0">
                <a:solidFill>
                  <a:srgbClr val="000000"/>
                </a:solidFill>
                <a:latin typeface="Verdana" pitchFamily="34" charset="0"/>
              </a:rPr>
              <a:t>Scarcity   of    inventory</a:t>
            </a:r>
          </a:p>
          <a:p>
            <a:pPr marL="457200" indent="-457200">
              <a:buFontTx/>
              <a:buAutoNum type="arabicPeriod"/>
              <a:defRPr/>
            </a:pPr>
            <a:r>
              <a:rPr lang="en-US" sz="1800" b="1" dirty="0">
                <a:solidFill>
                  <a:srgbClr val="000000"/>
                </a:solidFill>
                <a:latin typeface="Verdana" pitchFamily="34" charset="0"/>
              </a:rPr>
              <a:t>Technology  [innovation]</a:t>
            </a:r>
          </a:p>
          <a:p>
            <a:pPr marL="457200" indent="-457200">
              <a:buFontTx/>
              <a:buAutoNum type="arabicPeriod"/>
              <a:defRPr/>
            </a:pPr>
            <a:r>
              <a:rPr lang="en-US" sz="1800" b="1" dirty="0">
                <a:solidFill>
                  <a:srgbClr val="000000"/>
                </a:solidFill>
                <a:latin typeface="Verdana" pitchFamily="34" charset="0"/>
              </a:rPr>
              <a:t>Decrease in production costs</a:t>
            </a:r>
          </a:p>
          <a:p>
            <a:pPr marL="457200" indent="-457200">
              <a:buFontTx/>
              <a:buAutoNum type="arabicPeriod"/>
              <a:defRPr/>
            </a:pPr>
            <a:r>
              <a:rPr lang="en-US" sz="1800" b="1" dirty="0">
                <a:solidFill>
                  <a:srgbClr val="000000"/>
                </a:solidFill>
                <a:latin typeface="Verdana" pitchFamily="34" charset="0"/>
              </a:rPr>
              <a:t>Decrease in business taxes </a:t>
            </a:r>
          </a:p>
        </p:txBody>
      </p:sp>
      <p:pic>
        <p:nvPicPr>
          <p:cNvPr id="109596" name="Picture 28" descr="1 aaa bullet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095750" y="46291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0" name="Picture 29" descr="robot 10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-142876" y="3476625"/>
            <a:ext cx="1223963" cy="1695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71" name="Line 30"/>
          <p:cNvSpPr>
            <a:spLocks noChangeShapeType="1"/>
          </p:cNvSpPr>
          <p:nvPr/>
        </p:nvSpPr>
        <p:spPr bwMode="auto">
          <a:xfrm>
            <a:off x="1450975" y="5573713"/>
            <a:ext cx="37814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109601" name="robot arm.wav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73" name="Picture 34" descr="1 a blue red orb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819400" y="4648200"/>
            <a:ext cx="180975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74" name="WordArt 35"/>
          <p:cNvSpPr>
            <a:spLocks noChangeArrowheads="1" noChangeShapeType="1" noTextEdit="1"/>
          </p:cNvSpPr>
          <p:nvPr/>
        </p:nvSpPr>
        <p:spPr bwMode="auto">
          <a:xfrm>
            <a:off x="619125" y="85725"/>
            <a:ext cx="7715250" cy="444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FF33"/>
                </a:solidFill>
                <a:latin typeface="Arial Black"/>
              </a:rPr>
              <a:t>CHANGE [Shift]  IN INVESTMENT [curve]</a:t>
            </a:r>
          </a:p>
        </p:txBody>
      </p:sp>
      <p:pic>
        <p:nvPicPr>
          <p:cNvPr id="109595" name="Picture 27" descr="arrow green rt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2933700" y="4516438"/>
            <a:ext cx="1238250" cy="493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476" name="Rectangle 5"/>
          <p:cNvSpPr>
            <a:spLocks noChangeArrowheads="1"/>
          </p:cNvSpPr>
          <p:nvPr/>
        </p:nvSpPr>
        <p:spPr bwMode="auto">
          <a:xfrm>
            <a:off x="1885950" y="5997575"/>
            <a:ext cx="2838449" cy="3968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0488" tIns="44450" rIns="90488" bIns="44450">
            <a:spAutoFit/>
          </a:bodyPr>
          <a:lstStyle/>
          <a:p>
            <a:pPr eaLnBrk="0" hangingPunct="0"/>
            <a:r>
              <a:rPr lang="en-US" sz="2000" b="1" dirty="0" smtClean="0">
                <a:solidFill>
                  <a:srgbClr val="000000"/>
                </a:solidFill>
                <a:latin typeface="Verdana" pitchFamily="34" charset="0"/>
              </a:rPr>
              <a:t>QID  </a:t>
            </a:r>
            <a:r>
              <a:rPr lang="en-US" sz="2000" b="1" dirty="0">
                <a:solidFill>
                  <a:srgbClr val="000000"/>
                </a:solidFill>
                <a:latin typeface="Verdana" pitchFamily="34" charset="0"/>
              </a:rPr>
              <a:t>(billions)</a:t>
            </a:r>
          </a:p>
        </p:txBody>
      </p:sp>
      <p:sp>
        <p:nvSpPr>
          <p:cNvPr id="24" name="Rectangle 5"/>
          <p:cNvSpPr>
            <a:spLocks noChangeArrowheads="1"/>
          </p:cNvSpPr>
          <p:nvPr/>
        </p:nvSpPr>
        <p:spPr bwMode="auto">
          <a:xfrm>
            <a:off x="26193" y="2933700"/>
            <a:ext cx="4231482" cy="3667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 lIns="90488" tIns="44450" rIns="90488" bIns="44450">
            <a:spAutoFit/>
          </a:bodyPr>
          <a:lstStyle/>
          <a:p>
            <a:pPr eaLnBrk="0" hangingPunct="0"/>
            <a:r>
              <a:rPr lang="en-US" sz="1800" b="1" dirty="0">
                <a:solidFill>
                  <a:srgbClr val="000000"/>
                </a:solidFill>
                <a:latin typeface="Arial" charset="0"/>
                <a:cs typeface="Arial" charset="0"/>
              </a:rPr>
              <a:t>Caused by 5 non-interest rate factors </a:t>
            </a:r>
          </a:p>
        </p:txBody>
      </p:sp>
      <p:sp>
        <p:nvSpPr>
          <p:cNvPr id="3" name="Rectangle 2"/>
          <p:cNvSpPr/>
          <p:nvPr/>
        </p:nvSpPr>
        <p:spPr>
          <a:xfrm>
            <a:off x="4419601" y="2978051"/>
            <a:ext cx="4724400" cy="1938992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Practice:</a:t>
            </a:r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he 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following changes will 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shift the</a:t>
            </a:r>
          </a:p>
          <a:p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investment demand curve to the right </a:t>
            </a: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EXCEPT</a:t>
            </a:r>
          </a:p>
          <a:p>
            <a:endParaRPr lang="en-US" sz="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r>
              <a:rPr lang="en-US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(A) a decrease in the corporate income tax rate</a:t>
            </a:r>
          </a:p>
          <a:p>
            <a:r>
              <a:rPr lang="en-US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(B) </a:t>
            </a:r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increase in </a:t>
            </a:r>
            <a:r>
              <a:rPr lang="en-US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productivity of new </a:t>
            </a:r>
            <a:r>
              <a:rPr lang="en-US" sz="16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capital goods</a:t>
            </a:r>
            <a:endParaRPr lang="en-US" sz="16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r>
              <a:rPr lang="en-US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(C) an increase in the real interest rate</a:t>
            </a:r>
          </a:p>
          <a:p>
            <a:r>
              <a:rPr lang="en-US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(D) an increase in corporate profits</a:t>
            </a:r>
          </a:p>
          <a:p>
            <a:r>
              <a:rPr lang="en-US" sz="16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(E) an increase in real gross domestic product</a:t>
            </a:r>
          </a:p>
        </p:txBody>
      </p:sp>
      <p:sp>
        <p:nvSpPr>
          <p:cNvPr id="25" name="Line 9"/>
          <p:cNvSpPr>
            <a:spLocks noChangeShapeType="1"/>
          </p:cNvSpPr>
          <p:nvPr/>
        </p:nvSpPr>
        <p:spPr bwMode="auto">
          <a:xfrm>
            <a:off x="4829175" y="4333875"/>
            <a:ext cx="315277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sp3d extrusionH="57150">
              <a:bevelT w="38100" h="38100"/>
            </a:sp3d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6" name="Line 30"/>
          <p:cNvSpPr>
            <a:spLocks noChangeShapeType="1"/>
          </p:cNvSpPr>
          <p:nvPr/>
        </p:nvSpPr>
        <p:spPr bwMode="auto">
          <a:xfrm flipH="1" flipV="1">
            <a:off x="1466850" y="3476624"/>
            <a:ext cx="3176" cy="21066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9287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660" fill="hold"/>
                                        <p:tgtEl>
                                          <p:spTgt spid="1096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09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095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1095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2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109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1095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095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0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9601"/>
                </p:tgtEl>
              </p:cMediaNode>
            </p:audio>
          </p:childTnLst>
        </p:cTn>
      </p:par>
    </p:tnLst>
    <p:bldLst>
      <p:bldP spid="109589" grpId="0"/>
      <p:bldP spid="109583" grpId="0" animBg="1"/>
      <p:bldP spid="109590" grpId="0"/>
      <p:bldP spid="109592" grpId="0" animBg="1"/>
      <p:bldP spid="24" grpId="0"/>
      <p:bldP spid="3" grpId="0"/>
      <p:bldP spid="25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Picture 42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9137649" cy="6858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41" name="Picture 40" descr="student rais hd.gif"/>
          <p:cNvPicPr>
            <a:picLocks noChangeAspect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7353300" y="3054350"/>
            <a:ext cx="876300" cy="1362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49" name="Rectangle 9"/>
          <p:cNvSpPr>
            <a:spLocks noChangeArrowheads="1"/>
          </p:cNvSpPr>
          <p:nvPr/>
        </p:nvSpPr>
        <p:spPr bwMode="auto">
          <a:xfrm>
            <a:off x="7067550" y="3867150"/>
            <a:ext cx="4572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3200" dirty="0">
                <a:solidFill>
                  <a:srgbClr val="3333CC"/>
                </a:solidFill>
                <a:latin typeface="Rockwell Extra Bold" pitchFamily="18" charset="0"/>
              </a:rPr>
              <a:t>1</a:t>
            </a:r>
          </a:p>
        </p:txBody>
      </p:sp>
      <p:sp>
        <p:nvSpPr>
          <p:cNvPr id="522246" name="Rectangle 6"/>
          <p:cNvSpPr>
            <a:spLocks noChangeArrowheads="1"/>
          </p:cNvSpPr>
          <p:nvPr/>
        </p:nvSpPr>
        <p:spPr bwMode="auto">
          <a:xfrm>
            <a:off x="7572375" y="2819400"/>
            <a:ext cx="4191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3200" b="1" dirty="0">
                <a:solidFill>
                  <a:srgbClr val="3333CC"/>
                </a:solidFill>
                <a:latin typeface="Rockwell Extra Bold" pitchFamily="18" charset="0"/>
              </a:rPr>
              <a:t>1</a:t>
            </a:r>
          </a:p>
        </p:txBody>
      </p:sp>
      <p:pic>
        <p:nvPicPr>
          <p:cNvPr id="522263" name="Picture 23" descr="teacher instruct"/>
          <p:cNvPicPr>
            <a:picLocks noChangeAspect="1" noChangeArrowheads="1" noCrop="1"/>
          </p:cNvPicPr>
          <p:nvPr/>
        </p:nvPicPr>
        <p:blipFill>
          <a:blip r:embed="rId21"/>
          <a:srcRect/>
          <a:stretch>
            <a:fillRect/>
          </a:stretch>
        </p:blipFill>
        <p:spPr bwMode="auto">
          <a:xfrm>
            <a:off x="2068513" y="4295775"/>
            <a:ext cx="1949450" cy="2343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55" name="Rectangle 15"/>
          <p:cNvSpPr>
            <a:spLocks noChangeArrowheads="1"/>
          </p:cNvSpPr>
          <p:nvPr/>
        </p:nvSpPr>
        <p:spPr bwMode="auto">
          <a:xfrm>
            <a:off x="8056563" y="2751138"/>
            <a:ext cx="9144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APC=C/Y</a:t>
            </a:r>
          </a:p>
        </p:txBody>
      </p:sp>
      <p:sp>
        <p:nvSpPr>
          <p:cNvPr id="23558" name="Rectangle 3" descr="Stationery"/>
          <p:cNvSpPr>
            <a:spLocks noChangeArrowheads="1"/>
          </p:cNvSpPr>
          <p:nvPr/>
        </p:nvSpPr>
        <p:spPr bwMode="auto">
          <a:xfrm>
            <a:off x="0" y="3629025"/>
            <a:ext cx="9144000" cy="192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22244" name="Rectangle 4" descr="Stationery"/>
          <p:cNvSpPr>
            <a:spLocks noChangeArrowheads="1"/>
          </p:cNvSpPr>
          <p:nvPr/>
        </p:nvSpPr>
        <p:spPr bwMode="auto">
          <a:xfrm>
            <a:off x="0" y="1162050"/>
            <a:ext cx="9144000" cy="2305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endParaRPr lang="en-US" b="1" dirty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  <a:p>
            <a:pPr>
              <a:defRPr/>
            </a:pPr>
            <a:endParaRPr lang="en-US" b="1" dirty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  <a:p>
            <a:pPr>
              <a:defRPr/>
            </a:pPr>
            <a:endParaRPr lang="en-US" b="1" dirty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  <a:p>
            <a:pPr>
              <a:defRPr/>
            </a:pPr>
            <a:r>
              <a:rPr lang="en-US" sz="32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r>
              <a:rPr lang="en-US" sz="32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APC = C/Y(DI)=$48,000/$50,000 = .96</a:t>
            </a:r>
          </a:p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APS = S/Y(DI)=  $2,000/$50,000 = .04</a:t>
            </a:r>
          </a:p>
        </p:txBody>
      </p:sp>
      <p:sp>
        <p:nvSpPr>
          <p:cNvPr id="522245" name="AutoShape 5"/>
          <p:cNvSpPr>
            <a:spLocks/>
          </p:cNvSpPr>
          <p:nvPr/>
        </p:nvSpPr>
        <p:spPr bwMode="auto">
          <a:xfrm>
            <a:off x="7353300" y="2705100"/>
            <a:ext cx="190500" cy="571500"/>
          </a:xfrm>
          <a:prstGeom prst="rightBrace">
            <a:avLst>
              <a:gd name="adj1" fmla="val 25000"/>
              <a:gd name="adj2" fmla="val 50000"/>
            </a:avLst>
          </a:prstGeom>
          <a:noFill/>
          <a:ln w="57150">
            <a:solidFill>
              <a:schemeClr val="accent2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22247" name="Rectangle 7" descr="Stationery"/>
          <p:cNvSpPr>
            <a:spLocks noChangeArrowheads="1"/>
          </p:cNvSpPr>
          <p:nvPr/>
        </p:nvSpPr>
        <p:spPr bwMode="auto">
          <a:xfrm>
            <a:off x="0" y="3395663"/>
            <a:ext cx="9144000" cy="134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32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r>
              <a:rPr lang="en-US" sz="32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APC = C/Y=$52,000/$50,000 = 1.04</a:t>
            </a:r>
          </a:p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APS = S/Y= -$2,000/$50,000 =  -.04</a:t>
            </a:r>
          </a:p>
        </p:txBody>
      </p:sp>
      <p:sp>
        <p:nvSpPr>
          <p:cNvPr id="522248" name="AutoShape 8"/>
          <p:cNvSpPr>
            <a:spLocks/>
          </p:cNvSpPr>
          <p:nvPr/>
        </p:nvSpPr>
        <p:spPr bwMode="auto">
          <a:xfrm>
            <a:off x="6896100" y="3843338"/>
            <a:ext cx="165100" cy="476250"/>
          </a:xfrm>
          <a:prstGeom prst="rightBrace">
            <a:avLst>
              <a:gd name="adj1" fmla="val 24038"/>
              <a:gd name="adj2" fmla="val 50000"/>
            </a:avLst>
          </a:prstGeom>
          <a:noFill/>
          <a:ln w="57150">
            <a:solidFill>
              <a:schemeClr val="accent2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522250" name="Picture 10" descr="piggy bank 2 c5"/>
          <p:cNvPicPr>
            <a:picLocks noGrp="1" noChangeAspect="1" noChangeArrowheads="1" noCrop="1"/>
          </p:cNvPicPr>
          <p:nvPr>
            <p:ph sz="half" idx="1"/>
          </p:nvPr>
        </p:nvPicPr>
        <p:blipFill>
          <a:blip r:embed="rId22"/>
          <a:srcRect/>
          <a:stretch>
            <a:fillRect/>
          </a:stretch>
        </p:blipFill>
        <p:spPr>
          <a:xfrm>
            <a:off x="7172325" y="1460500"/>
            <a:ext cx="590550" cy="847725"/>
          </a:xfrm>
          <a:noFill/>
        </p:spPr>
      </p:pic>
      <p:pic>
        <p:nvPicPr>
          <p:cNvPr id="23564" name="Picture 11" descr="shopping girl 3"/>
          <p:cNvPicPr>
            <a:picLocks noChangeAspect="1" noChangeArrowheads="1" noCrop="1"/>
          </p:cNvPicPr>
          <p:nvPr/>
        </p:nvPicPr>
        <p:blipFill>
          <a:blip r:embed="rId23"/>
          <a:srcRect/>
          <a:stretch>
            <a:fillRect/>
          </a:stretch>
        </p:blipFill>
        <p:spPr bwMode="auto">
          <a:xfrm>
            <a:off x="1943100" y="0"/>
            <a:ext cx="95250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52" name="Rectangle 12"/>
          <p:cNvSpPr>
            <a:spLocks noChangeArrowheads="1"/>
          </p:cNvSpPr>
          <p:nvPr/>
        </p:nvSpPr>
        <p:spPr bwMode="auto">
          <a:xfrm>
            <a:off x="209551" y="1038225"/>
            <a:ext cx="7299722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</a:p>
          <a:p>
            <a:pPr>
              <a:defRPr/>
            </a:pPr>
            <a:r>
              <a:rPr lang="en-US" b="1" dirty="0" smtClean="0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APC </a:t>
            </a:r>
            <a:r>
              <a:rPr lang="en-US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- </a:t>
            </a:r>
            <a:r>
              <a:rPr lang="en-US" sz="2200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percentage of income </a:t>
            </a:r>
            <a:r>
              <a:rPr lang="en-US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(“</a:t>
            </a:r>
            <a:r>
              <a:rPr lang="en-US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Y</a:t>
            </a:r>
            <a:r>
              <a:rPr lang="en-US" b="1" dirty="0">
                <a:solidFill>
                  <a:srgbClr val="66FF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”) consumed.</a:t>
            </a:r>
          </a:p>
          <a:p>
            <a:pPr>
              <a:defRPr/>
            </a:pPr>
            <a:endParaRPr lang="en-US" b="1" dirty="0">
              <a:solidFill>
                <a:srgbClr val="66FF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522254" name="Rectangle 14"/>
          <p:cNvSpPr>
            <a:spLocks noChangeArrowheads="1"/>
          </p:cNvSpPr>
          <p:nvPr/>
        </p:nvSpPr>
        <p:spPr bwMode="auto">
          <a:xfrm>
            <a:off x="8104188" y="2566988"/>
            <a:ext cx="8001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400" b="1">
                <a:solidFill>
                  <a:srgbClr val="FFFF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AE=GDP</a:t>
            </a:r>
          </a:p>
        </p:txBody>
      </p:sp>
      <p:pic>
        <p:nvPicPr>
          <p:cNvPr id="23567" name="Picture 16" descr="wallet_money_falling_in_sm_clr"/>
          <p:cNvPicPr>
            <a:picLocks noChangeAspect="1" noChangeArrowheads="1" noCrop="1"/>
          </p:cNvPicPr>
          <p:nvPr/>
        </p:nvPicPr>
        <p:blipFill>
          <a:blip r:embed="rId24"/>
          <a:srcRect/>
          <a:stretch>
            <a:fillRect/>
          </a:stretch>
        </p:blipFill>
        <p:spPr bwMode="auto">
          <a:xfrm>
            <a:off x="6432550" y="0"/>
            <a:ext cx="635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57" name="Picture 17" descr="shopping girl 2"/>
          <p:cNvPicPr>
            <a:picLocks noChangeAspect="1" noChangeArrowheads="1" noCrop="1"/>
          </p:cNvPicPr>
          <p:nvPr/>
        </p:nvPicPr>
        <p:blipFill>
          <a:blip r:embed="rId25"/>
          <a:srcRect/>
          <a:stretch>
            <a:fillRect/>
          </a:stretch>
        </p:blipFill>
        <p:spPr bwMode="auto">
          <a:xfrm>
            <a:off x="7839075" y="574675"/>
            <a:ext cx="781050" cy="143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58" name="Rectangle 18"/>
          <p:cNvSpPr>
            <a:spLocks noChangeArrowheads="1"/>
          </p:cNvSpPr>
          <p:nvPr/>
        </p:nvSpPr>
        <p:spPr bwMode="auto">
          <a:xfrm>
            <a:off x="184150" y="5810250"/>
            <a:ext cx="3252788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“High maintenance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Econ teacher”</a:t>
            </a:r>
          </a:p>
        </p:txBody>
      </p:sp>
      <p:sp>
        <p:nvSpPr>
          <p:cNvPr id="522259" name="Rectangle 19"/>
          <p:cNvSpPr>
            <a:spLocks noChangeArrowheads="1"/>
          </p:cNvSpPr>
          <p:nvPr/>
        </p:nvSpPr>
        <p:spPr bwMode="auto">
          <a:xfrm>
            <a:off x="0" y="1676400"/>
            <a:ext cx="716915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APS – percentage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of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income (“Y”) saved.</a:t>
            </a:r>
          </a:p>
        </p:txBody>
      </p:sp>
      <p:sp>
        <p:nvSpPr>
          <p:cNvPr id="522264" name="Rectangle 24"/>
          <p:cNvSpPr>
            <a:spLocks noChangeArrowheads="1"/>
          </p:cNvSpPr>
          <p:nvPr/>
        </p:nvSpPr>
        <p:spPr bwMode="auto">
          <a:xfrm>
            <a:off x="2185988" y="4635500"/>
            <a:ext cx="1074737" cy="827088"/>
          </a:xfrm>
          <a:prstGeom prst="rect">
            <a:avLst/>
          </a:prstGeom>
          <a:solidFill>
            <a:srgbClr val="008000"/>
          </a:solidFill>
          <a:ln w="38100">
            <a:solidFill>
              <a:srgbClr val="663300"/>
            </a:solidFill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“Econ,</a:t>
            </a:r>
          </a:p>
          <a:p>
            <a:pPr algn="ctr">
              <a:defRPr/>
            </a:pPr>
            <a:r>
              <a:rPr lang="en-US" sz="1600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Econ,</a:t>
            </a:r>
          </a:p>
          <a:p>
            <a:pPr algn="ctr">
              <a:defRPr/>
            </a:pPr>
            <a:r>
              <a:rPr lang="en-US" sz="1600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APC=C/Y</a:t>
            </a:r>
            <a:endParaRPr lang="en-US" sz="16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522265" name="Rectangle 25"/>
          <p:cNvSpPr>
            <a:spLocks noChangeArrowheads="1"/>
          </p:cNvSpPr>
          <p:nvPr/>
        </p:nvSpPr>
        <p:spPr bwMode="auto">
          <a:xfrm>
            <a:off x="749300" y="300038"/>
            <a:ext cx="7635875" cy="70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4400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ckwell Extra Bold" pitchFamily="18" charset="0"/>
              </a:rPr>
              <a:t>APC</a:t>
            </a:r>
            <a:r>
              <a:rPr lang="en-US" sz="40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and</a:t>
            </a:r>
            <a:r>
              <a:rPr lang="en-US" sz="3600" b="1" i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</a:t>
            </a:r>
            <a:r>
              <a:rPr lang="en-US" sz="44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ckwell Extra Bold" pitchFamily="18" charset="0"/>
              </a:rPr>
              <a:t>APS</a:t>
            </a:r>
          </a:p>
        </p:txBody>
      </p:sp>
      <p:pic>
        <p:nvPicPr>
          <p:cNvPr id="522270" name="Picture 30" descr="stu hand up"/>
          <p:cNvPicPr>
            <a:picLocks noChangeAspect="1" noChangeArrowheads="1"/>
          </p:cNvPicPr>
          <p:nvPr/>
        </p:nvPicPr>
        <p:blipFill>
          <a:blip r:embed="rId26"/>
          <a:srcRect/>
          <a:stretch>
            <a:fillRect/>
          </a:stretch>
        </p:blipFill>
        <p:spPr bwMode="auto">
          <a:xfrm>
            <a:off x="8066087" y="5483225"/>
            <a:ext cx="925513" cy="1212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76" name="I th2348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7"/>
          <a:srcRect/>
          <a:stretch>
            <a:fillRect/>
          </a:stretch>
        </p:blipFill>
        <p:spPr bwMode="auto">
          <a:xfrm>
            <a:off x="9142412" y="425767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2" name="Sit 2364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8"/>
          <a:srcRect/>
          <a:stretch>
            <a:fillRect/>
          </a:stretch>
        </p:blipFill>
        <p:spPr bwMode="auto">
          <a:xfrm>
            <a:off x="657225" y="6553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8" name="Picture 48" descr="student raising hand"/>
          <p:cNvPicPr>
            <a:picLocks noChangeAspect="1" noChangeArrowheads="1" noCrop="1"/>
          </p:cNvPicPr>
          <p:nvPr/>
        </p:nvPicPr>
        <p:blipFill>
          <a:blip r:embed="rId29"/>
          <a:srcRect/>
          <a:stretch>
            <a:fillRect/>
          </a:stretch>
        </p:blipFill>
        <p:spPr bwMode="auto">
          <a:xfrm>
            <a:off x="8224838" y="3313113"/>
            <a:ext cx="919162" cy="809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9" name="I'm 2364.wav">
            <a:hlinkClick r:id="" action="ppaction://media"/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8"/>
          <a:srcRect/>
          <a:stretch>
            <a:fillRect/>
          </a:stretch>
        </p:blipFill>
        <p:spPr bwMode="auto">
          <a:xfrm>
            <a:off x="9142412" y="51117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3" name="Teac2364.wav">
            <a:hlinkClick r:id="" action="ppaction://media"/>
          </p:cNvPr>
          <p:cNvPicPr>
            <a:picLocks noChangeAspect="1" noChangeArrowheads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8"/>
          <a:srcRect/>
          <a:stretch>
            <a:fillRect/>
          </a:stretch>
        </p:blipFill>
        <p:spPr bwMode="auto">
          <a:xfrm>
            <a:off x="0" y="6553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53" name="Picture 13" descr="teacher 15"/>
          <p:cNvPicPr>
            <a:picLocks noChangeAspect="1" noChangeArrowheads="1" noCrop="1"/>
          </p:cNvPicPr>
          <p:nvPr/>
        </p:nvPicPr>
        <p:blipFill>
          <a:blip r:embed="rId30"/>
          <a:srcRect/>
          <a:stretch>
            <a:fillRect/>
          </a:stretch>
        </p:blipFill>
        <p:spPr bwMode="auto">
          <a:xfrm>
            <a:off x="7921625" y="2395538"/>
            <a:ext cx="1222375" cy="1150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98" name="I go2364.wav">
            <a:hlinkClick r:id="" action="ppaction://media"/>
          </p:cNvPr>
          <p:cNvPicPr>
            <a:picLocks noRot="1" noChangeAspect="1" noChangeArrowheads="1"/>
          </p:cNvPicPr>
          <p:nvPr>
            <a:wavAudioFile r:embed="rId9" name="I got a c minus, I passed I kissed the teacher bart.wav"/>
          </p:nvPr>
        </p:nvPicPr>
        <p:blipFill>
          <a:blip r:embed="rId28"/>
          <a:srcRect/>
          <a:stretch>
            <a:fillRect/>
          </a:stretch>
        </p:blipFill>
        <p:spPr bwMode="auto">
          <a:xfrm>
            <a:off x="1257300" y="6553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302" name="You 2364.wav">
            <a:hlinkClick r:id="" action="ppaction://media"/>
          </p:cNvPr>
          <p:cNvPicPr>
            <a:picLocks noChangeAspect="1" noChangeArrowheads="1"/>
          </p:cNvPicPr>
          <p:nvPr>
            <a:audioFile r:link="rId11"/>
            <p:extLst>
              <p:ext uri="{DAA4B4D4-6D71-4841-9C94-3DE7FCFB9230}">
                <p14:media xmlns:p14="http://schemas.microsoft.com/office/powerpoint/2010/main" r:embed="rId10"/>
              </p:ext>
            </p:extLst>
          </p:nvPr>
        </p:nvPicPr>
        <p:blipFill>
          <a:blip r:embed="rId28"/>
          <a:srcRect/>
          <a:stretch>
            <a:fillRect/>
          </a:stretch>
        </p:blipFill>
        <p:spPr bwMode="auto">
          <a:xfrm>
            <a:off x="1739900" y="6553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I ca2380.wav">
            <a:hlinkClick r:id="" action="ppaction://media"/>
          </p:cNvPr>
          <p:cNvPicPr>
            <a:picLocks noChangeAspect="1"/>
          </p:cNvPicPr>
          <p:nvPr>
            <a:audioFile r:link="rId13"/>
            <p:extLst>
              <p:ext uri="{DAA4B4D4-6D71-4841-9C94-3DE7FCFB9230}">
                <p14:media xmlns:p14="http://schemas.microsoft.com/office/powerpoint/2010/main" r:embed="rId12"/>
              </p:ext>
            </p:extLst>
          </p:nvPr>
        </p:nvPicPr>
        <p:blipFill>
          <a:blip r:embed="rId31"/>
          <a:srcRect/>
          <a:stretch>
            <a:fillRect/>
          </a:stretch>
        </p:blipFill>
        <p:spPr bwMode="auto">
          <a:xfrm>
            <a:off x="0" y="58928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0" name="I'm 2379.wav">
            <a:hlinkClick r:id="" action="ppaction://media"/>
          </p:cNvPr>
          <p:cNvPicPr>
            <a:picLocks noChangeAspect="1"/>
          </p:cNvPicPr>
          <p:nvPr>
            <a:audioFile r:link="rId15"/>
            <p:extLst>
              <p:ext uri="{DAA4B4D4-6D71-4841-9C94-3DE7FCFB9230}">
                <p14:media xmlns:p14="http://schemas.microsoft.com/office/powerpoint/2010/main" r:embed="rId14"/>
              </p:ext>
            </p:extLst>
          </p:nvPr>
        </p:nvPicPr>
        <p:blipFill>
          <a:blip r:embed="rId32"/>
          <a:srcRect/>
          <a:stretch>
            <a:fillRect/>
          </a:stretch>
        </p:blipFill>
        <p:spPr bwMode="auto">
          <a:xfrm>
            <a:off x="0" y="4673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Clas2395.wav">
            <a:hlinkClick r:id="" action="ppaction://media"/>
          </p:cNvPr>
          <p:cNvPicPr>
            <a:picLocks noRot="1" noChangeAspect="1"/>
          </p:cNvPicPr>
          <p:nvPr>
            <a:wavAudioFile r:embed="rId16" name="Class today horrible.wav"/>
          </p:nvPr>
        </p:nvPicPr>
        <p:blipFill>
          <a:blip r:embed="rId33"/>
          <a:srcRect/>
          <a:stretch>
            <a:fillRect/>
          </a:stretch>
        </p:blipFill>
        <p:spPr bwMode="auto">
          <a:xfrm>
            <a:off x="9175915" y="19558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Cloud Callout 2"/>
          <p:cNvSpPr/>
          <p:nvPr/>
        </p:nvSpPr>
        <p:spPr>
          <a:xfrm>
            <a:off x="5915025" y="4591050"/>
            <a:ext cx="2769394" cy="730250"/>
          </a:xfrm>
          <a:prstGeom prst="cloudCallout">
            <a:avLst>
              <a:gd name="adj1" fmla="val 4460"/>
              <a:gd name="adj2" fmla="val 67959"/>
            </a:avLst>
          </a:prstGeom>
          <a:blipFill>
            <a:blip r:embed="rId34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“What in the world is MPS? </a:t>
            </a:r>
            <a:endParaRPr lang="en-US" sz="18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7963" y="5205411"/>
            <a:ext cx="2613435" cy="15382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53250" y="5426074"/>
            <a:ext cx="822358" cy="13176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7841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222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222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222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5222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222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5222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5222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222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500"/>
                                        <p:tgtEl>
                                          <p:spTgt spid="5222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522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4" dur="9936" fill="hold"/>
                                        <p:tgtEl>
                                          <p:spTgt spid="4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8" dur="12265" fill="hold"/>
                                        <p:tgtEl>
                                          <p:spTgt spid="5222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2275"/>
                            </p:stCondLst>
                            <p:childTnLst>
                              <p:par>
                                <p:cTn id="5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3749" fill="hold"/>
                                        <p:tgtEl>
                                          <p:spTgt spid="52229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5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5222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5222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2346" fill="hold"/>
                                        <p:tgtEl>
                                          <p:spTgt spid="5222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5222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5222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5222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5222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9" dur="500"/>
                                        <p:tgtEl>
                                          <p:spTgt spid="5222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5222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1000"/>
                            </p:stCondLst>
                            <p:childTnLst>
                              <p:par>
                                <p:cTn id="8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5" dur="1312" fill="hold"/>
                                        <p:tgtEl>
                                          <p:spTgt spid="52228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3000" fill="hold"/>
                                        <p:tgtEl>
                                          <p:spTgt spid="5222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3000" fill="hold"/>
                                        <p:tgtEl>
                                          <p:spTgt spid="5222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3" dur="1460" fill="hold"/>
                                        <p:tgtEl>
                                          <p:spTgt spid="4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3000"/>
                            </p:stCondLst>
                            <p:childTnLst>
                              <p:par>
                                <p:cTn id="9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0" dur="4735" fill="hold"/>
                                        <p:tgtEl>
                                          <p:spTgt spid="5222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2000"/>
                            </p:stCondLst>
                            <p:childTnLst>
                              <p:par>
                                <p:cTn id="10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8" dur="6994" fill="hold"/>
                                        <p:tgtEl>
                                          <p:spTgt spid="3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2" dur="2704" fill="hold"/>
                                        <p:tgtEl>
                                          <p:spTgt spid="52230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2276"/>
                </p:tgtEl>
              </p:cMediaNode>
            </p:audio>
            <p:audio>
              <p:cMediaNode showWhenStopped="0">
                <p:cTn id="1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2282"/>
                </p:tgtEl>
              </p:cMediaNode>
            </p:audio>
            <p:audio>
              <p:cMediaNode showWhenStopped="0">
                <p:cTn id="1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2289"/>
                </p:tgtEl>
              </p:cMediaNode>
            </p:audio>
            <p:audio>
              <p:cMediaNode showWhenStopped="0">
                <p:cTn id="1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2293"/>
                </p:tgtEl>
              </p:cMediaNode>
            </p:audio>
            <p:audio>
              <p:cMediaNode showWhenStopped="0">
                <p:cTn id="11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2298"/>
                </p:tgtEl>
              </p:cMediaNode>
            </p:audio>
            <p:audio>
              <p:cMediaNode showWhenStopped="0">
                <p:cTn id="11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22302"/>
                </p:tgtEl>
              </p:cMediaNode>
            </p:audio>
            <p:audio>
              <p:cMediaNode showWhenStopped="0">
                <p:cTn id="11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7"/>
                </p:tgtEl>
              </p:cMediaNode>
            </p:audio>
            <p:audio>
              <p:cMediaNode showWhenStopped="0">
                <p:cTn id="12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0"/>
                </p:tgtEl>
              </p:cMediaNode>
            </p:audio>
            <p:audio>
              <p:cMediaNode showWhenStopped="0">
                <p:cTn id="12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2"/>
                </p:tgtEl>
              </p:cMediaNode>
            </p:audio>
          </p:childTnLst>
        </p:cTn>
      </p:par>
    </p:tnLst>
    <p:bldLst>
      <p:bldP spid="522249" grpId="0"/>
      <p:bldP spid="522246" grpId="0"/>
      <p:bldP spid="522255" grpId="0"/>
      <p:bldP spid="522244" grpId="0"/>
      <p:bldP spid="522245" grpId="0" animBg="1"/>
      <p:bldP spid="522247" grpId="0"/>
      <p:bldP spid="522248" grpId="0" animBg="1"/>
      <p:bldP spid="522252" grpId="0"/>
      <p:bldP spid="522254" grpId="0"/>
      <p:bldP spid="522258" grpId="0"/>
      <p:bldP spid="522259" grpId="0"/>
      <p:bldP spid="522264" grpId="0" animBg="1"/>
      <p:bldP spid="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666750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l" eaLnBrk="1" hangingPunct="1">
              <a:defRPr/>
            </a:pPr>
            <a:r>
              <a:rPr lang="en-US" sz="3200" b="1" i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      </a:t>
            </a:r>
            <a:r>
              <a:rPr lang="en-US" sz="3200" dirty="0" smtClean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ckwell Extra Bold" pitchFamily="18" charset="0"/>
              </a:rPr>
              <a:t>MPC</a:t>
            </a:r>
            <a:r>
              <a:rPr lang="en-US" sz="32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aiandra GD" pitchFamily="34" charset="0"/>
              </a:rPr>
              <a:t>,</a:t>
            </a:r>
            <a:r>
              <a:rPr lang="en-US" sz="32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Maiandra GD" pitchFamily="34" charset="0"/>
              </a:rPr>
              <a:t> </a:t>
            </a:r>
            <a:r>
              <a:rPr lang="en-US" sz="3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ckwell Extra Bold" pitchFamily="18" charset="0"/>
              </a:rPr>
              <a:t>MPS</a:t>
            </a:r>
            <a:r>
              <a:rPr lang="en-US" sz="32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aiandra GD" pitchFamily="34" charset="0"/>
              </a:rPr>
              <a:t>, </a:t>
            </a:r>
            <a:r>
              <a:rPr lang="en-US" sz="2800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aiandra GD" pitchFamily="34" charset="0"/>
              </a:rPr>
              <a:t>&amp; the</a:t>
            </a:r>
            <a:r>
              <a:rPr lang="en-US" sz="3200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Maiandra GD" pitchFamily="34" charset="0"/>
              </a:rPr>
              <a:t> </a:t>
            </a:r>
            <a:r>
              <a:rPr lang="en-US" sz="4000" dirty="0" smtClean="0">
                <a:solidFill>
                  <a:schemeClr val="accent2"/>
                </a:solidFill>
                <a:latin typeface="Rockwell Extra Bold" pitchFamily="18" charset="0"/>
              </a:rPr>
              <a:t>M</a:t>
            </a:r>
            <a:r>
              <a:rPr lang="en-US" sz="2800" dirty="0" smtClean="0">
                <a:solidFill>
                  <a:schemeClr val="accent2"/>
                </a:solidFill>
                <a:latin typeface="Rockwell Extra Bold" pitchFamily="18" charset="0"/>
              </a:rPr>
              <a:t>ultiplier</a:t>
            </a:r>
          </a:p>
        </p:txBody>
      </p:sp>
      <p:sp>
        <p:nvSpPr>
          <p:cNvPr id="248836" name="Rectangle 4"/>
          <p:cNvSpPr>
            <a:spLocks noChangeArrowheads="1"/>
          </p:cNvSpPr>
          <p:nvPr/>
        </p:nvSpPr>
        <p:spPr bwMode="auto">
          <a:xfrm>
            <a:off x="0" y="3467100"/>
            <a:ext cx="914400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*</a:t>
            </a:r>
            <a:r>
              <a:rPr lang="en-US" sz="2400" b="1" dirty="0">
                <a:solidFill>
                  <a:schemeClr val="accent2"/>
                </a:solidFill>
                <a:latin typeface="Verdana" pitchFamily="34" charset="0"/>
              </a:rPr>
              <a:t>The </a:t>
            </a:r>
            <a:r>
              <a:rPr lang="en-US" sz="3200" b="1" dirty="0">
                <a:solidFill>
                  <a:schemeClr val="accent2"/>
                </a:solidFill>
                <a:latin typeface="Arial Black" pitchFamily="34" charset="0"/>
              </a:rPr>
              <a:t>M</a:t>
            </a:r>
            <a:r>
              <a:rPr lang="en-US" sz="2400" b="1" dirty="0">
                <a:solidFill>
                  <a:schemeClr val="accent2"/>
                </a:solidFill>
                <a:latin typeface="Arial Black" pitchFamily="34" charset="0"/>
              </a:rPr>
              <a:t>E</a:t>
            </a:r>
            <a:r>
              <a:rPr lang="en-US" sz="2400" b="1" dirty="0">
                <a:solidFill>
                  <a:schemeClr val="accent2"/>
                </a:solidFill>
                <a:latin typeface="Verdana" pitchFamily="34" charset="0"/>
              </a:rPr>
              <a:t> is the reciprocal of the MPS</a:t>
            </a:r>
            <a:r>
              <a:rPr lang="en-US" b="1" dirty="0">
                <a:solidFill>
                  <a:schemeClr val="accent2"/>
                </a:solidFill>
                <a:latin typeface="Verdana" pitchFamily="34" charset="0"/>
              </a:rPr>
              <a:t>.</a:t>
            </a:r>
          </a:p>
        </p:txBody>
      </p:sp>
      <p:sp>
        <p:nvSpPr>
          <p:cNvPr id="248840" name="Rectangle 8"/>
          <p:cNvSpPr>
            <a:spLocks noChangeArrowheads="1"/>
          </p:cNvSpPr>
          <p:nvPr/>
        </p:nvSpPr>
        <p:spPr bwMode="auto">
          <a:xfrm>
            <a:off x="0" y="4114800"/>
            <a:ext cx="91440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2400" b="1" dirty="0">
                <a:latin typeface="Verdana" pitchFamily="34" charset="0"/>
              </a:rPr>
              <a:t>The </a:t>
            </a:r>
            <a:r>
              <a:rPr lang="en-US" sz="24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“</a:t>
            </a:r>
            <a:r>
              <a:rPr lang="en-US" b="1" dirty="0">
                <a:solidFill>
                  <a:schemeClr val="accent2"/>
                </a:solidFill>
                <a:latin typeface="Arial Black" pitchFamily="34" charset="0"/>
                <a:cs typeface="Arial" charset="0"/>
              </a:rPr>
              <a:t>M</a:t>
            </a:r>
            <a:r>
              <a:rPr lang="en-US" sz="2000" b="1" dirty="0">
                <a:solidFill>
                  <a:schemeClr val="accent2"/>
                </a:solidFill>
                <a:latin typeface="Arial Black" pitchFamily="34" charset="0"/>
                <a:cs typeface="Arial" charset="0"/>
              </a:rPr>
              <a:t>E</a:t>
            </a:r>
            <a:r>
              <a:rPr lang="en-US" sz="2400" b="1" dirty="0">
                <a:solidFill>
                  <a:schemeClr val="accent2"/>
                </a:solidFill>
                <a:latin typeface="Arial" charset="0"/>
                <a:cs typeface="Arial" charset="0"/>
              </a:rPr>
              <a:t>”</a:t>
            </a:r>
            <a:r>
              <a:rPr lang="en-US" sz="2400" b="1" dirty="0">
                <a:latin typeface="Arial" charset="0"/>
                <a:cs typeface="Arial" charset="0"/>
              </a:rPr>
              <a:t> </a:t>
            </a:r>
            <a:r>
              <a:rPr lang="en-US" sz="2400" b="1" dirty="0">
                <a:latin typeface="Verdana" pitchFamily="34" charset="0"/>
              </a:rPr>
              <a:t>works like a concentric circle.</a:t>
            </a:r>
          </a:p>
        </p:txBody>
      </p:sp>
      <p:pic>
        <p:nvPicPr>
          <p:cNvPr id="248846" name="Picture 14" descr="Concentric Circle Water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4306888"/>
            <a:ext cx="9144000" cy="255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8847" name="Rectangle 15" descr="Papyrus"/>
          <p:cNvSpPr>
            <a:spLocks noChangeArrowheads="1"/>
          </p:cNvSpPr>
          <p:nvPr/>
        </p:nvSpPr>
        <p:spPr bwMode="auto">
          <a:xfrm>
            <a:off x="0" y="514350"/>
            <a:ext cx="9144000" cy="3067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MPC - % change in Y consumed.</a:t>
            </a:r>
            <a:r>
              <a:rPr lang="en-US" b="1" dirty="0">
                <a:solidFill>
                  <a:srgbClr val="0099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  </a:t>
            </a: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  </a:t>
            </a:r>
          </a:p>
          <a:p>
            <a:pPr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MPS - % change in Y saved.</a:t>
            </a:r>
          </a:p>
          <a:p>
            <a:pPr>
              <a:defRPr/>
            </a:pPr>
            <a:endParaRPr lang="en-US" sz="1000" b="1" dirty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  <a:p>
            <a:pPr>
              <a:defRPr/>
            </a:pPr>
            <a:r>
              <a:rPr lang="en-US" sz="32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MPC =    C/  Y = $750/$1,000 = .75</a:t>
            </a:r>
          </a:p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MPS =    S/  Y = $250/$1,000 = .25</a:t>
            </a:r>
          </a:p>
          <a:p>
            <a:pPr>
              <a:defRPr/>
            </a:pPr>
            <a:r>
              <a:rPr lang="en-US" sz="3200" b="1" dirty="0">
                <a:solidFill>
                  <a:schemeClr val="accent2"/>
                </a:solidFill>
                <a:latin typeface="Verdana" pitchFamily="34" charset="0"/>
              </a:rPr>
              <a:t>M</a:t>
            </a:r>
            <a:r>
              <a:rPr lang="en-US" sz="2400" b="1" dirty="0">
                <a:solidFill>
                  <a:schemeClr val="accent2"/>
                </a:solidFill>
                <a:latin typeface="Verdana" pitchFamily="34" charset="0"/>
              </a:rPr>
              <a:t>ultiplier [1/MPS]</a:t>
            </a:r>
            <a:r>
              <a:rPr lang="en-US" b="1" dirty="0">
                <a:solidFill>
                  <a:schemeClr val="accent2"/>
                </a:solidFill>
                <a:latin typeface="Verdana" pitchFamily="34" charset="0"/>
              </a:rPr>
              <a:t>=1/.25=$1/.25 = “</a:t>
            </a:r>
            <a:r>
              <a:rPr lang="en-US" b="1" dirty="0">
                <a:solidFill>
                  <a:schemeClr val="accent2"/>
                </a:solidFill>
                <a:latin typeface="Arial Black" pitchFamily="34" charset="0"/>
              </a:rPr>
              <a:t>M</a:t>
            </a:r>
            <a:r>
              <a:rPr lang="en-US" sz="2000" b="1" dirty="0">
                <a:solidFill>
                  <a:schemeClr val="accent2"/>
                </a:solidFill>
                <a:latin typeface="Arial Black" pitchFamily="34" charset="0"/>
              </a:rPr>
              <a:t>E</a:t>
            </a:r>
            <a:r>
              <a:rPr lang="en-US" b="1" dirty="0">
                <a:solidFill>
                  <a:schemeClr val="accent2"/>
                </a:solidFill>
                <a:latin typeface="Verdana" pitchFamily="34" charset="0"/>
              </a:rPr>
              <a:t>” of </a:t>
            </a:r>
            <a:r>
              <a:rPr lang="en-US" sz="3200" b="1" dirty="0">
                <a:solidFill>
                  <a:schemeClr val="accent2"/>
                </a:solidFill>
                <a:latin typeface="Verdana" pitchFamily="34" charset="0"/>
              </a:rPr>
              <a:t>4</a:t>
            </a:r>
          </a:p>
          <a:p>
            <a:pPr>
              <a:defRPr/>
            </a:pPr>
            <a:r>
              <a:rPr lang="en-US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[MPC is important for G in policy making decisions.]</a:t>
            </a:r>
          </a:p>
        </p:txBody>
      </p:sp>
      <p:sp>
        <p:nvSpPr>
          <p:cNvPr id="248849" name="AutoShape 17"/>
          <p:cNvSpPr>
            <a:spLocks noChangeArrowheads="1"/>
          </p:cNvSpPr>
          <p:nvPr/>
        </p:nvSpPr>
        <p:spPr bwMode="auto">
          <a:xfrm>
            <a:off x="1752600" y="1752600"/>
            <a:ext cx="304800" cy="285750"/>
          </a:xfrm>
          <a:prstGeom prst="triangle">
            <a:avLst>
              <a:gd name="adj" fmla="val 50000"/>
            </a:avLst>
          </a:prstGeom>
          <a:noFill/>
          <a:ln w="57150">
            <a:solidFill>
              <a:srgbClr val="008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/>
          <a:lstStyle/>
          <a:p>
            <a:endParaRPr lang="en-US"/>
          </a:p>
        </p:txBody>
      </p:sp>
      <p:sp>
        <p:nvSpPr>
          <p:cNvPr id="248850" name="AutoShape 18"/>
          <p:cNvSpPr>
            <a:spLocks noChangeArrowheads="1"/>
          </p:cNvSpPr>
          <p:nvPr/>
        </p:nvSpPr>
        <p:spPr bwMode="auto">
          <a:xfrm>
            <a:off x="2705100" y="1790700"/>
            <a:ext cx="266700" cy="266700"/>
          </a:xfrm>
          <a:prstGeom prst="triangle">
            <a:avLst>
              <a:gd name="adj" fmla="val 50000"/>
            </a:avLst>
          </a:prstGeom>
          <a:noFill/>
          <a:ln w="57150">
            <a:solidFill>
              <a:srgbClr val="0099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/>
          <a:lstStyle/>
          <a:p>
            <a:endParaRPr lang="en-US"/>
          </a:p>
        </p:txBody>
      </p:sp>
      <p:sp>
        <p:nvSpPr>
          <p:cNvPr id="248851" name="AutoShape 19"/>
          <p:cNvSpPr>
            <a:spLocks noChangeArrowheads="1"/>
          </p:cNvSpPr>
          <p:nvPr/>
        </p:nvSpPr>
        <p:spPr bwMode="auto">
          <a:xfrm>
            <a:off x="1752600" y="2209800"/>
            <a:ext cx="266700" cy="304800"/>
          </a:xfrm>
          <a:prstGeom prst="triangle">
            <a:avLst>
              <a:gd name="adj" fmla="val 50000"/>
            </a:avLst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/>
          <a:lstStyle/>
          <a:p>
            <a:endParaRPr lang="en-US"/>
          </a:p>
        </p:txBody>
      </p:sp>
      <p:sp>
        <p:nvSpPr>
          <p:cNvPr id="248852" name="AutoShape 20"/>
          <p:cNvSpPr>
            <a:spLocks noChangeArrowheads="1"/>
          </p:cNvSpPr>
          <p:nvPr/>
        </p:nvSpPr>
        <p:spPr bwMode="auto">
          <a:xfrm>
            <a:off x="2667000" y="2228850"/>
            <a:ext cx="285750" cy="304800"/>
          </a:xfrm>
          <a:prstGeom prst="triangle">
            <a:avLst>
              <a:gd name="adj" fmla="val 50000"/>
            </a:avLst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/>
          <a:lstStyle/>
          <a:p>
            <a:endParaRPr lang="en-US"/>
          </a:p>
        </p:txBody>
      </p:sp>
      <p:pic>
        <p:nvPicPr>
          <p:cNvPr id="248853" name="Picture 21" descr="school girl writ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240588" y="0"/>
            <a:ext cx="1663700" cy="166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8855" name="Rectangle 23"/>
          <p:cNvSpPr>
            <a:spLocks noChangeArrowheads="1"/>
          </p:cNvSpPr>
          <p:nvPr/>
        </p:nvSpPr>
        <p:spPr bwMode="auto">
          <a:xfrm>
            <a:off x="7339013" y="85725"/>
            <a:ext cx="1471612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aiandra GD" pitchFamily="34" charset="0"/>
              </a:rPr>
              <a:t>M</a:t>
            </a:r>
            <a:r>
              <a:rPr lang="en-US" sz="16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aiandra GD" pitchFamily="34" charset="0"/>
              </a:rPr>
              <a:t>E</a:t>
            </a: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aiandra GD" pitchFamily="34" charset="0"/>
              </a:rPr>
              <a:t>=</a:t>
            </a:r>
            <a:r>
              <a:rPr lang="en-US" sz="24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aiandra GD" pitchFamily="34" charset="0"/>
              </a:rPr>
              <a:t>1/MPS</a:t>
            </a:r>
          </a:p>
        </p:txBody>
      </p:sp>
      <p:sp>
        <p:nvSpPr>
          <p:cNvPr id="248856" name="Rectangle 24"/>
          <p:cNvSpPr>
            <a:spLocks noChangeArrowheads="1"/>
          </p:cNvSpPr>
          <p:nvPr/>
        </p:nvSpPr>
        <p:spPr bwMode="auto">
          <a:xfrm>
            <a:off x="7227888" y="0"/>
            <a:ext cx="1655762" cy="1668463"/>
          </a:xfrm>
          <a:prstGeom prst="rect">
            <a:avLst/>
          </a:prstGeom>
          <a:noFill/>
          <a:ln w="76200" cmpd="tri">
            <a:solidFill>
              <a:srgbClr val="3399FF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3399FF"/>
              </a:solidFill>
            </a:endParaRPr>
          </a:p>
        </p:txBody>
      </p:sp>
      <p:pic>
        <p:nvPicPr>
          <p:cNvPr id="248860" name="drip2411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drips 2.wav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0" y="6553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48861" name="DRIP2442.wav">
            <a:hlinkClick r:id="" action="ppaction://media"/>
          </p:cNvPr>
          <p:cNvPicPr>
            <a:picLocks noRot="1" noChangeAspect="1" noChangeArrowheads="1"/>
          </p:cNvPicPr>
          <p:nvPr>
            <a:wavAudioFile r:embed="rId2" name="DRIPS.wav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0" y="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8862" name="Rectangle 30"/>
          <p:cNvSpPr>
            <a:spLocks noChangeArrowheads="1"/>
          </p:cNvSpPr>
          <p:nvPr/>
        </p:nvSpPr>
        <p:spPr bwMode="auto">
          <a:xfrm>
            <a:off x="3305175" y="4886325"/>
            <a:ext cx="2105025" cy="704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3200" dirty="0">
                <a:latin typeface="Arial Black" pitchFamily="34" charset="0"/>
              </a:rPr>
              <a:t>$20</a:t>
            </a:r>
            <a:r>
              <a:rPr lang="en-US" sz="3600" dirty="0">
                <a:latin typeface="Arial Black" pitchFamily="34" charset="0"/>
              </a:rPr>
              <a:t> </a:t>
            </a:r>
            <a:r>
              <a:rPr lang="en-US" dirty="0">
                <a:latin typeface="Arial Black" pitchFamily="34" charset="0"/>
              </a:rPr>
              <a:t>billion</a:t>
            </a:r>
            <a:r>
              <a:rPr lang="en-US" sz="3600" dirty="0">
                <a:latin typeface="Arial Black" pitchFamily="34" charset="0"/>
              </a:rPr>
              <a:t> </a:t>
            </a:r>
            <a:r>
              <a:rPr lang="en-US" dirty="0">
                <a:latin typeface="Arial Black" pitchFamily="34" charset="0"/>
              </a:rPr>
              <a:t>“G”</a:t>
            </a:r>
          </a:p>
          <a:p>
            <a:pPr algn="ctr"/>
            <a:r>
              <a:rPr lang="en-US" sz="2000" b="1" dirty="0">
                <a:latin typeface="Arial Black" pitchFamily="34" charset="0"/>
              </a:rPr>
              <a:t>[with </a:t>
            </a:r>
            <a:r>
              <a:rPr lang="en-US" sz="2000" b="1" dirty="0" smtClean="0">
                <a:latin typeface="Arial Black" pitchFamily="34" charset="0"/>
              </a:rPr>
              <a:t>M</a:t>
            </a:r>
            <a:r>
              <a:rPr lang="en-US" sz="1600" b="1" dirty="0" smtClean="0">
                <a:latin typeface="Arial Black" pitchFamily="34" charset="0"/>
              </a:rPr>
              <a:t>E</a:t>
            </a:r>
            <a:r>
              <a:rPr lang="en-US" sz="2000" b="1" dirty="0" smtClean="0">
                <a:latin typeface="Arial Black" pitchFamily="34" charset="0"/>
              </a:rPr>
              <a:t> </a:t>
            </a:r>
            <a:r>
              <a:rPr lang="en-US" sz="2000" b="1" dirty="0">
                <a:latin typeface="Arial Black" pitchFamily="34" charset="0"/>
              </a:rPr>
              <a:t>of 4]</a:t>
            </a:r>
          </a:p>
        </p:txBody>
      </p:sp>
      <p:sp>
        <p:nvSpPr>
          <p:cNvPr id="248863" name="Rectangle 31"/>
          <p:cNvSpPr>
            <a:spLocks noChangeArrowheads="1"/>
          </p:cNvSpPr>
          <p:nvPr/>
        </p:nvSpPr>
        <p:spPr bwMode="auto">
          <a:xfrm>
            <a:off x="5495925" y="4876800"/>
            <a:ext cx="1704975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400" dirty="0">
                <a:latin typeface="Arial Black" pitchFamily="34" charset="0"/>
                <a:cs typeface="Arial" pitchFamily="34" charset="0"/>
              </a:rPr>
              <a:t>15</a:t>
            </a:r>
            <a:r>
              <a:rPr lang="en-US" sz="2000" dirty="0">
                <a:latin typeface="Arial Black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 Black" pitchFamily="34" charset="0"/>
                <a:cs typeface="Arial" pitchFamily="34" charset="0"/>
              </a:rPr>
              <a:t>bil</a:t>
            </a:r>
            <a:r>
              <a:rPr lang="en-US" sz="1600" dirty="0">
                <a:latin typeface="Arial Black" pitchFamily="34" charset="0"/>
                <a:cs typeface="Arial" pitchFamily="34" charset="0"/>
              </a:rPr>
              <a:t>.</a:t>
            </a:r>
          </a:p>
        </p:txBody>
      </p:sp>
      <p:sp>
        <p:nvSpPr>
          <p:cNvPr id="248864" name="Rectangle 32"/>
          <p:cNvSpPr>
            <a:spLocks noChangeArrowheads="1"/>
          </p:cNvSpPr>
          <p:nvPr/>
        </p:nvSpPr>
        <p:spPr bwMode="auto">
          <a:xfrm>
            <a:off x="7077075" y="4933950"/>
            <a:ext cx="1057275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dirty="0">
                <a:latin typeface="Arial Black" pitchFamily="34" charset="0"/>
                <a:cs typeface="Arial" pitchFamily="34" charset="0"/>
              </a:rPr>
              <a:t>11.25</a:t>
            </a:r>
            <a:r>
              <a:rPr lang="en-US" sz="1600" dirty="0">
                <a:latin typeface="Arial Black" pitchFamily="34" charset="0"/>
                <a:cs typeface="Arial" pitchFamily="34" charset="0"/>
              </a:rPr>
              <a:t> </a:t>
            </a:r>
            <a:r>
              <a:rPr lang="en-US" sz="1600" dirty="0" err="1">
                <a:latin typeface="Arial Black" pitchFamily="34" charset="0"/>
                <a:cs typeface="Arial" pitchFamily="34" charset="0"/>
              </a:rPr>
              <a:t>bil</a:t>
            </a:r>
            <a:r>
              <a:rPr lang="en-US" sz="1600" dirty="0">
                <a:latin typeface="Arial Black" pitchFamily="34" charset="0"/>
                <a:cs typeface="Arial" pitchFamily="34" charset="0"/>
              </a:rPr>
              <a:t>.</a:t>
            </a:r>
          </a:p>
        </p:txBody>
      </p:sp>
      <p:sp>
        <p:nvSpPr>
          <p:cNvPr id="248865" name="Rectangle 33"/>
          <p:cNvSpPr>
            <a:spLocks noChangeArrowheads="1"/>
          </p:cNvSpPr>
          <p:nvPr/>
        </p:nvSpPr>
        <p:spPr bwMode="auto">
          <a:xfrm>
            <a:off x="8286750" y="4924425"/>
            <a:ext cx="85725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600" dirty="0">
                <a:latin typeface="Arial Black" pitchFamily="34" charset="0"/>
              </a:rPr>
              <a:t>8.5</a:t>
            </a:r>
            <a:r>
              <a:rPr lang="en-US" sz="1400" dirty="0">
                <a:latin typeface="Arial Black" pitchFamily="34" charset="0"/>
              </a:rPr>
              <a:t> </a:t>
            </a:r>
            <a:r>
              <a:rPr lang="en-US" sz="1400" dirty="0" err="1">
                <a:latin typeface="Arial Black" pitchFamily="34" charset="0"/>
              </a:rPr>
              <a:t>bil</a:t>
            </a:r>
            <a:r>
              <a:rPr lang="en-US" sz="1400" dirty="0">
                <a:latin typeface="Arial Black" pitchFamily="34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2488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1000"/>
                                        <p:tgtEl>
                                          <p:spTgt spid="2488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24884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1000"/>
                                        <p:tgtEl>
                                          <p:spTgt spid="24884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248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2488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1000"/>
                                        <p:tgtEl>
                                          <p:spTgt spid="24884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2488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500"/>
                                        <p:tgtEl>
                                          <p:spTgt spid="2488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000"/>
                                        <p:tgtEl>
                                          <p:spTgt spid="24884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1000"/>
                                        <p:tgtEl>
                                          <p:spTgt spid="24884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2488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5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2488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000"/>
                                        <p:tgtEl>
                                          <p:spTgt spid="248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2488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2488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2488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2376" fill="hold"/>
                                        <p:tgtEl>
                                          <p:spTgt spid="24886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2876"/>
                            </p:stCondLst>
                            <p:childTnLst>
                              <p:par>
                                <p:cTn id="7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723" fill="hold"/>
                                        <p:tgtEl>
                                          <p:spTgt spid="2488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4599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3000"/>
                                        <p:tgtEl>
                                          <p:spTgt spid="2488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7599"/>
                            </p:stCondLst>
                            <p:childTnLst>
                              <p:par>
                                <p:cTn id="8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3000"/>
                                        <p:tgtEl>
                                          <p:spTgt spid="2488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10599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3000"/>
                                        <p:tgtEl>
                                          <p:spTgt spid="2488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13599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8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3000"/>
                                        <p:tgtEl>
                                          <p:spTgt spid="2488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9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8860"/>
                </p:tgtEl>
              </p:cMediaNode>
            </p:audio>
            <p:audio>
              <p:cMediaNode showWhenStopped="0">
                <p:cTn id="9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48861"/>
                </p:tgtEl>
              </p:cMediaNode>
            </p:audio>
          </p:childTnLst>
        </p:cTn>
      </p:par>
    </p:tnLst>
    <p:bldLst>
      <p:bldP spid="248834" grpId="0"/>
      <p:bldP spid="248836" grpId="0" autoUpdateAnimBg="0"/>
      <p:bldP spid="248840" grpId="0" autoUpdateAnimBg="0"/>
      <p:bldP spid="248849" grpId="0" animBg="1"/>
      <p:bldP spid="248850" grpId="0" animBg="1"/>
      <p:bldP spid="248851" grpId="0" animBg="1"/>
      <p:bldP spid="248852" grpId="0" animBg="1"/>
      <p:bldP spid="248855" grpId="0"/>
      <p:bldP spid="248856" grpId="0" animBg="1"/>
      <p:bldP spid="248862" grpId="0"/>
      <p:bldP spid="248863" grpId="0"/>
      <p:bldP spid="248864" grpId="0"/>
      <p:bldP spid="24886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4553" name="Picture 9" descr="Concentric Circle Water"/>
          <p:cNvPicPr>
            <a:picLocks noGrp="1" noChangeAspect="1" noChangeArrowheads="1" noCrop="1"/>
          </p:cNvPicPr>
          <p:nvPr>
            <p:ph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0" y="3181350"/>
            <a:ext cx="9144000" cy="3676650"/>
          </a:xfrm>
          <a:noFill/>
        </p:spPr>
      </p:pic>
      <p:sp>
        <p:nvSpPr>
          <p:cNvPr id="364550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1755775"/>
            <a:ext cx="7543800" cy="436563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l" eaLnBrk="1" hangingPunct="1">
              <a:defRPr/>
            </a:pPr>
            <a:r>
              <a:rPr lang="en-US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G spends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</a:t>
            </a:r>
            <a:r>
              <a:rPr lang="en-US" sz="2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$200 billion</a:t>
            </a:r>
            <a:r>
              <a:rPr lang="en-US" sz="2400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</a:t>
            </a:r>
            <a:r>
              <a:rPr lang="en-US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on the </a:t>
            </a:r>
            <a:r>
              <a:rPr lang="en-US" sz="2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highways</a:t>
            </a:r>
            <a:r>
              <a:rPr lang="en-US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.</a:t>
            </a:r>
            <a:r>
              <a:rPr lang="en-US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/>
            </a:r>
            <a:br>
              <a:rPr lang="en-US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</a:br>
            <a:endParaRPr lang="en-US" sz="1600" b="1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</a:endParaRPr>
          </a:p>
        </p:txBody>
      </p:sp>
      <p:pic>
        <p:nvPicPr>
          <p:cNvPr id="364560" name="Picture 16" descr="highways c5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598905" y="250825"/>
            <a:ext cx="1470939" cy="2332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4562" name="Picture 18" descr="boat 4 c5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809750" y="1925638"/>
            <a:ext cx="1833563" cy="1374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64566" name="Rectangle 22"/>
          <p:cNvSpPr>
            <a:spLocks noChangeArrowheads="1"/>
          </p:cNvSpPr>
          <p:nvPr/>
        </p:nvSpPr>
        <p:spPr bwMode="auto">
          <a:xfrm>
            <a:off x="-1" y="3146425"/>
            <a:ext cx="7654926" cy="711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Highway workers save 25% of $200 </a:t>
            </a: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billion </a:t>
            </a: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[$</a:t>
            </a:r>
            <a:r>
              <a:rPr lang="en-US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50</a:t>
            </a:r>
            <a:r>
              <a:rPr lang="en-US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billion]</a:t>
            </a:r>
            <a:r>
              <a:rPr lang="en-US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 </a:t>
            </a:r>
            <a:endParaRPr lang="en-US" sz="24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  <a:p>
            <a:pPr>
              <a:defRPr/>
            </a:pPr>
            <a:r>
              <a:rPr lang="en-US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and </a:t>
            </a: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spend 75% or  $150 billion on boats. </a:t>
            </a:r>
          </a:p>
        </p:txBody>
      </p:sp>
      <p:sp>
        <p:nvSpPr>
          <p:cNvPr id="364567" name="Rectangle 23"/>
          <p:cNvSpPr>
            <a:spLocks noChangeArrowheads="1"/>
          </p:cNvSpPr>
          <p:nvPr/>
        </p:nvSpPr>
        <p:spPr bwMode="auto">
          <a:xfrm>
            <a:off x="0" y="3848100"/>
            <a:ext cx="7473950" cy="819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Boat makers save 25% of $150 </a:t>
            </a: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billion</a:t>
            </a:r>
            <a:r>
              <a:rPr lang="en-US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[$37.50 </a:t>
            </a: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billion</a:t>
            </a: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] </a:t>
            </a:r>
          </a:p>
          <a:p>
            <a:pPr>
              <a:defRPr/>
            </a:pP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and  </a:t>
            </a: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spend 75%</a:t>
            </a: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or  </a:t>
            </a: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$112.50</a:t>
            </a:r>
            <a:r>
              <a:rPr lang="en-US" sz="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billion </a:t>
            </a: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on </a:t>
            </a:r>
            <a:r>
              <a:rPr lang="en-US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iPads.</a:t>
            </a:r>
            <a:endParaRPr lang="en-US" sz="24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pic>
        <p:nvPicPr>
          <p:cNvPr id="364576" name="drip2457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drips 2.wav"/>
          </p:nvPr>
        </p:nvPicPr>
        <p:blipFill>
          <a:blip r:embed="rId8"/>
          <a:srcRect/>
          <a:stretch>
            <a:fillRect/>
          </a:stretch>
        </p:blipFill>
        <p:spPr bwMode="auto">
          <a:xfrm>
            <a:off x="0" y="6553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5610" name="WordArt 40"/>
          <p:cNvSpPr>
            <a:spLocks noChangeArrowheads="1" noChangeShapeType="1" noTextEdit="1"/>
          </p:cNvSpPr>
          <p:nvPr/>
        </p:nvSpPr>
        <p:spPr bwMode="auto">
          <a:xfrm>
            <a:off x="493713" y="250825"/>
            <a:ext cx="7316787" cy="5842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Rockwell Extra Bold"/>
              </a:rPr>
              <a:t>1st Round Causes Biggest Splash</a:t>
            </a:r>
          </a:p>
        </p:txBody>
      </p:sp>
      <p:sp>
        <p:nvSpPr>
          <p:cNvPr id="25612" name="Rectangle 6"/>
          <p:cNvSpPr txBox="1">
            <a:spLocks noChangeArrowheads="1"/>
          </p:cNvSpPr>
          <p:nvPr/>
        </p:nvSpPr>
        <p:spPr bwMode="auto">
          <a:xfrm>
            <a:off x="2589213" y="927100"/>
            <a:ext cx="4059237" cy="58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4400" b="1" dirty="0">
                <a:solidFill>
                  <a:srgbClr val="FF0000"/>
                </a:solidFill>
                <a:latin typeface="Arial Black" pitchFamily="34" charset="0"/>
              </a:rPr>
              <a:t>                   </a:t>
            </a:r>
            <a:br>
              <a:rPr lang="en-US" sz="4400" b="1" dirty="0">
                <a:solidFill>
                  <a:srgbClr val="FF0000"/>
                </a:solidFill>
                <a:latin typeface="Arial Black" pitchFamily="34" charset="0"/>
              </a:rPr>
            </a:br>
            <a:r>
              <a:rPr lang="en-US" sz="4400" b="1" dirty="0">
                <a:solidFill>
                  <a:srgbClr val="FF0000"/>
                </a:solidFill>
                <a:latin typeface="Arial Black" pitchFamily="34" charset="0"/>
              </a:rPr>
              <a:t>MPC of 75%</a:t>
            </a:r>
            <a:br>
              <a:rPr lang="en-US" sz="4400" b="1" dirty="0">
                <a:solidFill>
                  <a:srgbClr val="FF0000"/>
                </a:solidFill>
                <a:latin typeface="Arial Black" pitchFamily="34" charset="0"/>
              </a:rPr>
            </a:br>
            <a:endParaRPr lang="en-US" sz="4400" b="1" dirty="0">
              <a:solidFill>
                <a:srgbClr val="FF0000"/>
              </a:solidFill>
              <a:latin typeface="Arial Black" pitchFamily="34" charset="0"/>
            </a:endParaRPr>
          </a:p>
        </p:txBody>
      </p:sp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0" y="5187950"/>
            <a:ext cx="9013825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30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The economy expands </a:t>
            </a:r>
            <a:r>
              <a:rPr lang="en-US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when there is an </a:t>
            </a:r>
            <a:r>
              <a:rPr lang="en-US" sz="3000" b="1" dirty="0" smtClean="0">
                <a:solidFill>
                  <a:srgbClr val="FFFFFF"/>
                </a:solidFill>
                <a:latin typeface="Arial" charset="0"/>
                <a:cs typeface="Arial" charset="0"/>
              </a:rPr>
              <a:t>increase in G(or decrease in T) and contracts when there is a decrease in G (or increase in T).</a:t>
            </a:r>
            <a:endParaRPr lang="en-US" sz="3000" b="1" dirty="0">
              <a:solidFill>
                <a:srgbClr val="FFFFFF"/>
              </a:solidFill>
              <a:latin typeface="Arial" charset="0"/>
              <a:cs typeface="Arial" charset="0"/>
            </a:endParaRPr>
          </a:p>
        </p:txBody>
      </p:sp>
      <p:sp>
        <p:nvSpPr>
          <p:cNvPr id="14" name="Rectangle 23"/>
          <p:cNvSpPr>
            <a:spLocks noChangeArrowheads="1"/>
          </p:cNvSpPr>
          <p:nvPr/>
        </p:nvSpPr>
        <p:spPr bwMode="auto">
          <a:xfrm>
            <a:off x="0" y="4667250"/>
            <a:ext cx="7473950" cy="4095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GDP would increase by $800 [4 </a:t>
            </a:r>
            <a:r>
              <a:rPr lang="en-US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X</a:t>
            </a:r>
            <a:r>
              <a:rPr lang="en-US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$200 B = $800 B]</a:t>
            </a:r>
            <a:endParaRPr lang="en-US" sz="24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pic>
        <p:nvPicPr>
          <p:cNvPr id="75778" name="Picture 2" descr="http://images.gizmag.com/hero/ipad-air-vs-ipad-mini-retina.jpg">
            <a:hlinkClick r:id="rId9"/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8" t="3936" r="54521" b="12305"/>
          <a:stretch/>
        </p:blipFill>
        <p:spPr bwMode="auto">
          <a:xfrm>
            <a:off x="7724457" y="2907664"/>
            <a:ext cx="1181418" cy="17064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71597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dir="d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645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645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645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2000"/>
                                        <p:tgtEl>
                                          <p:spTgt spid="364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" dur="2376" fill="hold"/>
                                        <p:tgtEl>
                                          <p:spTgt spid="3645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3645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645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645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4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3645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7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64576"/>
                </p:tgtEl>
              </p:cMediaNode>
            </p:audio>
          </p:childTnLst>
        </p:cTn>
      </p:par>
    </p:tnLst>
    <p:bldLst>
      <p:bldP spid="364550" grpId="0"/>
      <p:bldP spid="364566" grpId="0"/>
      <p:bldP spid="364567" grpId="0"/>
      <p:bldP spid="2" grpId="0"/>
      <p:bldP spid="1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ChangeArrowheads="1"/>
          </p:cNvSpPr>
          <p:nvPr/>
        </p:nvSpPr>
        <p:spPr bwMode="auto">
          <a:xfrm>
            <a:off x="2659997" y="1612106"/>
            <a:ext cx="5441950" cy="4733925"/>
          </a:xfrm>
          <a:prstGeom prst="flowChartAlternateProcess">
            <a:avLst/>
          </a:prstGeom>
          <a:blipFill>
            <a:blip r:embed="rId7"/>
            <a:tile tx="0" ty="0" sx="100000" sy="100000" flip="none" algn="tl"/>
          </a:blip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/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444" name="Arc 18"/>
          <p:cNvSpPr>
            <a:spLocks/>
          </p:cNvSpPr>
          <p:nvPr/>
        </p:nvSpPr>
        <p:spPr bwMode="auto">
          <a:xfrm rot="346526" flipV="1">
            <a:off x="3203575" y="2009775"/>
            <a:ext cx="3087688" cy="2781300"/>
          </a:xfrm>
          <a:custGeom>
            <a:avLst/>
            <a:gdLst>
              <a:gd name="T0" fmla="*/ 0 w 21289"/>
              <a:gd name="T1" fmla="*/ 0 h 21600"/>
              <a:gd name="T2" fmla="*/ 2147483647 w 21289"/>
              <a:gd name="T3" fmla="*/ 2147483647 h 21600"/>
              <a:gd name="T4" fmla="*/ 0 w 21289"/>
              <a:gd name="T5" fmla="*/ 2147483647 h 21600"/>
              <a:gd name="T6" fmla="*/ 0 60000 65536"/>
              <a:gd name="T7" fmla="*/ 0 60000 65536"/>
              <a:gd name="T8" fmla="*/ 0 60000 65536"/>
              <a:gd name="T9" fmla="*/ 0 w 21289"/>
              <a:gd name="T10" fmla="*/ 0 h 21600"/>
              <a:gd name="T11" fmla="*/ 21289 w 21289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289" h="21600" fill="none" extrusionOk="0">
                <a:moveTo>
                  <a:pt x="-1" y="0"/>
                </a:moveTo>
                <a:cubicBezTo>
                  <a:pt x="10520" y="0"/>
                  <a:pt x="19510" y="7579"/>
                  <a:pt x="21289" y="17947"/>
                </a:cubicBezTo>
              </a:path>
              <a:path w="21289" h="21600" stroke="0" extrusionOk="0">
                <a:moveTo>
                  <a:pt x="-1" y="0"/>
                </a:moveTo>
                <a:cubicBezTo>
                  <a:pt x="10520" y="0"/>
                  <a:pt x="19510" y="7579"/>
                  <a:pt x="21289" y="17947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723978" name="Arc 10"/>
          <p:cNvSpPr>
            <a:spLocks/>
          </p:cNvSpPr>
          <p:nvPr/>
        </p:nvSpPr>
        <p:spPr bwMode="auto">
          <a:xfrm rot="-1216564" flipH="1" flipV="1">
            <a:off x="4876800" y="1262063"/>
            <a:ext cx="3262313" cy="3743325"/>
          </a:xfrm>
          <a:custGeom>
            <a:avLst/>
            <a:gdLst>
              <a:gd name="T0" fmla="*/ 2147483647 w 21600"/>
              <a:gd name="T1" fmla="*/ 0 h 15790"/>
              <a:gd name="T2" fmla="*/ 2147483647 w 21600"/>
              <a:gd name="T3" fmla="*/ 2147483647 h 15790"/>
              <a:gd name="T4" fmla="*/ 0 w 21600"/>
              <a:gd name="T5" fmla="*/ 2147483647 h 15790"/>
              <a:gd name="T6" fmla="*/ 0 60000 65536"/>
              <a:gd name="T7" fmla="*/ 0 60000 65536"/>
              <a:gd name="T8" fmla="*/ 0 60000 65536"/>
              <a:gd name="T9" fmla="*/ 0 w 21600"/>
              <a:gd name="T10" fmla="*/ 0 h 15790"/>
              <a:gd name="T11" fmla="*/ 21600 w 21600"/>
              <a:gd name="T12" fmla="*/ 15790 h 1579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5790" fill="none" extrusionOk="0">
                <a:moveTo>
                  <a:pt x="14738" y="0"/>
                </a:moveTo>
                <a:cubicBezTo>
                  <a:pt x="19115" y="4085"/>
                  <a:pt x="21600" y="9803"/>
                  <a:pt x="21600" y="15790"/>
                </a:cubicBezTo>
              </a:path>
              <a:path w="21600" h="15790" stroke="0" extrusionOk="0">
                <a:moveTo>
                  <a:pt x="14738" y="0"/>
                </a:moveTo>
                <a:cubicBezTo>
                  <a:pt x="19115" y="4085"/>
                  <a:pt x="21600" y="9803"/>
                  <a:pt x="21600" y="15790"/>
                </a:cubicBezTo>
                <a:lnTo>
                  <a:pt x="0" y="15790"/>
                </a:lnTo>
                <a:lnTo>
                  <a:pt x="14738" y="0"/>
                </a:lnTo>
                <a:close/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6083300" y="5545138"/>
            <a:ext cx="15271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>
                <a:solidFill>
                  <a:srgbClr val="000000"/>
                </a:solidFill>
                <a:latin typeface="Arial" charset="0"/>
              </a:rPr>
              <a:t>Real GDP</a:t>
            </a:r>
          </a:p>
        </p:txBody>
      </p:sp>
      <p:sp>
        <p:nvSpPr>
          <p:cNvPr id="18436" name="Text Box 5"/>
          <p:cNvSpPr txBox="1">
            <a:spLocks noChangeArrowheads="1"/>
          </p:cNvSpPr>
          <p:nvPr/>
        </p:nvSpPr>
        <p:spPr bwMode="auto">
          <a:xfrm rot="-5400000">
            <a:off x="1462882" y="3571081"/>
            <a:ext cx="18113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Arial" charset="0"/>
                <a:cs typeface="Arial" charset="0"/>
              </a:rPr>
              <a:t>Price Level</a:t>
            </a:r>
          </a:p>
        </p:txBody>
      </p:sp>
      <p:sp>
        <p:nvSpPr>
          <p:cNvPr id="723977" name="Arc 9"/>
          <p:cNvSpPr>
            <a:spLocks/>
          </p:cNvSpPr>
          <p:nvPr/>
        </p:nvSpPr>
        <p:spPr bwMode="auto">
          <a:xfrm rot="-1216564" flipH="1" flipV="1">
            <a:off x="4219575" y="1519238"/>
            <a:ext cx="3262313" cy="3743325"/>
          </a:xfrm>
          <a:custGeom>
            <a:avLst/>
            <a:gdLst>
              <a:gd name="T0" fmla="*/ 2147483647 w 21600"/>
              <a:gd name="T1" fmla="*/ 0 h 15790"/>
              <a:gd name="T2" fmla="*/ 2147483647 w 21600"/>
              <a:gd name="T3" fmla="*/ 2147483647 h 15790"/>
              <a:gd name="T4" fmla="*/ 0 w 21600"/>
              <a:gd name="T5" fmla="*/ 2147483647 h 15790"/>
              <a:gd name="T6" fmla="*/ 0 60000 65536"/>
              <a:gd name="T7" fmla="*/ 0 60000 65536"/>
              <a:gd name="T8" fmla="*/ 0 60000 65536"/>
              <a:gd name="T9" fmla="*/ 0 w 21600"/>
              <a:gd name="T10" fmla="*/ 0 h 15790"/>
              <a:gd name="T11" fmla="*/ 21600 w 21600"/>
              <a:gd name="T12" fmla="*/ 15790 h 1579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5790" fill="none" extrusionOk="0">
                <a:moveTo>
                  <a:pt x="14738" y="0"/>
                </a:moveTo>
                <a:cubicBezTo>
                  <a:pt x="19115" y="4085"/>
                  <a:pt x="21600" y="9803"/>
                  <a:pt x="21600" y="15790"/>
                </a:cubicBezTo>
              </a:path>
              <a:path w="21600" h="15790" stroke="0" extrusionOk="0">
                <a:moveTo>
                  <a:pt x="14738" y="0"/>
                </a:moveTo>
                <a:cubicBezTo>
                  <a:pt x="19115" y="4085"/>
                  <a:pt x="21600" y="9803"/>
                  <a:pt x="21600" y="15790"/>
                </a:cubicBezTo>
                <a:lnTo>
                  <a:pt x="0" y="15790"/>
                </a:lnTo>
                <a:lnTo>
                  <a:pt x="14738" y="0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723979" name="Text Box 11"/>
          <p:cNvSpPr txBox="1">
            <a:spLocks noChangeArrowheads="1"/>
          </p:cNvSpPr>
          <p:nvPr/>
        </p:nvSpPr>
        <p:spPr bwMode="auto">
          <a:xfrm>
            <a:off x="3990975" y="1624013"/>
            <a:ext cx="6511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  <a:latin typeface="Arial" charset="0"/>
              </a:rPr>
              <a:t>AD</a:t>
            </a:r>
            <a:r>
              <a:rPr lang="en-US" sz="2000" b="1" baseline="-25000" dirty="0" smtClean="0">
                <a:solidFill>
                  <a:srgbClr val="000000"/>
                </a:solidFill>
                <a:latin typeface="Arial" charset="0"/>
              </a:rPr>
              <a:t>2</a:t>
            </a:r>
            <a:endParaRPr lang="en-US" sz="2000" b="1" baseline="-25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440" name="Arc 12"/>
          <p:cNvSpPr>
            <a:spLocks/>
          </p:cNvSpPr>
          <p:nvPr/>
        </p:nvSpPr>
        <p:spPr bwMode="auto">
          <a:xfrm rot="-1216564" flipH="1" flipV="1">
            <a:off x="4038600" y="1672323"/>
            <a:ext cx="3262313" cy="3743325"/>
          </a:xfrm>
          <a:custGeom>
            <a:avLst/>
            <a:gdLst>
              <a:gd name="T0" fmla="*/ 2147483647 w 21600"/>
              <a:gd name="T1" fmla="*/ 0 h 15790"/>
              <a:gd name="T2" fmla="*/ 2147483647 w 21600"/>
              <a:gd name="T3" fmla="*/ 2147483647 h 15790"/>
              <a:gd name="T4" fmla="*/ 0 w 21600"/>
              <a:gd name="T5" fmla="*/ 2147483647 h 15790"/>
              <a:gd name="T6" fmla="*/ 0 60000 65536"/>
              <a:gd name="T7" fmla="*/ 0 60000 65536"/>
              <a:gd name="T8" fmla="*/ 0 60000 65536"/>
              <a:gd name="T9" fmla="*/ 0 w 21600"/>
              <a:gd name="T10" fmla="*/ 0 h 15790"/>
              <a:gd name="T11" fmla="*/ 21600 w 21600"/>
              <a:gd name="T12" fmla="*/ 15790 h 1579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5790" fill="none" extrusionOk="0">
                <a:moveTo>
                  <a:pt x="14738" y="0"/>
                </a:moveTo>
                <a:cubicBezTo>
                  <a:pt x="19115" y="4085"/>
                  <a:pt x="21600" y="9803"/>
                  <a:pt x="21600" y="15790"/>
                </a:cubicBezTo>
              </a:path>
              <a:path w="21600" h="15790" stroke="0" extrusionOk="0">
                <a:moveTo>
                  <a:pt x="14738" y="0"/>
                </a:moveTo>
                <a:cubicBezTo>
                  <a:pt x="19115" y="4085"/>
                  <a:pt x="21600" y="9803"/>
                  <a:pt x="21600" y="15790"/>
                </a:cubicBezTo>
                <a:lnTo>
                  <a:pt x="0" y="15790"/>
                </a:lnTo>
                <a:lnTo>
                  <a:pt x="14738" y="0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723983" name="Line 15"/>
          <p:cNvSpPr>
            <a:spLocks noChangeShapeType="1"/>
          </p:cNvSpPr>
          <p:nvPr/>
        </p:nvSpPr>
        <p:spPr bwMode="auto">
          <a:xfrm>
            <a:off x="3303588" y="2743934"/>
            <a:ext cx="704850" cy="43741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stealth" w="med" len="med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algn="ctr"/>
            <a:endParaRPr lang="en-US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723985" name="Line 17"/>
          <p:cNvSpPr>
            <a:spLocks noChangeShapeType="1"/>
          </p:cNvSpPr>
          <p:nvPr/>
        </p:nvSpPr>
        <p:spPr bwMode="auto">
          <a:xfrm flipH="1">
            <a:off x="4610100" y="1533526"/>
            <a:ext cx="417512" cy="10096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stealth" w="med" len="med"/>
          </a:ln>
        </p:spPr>
        <p:txBody>
          <a:bodyPr/>
          <a:lstStyle/>
          <a:p>
            <a:pPr algn="ctr"/>
            <a:endParaRPr lang="en-US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18445" name="Text Box 19"/>
          <p:cNvSpPr txBox="1">
            <a:spLocks noChangeArrowheads="1"/>
          </p:cNvSpPr>
          <p:nvPr/>
        </p:nvSpPr>
        <p:spPr bwMode="auto">
          <a:xfrm>
            <a:off x="6981824" y="3773721"/>
            <a:ext cx="1031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" charset="0"/>
              </a:rPr>
              <a:t>SRAS</a:t>
            </a:r>
            <a:endParaRPr lang="en-US" sz="2400" b="1" baseline="-25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446" name="Line 20"/>
          <p:cNvSpPr>
            <a:spLocks noChangeShapeType="1"/>
          </p:cNvSpPr>
          <p:nvPr/>
        </p:nvSpPr>
        <p:spPr bwMode="auto">
          <a:xfrm flipH="1" flipV="1">
            <a:off x="3076573" y="3963987"/>
            <a:ext cx="3932239" cy="38333"/>
          </a:xfrm>
          <a:prstGeom prst="line">
            <a:avLst/>
          </a:prstGeom>
          <a:noFill/>
          <a:ln w="57150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algn="ctr"/>
            <a:endParaRPr lang="en-US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723989" name="Line 21"/>
          <p:cNvSpPr>
            <a:spLocks noChangeShapeType="1"/>
          </p:cNvSpPr>
          <p:nvPr/>
        </p:nvSpPr>
        <p:spPr bwMode="auto">
          <a:xfrm>
            <a:off x="5419725" y="3956050"/>
            <a:ext cx="0" cy="1608138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stealth" w="med" len="med"/>
          </a:ln>
        </p:spPr>
        <p:txBody>
          <a:bodyPr/>
          <a:lstStyle/>
          <a:p>
            <a:pPr algn="ctr"/>
            <a:endParaRPr lang="en-US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18448" name="Line 23"/>
          <p:cNvSpPr>
            <a:spLocks noChangeShapeType="1"/>
          </p:cNvSpPr>
          <p:nvPr/>
        </p:nvSpPr>
        <p:spPr bwMode="auto">
          <a:xfrm>
            <a:off x="4343400" y="3956050"/>
            <a:ext cx="9525" cy="1589088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stealth" w="med" len="med"/>
          </a:ln>
        </p:spPr>
        <p:txBody>
          <a:bodyPr/>
          <a:lstStyle/>
          <a:p>
            <a:pPr algn="ctr"/>
            <a:endParaRPr lang="en-US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723992" name="Oval 24"/>
          <p:cNvSpPr>
            <a:spLocks noChangeArrowheads="1"/>
          </p:cNvSpPr>
          <p:nvPr/>
        </p:nvSpPr>
        <p:spPr bwMode="auto">
          <a:xfrm>
            <a:off x="4256088" y="3881438"/>
            <a:ext cx="165100" cy="165100"/>
          </a:xfrm>
          <a:prstGeom prst="ellipse">
            <a:avLst/>
          </a:prstGeom>
          <a:solidFill>
            <a:schemeClr val="bg1"/>
          </a:solidFill>
          <a:ln w="19050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723993" name="Text Box 25"/>
          <p:cNvSpPr txBox="1">
            <a:spLocks noChangeArrowheads="1"/>
          </p:cNvSpPr>
          <p:nvPr/>
        </p:nvSpPr>
        <p:spPr bwMode="auto">
          <a:xfrm>
            <a:off x="4027488" y="5524500"/>
            <a:ext cx="635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Arial" charset="0"/>
              </a:rPr>
              <a:t>$740</a:t>
            </a:r>
            <a:endParaRPr lang="en-US" sz="1600" b="1" dirty="0">
              <a:solidFill>
                <a:srgbClr val="000000"/>
              </a:solidFill>
              <a:latin typeface="Arial" charset="0"/>
            </a:endParaRPr>
          </a:p>
          <a:p>
            <a:pPr>
              <a:defRPr/>
            </a:pPr>
            <a:r>
              <a:rPr lang="en-US" sz="16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Y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</a:t>
            </a:r>
          </a:p>
        </p:txBody>
      </p:sp>
      <p:sp>
        <p:nvSpPr>
          <p:cNvPr id="723994" name="Text Box 26"/>
          <p:cNvSpPr txBox="1">
            <a:spLocks noChangeArrowheads="1"/>
          </p:cNvSpPr>
          <p:nvPr/>
        </p:nvSpPr>
        <p:spPr bwMode="auto">
          <a:xfrm>
            <a:off x="5141913" y="5553075"/>
            <a:ext cx="63991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Arial" charset="0"/>
              </a:rPr>
              <a:t>$800</a:t>
            </a:r>
            <a:endParaRPr lang="en-US" sz="1600" b="1" dirty="0">
              <a:solidFill>
                <a:srgbClr val="000000"/>
              </a:solidFill>
              <a:latin typeface="Arial" charset="0"/>
            </a:endParaRPr>
          </a:p>
          <a:p>
            <a:pPr>
              <a:defRPr/>
            </a:pPr>
            <a:r>
              <a:rPr lang="en-US" sz="16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Y</a:t>
            </a: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F</a:t>
            </a:r>
          </a:p>
        </p:txBody>
      </p:sp>
      <p:sp>
        <p:nvSpPr>
          <p:cNvPr id="18452" name="Text Box 27"/>
          <p:cNvSpPr txBox="1">
            <a:spLocks noChangeArrowheads="1"/>
          </p:cNvSpPr>
          <p:nvPr/>
        </p:nvSpPr>
        <p:spPr bwMode="auto">
          <a:xfrm>
            <a:off x="2586038" y="3767138"/>
            <a:ext cx="5603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000000"/>
                </a:solidFill>
                <a:latin typeface="Arial" charset="0"/>
              </a:rPr>
              <a:t>PL</a:t>
            </a:r>
            <a:r>
              <a:rPr lang="en-US" sz="1800" b="1" baseline="-25000">
                <a:solidFill>
                  <a:srgbClr val="000000"/>
                </a:solidFill>
                <a:latin typeface="Arial" charset="0"/>
              </a:rPr>
              <a:t>1</a:t>
            </a:r>
          </a:p>
        </p:txBody>
      </p:sp>
      <p:pic>
        <p:nvPicPr>
          <p:cNvPr id="723998" name="Picture 30" descr="arrow rt grey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610100" y="3800475"/>
            <a:ext cx="76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54" name="Line 31"/>
          <p:cNvSpPr>
            <a:spLocks noChangeShapeType="1"/>
          </p:cNvSpPr>
          <p:nvPr/>
        </p:nvSpPr>
        <p:spPr bwMode="auto">
          <a:xfrm>
            <a:off x="5429250" y="2314575"/>
            <a:ext cx="0" cy="32289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18455" name="Text Box 32"/>
          <p:cNvSpPr txBox="1">
            <a:spLocks noChangeArrowheads="1"/>
          </p:cNvSpPr>
          <p:nvPr/>
        </p:nvSpPr>
        <p:spPr bwMode="auto">
          <a:xfrm>
            <a:off x="4911725" y="1954213"/>
            <a:ext cx="1014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Arial" charset="0"/>
              </a:rPr>
              <a:t>LRAS</a:t>
            </a:r>
            <a:endParaRPr lang="en-US" sz="2400" b="1" baseline="-250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724001" name="schw3735.wav">
            <a:hlinkClick r:id="" action="ppaction://media"/>
          </p:cNvPr>
          <p:cNvPicPr>
            <a:picLocks noGrp="1" noChangeAspect="1" noChangeArrowheads="1"/>
          </p:cNvPicPr>
          <p:nvPr>
            <p:ph/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rcRect/>
          <a:stretch>
            <a:fillRect/>
          </a:stretch>
        </p:blipFill>
        <p:spPr>
          <a:xfrm>
            <a:off x="-222250" y="6041231"/>
            <a:ext cx="304800" cy="304800"/>
          </a:xfrm>
        </p:spPr>
      </p:pic>
      <p:sp>
        <p:nvSpPr>
          <p:cNvPr id="18458" name="Line 35"/>
          <p:cNvSpPr>
            <a:spLocks noChangeShapeType="1"/>
          </p:cNvSpPr>
          <p:nvPr/>
        </p:nvSpPr>
        <p:spPr bwMode="auto">
          <a:xfrm>
            <a:off x="3076575" y="2305050"/>
            <a:ext cx="0" cy="32385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18459" name="Line 36"/>
          <p:cNvSpPr>
            <a:spLocks noChangeShapeType="1"/>
          </p:cNvSpPr>
          <p:nvPr/>
        </p:nvSpPr>
        <p:spPr bwMode="auto">
          <a:xfrm flipV="1">
            <a:off x="3067050" y="5553075"/>
            <a:ext cx="4514850" cy="95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723982" name="Text Box 14"/>
          <p:cNvSpPr txBox="1">
            <a:spLocks noChangeArrowheads="1"/>
          </p:cNvSpPr>
          <p:nvPr/>
        </p:nvSpPr>
        <p:spPr bwMode="auto">
          <a:xfrm>
            <a:off x="209550" y="2522538"/>
            <a:ext cx="3094038" cy="338554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 w="57150" cmpd="thickThin">
            <a:solidFill>
              <a:schemeClr val="bg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  <a:sp3d extrusionH="57150">
              <a:bevelT w="38100" h="38100" prst="angle"/>
            </a:sp3d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2000" b="1" dirty="0" smtClean="0">
                <a:solidFill>
                  <a:srgbClr val="FF0000"/>
                </a:solidFill>
                <a:latin typeface="Arial" charset="0"/>
              </a:rPr>
              <a:t>Increase G by $15 </a:t>
            </a:r>
            <a:r>
              <a:rPr lang="en-US" sz="1800" b="1" dirty="0">
                <a:solidFill>
                  <a:srgbClr val="FF0000"/>
                </a:solidFill>
                <a:latin typeface="Arial" charset="0"/>
              </a:rPr>
              <a:t>b</a:t>
            </a:r>
            <a:r>
              <a:rPr lang="en-US" sz="1800" b="1" dirty="0" smtClean="0">
                <a:solidFill>
                  <a:srgbClr val="FF0000"/>
                </a:solidFill>
                <a:latin typeface="Arial" charset="0"/>
              </a:rPr>
              <a:t>illion</a:t>
            </a:r>
            <a:r>
              <a:rPr lang="en-US" sz="2000" b="1" dirty="0" smtClean="0">
                <a:solidFill>
                  <a:srgbClr val="FF0000"/>
                </a:solidFill>
                <a:latin typeface="Arial" charset="0"/>
              </a:rPr>
              <a:t> </a:t>
            </a:r>
            <a:endParaRPr lang="en-US" sz="2000" b="1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724010" name="Picture 42" descr="1 a bull's eye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235450" y="3867150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4024" name="Oval 56"/>
          <p:cNvSpPr>
            <a:spLocks noChangeArrowheads="1"/>
          </p:cNvSpPr>
          <p:nvPr/>
        </p:nvSpPr>
        <p:spPr bwMode="auto">
          <a:xfrm>
            <a:off x="5334000" y="3898900"/>
            <a:ext cx="203200" cy="190500"/>
          </a:xfrm>
          <a:prstGeom prst="ellipse">
            <a:avLst/>
          </a:prstGeom>
          <a:solidFill>
            <a:schemeClr val="bg1"/>
          </a:solidFill>
          <a:ln w="12700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CC0000"/>
              </a:solidFill>
              <a:latin typeface="Arial" charset="0"/>
            </a:endParaRPr>
          </a:p>
        </p:txBody>
      </p:sp>
      <p:pic>
        <p:nvPicPr>
          <p:cNvPr id="724023" name="Picture 55" descr="1 a bull's eye 2"/>
          <p:cNvPicPr>
            <a:picLocks noChangeAspect="1" noChangeArrowheads="1" noCrop="1"/>
          </p:cNvPicPr>
          <p:nvPr/>
        </p:nvPicPr>
        <p:blipFill>
          <a:blip r:embed="rId11">
            <a:grayscl/>
            <a:biLevel thresh="50000"/>
          </a:blip>
          <a:srcRect/>
          <a:stretch>
            <a:fillRect/>
          </a:stretch>
        </p:blipFill>
        <p:spPr bwMode="auto">
          <a:xfrm>
            <a:off x="5314950" y="38671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34" descr="1 a bullet gets bigger.gif"/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5299075" y="3863975"/>
            <a:ext cx="24765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Rectangle 39" descr="Papyrus"/>
          <p:cNvSpPr>
            <a:spLocks noChangeArrowheads="1"/>
          </p:cNvSpPr>
          <p:nvPr/>
        </p:nvSpPr>
        <p:spPr bwMode="auto">
          <a:xfrm>
            <a:off x="-69850" y="-31750"/>
            <a:ext cx="914400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algn="ctr"/>
            <a:r>
              <a:rPr lang="en-US" sz="3200" b="1" dirty="0">
                <a:solidFill>
                  <a:srgbClr val="000000"/>
                </a:solidFill>
                <a:latin typeface="Arial" charset="0"/>
                <a:cs typeface="Arial" charset="0"/>
              </a:rPr>
              <a:t>M</a:t>
            </a: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E</a:t>
            </a:r>
            <a:r>
              <a:rPr lang="en-US" sz="3200" b="1" dirty="0">
                <a:solidFill>
                  <a:srgbClr val="000000"/>
                </a:solidFill>
                <a:latin typeface="Arial" charset="0"/>
                <a:cs typeface="Arial" charset="0"/>
              </a:rPr>
              <a:t> = 1/MPS,   1/.25 = $1/.25 = M</a:t>
            </a: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E</a:t>
            </a:r>
            <a:r>
              <a:rPr lang="en-US" sz="3200" b="1" dirty="0">
                <a:solidFill>
                  <a:srgbClr val="000000"/>
                </a:solidFill>
                <a:latin typeface="Arial" charset="0"/>
                <a:cs typeface="Arial" charset="0"/>
              </a:rPr>
              <a:t> of 4</a:t>
            </a:r>
          </a:p>
          <a:p>
            <a:pPr algn="ctr"/>
            <a:r>
              <a:rPr lang="en-US" sz="3200" b="1" dirty="0">
                <a:solidFill>
                  <a:srgbClr val="000000"/>
                </a:solidFill>
                <a:latin typeface="Arial" charset="0"/>
                <a:cs typeface="Arial" charset="0"/>
              </a:rPr>
              <a:t>M</a:t>
            </a: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E</a:t>
            </a: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 is 4 &amp; we</a:t>
            </a: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 are </a:t>
            </a: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short</a:t>
            </a: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 of </a:t>
            </a: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Y*[$</a:t>
            </a:r>
            <a:r>
              <a:rPr lang="en-US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800]</a:t>
            </a:r>
            <a:r>
              <a:rPr lang="en-US" sz="2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by </a:t>
            </a: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$60 billion</a:t>
            </a:r>
          </a:p>
        </p:txBody>
      </p:sp>
      <p:pic>
        <p:nvPicPr>
          <p:cNvPr id="36" name="Picture 51" descr="divider candy cane"/>
          <p:cNvPicPr>
            <a:picLocks noChangeAspect="1" noChangeArrowheads="1" noCrop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4330700" y="5333999"/>
            <a:ext cx="1088231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Rectangle 45" descr="Papyrus"/>
          <p:cNvSpPr>
            <a:spLocks noChangeArrowheads="1"/>
          </p:cNvSpPr>
          <p:nvPr/>
        </p:nvSpPr>
        <p:spPr bwMode="auto">
          <a:xfrm>
            <a:off x="0" y="6229350"/>
            <a:ext cx="299085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Recessionary GDP Gap</a:t>
            </a:r>
          </a:p>
        </p:txBody>
      </p:sp>
      <p:sp>
        <p:nvSpPr>
          <p:cNvPr id="38" name="Arc 44"/>
          <p:cNvSpPr>
            <a:spLocks/>
          </p:cNvSpPr>
          <p:nvPr/>
        </p:nvSpPr>
        <p:spPr bwMode="auto">
          <a:xfrm flipV="1">
            <a:off x="2628899" y="5572124"/>
            <a:ext cx="2276475" cy="1020764"/>
          </a:xfrm>
          <a:custGeom>
            <a:avLst/>
            <a:gdLst>
              <a:gd name="T0" fmla="*/ 2147483647 w 21600"/>
              <a:gd name="T1" fmla="*/ 0 h 21209"/>
              <a:gd name="T2" fmla="*/ 2147483647 w 21600"/>
              <a:gd name="T3" fmla="*/ 2147483647 h 21209"/>
              <a:gd name="T4" fmla="*/ 0 w 21600"/>
              <a:gd name="T5" fmla="*/ 2147483647 h 21209"/>
              <a:gd name="T6" fmla="*/ 0 60000 65536"/>
              <a:gd name="T7" fmla="*/ 0 60000 65536"/>
              <a:gd name="T8" fmla="*/ 0 60000 65536"/>
              <a:gd name="T9" fmla="*/ 0 w 21600"/>
              <a:gd name="T10" fmla="*/ 0 h 21209"/>
              <a:gd name="T11" fmla="*/ 21600 w 21600"/>
              <a:gd name="T12" fmla="*/ 21209 h 2120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209" fill="none" extrusionOk="0">
                <a:moveTo>
                  <a:pt x="4091" y="0"/>
                </a:moveTo>
                <a:cubicBezTo>
                  <a:pt x="14256" y="1961"/>
                  <a:pt x="21600" y="10857"/>
                  <a:pt x="21600" y="21209"/>
                </a:cubicBezTo>
              </a:path>
              <a:path w="21600" h="21209" stroke="0" extrusionOk="0">
                <a:moveTo>
                  <a:pt x="4091" y="0"/>
                </a:moveTo>
                <a:cubicBezTo>
                  <a:pt x="14256" y="1961"/>
                  <a:pt x="21600" y="10857"/>
                  <a:pt x="21600" y="21209"/>
                </a:cubicBezTo>
                <a:lnTo>
                  <a:pt x="0" y="21209"/>
                </a:lnTo>
                <a:lnTo>
                  <a:pt x="4091" y="0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  <a:round/>
            <a:headEnd type="none" w="med" len="med"/>
            <a:tailEnd type="triangle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" name="Rectangle 36" descr="Papyrus"/>
          <p:cNvSpPr>
            <a:spLocks noChangeArrowheads="1"/>
          </p:cNvSpPr>
          <p:nvPr/>
        </p:nvSpPr>
        <p:spPr bwMode="auto">
          <a:xfrm>
            <a:off x="4502150" y="4663148"/>
            <a:ext cx="6096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+60</a:t>
            </a:r>
          </a:p>
        </p:txBody>
      </p:sp>
      <p:pic>
        <p:nvPicPr>
          <p:cNvPr id="40" name="Picture 35" descr="arrow bl rt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4319588" y="4882223"/>
            <a:ext cx="1061384" cy="25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Rectangle 52" descr="Papyrus"/>
          <p:cNvSpPr>
            <a:spLocks noChangeArrowheads="1"/>
          </p:cNvSpPr>
          <p:nvPr/>
        </p:nvSpPr>
        <p:spPr bwMode="auto">
          <a:xfrm>
            <a:off x="4257675" y="5114925"/>
            <a:ext cx="127635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Recess. Gap</a:t>
            </a:r>
          </a:p>
        </p:txBody>
      </p:sp>
      <p:sp>
        <p:nvSpPr>
          <p:cNvPr id="42" name="Rectangle 48" descr="Papyrus"/>
          <p:cNvSpPr>
            <a:spLocks noChangeArrowheads="1"/>
          </p:cNvSpPr>
          <p:nvPr/>
        </p:nvSpPr>
        <p:spPr bwMode="auto">
          <a:xfrm>
            <a:off x="3810000" y="6457950"/>
            <a:ext cx="533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 dirty="0">
                <a:latin typeface="Verdana" pitchFamily="34" charset="0"/>
              </a:rPr>
              <a:t>“M” =   Y/  E = 60/15 = 4</a:t>
            </a:r>
          </a:p>
        </p:txBody>
      </p:sp>
      <p:sp>
        <p:nvSpPr>
          <p:cNvPr id="43" name="AutoShape 49"/>
          <p:cNvSpPr>
            <a:spLocks noChangeArrowheads="1"/>
          </p:cNvSpPr>
          <p:nvPr/>
        </p:nvSpPr>
        <p:spPr bwMode="auto">
          <a:xfrm>
            <a:off x="5257800" y="6524625"/>
            <a:ext cx="209550" cy="285750"/>
          </a:xfrm>
          <a:prstGeom prst="triangle">
            <a:avLst>
              <a:gd name="adj" fmla="val 50000"/>
            </a:avLst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n-US"/>
          </a:p>
        </p:txBody>
      </p:sp>
      <p:sp>
        <p:nvSpPr>
          <p:cNvPr id="44" name="AutoShape 50"/>
          <p:cNvSpPr>
            <a:spLocks noChangeArrowheads="1"/>
          </p:cNvSpPr>
          <p:nvPr/>
        </p:nvSpPr>
        <p:spPr bwMode="auto">
          <a:xfrm>
            <a:off x="5934075" y="6524625"/>
            <a:ext cx="222250" cy="285750"/>
          </a:xfrm>
          <a:prstGeom prst="triangle">
            <a:avLst>
              <a:gd name="adj" fmla="val 50000"/>
            </a:avLst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n-US"/>
          </a:p>
        </p:txBody>
      </p:sp>
      <p:sp>
        <p:nvSpPr>
          <p:cNvPr id="45" name="Rectangle 45" descr="Papyrus"/>
          <p:cNvSpPr>
            <a:spLocks noChangeArrowheads="1"/>
          </p:cNvSpPr>
          <p:nvPr/>
        </p:nvSpPr>
        <p:spPr bwMode="auto">
          <a:xfrm>
            <a:off x="643871" y="983456"/>
            <a:ext cx="3648994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Recessionary </a:t>
            </a:r>
            <a:r>
              <a:rPr 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Spending </a:t>
            </a: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Gap</a:t>
            </a:r>
          </a:p>
        </p:txBody>
      </p:sp>
      <p:sp>
        <p:nvSpPr>
          <p:cNvPr id="46" name="Line 15"/>
          <p:cNvSpPr>
            <a:spLocks noChangeShapeType="1"/>
          </p:cNvSpPr>
          <p:nvPr/>
        </p:nvSpPr>
        <p:spPr bwMode="auto">
          <a:xfrm flipH="1">
            <a:off x="3767135" y="1438561"/>
            <a:ext cx="260351" cy="1305373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stealth" w="med" len="med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algn="ctr"/>
            <a:endParaRPr lang="en-US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16389" name="Text Box 6"/>
          <p:cNvSpPr txBox="1">
            <a:spLocks noChangeArrowheads="1"/>
          </p:cNvSpPr>
          <p:nvPr/>
        </p:nvSpPr>
        <p:spPr bwMode="auto">
          <a:xfrm>
            <a:off x="3232150" y="1944688"/>
            <a:ext cx="6511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defRPr/>
            </a:pP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AD</a:t>
            </a:r>
            <a:r>
              <a:rPr lang="en-US" sz="2000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1</a:t>
            </a:r>
            <a:endParaRPr lang="en-US" sz="2000" b="1" baseline="-25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963" y="3829050"/>
            <a:ext cx="381000" cy="285750"/>
          </a:xfrm>
          <a:prstGeom prst="rect">
            <a:avLst/>
          </a:prstGeom>
        </p:spPr>
      </p:pic>
      <p:sp>
        <p:nvSpPr>
          <p:cNvPr id="723984" name="Text Box 16"/>
          <p:cNvSpPr txBox="1">
            <a:spLocks noChangeArrowheads="1"/>
          </p:cNvSpPr>
          <p:nvPr/>
        </p:nvSpPr>
        <p:spPr bwMode="auto">
          <a:xfrm>
            <a:off x="4841875" y="1146175"/>
            <a:ext cx="2166938" cy="584775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 w="57150" cmpd="thickThin" algn="ctr">
            <a:solidFill>
              <a:schemeClr val="bg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Full </a:t>
            </a:r>
            <a:r>
              <a:rPr lang="en-US" sz="2000" b="1" dirty="0" smtClean="0">
                <a:solidFill>
                  <a:srgbClr val="000000"/>
                </a:solidFill>
                <a:latin typeface="Arial" charset="0"/>
              </a:rPr>
              <a:t>$60 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Billion </a:t>
            </a:r>
          </a:p>
          <a:p>
            <a:pPr algn="ctr">
              <a:lnSpc>
                <a:spcPct val="80000"/>
              </a:lnSpc>
            </a:pP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Increase in </a:t>
            </a:r>
            <a:r>
              <a:rPr lang="en-US" sz="2000" b="1" dirty="0" smtClean="0">
                <a:solidFill>
                  <a:srgbClr val="000000"/>
                </a:solidFill>
                <a:latin typeface="Arial" charset="0"/>
              </a:rPr>
              <a:t>AD</a:t>
            </a:r>
          </a:p>
        </p:txBody>
      </p:sp>
    </p:spTree>
    <p:extLst>
      <p:ext uri="{BB962C8B-B14F-4D97-AF65-F5344CB8AC3E}">
        <p14:creationId xmlns:p14="http://schemas.microsoft.com/office/powerpoint/2010/main" val="37989921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723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723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41 0.01619 L 0.00868 0.0053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7239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0" y="-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9776" fill="hold"/>
                                        <p:tgtEl>
                                          <p:spTgt spid="72400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319 0.04283 L -0.00139 0.00371 " pathEditMode="relative" rAng="0" ptsTypes="AA">
                                      <p:cBhvr>
                                        <p:cTn id="34" dur="3000" fill="hold"/>
                                        <p:tgtEl>
                                          <p:spTgt spid="7239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0" y="-2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 sword cl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500"/>
                            </p:stCondLst>
                            <p:childTnLst>
                              <p:par>
                                <p:cTn id="4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239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239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4000"/>
                            </p:stCondLst>
                            <p:childTnLst>
                              <p:par>
                                <p:cTn id="5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3" dur="2000"/>
                                        <p:tgtEl>
                                          <p:spTgt spid="723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6000"/>
                            </p:stCondLst>
                            <p:childTnLst>
                              <p:par>
                                <p:cTn id="5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7" dur="2000"/>
                                        <p:tgtEl>
                                          <p:spTgt spid="723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8000"/>
                            </p:stCondLst>
                            <p:childTnLst>
                              <p:par>
                                <p:cTn id="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724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724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8500"/>
                            </p:stCondLst>
                            <p:childTnLst>
                              <p:par>
                                <p:cTn id="6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1000"/>
                                        <p:tgtEl>
                                          <p:spTgt spid="723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9500"/>
                            </p:stCondLst>
                            <p:childTnLst>
                              <p:par>
                                <p:cTn id="7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0"/>
                            </p:stCondLst>
                            <p:childTnLst>
                              <p:par>
                                <p:cTn id="7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9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24001"/>
                </p:tgtEl>
              </p:cMediaNode>
            </p:audio>
          </p:childTnLst>
        </p:cTn>
      </p:par>
    </p:tnLst>
    <p:bldLst>
      <p:bldP spid="723978" grpId="0" animBg="1"/>
      <p:bldP spid="723978" grpId="1" animBg="1"/>
      <p:bldP spid="723977" grpId="0" animBg="1"/>
      <p:bldP spid="723977" grpId="1" animBg="1"/>
      <p:bldP spid="723979" grpId="0"/>
      <p:bldP spid="723983" grpId="0" animBg="1"/>
      <p:bldP spid="723985" grpId="0" animBg="1"/>
      <p:bldP spid="723989" grpId="0" animBg="1"/>
      <p:bldP spid="723992" grpId="0" animBg="1"/>
      <p:bldP spid="723992" grpId="1" animBg="1"/>
      <p:bldP spid="723982" grpId="0" animBg="1"/>
      <p:bldP spid="724024" grpId="0" animBg="1"/>
      <p:bldP spid="39" grpId="0"/>
      <p:bldP spid="42" grpId="0"/>
      <p:bldP spid="43" grpId="0" animBg="1"/>
      <p:bldP spid="44" grpId="0" animBg="1"/>
      <p:bldP spid="46" grpId="0" animBg="1"/>
      <p:bldP spid="72398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9137649" cy="6858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606214" name="Rectangle 6" descr="Papyrus"/>
          <p:cNvSpPr>
            <a:spLocks noChangeArrowheads="1"/>
          </p:cNvSpPr>
          <p:nvPr/>
        </p:nvSpPr>
        <p:spPr bwMode="auto">
          <a:xfrm>
            <a:off x="0" y="676275"/>
            <a:ext cx="914400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Rockwell Extra Bold" pitchFamily="18" charset="0"/>
                <a:cs typeface="Arial" pitchFamily="34" charset="0"/>
              </a:rPr>
              <a:t>M</a:t>
            </a: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Rockwell Extra Bold" pitchFamily="18" charset="0"/>
                <a:cs typeface="Arial" pitchFamily="34" charset="0"/>
              </a:rPr>
              <a:t>T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Rockwell Extra Bold" pitchFamily="18" charset="0"/>
                <a:cs typeface="Arial" pitchFamily="34" charset="0"/>
              </a:rPr>
              <a:t> 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= -MPC/MPS, -.75/.25 = M</a:t>
            </a: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T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of -3</a:t>
            </a:r>
          </a:p>
          <a:p>
            <a:pPr algn="ctr">
              <a:defRPr/>
            </a:pP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Rockwell Extra Bold" pitchFamily="18" charset="0"/>
                <a:cs typeface="Arial" pitchFamily="34" charset="0"/>
              </a:rPr>
              <a:t>M</a:t>
            </a: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Rockwell Extra Bold" pitchFamily="18" charset="0"/>
                <a:cs typeface="Arial" pitchFamily="34" charset="0"/>
              </a:rPr>
              <a:t>T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is -3 </a:t>
            </a: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&amp; 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we</a:t>
            </a: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are </a:t>
            </a: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short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of FE 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Y[$860]</a:t>
            </a: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by </a:t>
            </a: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$60 billion</a:t>
            </a:r>
          </a:p>
        </p:txBody>
      </p:sp>
      <p:sp>
        <p:nvSpPr>
          <p:cNvPr id="606215" name="Rectangle 7"/>
          <p:cNvSpPr>
            <a:spLocks noChangeArrowheads="1"/>
          </p:cNvSpPr>
          <p:nvPr/>
        </p:nvSpPr>
        <p:spPr bwMode="auto">
          <a:xfrm>
            <a:off x="914400" y="3609975"/>
            <a:ext cx="7781925" cy="196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b="1" dirty="0">
                <a:latin typeface="Arial" charset="0"/>
                <a:cs typeface="Arial" charset="0"/>
              </a:rPr>
              <a:t>With this situation, </a:t>
            </a:r>
            <a:r>
              <a:rPr lang="en-US" b="1" dirty="0">
                <a:solidFill>
                  <a:srgbClr val="C00000"/>
                </a:solidFill>
                <a:latin typeface="Arial" charset="0"/>
                <a:cs typeface="Arial" charset="0"/>
              </a:rPr>
              <a:t>[short of Y* by $60 </a:t>
            </a:r>
            <a:r>
              <a:rPr lang="en-US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billion]</a:t>
            </a:r>
            <a:r>
              <a:rPr lang="en-US" b="1" dirty="0" smtClean="0">
                <a:latin typeface="Arial" charset="0"/>
                <a:cs typeface="Arial" charset="0"/>
              </a:rPr>
              <a:t>,</a:t>
            </a:r>
            <a:endParaRPr lang="en-US" b="1" dirty="0">
              <a:latin typeface="Arial" charset="0"/>
              <a:cs typeface="Arial" charset="0"/>
            </a:endParaRPr>
          </a:p>
          <a:p>
            <a:pPr algn="ctr"/>
            <a:r>
              <a:rPr lang="en-US" b="1" dirty="0">
                <a:latin typeface="Arial" charset="0"/>
                <a:cs typeface="Arial" charset="0"/>
              </a:rPr>
              <a:t>we would need to </a:t>
            </a:r>
            <a:r>
              <a:rPr lang="en-US" b="1" dirty="0">
                <a:solidFill>
                  <a:srgbClr val="C00000"/>
                </a:solidFill>
                <a:latin typeface="Arial" charset="0"/>
                <a:cs typeface="Arial" charset="0"/>
              </a:rPr>
              <a:t>decrease taxes by $20</a:t>
            </a:r>
          </a:p>
          <a:p>
            <a:pPr algn="ctr"/>
            <a:r>
              <a:rPr lang="en-US" b="1" dirty="0">
                <a:solidFill>
                  <a:srgbClr val="C00000"/>
                </a:solidFill>
                <a:latin typeface="Arial" charset="0"/>
                <a:cs typeface="Arial" charset="0"/>
              </a:rPr>
              <a:t>billion</a:t>
            </a:r>
            <a:r>
              <a:rPr lang="en-US" b="1" dirty="0">
                <a:latin typeface="Arial" charset="0"/>
                <a:cs typeface="Arial" charset="0"/>
              </a:rPr>
              <a:t>, with a </a:t>
            </a:r>
            <a:r>
              <a:rPr lang="en-US" b="1" dirty="0">
                <a:solidFill>
                  <a:srgbClr val="C00000"/>
                </a:solidFill>
                <a:latin typeface="Arial" charset="0"/>
                <a:cs typeface="Arial" charset="0"/>
              </a:rPr>
              <a:t>multiplier of -3</a:t>
            </a:r>
            <a:r>
              <a:rPr lang="en-US" b="1" dirty="0">
                <a:latin typeface="Arial" charset="0"/>
                <a:cs typeface="Arial" charset="0"/>
              </a:rPr>
              <a:t>.</a:t>
            </a:r>
          </a:p>
          <a:p>
            <a:pPr algn="ctr"/>
            <a:r>
              <a:rPr lang="en-US" sz="4800" dirty="0">
                <a:latin typeface="Arial" charset="0"/>
                <a:cs typeface="Arial" charset="0"/>
              </a:rPr>
              <a:t>[</a:t>
            </a:r>
            <a:r>
              <a:rPr lang="en-US" sz="4800" dirty="0">
                <a:latin typeface="Rockwell Extra Bold" pitchFamily="18" charset="0"/>
                <a:cs typeface="Arial" charset="0"/>
              </a:rPr>
              <a:t>-3 </a:t>
            </a:r>
            <a:r>
              <a:rPr lang="en-US" sz="4800" dirty="0">
                <a:latin typeface="Arial" charset="0"/>
                <a:cs typeface="Arial" charset="0"/>
              </a:rPr>
              <a:t>x</a:t>
            </a:r>
            <a:r>
              <a:rPr lang="en-US" sz="4800" dirty="0">
                <a:latin typeface="Rockwell Extra Bold" pitchFamily="18" charset="0"/>
                <a:cs typeface="Arial" charset="0"/>
              </a:rPr>
              <a:t> -$20 = $60</a:t>
            </a:r>
            <a:r>
              <a:rPr lang="en-US" sz="4800" dirty="0">
                <a:latin typeface="Arial" charset="0"/>
                <a:cs typeface="Arial" charset="0"/>
              </a:rPr>
              <a:t>]</a:t>
            </a:r>
          </a:p>
        </p:txBody>
      </p:sp>
      <p:sp>
        <p:nvSpPr>
          <p:cNvPr id="606216" name="Rectangle 8"/>
          <p:cNvSpPr>
            <a:spLocks noChangeArrowheads="1"/>
          </p:cNvSpPr>
          <p:nvPr/>
        </p:nvSpPr>
        <p:spPr bwMode="auto">
          <a:xfrm>
            <a:off x="962025" y="2867025"/>
            <a:ext cx="784860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defRPr/>
            </a:pPr>
            <a:r>
              <a:rPr lang="en-US" sz="3600" b="1" dirty="0">
                <a:latin typeface="Arial" pitchFamily="34" charset="0"/>
                <a:cs typeface="Arial" pitchFamily="34" charset="0"/>
              </a:rPr>
              <a:t>-3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 x 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-</a:t>
            </a:r>
            <a:r>
              <a:rPr lang="en-US" sz="3600" b="1" dirty="0" smtClean="0">
                <a:latin typeface="Arial" pitchFamily="34" charset="0"/>
                <a:cs typeface="Arial" pitchFamily="34" charset="0"/>
              </a:rPr>
              <a:t>?</a:t>
            </a:r>
            <a:r>
              <a:rPr lang="en-US" sz="32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will close a 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$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60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 billion GDP gap</a:t>
            </a:r>
            <a:r>
              <a:rPr lang="en-US" sz="3200" b="1" dirty="0">
                <a:latin typeface="Arial" pitchFamily="34" charset="0"/>
                <a:cs typeface="Arial" pitchFamily="34" charset="0"/>
              </a:rPr>
              <a:t>?</a:t>
            </a:r>
          </a:p>
        </p:txBody>
      </p:sp>
      <p:sp>
        <p:nvSpPr>
          <p:cNvPr id="27654" name="WordArt 114"/>
          <p:cNvSpPr>
            <a:spLocks noChangeArrowheads="1" noChangeShapeType="1" noTextEdit="1"/>
          </p:cNvSpPr>
          <p:nvPr/>
        </p:nvSpPr>
        <p:spPr bwMode="auto">
          <a:xfrm>
            <a:off x="342900" y="47625"/>
            <a:ext cx="8470900" cy="6032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kern="10" dirty="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Now, Let’s look at the Tax Multiplier [M   </a:t>
            </a:r>
            <a:r>
              <a:rPr lang="en-US" kern="10" dirty="0" smtClean="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]</a:t>
            </a:r>
            <a:endParaRPr lang="en-US" kern="10" dirty="0">
              <a:ln w="28575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Arial Black"/>
            </a:endParaRPr>
          </a:p>
        </p:txBody>
      </p:sp>
      <p:sp>
        <p:nvSpPr>
          <p:cNvPr id="27655" name="WordArt 114"/>
          <p:cNvSpPr>
            <a:spLocks noChangeArrowheads="1" noChangeShapeType="1" noTextEdit="1"/>
          </p:cNvSpPr>
          <p:nvPr/>
        </p:nvSpPr>
        <p:spPr bwMode="auto">
          <a:xfrm>
            <a:off x="8353425" y="282575"/>
            <a:ext cx="323850" cy="304800"/>
          </a:xfrm>
          <a:prstGeom prst="rect">
            <a:avLst/>
          </a:prstGeo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kern="10" dirty="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Arial Black"/>
              </a:rPr>
              <a:t>T</a:t>
            </a: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793750" y="1647825"/>
            <a:ext cx="7540625" cy="144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en-US" sz="3600" b="1" dirty="0">
                <a:solidFill>
                  <a:srgbClr val="000000"/>
                </a:solidFill>
                <a:latin typeface="Arial" charset="0"/>
                <a:cs typeface="Arial" charset="0"/>
              </a:rPr>
              <a:t>The </a:t>
            </a:r>
            <a:r>
              <a:rPr lang="en-US" sz="4400" b="1" dirty="0">
                <a:solidFill>
                  <a:srgbClr val="000000"/>
                </a:solidFill>
                <a:latin typeface="Rockwell Extra Bold" pitchFamily="18" charset="0"/>
                <a:cs typeface="Arial" charset="0"/>
              </a:rPr>
              <a:t>M</a:t>
            </a:r>
            <a:r>
              <a:rPr lang="en-US" b="1" dirty="0">
                <a:solidFill>
                  <a:srgbClr val="000000"/>
                </a:solidFill>
                <a:latin typeface="Rockwell Extra Bold" pitchFamily="18" charset="0"/>
                <a:cs typeface="Arial" charset="0"/>
              </a:rPr>
              <a:t>T</a:t>
            </a:r>
            <a:r>
              <a:rPr lang="en-US" sz="3600" b="1" dirty="0">
                <a:solidFill>
                  <a:srgbClr val="000000"/>
                </a:solidFill>
                <a:latin typeface="Arial" charset="0"/>
                <a:cs typeface="Arial" charset="0"/>
              </a:rPr>
              <a:t> also equals “</a:t>
            </a:r>
            <a:r>
              <a:rPr lang="en-US" sz="4400" b="1" dirty="0">
                <a:solidFill>
                  <a:srgbClr val="000000"/>
                </a:solidFill>
                <a:latin typeface="Rockwell Extra Bold" pitchFamily="18" charset="0"/>
                <a:cs typeface="Arial" charset="0"/>
              </a:rPr>
              <a:t>1</a:t>
            </a:r>
            <a:r>
              <a:rPr lang="en-US" sz="3600" b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3600" b="1" dirty="0">
                <a:solidFill>
                  <a:srgbClr val="000000"/>
                </a:solidFill>
                <a:latin typeface="Rockwell Extra Bold" pitchFamily="18" charset="0"/>
                <a:cs typeface="Arial" charset="0"/>
              </a:rPr>
              <a:t>-</a:t>
            </a:r>
            <a:r>
              <a:rPr lang="en-US" sz="3600" b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4400" b="1" dirty="0">
                <a:solidFill>
                  <a:srgbClr val="000000"/>
                </a:solidFill>
                <a:latin typeface="Rockwell Extra Bold" pitchFamily="18" charset="0"/>
                <a:cs typeface="Arial" charset="0"/>
              </a:rPr>
              <a:t>M</a:t>
            </a:r>
            <a:r>
              <a:rPr lang="en-US" b="1" dirty="0">
                <a:solidFill>
                  <a:srgbClr val="000000"/>
                </a:solidFill>
                <a:latin typeface="Rockwell Extra Bold" pitchFamily="18" charset="0"/>
                <a:cs typeface="Arial" charset="0"/>
              </a:rPr>
              <a:t>E</a:t>
            </a:r>
            <a:r>
              <a:rPr lang="en-US" sz="3600" b="1" dirty="0">
                <a:solidFill>
                  <a:srgbClr val="000000"/>
                </a:solidFill>
                <a:latin typeface="Arial" charset="0"/>
                <a:cs typeface="Arial" charset="0"/>
              </a:rPr>
              <a:t>”</a:t>
            </a:r>
          </a:p>
          <a:p>
            <a:pPr algn="ctr"/>
            <a:r>
              <a:rPr lang="en-US" sz="4400" b="1" dirty="0">
                <a:solidFill>
                  <a:srgbClr val="000000"/>
                </a:solidFill>
                <a:latin typeface="Arial" charset="0"/>
                <a:cs typeface="Arial" charset="0"/>
              </a:rPr>
              <a:t>[or, “1 – 4 = </a:t>
            </a:r>
            <a:r>
              <a:rPr lang="en-US" sz="4400" b="1" dirty="0">
                <a:solidFill>
                  <a:srgbClr val="000000"/>
                </a:solidFill>
                <a:latin typeface="Rockwell Extra Bold" pitchFamily="18" charset="0"/>
                <a:cs typeface="Arial" charset="0"/>
              </a:rPr>
              <a:t>M</a:t>
            </a:r>
            <a:r>
              <a:rPr lang="en-US" b="1" dirty="0">
                <a:solidFill>
                  <a:srgbClr val="000000"/>
                </a:solidFill>
                <a:latin typeface="Rockwell Extra Bold" pitchFamily="18" charset="0"/>
                <a:cs typeface="Arial" charset="0"/>
              </a:rPr>
              <a:t>T</a:t>
            </a:r>
            <a:r>
              <a:rPr lang="en-US" sz="4400" b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3600" b="1" dirty="0">
                <a:solidFill>
                  <a:srgbClr val="000000"/>
                </a:solidFill>
                <a:latin typeface="Arial" charset="0"/>
                <a:cs typeface="Arial" charset="0"/>
              </a:rPr>
              <a:t>of</a:t>
            </a:r>
            <a:r>
              <a:rPr lang="en-US" sz="4400" b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4400" b="1" dirty="0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-</a:t>
            </a:r>
            <a:r>
              <a:rPr lang="en-US" sz="4400" b="1" dirty="0">
                <a:solidFill>
                  <a:srgbClr val="000000"/>
                </a:solidFill>
                <a:latin typeface="Rockwell Extra Bold" pitchFamily="18" charset="0"/>
                <a:cs typeface="Arial" charset="0"/>
              </a:rPr>
              <a:t>3</a:t>
            </a:r>
            <a:r>
              <a:rPr lang="en-US" sz="4400" b="1" dirty="0">
                <a:solidFill>
                  <a:srgbClr val="000000"/>
                </a:solidFill>
                <a:latin typeface="Arial" charset="0"/>
                <a:cs typeface="Arial" charset="0"/>
              </a:rPr>
              <a:t>”]</a:t>
            </a:r>
          </a:p>
        </p:txBody>
      </p:sp>
      <p:sp>
        <p:nvSpPr>
          <p:cNvPr id="9" name="Rectangle 8"/>
          <p:cNvSpPr/>
          <p:nvPr/>
        </p:nvSpPr>
        <p:spPr>
          <a:xfrm>
            <a:off x="6350" y="5608796"/>
            <a:ext cx="9144000" cy="120032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hangingPunct="0"/>
            <a:r>
              <a:rPr lang="en-US" sz="1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The tax multiplier is </a:t>
            </a: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always a negative number </a:t>
            </a:r>
            <a:r>
              <a:rPr lang="en-US" sz="1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because from the definition of the tax multiplier </a:t>
            </a:r>
            <a:r>
              <a:rPr lang="en-US" sz="1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above, </a:t>
            </a:r>
            <a:r>
              <a:rPr lang="en-US" sz="1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we know that if </a:t>
            </a:r>
            <a:r>
              <a:rPr lang="en-US" sz="18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taxes increase </a:t>
            </a:r>
            <a:r>
              <a:rPr lang="en-US" sz="1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decrease</a:t>
            </a:r>
            <a:r>
              <a:rPr lang="en-US" sz="1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), then </a:t>
            </a:r>
            <a:r>
              <a:rPr lang="en-US" sz="18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real GDP will decrease</a:t>
            </a:r>
            <a:r>
              <a:rPr lang="en-US" sz="1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increase</a:t>
            </a:r>
            <a:r>
              <a:rPr lang="en-US" sz="1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en-US" sz="17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so the </a:t>
            </a:r>
            <a:r>
              <a:rPr lang="en-US" sz="1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tax multiplier is </a:t>
            </a:r>
            <a:r>
              <a:rPr 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negative </a:t>
            </a:r>
            <a:r>
              <a:rPr lang="en-US" sz="1700" b="1" dirty="0" smtClean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because of the </a:t>
            </a:r>
            <a:r>
              <a:rPr 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negative relat</a:t>
            </a:r>
            <a:r>
              <a:rPr 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ionship</a:t>
            </a:r>
            <a:r>
              <a:rPr lang="en-US" sz="1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between taxes and output.</a:t>
            </a:r>
            <a:endParaRPr lang="en-US" sz="18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606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2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1000"/>
                                        <p:tgtEl>
                                          <p:spTgt spid="6062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2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6062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06214" grpId="0"/>
      <p:bldP spid="606215" grpId="0"/>
      <p:bldP spid="606216" grpId="0"/>
      <p:bldP spid="8" grpId="0"/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ChangeArrowheads="1"/>
          </p:cNvSpPr>
          <p:nvPr/>
        </p:nvSpPr>
        <p:spPr bwMode="auto">
          <a:xfrm>
            <a:off x="2659997" y="1612106"/>
            <a:ext cx="5441950" cy="4733925"/>
          </a:xfrm>
          <a:prstGeom prst="flowChartAlternateProcess">
            <a:avLst/>
          </a:prstGeom>
          <a:blipFill>
            <a:blip r:embed="rId5"/>
            <a:tile tx="0" ty="0" sx="100000" sy="100000" flip="none" algn="tl"/>
          </a:blip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/>
          <a:lstStyle/>
          <a:p>
            <a:pPr algn="ctr"/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23978" name="Arc 10"/>
          <p:cNvSpPr>
            <a:spLocks/>
          </p:cNvSpPr>
          <p:nvPr/>
        </p:nvSpPr>
        <p:spPr bwMode="auto">
          <a:xfrm rot="-1216564" flipH="1" flipV="1">
            <a:off x="4905375" y="1262063"/>
            <a:ext cx="3262313" cy="3743325"/>
          </a:xfrm>
          <a:custGeom>
            <a:avLst/>
            <a:gdLst>
              <a:gd name="T0" fmla="*/ 2147483647 w 21600"/>
              <a:gd name="T1" fmla="*/ 0 h 15790"/>
              <a:gd name="T2" fmla="*/ 2147483647 w 21600"/>
              <a:gd name="T3" fmla="*/ 2147483647 h 15790"/>
              <a:gd name="T4" fmla="*/ 0 w 21600"/>
              <a:gd name="T5" fmla="*/ 2147483647 h 15790"/>
              <a:gd name="T6" fmla="*/ 0 60000 65536"/>
              <a:gd name="T7" fmla="*/ 0 60000 65536"/>
              <a:gd name="T8" fmla="*/ 0 60000 65536"/>
              <a:gd name="T9" fmla="*/ 0 w 21600"/>
              <a:gd name="T10" fmla="*/ 0 h 15790"/>
              <a:gd name="T11" fmla="*/ 21600 w 21600"/>
              <a:gd name="T12" fmla="*/ 15790 h 1579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5790" fill="none" extrusionOk="0">
                <a:moveTo>
                  <a:pt x="14738" y="0"/>
                </a:moveTo>
                <a:cubicBezTo>
                  <a:pt x="19115" y="4085"/>
                  <a:pt x="21600" y="9803"/>
                  <a:pt x="21600" y="15790"/>
                </a:cubicBezTo>
              </a:path>
              <a:path w="21600" h="15790" stroke="0" extrusionOk="0">
                <a:moveTo>
                  <a:pt x="14738" y="0"/>
                </a:moveTo>
                <a:cubicBezTo>
                  <a:pt x="19115" y="4085"/>
                  <a:pt x="21600" y="9803"/>
                  <a:pt x="21600" y="15790"/>
                </a:cubicBezTo>
                <a:lnTo>
                  <a:pt x="0" y="15790"/>
                </a:lnTo>
                <a:lnTo>
                  <a:pt x="14738" y="0"/>
                </a:lnTo>
                <a:close/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18454" name="Line 31"/>
          <p:cNvSpPr>
            <a:spLocks noChangeShapeType="1"/>
          </p:cNvSpPr>
          <p:nvPr/>
        </p:nvSpPr>
        <p:spPr bwMode="auto">
          <a:xfrm>
            <a:off x="5448300" y="2314575"/>
            <a:ext cx="0" cy="32289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6083300" y="5545138"/>
            <a:ext cx="15271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>
                <a:solidFill>
                  <a:srgbClr val="000000"/>
                </a:solidFill>
                <a:latin typeface="Arial" charset="0"/>
              </a:rPr>
              <a:t>Real GDP</a:t>
            </a:r>
          </a:p>
        </p:txBody>
      </p:sp>
      <p:sp>
        <p:nvSpPr>
          <p:cNvPr id="18436" name="Text Box 5"/>
          <p:cNvSpPr txBox="1">
            <a:spLocks noChangeArrowheads="1"/>
          </p:cNvSpPr>
          <p:nvPr/>
        </p:nvSpPr>
        <p:spPr bwMode="auto">
          <a:xfrm rot="-5400000">
            <a:off x="1462882" y="3571081"/>
            <a:ext cx="18113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Arial" charset="0"/>
                <a:cs typeface="Arial" charset="0"/>
              </a:rPr>
              <a:t>Price Level</a:t>
            </a:r>
          </a:p>
        </p:txBody>
      </p:sp>
      <p:sp>
        <p:nvSpPr>
          <p:cNvPr id="16389" name="Text Box 6"/>
          <p:cNvSpPr txBox="1">
            <a:spLocks noChangeArrowheads="1"/>
          </p:cNvSpPr>
          <p:nvPr/>
        </p:nvSpPr>
        <p:spPr bwMode="auto">
          <a:xfrm>
            <a:off x="3146425" y="2020888"/>
            <a:ext cx="6511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AD</a:t>
            </a:r>
            <a:r>
              <a:rPr lang="en-US" sz="2000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1</a:t>
            </a:r>
            <a:endParaRPr lang="en-US" sz="2000" b="1" baseline="-25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23977" name="Arc 9"/>
          <p:cNvSpPr>
            <a:spLocks/>
          </p:cNvSpPr>
          <p:nvPr/>
        </p:nvSpPr>
        <p:spPr bwMode="auto">
          <a:xfrm rot="-1216564" flipH="1" flipV="1">
            <a:off x="4219575" y="1519238"/>
            <a:ext cx="3262313" cy="3743325"/>
          </a:xfrm>
          <a:custGeom>
            <a:avLst/>
            <a:gdLst>
              <a:gd name="T0" fmla="*/ 2147483647 w 21600"/>
              <a:gd name="T1" fmla="*/ 0 h 15790"/>
              <a:gd name="T2" fmla="*/ 2147483647 w 21600"/>
              <a:gd name="T3" fmla="*/ 2147483647 h 15790"/>
              <a:gd name="T4" fmla="*/ 0 w 21600"/>
              <a:gd name="T5" fmla="*/ 2147483647 h 15790"/>
              <a:gd name="T6" fmla="*/ 0 60000 65536"/>
              <a:gd name="T7" fmla="*/ 0 60000 65536"/>
              <a:gd name="T8" fmla="*/ 0 60000 65536"/>
              <a:gd name="T9" fmla="*/ 0 w 21600"/>
              <a:gd name="T10" fmla="*/ 0 h 15790"/>
              <a:gd name="T11" fmla="*/ 21600 w 21600"/>
              <a:gd name="T12" fmla="*/ 15790 h 1579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5790" fill="none" extrusionOk="0">
                <a:moveTo>
                  <a:pt x="14738" y="0"/>
                </a:moveTo>
                <a:cubicBezTo>
                  <a:pt x="19115" y="4085"/>
                  <a:pt x="21600" y="9803"/>
                  <a:pt x="21600" y="15790"/>
                </a:cubicBezTo>
              </a:path>
              <a:path w="21600" h="15790" stroke="0" extrusionOk="0">
                <a:moveTo>
                  <a:pt x="14738" y="0"/>
                </a:moveTo>
                <a:cubicBezTo>
                  <a:pt x="19115" y="4085"/>
                  <a:pt x="21600" y="9803"/>
                  <a:pt x="21600" y="15790"/>
                </a:cubicBezTo>
                <a:lnTo>
                  <a:pt x="0" y="15790"/>
                </a:lnTo>
                <a:lnTo>
                  <a:pt x="14738" y="0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723979" name="Text Box 11"/>
          <p:cNvSpPr txBox="1">
            <a:spLocks noChangeArrowheads="1"/>
          </p:cNvSpPr>
          <p:nvPr/>
        </p:nvSpPr>
        <p:spPr bwMode="auto">
          <a:xfrm>
            <a:off x="3990975" y="1624013"/>
            <a:ext cx="6511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  <a:latin typeface="Arial" charset="0"/>
              </a:rPr>
              <a:t>AD</a:t>
            </a:r>
            <a:r>
              <a:rPr lang="en-US" sz="2000" b="1" baseline="-25000" dirty="0" smtClean="0">
                <a:solidFill>
                  <a:srgbClr val="000000"/>
                </a:solidFill>
                <a:latin typeface="Arial" charset="0"/>
              </a:rPr>
              <a:t>2</a:t>
            </a:r>
            <a:endParaRPr lang="en-US" sz="2000" b="1" baseline="-25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440" name="Arc 12"/>
          <p:cNvSpPr>
            <a:spLocks/>
          </p:cNvSpPr>
          <p:nvPr/>
        </p:nvSpPr>
        <p:spPr bwMode="auto">
          <a:xfrm rot="-1216564" flipH="1" flipV="1">
            <a:off x="4038600" y="1672323"/>
            <a:ext cx="3262313" cy="3743325"/>
          </a:xfrm>
          <a:custGeom>
            <a:avLst/>
            <a:gdLst>
              <a:gd name="T0" fmla="*/ 2147483647 w 21600"/>
              <a:gd name="T1" fmla="*/ 0 h 15790"/>
              <a:gd name="T2" fmla="*/ 2147483647 w 21600"/>
              <a:gd name="T3" fmla="*/ 2147483647 h 15790"/>
              <a:gd name="T4" fmla="*/ 0 w 21600"/>
              <a:gd name="T5" fmla="*/ 2147483647 h 15790"/>
              <a:gd name="T6" fmla="*/ 0 60000 65536"/>
              <a:gd name="T7" fmla="*/ 0 60000 65536"/>
              <a:gd name="T8" fmla="*/ 0 60000 65536"/>
              <a:gd name="T9" fmla="*/ 0 w 21600"/>
              <a:gd name="T10" fmla="*/ 0 h 15790"/>
              <a:gd name="T11" fmla="*/ 21600 w 21600"/>
              <a:gd name="T12" fmla="*/ 15790 h 1579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5790" fill="none" extrusionOk="0">
                <a:moveTo>
                  <a:pt x="14738" y="0"/>
                </a:moveTo>
                <a:cubicBezTo>
                  <a:pt x="19115" y="4085"/>
                  <a:pt x="21600" y="9803"/>
                  <a:pt x="21600" y="15790"/>
                </a:cubicBezTo>
              </a:path>
              <a:path w="21600" h="15790" stroke="0" extrusionOk="0">
                <a:moveTo>
                  <a:pt x="14738" y="0"/>
                </a:moveTo>
                <a:cubicBezTo>
                  <a:pt x="19115" y="4085"/>
                  <a:pt x="21600" y="9803"/>
                  <a:pt x="21600" y="15790"/>
                </a:cubicBezTo>
                <a:lnTo>
                  <a:pt x="0" y="15790"/>
                </a:lnTo>
                <a:lnTo>
                  <a:pt x="14738" y="0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723983" name="Line 15"/>
          <p:cNvSpPr>
            <a:spLocks noChangeShapeType="1"/>
          </p:cNvSpPr>
          <p:nvPr/>
        </p:nvSpPr>
        <p:spPr bwMode="auto">
          <a:xfrm>
            <a:off x="3146425" y="2581276"/>
            <a:ext cx="862013" cy="600074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stealth" w="med" len="med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algn="ctr"/>
            <a:endParaRPr lang="en-US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723985" name="Line 17"/>
          <p:cNvSpPr>
            <a:spLocks noChangeShapeType="1"/>
          </p:cNvSpPr>
          <p:nvPr/>
        </p:nvSpPr>
        <p:spPr bwMode="auto">
          <a:xfrm flipH="1">
            <a:off x="4623594" y="1541463"/>
            <a:ext cx="417512" cy="10096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stealth" w="med" len="med"/>
          </a:ln>
        </p:spPr>
        <p:txBody>
          <a:bodyPr/>
          <a:lstStyle/>
          <a:p>
            <a:pPr algn="ctr"/>
            <a:endParaRPr lang="en-US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18444" name="Arc 18"/>
          <p:cNvSpPr>
            <a:spLocks/>
          </p:cNvSpPr>
          <p:nvPr/>
        </p:nvSpPr>
        <p:spPr bwMode="auto">
          <a:xfrm rot="346526" flipV="1">
            <a:off x="3203575" y="2009775"/>
            <a:ext cx="3087688" cy="2781300"/>
          </a:xfrm>
          <a:custGeom>
            <a:avLst/>
            <a:gdLst>
              <a:gd name="T0" fmla="*/ 0 w 21289"/>
              <a:gd name="T1" fmla="*/ 0 h 21600"/>
              <a:gd name="T2" fmla="*/ 2147483647 w 21289"/>
              <a:gd name="T3" fmla="*/ 2147483647 h 21600"/>
              <a:gd name="T4" fmla="*/ 0 w 21289"/>
              <a:gd name="T5" fmla="*/ 2147483647 h 21600"/>
              <a:gd name="T6" fmla="*/ 0 60000 65536"/>
              <a:gd name="T7" fmla="*/ 0 60000 65536"/>
              <a:gd name="T8" fmla="*/ 0 60000 65536"/>
              <a:gd name="T9" fmla="*/ 0 w 21289"/>
              <a:gd name="T10" fmla="*/ 0 h 21600"/>
              <a:gd name="T11" fmla="*/ 21289 w 21289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289" h="21600" fill="none" extrusionOk="0">
                <a:moveTo>
                  <a:pt x="-1" y="0"/>
                </a:moveTo>
                <a:cubicBezTo>
                  <a:pt x="10520" y="0"/>
                  <a:pt x="19510" y="7579"/>
                  <a:pt x="21289" y="17947"/>
                </a:cubicBezTo>
              </a:path>
              <a:path w="21289" h="21600" stroke="0" extrusionOk="0">
                <a:moveTo>
                  <a:pt x="-1" y="0"/>
                </a:moveTo>
                <a:cubicBezTo>
                  <a:pt x="10520" y="0"/>
                  <a:pt x="19510" y="7579"/>
                  <a:pt x="21289" y="17947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19050">
            <a:solidFill>
              <a:schemeClr val="tx1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18445" name="Text Box 19"/>
          <p:cNvSpPr txBox="1">
            <a:spLocks noChangeArrowheads="1"/>
          </p:cNvSpPr>
          <p:nvPr/>
        </p:nvSpPr>
        <p:spPr bwMode="auto">
          <a:xfrm>
            <a:off x="7048499" y="3773721"/>
            <a:ext cx="1031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" charset="0"/>
              </a:rPr>
              <a:t>SRAS</a:t>
            </a:r>
            <a:endParaRPr lang="en-US" sz="2400" b="1" baseline="-25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446" name="Line 20"/>
          <p:cNvSpPr>
            <a:spLocks noChangeShapeType="1"/>
          </p:cNvSpPr>
          <p:nvPr/>
        </p:nvSpPr>
        <p:spPr bwMode="auto">
          <a:xfrm flipH="1" flipV="1">
            <a:off x="3076573" y="3963987"/>
            <a:ext cx="4068762" cy="38333"/>
          </a:xfrm>
          <a:prstGeom prst="line">
            <a:avLst/>
          </a:prstGeom>
          <a:noFill/>
          <a:ln w="57150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algn="ctr"/>
            <a:endParaRPr lang="en-US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18448" name="Line 23"/>
          <p:cNvSpPr>
            <a:spLocks noChangeShapeType="1"/>
          </p:cNvSpPr>
          <p:nvPr/>
        </p:nvSpPr>
        <p:spPr bwMode="auto">
          <a:xfrm>
            <a:off x="4343400" y="3956050"/>
            <a:ext cx="9525" cy="1589088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stealth" w="med" len="med"/>
          </a:ln>
        </p:spPr>
        <p:txBody>
          <a:bodyPr/>
          <a:lstStyle/>
          <a:p>
            <a:pPr algn="ctr"/>
            <a:endParaRPr lang="en-US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723992" name="Oval 24"/>
          <p:cNvSpPr>
            <a:spLocks noChangeArrowheads="1"/>
          </p:cNvSpPr>
          <p:nvPr/>
        </p:nvSpPr>
        <p:spPr bwMode="auto">
          <a:xfrm>
            <a:off x="4256088" y="3881438"/>
            <a:ext cx="165100" cy="165100"/>
          </a:xfrm>
          <a:prstGeom prst="ellipse">
            <a:avLst/>
          </a:prstGeom>
          <a:solidFill>
            <a:schemeClr val="bg1"/>
          </a:solidFill>
          <a:ln w="19050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723993" name="Text Box 25"/>
          <p:cNvSpPr txBox="1">
            <a:spLocks noChangeArrowheads="1"/>
          </p:cNvSpPr>
          <p:nvPr/>
        </p:nvSpPr>
        <p:spPr bwMode="auto">
          <a:xfrm>
            <a:off x="4027488" y="5524500"/>
            <a:ext cx="635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Arial" charset="0"/>
              </a:rPr>
              <a:t>$740</a:t>
            </a:r>
            <a:endParaRPr lang="en-US" sz="1600" b="1" dirty="0">
              <a:solidFill>
                <a:srgbClr val="000000"/>
              </a:solidFill>
              <a:latin typeface="Arial" charset="0"/>
            </a:endParaRPr>
          </a:p>
          <a:p>
            <a:pPr>
              <a:defRPr/>
            </a:pPr>
            <a:r>
              <a:rPr lang="en-US" sz="16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Y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</a:t>
            </a:r>
          </a:p>
        </p:txBody>
      </p:sp>
      <p:sp>
        <p:nvSpPr>
          <p:cNvPr id="723994" name="Text Box 26"/>
          <p:cNvSpPr txBox="1">
            <a:spLocks noChangeArrowheads="1"/>
          </p:cNvSpPr>
          <p:nvPr/>
        </p:nvSpPr>
        <p:spPr bwMode="auto">
          <a:xfrm>
            <a:off x="5141913" y="5553075"/>
            <a:ext cx="63991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Arial" charset="0"/>
              </a:rPr>
              <a:t>$800</a:t>
            </a:r>
            <a:endParaRPr lang="en-US" sz="1600" b="1" dirty="0">
              <a:solidFill>
                <a:srgbClr val="000000"/>
              </a:solidFill>
              <a:latin typeface="Arial" charset="0"/>
            </a:endParaRPr>
          </a:p>
          <a:p>
            <a:pPr>
              <a:defRPr/>
            </a:pPr>
            <a:r>
              <a:rPr lang="en-US" sz="16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Y</a:t>
            </a: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F</a:t>
            </a:r>
          </a:p>
        </p:txBody>
      </p:sp>
      <p:sp>
        <p:nvSpPr>
          <p:cNvPr id="18452" name="Text Box 27"/>
          <p:cNvSpPr txBox="1">
            <a:spLocks noChangeArrowheads="1"/>
          </p:cNvSpPr>
          <p:nvPr/>
        </p:nvSpPr>
        <p:spPr bwMode="auto">
          <a:xfrm>
            <a:off x="2586038" y="3767138"/>
            <a:ext cx="5603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000000"/>
                </a:solidFill>
                <a:latin typeface="Arial" charset="0"/>
              </a:rPr>
              <a:t>PL</a:t>
            </a:r>
            <a:r>
              <a:rPr lang="en-US" sz="1800" b="1" baseline="-25000">
                <a:solidFill>
                  <a:srgbClr val="000000"/>
                </a:solidFill>
                <a:latin typeface="Arial" charset="0"/>
              </a:rPr>
              <a:t>1</a:t>
            </a:r>
          </a:p>
        </p:txBody>
      </p:sp>
      <p:sp>
        <p:nvSpPr>
          <p:cNvPr id="18455" name="Text Box 32"/>
          <p:cNvSpPr txBox="1">
            <a:spLocks noChangeArrowheads="1"/>
          </p:cNvSpPr>
          <p:nvPr/>
        </p:nvSpPr>
        <p:spPr bwMode="auto">
          <a:xfrm>
            <a:off x="4911725" y="1954213"/>
            <a:ext cx="1014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Arial" charset="0"/>
              </a:rPr>
              <a:t>LRAS</a:t>
            </a:r>
            <a:endParaRPr lang="en-US" sz="2400" b="1" baseline="-25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458" name="Line 35"/>
          <p:cNvSpPr>
            <a:spLocks noChangeShapeType="1"/>
          </p:cNvSpPr>
          <p:nvPr/>
        </p:nvSpPr>
        <p:spPr bwMode="auto">
          <a:xfrm>
            <a:off x="3076575" y="2305050"/>
            <a:ext cx="0" cy="32385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18459" name="Line 36"/>
          <p:cNvSpPr>
            <a:spLocks noChangeShapeType="1"/>
          </p:cNvSpPr>
          <p:nvPr/>
        </p:nvSpPr>
        <p:spPr bwMode="auto">
          <a:xfrm flipV="1">
            <a:off x="3067050" y="5553075"/>
            <a:ext cx="4514850" cy="95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723982" name="Text Box 14"/>
          <p:cNvSpPr txBox="1">
            <a:spLocks noChangeArrowheads="1"/>
          </p:cNvSpPr>
          <p:nvPr/>
        </p:nvSpPr>
        <p:spPr bwMode="auto">
          <a:xfrm>
            <a:off x="695325" y="2293938"/>
            <a:ext cx="2532063" cy="338554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 w="57150" cmpd="thickThin">
            <a:solidFill>
              <a:schemeClr val="bg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  <a:sp3d extrusionH="57150">
              <a:bevelT w="38100" h="38100" prst="angle"/>
            </a:sp3d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2000" b="1" dirty="0" smtClean="0">
                <a:solidFill>
                  <a:srgbClr val="FF0000"/>
                </a:solidFill>
                <a:latin typeface="Arial" charset="0"/>
              </a:rPr>
              <a:t>$20 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</a:rPr>
              <a:t>Billion </a:t>
            </a:r>
            <a:r>
              <a:rPr lang="en-US" sz="2000" b="1" dirty="0" smtClean="0">
                <a:solidFill>
                  <a:srgbClr val="FF0000"/>
                </a:solidFill>
                <a:latin typeface="Arial" charset="0"/>
              </a:rPr>
              <a:t>Tax Cut </a:t>
            </a:r>
            <a:endParaRPr lang="en-US" sz="2000" b="1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724010" name="Picture 42" descr="1 a bull's eye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35450" y="3867150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4024" name="Oval 56"/>
          <p:cNvSpPr>
            <a:spLocks noChangeArrowheads="1"/>
          </p:cNvSpPr>
          <p:nvPr/>
        </p:nvSpPr>
        <p:spPr bwMode="auto">
          <a:xfrm>
            <a:off x="5334000" y="3898900"/>
            <a:ext cx="203200" cy="190500"/>
          </a:xfrm>
          <a:prstGeom prst="ellipse">
            <a:avLst/>
          </a:prstGeom>
          <a:solidFill>
            <a:schemeClr val="bg1"/>
          </a:solidFill>
          <a:ln w="12700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CC0000"/>
              </a:solidFill>
              <a:latin typeface="Arial" charset="0"/>
            </a:endParaRPr>
          </a:p>
        </p:txBody>
      </p:sp>
      <p:pic>
        <p:nvPicPr>
          <p:cNvPr id="724023" name="Picture 55" descr="1 a bull's eye 2"/>
          <p:cNvPicPr>
            <a:picLocks noChangeAspect="1" noChangeArrowheads="1" noCrop="1"/>
          </p:cNvPicPr>
          <p:nvPr/>
        </p:nvPicPr>
        <p:blipFill>
          <a:blip r:embed="rId7">
            <a:grayscl/>
            <a:biLevel thresh="50000"/>
          </a:blip>
          <a:srcRect/>
          <a:stretch>
            <a:fillRect/>
          </a:stretch>
        </p:blipFill>
        <p:spPr bwMode="auto">
          <a:xfrm>
            <a:off x="5314950" y="38671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34" descr="1 a bullet gets bigger.gi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337175" y="3854450"/>
            <a:ext cx="24765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0728324" y="101601"/>
            <a:ext cx="396875" cy="523875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E</a:t>
            </a:r>
          </a:p>
        </p:txBody>
      </p:sp>
      <p:pic>
        <p:nvPicPr>
          <p:cNvPr id="36" name="Picture 51" descr="divider candy cane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330700" y="5333999"/>
            <a:ext cx="1088231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Rectangle 45" descr="Papyrus"/>
          <p:cNvSpPr>
            <a:spLocks noChangeArrowheads="1"/>
          </p:cNvSpPr>
          <p:nvPr/>
        </p:nvSpPr>
        <p:spPr bwMode="auto">
          <a:xfrm>
            <a:off x="0" y="6229350"/>
            <a:ext cx="299085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Recessionary GDP Gap</a:t>
            </a:r>
          </a:p>
        </p:txBody>
      </p:sp>
      <p:sp>
        <p:nvSpPr>
          <p:cNvPr id="38" name="Arc 44"/>
          <p:cNvSpPr>
            <a:spLocks/>
          </p:cNvSpPr>
          <p:nvPr/>
        </p:nvSpPr>
        <p:spPr bwMode="auto">
          <a:xfrm flipV="1">
            <a:off x="2628899" y="5572124"/>
            <a:ext cx="2276475" cy="1020764"/>
          </a:xfrm>
          <a:custGeom>
            <a:avLst/>
            <a:gdLst>
              <a:gd name="T0" fmla="*/ 2147483647 w 21600"/>
              <a:gd name="T1" fmla="*/ 0 h 21209"/>
              <a:gd name="T2" fmla="*/ 2147483647 w 21600"/>
              <a:gd name="T3" fmla="*/ 2147483647 h 21209"/>
              <a:gd name="T4" fmla="*/ 0 w 21600"/>
              <a:gd name="T5" fmla="*/ 2147483647 h 21209"/>
              <a:gd name="T6" fmla="*/ 0 60000 65536"/>
              <a:gd name="T7" fmla="*/ 0 60000 65536"/>
              <a:gd name="T8" fmla="*/ 0 60000 65536"/>
              <a:gd name="T9" fmla="*/ 0 w 21600"/>
              <a:gd name="T10" fmla="*/ 0 h 21209"/>
              <a:gd name="T11" fmla="*/ 21600 w 21600"/>
              <a:gd name="T12" fmla="*/ 21209 h 2120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209" fill="none" extrusionOk="0">
                <a:moveTo>
                  <a:pt x="4091" y="0"/>
                </a:moveTo>
                <a:cubicBezTo>
                  <a:pt x="14256" y="1961"/>
                  <a:pt x="21600" y="10857"/>
                  <a:pt x="21600" y="21209"/>
                </a:cubicBezTo>
              </a:path>
              <a:path w="21600" h="21209" stroke="0" extrusionOk="0">
                <a:moveTo>
                  <a:pt x="4091" y="0"/>
                </a:moveTo>
                <a:cubicBezTo>
                  <a:pt x="14256" y="1961"/>
                  <a:pt x="21600" y="10857"/>
                  <a:pt x="21600" y="21209"/>
                </a:cubicBezTo>
                <a:lnTo>
                  <a:pt x="0" y="21209"/>
                </a:lnTo>
                <a:lnTo>
                  <a:pt x="4091" y="0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  <a:round/>
            <a:headEnd type="none" w="med" len="med"/>
            <a:tailEnd type="triangle" w="med" len="med"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9" name="Rectangle 36" descr="Papyrus"/>
          <p:cNvSpPr>
            <a:spLocks noChangeArrowheads="1"/>
          </p:cNvSpPr>
          <p:nvPr/>
        </p:nvSpPr>
        <p:spPr bwMode="auto">
          <a:xfrm>
            <a:off x="4502150" y="4663148"/>
            <a:ext cx="6096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+60</a:t>
            </a:r>
          </a:p>
        </p:txBody>
      </p:sp>
      <p:pic>
        <p:nvPicPr>
          <p:cNvPr id="40" name="Picture 35" descr="arrow bl rt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319588" y="4882223"/>
            <a:ext cx="1061384" cy="25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Rectangle 52" descr="Papyrus"/>
          <p:cNvSpPr>
            <a:spLocks noChangeArrowheads="1"/>
          </p:cNvSpPr>
          <p:nvPr/>
        </p:nvSpPr>
        <p:spPr bwMode="auto">
          <a:xfrm>
            <a:off x="4257675" y="5114925"/>
            <a:ext cx="127635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Recess. Gap</a:t>
            </a:r>
          </a:p>
        </p:txBody>
      </p:sp>
      <p:sp>
        <p:nvSpPr>
          <p:cNvPr id="45" name="Rectangle 25" descr="Papyrus"/>
          <p:cNvSpPr>
            <a:spLocks noChangeArrowheads="1"/>
          </p:cNvSpPr>
          <p:nvPr/>
        </p:nvSpPr>
        <p:spPr bwMode="auto">
          <a:xfrm>
            <a:off x="0" y="0"/>
            <a:ext cx="9144000" cy="1038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000000"/>
                </a:solidFill>
                <a:latin typeface="Rockwell Extra Bold" pitchFamily="18" charset="0"/>
                <a:cs typeface="Arial" pitchFamily="34" charset="0"/>
              </a:rPr>
              <a:t>M</a:t>
            </a:r>
            <a:r>
              <a:rPr lang="en-US" sz="2400" b="1" dirty="0">
                <a:solidFill>
                  <a:srgbClr val="000000"/>
                </a:solidFill>
                <a:latin typeface="Rockwell Extra Bold" pitchFamily="18" charset="0"/>
                <a:cs typeface="Arial" pitchFamily="34" charset="0"/>
              </a:rPr>
              <a:t>T</a:t>
            </a:r>
            <a:r>
              <a:rPr lang="en-US" sz="3200" b="1" dirty="0">
                <a:solidFill>
                  <a:srgbClr val="000000"/>
                </a:solidFill>
                <a:latin typeface="Rockwell Extra Bold" pitchFamily="18" charset="0"/>
                <a:cs typeface="Arial" pitchFamily="34" charset="0"/>
              </a:rPr>
              <a:t> </a:t>
            </a:r>
            <a:r>
              <a:rPr lang="en-US" sz="3200" b="1" dirty="0">
                <a:solidFill>
                  <a:srgbClr val="000000"/>
                </a:solidFill>
                <a:latin typeface="Babylon"/>
                <a:cs typeface="Arial" pitchFamily="34" charset="0"/>
              </a:rPr>
              <a:t>= -MPC/MPS,  -.75/.25 = </a:t>
            </a:r>
            <a:r>
              <a:rPr lang="en-US" sz="3200" b="1" dirty="0">
                <a:solidFill>
                  <a:srgbClr val="FF0000"/>
                </a:solidFill>
                <a:latin typeface="Rockwell Extra Bold" pitchFamily="18" charset="0"/>
                <a:cs typeface="Arial" pitchFamily="34" charset="0"/>
              </a:rPr>
              <a:t>M</a:t>
            </a:r>
            <a:r>
              <a:rPr lang="en-US" sz="2400" b="1" dirty="0">
                <a:solidFill>
                  <a:srgbClr val="FF0000"/>
                </a:solidFill>
                <a:latin typeface="Rockwell Extra Bold" pitchFamily="18" charset="0"/>
                <a:cs typeface="Arial" pitchFamily="34" charset="0"/>
              </a:rPr>
              <a:t>T</a:t>
            </a:r>
            <a:r>
              <a:rPr lang="en-US" sz="3200" b="1" dirty="0">
                <a:solidFill>
                  <a:srgbClr val="FF0000"/>
                </a:solidFill>
                <a:latin typeface="Babylon"/>
                <a:cs typeface="Arial" pitchFamily="34" charset="0"/>
              </a:rPr>
              <a:t> of -3</a:t>
            </a:r>
          </a:p>
          <a:p>
            <a:pPr algn="ctr">
              <a:defRPr/>
            </a:pPr>
            <a:r>
              <a:rPr lang="en-US" sz="3200" b="1" dirty="0">
                <a:solidFill>
                  <a:srgbClr val="000000"/>
                </a:solidFill>
                <a:latin typeface="Rockwell Extra Bold" pitchFamily="18" charset="0"/>
                <a:cs typeface="Arial" pitchFamily="34" charset="0"/>
              </a:rPr>
              <a:t>M</a:t>
            </a:r>
            <a:r>
              <a:rPr lang="en-US" sz="2400" b="1" dirty="0">
                <a:solidFill>
                  <a:srgbClr val="000000"/>
                </a:solidFill>
                <a:latin typeface="Rockwell Extra Bold" pitchFamily="18" charset="0"/>
                <a:cs typeface="Arial" pitchFamily="34" charset="0"/>
              </a:rPr>
              <a:t>T</a:t>
            </a:r>
            <a:r>
              <a:rPr lang="en-US" b="1" dirty="0">
                <a:solidFill>
                  <a:srgbClr val="000000"/>
                </a:solidFill>
                <a:latin typeface="Babylon"/>
                <a:cs typeface="Arial" pitchFamily="34" charset="0"/>
              </a:rPr>
              <a:t> is -3 &amp; we</a:t>
            </a:r>
            <a:r>
              <a:rPr lang="en-US" sz="2400" b="1" dirty="0">
                <a:solidFill>
                  <a:srgbClr val="000000"/>
                </a:solidFill>
                <a:latin typeface="Babylon"/>
                <a:cs typeface="Arial" pitchFamily="34" charset="0"/>
              </a:rPr>
              <a:t> are </a:t>
            </a:r>
            <a:r>
              <a:rPr lang="en-US" b="1" dirty="0">
                <a:solidFill>
                  <a:srgbClr val="000000"/>
                </a:solidFill>
                <a:latin typeface="Babylon"/>
                <a:cs typeface="Arial" pitchFamily="34" charset="0"/>
              </a:rPr>
              <a:t>short</a:t>
            </a:r>
            <a:r>
              <a:rPr lang="en-US" sz="2400" b="1" dirty="0">
                <a:solidFill>
                  <a:srgbClr val="000000"/>
                </a:solidFill>
                <a:latin typeface="Babylon"/>
                <a:cs typeface="Arial" pitchFamily="34" charset="0"/>
              </a:rPr>
              <a:t> of </a:t>
            </a:r>
            <a:r>
              <a:rPr lang="en-US" b="1" dirty="0">
                <a:solidFill>
                  <a:srgbClr val="000000"/>
                </a:solidFill>
                <a:latin typeface="Babylon"/>
                <a:cs typeface="Arial" pitchFamily="34" charset="0"/>
              </a:rPr>
              <a:t>Y*[$</a:t>
            </a:r>
            <a:r>
              <a:rPr lang="en-US" b="1" dirty="0" smtClean="0">
                <a:solidFill>
                  <a:srgbClr val="000000"/>
                </a:solidFill>
                <a:latin typeface="Babylon"/>
                <a:cs typeface="Arial" pitchFamily="34" charset="0"/>
              </a:rPr>
              <a:t>800]</a:t>
            </a:r>
            <a:r>
              <a:rPr lang="en-US" sz="2400" b="1" dirty="0" smtClean="0">
                <a:solidFill>
                  <a:srgbClr val="000000"/>
                </a:solidFill>
                <a:latin typeface="Babylon"/>
                <a:cs typeface="Arial" pitchFamily="34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Babylon"/>
                <a:cs typeface="Arial" pitchFamily="34" charset="0"/>
              </a:rPr>
              <a:t>by </a:t>
            </a:r>
            <a:r>
              <a:rPr lang="en-US" b="1" dirty="0">
                <a:solidFill>
                  <a:srgbClr val="000000"/>
                </a:solidFill>
                <a:latin typeface="Babylon"/>
                <a:cs typeface="Arial" pitchFamily="34" charset="0"/>
              </a:rPr>
              <a:t>$60 billion</a:t>
            </a:r>
          </a:p>
        </p:txBody>
      </p:sp>
      <p:sp>
        <p:nvSpPr>
          <p:cNvPr id="46" name="Rectangle 15"/>
          <p:cNvSpPr>
            <a:spLocks noChangeArrowheads="1"/>
          </p:cNvSpPr>
          <p:nvPr/>
        </p:nvSpPr>
        <p:spPr bwMode="auto">
          <a:xfrm>
            <a:off x="5983288" y="5035550"/>
            <a:ext cx="3103562" cy="520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8" tIns="44450" rIns="90488" bIns="4445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eaLnBrk="0" hangingPunct="0">
              <a:defRPr/>
            </a:pP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-3 x -$20 = $60 </a:t>
            </a:r>
            <a:r>
              <a:rPr lang="en-US" sz="2000" b="1" dirty="0" err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bil</a:t>
            </a:r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.</a:t>
            </a:r>
            <a:endParaRPr lang="en-US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48" name="Rectangle 45" descr="Papyrus"/>
          <p:cNvSpPr>
            <a:spLocks noChangeArrowheads="1"/>
          </p:cNvSpPr>
          <p:nvPr/>
        </p:nvSpPr>
        <p:spPr bwMode="auto">
          <a:xfrm>
            <a:off x="510521" y="983456"/>
            <a:ext cx="3648994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Recessionary </a:t>
            </a:r>
            <a:r>
              <a:rPr 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Spending </a:t>
            </a: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Gap</a:t>
            </a:r>
          </a:p>
        </p:txBody>
      </p:sp>
      <p:sp>
        <p:nvSpPr>
          <p:cNvPr id="49" name="Line 15"/>
          <p:cNvSpPr>
            <a:spLocks noChangeShapeType="1"/>
          </p:cNvSpPr>
          <p:nvPr/>
        </p:nvSpPr>
        <p:spPr bwMode="auto">
          <a:xfrm flipH="1">
            <a:off x="3767137" y="1514475"/>
            <a:ext cx="116154" cy="117157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stealth" w="med" len="med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algn="ctr"/>
            <a:endParaRPr lang="en-US">
              <a:solidFill>
                <a:srgbClr val="CC0000"/>
              </a:solidFill>
              <a:latin typeface="Arial" charset="0"/>
            </a:endParaRPr>
          </a:p>
        </p:txBody>
      </p:sp>
      <p:pic>
        <p:nvPicPr>
          <p:cNvPr id="44" name="Picture 4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4963" y="3829050"/>
            <a:ext cx="381000" cy="285750"/>
          </a:xfrm>
          <a:prstGeom prst="rect">
            <a:avLst/>
          </a:prstGeom>
        </p:spPr>
      </p:pic>
      <p:sp>
        <p:nvSpPr>
          <p:cNvPr id="723984" name="Text Box 16"/>
          <p:cNvSpPr txBox="1">
            <a:spLocks noChangeArrowheads="1"/>
          </p:cNvSpPr>
          <p:nvPr/>
        </p:nvSpPr>
        <p:spPr bwMode="auto">
          <a:xfrm>
            <a:off x="4841875" y="1146175"/>
            <a:ext cx="2166938" cy="584775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 w="57150" cmpd="thickThin" algn="ctr">
            <a:solidFill>
              <a:schemeClr val="bg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Full </a:t>
            </a:r>
            <a:r>
              <a:rPr lang="en-US" sz="2000" b="1" dirty="0" smtClean="0">
                <a:solidFill>
                  <a:srgbClr val="000000"/>
                </a:solidFill>
                <a:latin typeface="Arial" charset="0"/>
              </a:rPr>
              <a:t>$60 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Billion </a:t>
            </a:r>
          </a:p>
          <a:p>
            <a:pPr algn="ctr">
              <a:lnSpc>
                <a:spcPct val="80000"/>
              </a:lnSpc>
            </a:pP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Increase in </a:t>
            </a:r>
            <a:r>
              <a:rPr lang="en-US" sz="2000" b="1" dirty="0" smtClean="0">
                <a:solidFill>
                  <a:srgbClr val="000000"/>
                </a:solidFill>
                <a:latin typeface="Arial" charset="0"/>
              </a:rPr>
              <a:t>AD</a:t>
            </a:r>
          </a:p>
        </p:txBody>
      </p:sp>
      <p:pic>
        <p:nvPicPr>
          <p:cNvPr id="723998" name="Picture 30" descr="arrow rt grey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4610100" y="3800475"/>
            <a:ext cx="76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999073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723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723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4000"/>
                            </p:stCondLst>
                            <p:childTnLst>
                              <p:par>
                                <p:cTn id="2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4000"/>
                            </p:stCondLst>
                            <p:childTnLst>
                              <p:par>
                                <p:cTn id="27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41 0.01619 L 0.00868 0.00532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7239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0" y="-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319 0.04283 L -0.00139 0.00371 " pathEditMode="relative" rAng="0" ptsTypes="AA">
                                      <p:cBhvr>
                                        <p:cTn id="35" dur="3000" fill="hold"/>
                                        <p:tgtEl>
                                          <p:spTgt spid="7239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0" y="-2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 sword cl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1000"/>
                                        <p:tgtEl>
                                          <p:spTgt spid="723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3000"/>
                            </p:stCondLst>
                            <p:childTnLst>
                              <p:par>
                                <p:cTn id="4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3000"/>
                            </p:stCondLst>
                            <p:childTnLst>
                              <p:par>
                                <p:cTn id="4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500"/>
                            </p:stCondLst>
                            <p:childTnLst>
                              <p:par>
                                <p:cTn id="5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7239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7239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4000"/>
                            </p:stCondLst>
                            <p:childTnLst>
                              <p:par>
                                <p:cTn id="5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7" dur="2000"/>
                                        <p:tgtEl>
                                          <p:spTgt spid="723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6000"/>
                            </p:stCondLst>
                            <p:childTnLst>
                              <p:par>
                                <p:cTn id="5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724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724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6500"/>
                            </p:stCondLst>
                            <p:childTnLst>
                              <p:par>
                                <p:cTn id="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3978" grpId="0" animBg="1"/>
      <p:bldP spid="723978" grpId="1" animBg="1"/>
      <p:bldP spid="723977" grpId="0" animBg="1"/>
      <p:bldP spid="723977" grpId="1" animBg="1"/>
      <p:bldP spid="723979" grpId="0"/>
      <p:bldP spid="723983" grpId="0" animBg="1"/>
      <p:bldP spid="723985" grpId="0" animBg="1"/>
      <p:bldP spid="723992" grpId="0" animBg="1"/>
      <p:bldP spid="723992" grpId="1" animBg="1"/>
      <p:bldP spid="723982" grpId="0" animBg="1"/>
      <p:bldP spid="724024" grpId="0" animBg="1"/>
      <p:bldP spid="3" grpId="0" animBg="1"/>
      <p:bldP spid="39" grpId="0"/>
      <p:bldP spid="46" grpId="0"/>
      <p:bldP spid="49" grpId="0" animBg="1"/>
      <p:bldP spid="723984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Line 8"/>
          <p:cNvSpPr>
            <a:spLocks noChangeShapeType="1"/>
          </p:cNvSpPr>
          <p:nvPr/>
        </p:nvSpPr>
        <p:spPr bwMode="auto">
          <a:xfrm>
            <a:off x="7343775" y="2822575"/>
            <a:ext cx="762000" cy="1066800"/>
          </a:xfrm>
          <a:prstGeom prst="line">
            <a:avLst/>
          </a:prstGeom>
          <a:noFill/>
          <a:ln w="38100">
            <a:solidFill>
              <a:srgbClr val="0099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661561" name="Picture 57" descr="divider inflation line_of_fire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61224" y="4092575"/>
            <a:ext cx="701675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" name="Line 9"/>
          <p:cNvSpPr>
            <a:spLocks noChangeShapeType="1"/>
          </p:cNvSpPr>
          <p:nvPr/>
        </p:nvSpPr>
        <p:spPr bwMode="auto">
          <a:xfrm flipH="1">
            <a:off x="7962900" y="3657600"/>
            <a:ext cx="12700" cy="660400"/>
          </a:xfrm>
          <a:prstGeom prst="line">
            <a:avLst/>
          </a:prstGeom>
          <a:noFill/>
          <a:ln w="38100">
            <a:solidFill>
              <a:srgbClr val="009900"/>
            </a:solidFill>
            <a:prstDash val="sysDot"/>
            <a:round/>
            <a:headEnd/>
            <a:tailEnd type="stealth" w="med" len="med"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61508" name="Line 4"/>
          <p:cNvSpPr>
            <a:spLocks noChangeShapeType="1"/>
          </p:cNvSpPr>
          <p:nvPr/>
        </p:nvSpPr>
        <p:spPr bwMode="auto">
          <a:xfrm>
            <a:off x="7381875" y="2870200"/>
            <a:ext cx="762000" cy="1066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151" name="Line 8"/>
          <p:cNvSpPr>
            <a:spLocks noChangeShapeType="1"/>
          </p:cNvSpPr>
          <p:nvPr/>
        </p:nvSpPr>
        <p:spPr bwMode="auto">
          <a:xfrm>
            <a:off x="7381875" y="2870200"/>
            <a:ext cx="762000" cy="1066800"/>
          </a:xfrm>
          <a:prstGeom prst="line">
            <a:avLst/>
          </a:prstGeom>
          <a:noFill/>
          <a:ln w="38100">
            <a:solidFill>
              <a:srgbClr val="0099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153" name="Line 5"/>
          <p:cNvSpPr>
            <a:spLocks noChangeShapeType="1"/>
          </p:cNvSpPr>
          <p:nvPr/>
        </p:nvSpPr>
        <p:spPr bwMode="auto">
          <a:xfrm>
            <a:off x="5867400" y="2590800"/>
            <a:ext cx="0" cy="1752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154" name="Line 6"/>
          <p:cNvSpPr>
            <a:spLocks noChangeShapeType="1"/>
          </p:cNvSpPr>
          <p:nvPr/>
        </p:nvSpPr>
        <p:spPr bwMode="auto">
          <a:xfrm>
            <a:off x="5867399" y="4343400"/>
            <a:ext cx="30194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155" name="Rectangle 7"/>
          <p:cNvSpPr>
            <a:spLocks noChangeArrowheads="1"/>
          </p:cNvSpPr>
          <p:nvPr/>
        </p:nvSpPr>
        <p:spPr bwMode="auto">
          <a:xfrm>
            <a:off x="5486400" y="3543300"/>
            <a:ext cx="3810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b="1" dirty="0">
                <a:solidFill>
                  <a:srgbClr val="000000"/>
                </a:solidFill>
                <a:latin typeface="Arial" charset="0"/>
                <a:cs typeface="Arial" charset="0"/>
              </a:rPr>
              <a:t>PL</a:t>
            </a:r>
          </a:p>
        </p:txBody>
      </p:sp>
      <p:sp>
        <p:nvSpPr>
          <p:cNvPr id="661514" name="Rectangle 10"/>
          <p:cNvSpPr>
            <a:spLocks noChangeArrowheads="1"/>
          </p:cNvSpPr>
          <p:nvPr/>
        </p:nvSpPr>
        <p:spPr bwMode="auto">
          <a:xfrm>
            <a:off x="6410324" y="2750071"/>
            <a:ext cx="609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b="1" dirty="0">
                <a:solidFill>
                  <a:srgbClr val="000000"/>
                </a:solidFill>
                <a:latin typeface="Arial" charset="0"/>
                <a:cs typeface="Arial" charset="0"/>
              </a:rPr>
              <a:t>AD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  <a:cs typeface="Arial" charset="0"/>
              </a:rPr>
              <a:t>2</a:t>
            </a:r>
          </a:p>
        </p:txBody>
      </p:sp>
      <p:sp>
        <p:nvSpPr>
          <p:cNvPr id="661515" name="Rectangle 11"/>
          <p:cNvSpPr>
            <a:spLocks noChangeArrowheads="1"/>
          </p:cNvSpPr>
          <p:nvPr/>
        </p:nvSpPr>
        <p:spPr bwMode="auto">
          <a:xfrm>
            <a:off x="7289800" y="2667000"/>
            <a:ext cx="457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8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AD</a:t>
            </a:r>
            <a:r>
              <a:rPr lang="en-US" sz="16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1</a:t>
            </a:r>
          </a:p>
        </p:txBody>
      </p:sp>
      <p:sp>
        <p:nvSpPr>
          <p:cNvPr id="6158" name="Rectangle 12"/>
          <p:cNvSpPr>
            <a:spLocks noChangeArrowheads="1"/>
          </p:cNvSpPr>
          <p:nvPr/>
        </p:nvSpPr>
        <p:spPr bwMode="auto">
          <a:xfrm>
            <a:off x="6918325" y="2520950"/>
            <a:ext cx="609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b="1" dirty="0">
                <a:solidFill>
                  <a:srgbClr val="000000"/>
                </a:solidFill>
                <a:latin typeface="Arial" charset="0"/>
                <a:cs typeface="Arial" charset="0"/>
              </a:rPr>
              <a:t>LRAS</a:t>
            </a:r>
          </a:p>
        </p:txBody>
      </p:sp>
      <p:sp>
        <p:nvSpPr>
          <p:cNvPr id="661517" name="Rectangle 13"/>
          <p:cNvSpPr>
            <a:spLocks noChangeArrowheads="1"/>
          </p:cNvSpPr>
          <p:nvPr/>
        </p:nvSpPr>
        <p:spPr bwMode="auto">
          <a:xfrm>
            <a:off x="6248400" y="43434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     </a:t>
            </a: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  </a:t>
            </a: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  Y</a:t>
            </a: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* </a:t>
            </a:r>
            <a:r>
              <a:rPr lang="en-US" sz="18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        </a:t>
            </a:r>
            <a:r>
              <a:rPr lang="en-US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Arial" charset="0"/>
              </a:rPr>
              <a:t>RGDP</a:t>
            </a:r>
          </a:p>
        </p:txBody>
      </p:sp>
      <p:sp>
        <p:nvSpPr>
          <p:cNvPr id="661518" name="Rectangle 14"/>
          <p:cNvSpPr>
            <a:spLocks noChangeArrowheads="1"/>
          </p:cNvSpPr>
          <p:nvPr/>
        </p:nvSpPr>
        <p:spPr bwMode="auto">
          <a:xfrm>
            <a:off x="8267700" y="3543300"/>
            <a:ext cx="762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SRAS</a:t>
            </a:r>
          </a:p>
        </p:txBody>
      </p:sp>
      <p:sp>
        <p:nvSpPr>
          <p:cNvPr id="6161" name="Arc 15"/>
          <p:cNvSpPr>
            <a:spLocks/>
          </p:cNvSpPr>
          <p:nvPr/>
        </p:nvSpPr>
        <p:spPr bwMode="auto">
          <a:xfrm flipV="1">
            <a:off x="6096000" y="2514600"/>
            <a:ext cx="1801813" cy="1524000"/>
          </a:xfrm>
          <a:custGeom>
            <a:avLst/>
            <a:gdLst>
              <a:gd name="T0" fmla="*/ 0 w 21289"/>
              <a:gd name="T1" fmla="*/ 0 h 21600"/>
              <a:gd name="T2" fmla="*/ 2147483647 w 21289"/>
              <a:gd name="T3" fmla="*/ 2147483647 h 21600"/>
              <a:gd name="T4" fmla="*/ 0 w 21289"/>
              <a:gd name="T5" fmla="*/ 2147483647 h 21600"/>
              <a:gd name="T6" fmla="*/ 0 60000 65536"/>
              <a:gd name="T7" fmla="*/ 0 60000 65536"/>
              <a:gd name="T8" fmla="*/ 0 60000 65536"/>
              <a:gd name="T9" fmla="*/ 0 w 21289"/>
              <a:gd name="T10" fmla="*/ 0 h 21600"/>
              <a:gd name="T11" fmla="*/ 21289 w 21289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289" h="21600" fill="none" extrusionOk="0">
                <a:moveTo>
                  <a:pt x="-1" y="0"/>
                </a:moveTo>
                <a:cubicBezTo>
                  <a:pt x="10519" y="0"/>
                  <a:pt x="19509" y="7578"/>
                  <a:pt x="21288" y="17947"/>
                </a:cubicBezTo>
              </a:path>
              <a:path w="21289" h="21600" stroke="0" extrusionOk="0">
                <a:moveTo>
                  <a:pt x="-1" y="0"/>
                </a:moveTo>
                <a:cubicBezTo>
                  <a:pt x="10519" y="0"/>
                  <a:pt x="19509" y="7578"/>
                  <a:pt x="21288" y="17947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162" name="Line 16"/>
          <p:cNvSpPr>
            <a:spLocks noChangeShapeType="1"/>
          </p:cNvSpPr>
          <p:nvPr/>
        </p:nvSpPr>
        <p:spPr bwMode="auto">
          <a:xfrm>
            <a:off x="7232650" y="2743200"/>
            <a:ext cx="0" cy="1600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163" name="Line 17"/>
          <p:cNvSpPr>
            <a:spLocks noChangeShapeType="1"/>
          </p:cNvSpPr>
          <p:nvPr/>
        </p:nvSpPr>
        <p:spPr bwMode="auto">
          <a:xfrm flipH="1">
            <a:off x="5867400" y="3679825"/>
            <a:ext cx="2400300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661539" name="Picture 35" descr="1 a bullet gets bigge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02475" y="3570288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87" name="Picture 47" descr="1 aaaaa bullet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20025" y="3565525"/>
            <a:ext cx="304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1552" name="Rectangle 48"/>
          <p:cNvSpPr>
            <a:spLocks noChangeArrowheads="1"/>
          </p:cNvSpPr>
          <p:nvPr/>
        </p:nvSpPr>
        <p:spPr bwMode="auto">
          <a:xfrm>
            <a:off x="7686675" y="4368800"/>
            <a:ext cx="5080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Y</a:t>
            </a:r>
            <a:r>
              <a:rPr 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</a:t>
            </a:r>
          </a:p>
        </p:txBody>
      </p:sp>
      <p:sp>
        <p:nvSpPr>
          <p:cNvPr id="53" name="Rectangle 7"/>
          <p:cNvSpPr>
            <a:spLocks noChangeArrowheads="1"/>
          </p:cNvSpPr>
          <p:nvPr/>
        </p:nvSpPr>
        <p:spPr bwMode="auto">
          <a:xfrm rot="16200000">
            <a:off x="4441825" y="3436937"/>
            <a:ext cx="1730375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Price Level</a:t>
            </a:r>
            <a:endParaRPr lang="en-US" sz="18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" name="Rectangle 48"/>
          <p:cNvSpPr>
            <a:spLocks noChangeArrowheads="1"/>
          </p:cNvSpPr>
          <p:nvPr/>
        </p:nvSpPr>
        <p:spPr bwMode="auto">
          <a:xfrm>
            <a:off x="7747000" y="4657725"/>
            <a:ext cx="5080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860</a:t>
            </a:r>
            <a:endParaRPr lang="en-US" sz="2400" b="1" dirty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9" name="Rectangle 48"/>
          <p:cNvSpPr>
            <a:spLocks noChangeArrowheads="1"/>
          </p:cNvSpPr>
          <p:nvPr/>
        </p:nvSpPr>
        <p:spPr bwMode="auto">
          <a:xfrm>
            <a:off x="7035800" y="4679950"/>
            <a:ext cx="5080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 smtClean="0">
                <a:latin typeface="Arial" charset="0"/>
              </a:rPr>
              <a:t>800</a:t>
            </a:r>
            <a:endParaRPr lang="en-US" sz="2000" b="1" dirty="0">
              <a:latin typeface="Arial" charset="0"/>
            </a:endParaRPr>
          </a:p>
        </p:txBody>
      </p:sp>
      <p:sp>
        <p:nvSpPr>
          <p:cNvPr id="30" name="Rectangle 7"/>
          <p:cNvSpPr>
            <a:spLocks noChangeArrowheads="1"/>
          </p:cNvSpPr>
          <p:nvPr/>
        </p:nvSpPr>
        <p:spPr bwMode="auto">
          <a:xfrm>
            <a:off x="5952" y="850900"/>
            <a:ext cx="9138445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defRPr/>
            </a:pPr>
            <a:r>
              <a:rPr lang="en-US" sz="2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W</a:t>
            </a:r>
            <a:r>
              <a:rPr lang="en-US" sz="22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e have an </a:t>
            </a:r>
            <a:r>
              <a:rPr lang="en-US" sz="22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inflationary GDP gap of </a:t>
            </a:r>
            <a:r>
              <a:rPr lang="en-US" sz="24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$60 </a:t>
            </a:r>
            <a:r>
              <a:rPr lang="en-US" sz="22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billion </a:t>
            </a:r>
            <a:r>
              <a:rPr lang="en-US" sz="22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and the </a:t>
            </a:r>
            <a:r>
              <a:rPr lang="en-US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MPS</a:t>
            </a:r>
            <a:r>
              <a:rPr lang="en-US" sz="22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is </a:t>
            </a:r>
            <a:r>
              <a:rPr lang="en-US" sz="24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.25</a:t>
            </a:r>
            <a:r>
              <a:rPr lang="en-US" sz="22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.</a:t>
            </a:r>
            <a:endParaRPr lang="en-US" sz="2200" b="1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0" y="5194300"/>
            <a:ext cx="8648699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defRPr/>
            </a:pPr>
            <a:r>
              <a:rPr lang="en-US" sz="26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We would need one of these two fiscal policy actions:</a:t>
            </a:r>
            <a:endParaRPr lang="en-US" sz="2600" b="1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32" name="Rectangle 7"/>
          <p:cNvSpPr>
            <a:spLocks noChangeArrowheads="1"/>
          </p:cNvSpPr>
          <p:nvPr/>
        </p:nvSpPr>
        <p:spPr bwMode="auto">
          <a:xfrm>
            <a:off x="247650" y="5584825"/>
            <a:ext cx="8639174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defRPr/>
            </a:pPr>
            <a:r>
              <a:rPr 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1. Decrease G by $15 billion [M</a:t>
            </a:r>
            <a:r>
              <a:rPr lang="en-US" sz="16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E</a:t>
            </a:r>
            <a:r>
              <a:rPr 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of 4 </a:t>
            </a:r>
            <a:r>
              <a:rPr lang="en-US" sz="16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X</a:t>
            </a:r>
            <a:r>
              <a:rPr 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-15 = -$60 decrease in GDP]</a:t>
            </a:r>
            <a:endParaRPr lang="en-US" sz="2400" b="1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33" name="Rectangle 7"/>
          <p:cNvSpPr>
            <a:spLocks noChangeArrowheads="1"/>
          </p:cNvSpPr>
          <p:nvPr/>
        </p:nvSpPr>
        <p:spPr bwMode="auto">
          <a:xfrm>
            <a:off x="238125" y="5981700"/>
            <a:ext cx="8410574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defRPr/>
            </a:pPr>
            <a:r>
              <a:rPr 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2. Increase T by $20 billion [M</a:t>
            </a:r>
            <a:r>
              <a:rPr lang="en-US" sz="1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T</a:t>
            </a:r>
            <a:r>
              <a:rPr 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of -3 </a:t>
            </a:r>
            <a:r>
              <a:rPr lang="en-US" sz="16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X</a:t>
            </a:r>
            <a:r>
              <a:rPr 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+20 = -$60 decrease in GDP]</a:t>
            </a:r>
            <a:endParaRPr lang="en-US" sz="2400" b="1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35" name="Rectangle 45" descr="Papyrus"/>
          <p:cNvSpPr>
            <a:spLocks noChangeArrowheads="1"/>
          </p:cNvSpPr>
          <p:nvPr/>
        </p:nvSpPr>
        <p:spPr bwMode="auto">
          <a:xfrm>
            <a:off x="3428081" y="1755775"/>
            <a:ext cx="3648994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8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Inflationary Spending </a:t>
            </a:r>
            <a:r>
              <a:rPr lang="en-US" sz="18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Gap</a:t>
            </a:r>
          </a:p>
        </p:txBody>
      </p:sp>
      <p:sp>
        <p:nvSpPr>
          <p:cNvPr id="36" name="Line 15"/>
          <p:cNvSpPr>
            <a:spLocks noChangeShapeType="1"/>
          </p:cNvSpPr>
          <p:nvPr/>
        </p:nvSpPr>
        <p:spPr bwMode="auto">
          <a:xfrm>
            <a:off x="6096000" y="2201316"/>
            <a:ext cx="1352549" cy="903834"/>
          </a:xfrm>
          <a:prstGeom prst="line">
            <a:avLst/>
          </a:prstGeom>
          <a:noFill/>
          <a:ln w="57150">
            <a:solidFill>
              <a:srgbClr val="009900"/>
            </a:solidFill>
            <a:round/>
            <a:headEnd/>
            <a:tailEnd type="stealth" w="med" len="med"/>
          </a:ln>
        </p:spPr>
        <p:txBody>
          <a:bodyPr/>
          <a:lstStyle/>
          <a:p>
            <a:pPr algn="ctr"/>
            <a:endParaRPr lang="en-US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37" name="Rectangle 45" descr="Papyrus"/>
          <p:cNvSpPr>
            <a:spLocks noChangeArrowheads="1"/>
          </p:cNvSpPr>
          <p:nvPr/>
        </p:nvSpPr>
        <p:spPr bwMode="auto">
          <a:xfrm>
            <a:off x="6934201" y="4937125"/>
            <a:ext cx="220980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1800" b="1" dirty="0" err="1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Inflat</a:t>
            </a:r>
            <a:r>
              <a:rPr lang="en-US" sz="18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. </a:t>
            </a:r>
            <a:r>
              <a:rPr lang="en-US" sz="18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GDP Gap</a:t>
            </a:r>
          </a:p>
        </p:txBody>
      </p:sp>
      <p:sp>
        <p:nvSpPr>
          <p:cNvPr id="38" name="Line 15"/>
          <p:cNvSpPr>
            <a:spLocks noChangeShapeType="1"/>
          </p:cNvSpPr>
          <p:nvPr/>
        </p:nvSpPr>
        <p:spPr bwMode="auto">
          <a:xfrm flipV="1">
            <a:off x="7612062" y="4208462"/>
            <a:ext cx="74613" cy="798512"/>
          </a:xfrm>
          <a:prstGeom prst="line">
            <a:avLst/>
          </a:prstGeom>
          <a:noFill/>
          <a:ln w="57150">
            <a:solidFill>
              <a:srgbClr val="009900"/>
            </a:solidFill>
            <a:round/>
            <a:headEnd/>
            <a:tailEnd type="stealth" w="med" len="med"/>
          </a:ln>
        </p:spPr>
        <p:txBody>
          <a:bodyPr/>
          <a:lstStyle/>
          <a:p>
            <a:pPr algn="ctr"/>
            <a:endParaRPr lang="en-US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39" name="Rectangle 38"/>
          <p:cNvSpPr/>
          <p:nvPr/>
        </p:nvSpPr>
        <p:spPr>
          <a:xfrm>
            <a:off x="361949" y="2878921"/>
            <a:ext cx="4081463" cy="120032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3600" b="1" dirty="0" smtClean="0">
                <a:ln w="11430">
                  <a:solidFill>
                    <a:srgbClr val="006600"/>
                  </a:solidFill>
                </a:ln>
                <a:solidFill>
                  <a:srgbClr val="00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If the problem is inflation</a:t>
            </a:r>
            <a:endParaRPr lang="en-US" sz="3600" b="1" dirty="0">
              <a:ln w="11430">
                <a:solidFill>
                  <a:srgbClr val="006600"/>
                </a:solidFill>
              </a:ln>
              <a:solidFill>
                <a:srgbClr val="0099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61949" y="84742"/>
            <a:ext cx="8410574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3600" b="1" dirty="0" smtClean="0">
                <a:ln w="11430">
                  <a:solidFill>
                    <a:srgbClr val="006600"/>
                  </a:solidFill>
                </a:ln>
                <a:solidFill>
                  <a:srgbClr val="00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Contractionary Fiscal Policy</a:t>
            </a:r>
            <a:endParaRPr lang="en-US" sz="3600" b="1" dirty="0">
              <a:ln w="11430">
                <a:solidFill>
                  <a:srgbClr val="006600"/>
                </a:solidFill>
              </a:ln>
              <a:solidFill>
                <a:srgbClr val="0099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44" name="Line 17"/>
          <p:cNvSpPr>
            <a:spLocks noChangeShapeType="1"/>
          </p:cNvSpPr>
          <p:nvPr/>
        </p:nvSpPr>
        <p:spPr bwMode="auto">
          <a:xfrm flipH="1">
            <a:off x="7510463" y="2384426"/>
            <a:ext cx="684212" cy="826540"/>
          </a:xfrm>
          <a:prstGeom prst="line">
            <a:avLst/>
          </a:prstGeom>
          <a:noFill/>
          <a:ln w="57150">
            <a:solidFill>
              <a:srgbClr val="009900"/>
            </a:solidFill>
            <a:round/>
            <a:headEnd/>
            <a:tailEnd type="stealth" w="med" len="med"/>
          </a:ln>
        </p:spPr>
        <p:txBody>
          <a:bodyPr/>
          <a:lstStyle/>
          <a:p>
            <a:pPr algn="ctr"/>
            <a:endParaRPr lang="en-US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43" name="Text Box 14"/>
          <p:cNvSpPr txBox="1">
            <a:spLocks noChangeArrowheads="1"/>
          </p:cNvSpPr>
          <p:nvPr/>
        </p:nvSpPr>
        <p:spPr bwMode="auto">
          <a:xfrm>
            <a:off x="7035801" y="1626026"/>
            <a:ext cx="1993900" cy="830997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 w="57150" cmpd="thickThin">
            <a:solidFill>
              <a:schemeClr val="bg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  <a:sp3d extrusionH="57150">
              <a:bevelT w="38100" h="38100" prst="angle"/>
            </a:sp3d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20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Decr G by $15, </a:t>
            </a:r>
            <a:r>
              <a:rPr lang="en-US" sz="2000" b="1" dirty="0" smtClean="0">
                <a:latin typeface="Arial" charset="0"/>
              </a:rPr>
              <a:t>or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20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Incr T by $20 </a:t>
            </a:r>
            <a:endParaRPr lang="en-US" sz="20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229329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3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3000"/>
                            </p:stCondLst>
                            <p:childTnLst>
                              <p:par>
                                <p:cTn id="10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979 0.03473 L -0.00104 0.03611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42" y="69"/>
                                    </p:animMotion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6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7014 0.01389 L -3.33333E-6 -4.07407E-6 " pathEditMode="relative" rAng="0" ptsTypes="AA">
                                      <p:cBhvr>
                                        <p:cTn id="23" dur="3000" spd="-100000" fill="hold"/>
                                        <p:tgtEl>
                                          <p:spTgt spid="6615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07" y="-69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 s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3000"/>
                            </p:stCondLst>
                            <p:childTnLst>
                              <p:par>
                                <p:cTn id="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6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500"/>
                            </p:stCondLst>
                            <p:childTnLst>
                              <p:par>
                                <p:cTn id="2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61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4000"/>
                            </p:stCondLst>
                            <p:childTnLst>
                              <p:par>
                                <p:cTn id="3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661508" grpId="0" animBg="1"/>
      <p:bldP spid="661508" grpId="1" animBg="1"/>
      <p:bldP spid="661514" grpId="0"/>
      <p:bldP spid="31" grpId="0" autoUpdateAnimBg="0"/>
      <p:bldP spid="32" grpId="0" autoUpdateAnimBg="0"/>
      <p:bldP spid="33" grpId="0" autoUpdateAnimBg="0"/>
      <p:bldP spid="44" grpId="0" animBg="1"/>
      <p:bldP spid="4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197" name="Rectangle 5"/>
          <p:cNvSpPr>
            <a:spLocks noChangeArrowheads="1"/>
          </p:cNvSpPr>
          <p:nvPr/>
        </p:nvSpPr>
        <p:spPr bwMode="auto">
          <a:xfrm>
            <a:off x="384175" y="2435225"/>
            <a:ext cx="8201025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defRPr/>
            </a:pPr>
            <a:r>
              <a:rPr lang="en-US" sz="3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With a MPS of .50, what is the </a:t>
            </a:r>
            <a:r>
              <a:rPr lang="en-US" sz="48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ckwell Extra Bold" pitchFamily="18" charset="0"/>
              </a:rPr>
              <a:t>M</a:t>
            </a:r>
            <a:r>
              <a:rPr lang="en-US" sz="36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ckwell Extra Bold" pitchFamily="18" charset="0"/>
              </a:rPr>
              <a:t>E</a:t>
            </a:r>
            <a:r>
              <a:rPr lang="en-US" sz="3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?</a:t>
            </a:r>
          </a:p>
        </p:txBody>
      </p:sp>
      <p:sp>
        <p:nvSpPr>
          <p:cNvPr id="648199" name="Rectangle 7"/>
          <p:cNvSpPr>
            <a:spLocks noChangeArrowheads="1"/>
          </p:cNvSpPr>
          <p:nvPr/>
        </p:nvSpPr>
        <p:spPr bwMode="auto">
          <a:xfrm>
            <a:off x="269875" y="581025"/>
            <a:ext cx="8664575" cy="1885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Let’s say that we have a </a:t>
            </a:r>
            <a:r>
              <a:rPr lang="en-US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Recessionary GDP [Output] Gap</a:t>
            </a:r>
            <a:r>
              <a:rPr lang="en-US" sz="20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of $60</a:t>
            </a:r>
            <a:endParaRPr lang="en-US" sz="2400" b="1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  <a:p>
            <a:pPr>
              <a:defRPr/>
            </a:pP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billion &amp; the </a:t>
            </a:r>
            <a:r>
              <a:rPr lang="en-US" sz="24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MPS is .50</a:t>
            </a: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. Let’s correct the economy by first using:</a:t>
            </a:r>
          </a:p>
          <a:p>
            <a:pPr>
              <a:defRPr/>
            </a:pP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 </a:t>
            </a:r>
            <a:r>
              <a:rPr lang="en-US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1.) </a:t>
            </a: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Government spending</a:t>
            </a:r>
            <a:r>
              <a:rPr lang="en-US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,</a:t>
            </a: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and then using a</a:t>
            </a:r>
          </a:p>
          <a:p>
            <a:pPr>
              <a:defRPr/>
            </a:pP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 </a:t>
            </a:r>
            <a:r>
              <a:rPr lang="en-US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2.)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Tax cut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648200" name="Rectangle 8"/>
          <p:cNvSpPr>
            <a:spLocks noChangeArrowheads="1"/>
          </p:cNvSpPr>
          <p:nvPr/>
        </p:nvSpPr>
        <p:spPr bwMode="auto">
          <a:xfrm>
            <a:off x="612775" y="4264025"/>
            <a:ext cx="7820025" cy="577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defRPr/>
            </a:pPr>
            <a:r>
              <a:rPr lang="en-US" sz="3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With a MPS of .50, what is the </a:t>
            </a:r>
            <a:r>
              <a:rPr lang="en-US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ckwell Extra Bold" pitchFamily="18" charset="0"/>
              </a:rPr>
              <a:t>M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ckwell Extra Bold" pitchFamily="18" charset="0"/>
              </a:rPr>
              <a:t>T</a:t>
            </a:r>
            <a:r>
              <a:rPr lang="en-US" sz="3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?</a:t>
            </a:r>
          </a:p>
        </p:txBody>
      </p:sp>
      <p:sp>
        <p:nvSpPr>
          <p:cNvPr id="648201" name="Rectangle 9"/>
          <p:cNvSpPr>
            <a:spLocks noChangeArrowheads="1"/>
          </p:cNvSpPr>
          <p:nvPr/>
        </p:nvSpPr>
        <p:spPr bwMode="auto">
          <a:xfrm>
            <a:off x="2044700" y="3340100"/>
            <a:ext cx="2590800" cy="444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4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1/.5 =</a:t>
            </a:r>
          </a:p>
        </p:txBody>
      </p:sp>
      <p:sp>
        <p:nvSpPr>
          <p:cNvPr id="648202" name="Rectangle 10"/>
          <p:cNvSpPr>
            <a:spLocks noChangeArrowheads="1"/>
          </p:cNvSpPr>
          <p:nvPr/>
        </p:nvSpPr>
        <p:spPr bwMode="auto">
          <a:xfrm>
            <a:off x="1892300" y="5089525"/>
            <a:ext cx="32004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48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-.5/.5 = -</a:t>
            </a:r>
          </a:p>
        </p:txBody>
      </p:sp>
      <p:sp>
        <p:nvSpPr>
          <p:cNvPr id="648203" name="Rectangle 11"/>
          <p:cNvSpPr>
            <a:spLocks noChangeArrowheads="1"/>
          </p:cNvSpPr>
          <p:nvPr/>
        </p:nvSpPr>
        <p:spPr bwMode="auto">
          <a:xfrm>
            <a:off x="2413000" y="0"/>
            <a:ext cx="38100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4000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ckwell Extra Bold" pitchFamily="18" charset="0"/>
              </a:rPr>
              <a:t>M</a:t>
            </a:r>
            <a:r>
              <a:rPr lang="en-US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ckwell Extra Bold" pitchFamily="18" charset="0"/>
              </a:rPr>
              <a:t>E</a:t>
            </a:r>
            <a:r>
              <a:rPr lang="en-US" sz="3600" dirty="0">
                <a:latin typeface="Rockwell Extra Bold" pitchFamily="18" charset="0"/>
              </a:rPr>
              <a:t> </a:t>
            </a:r>
            <a:r>
              <a:rPr lang="en-US" dirty="0">
                <a:latin typeface="Rockwell Extra Bold" pitchFamily="18" charset="0"/>
              </a:rPr>
              <a:t>and</a:t>
            </a:r>
            <a:r>
              <a:rPr lang="en-US" sz="3600" dirty="0">
                <a:latin typeface="Rockwell Extra Bold" pitchFamily="18" charset="0"/>
              </a:rPr>
              <a:t> </a:t>
            </a:r>
            <a:r>
              <a:rPr lang="en-US" sz="40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ckwell Extra Bold" pitchFamily="18" charset="0"/>
              </a:rPr>
              <a:t>M</a:t>
            </a: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ckwell Extra Bold" pitchFamily="18" charset="0"/>
              </a:rPr>
              <a:t>T</a:t>
            </a:r>
          </a:p>
        </p:txBody>
      </p:sp>
      <p:pic>
        <p:nvPicPr>
          <p:cNvPr id="32781" name="Picture 13" descr="http://www.gifworks.com/queue/32919489_3526.gif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610100" y="2962275"/>
            <a:ext cx="1663700" cy="14747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2783" name="Picture 15" descr="http://www.gifworks.com/queue/32919041_14528.gif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184775" y="4784725"/>
            <a:ext cx="1779588" cy="157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481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648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648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648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27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6482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648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648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27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8197" grpId="0" autoUpdateAnimBg="0"/>
      <p:bldP spid="648199" grpId="0" autoUpdateAnimBg="0"/>
      <p:bldP spid="648200" grpId="0" autoUpdateAnimBg="0"/>
      <p:bldP spid="648201" grpId="0" autoUpdateAnimBg="0"/>
      <p:bldP spid="648202" grpId="0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9137649" cy="6858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73732" name="Picture 4" descr="http://cdn.bleacherreport.net/images_root/gallery_images/photos/000/719/263/GYI0063229249_crop_450x500.jpg?1296237084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854" b="8931"/>
          <a:stretch/>
        </p:blipFill>
        <p:spPr bwMode="auto">
          <a:xfrm>
            <a:off x="79374" y="2055495"/>
            <a:ext cx="8902701" cy="466344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879474" y="-27027"/>
            <a:ext cx="73914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4400" b="1" dirty="0" smtClean="0">
                <a:ln w="11430">
                  <a:solidFill>
                    <a:srgbClr val="006600"/>
                  </a:solidFill>
                </a:ln>
                <a:solidFill>
                  <a:srgbClr val="3333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The Multipliers</a:t>
            </a:r>
            <a:endParaRPr lang="en-US" sz="4400" b="1" dirty="0">
              <a:ln w="11430">
                <a:solidFill>
                  <a:srgbClr val="006600"/>
                </a:solidFill>
              </a:ln>
              <a:solidFill>
                <a:srgbClr val="3333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350" y="695325"/>
            <a:ext cx="90519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latin typeface="Arial" pitchFamily="34" charset="0"/>
                <a:cs typeface="Arial" pitchFamily="34" charset="0"/>
              </a:rPr>
              <a:t>[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Why it is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good for cities </a:t>
            </a:r>
            <a:r>
              <a:rPr lang="en-US" sz="2600" dirty="0" smtClean="0">
                <a:latin typeface="Arial" pitchFamily="34" charset="0"/>
                <a:cs typeface="Arial" pitchFamily="34" charset="0"/>
              </a:rPr>
              <a:t>to get 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Super Bowls, concerts, conventions, All-Star games, World Series, etc. </a:t>
            </a:r>
            <a:r>
              <a:rPr lang="en-US" sz="2500" b="1" dirty="0" smtClean="0">
                <a:latin typeface="Arial" pitchFamily="34" charset="0"/>
                <a:cs typeface="Arial" pitchFamily="34" charset="0"/>
              </a:rPr>
              <a:t>Profits multiply through the </a:t>
            </a:r>
            <a:r>
              <a:rPr lang="en-US" sz="2600" b="1" dirty="0" smtClean="0">
                <a:latin typeface="Arial" pitchFamily="34" charset="0"/>
                <a:cs typeface="Arial" pitchFamily="34" charset="0"/>
              </a:rPr>
              <a:t>economy for weeks and months</a:t>
            </a:r>
            <a:r>
              <a:rPr lang="en-US" dirty="0" smtClean="0">
                <a:latin typeface="Arial" pitchFamily="34" charset="0"/>
                <a:cs typeface="Arial" pitchFamily="34" charset="0"/>
              </a:rPr>
              <a:t>.]</a:t>
            </a:r>
            <a:endParaRPr lang="en-US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76976" y="4448175"/>
            <a:ext cx="2771774" cy="2246769"/>
          </a:xfrm>
          <a:prstGeom prst="rect">
            <a:avLst/>
          </a:prstGeom>
          <a:blipFill>
            <a:blip r:embed="rId4"/>
            <a:tile tx="0" ty="0" sx="100000" sy="100000" flip="none" algn="tl"/>
          </a:blipFill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 rtlCol="0">
            <a:spAutoFit/>
          </a:bodyPr>
          <a:lstStyle/>
          <a:p>
            <a:r>
              <a:rPr lang="en-US" sz="1200" b="1" u="sng" dirty="0" smtClean="0">
                <a:latin typeface="Arial" pitchFamily="34" charset="0"/>
                <a:cs typeface="Arial" pitchFamily="34" charset="0"/>
              </a:rPr>
              <a:t>Businesses around AT</a:t>
            </a:r>
            <a:r>
              <a:rPr lang="en-US" sz="1000" b="1" u="sng" dirty="0" smtClean="0">
                <a:latin typeface="Arial" pitchFamily="34" charset="0"/>
                <a:cs typeface="Arial" pitchFamily="34" charset="0"/>
              </a:rPr>
              <a:t>&amp;</a:t>
            </a:r>
            <a:r>
              <a:rPr lang="en-US" sz="1200" b="1" u="sng" dirty="0" smtClean="0">
                <a:latin typeface="Arial" pitchFamily="34" charset="0"/>
                <a:cs typeface="Arial" pitchFamily="34" charset="0"/>
              </a:rPr>
              <a:t>T  Stadium</a:t>
            </a:r>
            <a:endParaRPr lang="en-US" sz="1200" b="1" u="sng" dirty="0">
              <a:latin typeface="Arial" pitchFamily="34" charset="0"/>
              <a:cs typeface="Arial" pitchFamily="34" charset="0"/>
            </a:endParaRPr>
          </a:p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Babe’s Chicken</a:t>
            </a:r>
          </a:p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Olenjack’s Grill</a:t>
            </a:r>
          </a:p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M</a:t>
            </a:r>
            <a:r>
              <a:rPr lang="en-US" sz="1500" b="1" dirty="0" smtClean="0">
                <a:latin typeface="Arial" pitchFamily="34" charset="0"/>
                <a:cs typeface="Arial" pitchFamily="34" charset="0"/>
              </a:rPr>
              <a:t>ercedes Limo S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ervice</a:t>
            </a:r>
          </a:p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Fish Bone Grill</a:t>
            </a:r>
          </a:p>
          <a:p>
            <a:r>
              <a:rPr lang="en-US" sz="1500" b="1" dirty="0" smtClean="0">
                <a:latin typeface="Arial" pitchFamily="34" charset="0"/>
                <a:cs typeface="Arial" pitchFamily="34" charset="0"/>
              </a:rPr>
              <a:t>Eddie Dean’s Crossroa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ds</a:t>
            </a:r>
          </a:p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Bodacious Bar-B-Q</a:t>
            </a:r>
          </a:p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Hooters</a:t>
            </a:r>
          </a:p>
          <a:p>
            <a:r>
              <a:rPr lang="en-US" sz="1600" b="1" dirty="0" smtClean="0">
                <a:latin typeface="Arial" pitchFamily="34" charset="0"/>
                <a:cs typeface="Arial" pitchFamily="34" charset="0"/>
              </a:rPr>
              <a:t>Colton’s Tex Mex Grill</a:t>
            </a:r>
          </a:p>
        </p:txBody>
      </p:sp>
    </p:spTree>
    <p:extLst>
      <p:ext uri="{BB962C8B-B14F-4D97-AF65-F5344CB8AC3E}">
        <p14:creationId xmlns:p14="http://schemas.microsoft.com/office/powerpoint/2010/main" val="22679830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3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ChangeArrowheads="1"/>
          </p:cNvSpPr>
          <p:nvPr/>
        </p:nvSpPr>
        <p:spPr bwMode="auto">
          <a:xfrm>
            <a:off x="2659997" y="1612106"/>
            <a:ext cx="5441950" cy="4733925"/>
          </a:xfrm>
          <a:prstGeom prst="flowChartAlternateProcess">
            <a:avLst/>
          </a:prstGeom>
          <a:blipFill>
            <a:blip r:embed="rId5"/>
            <a:tile tx="0" ty="0" sx="100000" sy="100000" flip="none" algn="tl"/>
          </a:blip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/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23978" name="Arc 10"/>
          <p:cNvSpPr>
            <a:spLocks/>
          </p:cNvSpPr>
          <p:nvPr/>
        </p:nvSpPr>
        <p:spPr bwMode="auto">
          <a:xfrm rot="-1216564" flipH="1" flipV="1">
            <a:off x="4876800" y="1262063"/>
            <a:ext cx="3262313" cy="3743325"/>
          </a:xfrm>
          <a:custGeom>
            <a:avLst/>
            <a:gdLst>
              <a:gd name="T0" fmla="*/ 2147483647 w 21600"/>
              <a:gd name="T1" fmla="*/ 0 h 15790"/>
              <a:gd name="T2" fmla="*/ 2147483647 w 21600"/>
              <a:gd name="T3" fmla="*/ 2147483647 h 15790"/>
              <a:gd name="T4" fmla="*/ 0 w 21600"/>
              <a:gd name="T5" fmla="*/ 2147483647 h 15790"/>
              <a:gd name="T6" fmla="*/ 0 60000 65536"/>
              <a:gd name="T7" fmla="*/ 0 60000 65536"/>
              <a:gd name="T8" fmla="*/ 0 60000 65536"/>
              <a:gd name="T9" fmla="*/ 0 w 21600"/>
              <a:gd name="T10" fmla="*/ 0 h 15790"/>
              <a:gd name="T11" fmla="*/ 21600 w 21600"/>
              <a:gd name="T12" fmla="*/ 15790 h 1579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5790" fill="none" extrusionOk="0">
                <a:moveTo>
                  <a:pt x="14738" y="0"/>
                </a:moveTo>
                <a:cubicBezTo>
                  <a:pt x="19115" y="4085"/>
                  <a:pt x="21600" y="9803"/>
                  <a:pt x="21600" y="15790"/>
                </a:cubicBezTo>
              </a:path>
              <a:path w="21600" h="15790" stroke="0" extrusionOk="0">
                <a:moveTo>
                  <a:pt x="14738" y="0"/>
                </a:moveTo>
                <a:cubicBezTo>
                  <a:pt x="19115" y="4085"/>
                  <a:pt x="21600" y="9803"/>
                  <a:pt x="21600" y="15790"/>
                </a:cubicBezTo>
                <a:lnTo>
                  <a:pt x="0" y="15790"/>
                </a:lnTo>
                <a:lnTo>
                  <a:pt x="14738" y="0"/>
                </a:lnTo>
                <a:close/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6083300" y="5545138"/>
            <a:ext cx="15271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>
                <a:solidFill>
                  <a:srgbClr val="000000"/>
                </a:solidFill>
                <a:latin typeface="Arial" charset="0"/>
              </a:rPr>
              <a:t>Real GDP</a:t>
            </a:r>
          </a:p>
        </p:txBody>
      </p:sp>
      <p:sp>
        <p:nvSpPr>
          <p:cNvPr id="18436" name="Text Box 5"/>
          <p:cNvSpPr txBox="1">
            <a:spLocks noChangeArrowheads="1"/>
          </p:cNvSpPr>
          <p:nvPr/>
        </p:nvSpPr>
        <p:spPr bwMode="auto">
          <a:xfrm rot="-5400000">
            <a:off x="1462882" y="3571081"/>
            <a:ext cx="18113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Arial" charset="0"/>
                <a:cs typeface="Arial" charset="0"/>
              </a:rPr>
              <a:t>Price Level</a:t>
            </a:r>
          </a:p>
        </p:txBody>
      </p:sp>
      <p:sp>
        <p:nvSpPr>
          <p:cNvPr id="16389" name="Text Box 6"/>
          <p:cNvSpPr txBox="1">
            <a:spLocks noChangeArrowheads="1"/>
          </p:cNvSpPr>
          <p:nvPr/>
        </p:nvSpPr>
        <p:spPr bwMode="auto">
          <a:xfrm>
            <a:off x="3232150" y="2011363"/>
            <a:ext cx="6511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defRPr/>
            </a:pP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AD</a:t>
            </a:r>
            <a:r>
              <a:rPr lang="en-US" sz="2000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1</a:t>
            </a:r>
            <a:endParaRPr lang="en-US" sz="2000" b="1" baseline="-25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23977" name="Arc 9"/>
          <p:cNvSpPr>
            <a:spLocks/>
          </p:cNvSpPr>
          <p:nvPr/>
        </p:nvSpPr>
        <p:spPr bwMode="auto">
          <a:xfrm rot="-1216564" flipH="1" flipV="1">
            <a:off x="4410075" y="1423988"/>
            <a:ext cx="3262313" cy="3743325"/>
          </a:xfrm>
          <a:custGeom>
            <a:avLst/>
            <a:gdLst>
              <a:gd name="T0" fmla="*/ 2147483647 w 21600"/>
              <a:gd name="T1" fmla="*/ 0 h 15790"/>
              <a:gd name="T2" fmla="*/ 2147483647 w 21600"/>
              <a:gd name="T3" fmla="*/ 2147483647 h 15790"/>
              <a:gd name="T4" fmla="*/ 0 w 21600"/>
              <a:gd name="T5" fmla="*/ 2147483647 h 15790"/>
              <a:gd name="T6" fmla="*/ 0 60000 65536"/>
              <a:gd name="T7" fmla="*/ 0 60000 65536"/>
              <a:gd name="T8" fmla="*/ 0 60000 65536"/>
              <a:gd name="T9" fmla="*/ 0 w 21600"/>
              <a:gd name="T10" fmla="*/ 0 h 15790"/>
              <a:gd name="T11" fmla="*/ 21600 w 21600"/>
              <a:gd name="T12" fmla="*/ 15790 h 1579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5790" fill="none" extrusionOk="0">
                <a:moveTo>
                  <a:pt x="14738" y="0"/>
                </a:moveTo>
                <a:cubicBezTo>
                  <a:pt x="19115" y="4085"/>
                  <a:pt x="21600" y="9803"/>
                  <a:pt x="21600" y="15790"/>
                </a:cubicBezTo>
              </a:path>
              <a:path w="21600" h="15790" stroke="0" extrusionOk="0">
                <a:moveTo>
                  <a:pt x="14738" y="0"/>
                </a:moveTo>
                <a:cubicBezTo>
                  <a:pt x="19115" y="4085"/>
                  <a:pt x="21600" y="9803"/>
                  <a:pt x="21600" y="15790"/>
                </a:cubicBezTo>
                <a:lnTo>
                  <a:pt x="0" y="15790"/>
                </a:lnTo>
                <a:lnTo>
                  <a:pt x="14738" y="0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723979" name="Text Box 11"/>
          <p:cNvSpPr txBox="1">
            <a:spLocks noChangeArrowheads="1"/>
          </p:cNvSpPr>
          <p:nvPr/>
        </p:nvSpPr>
        <p:spPr bwMode="auto">
          <a:xfrm>
            <a:off x="4010025" y="1604963"/>
            <a:ext cx="6511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  <a:latin typeface="Arial" charset="0"/>
              </a:rPr>
              <a:t>AD</a:t>
            </a:r>
            <a:r>
              <a:rPr lang="en-US" sz="2000" b="1" baseline="-25000" dirty="0" smtClean="0">
                <a:solidFill>
                  <a:srgbClr val="000000"/>
                </a:solidFill>
                <a:latin typeface="Arial" charset="0"/>
              </a:rPr>
              <a:t>2</a:t>
            </a:r>
            <a:endParaRPr lang="en-US" sz="2000" b="1" baseline="-25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440" name="Arc 12"/>
          <p:cNvSpPr>
            <a:spLocks/>
          </p:cNvSpPr>
          <p:nvPr/>
        </p:nvSpPr>
        <p:spPr bwMode="auto">
          <a:xfrm rot="-1216564" flipH="1" flipV="1">
            <a:off x="4038600" y="1672323"/>
            <a:ext cx="3262313" cy="3743325"/>
          </a:xfrm>
          <a:custGeom>
            <a:avLst/>
            <a:gdLst>
              <a:gd name="T0" fmla="*/ 2147483647 w 21600"/>
              <a:gd name="T1" fmla="*/ 0 h 15790"/>
              <a:gd name="T2" fmla="*/ 2147483647 w 21600"/>
              <a:gd name="T3" fmla="*/ 2147483647 h 15790"/>
              <a:gd name="T4" fmla="*/ 0 w 21600"/>
              <a:gd name="T5" fmla="*/ 2147483647 h 15790"/>
              <a:gd name="T6" fmla="*/ 0 60000 65536"/>
              <a:gd name="T7" fmla="*/ 0 60000 65536"/>
              <a:gd name="T8" fmla="*/ 0 60000 65536"/>
              <a:gd name="T9" fmla="*/ 0 w 21600"/>
              <a:gd name="T10" fmla="*/ 0 h 15790"/>
              <a:gd name="T11" fmla="*/ 21600 w 21600"/>
              <a:gd name="T12" fmla="*/ 15790 h 1579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5790" fill="none" extrusionOk="0">
                <a:moveTo>
                  <a:pt x="14738" y="0"/>
                </a:moveTo>
                <a:cubicBezTo>
                  <a:pt x="19115" y="4085"/>
                  <a:pt x="21600" y="9803"/>
                  <a:pt x="21600" y="15790"/>
                </a:cubicBezTo>
              </a:path>
              <a:path w="21600" h="15790" stroke="0" extrusionOk="0">
                <a:moveTo>
                  <a:pt x="14738" y="0"/>
                </a:moveTo>
                <a:cubicBezTo>
                  <a:pt x="19115" y="4085"/>
                  <a:pt x="21600" y="9803"/>
                  <a:pt x="21600" y="15790"/>
                </a:cubicBezTo>
                <a:lnTo>
                  <a:pt x="0" y="15790"/>
                </a:lnTo>
                <a:lnTo>
                  <a:pt x="14738" y="0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723983" name="Line 15"/>
          <p:cNvSpPr>
            <a:spLocks noChangeShapeType="1"/>
          </p:cNvSpPr>
          <p:nvPr/>
        </p:nvSpPr>
        <p:spPr bwMode="auto">
          <a:xfrm>
            <a:off x="3303588" y="2743934"/>
            <a:ext cx="811212" cy="389791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stealth" w="med" len="med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algn="ctr"/>
            <a:endParaRPr lang="en-US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723985" name="Line 17"/>
          <p:cNvSpPr>
            <a:spLocks noChangeShapeType="1"/>
          </p:cNvSpPr>
          <p:nvPr/>
        </p:nvSpPr>
        <p:spPr bwMode="auto">
          <a:xfrm flipH="1">
            <a:off x="4641524" y="1611373"/>
            <a:ext cx="417512" cy="10096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stealth" w="med" len="med"/>
          </a:ln>
        </p:spPr>
        <p:txBody>
          <a:bodyPr/>
          <a:lstStyle/>
          <a:p>
            <a:pPr algn="ctr"/>
            <a:endParaRPr lang="en-US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18444" name="Arc 18"/>
          <p:cNvSpPr>
            <a:spLocks/>
          </p:cNvSpPr>
          <p:nvPr/>
        </p:nvSpPr>
        <p:spPr bwMode="auto">
          <a:xfrm rot="346526" flipV="1">
            <a:off x="3203575" y="2009775"/>
            <a:ext cx="3087688" cy="2781300"/>
          </a:xfrm>
          <a:custGeom>
            <a:avLst/>
            <a:gdLst>
              <a:gd name="T0" fmla="*/ 0 w 21289"/>
              <a:gd name="T1" fmla="*/ 0 h 21600"/>
              <a:gd name="T2" fmla="*/ 2147483647 w 21289"/>
              <a:gd name="T3" fmla="*/ 2147483647 h 21600"/>
              <a:gd name="T4" fmla="*/ 0 w 21289"/>
              <a:gd name="T5" fmla="*/ 2147483647 h 21600"/>
              <a:gd name="T6" fmla="*/ 0 60000 65536"/>
              <a:gd name="T7" fmla="*/ 0 60000 65536"/>
              <a:gd name="T8" fmla="*/ 0 60000 65536"/>
              <a:gd name="T9" fmla="*/ 0 w 21289"/>
              <a:gd name="T10" fmla="*/ 0 h 21600"/>
              <a:gd name="T11" fmla="*/ 21289 w 21289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289" h="21600" fill="none" extrusionOk="0">
                <a:moveTo>
                  <a:pt x="-1" y="0"/>
                </a:moveTo>
                <a:cubicBezTo>
                  <a:pt x="10520" y="0"/>
                  <a:pt x="19510" y="7579"/>
                  <a:pt x="21289" y="17947"/>
                </a:cubicBezTo>
              </a:path>
              <a:path w="21289" h="21600" stroke="0" extrusionOk="0">
                <a:moveTo>
                  <a:pt x="-1" y="0"/>
                </a:moveTo>
                <a:cubicBezTo>
                  <a:pt x="10520" y="0"/>
                  <a:pt x="19510" y="7579"/>
                  <a:pt x="21289" y="17947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18445" name="Text Box 19"/>
          <p:cNvSpPr txBox="1">
            <a:spLocks noChangeArrowheads="1"/>
          </p:cNvSpPr>
          <p:nvPr/>
        </p:nvSpPr>
        <p:spPr bwMode="auto">
          <a:xfrm>
            <a:off x="6629399" y="3773721"/>
            <a:ext cx="1031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" charset="0"/>
              </a:rPr>
              <a:t>SRAS</a:t>
            </a:r>
            <a:endParaRPr lang="en-US" sz="2400" b="1" baseline="-25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446" name="Line 20"/>
          <p:cNvSpPr>
            <a:spLocks noChangeShapeType="1"/>
          </p:cNvSpPr>
          <p:nvPr/>
        </p:nvSpPr>
        <p:spPr bwMode="auto">
          <a:xfrm flipH="1" flipV="1">
            <a:off x="3076574" y="3944938"/>
            <a:ext cx="3552825" cy="30162"/>
          </a:xfrm>
          <a:prstGeom prst="line">
            <a:avLst/>
          </a:prstGeom>
          <a:noFill/>
          <a:ln w="57150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algn="ctr"/>
            <a:endParaRPr lang="en-US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723989" name="Line 21"/>
          <p:cNvSpPr>
            <a:spLocks noChangeShapeType="1"/>
          </p:cNvSpPr>
          <p:nvPr/>
        </p:nvSpPr>
        <p:spPr bwMode="auto">
          <a:xfrm>
            <a:off x="5476875" y="3956050"/>
            <a:ext cx="0" cy="1608138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stealth" w="med" len="med"/>
          </a:ln>
        </p:spPr>
        <p:txBody>
          <a:bodyPr/>
          <a:lstStyle/>
          <a:p>
            <a:pPr algn="ctr"/>
            <a:endParaRPr lang="en-US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18448" name="Line 23"/>
          <p:cNvSpPr>
            <a:spLocks noChangeShapeType="1"/>
          </p:cNvSpPr>
          <p:nvPr/>
        </p:nvSpPr>
        <p:spPr bwMode="auto">
          <a:xfrm>
            <a:off x="4343400" y="3956050"/>
            <a:ext cx="9525" cy="1589088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stealth" w="med" len="med"/>
          </a:ln>
        </p:spPr>
        <p:txBody>
          <a:bodyPr/>
          <a:lstStyle/>
          <a:p>
            <a:pPr algn="ctr"/>
            <a:endParaRPr lang="en-US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723992" name="Oval 24"/>
          <p:cNvSpPr>
            <a:spLocks noChangeArrowheads="1"/>
          </p:cNvSpPr>
          <p:nvPr/>
        </p:nvSpPr>
        <p:spPr bwMode="auto">
          <a:xfrm>
            <a:off x="4256088" y="3881438"/>
            <a:ext cx="165100" cy="165100"/>
          </a:xfrm>
          <a:prstGeom prst="ellipse">
            <a:avLst/>
          </a:prstGeom>
          <a:solidFill>
            <a:schemeClr val="bg1"/>
          </a:solidFill>
          <a:ln w="19050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723993" name="Text Box 25"/>
          <p:cNvSpPr txBox="1">
            <a:spLocks noChangeArrowheads="1"/>
          </p:cNvSpPr>
          <p:nvPr/>
        </p:nvSpPr>
        <p:spPr bwMode="auto">
          <a:xfrm>
            <a:off x="4075113" y="5515045"/>
            <a:ext cx="692150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Arial" charset="0"/>
              </a:rPr>
              <a:t>$740</a:t>
            </a:r>
            <a:endParaRPr lang="en-US" sz="1600" b="1" dirty="0">
              <a:solidFill>
                <a:srgbClr val="000000"/>
              </a:solidFill>
              <a:latin typeface="Arial" charset="0"/>
            </a:endParaRPr>
          </a:p>
          <a:p>
            <a:pPr>
              <a:defRPr/>
            </a:pPr>
            <a:r>
              <a:rPr lang="en-US" sz="16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Y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</a:t>
            </a:r>
          </a:p>
        </p:txBody>
      </p:sp>
      <p:sp>
        <p:nvSpPr>
          <p:cNvPr id="723994" name="Text Box 26"/>
          <p:cNvSpPr txBox="1">
            <a:spLocks noChangeArrowheads="1"/>
          </p:cNvSpPr>
          <p:nvPr/>
        </p:nvSpPr>
        <p:spPr bwMode="auto">
          <a:xfrm>
            <a:off x="5141913" y="5505450"/>
            <a:ext cx="63991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Arial" charset="0"/>
              </a:rPr>
              <a:t>$800</a:t>
            </a:r>
            <a:endParaRPr lang="en-US" sz="1600" b="1" dirty="0">
              <a:solidFill>
                <a:srgbClr val="000000"/>
              </a:solidFill>
              <a:latin typeface="Arial" charset="0"/>
            </a:endParaRPr>
          </a:p>
          <a:p>
            <a:pPr>
              <a:defRPr/>
            </a:pPr>
            <a:r>
              <a:rPr lang="en-US" sz="16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Y</a:t>
            </a: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F</a:t>
            </a:r>
          </a:p>
        </p:txBody>
      </p:sp>
      <p:sp>
        <p:nvSpPr>
          <p:cNvPr id="18452" name="Text Box 27"/>
          <p:cNvSpPr txBox="1">
            <a:spLocks noChangeArrowheads="1"/>
          </p:cNvSpPr>
          <p:nvPr/>
        </p:nvSpPr>
        <p:spPr bwMode="auto">
          <a:xfrm>
            <a:off x="2586038" y="3767138"/>
            <a:ext cx="5603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000000"/>
                </a:solidFill>
                <a:latin typeface="Arial" charset="0"/>
              </a:rPr>
              <a:t>PL</a:t>
            </a:r>
            <a:r>
              <a:rPr lang="en-US" sz="1800" b="1" baseline="-25000">
                <a:solidFill>
                  <a:srgbClr val="000000"/>
                </a:solidFill>
                <a:latin typeface="Arial" charset="0"/>
              </a:rPr>
              <a:t>1</a:t>
            </a:r>
          </a:p>
        </p:txBody>
      </p:sp>
      <p:pic>
        <p:nvPicPr>
          <p:cNvPr id="723998" name="Picture 30" descr="arrow rt grey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10100" y="3800475"/>
            <a:ext cx="76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54" name="Line 31"/>
          <p:cNvSpPr>
            <a:spLocks noChangeShapeType="1"/>
          </p:cNvSpPr>
          <p:nvPr/>
        </p:nvSpPr>
        <p:spPr bwMode="auto">
          <a:xfrm>
            <a:off x="5467350" y="2327275"/>
            <a:ext cx="0" cy="32289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18455" name="Text Box 32"/>
          <p:cNvSpPr txBox="1">
            <a:spLocks noChangeArrowheads="1"/>
          </p:cNvSpPr>
          <p:nvPr/>
        </p:nvSpPr>
        <p:spPr bwMode="auto">
          <a:xfrm>
            <a:off x="4911725" y="1954213"/>
            <a:ext cx="1014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Arial" charset="0"/>
              </a:rPr>
              <a:t>LRAS</a:t>
            </a:r>
            <a:endParaRPr lang="en-US" sz="2400" b="1" baseline="-25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458" name="Line 35"/>
          <p:cNvSpPr>
            <a:spLocks noChangeShapeType="1"/>
          </p:cNvSpPr>
          <p:nvPr/>
        </p:nvSpPr>
        <p:spPr bwMode="auto">
          <a:xfrm>
            <a:off x="3076575" y="2305050"/>
            <a:ext cx="0" cy="32385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18459" name="Line 36"/>
          <p:cNvSpPr>
            <a:spLocks noChangeShapeType="1"/>
          </p:cNvSpPr>
          <p:nvPr/>
        </p:nvSpPr>
        <p:spPr bwMode="auto">
          <a:xfrm flipV="1">
            <a:off x="3067050" y="5553075"/>
            <a:ext cx="4514850" cy="95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723982" name="Text Box 14"/>
          <p:cNvSpPr txBox="1">
            <a:spLocks noChangeArrowheads="1"/>
          </p:cNvSpPr>
          <p:nvPr/>
        </p:nvSpPr>
        <p:spPr bwMode="auto">
          <a:xfrm>
            <a:off x="142875" y="2532063"/>
            <a:ext cx="3160713" cy="338554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 w="57150" cmpd="thickThin">
            <a:solidFill>
              <a:schemeClr val="bg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  <a:sp3d extrusionH="57150">
              <a:bevelT w="38100" h="38100" prst="angle"/>
            </a:sp3d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2000" b="1" dirty="0" smtClean="0">
                <a:solidFill>
                  <a:srgbClr val="FF0000"/>
                </a:solidFill>
                <a:latin typeface="Arial" charset="0"/>
              </a:rPr>
              <a:t>Increase G by $30 </a:t>
            </a:r>
            <a:r>
              <a:rPr lang="en-US" sz="1800" b="1" dirty="0" smtClean="0">
                <a:solidFill>
                  <a:srgbClr val="FF0000"/>
                </a:solidFill>
                <a:latin typeface="Arial" charset="0"/>
              </a:rPr>
              <a:t>billion </a:t>
            </a:r>
            <a:r>
              <a:rPr lang="en-US" sz="2000" b="1" dirty="0" smtClean="0">
                <a:solidFill>
                  <a:srgbClr val="FF0000"/>
                </a:solidFill>
                <a:latin typeface="Arial" charset="0"/>
              </a:rPr>
              <a:t> </a:t>
            </a:r>
            <a:endParaRPr lang="en-US" sz="2000" b="1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724010" name="Picture 42" descr="1 a bull's eye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35450" y="3867150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51" descr="divider candy cane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4330700" y="5333999"/>
            <a:ext cx="1088231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Rectangle 45" descr="Papyrus"/>
          <p:cNvSpPr>
            <a:spLocks noChangeArrowheads="1"/>
          </p:cNvSpPr>
          <p:nvPr/>
        </p:nvSpPr>
        <p:spPr bwMode="auto">
          <a:xfrm>
            <a:off x="0" y="6229350"/>
            <a:ext cx="299085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Recessionary GDP Gap</a:t>
            </a:r>
          </a:p>
        </p:txBody>
      </p:sp>
      <p:sp>
        <p:nvSpPr>
          <p:cNvPr id="38" name="Arc 44"/>
          <p:cNvSpPr>
            <a:spLocks/>
          </p:cNvSpPr>
          <p:nvPr/>
        </p:nvSpPr>
        <p:spPr bwMode="auto">
          <a:xfrm flipV="1">
            <a:off x="2628899" y="5572124"/>
            <a:ext cx="2276475" cy="1020764"/>
          </a:xfrm>
          <a:custGeom>
            <a:avLst/>
            <a:gdLst>
              <a:gd name="T0" fmla="*/ 2147483647 w 21600"/>
              <a:gd name="T1" fmla="*/ 0 h 21209"/>
              <a:gd name="T2" fmla="*/ 2147483647 w 21600"/>
              <a:gd name="T3" fmla="*/ 2147483647 h 21209"/>
              <a:gd name="T4" fmla="*/ 0 w 21600"/>
              <a:gd name="T5" fmla="*/ 2147483647 h 21209"/>
              <a:gd name="T6" fmla="*/ 0 60000 65536"/>
              <a:gd name="T7" fmla="*/ 0 60000 65536"/>
              <a:gd name="T8" fmla="*/ 0 60000 65536"/>
              <a:gd name="T9" fmla="*/ 0 w 21600"/>
              <a:gd name="T10" fmla="*/ 0 h 21209"/>
              <a:gd name="T11" fmla="*/ 21600 w 21600"/>
              <a:gd name="T12" fmla="*/ 21209 h 2120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209" fill="none" extrusionOk="0">
                <a:moveTo>
                  <a:pt x="4091" y="0"/>
                </a:moveTo>
                <a:cubicBezTo>
                  <a:pt x="14256" y="1961"/>
                  <a:pt x="21600" y="10857"/>
                  <a:pt x="21600" y="21209"/>
                </a:cubicBezTo>
              </a:path>
              <a:path w="21600" h="21209" stroke="0" extrusionOk="0">
                <a:moveTo>
                  <a:pt x="4091" y="0"/>
                </a:moveTo>
                <a:cubicBezTo>
                  <a:pt x="14256" y="1961"/>
                  <a:pt x="21600" y="10857"/>
                  <a:pt x="21600" y="21209"/>
                </a:cubicBezTo>
                <a:lnTo>
                  <a:pt x="0" y="21209"/>
                </a:lnTo>
                <a:lnTo>
                  <a:pt x="4091" y="0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  <a:round/>
            <a:headEnd type="none" w="med" len="med"/>
            <a:tailEnd type="triangle" w="med" len="med"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9" name="Rectangle 36" descr="Papyrus"/>
          <p:cNvSpPr>
            <a:spLocks noChangeArrowheads="1"/>
          </p:cNvSpPr>
          <p:nvPr/>
        </p:nvSpPr>
        <p:spPr bwMode="auto">
          <a:xfrm>
            <a:off x="4502150" y="4663148"/>
            <a:ext cx="6096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+60</a:t>
            </a:r>
          </a:p>
        </p:txBody>
      </p:sp>
      <p:pic>
        <p:nvPicPr>
          <p:cNvPr id="40" name="Picture 35" descr="arrow bl rt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319588" y="4882223"/>
            <a:ext cx="1061384" cy="25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Rectangle 52" descr="Papyrus"/>
          <p:cNvSpPr>
            <a:spLocks noChangeArrowheads="1"/>
          </p:cNvSpPr>
          <p:nvPr/>
        </p:nvSpPr>
        <p:spPr bwMode="auto">
          <a:xfrm>
            <a:off x="4257675" y="5114925"/>
            <a:ext cx="127635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Recess. Gap</a:t>
            </a:r>
          </a:p>
        </p:txBody>
      </p:sp>
      <p:sp>
        <p:nvSpPr>
          <p:cNvPr id="42" name="Rectangle 48" descr="Papyrus"/>
          <p:cNvSpPr>
            <a:spLocks noChangeArrowheads="1"/>
          </p:cNvSpPr>
          <p:nvPr/>
        </p:nvSpPr>
        <p:spPr bwMode="auto">
          <a:xfrm>
            <a:off x="3810000" y="6457950"/>
            <a:ext cx="533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 dirty="0">
                <a:solidFill>
                  <a:srgbClr val="000000"/>
                </a:solidFill>
                <a:latin typeface="Verdana" pitchFamily="34" charset="0"/>
              </a:rPr>
              <a:t>“</a:t>
            </a:r>
            <a:r>
              <a:rPr lang="en-US" b="1" dirty="0" smtClean="0">
                <a:solidFill>
                  <a:srgbClr val="000000"/>
                </a:solidFill>
                <a:latin typeface="Verdana" pitchFamily="34" charset="0"/>
              </a:rPr>
              <a:t>M</a:t>
            </a:r>
            <a:r>
              <a:rPr lang="en-US" sz="1800" b="1" dirty="0" smtClean="0">
                <a:solidFill>
                  <a:srgbClr val="000000"/>
                </a:solidFill>
                <a:latin typeface="Verdana" pitchFamily="34" charset="0"/>
              </a:rPr>
              <a:t>E</a:t>
            </a:r>
            <a:r>
              <a:rPr lang="en-US" b="1" dirty="0" smtClean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Verdana" pitchFamily="34" charset="0"/>
              </a:rPr>
              <a:t>=   Y/  E = </a:t>
            </a:r>
            <a:r>
              <a:rPr lang="en-US" b="1" dirty="0" smtClean="0">
                <a:solidFill>
                  <a:srgbClr val="000000"/>
                </a:solidFill>
                <a:latin typeface="Verdana" pitchFamily="34" charset="0"/>
              </a:rPr>
              <a:t>60/30 </a:t>
            </a:r>
            <a:r>
              <a:rPr lang="en-US" b="1" dirty="0">
                <a:solidFill>
                  <a:srgbClr val="000000"/>
                </a:solidFill>
                <a:latin typeface="Verdana" pitchFamily="34" charset="0"/>
              </a:rPr>
              <a:t>= </a:t>
            </a:r>
            <a:r>
              <a:rPr lang="en-US" b="1" dirty="0" smtClean="0">
                <a:solidFill>
                  <a:srgbClr val="000000"/>
                </a:solidFill>
                <a:latin typeface="Verdana" pitchFamily="34" charset="0"/>
              </a:rPr>
              <a:t>2</a:t>
            </a:r>
            <a:endParaRPr lang="en-US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43" name="AutoShape 49"/>
          <p:cNvSpPr>
            <a:spLocks noChangeArrowheads="1"/>
          </p:cNvSpPr>
          <p:nvPr/>
        </p:nvSpPr>
        <p:spPr bwMode="auto">
          <a:xfrm>
            <a:off x="5257800" y="6516688"/>
            <a:ext cx="209550" cy="285750"/>
          </a:xfrm>
          <a:prstGeom prst="triangle">
            <a:avLst>
              <a:gd name="adj" fmla="val 50000"/>
            </a:avLst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4" name="AutoShape 50"/>
          <p:cNvSpPr>
            <a:spLocks noChangeArrowheads="1"/>
          </p:cNvSpPr>
          <p:nvPr/>
        </p:nvSpPr>
        <p:spPr bwMode="auto">
          <a:xfrm>
            <a:off x="5934075" y="6524625"/>
            <a:ext cx="222250" cy="285750"/>
          </a:xfrm>
          <a:prstGeom prst="triangle">
            <a:avLst>
              <a:gd name="adj" fmla="val 50000"/>
            </a:avLst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5" name="Rectangle 28" descr="Papyrus"/>
          <p:cNvSpPr>
            <a:spLocks noChangeArrowheads="1"/>
          </p:cNvSpPr>
          <p:nvPr/>
        </p:nvSpPr>
        <p:spPr bwMode="auto">
          <a:xfrm>
            <a:off x="0" y="0"/>
            <a:ext cx="9144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ckwell Extra Bold" pitchFamily="18" charset="0"/>
              </a:rPr>
              <a:t>M</a:t>
            </a:r>
            <a:r>
              <a:rPr lang="en-US" sz="2400" b="1" dirty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ckwell Extra Bold" pitchFamily="18" charset="0"/>
              </a:rPr>
              <a:t>E</a:t>
            </a:r>
            <a:r>
              <a:rPr lang="en-US" sz="3200" b="1" dirty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= 1/MPS,   1/.50 = $1/.50 = </a:t>
            </a:r>
            <a:r>
              <a:rPr lang="en-US" sz="3200" b="1" dirty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ckwell Extra Bold" pitchFamily="18" charset="0"/>
              </a:rPr>
              <a:t>M</a:t>
            </a:r>
            <a:r>
              <a:rPr lang="en-US" sz="2400" b="1" dirty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ckwell Extra Bold" pitchFamily="18" charset="0"/>
              </a:rPr>
              <a:t>E</a:t>
            </a:r>
            <a:r>
              <a:rPr lang="en-US" sz="3200" b="1" dirty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of 2</a:t>
            </a:r>
          </a:p>
          <a:p>
            <a:pPr algn="ctr">
              <a:defRPr/>
            </a:pPr>
            <a:r>
              <a:rPr lang="en-US" sz="3200" b="1" dirty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ckwell Extra Bold" pitchFamily="18" charset="0"/>
              </a:rPr>
              <a:t>M</a:t>
            </a:r>
            <a:r>
              <a:rPr lang="en-US" sz="2400" b="1" dirty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ckwell Extra Bold" pitchFamily="18" charset="0"/>
              </a:rPr>
              <a:t>E</a:t>
            </a:r>
            <a:r>
              <a:rPr lang="en-US" b="1" dirty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is 2 &amp; we </a:t>
            </a:r>
            <a:r>
              <a:rPr lang="en-US" sz="2400" b="1" dirty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are </a:t>
            </a:r>
            <a:r>
              <a:rPr lang="en-US" b="1" dirty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short</a:t>
            </a:r>
            <a:r>
              <a:rPr lang="en-US" sz="2400" b="1" dirty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of </a:t>
            </a:r>
            <a:r>
              <a:rPr lang="en-US" b="1" dirty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Y*[$</a:t>
            </a:r>
            <a:r>
              <a:rPr lang="en-US" b="1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800] </a:t>
            </a:r>
            <a:r>
              <a:rPr lang="en-US" sz="2000" b="1" dirty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by </a:t>
            </a:r>
            <a:r>
              <a:rPr lang="en-US" b="1" dirty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$60 billion</a:t>
            </a:r>
          </a:p>
        </p:txBody>
      </p:sp>
      <p:sp>
        <p:nvSpPr>
          <p:cNvPr id="47" name="Rectangle 45" descr="Papyrus"/>
          <p:cNvSpPr>
            <a:spLocks noChangeArrowheads="1"/>
          </p:cNvSpPr>
          <p:nvPr/>
        </p:nvSpPr>
        <p:spPr bwMode="auto">
          <a:xfrm>
            <a:off x="748646" y="983456"/>
            <a:ext cx="3648994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Recessionary </a:t>
            </a:r>
            <a:r>
              <a:rPr 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Spending </a:t>
            </a: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Gap</a:t>
            </a:r>
          </a:p>
        </p:txBody>
      </p:sp>
      <p:sp>
        <p:nvSpPr>
          <p:cNvPr id="48" name="Line 15"/>
          <p:cNvSpPr>
            <a:spLocks noChangeShapeType="1"/>
          </p:cNvSpPr>
          <p:nvPr/>
        </p:nvSpPr>
        <p:spPr bwMode="auto">
          <a:xfrm flipH="1">
            <a:off x="3883290" y="1485384"/>
            <a:ext cx="231510" cy="1143516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stealth" w="med" len="med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algn="ctr"/>
            <a:endParaRPr lang="en-US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723984" name="Text Box 16"/>
          <p:cNvSpPr txBox="1">
            <a:spLocks noChangeArrowheads="1"/>
          </p:cNvSpPr>
          <p:nvPr/>
        </p:nvSpPr>
        <p:spPr bwMode="auto">
          <a:xfrm>
            <a:off x="4841875" y="1146175"/>
            <a:ext cx="2166938" cy="584775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 w="57150" cmpd="thickThin" algn="ctr">
            <a:solidFill>
              <a:schemeClr val="bg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Full </a:t>
            </a:r>
            <a:r>
              <a:rPr lang="en-US" sz="2000" b="1" dirty="0" smtClean="0">
                <a:solidFill>
                  <a:srgbClr val="000000"/>
                </a:solidFill>
                <a:latin typeface="Arial" charset="0"/>
              </a:rPr>
              <a:t>$60 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Billion </a:t>
            </a:r>
          </a:p>
          <a:p>
            <a:pPr algn="ctr">
              <a:lnSpc>
                <a:spcPct val="80000"/>
              </a:lnSpc>
            </a:pP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Increase in </a:t>
            </a:r>
            <a:r>
              <a:rPr lang="en-US" sz="2000" b="1" dirty="0" smtClean="0">
                <a:solidFill>
                  <a:srgbClr val="000000"/>
                </a:solidFill>
                <a:latin typeface="Arial" charset="0"/>
              </a:rPr>
              <a:t>AD</a:t>
            </a:r>
          </a:p>
        </p:txBody>
      </p:sp>
      <p:pic>
        <p:nvPicPr>
          <p:cNvPr id="724023" name="Picture 55" descr="1 a bull's eye 2"/>
          <p:cNvPicPr>
            <a:picLocks noChangeAspect="1" noChangeArrowheads="1" noCrop="1"/>
          </p:cNvPicPr>
          <p:nvPr/>
        </p:nvPicPr>
        <p:blipFill>
          <a:blip r:embed="rId10">
            <a:grayscl/>
            <a:biLevel thresh="50000"/>
          </a:blip>
          <a:srcRect/>
          <a:stretch>
            <a:fillRect/>
          </a:stretch>
        </p:blipFill>
        <p:spPr bwMode="auto">
          <a:xfrm>
            <a:off x="5334000" y="3849688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34" descr="1 a bullet gets bigger.gif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341937" y="3838575"/>
            <a:ext cx="24765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03153675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723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723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000"/>
                            </p:stCondLst>
                            <p:childTnLst>
                              <p:par>
                                <p:cTn id="23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41 0.01619 L 0.00868 0.00532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7239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0" y="-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236 0.02894 L -0.00139 -0.00324 " pathEditMode="relative" rAng="0" ptsTypes="AA">
                                      <p:cBhvr>
                                        <p:cTn id="31" dur="3000" fill="hold"/>
                                        <p:tgtEl>
                                          <p:spTgt spid="7239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49" y="-162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 sword cl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3000"/>
                            </p:stCondLst>
                            <p:childTnLst>
                              <p:par>
                                <p:cTn id="3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239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239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7" dur="2000"/>
                                        <p:tgtEl>
                                          <p:spTgt spid="723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6000"/>
                            </p:stCondLst>
                            <p:childTnLst>
                              <p:par>
                                <p:cTn id="4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1" dur="2000"/>
                                        <p:tgtEl>
                                          <p:spTgt spid="723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724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8000"/>
                            </p:stCondLst>
                            <p:childTnLst>
                              <p:par>
                                <p:cTn id="56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1000"/>
                                        <p:tgtEl>
                                          <p:spTgt spid="723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9000"/>
                            </p:stCondLst>
                            <p:childTnLst>
                              <p:par>
                                <p:cTn id="6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6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9500"/>
                            </p:stCondLst>
                            <p:childTnLst>
                              <p:par>
                                <p:cTn id="6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3978" grpId="0" animBg="1"/>
      <p:bldP spid="723978" grpId="1" animBg="1"/>
      <p:bldP spid="723977" grpId="0" animBg="1"/>
      <p:bldP spid="723977" grpId="1" animBg="1"/>
      <p:bldP spid="723979" grpId="0"/>
      <p:bldP spid="723983" grpId="0" animBg="1"/>
      <p:bldP spid="723985" grpId="0" animBg="1"/>
      <p:bldP spid="723989" grpId="0" animBg="1"/>
      <p:bldP spid="723992" grpId="0" animBg="1"/>
      <p:bldP spid="723992" grpId="1" animBg="1"/>
      <p:bldP spid="723982" grpId="0" animBg="1"/>
      <p:bldP spid="39" grpId="0"/>
      <p:bldP spid="42" grpId="0"/>
      <p:bldP spid="43" grpId="0" animBg="1"/>
      <p:bldP spid="44" grpId="0" animBg="1"/>
      <p:bldP spid="48" grpId="0" animBg="1"/>
      <p:bldP spid="72398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ChangeArrowheads="1"/>
          </p:cNvSpPr>
          <p:nvPr/>
        </p:nvSpPr>
        <p:spPr bwMode="auto">
          <a:xfrm>
            <a:off x="2659997" y="1612106"/>
            <a:ext cx="5441950" cy="4733925"/>
          </a:xfrm>
          <a:prstGeom prst="flowChartAlternateProcess">
            <a:avLst/>
          </a:prstGeom>
          <a:blipFill>
            <a:blip r:embed="rId5"/>
            <a:tile tx="0" ty="0" sx="100000" sy="100000" flip="none" algn="tl"/>
          </a:blip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/>
          <a:lstStyle/>
          <a:p>
            <a:pPr algn="ctr"/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23978" name="Arc 10"/>
          <p:cNvSpPr>
            <a:spLocks/>
          </p:cNvSpPr>
          <p:nvPr/>
        </p:nvSpPr>
        <p:spPr bwMode="auto">
          <a:xfrm rot="-1216564" flipH="1" flipV="1">
            <a:off x="4876800" y="1262063"/>
            <a:ext cx="3262313" cy="3743325"/>
          </a:xfrm>
          <a:custGeom>
            <a:avLst/>
            <a:gdLst>
              <a:gd name="T0" fmla="*/ 2147483647 w 21600"/>
              <a:gd name="T1" fmla="*/ 0 h 15790"/>
              <a:gd name="T2" fmla="*/ 2147483647 w 21600"/>
              <a:gd name="T3" fmla="*/ 2147483647 h 15790"/>
              <a:gd name="T4" fmla="*/ 0 w 21600"/>
              <a:gd name="T5" fmla="*/ 2147483647 h 15790"/>
              <a:gd name="T6" fmla="*/ 0 60000 65536"/>
              <a:gd name="T7" fmla="*/ 0 60000 65536"/>
              <a:gd name="T8" fmla="*/ 0 60000 65536"/>
              <a:gd name="T9" fmla="*/ 0 w 21600"/>
              <a:gd name="T10" fmla="*/ 0 h 15790"/>
              <a:gd name="T11" fmla="*/ 21600 w 21600"/>
              <a:gd name="T12" fmla="*/ 15790 h 1579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5790" fill="none" extrusionOk="0">
                <a:moveTo>
                  <a:pt x="14738" y="0"/>
                </a:moveTo>
                <a:cubicBezTo>
                  <a:pt x="19115" y="4085"/>
                  <a:pt x="21600" y="9803"/>
                  <a:pt x="21600" y="15790"/>
                </a:cubicBezTo>
              </a:path>
              <a:path w="21600" h="15790" stroke="0" extrusionOk="0">
                <a:moveTo>
                  <a:pt x="14738" y="0"/>
                </a:moveTo>
                <a:cubicBezTo>
                  <a:pt x="19115" y="4085"/>
                  <a:pt x="21600" y="9803"/>
                  <a:pt x="21600" y="15790"/>
                </a:cubicBezTo>
                <a:lnTo>
                  <a:pt x="0" y="15790"/>
                </a:lnTo>
                <a:lnTo>
                  <a:pt x="14738" y="0"/>
                </a:lnTo>
                <a:close/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6083300" y="5545138"/>
            <a:ext cx="15271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>
                <a:solidFill>
                  <a:srgbClr val="000000"/>
                </a:solidFill>
                <a:latin typeface="Arial" charset="0"/>
              </a:rPr>
              <a:t>Real GDP</a:t>
            </a:r>
          </a:p>
        </p:txBody>
      </p:sp>
      <p:sp>
        <p:nvSpPr>
          <p:cNvPr id="18436" name="Text Box 5"/>
          <p:cNvSpPr txBox="1">
            <a:spLocks noChangeArrowheads="1"/>
          </p:cNvSpPr>
          <p:nvPr/>
        </p:nvSpPr>
        <p:spPr bwMode="auto">
          <a:xfrm rot="-5400000">
            <a:off x="1586707" y="3571081"/>
            <a:ext cx="18113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Price Level</a:t>
            </a:r>
          </a:p>
        </p:txBody>
      </p:sp>
      <p:sp>
        <p:nvSpPr>
          <p:cNvPr id="16389" name="Text Box 6"/>
          <p:cNvSpPr txBox="1">
            <a:spLocks noChangeArrowheads="1"/>
          </p:cNvSpPr>
          <p:nvPr/>
        </p:nvSpPr>
        <p:spPr bwMode="auto">
          <a:xfrm>
            <a:off x="3232150" y="1944688"/>
            <a:ext cx="6511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defRPr/>
            </a:pP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AD</a:t>
            </a:r>
            <a:r>
              <a:rPr lang="en-US" sz="2000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1</a:t>
            </a:r>
            <a:endParaRPr lang="en-US" sz="2000" b="1" baseline="-25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23979" name="Text Box 11"/>
          <p:cNvSpPr txBox="1">
            <a:spLocks noChangeArrowheads="1"/>
          </p:cNvSpPr>
          <p:nvPr/>
        </p:nvSpPr>
        <p:spPr bwMode="auto">
          <a:xfrm>
            <a:off x="3990975" y="1624013"/>
            <a:ext cx="6511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  <a:latin typeface="Arial" charset="0"/>
              </a:rPr>
              <a:t>AD</a:t>
            </a:r>
            <a:r>
              <a:rPr lang="en-US" sz="2000" b="1" baseline="-25000" dirty="0" smtClean="0">
                <a:solidFill>
                  <a:srgbClr val="000000"/>
                </a:solidFill>
                <a:latin typeface="Arial" charset="0"/>
              </a:rPr>
              <a:t>2</a:t>
            </a:r>
            <a:endParaRPr lang="en-US" sz="2000" b="1" baseline="-25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440" name="Arc 12"/>
          <p:cNvSpPr>
            <a:spLocks/>
          </p:cNvSpPr>
          <p:nvPr/>
        </p:nvSpPr>
        <p:spPr bwMode="auto">
          <a:xfrm rot="-1216564" flipH="1" flipV="1">
            <a:off x="4038600" y="1672323"/>
            <a:ext cx="3262313" cy="3743325"/>
          </a:xfrm>
          <a:custGeom>
            <a:avLst/>
            <a:gdLst>
              <a:gd name="T0" fmla="*/ 2147483647 w 21600"/>
              <a:gd name="T1" fmla="*/ 0 h 15790"/>
              <a:gd name="T2" fmla="*/ 2147483647 w 21600"/>
              <a:gd name="T3" fmla="*/ 2147483647 h 15790"/>
              <a:gd name="T4" fmla="*/ 0 w 21600"/>
              <a:gd name="T5" fmla="*/ 2147483647 h 15790"/>
              <a:gd name="T6" fmla="*/ 0 60000 65536"/>
              <a:gd name="T7" fmla="*/ 0 60000 65536"/>
              <a:gd name="T8" fmla="*/ 0 60000 65536"/>
              <a:gd name="T9" fmla="*/ 0 w 21600"/>
              <a:gd name="T10" fmla="*/ 0 h 15790"/>
              <a:gd name="T11" fmla="*/ 21600 w 21600"/>
              <a:gd name="T12" fmla="*/ 15790 h 1579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5790" fill="none" extrusionOk="0">
                <a:moveTo>
                  <a:pt x="14738" y="0"/>
                </a:moveTo>
                <a:cubicBezTo>
                  <a:pt x="19115" y="4085"/>
                  <a:pt x="21600" y="9803"/>
                  <a:pt x="21600" y="15790"/>
                </a:cubicBezTo>
              </a:path>
              <a:path w="21600" h="15790" stroke="0" extrusionOk="0">
                <a:moveTo>
                  <a:pt x="14738" y="0"/>
                </a:moveTo>
                <a:cubicBezTo>
                  <a:pt x="19115" y="4085"/>
                  <a:pt x="21600" y="9803"/>
                  <a:pt x="21600" y="15790"/>
                </a:cubicBezTo>
                <a:lnTo>
                  <a:pt x="0" y="15790"/>
                </a:lnTo>
                <a:lnTo>
                  <a:pt x="14738" y="0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723983" name="Line 15"/>
          <p:cNvSpPr>
            <a:spLocks noChangeShapeType="1"/>
          </p:cNvSpPr>
          <p:nvPr/>
        </p:nvSpPr>
        <p:spPr bwMode="auto">
          <a:xfrm>
            <a:off x="3303587" y="2497713"/>
            <a:ext cx="1049337" cy="53123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stealth" w="med" len="med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algn="ctr"/>
            <a:endParaRPr lang="en-US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723985" name="Line 17"/>
          <p:cNvSpPr>
            <a:spLocks noChangeShapeType="1"/>
          </p:cNvSpPr>
          <p:nvPr/>
        </p:nvSpPr>
        <p:spPr bwMode="auto">
          <a:xfrm flipH="1">
            <a:off x="4526430" y="1483152"/>
            <a:ext cx="647700" cy="942122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stealth" w="med" len="med"/>
          </a:ln>
        </p:spPr>
        <p:txBody>
          <a:bodyPr/>
          <a:lstStyle/>
          <a:p>
            <a:pPr algn="ctr"/>
            <a:endParaRPr lang="en-US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18444" name="Arc 18"/>
          <p:cNvSpPr>
            <a:spLocks/>
          </p:cNvSpPr>
          <p:nvPr/>
        </p:nvSpPr>
        <p:spPr bwMode="auto">
          <a:xfrm rot="346526" flipV="1">
            <a:off x="3203575" y="2009775"/>
            <a:ext cx="3087688" cy="2781300"/>
          </a:xfrm>
          <a:custGeom>
            <a:avLst/>
            <a:gdLst>
              <a:gd name="T0" fmla="*/ 0 w 21289"/>
              <a:gd name="T1" fmla="*/ 0 h 21600"/>
              <a:gd name="T2" fmla="*/ 2147483647 w 21289"/>
              <a:gd name="T3" fmla="*/ 2147483647 h 21600"/>
              <a:gd name="T4" fmla="*/ 0 w 21289"/>
              <a:gd name="T5" fmla="*/ 2147483647 h 21600"/>
              <a:gd name="T6" fmla="*/ 0 60000 65536"/>
              <a:gd name="T7" fmla="*/ 0 60000 65536"/>
              <a:gd name="T8" fmla="*/ 0 60000 65536"/>
              <a:gd name="T9" fmla="*/ 0 w 21289"/>
              <a:gd name="T10" fmla="*/ 0 h 21600"/>
              <a:gd name="T11" fmla="*/ 21289 w 21289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289" h="21600" fill="none" extrusionOk="0">
                <a:moveTo>
                  <a:pt x="-1" y="0"/>
                </a:moveTo>
                <a:cubicBezTo>
                  <a:pt x="10520" y="0"/>
                  <a:pt x="19510" y="7579"/>
                  <a:pt x="21289" y="17947"/>
                </a:cubicBezTo>
              </a:path>
              <a:path w="21289" h="21600" stroke="0" extrusionOk="0">
                <a:moveTo>
                  <a:pt x="-1" y="0"/>
                </a:moveTo>
                <a:cubicBezTo>
                  <a:pt x="10520" y="0"/>
                  <a:pt x="19510" y="7579"/>
                  <a:pt x="21289" y="17947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18445" name="Text Box 19"/>
          <p:cNvSpPr txBox="1">
            <a:spLocks noChangeArrowheads="1"/>
          </p:cNvSpPr>
          <p:nvPr/>
        </p:nvSpPr>
        <p:spPr bwMode="auto">
          <a:xfrm>
            <a:off x="6629399" y="3773721"/>
            <a:ext cx="1031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" charset="0"/>
              </a:rPr>
              <a:t>SRAS</a:t>
            </a:r>
            <a:endParaRPr lang="en-US" sz="2400" b="1" baseline="-25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446" name="Line 20"/>
          <p:cNvSpPr>
            <a:spLocks noChangeShapeType="1"/>
          </p:cNvSpPr>
          <p:nvPr/>
        </p:nvSpPr>
        <p:spPr bwMode="auto">
          <a:xfrm flipH="1" flipV="1">
            <a:off x="3076574" y="3963988"/>
            <a:ext cx="3552825" cy="30162"/>
          </a:xfrm>
          <a:prstGeom prst="line">
            <a:avLst/>
          </a:prstGeom>
          <a:noFill/>
          <a:ln w="57150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algn="ctr"/>
            <a:endParaRPr lang="en-US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723989" name="Line 21"/>
          <p:cNvSpPr>
            <a:spLocks noChangeShapeType="1"/>
          </p:cNvSpPr>
          <p:nvPr/>
        </p:nvSpPr>
        <p:spPr bwMode="auto">
          <a:xfrm>
            <a:off x="5419725" y="3956050"/>
            <a:ext cx="0" cy="1608138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stealth" w="med" len="med"/>
          </a:ln>
        </p:spPr>
        <p:txBody>
          <a:bodyPr/>
          <a:lstStyle/>
          <a:p>
            <a:pPr algn="ctr"/>
            <a:endParaRPr lang="en-US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18448" name="Line 23"/>
          <p:cNvSpPr>
            <a:spLocks noChangeShapeType="1"/>
          </p:cNvSpPr>
          <p:nvPr/>
        </p:nvSpPr>
        <p:spPr bwMode="auto">
          <a:xfrm>
            <a:off x="4343400" y="3956050"/>
            <a:ext cx="9525" cy="1589088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stealth" w="med" len="med"/>
          </a:ln>
        </p:spPr>
        <p:txBody>
          <a:bodyPr/>
          <a:lstStyle/>
          <a:p>
            <a:pPr algn="ctr"/>
            <a:endParaRPr lang="en-US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723992" name="Oval 24"/>
          <p:cNvSpPr>
            <a:spLocks noChangeArrowheads="1"/>
          </p:cNvSpPr>
          <p:nvPr/>
        </p:nvSpPr>
        <p:spPr bwMode="auto">
          <a:xfrm>
            <a:off x="4256088" y="3881438"/>
            <a:ext cx="165100" cy="165100"/>
          </a:xfrm>
          <a:prstGeom prst="ellipse">
            <a:avLst/>
          </a:prstGeom>
          <a:solidFill>
            <a:schemeClr val="bg1"/>
          </a:solidFill>
          <a:ln w="19050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723993" name="Text Box 25"/>
          <p:cNvSpPr txBox="1">
            <a:spLocks noChangeArrowheads="1"/>
          </p:cNvSpPr>
          <p:nvPr/>
        </p:nvSpPr>
        <p:spPr bwMode="auto">
          <a:xfrm>
            <a:off x="4027488" y="5524500"/>
            <a:ext cx="635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Arial" charset="0"/>
              </a:rPr>
              <a:t>$740</a:t>
            </a:r>
            <a:endParaRPr lang="en-US" sz="1600" b="1" dirty="0">
              <a:solidFill>
                <a:srgbClr val="000000"/>
              </a:solidFill>
              <a:latin typeface="Arial" charset="0"/>
            </a:endParaRPr>
          </a:p>
          <a:p>
            <a:pPr>
              <a:defRPr/>
            </a:pPr>
            <a:r>
              <a:rPr lang="en-US" sz="16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Y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</a:t>
            </a:r>
          </a:p>
        </p:txBody>
      </p:sp>
      <p:sp>
        <p:nvSpPr>
          <p:cNvPr id="723994" name="Text Box 26"/>
          <p:cNvSpPr txBox="1">
            <a:spLocks noChangeArrowheads="1"/>
          </p:cNvSpPr>
          <p:nvPr/>
        </p:nvSpPr>
        <p:spPr bwMode="auto">
          <a:xfrm>
            <a:off x="5141913" y="5553075"/>
            <a:ext cx="63991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Arial" charset="0"/>
              </a:rPr>
              <a:t>$800</a:t>
            </a:r>
            <a:endParaRPr lang="en-US" sz="1600" b="1" dirty="0">
              <a:solidFill>
                <a:srgbClr val="000000"/>
              </a:solidFill>
              <a:latin typeface="Arial" charset="0"/>
            </a:endParaRPr>
          </a:p>
          <a:p>
            <a:pPr>
              <a:defRPr/>
            </a:pPr>
            <a:r>
              <a:rPr lang="en-US" sz="16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Y</a:t>
            </a: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F</a:t>
            </a:r>
          </a:p>
        </p:txBody>
      </p:sp>
      <p:sp>
        <p:nvSpPr>
          <p:cNvPr id="18452" name="Text Box 27"/>
          <p:cNvSpPr txBox="1">
            <a:spLocks noChangeArrowheads="1"/>
          </p:cNvSpPr>
          <p:nvPr/>
        </p:nvSpPr>
        <p:spPr bwMode="auto">
          <a:xfrm>
            <a:off x="2586038" y="3767138"/>
            <a:ext cx="5603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000000"/>
                </a:solidFill>
                <a:latin typeface="Arial" charset="0"/>
              </a:rPr>
              <a:t>PL</a:t>
            </a:r>
            <a:r>
              <a:rPr lang="en-US" sz="1800" b="1" baseline="-25000">
                <a:solidFill>
                  <a:srgbClr val="000000"/>
                </a:solidFill>
                <a:latin typeface="Arial" charset="0"/>
              </a:rPr>
              <a:t>1</a:t>
            </a:r>
          </a:p>
        </p:txBody>
      </p:sp>
      <p:pic>
        <p:nvPicPr>
          <p:cNvPr id="723998" name="Picture 30" descr="arrow rt grey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10100" y="3800475"/>
            <a:ext cx="76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54" name="Line 31"/>
          <p:cNvSpPr>
            <a:spLocks noChangeShapeType="1"/>
          </p:cNvSpPr>
          <p:nvPr/>
        </p:nvSpPr>
        <p:spPr bwMode="auto">
          <a:xfrm>
            <a:off x="5429250" y="2314575"/>
            <a:ext cx="0" cy="32289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18455" name="Text Box 32"/>
          <p:cNvSpPr txBox="1">
            <a:spLocks noChangeArrowheads="1"/>
          </p:cNvSpPr>
          <p:nvPr/>
        </p:nvSpPr>
        <p:spPr bwMode="auto">
          <a:xfrm>
            <a:off x="4911725" y="1954213"/>
            <a:ext cx="1014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Arial" charset="0"/>
              </a:rPr>
              <a:t>LRAS</a:t>
            </a:r>
            <a:endParaRPr lang="en-US" sz="2400" b="1" baseline="-25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458" name="Line 35"/>
          <p:cNvSpPr>
            <a:spLocks noChangeShapeType="1"/>
          </p:cNvSpPr>
          <p:nvPr/>
        </p:nvSpPr>
        <p:spPr bwMode="auto">
          <a:xfrm>
            <a:off x="3076575" y="2305050"/>
            <a:ext cx="0" cy="32385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18459" name="Line 36"/>
          <p:cNvSpPr>
            <a:spLocks noChangeShapeType="1"/>
          </p:cNvSpPr>
          <p:nvPr/>
        </p:nvSpPr>
        <p:spPr bwMode="auto">
          <a:xfrm flipV="1">
            <a:off x="3067050" y="5553075"/>
            <a:ext cx="4514850" cy="95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723982" name="Text Box 14"/>
          <p:cNvSpPr txBox="1">
            <a:spLocks noChangeArrowheads="1"/>
          </p:cNvSpPr>
          <p:nvPr/>
        </p:nvSpPr>
        <p:spPr bwMode="auto">
          <a:xfrm>
            <a:off x="95250" y="2198688"/>
            <a:ext cx="3179763" cy="338554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 w="57150" cmpd="thickThin">
            <a:solidFill>
              <a:schemeClr val="bg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  <a:sp3d extrusionH="57150">
              <a:bevelT w="38100" h="38100" prst="angle"/>
            </a:sp3d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2000" b="1" dirty="0" smtClean="0">
                <a:solidFill>
                  <a:srgbClr val="FF0000"/>
                </a:solidFill>
                <a:latin typeface="Arial" charset="0"/>
              </a:rPr>
              <a:t>Decrease T by $60 </a:t>
            </a:r>
            <a:r>
              <a:rPr lang="en-US" sz="1800" b="1" dirty="0" smtClean="0">
                <a:solidFill>
                  <a:srgbClr val="FF0000"/>
                </a:solidFill>
                <a:latin typeface="Arial" charset="0"/>
              </a:rPr>
              <a:t>billion </a:t>
            </a:r>
            <a:endParaRPr lang="en-US" sz="1800" b="1" dirty="0">
              <a:solidFill>
                <a:srgbClr val="FF0000"/>
              </a:solidFill>
              <a:latin typeface="Arial" charset="0"/>
            </a:endParaRPr>
          </a:p>
        </p:txBody>
      </p:sp>
      <p:pic>
        <p:nvPicPr>
          <p:cNvPr id="724010" name="Picture 42" descr="1 a bull's eye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35450" y="3867150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4024" name="Oval 56"/>
          <p:cNvSpPr>
            <a:spLocks noChangeArrowheads="1"/>
          </p:cNvSpPr>
          <p:nvPr/>
        </p:nvSpPr>
        <p:spPr bwMode="auto">
          <a:xfrm>
            <a:off x="5334000" y="3898900"/>
            <a:ext cx="203200" cy="190500"/>
          </a:xfrm>
          <a:prstGeom prst="ellipse">
            <a:avLst/>
          </a:prstGeom>
          <a:solidFill>
            <a:schemeClr val="bg1"/>
          </a:solidFill>
          <a:ln w="12700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CC0000"/>
              </a:solidFill>
              <a:latin typeface="Arial" charset="0"/>
            </a:endParaRPr>
          </a:p>
        </p:txBody>
      </p:sp>
      <p:pic>
        <p:nvPicPr>
          <p:cNvPr id="724023" name="Picture 55" descr="1 a bull's eye 2"/>
          <p:cNvPicPr>
            <a:picLocks noChangeAspect="1" noChangeArrowheads="1" noCrop="1"/>
          </p:cNvPicPr>
          <p:nvPr/>
        </p:nvPicPr>
        <p:blipFill>
          <a:blip r:embed="rId8">
            <a:grayscl/>
            <a:biLevel thresh="50000"/>
          </a:blip>
          <a:srcRect/>
          <a:stretch>
            <a:fillRect/>
          </a:stretch>
        </p:blipFill>
        <p:spPr bwMode="auto">
          <a:xfrm>
            <a:off x="5314950" y="38671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51" descr="divider candy cane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330700" y="5333999"/>
            <a:ext cx="1088231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Rectangle 45" descr="Papyrus"/>
          <p:cNvSpPr>
            <a:spLocks noChangeArrowheads="1"/>
          </p:cNvSpPr>
          <p:nvPr/>
        </p:nvSpPr>
        <p:spPr bwMode="auto">
          <a:xfrm>
            <a:off x="0" y="6229350"/>
            <a:ext cx="299085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Recessionary GDP Gap</a:t>
            </a:r>
          </a:p>
        </p:txBody>
      </p:sp>
      <p:sp>
        <p:nvSpPr>
          <p:cNvPr id="38" name="Arc 44"/>
          <p:cNvSpPr>
            <a:spLocks/>
          </p:cNvSpPr>
          <p:nvPr/>
        </p:nvSpPr>
        <p:spPr bwMode="auto">
          <a:xfrm flipV="1">
            <a:off x="2628899" y="5572124"/>
            <a:ext cx="2276475" cy="1020764"/>
          </a:xfrm>
          <a:custGeom>
            <a:avLst/>
            <a:gdLst>
              <a:gd name="T0" fmla="*/ 2147483647 w 21600"/>
              <a:gd name="T1" fmla="*/ 0 h 21209"/>
              <a:gd name="T2" fmla="*/ 2147483647 w 21600"/>
              <a:gd name="T3" fmla="*/ 2147483647 h 21209"/>
              <a:gd name="T4" fmla="*/ 0 w 21600"/>
              <a:gd name="T5" fmla="*/ 2147483647 h 21209"/>
              <a:gd name="T6" fmla="*/ 0 60000 65536"/>
              <a:gd name="T7" fmla="*/ 0 60000 65536"/>
              <a:gd name="T8" fmla="*/ 0 60000 65536"/>
              <a:gd name="T9" fmla="*/ 0 w 21600"/>
              <a:gd name="T10" fmla="*/ 0 h 21209"/>
              <a:gd name="T11" fmla="*/ 21600 w 21600"/>
              <a:gd name="T12" fmla="*/ 21209 h 2120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209" fill="none" extrusionOk="0">
                <a:moveTo>
                  <a:pt x="4091" y="0"/>
                </a:moveTo>
                <a:cubicBezTo>
                  <a:pt x="14256" y="1961"/>
                  <a:pt x="21600" y="10857"/>
                  <a:pt x="21600" y="21209"/>
                </a:cubicBezTo>
              </a:path>
              <a:path w="21600" h="21209" stroke="0" extrusionOk="0">
                <a:moveTo>
                  <a:pt x="4091" y="0"/>
                </a:moveTo>
                <a:cubicBezTo>
                  <a:pt x="14256" y="1961"/>
                  <a:pt x="21600" y="10857"/>
                  <a:pt x="21600" y="21209"/>
                </a:cubicBezTo>
                <a:lnTo>
                  <a:pt x="0" y="21209"/>
                </a:lnTo>
                <a:lnTo>
                  <a:pt x="4091" y="0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  <a:round/>
            <a:headEnd type="none" w="med" len="med"/>
            <a:tailEnd type="triangle" w="med" len="med"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9" name="Rectangle 36" descr="Papyrus"/>
          <p:cNvSpPr>
            <a:spLocks noChangeArrowheads="1"/>
          </p:cNvSpPr>
          <p:nvPr/>
        </p:nvSpPr>
        <p:spPr bwMode="auto">
          <a:xfrm>
            <a:off x="4502150" y="4663148"/>
            <a:ext cx="6096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+60</a:t>
            </a:r>
          </a:p>
        </p:txBody>
      </p:sp>
      <p:pic>
        <p:nvPicPr>
          <p:cNvPr id="40" name="Picture 35" descr="arrow bl rt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319588" y="4882223"/>
            <a:ext cx="1061384" cy="25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Rectangle 52" descr="Papyrus"/>
          <p:cNvSpPr>
            <a:spLocks noChangeArrowheads="1"/>
          </p:cNvSpPr>
          <p:nvPr/>
        </p:nvSpPr>
        <p:spPr bwMode="auto">
          <a:xfrm>
            <a:off x="4257675" y="5114925"/>
            <a:ext cx="127635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Recess. Gap</a:t>
            </a:r>
          </a:p>
        </p:txBody>
      </p:sp>
      <p:sp>
        <p:nvSpPr>
          <p:cNvPr id="46" name="Rectangle 15"/>
          <p:cNvSpPr>
            <a:spLocks noChangeArrowheads="1"/>
          </p:cNvSpPr>
          <p:nvPr/>
        </p:nvSpPr>
        <p:spPr bwMode="auto">
          <a:xfrm>
            <a:off x="5653088" y="5046663"/>
            <a:ext cx="3490912" cy="520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eaLnBrk="0" hangingPunct="0">
              <a:defRPr/>
            </a:pP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-1 x -$60 = $60 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billion</a:t>
            </a:r>
          </a:p>
        </p:txBody>
      </p:sp>
      <p:sp>
        <p:nvSpPr>
          <p:cNvPr id="47" name="Rectangle 45"/>
          <p:cNvSpPr>
            <a:spLocks noChangeArrowheads="1"/>
          </p:cNvSpPr>
          <p:nvPr/>
        </p:nvSpPr>
        <p:spPr bwMode="auto">
          <a:xfrm>
            <a:off x="0" y="2638426"/>
            <a:ext cx="2295525" cy="278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2400" b="1" dirty="0">
                <a:latin typeface="Arial" pitchFamily="34" charset="0"/>
                <a:ea typeface="Verdana" pitchFamily="34" charset="0"/>
                <a:cs typeface="Arial" pitchFamily="34" charset="0"/>
              </a:rPr>
              <a:t>Now, let</a:t>
            </a:r>
            <a:r>
              <a:rPr lang="en-US" sz="2000" b="1" dirty="0">
                <a:latin typeface="Arial" pitchFamily="34" charset="0"/>
                <a:ea typeface="Verdana" pitchFamily="34" charset="0"/>
                <a:cs typeface="Arial" pitchFamily="34" charset="0"/>
              </a:rPr>
              <a:t>’s </a:t>
            </a:r>
            <a:r>
              <a:rPr lang="en-US" sz="2400" b="1" dirty="0">
                <a:latin typeface="Arial" pitchFamily="34" charset="0"/>
                <a:ea typeface="Verdana" pitchFamily="34" charset="0"/>
                <a:cs typeface="Arial" pitchFamily="34" charset="0"/>
              </a:rPr>
              <a:t>look</a:t>
            </a:r>
          </a:p>
          <a:p>
            <a:pPr>
              <a:defRPr/>
            </a:pPr>
            <a:r>
              <a:rPr lang="en-US" sz="2400" b="1" dirty="0">
                <a:latin typeface="Arial" pitchFamily="34" charset="0"/>
                <a:ea typeface="Verdana" pitchFamily="34" charset="0"/>
                <a:cs typeface="Arial" pitchFamily="34" charset="0"/>
              </a:rPr>
              <a:t>at correcting</a:t>
            </a:r>
          </a:p>
          <a:p>
            <a:pPr>
              <a:defRPr/>
            </a:pPr>
            <a:r>
              <a:rPr lang="en-US" sz="2400" b="1" dirty="0">
                <a:latin typeface="Arial" pitchFamily="34" charset="0"/>
                <a:ea typeface="Verdana" pitchFamily="34" charset="0"/>
                <a:cs typeface="Arial" pitchFamily="34" charset="0"/>
              </a:rPr>
              <a:t>this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Verdana" pitchFamily="34" charset="0"/>
                <a:cs typeface="Arial" pitchFamily="34" charset="0"/>
              </a:rPr>
              <a:t>$60 billion</a:t>
            </a:r>
          </a:p>
          <a:p>
            <a:pPr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Verdana" pitchFamily="34" charset="0"/>
                <a:cs typeface="Arial" pitchFamily="34" charset="0"/>
              </a:rPr>
              <a:t>recessionary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</a:p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Verdana" pitchFamily="34" charset="0"/>
                <a:cs typeface="Arial" pitchFamily="34" charset="0"/>
              </a:rPr>
              <a:t>gap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ea typeface="Verdana" pitchFamily="34" charset="0"/>
                <a:cs typeface="Arial" pitchFamily="34" charset="0"/>
              </a:rPr>
              <a:t> </a:t>
            </a:r>
            <a:r>
              <a:rPr lang="en-US" sz="2400" b="1" dirty="0">
                <a:latin typeface="Arial" pitchFamily="34" charset="0"/>
                <a:ea typeface="Verdana" pitchFamily="34" charset="0"/>
                <a:cs typeface="Arial" pitchFamily="34" charset="0"/>
              </a:rPr>
              <a:t>with a tax</a:t>
            </a:r>
          </a:p>
          <a:p>
            <a:pPr>
              <a:defRPr/>
            </a:pPr>
            <a:r>
              <a:rPr lang="en-US" sz="2400" b="1" dirty="0">
                <a:latin typeface="Arial" pitchFamily="34" charset="0"/>
                <a:ea typeface="Verdana" pitchFamily="34" charset="0"/>
                <a:cs typeface="Arial" pitchFamily="34" charset="0"/>
              </a:rPr>
              <a:t>cut. </a:t>
            </a:r>
          </a:p>
          <a:p>
            <a:pPr algn="ctr">
              <a:defRPr/>
            </a:pPr>
            <a:r>
              <a:rPr lang="en-US" sz="3600" b="1" dirty="0">
                <a:latin typeface="Arial" pitchFamily="34" charset="0"/>
                <a:ea typeface="Verdana" pitchFamily="34" charset="0"/>
                <a:cs typeface="Arial" pitchFamily="34" charset="0"/>
              </a:rPr>
              <a:t>MPS = .5</a:t>
            </a:r>
          </a:p>
        </p:txBody>
      </p:sp>
      <p:sp>
        <p:nvSpPr>
          <p:cNvPr id="49" name="Rectangle 45" descr="Papyrus"/>
          <p:cNvSpPr>
            <a:spLocks noChangeArrowheads="1"/>
          </p:cNvSpPr>
          <p:nvPr/>
        </p:nvSpPr>
        <p:spPr bwMode="auto">
          <a:xfrm>
            <a:off x="815321" y="964406"/>
            <a:ext cx="3648994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Recessionary </a:t>
            </a:r>
            <a:r>
              <a:rPr 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Spending </a:t>
            </a: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Gap</a:t>
            </a:r>
          </a:p>
        </p:txBody>
      </p:sp>
      <p:sp>
        <p:nvSpPr>
          <p:cNvPr id="50" name="Line 15"/>
          <p:cNvSpPr>
            <a:spLocks noChangeShapeType="1"/>
          </p:cNvSpPr>
          <p:nvPr/>
        </p:nvSpPr>
        <p:spPr bwMode="auto">
          <a:xfrm flipH="1">
            <a:off x="3828255" y="1438561"/>
            <a:ext cx="267494" cy="119986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stealth" w="med" len="med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algn="ctr"/>
            <a:endParaRPr lang="en-US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44" name="Rectangle 28" descr="Papyrus"/>
          <p:cNvSpPr>
            <a:spLocks noChangeArrowheads="1"/>
          </p:cNvSpPr>
          <p:nvPr/>
        </p:nvSpPr>
        <p:spPr bwMode="auto">
          <a:xfrm>
            <a:off x="0" y="0"/>
            <a:ext cx="9144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ckwell Extra Bold" pitchFamily="18" charset="0"/>
              </a:rPr>
              <a:t>M</a:t>
            </a:r>
            <a:r>
              <a:rPr lang="en-US" sz="2400" b="1" dirty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ckwell Extra Bold" pitchFamily="18" charset="0"/>
              </a:rPr>
              <a:t>T</a:t>
            </a:r>
            <a:r>
              <a:rPr lang="en-US" sz="3200" b="1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3200" b="1" dirty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= </a:t>
            </a:r>
            <a:r>
              <a:rPr lang="en-US" sz="3200" b="1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-MPC/MPS</a:t>
            </a:r>
            <a:r>
              <a:rPr lang="en-US" sz="3200" b="1" dirty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,   </a:t>
            </a:r>
            <a:r>
              <a:rPr lang="en-US" sz="3200" b="1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-.50/.</a:t>
            </a:r>
            <a:r>
              <a:rPr lang="en-US" sz="3200" b="1" dirty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50 </a:t>
            </a:r>
            <a:r>
              <a:rPr lang="en-US" sz="3200" b="1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= </a:t>
            </a:r>
            <a:r>
              <a:rPr lang="en-US" sz="3200" b="1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ckwell Extra Bold" pitchFamily="18" charset="0"/>
              </a:rPr>
              <a:t>M</a:t>
            </a:r>
            <a:r>
              <a:rPr lang="en-US" sz="2400" b="1" dirty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ckwell Extra Bold" pitchFamily="18" charset="0"/>
              </a:rPr>
              <a:t>T</a:t>
            </a:r>
            <a:r>
              <a:rPr lang="en-US" sz="3200" b="1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3200" b="1" dirty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of </a:t>
            </a:r>
            <a:r>
              <a:rPr lang="en-US" sz="3200" b="1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-1</a:t>
            </a:r>
            <a:endParaRPr lang="en-US" sz="3200" b="1" dirty="0">
              <a:solidFill>
                <a:srgbClr val="33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algn="ctr">
              <a:defRPr/>
            </a:pPr>
            <a:r>
              <a:rPr lang="en-US" sz="3200" b="1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ckwell Extra Bold" pitchFamily="18" charset="0"/>
              </a:rPr>
              <a:t>M</a:t>
            </a:r>
            <a:r>
              <a:rPr lang="en-US" sz="2400" b="1" dirty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ckwell Extra Bold" pitchFamily="18" charset="0"/>
              </a:rPr>
              <a:t>T</a:t>
            </a:r>
            <a:r>
              <a:rPr lang="en-US" b="1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b="1" dirty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is </a:t>
            </a:r>
            <a:r>
              <a:rPr lang="en-US" b="1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-1 </a:t>
            </a:r>
            <a:r>
              <a:rPr lang="en-US" b="1" dirty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&amp; we </a:t>
            </a:r>
            <a:r>
              <a:rPr lang="en-US" sz="2400" b="1" dirty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are </a:t>
            </a:r>
            <a:r>
              <a:rPr lang="en-US" b="1" dirty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short</a:t>
            </a:r>
            <a:r>
              <a:rPr lang="en-US" sz="2400" b="1" dirty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of </a:t>
            </a:r>
            <a:r>
              <a:rPr lang="en-US" b="1" dirty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Y*[$</a:t>
            </a:r>
            <a:r>
              <a:rPr lang="en-US" b="1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800] </a:t>
            </a:r>
            <a:r>
              <a:rPr lang="en-US" sz="2000" b="1" dirty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by </a:t>
            </a:r>
            <a:r>
              <a:rPr lang="en-US" b="1" dirty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$60 billion</a:t>
            </a:r>
          </a:p>
        </p:txBody>
      </p:sp>
      <p:sp>
        <p:nvSpPr>
          <p:cNvPr id="723984" name="Text Box 16"/>
          <p:cNvSpPr txBox="1">
            <a:spLocks noChangeArrowheads="1"/>
          </p:cNvSpPr>
          <p:nvPr/>
        </p:nvSpPr>
        <p:spPr bwMode="auto">
          <a:xfrm>
            <a:off x="4841875" y="1146175"/>
            <a:ext cx="2166938" cy="584775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 w="57150" cmpd="thickThin" algn="ctr">
            <a:solidFill>
              <a:schemeClr val="bg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Full </a:t>
            </a:r>
            <a:r>
              <a:rPr lang="en-US" sz="2000" b="1" dirty="0" smtClean="0">
                <a:solidFill>
                  <a:srgbClr val="000000"/>
                </a:solidFill>
                <a:latin typeface="Arial" charset="0"/>
              </a:rPr>
              <a:t>$60 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Billion </a:t>
            </a:r>
          </a:p>
          <a:p>
            <a:pPr algn="ctr">
              <a:lnSpc>
                <a:spcPct val="80000"/>
              </a:lnSpc>
            </a:pP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Increase in </a:t>
            </a:r>
            <a:r>
              <a:rPr lang="en-US" sz="2000" b="1" dirty="0" smtClean="0">
                <a:solidFill>
                  <a:srgbClr val="000000"/>
                </a:solidFill>
                <a:latin typeface="Arial" charset="0"/>
              </a:rPr>
              <a:t>AD</a:t>
            </a:r>
          </a:p>
        </p:txBody>
      </p:sp>
      <p:pic>
        <p:nvPicPr>
          <p:cNvPr id="35" name="Picture 34" descr="1 a bullet gets bigger.gif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299075" y="3863975"/>
            <a:ext cx="24765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9492064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2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723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723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514 0.05301 L -3.05556E-6 1.85185E-6 " pathEditMode="relative" rAng="0" ptsTypes="AA">
                                      <p:cBhvr>
                                        <p:cTn id="29" dur="3000" fill="hold"/>
                                        <p:tgtEl>
                                          <p:spTgt spid="7239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757" y="-26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 sword cl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500"/>
                            </p:stCondLst>
                            <p:childTnLst>
                              <p:par>
                                <p:cTn id="38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7239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7239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000"/>
                            </p:stCondLst>
                            <p:childTnLst>
                              <p:par>
                                <p:cTn id="4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5" dur="2000"/>
                                        <p:tgtEl>
                                          <p:spTgt spid="723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6000"/>
                            </p:stCondLst>
                            <p:childTnLst>
                              <p:par>
                                <p:cTn id="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9" dur="2000"/>
                                        <p:tgtEl>
                                          <p:spTgt spid="723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8000"/>
                            </p:stCondLst>
                            <p:childTnLst>
                              <p:par>
                                <p:cTn id="5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724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724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8500"/>
                            </p:stCondLst>
                            <p:childTnLst>
                              <p:par>
                                <p:cTn id="5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1000"/>
                                        <p:tgtEl>
                                          <p:spTgt spid="723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9500"/>
                            </p:stCondLst>
                            <p:childTnLst>
                              <p:par>
                                <p:cTn id="6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0000"/>
                            </p:stCondLst>
                            <p:childTnLst>
                              <p:par>
                                <p:cTn id="7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10500"/>
                            </p:stCondLst>
                            <p:childTnLst>
                              <p:par>
                                <p:cTn id="7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3978" grpId="0" animBg="1"/>
      <p:bldP spid="723978" grpId="1" animBg="1"/>
      <p:bldP spid="723979" grpId="0"/>
      <p:bldP spid="723983" grpId="0" animBg="1"/>
      <p:bldP spid="723985" grpId="0" animBg="1"/>
      <p:bldP spid="723989" grpId="0" animBg="1"/>
      <p:bldP spid="723992" grpId="0" animBg="1"/>
      <p:bldP spid="723992" grpId="1" animBg="1"/>
      <p:bldP spid="723982" grpId="0" animBg="1"/>
      <p:bldP spid="724024" grpId="0" animBg="1"/>
      <p:bldP spid="39" grpId="0"/>
      <p:bldP spid="46" grpId="0"/>
      <p:bldP spid="47" grpId="0"/>
      <p:bldP spid="50" grpId="0" animBg="1"/>
      <p:bldP spid="72398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1561" name="Picture 57" descr="divider inflation line_of_fire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61224" y="4092575"/>
            <a:ext cx="701675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" name="Line 9"/>
          <p:cNvSpPr>
            <a:spLocks noChangeShapeType="1"/>
          </p:cNvSpPr>
          <p:nvPr/>
        </p:nvSpPr>
        <p:spPr bwMode="auto">
          <a:xfrm flipH="1">
            <a:off x="7962900" y="3657600"/>
            <a:ext cx="12700" cy="660400"/>
          </a:xfrm>
          <a:prstGeom prst="line">
            <a:avLst/>
          </a:prstGeom>
          <a:noFill/>
          <a:ln w="38100">
            <a:solidFill>
              <a:srgbClr val="009900"/>
            </a:solidFill>
            <a:prstDash val="sysDot"/>
            <a:round/>
            <a:headEnd/>
            <a:tailEnd type="stealth" w="med" len="med"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61508" name="Line 4"/>
          <p:cNvSpPr>
            <a:spLocks noChangeShapeType="1"/>
          </p:cNvSpPr>
          <p:nvPr/>
        </p:nvSpPr>
        <p:spPr bwMode="auto">
          <a:xfrm>
            <a:off x="7381875" y="2870200"/>
            <a:ext cx="762000" cy="1066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151" name="Line 8"/>
          <p:cNvSpPr>
            <a:spLocks noChangeShapeType="1"/>
          </p:cNvSpPr>
          <p:nvPr/>
        </p:nvSpPr>
        <p:spPr bwMode="auto">
          <a:xfrm>
            <a:off x="7381875" y="2870200"/>
            <a:ext cx="762000" cy="1066800"/>
          </a:xfrm>
          <a:prstGeom prst="line">
            <a:avLst/>
          </a:prstGeom>
          <a:noFill/>
          <a:ln w="38100">
            <a:solidFill>
              <a:srgbClr val="0099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153" name="Line 5"/>
          <p:cNvSpPr>
            <a:spLocks noChangeShapeType="1"/>
          </p:cNvSpPr>
          <p:nvPr/>
        </p:nvSpPr>
        <p:spPr bwMode="auto">
          <a:xfrm>
            <a:off x="5867400" y="2590800"/>
            <a:ext cx="0" cy="1752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154" name="Line 6"/>
          <p:cNvSpPr>
            <a:spLocks noChangeShapeType="1"/>
          </p:cNvSpPr>
          <p:nvPr/>
        </p:nvSpPr>
        <p:spPr bwMode="auto">
          <a:xfrm>
            <a:off x="5867399" y="4343400"/>
            <a:ext cx="30194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155" name="Rectangle 7"/>
          <p:cNvSpPr>
            <a:spLocks noChangeArrowheads="1"/>
          </p:cNvSpPr>
          <p:nvPr/>
        </p:nvSpPr>
        <p:spPr bwMode="auto">
          <a:xfrm>
            <a:off x="5486400" y="3543300"/>
            <a:ext cx="3810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b="1" dirty="0">
                <a:solidFill>
                  <a:srgbClr val="000000"/>
                </a:solidFill>
                <a:latin typeface="Arial" charset="0"/>
                <a:cs typeface="Arial" charset="0"/>
              </a:rPr>
              <a:t>PL</a:t>
            </a:r>
          </a:p>
        </p:txBody>
      </p:sp>
      <p:sp>
        <p:nvSpPr>
          <p:cNvPr id="661514" name="Rectangle 10"/>
          <p:cNvSpPr>
            <a:spLocks noChangeArrowheads="1"/>
          </p:cNvSpPr>
          <p:nvPr/>
        </p:nvSpPr>
        <p:spPr bwMode="auto">
          <a:xfrm>
            <a:off x="6448425" y="2905125"/>
            <a:ext cx="609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b="1" dirty="0">
                <a:solidFill>
                  <a:srgbClr val="000000"/>
                </a:solidFill>
                <a:latin typeface="Arial" charset="0"/>
                <a:cs typeface="Arial" charset="0"/>
              </a:rPr>
              <a:t>AD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  <a:cs typeface="Arial" charset="0"/>
              </a:rPr>
              <a:t>2</a:t>
            </a:r>
          </a:p>
        </p:txBody>
      </p:sp>
      <p:sp>
        <p:nvSpPr>
          <p:cNvPr id="661515" name="Rectangle 11"/>
          <p:cNvSpPr>
            <a:spLocks noChangeArrowheads="1"/>
          </p:cNvSpPr>
          <p:nvPr/>
        </p:nvSpPr>
        <p:spPr bwMode="auto">
          <a:xfrm>
            <a:off x="7289800" y="2667000"/>
            <a:ext cx="457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8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AD</a:t>
            </a:r>
            <a:r>
              <a:rPr lang="en-US" sz="16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1</a:t>
            </a:r>
          </a:p>
        </p:txBody>
      </p:sp>
      <p:sp>
        <p:nvSpPr>
          <p:cNvPr id="6158" name="Rectangle 12"/>
          <p:cNvSpPr>
            <a:spLocks noChangeArrowheads="1"/>
          </p:cNvSpPr>
          <p:nvPr/>
        </p:nvSpPr>
        <p:spPr bwMode="auto">
          <a:xfrm>
            <a:off x="6918325" y="2520950"/>
            <a:ext cx="609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b="1" dirty="0">
                <a:solidFill>
                  <a:srgbClr val="000000"/>
                </a:solidFill>
                <a:latin typeface="Arial" charset="0"/>
                <a:cs typeface="Arial" charset="0"/>
              </a:rPr>
              <a:t>LRAS</a:t>
            </a:r>
          </a:p>
        </p:txBody>
      </p:sp>
      <p:sp>
        <p:nvSpPr>
          <p:cNvPr id="661517" name="Rectangle 13"/>
          <p:cNvSpPr>
            <a:spLocks noChangeArrowheads="1"/>
          </p:cNvSpPr>
          <p:nvPr/>
        </p:nvSpPr>
        <p:spPr bwMode="auto">
          <a:xfrm>
            <a:off x="6248400" y="43434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     </a:t>
            </a: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  </a:t>
            </a: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  Y</a:t>
            </a: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* </a:t>
            </a:r>
            <a:r>
              <a:rPr lang="en-US" sz="18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        </a:t>
            </a:r>
            <a:r>
              <a:rPr lang="en-US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Arial" charset="0"/>
              </a:rPr>
              <a:t>RGDP</a:t>
            </a:r>
          </a:p>
        </p:txBody>
      </p:sp>
      <p:sp>
        <p:nvSpPr>
          <p:cNvPr id="661518" name="Rectangle 14"/>
          <p:cNvSpPr>
            <a:spLocks noChangeArrowheads="1"/>
          </p:cNvSpPr>
          <p:nvPr/>
        </p:nvSpPr>
        <p:spPr bwMode="auto">
          <a:xfrm>
            <a:off x="8267700" y="3543300"/>
            <a:ext cx="762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SRAS</a:t>
            </a:r>
          </a:p>
        </p:txBody>
      </p:sp>
      <p:sp>
        <p:nvSpPr>
          <p:cNvPr id="6161" name="Arc 15"/>
          <p:cNvSpPr>
            <a:spLocks/>
          </p:cNvSpPr>
          <p:nvPr/>
        </p:nvSpPr>
        <p:spPr bwMode="auto">
          <a:xfrm flipV="1">
            <a:off x="6096000" y="2514600"/>
            <a:ext cx="1801813" cy="1524000"/>
          </a:xfrm>
          <a:custGeom>
            <a:avLst/>
            <a:gdLst>
              <a:gd name="T0" fmla="*/ 0 w 21289"/>
              <a:gd name="T1" fmla="*/ 0 h 21600"/>
              <a:gd name="T2" fmla="*/ 2147483647 w 21289"/>
              <a:gd name="T3" fmla="*/ 2147483647 h 21600"/>
              <a:gd name="T4" fmla="*/ 0 w 21289"/>
              <a:gd name="T5" fmla="*/ 2147483647 h 21600"/>
              <a:gd name="T6" fmla="*/ 0 60000 65536"/>
              <a:gd name="T7" fmla="*/ 0 60000 65536"/>
              <a:gd name="T8" fmla="*/ 0 60000 65536"/>
              <a:gd name="T9" fmla="*/ 0 w 21289"/>
              <a:gd name="T10" fmla="*/ 0 h 21600"/>
              <a:gd name="T11" fmla="*/ 21289 w 21289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289" h="21600" fill="none" extrusionOk="0">
                <a:moveTo>
                  <a:pt x="-1" y="0"/>
                </a:moveTo>
                <a:cubicBezTo>
                  <a:pt x="10519" y="0"/>
                  <a:pt x="19509" y="7578"/>
                  <a:pt x="21288" y="17947"/>
                </a:cubicBezTo>
              </a:path>
              <a:path w="21289" h="21600" stroke="0" extrusionOk="0">
                <a:moveTo>
                  <a:pt x="-1" y="0"/>
                </a:moveTo>
                <a:cubicBezTo>
                  <a:pt x="10519" y="0"/>
                  <a:pt x="19509" y="7578"/>
                  <a:pt x="21288" y="17947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5715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162" name="Line 16"/>
          <p:cNvSpPr>
            <a:spLocks noChangeShapeType="1"/>
          </p:cNvSpPr>
          <p:nvPr/>
        </p:nvSpPr>
        <p:spPr bwMode="auto">
          <a:xfrm>
            <a:off x="7223125" y="2743200"/>
            <a:ext cx="0" cy="1600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163" name="Line 17"/>
          <p:cNvSpPr>
            <a:spLocks noChangeShapeType="1"/>
          </p:cNvSpPr>
          <p:nvPr/>
        </p:nvSpPr>
        <p:spPr bwMode="auto">
          <a:xfrm flipH="1">
            <a:off x="5867400" y="3679825"/>
            <a:ext cx="2400300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6187" name="Picture 47" descr="1 aaaaa bullet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820025" y="3565525"/>
            <a:ext cx="304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1552" name="Rectangle 48"/>
          <p:cNvSpPr>
            <a:spLocks noChangeArrowheads="1"/>
          </p:cNvSpPr>
          <p:nvPr/>
        </p:nvSpPr>
        <p:spPr bwMode="auto">
          <a:xfrm>
            <a:off x="7686675" y="4368800"/>
            <a:ext cx="5080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Y</a:t>
            </a:r>
            <a:r>
              <a:rPr 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</a:t>
            </a:r>
          </a:p>
        </p:txBody>
      </p:sp>
      <p:sp>
        <p:nvSpPr>
          <p:cNvPr id="53" name="Rectangle 7"/>
          <p:cNvSpPr>
            <a:spLocks noChangeArrowheads="1"/>
          </p:cNvSpPr>
          <p:nvPr/>
        </p:nvSpPr>
        <p:spPr bwMode="auto">
          <a:xfrm rot="16200000">
            <a:off x="4441825" y="3436937"/>
            <a:ext cx="1730375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Price Level</a:t>
            </a:r>
            <a:endParaRPr lang="en-US" sz="18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" name="Rectangle 48"/>
          <p:cNvSpPr>
            <a:spLocks noChangeArrowheads="1"/>
          </p:cNvSpPr>
          <p:nvPr/>
        </p:nvSpPr>
        <p:spPr bwMode="auto">
          <a:xfrm>
            <a:off x="7747000" y="4657725"/>
            <a:ext cx="5080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24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840</a:t>
            </a:r>
            <a:endParaRPr lang="en-US" sz="2400" b="1" dirty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9" name="Rectangle 48"/>
          <p:cNvSpPr>
            <a:spLocks noChangeArrowheads="1"/>
          </p:cNvSpPr>
          <p:nvPr/>
        </p:nvSpPr>
        <p:spPr bwMode="auto">
          <a:xfrm>
            <a:off x="7035800" y="4679950"/>
            <a:ext cx="5080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800</a:t>
            </a:r>
            <a:endParaRPr lang="en-US" sz="20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0" name="Rectangle 7"/>
          <p:cNvSpPr>
            <a:spLocks noChangeArrowheads="1"/>
          </p:cNvSpPr>
          <p:nvPr/>
        </p:nvSpPr>
        <p:spPr bwMode="auto">
          <a:xfrm>
            <a:off x="5952" y="1143000"/>
            <a:ext cx="9138445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W</a:t>
            </a:r>
            <a:r>
              <a:rPr lang="en-US" sz="2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e have an </a:t>
            </a:r>
            <a:r>
              <a:rPr lang="en-US" sz="2200" b="1" dirty="0" smtClean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inflationary GDP gap of </a:t>
            </a:r>
            <a:r>
              <a:rPr lang="en-US" sz="2400" b="1" dirty="0" smtClean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$40 </a:t>
            </a:r>
            <a:r>
              <a:rPr lang="en-US" sz="2200" b="1" dirty="0" smtClean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billion </a:t>
            </a:r>
            <a:r>
              <a:rPr lang="en-US" sz="2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and the </a:t>
            </a:r>
            <a:r>
              <a:rPr lang="en-US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MPS</a:t>
            </a:r>
            <a:r>
              <a:rPr lang="en-US" sz="2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is </a:t>
            </a:r>
            <a:r>
              <a:rPr lang="en-US" sz="24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.50</a:t>
            </a:r>
            <a:r>
              <a:rPr lang="en-US" sz="2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.</a:t>
            </a:r>
            <a:endParaRPr lang="en-US" sz="22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31" name="Rectangle 7"/>
          <p:cNvSpPr>
            <a:spLocks noChangeArrowheads="1"/>
          </p:cNvSpPr>
          <p:nvPr/>
        </p:nvSpPr>
        <p:spPr bwMode="auto">
          <a:xfrm>
            <a:off x="0" y="5289550"/>
            <a:ext cx="8648699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2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We would need one of these </a:t>
            </a:r>
            <a:r>
              <a:rPr lang="en-US" sz="26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two fiscal policy actions</a:t>
            </a:r>
            <a:r>
              <a:rPr lang="en-US" sz="2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:</a:t>
            </a:r>
            <a:endParaRPr lang="en-US" sz="26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32" name="Rectangle 7"/>
          <p:cNvSpPr>
            <a:spLocks noChangeArrowheads="1"/>
          </p:cNvSpPr>
          <p:nvPr/>
        </p:nvSpPr>
        <p:spPr bwMode="auto">
          <a:xfrm>
            <a:off x="247650" y="5746750"/>
            <a:ext cx="8639174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1. </a:t>
            </a:r>
            <a:r>
              <a:rPr lang="en-US" sz="20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Decrease G by $20 billion </a:t>
            </a:r>
            <a:r>
              <a:rPr lang="en-US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[M</a:t>
            </a:r>
            <a:r>
              <a:rPr lang="en-US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E</a:t>
            </a:r>
            <a:r>
              <a:rPr lang="en-US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of 2 </a:t>
            </a:r>
            <a:r>
              <a:rPr lang="en-US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X</a:t>
            </a:r>
            <a:r>
              <a:rPr lang="en-US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-20 = -$40 decrease in GDP]</a:t>
            </a:r>
            <a:endParaRPr lang="en-US" sz="24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33" name="Rectangle 7"/>
          <p:cNvSpPr>
            <a:spLocks noChangeArrowheads="1"/>
          </p:cNvSpPr>
          <p:nvPr/>
        </p:nvSpPr>
        <p:spPr bwMode="auto">
          <a:xfrm>
            <a:off x="238125" y="6115050"/>
            <a:ext cx="8410574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2. </a:t>
            </a:r>
            <a:r>
              <a:rPr lang="en-US" sz="20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Increase T by $40 billion </a:t>
            </a:r>
            <a:r>
              <a:rPr lang="en-US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[M</a:t>
            </a:r>
            <a:r>
              <a:rPr lang="en-US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T</a:t>
            </a:r>
            <a:r>
              <a:rPr lang="en-US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of -1 </a:t>
            </a:r>
            <a:r>
              <a:rPr lang="en-US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X</a:t>
            </a:r>
            <a:r>
              <a:rPr lang="en-US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+40 = -$40 decrease in GDP]</a:t>
            </a:r>
            <a:endParaRPr lang="en-US" sz="24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34" name="Rectangle 28" descr="Papyrus"/>
          <p:cNvSpPr>
            <a:spLocks noChangeArrowheads="1"/>
          </p:cNvSpPr>
          <p:nvPr/>
        </p:nvSpPr>
        <p:spPr bwMode="auto">
          <a:xfrm>
            <a:off x="0" y="0"/>
            <a:ext cx="9144000" cy="952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>
            <a:sp3d extrusionH="57150">
              <a:bevelT w="38100" h="38100" prst="angle"/>
            </a:sp3d>
          </a:bodyPr>
          <a:lstStyle/>
          <a:p>
            <a:pPr algn="ctr"/>
            <a:r>
              <a:rPr lang="en-US" sz="3200" b="1" dirty="0" smtClean="0">
                <a:solidFill>
                  <a:srgbClr val="009900"/>
                </a:solidFill>
                <a:latin typeface="Rockwell Extra Bold" pitchFamily="18" charset="0"/>
                <a:cs typeface="Arial" charset="0"/>
              </a:rPr>
              <a:t>M</a:t>
            </a:r>
            <a:r>
              <a:rPr lang="en-US" sz="2400" b="1" dirty="0" smtClean="0">
                <a:solidFill>
                  <a:srgbClr val="009900"/>
                </a:solidFill>
                <a:latin typeface="Rockwell Extra Bold" pitchFamily="18" charset="0"/>
                <a:cs typeface="Arial" charset="0"/>
              </a:rPr>
              <a:t>E</a:t>
            </a:r>
            <a:r>
              <a:rPr lang="en-US" sz="3200" b="1" dirty="0" smtClean="0">
                <a:solidFill>
                  <a:srgbClr val="009900"/>
                </a:solidFill>
                <a:latin typeface="Arial" charset="0"/>
                <a:cs typeface="Arial" charset="0"/>
              </a:rPr>
              <a:t>=1/MPS</a:t>
            </a:r>
            <a:r>
              <a:rPr lang="en-US" sz="3200" b="1" dirty="0">
                <a:solidFill>
                  <a:srgbClr val="009900"/>
                </a:solidFill>
                <a:latin typeface="Arial" charset="0"/>
                <a:cs typeface="Arial" charset="0"/>
              </a:rPr>
              <a:t>, 1/.50 = $1/.50 = </a:t>
            </a:r>
            <a:r>
              <a:rPr lang="en-US" sz="3200" b="1" dirty="0">
                <a:solidFill>
                  <a:srgbClr val="009900"/>
                </a:solidFill>
                <a:latin typeface="Rockwell Extra Bold" pitchFamily="18" charset="0"/>
                <a:cs typeface="Arial" charset="0"/>
              </a:rPr>
              <a:t>M</a:t>
            </a:r>
            <a:r>
              <a:rPr lang="en-US" sz="2400" b="1" dirty="0">
                <a:solidFill>
                  <a:srgbClr val="009900"/>
                </a:solidFill>
                <a:latin typeface="Rockwell Extra Bold" pitchFamily="18" charset="0"/>
                <a:cs typeface="Arial" charset="0"/>
              </a:rPr>
              <a:t>E</a:t>
            </a:r>
            <a:r>
              <a:rPr lang="en-US" sz="3200" b="1" dirty="0">
                <a:solidFill>
                  <a:srgbClr val="009900"/>
                </a:solidFill>
                <a:latin typeface="Arial" charset="0"/>
                <a:cs typeface="Arial" charset="0"/>
              </a:rPr>
              <a:t> of </a:t>
            </a:r>
            <a:r>
              <a:rPr lang="en-US" sz="3200" b="1" dirty="0" smtClean="0">
                <a:solidFill>
                  <a:srgbClr val="009900"/>
                </a:solidFill>
                <a:latin typeface="Arial" charset="0"/>
                <a:cs typeface="Arial" charset="0"/>
              </a:rPr>
              <a:t>2 &amp; M</a:t>
            </a:r>
            <a:r>
              <a:rPr lang="en-US" sz="2400" b="1" dirty="0" smtClean="0">
                <a:solidFill>
                  <a:srgbClr val="009900"/>
                </a:solidFill>
                <a:latin typeface="Arial" charset="0"/>
                <a:cs typeface="Arial" charset="0"/>
              </a:rPr>
              <a:t>T</a:t>
            </a:r>
            <a:r>
              <a:rPr lang="en-US" sz="3200" b="1" dirty="0" smtClean="0">
                <a:solidFill>
                  <a:srgbClr val="009900"/>
                </a:solidFill>
                <a:latin typeface="Arial" charset="0"/>
                <a:cs typeface="Arial" charset="0"/>
              </a:rPr>
              <a:t> is -1</a:t>
            </a:r>
            <a:endParaRPr lang="en-US" sz="3200" b="1" dirty="0">
              <a:solidFill>
                <a:srgbClr val="009900"/>
              </a:solidFill>
              <a:latin typeface="Arial" charset="0"/>
              <a:cs typeface="Arial" charset="0"/>
            </a:endParaRPr>
          </a:p>
          <a:p>
            <a:pPr algn="ctr"/>
            <a:r>
              <a:rPr lang="en-US" sz="3200" b="1" dirty="0">
                <a:solidFill>
                  <a:srgbClr val="009900"/>
                </a:solidFill>
                <a:latin typeface="Rockwell Extra Bold" pitchFamily="18" charset="0"/>
                <a:cs typeface="Arial" charset="0"/>
              </a:rPr>
              <a:t>M</a:t>
            </a:r>
            <a:r>
              <a:rPr lang="en-US" sz="2400" b="1" dirty="0">
                <a:solidFill>
                  <a:srgbClr val="009900"/>
                </a:solidFill>
                <a:latin typeface="Rockwell Extra Bold" pitchFamily="18" charset="0"/>
                <a:cs typeface="Arial" charset="0"/>
              </a:rPr>
              <a:t>E</a:t>
            </a:r>
            <a:r>
              <a:rPr lang="en-US" b="1" dirty="0">
                <a:solidFill>
                  <a:srgbClr val="009900"/>
                </a:solidFill>
                <a:latin typeface="Arial" charset="0"/>
                <a:cs typeface="Arial" charset="0"/>
              </a:rPr>
              <a:t> </a:t>
            </a:r>
            <a:r>
              <a:rPr lang="en-US" sz="2400" b="1" dirty="0">
                <a:solidFill>
                  <a:srgbClr val="009900"/>
                </a:solidFill>
                <a:latin typeface="Arial" charset="0"/>
                <a:cs typeface="Arial" charset="0"/>
              </a:rPr>
              <a:t>is </a:t>
            </a:r>
            <a:r>
              <a:rPr lang="en-US" b="1" dirty="0">
                <a:solidFill>
                  <a:srgbClr val="009900"/>
                </a:solidFill>
                <a:latin typeface="Arial" charset="0"/>
                <a:cs typeface="Arial" charset="0"/>
              </a:rPr>
              <a:t>2 &amp; </a:t>
            </a:r>
            <a:r>
              <a:rPr lang="en-US" sz="3200" b="1" dirty="0" smtClean="0">
                <a:solidFill>
                  <a:srgbClr val="009900"/>
                </a:solidFill>
                <a:latin typeface="Arial" charset="0"/>
                <a:cs typeface="Arial" charset="0"/>
              </a:rPr>
              <a:t>M</a:t>
            </a:r>
            <a:r>
              <a:rPr lang="en-US" sz="2400" b="1" dirty="0" smtClean="0">
                <a:solidFill>
                  <a:srgbClr val="009900"/>
                </a:solidFill>
                <a:latin typeface="Arial" charset="0"/>
                <a:cs typeface="Arial" charset="0"/>
              </a:rPr>
              <a:t>T</a:t>
            </a:r>
            <a:r>
              <a:rPr lang="en-US" b="1" dirty="0" smtClean="0">
                <a:solidFill>
                  <a:srgbClr val="009900"/>
                </a:solidFill>
                <a:latin typeface="Arial" charset="0"/>
                <a:cs typeface="Arial" charset="0"/>
              </a:rPr>
              <a:t> is -1 </a:t>
            </a:r>
            <a:r>
              <a:rPr lang="en-US" sz="2400" b="1" dirty="0" smtClean="0">
                <a:solidFill>
                  <a:srgbClr val="009900"/>
                </a:solidFill>
                <a:latin typeface="Arial" charset="0"/>
                <a:cs typeface="Arial" charset="0"/>
              </a:rPr>
              <a:t>&amp; we </a:t>
            </a:r>
            <a:r>
              <a:rPr lang="en-US" sz="2400" b="1" dirty="0">
                <a:solidFill>
                  <a:srgbClr val="009900"/>
                </a:solidFill>
                <a:latin typeface="Arial" charset="0"/>
                <a:cs typeface="Arial" charset="0"/>
              </a:rPr>
              <a:t>are </a:t>
            </a:r>
            <a:r>
              <a:rPr lang="en-US" b="1" dirty="0">
                <a:solidFill>
                  <a:srgbClr val="009900"/>
                </a:solidFill>
                <a:latin typeface="Arial" charset="0"/>
                <a:cs typeface="Arial" charset="0"/>
              </a:rPr>
              <a:t>beyond Y*[$</a:t>
            </a:r>
            <a:r>
              <a:rPr lang="en-US" b="1" dirty="0" smtClean="0">
                <a:solidFill>
                  <a:srgbClr val="009900"/>
                </a:solidFill>
                <a:latin typeface="Arial" charset="0"/>
                <a:cs typeface="Arial" charset="0"/>
              </a:rPr>
              <a:t>800</a:t>
            </a:r>
            <a:r>
              <a:rPr lang="en-US" b="1" dirty="0">
                <a:solidFill>
                  <a:srgbClr val="009900"/>
                </a:solidFill>
                <a:latin typeface="Arial" charset="0"/>
                <a:cs typeface="Arial" charset="0"/>
              </a:rPr>
              <a:t>] </a:t>
            </a:r>
            <a:r>
              <a:rPr lang="en-US" sz="2400" b="1" dirty="0">
                <a:solidFill>
                  <a:srgbClr val="009900"/>
                </a:solidFill>
                <a:latin typeface="Arial" charset="0"/>
                <a:cs typeface="Arial" charset="0"/>
              </a:rPr>
              <a:t>by </a:t>
            </a:r>
            <a:r>
              <a:rPr lang="en-US" b="1" dirty="0">
                <a:solidFill>
                  <a:srgbClr val="009900"/>
                </a:solidFill>
                <a:latin typeface="Arial" charset="0"/>
                <a:cs typeface="Arial" charset="0"/>
              </a:rPr>
              <a:t>$40 </a:t>
            </a:r>
            <a:r>
              <a:rPr lang="en-US" sz="2400" b="1" dirty="0" err="1" smtClean="0">
                <a:solidFill>
                  <a:srgbClr val="009900"/>
                </a:solidFill>
                <a:latin typeface="Arial" charset="0"/>
                <a:cs typeface="Arial" charset="0"/>
              </a:rPr>
              <a:t>bil</a:t>
            </a:r>
            <a:r>
              <a:rPr lang="en-US" sz="2400" b="1" dirty="0" smtClean="0">
                <a:solidFill>
                  <a:srgbClr val="009900"/>
                </a:solidFill>
                <a:latin typeface="Arial" charset="0"/>
                <a:cs typeface="Arial" charset="0"/>
              </a:rPr>
              <a:t>.</a:t>
            </a:r>
            <a:endParaRPr lang="en-US" sz="2400" b="1" dirty="0">
              <a:solidFill>
                <a:srgbClr val="009900"/>
              </a:solidFill>
              <a:latin typeface="Arial" charset="0"/>
              <a:cs typeface="Arial" charset="0"/>
            </a:endParaRPr>
          </a:p>
        </p:txBody>
      </p:sp>
      <p:sp>
        <p:nvSpPr>
          <p:cNvPr id="36" name="Rectangle 45" descr="Papyrus"/>
          <p:cNvSpPr>
            <a:spLocks noChangeArrowheads="1"/>
          </p:cNvSpPr>
          <p:nvPr/>
        </p:nvSpPr>
        <p:spPr bwMode="auto">
          <a:xfrm>
            <a:off x="4494881" y="1704975"/>
            <a:ext cx="3648994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8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Inflationary Spending </a:t>
            </a:r>
            <a:r>
              <a:rPr lang="en-US" sz="18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Gap</a:t>
            </a:r>
          </a:p>
        </p:txBody>
      </p:sp>
      <p:sp>
        <p:nvSpPr>
          <p:cNvPr id="37" name="Line 15"/>
          <p:cNvSpPr>
            <a:spLocks noChangeShapeType="1"/>
          </p:cNvSpPr>
          <p:nvPr/>
        </p:nvSpPr>
        <p:spPr bwMode="auto">
          <a:xfrm>
            <a:off x="5953125" y="2210841"/>
            <a:ext cx="1495425" cy="913359"/>
          </a:xfrm>
          <a:prstGeom prst="line">
            <a:avLst/>
          </a:prstGeom>
          <a:noFill/>
          <a:ln w="57150">
            <a:solidFill>
              <a:srgbClr val="009900"/>
            </a:solidFill>
            <a:round/>
            <a:headEnd/>
            <a:tailEnd type="stealth" w="med" len="med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algn="ctr"/>
            <a:endParaRPr lang="en-US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38" name="Rectangle 45" descr="Papyrus"/>
          <p:cNvSpPr>
            <a:spLocks noChangeArrowheads="1"/>
          </p:cNvSpPr>
          <p:nvPr/>
        </p:nvSpPr>
        <p:spPr bwMode="auto">
          <a:xfrm>
            <a:off x="6934201" y="4937125"/>
            <a:ext cx="220980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1800" b="1" dirty="0" err="1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Inflat</a:t>
            </a:r>
            <a:r>
              <a:rPr lang="en-US" sz="18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. </a:t>
            </a:r>
            <a:r>
              <a:rPr lang="en-US" sz="18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GDP Gap</a:t>
            </a:r>
          </a:p>
        </p:txBody>
      </p:sp>
      <p:sp>
        <p:nvSpPr>
          <p:cNvPr id="39" name="Line 15"/>
          <p:cNvSpPr>
            <a:spLocks noChangeShapeType="1"/>
          </p:cNvSpPr>
          <p:nvPr/>
        </p:nvSpPr>
        <p:spPr bwMode="auto">
          <a:xfrm flipV="1">
            <a:off x="7612062" y="4208462"/>
            <a:ext cx="74613" cy="798512"/>
          </a:xfrm>
          <a:prstGeom prst="line">
            <a:avLst/>
          </a:prstGeom>
          <a:noFill/>
          <a:ln w="57150">
            <a:solidFill>
              <a:srgbClr val="009900"/>
            </a:solidFill>
            <a:round/>
            <a:headEnd/>
            <a:tailEnd type="stealth" w="med" len="med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algn="ctr"/>
            <a:endParaRPr lang="en-US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361949" y="2878921"/>
            <a:ext cx="4081463" cy="1200329"/>
          </a:xfrm>
          <a:prstGeom prst="rect">
            <a:avLst/>
          </a:prstGeom>
          <a:noFill/>
          <a:scene3d>
            <a:camera prst="orthographicFront"/>
            <a:lightRig rig="flat" dir="tl">
              <a:rot lat="0" lon="0" rev="6600000"/>
            </a:lightRig>
          </a:scene3d>
          <a:sp3d>
            <a:bevelT prst="angle"/>
          </a:sp3d>
        </p:spPr>
        <p:txBody>
          <a:bodyPr wrap="square">
            <a:spAutoFit/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3600" b="1" dirty="0" smtClean="0">
                <a:ln w="11430">
                  <a:solidFill>
                    <a:srgbClr val="006600"/>
                  </a:solidFill>
                </a:ln>
                <a:solidFill>
                  <a:srgbClr val="00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If the problem is inflation</a:t>
            </a:r>
            <a:endParaRPr lang="en-US" sz="3600" b="1" dirty="0">
              <a:ln w="11430">
                <a:solidFill>
                  <a:srgbClr val="006600"/>
                </a:solidFill>
              </a:ln>
              <a:solidFill>
                <a:srgbClr val="0099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pic>
        <p:nvPicPr>
          <p:cNvPr id="661539" name="Picture 35" descr="1 a bullet gets bigger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092950" y="3570288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4182531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6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81 0.03611 L 0.02083 0.03611 " pathEditMode="relative" rAng="0" ptsTypes="AA">
                                      <p:cBhvr>
                                        <p:cTn id="14" dur="3000" spd="-100000" fill="hold"/>
                                        <p:tgtEl>
                                          <p:spTgt spid="6615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3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 s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6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61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4000"/>
                            </p:stCondLst>
                            <p:childTnLst>
                              <p:par>
                                <p:cTn id="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1508" grpId="0" animBg="1"/>
      <p:bldP spid="661508" grpId="1" animBg="1"/>
      <p:bldP spid="661514" grpId="0"/>
      <p:bldP spid="31" grpId="0" autoUpdateAnimBg="0"/>
      <p:bldP spid="32" grpId="0" autoUpdateAnimBg="0"/>
      <p:bldP spid="33" grpId="0" autoUpdateAnimBg="0"/>
      <p:bldP spid="3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2700" y="490538"/>
            <a:ext cx="2857500" cy="3568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endParaRPr lang="en-US" sz="3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en-US" sz="3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</a:t>
            </a:r>
            <a:r>
              <a:rPr lang="en-US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 = 1/MPS</a:t>
            </a:r>
          </a:p>
          <a:p>
            <a:pPr algn="ctr">
              <a:defRPr/>
            </a:pPr>
            <a:r>
              <a:rPr lang="en-US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= 1/.10 = 10</a:t>
            </a:r>
          </a:p>
          <a:p>
            <a:pPr algn="ctr">
              <a:defRPr/>
            </a:pPr>
            <a:r>
              <a:rPr lang="en-US" sz="1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[change in G, </a:t>
            </a:r>
            <a:r>
              <a:rPr lang="en-US" sz="16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Ig</a:t>
            </a:r>
            <a:r>
              <a:rPr lang="en-US" sz="1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, or X]</a:t>
            </a:r>
          </a:p>
          <a:p>
            <a:pPr algn="ctr">
              <a:defRPr/>
            </a:pPr>
            <a:endParaRPr lang="en-US" sz="16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en-US" sz="2400" b="1" u="sng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MPC</a:t>
            </a:r>
            <a:r>
              <a:rPr lang="en-US" sz="24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en-US" sz="2400" b="1" u="sng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1/MPS</a:t>
            </a:r>
            <a:r>
              <a:rPr lang="en-US" sz="24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= </a:t>
            </a:r>
            <a:r>
              <a:rPr lang="en-US" sz="2400" b="1" u="sng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</a:t>
            </a:r>
            <a:r>
              <a:rPr lang="en-US" sz="1600" b="1" u="sng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.90	1/.10	</a:t>
            </a:r>
            <a:r>
              <a:rPr lang="en-US" sz="8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en-US" sz="24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= 10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r>
              <a:rPr lang="en-US" sz="24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80	1</a:t>
            </a:r>
            <a:r>
              <a:rPr lang="en-US" sz="24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/.20   =   5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.75     1/.25	=   4</a:t>
            </a:r>
          </a:p>
          <a:p>
            <a:pPr algn="ctr">
              <a:defRPr/>
            </a:pPr>
            <a:r>
              <a:rPr lang="en-US" sz="8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en-US" sz="24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.60	1/.40    = 2.5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.50	1/.50	=    2</a:t>
            </a:r>
          </a:p>
          <a:p>
            <a:pPr algn="ctr">
              <a:defRPr/>
            </a:pPr>
            <a:endParaRPr lang="en-US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en-US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2654300" y="328613"/>
            <a:ext cx="3695700" cy="391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endParaRPr lang="en-US" sz="3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</a:t>
            </a: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 = -MPC/MPS</a:t>
            </a:r>
            <a:endParaRPr lang="en-US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= -.90/.10 = -9</a:t>
            </a:r>
            <a:endParaRPr lang="en-US" sz="1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en-US" sz="1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[Change </a:t>
            </a:r>
            <a:r>
              <a:rPr lang="en-US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 </a:t>
            </a:r>
            <a:r>
              <a:rPr lang="en-US" sz="1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 - always negative]</a:t>
            </a:r>
          </a:p>
          <a:p>
            <a:pPr algn="ctr">
              <a:defRPr/>
            </a:pPr>
            <a:endParaRPr lang="en-US" sz="1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en-US" sz="24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MPC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	</a:t>
            </a:r>
            <a:r>
              <a:rPr lang="en-US" sz="24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</a:t>
            </a:r>
            <a:r>
              <a:rPr lang="en-US" sz="2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MPC/MPS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=  </a:t>
            </a:r>
            <a:r>
              <a:rPr lang="en-US" sz="24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</a:t>
            </a:r>
            <a:r>
              <a:rPr lang="en-US" sz="20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.90	 -.90/.10    =  -9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.80	 -.80/.20    =  -4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.75	 -.75/.25    =  -3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.60	   -.60/.40     = -1.5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.50	 -.50/.50    =  -1</a:t>
            </a:r>
          </a:p>
          <a:p>
            <a:pPr algn="ctr">
              <a:defRPr/>
            </a:pPr>
            <a:endParaRPr lang="en-US" sz="1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en-US" sz="16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383338" y="544513"/>
            <a:ext cx="2667000" cy="3657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endParaRPr lang="en-US" sz="3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BB = “1”</a:t>
            </a:r>
            <a:endParaRPr lang="en-US" sz="1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[“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</a:t>
            </a:r>
            <a:r>
              <a:rPr 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” x “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Change</a:t>
            </a:r>
            <a:r>
              <a:rPr 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in 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</a:t>
            </a:r>
            <a:r>
              <a:rPr 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”]</a:t>
            </a:r>
          </a:p>
          <a:p>
            <a:pPr algn="ctr">
              <a:defRPr/>
            </a:pPr>
            <a:endParaRPr lang="en-US" sz="16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en-US" sz="10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en-US" sz="24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MPC</a:t>
            </a: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	</a:t>
            </a:r>
            <a:r>
              <a:rPr lang="en-US" sz="24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MPS</a:t>
            </a: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	</a:t>
            </a:r>
            <a:r>
              <a:rPr lang="en-US" sz="24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</a:t>
            </a:r>
            <a:r>
              <a:rPr lang="en-US" sz="16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BB</a:t>
            </a:r>
            <a:endParaRPr lang="en-US" sz="2400" b="1" u="sng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.90	.10	  1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.80	.20	  1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.75	.25	  1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.60	.40        1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.50	.50	  </a:t>
            </a:r>
            <a:r>
              <a:rPr lang="en-US" sz="1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</a:t>
            </a:r>
          </a:p>
          <a:p>
            <a:pPr algn="ctr">
              <a:defRPr/>
            </a:pPr>
            <a:endParaRPr lang="en-US" sz="1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endParaRPr lang="en-US" sz="1600" b="1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95250" y="4152900"/>
            <a:ext cx="8966200" cy="1549400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4000" b="1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The </a:t>
            </a:r>
            <a:r>
              <a:rPr lang="en-US" sz="4800" b="1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</a:t>
            </a:r>
            <a:r>
              <a:rPr lang="en-US" sz="3200" b="1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BB</a:t>
            </a:r>
            <a:r>
              <a:rPr lang="en-US" sz="4000" b="1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is always “1” because of two multipliers. One is </a:t>
            </a:r>
            <a:r>
              <a:rPr lang="en-US" sz="4000" b="1" baseline="300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positive[M</a:t>
            </a:r>
            <a:r>
              <a:rPr lang="en-US" sz="3200" b="1" baseline="300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</a:t>
            </a:r>
            <a:r>
              <a:rPr lang="en-US" sz="4000" b="1" baseline="30000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]</a:t>
            </a:r>
            <a:r>
              <a:rPr lang="en-US" sz="4000" b="1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and one is </a:t>
            </a:r>
            <a:r>
              <a:rPr lang="en-US" sz="40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negative[M</a:t>
            </a:r>
            <a:r>
              <a:rPr lang="en-US" sz="32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</a:t>
            </a:r>
            <a:r>
              <a:rPr lang="en-US" sz="40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]</a:t>
            </a:r>
            <a:r>
              <a:rPr lang="en-US" sz="4000" b="1" baseline="30000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endParaRPr lang="en-US" sz="4000" b="1" baseline="30000" dirty="0">
              <a:solidFill>
                <a:srgbClr val="00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3600" b="1" baseline="300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</a:t>
            </a:r>
            <a:r>
              <a:rPr lang="en-US" sz="36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/</a:t>
            </a:r>
            <a:r>
              <a:rPr lang="en-US" sz="3600" b="1" baseline="-25000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MPS</a:t>
            </a:r>
            <a:r>
              <a:rPr lang="en-US" sz="3600" b="1" baseline="-25000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+ </a:t>
            </a:r>
            <a:r>
              <a:rPr lang="en-US" sz="36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-MPC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/</a:t>
            </a:r>
            <a:r>
              <a:rPr lang="en-US" sz="36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MPS  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= </a:t>
            </a:r>
            <a:r>
              <a:rPr lang="en-US" sz="3600" b="1" baseline="30000" dirty="0">
                <a:latin typeface="Arial" pitchFamily="34" charset="0"/>
                <a:cs typeface="Arial" pitchFamily="34" charset="0"/>
              </a:rPr>
              <a:t>1- MPC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/</a:t>
            </a:r>
            <a:r>
              <a:rPr lang="en-US" sz="3600" b="1" baseline="-25000" dirty="0">
                <a:latin typeface="Arial" pitchFamily="34" charset="0"/>
                <a:cs typeface="Arial" pitchFamily="34" charset="0"/>
              </a:rPr>
              <a:t>MPS  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= </a:t>
            </a:r>
            <a:r>
              <a:rPr lang="en-US" sz="3600" b="1" baseline="30000" dirty="0">
                <a:latin typeface="Arial" pitchFamily="34" charset="0"/>
                <a:cs typeface="Arial" pitchFamily="34" charset="0"/>
              </a:rPr>
              <a:t>MPS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/</a:t>
            </a:r>
            <a:r>
              <a:rPr lang="en-US" sz="3600" b="1" baseline="-25000" dirty="0">
                <a:latin typeface="Arial" pitchFamily="34" charset="0"/>
                <a:cs typeface="Arial" pitchFamily="34" charset="0"/>
              </a:rPr>
              <a:t>MPS </a:t>
            </a:r>
            <a:r>
              <a:rPr lang="en-US" sz="3600" b="1" dirty="0">
                <a:latin typeface="Arial" pitchFamily="34" charset="0"/>
                <a:cs typeface="Arial" pitchFamily="34" charset="0"/>
              </a:rPr>
              <a:t>= 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“1”</a:t>
            </a:r>
          </a:p>
        </p:txBody>
      </p:sp>
      <p:pic>
        <p:nvPicPr>
          <p:cNvPr id="8" name="nega2676.wav">
            <a:hlinkClick r:id="" action="ppaction://media"/>
          </p:cNvPr>
          <p:cNvPicPr>
            <a:picLocks noRot="1" noChangeAspect="1"/>
          </p:cNvPicPr>
          <p:nvPr>
            <a:wavAudioFile r:embed="rId1" name="negative.wav"/>
          </p:nvPr>
        </p:nvPicPr>
        <p:blipFill>
          <a:blip r:embed="rId5"/>
          <a:srcRect/>
          <a:stretch>
            <a:fillRect/>
          </a:stretch>
        </p:blipFill>
        <p:spPr bwMode="auto">
          <a:xfrm>
            <a:off x="8839200" y="39878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Rectangle 8"/>
          <p:cNvSpPr/>
          <p:nvPr/>
        </p:nvSpPr>
        <p:spPr>
          <a:xfrm>
            <a:off x="39688" y="5589588"/>
            <a:ext cx="8191500" cy="708025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4000" b="1" baseline="30000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</a:t>
            </a:r>
            <a:r>
              <a:rPr lang="en-US" sz="40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/</a:t>
            </a:r>
            <a:r>
              <a:rPr lang="en-US" sz="4000" b="1" baseline="-25000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.20 </a:t>
            </a:r>
            <a:r>
              <a:rPr lang="en-US" sz="4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+ </a:t>
            </a:r>
            <a:r>
              <a:rPr lang="en-US" sz="40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-.80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/</a:t>
            </a:r>
            <a:r>
              <a:rPr lang="en-US" sz="40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.20  </a:t>
            </a:r>
            <a:r>
              <a:rPr lang="en-US" sz="4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= </a:t>
            </a:r>
            <a:r>
              <a:rPr lang="en-US" sz="4000" b="1" baseline="30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1- .80</a:t>
            </a:r>
            <a:r>
              <a:rPr lang="en-US" sz="4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4000" b="1" baseline="-25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.20  </a:t>
            </a:r>
            <a:r>
              <a:rPr lang="en-US" sz="4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= </a:t>
            </a:r>
            <a:r>
              <a:rPr lang="en-US" sz="4000" b="1" baseline="30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.20</a:t>
            </a:r>
            <a:r>
              <a:rPr lang="en-US" sz="4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4000" b="1" baseline="-25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.20 </a:t>
            </a:r>
            <a:r>
              <a:rPr lang="en-US" sz="4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= 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“1”</a:t>
            </a:r>
          </a:p>
        </p:txBody>
      </p:sp>
      <p:sp>
        <p:nvSpPr>
          <p:cNvPr id="10" name="Rectangle 9"/>
          <p:cNvSpPr/>
          <p:nvPr/>
        </p:nvSpPr>
        <p:spPr>
          <a:xfrm>
            <a:off x="23813" y="6153150"/>
            <a:ext cx="8191500" cy="708025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4000" b="1" baseline="30000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1</a:t>
            </a:r>
            <a:r>
              <a:rPr lang="en-US" sz="40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/</a:t>
            </a:r>
            <a:r>
              <a:rPr lang="en-US" sz="4000" b="1" baseline="-25000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.50 </a:t>
            </a:r>
            <a:r>
              <a:rPr lang="en-US" sz="4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+ </a:t>
            </a:r>
            <a:r>
              <a:rPr lang="en-US" sz="40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-.50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/</a:t>
            </a:r>
            <a:r>
              <a:rPr lang="en-US" sz="40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.50  </a:t>
            </a:r>
            <a:r>
              <a:rPr lang="en-US" sz="4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= </a:t>
            </a:r>
            <a:r>
              <a:rPr lang="en-US" sz="4000" b="1" baseline="30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1- .50</a:t>
            </a:r>
            <a:r>
              <a:rPr lang="en-US" sz="4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4000" b="1" baseline="-25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.50  </a:t>
            </a:r>
            <a:r>
              <a:rPr lang="en-US" sz="4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= </a:t>
            </a:r>
            <a:r>
              <a:rPr lang="en-US" sz="4000" b="1" baseline="30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.50</a:t>
            </a:r>
            <a:r>
              <a:rPr lang="en-US" sz="4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4000" b="1" baseline="-25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.50 </a:t>
            </a:r>
            <a:r>
              <a:rPr lang="en-US" sz="4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= 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“1”</a:t>
            </a:r>
          </a:p>
        </p:txBody>
      </p:sp>
      <p:sp>
        <p:nvSpPr>
          <p:cNvPr id="11" name="Rectangle 10"/>
          <p:cNvSpPr/>
          <p:nvPr/>
        </p:nvSpPr>
        <p:spPr>
          <a:xfrm>
            <a:off x="-794" y="-63430"/>
            <a:ext cx="9158288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3600" b="1" dirty="0" smtClean="0">
                <a:ln w="11430">
                  <a:solidFill>
                    <a:srgbClr val="006600"/>
                  </a:solidFill>
                </a:ln>
                <a:solidFill>
                  <a:srgbClr val="5F5F5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Multipliers [</a:t>
            </a:r>
            <a:r>
              <a:rPr lang="en-US" sz="3600" b="1" dirty="0" smtClean="0">
                <a:ln w="11430">
                  <a:solidFill>
                    <a:srgbClr val="006600"/>
                  </a:solidFill>
                </a:ln>
                <a:solidFill>
                  <a:srgbClr val="00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M</a:t>
            </a:r>
            <a:r>
              <a:rPr lang="en-US" b="1" dirty="0" smtClean="0">
                <a:ln w="11430">
                  <a:solidFill>
                    <a:srgbClr val="006600"/>
                  </a:solidFill>
                </a:ln>
                <a:solidFill>
                  <a:srgbClr val="00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E</a:t>
            </a:r>
            <a:r>
              <a:rPr lang="en-US" sz="3600" b="1" dirty="0" smtClean="0">
                <a:ln w="11430">
                  <a:solidFill>
                    <a:srgbClr val="006600"/>
                  </a:solidFill>
                </a:ln>
                <a:solidFill>
                  <a:srgbClr val="5F5F5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, </a:t>
            </a:r>
            <a:r>
              <a:rPr lang="en-US" sz="3600" b="1" dirty="0" smtClean="0">
                <a:ln w="11430">
                  <a:solidFill>
                    <a:srgbClr val="006600"/>
                  </a:solidFill>
                </a:ln>
                <a:solidFill>
                  <a:srgbClr val="99003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M</a:t>
            </a:r>
            <a:r>
              <a:rPr lang="en-US" b="1" dirty="0" smtClean="0">
                <a:ln w="11430">
                  <a:solidFill>
                    <a:srgbClr val="006600"/>
                  </a:solidFill>
                </a:ln>
                <a:solidFill>
                  <a:srgbClr val="990033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T</a:t>
            </a:r>
            <a:r>
              <a:rPr lang="en-US" sz="3600" b="1" dirty="0" smtClean="0">
                <a:ln w="11430">
                  <a:solidFill>
                    <a:srgbClr val="006600"/>
                  </a:solidFill>
                </a:ln>
                <a:solidFill>
                  <a:srgbClr val="5F5F5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, &amp;</a:t>
            </a:r>
            <a:r>
              <a:rPr lang="en-US" sz="3600" b="1" dirty="0" smtClean="0">
                <a:ln w="11430">
                  <a:solidFill>
                    <a:srgbClr val="0066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3600" b="1" dirty="0" smtClean="0">
                <a:ln w="11430">
                  <a:solidFill>
                    <a:srgbClr val="006600"/>
                  </a:solidFill>
                </a:ln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M</a:t>
            </a:r>
            <a:r>
              <a:rPr lang="en-US" b="1" dirty="0" smtClean="0">
                <a:ln w="11430">
                  <a:solidFill>
                    <a:srgbClr val="006600"/>
                  </a:solidFill>
                </a:ln>
                <a:solidFill>
                  <a:srgbClr val="0000CC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BB</a:t>
            </a:r>
            <a:r>
              <a:rPr lang="en-US" sz="3600" b="1" dirty="0" smtClean="0">
                <a:ln w="11430">
                  <a:solidFill>
                    <a:srgbClr val="006600"/>
                  </a:solidFill>
                </a:ln>
                <a:solidFill>
                  <a:srgbClr val="5F5F5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]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prism isContent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1" dur="105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 nodeType="clickPar">
                      <p:stCondLst>
                        <p:cond delay="indefinite"/>
                      </p:stCondLst>
                      <p:childTnLst>
                        <p:par>
                          <p:cTn id="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4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46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6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  <p:bldP spid="5" grpId="0"/>
      <p:bldP spid="6" grpId="0"/>
      <p:bldP spid="7" grpId="0"/>
      <p:bldP spid="9" grpId="0"/>
      <p:bldP spid="10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7650" name="Rectangle 2" descr="Papyrus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4000" b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MPC     1/MPS 	       =   M</a:t>
            </a:r>
            <a:r>
              <a:rPr lang="en-US" sz="3200" b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E</a:t>
            </a:r>
            <a:endParaRPr lang="en-US" sz="40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+mj-lt"/>
            </a:endParaRPr>
          </a:p>
          <a:p>
            <a:pPr algn="ctr">
              <a:defRPr/>
            </a:pP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.90		1/.10		=   10</a:t>
            </a:r>
          </a:p>
          <a:p>
            <a:pPr algn="ctr">
              <a:defRPr/>
            </a:pP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.80		1/.20		=     5</a:t>
            </a:r>
          </a:p>
          <a:p>
            <a:pPr algn="ctr">
              <a:defRPr/>
            </a:pP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.75		1/.25		=     4</a:t>
            </a:r>
          </a:p>
          <a:p>
            <a:pPr algn="ctr">
              <a:defRPr/>
            </a:pP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.60		1/.40		=  2.5</a:t>
            </a:r>
          </a:p>
          <a:p>
            <a:pPr algn="ctr">
              <a:defRPr/>
            </a:pP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.50		1/.50		=     2</a:t>
            </a:r>
          </a:p>
        </p:txBody>
      </p:sp>
      <p:sp>
        <p:nvSpPr>
          <p:cNvPr id="35843" name="WordArt 3"/>
          <p:cNvSpPr>
            <a:spLocks noChangeArrowheads="1" noChangeShapeType="1" noTextEdit="1"/>
          </p:cNvSpPr>
          <p:nvPr/>
        </p:nvSpPr>
        <p:spPr bwMode="auto">
          <a:xfrm>
            <a:off x="685800" y="190500"/>
            <a:ext cx="81534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CC33"/>
                </a:solidFill>
                <a:latin typeface="Rockwell Extra Bold"/>
              </a:rPr>
              <a:t>ME [Change in Ig, G, or </a:t>
            </a:r>
            <a:r>
              <a:rPr lang="en-US" kern="10" dirty="0" err="1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CC33"/>
                </a:solidFill>
                <a:latin typeface="Rockwell Extra Bold"/>
              </a:rPr>
              <a:t>Xn</a:t>
            </a:r>
            <a:r>
              <a:rPr lang="en-US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CC33"/>
                </a:solidFill>
                <a:latin typeface="Rockwell Extra Bold"/>
              </a:rPr>
              <a:t>] = 1/MPS</a:t>
            </a:r>
          </a:p>
        </p:txBody>
      </p:sp>
      <p:sp>
        <p:nvSpPr>
          <p:cNvPr id="667652" name="Rectangle 4"/>
          <p:cNvSpPr>
            <a:spLocks noChangeArrowheads="1"/>
          </p:cNvSpPr>
          <p:nvPr/>
        </p:nvSpPr>
        <p:spPr bwMode="auto">
          <a:xfrm>
            <a:off x="228600" y="25400"/>
            <a:ext cx="1219200" cy="7620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eaLnBrk="0" hangingPunct="0">
              <a:defRPr/>
            </a:pPr>
            <a:r>
              <a:rPr lang="en-US" sz="6000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ckwell Extra Bold" pitchFamily="18" charset="0"/>
              </a:rPr>
              <a:t>M</a:t>
            </a:r>
            <a:r>
              <a:rPr lang="en-US" sz="3600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ckwell Extra Bold" pitchFamily="18" charset="0"/>
              </a:rPr>
              <a:t>E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622300" y="698500"/>
            <a:ext cx="7899400" cy="92392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4400" b="1" dirty="0">
                <a:solidFill>
                  <a:srgbClr val="33CC3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The </a:t>
            </a:r>
            <a:r>
              <a:rPr lang="en-US" sz="4800" b="1" dirty="0">
                <a:solidFill>
                  <a:srgbClr val="33CC3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ckwell Extra Bold" pitchFamily="18" charset="0"/>
              </a:rPr>
              <a:t>M</a:t>
            </a:r>
            <a:r>
              <a:rPr lang="en-US" sz="3200" b="1" dirty="0">
                <a:solidFill>
                  <a:srgbClr val="33CC3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ckwell Extra Bold" pitchFamily="18" charset="0"/>
              </a:rPr>
              <a:t>E</a:t>
            </a:r>
            <a:r>
              <a:rPr lang="en-US" sz="4400" b="1" dirty="0">
                <a:solidFill>
                  <a:srgbClr val="33CC3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 is always </a:t>
            </a:r>
            <a:r>
              <a:rPr lang="en-US" sz="5400" b="1" dirty="0">
                <a:solidFill>
                  <a:srgbClr val="33CC3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positive</a:t>
            </a:r>
            <a:r>
              <a:rPr lang="en-US" sz="4400" b="1" dirty="0">
                <a:solidFill>
                  <a:srgbClr val="33CC33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</a:rPr>
              <a:t>.</a:t>
            </a:r>
          </a:p>
        </p:txBody>
      </p:sp>
      <p:sp>
        <p:nvSpPr>
          <p:cNvPr id="6" name="Rectangle 8"/>
          <p:cNvSpPr>
            <a:spLocks noChangeArrowheads="1"/>
          </p:cNvSpPr>
          <p:nvPr/>
        </p:nvSpPr>
        <p:spPr bwMode="auto">
          <a:xfrm>
            <a:off x="85724" y="4981575"/>
            <a:ext cx="9058275" cy="1876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457200" indent="-457200">
              <a:defRPr/>
            </a:pPr>
            <a:r>
              <a:rPr lang="en-US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Reasons </a:t>
            </a:r>
            <a:r>
              <a:rPr lang="en-US" sz="2000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why the</a:t>
            </a:r>
            <a:r>
              <a:rPr lang="en-US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“Simple Multiplier” </a:t>
            </a:r>
            <a:r>
              <a:rPr lang="en-US" sz="2000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is not as</a:t>
            </a:r>
            <a:r>
              <a:rPr lang="en-US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strong</a:t>
            </a:r>
            <a:r>
              <a:rPr lang="en-US" sz="2000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as indicated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.</a:t>
            </a:r>
          </a:p>
          <a:p>
            <a:pPr marL="457200" indent="-457200">
              <a:defRPr/>
            </a:pP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1. S</a:t>
            </a:r>
            <a:r>
              <a:rPr lang="en-US" sz="22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ome 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spending 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will be on </a:t>
            </a:r>
            <a:r>
              <a:rPr lang="en-US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imports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, </a:t>
            </a:r>
            <a:r>
              <a:rPr lang="en-US" sz="26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reducing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the 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size </a:t>
            </a: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of the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M</a:t>
            </a:r>
            <a:r>
              <a:rPr lang="en-US" sz="20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E.</a:t>
            </a:r>
            <a:endParaRPr lang="en-US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  <a:p>
            <a:pPr marL="457200" indent="-457200">
              <a:defRPr/>
            </a:pP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2. It ignores </a:t>
            </a:r>
            <a:r>
              <a:rPr lang="en-US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PL changes</a:t>
            </a:r>
            <a:r>
              <a:rPr lang="en-US" b="1" dirty="0">
                <a:solidFill>
                  <a:srgbClr val="33CC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which reduce the multiplier.</a:t>
            </a:r>
          </a:p>
          <a:p>
            <a:pPr marL="457200" indent="-457200">
              <a:defRPr/>
            </a:pP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3. It ignores </a:t>
            </a:r>
            <a:r>
              <a:rPr lang="en-US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taxes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which reduce the multiplier.</a:t>
            </a: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6676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7650" grpId="0"/>
      <p:bldP spid="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882" name="Rectangle 2" descr="Papyrus"/>
          <p:cNvSpPr>
            <a:spLocks noChangeArrowheads="1"/>
          </p:cNvSpPr>
          <p:nvPr/>
        </p:nvSpPr>
        <p:spPr bwMode="auto">
          <a:xfrm>
            <a:off x="0" y="1573530"/>
            <a:ext cx="9144000" cy="400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4000" b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MPC	</a:t>
            </a:r>
            <a:r>
              <a:rPr lang="en-US" sz="1400" b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-MPC/MPS</a:t>
            </a:r>
            <a:r>
              <a:rPr lang="en-US" sz="4000" b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 	= 	 M</a:t>
            </a:r>
            <a:r>
              <a:rPr lang="en-US" sz="2400" b="1" u="sng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T</a:t>
            </a:r>
            <a:endParaRPr lang="en-US" sz="24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algn="ctr">
              <a:defRPr/>
            </a:pP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.90		-MPC/.10	= 	  -9</a:t>
            </a:r>
          </a:p>
          <a:p>
            <a:pPr algn="ctr">
              <a:defRPr/>
            </a:pP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.80		-MPC/.20	=	  -4</a:t>
            </a:r>
          </a:p>
          <a:p>
            <a:pPr algn="ctr">
              <a:defRPr/>
            </a:pP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.75		</a:t>
            </a:r>
            <a:r>
              <a:rPr lang="en-US" sz="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-</a:t>
            </a: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MPC/.25	=	  -3</a:t>
            </a:r>
          </a:p>
          <a:p>
            <a:pPr algn="ctr">
              <a:defRPr/>
            </a:pP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.60		</a:t>
            </a:r>
            <a:r>
              <a:rPr lang="en-US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-</a:t>
            </a: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MPC/.40	=   </a:t>
            </a:r>
            <a:r>
              <a:rPr lang="en-US" sz="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-1.5</a:t>
            </a:r>
          </a:p>
          <a:p>
            <a:pPr algn="ctr">
              <a:defRPr/>
            </a:pP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 .50	</a:t>
            </a:r>
            <a:r>
              <a:rPr lang="en-US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                   </a:t>
            </a:r>
            <a:r>
              <a:rPr 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-</a:t>
            </a:r>
            <a:r>
              <a:rPr lang="en-US" sz="4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MPC/.50    =	   -1	</a:t>
            </a:r>
          </a:p>
        </p:txBody>
      </p:sp>
      <p:pic>
        <p:nvPicPr>
          <p:cNvPr id="634884" name="Musi3447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Music Current affair clip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608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316" name="WordArt 5"/>
          <p:cNvSpPr>
            <a:spLocks noChangeArrowheads="1" noChangeShapeType="1" noTextEdit="1"/>
          </p:cNvSpPr>
          <p:nvPr/>
        </p:nvSpPr>
        <p:spPr bwMode="auto">
          <a:xfrm>
            <a:off x="609600" y="55372"/>
            <a:ext cx="80772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2400" b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ckwell Extra Bold"/>
              </a:rPr>
              <a:t>MT [Change in Taxes] = </a:t>
            </a:r>
            <a:r>
              <a:rPr lang="en-US" sz="2400" b="1" kern="1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ckwell Extra Bold"/>
              </a:rPr>
              <a:t>-MPC/MPS</a:t>
            </a:r>
            <a:endParaRPr lang="en-US" sz="2400" b="1" kern="10" dirty="0">
              <a:ln w="12700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Rockwell Extra Bold"/>
            </a:endParaRPr>
          </a:p>
        </p:txBody>
      </p:sp>
      <p:sp>
        <p:nvSpPr>
          <p:cNvPr id="634886" name="Rectangle 6"/>
          <p:cNvSpPr>
            <a:spLocks noChangeArrowheads="1"/>
          </p:cNvSpPr>
          <p:nvPr/>
        </p:nvSpPr>
        <p:spPr bwMode="auto">
          <a:xfrm>
            <a:off x="152400" y="-110871"/>
            <a:ext cx="1219200" cy="762000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eaLnBrk="0" hangingPunct="0">
              <a:defRPr/>
            </a:pPr>
            <a:r>
              <a:rPr lang="en-US" sz="60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ckwell Extra Bold" pitchFamily="18" charset="0"/>
              </a:rPr>
              <a:t>M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Rockwell Extra Bold" pitchFamily="18" charset="0"/>
              </a:rPr>
              <a:t>T</a:t>
            </a:r>
          </a:p>
        </p:txBody>
      </p:sp>
      <p:pic>
        <p:nvPicPr>
          <p:cNvPr id="7" name="nega3447.wav">
            <a:hlinkClick r:id="" action="ppaction://media"/>
          </p:cNvPr>
          <p:cNvPicPr>
            <a:picLocks noRot="1" noChangeAspect="1"/>
          </p:cNvPicPr>
          <p:nvPr>
            <a:wavAudioFile r:embed="rId2" name="negative 2 from toy story.wav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926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307975" y="527812"/>
            <a:ext cx="8312150" cy="58477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The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itchFamily="18" charset="0"/>
                <a:cs typeface="Arial" pitchFamily="34" charset="0"/>
              </a:rPr>
              <a:t>M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itchFamily="18" charset="0"/>
                <a:cs typeface="Arial" pitchFamily="34" charset="0"/>
              </a:rPr>
              <a:t>T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is always negative.</a:t>
            </a:r>
          </a:p>
        </p:txBody>
      </p:sp>
      <p:sp>
        <p:nvSpPr>
          <p:cNvPr id="9" name="Rectangle 3"/>
          <p:cNvSpPr>
            <a:spLocks noChangeArrowheads="1"/>
          </p:cNvSpPr>
          <p:nvPr/>
        </p:nvSpPr>
        <p:spPr bwMode="auto">
          <a:xfrm>
            <a:off x="-25400" y="5295900"/>
            <a:ext cx="9169400" cy="1562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   When the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G gives a tax cut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,</a:t>
            </a: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the</a:t>
            </a: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ckwell Extra Bold" pitchFamily="18" charset="0"/>
                <a:cs typeface="Arial" pitchFamily="34" charset="0"/>
              </a:rPr>
              <a:t>M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ckwell Extra Bold" pitchFamily="18" charset="0"/>
                <a:cs typeface="Arial" pitchFamily="34" charset="0"/>
              </a:rPr>
              <a:t>T</a:t>
            </a: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is</a:t>
            </a: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smaller</a:t>
            </a: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than the </a:t>
            </a:r>
          </a:p>
          <a:p>
            <a:pPr algn="ctr">
              <a:defRPr/>
            </a:pPr>
            <a:r>
              <a:rPr lang="en-US" sz="32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en-US" sz="32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ckwell Extra Bold" pitchFamily="18" charset="0"/>
                <a:cs typeface="Arial" pitchFamily="34" charset="0"/>
              </a:rPr>
              <a:t>M</a:t>
            </a:r>
            <a:r>
              <a:rPr lang="en-US" sz="24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ckwell Extra Bold" pitchFamily="18" charset="0"/>
                <a:cs typeface="Arial" pitchFamily="34" charset="0"/>
              </a:rPr>
              <a:t>E</a:t>
            </a:r>
            <a:r>
              <a:rPr lang="en-US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because</a:t>
            </a: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a fraction</a:t>
            </a: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 [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MPS</a:t>
            </a: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]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is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saved</a:t>
            </a: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and </a:t>
            </a:r>
            <a:r>
              <a:rPr lang="en-US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only the</a:t>
            </a:r>
          </a:p>
          <a:p>
            <a:pPr algn="ctr">
              <a:defRPr/>
            </a:pPr>
            <a:r>
              <a:rPr lang="en-US" sz="32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 </a:t>
            </a:r>
            <a:r>
              <a:rPr lang="en-US" sz="32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MPC is initially spent</a:t>
            </a: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. </a:t>
            </a:r>
            <a:r>
              <a:rPr lang="en-US" sz="1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So, the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ckwell Extra Bold" pitchFamily="18" charset="0"/>
                <a:cs typeface="Arial" pitchFamily="34" charset="0"/>
              </a:rPr>
              <a:t>M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ckwell Extra Bold" pitchFamily="18" charset="0"/>
                <a:cs typeface="Arial" pitchFamily="34" charset="0"/>
              </a:rPr>
              <a:t>T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= 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-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MPC/MPS</a:t>
            </a: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2" name="Rectangle 1"/>
          <p:cNvSpPr/>
          <p:nvPr/>
        </p:nvSpPr>
        <p:spPr>
          <a:xfrm>
            <a:off x="-25400" y="970121"/>
            <a:ext cx="9144000" cy="923330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hangingPunct="0"/>
            <a:r>
              <a:rPr lang="en-US" sz="1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The tax multiplier is </a:t>
            </a: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always a negative number </a:t>
            </a:r>
            <a:r>
              <a:rPr lang="en-US" sz="1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because from the definition of the tax multiplier </a:t>
            </a:r>
            <a:r>
              <a:rPr lang="en-US" sz="1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above, </a:t>
            </a:r>
            <a:r>
              <a:rPr lang="en-US" sz="1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we know that if </a:t>
            </a:r>
            <a:r>
              <a:rPr lang="en-US" sz="18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taxes increase </a:t>
            </a:r>
            <a:r>
              <a:rPr lang="en-US" sz="1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decrease</a:t>
            </a:r>
            <a:r>
              <a:rPr lang="en-US" sz="1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), then </a:t>
            </a:r>
            <a:r>
              <a:rPr lang="en-US" sz="18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real GDP will decrease</a:t>
            </a:r>
            <a:r>
              <a:rPr lang="en-US" sz="1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(</a:t>
            </a: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increase</a:t>
            </a:r>
            <a:r>
              <a:rPr lang="en-US" sz="1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en-US" sz="17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so the </a:t>
            </a:r>
            <a:r>
              <a:rPr lang="en-US" sz="1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tax multiplier is </a:t>
            </a:r>
            <a:r>
              <a:rPr 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negative </a:t>
            </a:r>
            <a:r>
              <a:rPr lang="en-US" sz="1700" b="1" dirty="0" smtClean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because of the </a:t>
            </a:r>
            <a:r>
              <a:rPr 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neg. </a:t>
            </a:r>
            <a:r>
              <a:rPr lang="en-US" sz="1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relat</a:t>
            </a:r>
            <a:r>
              <a:rPr lang="en-US" sz="1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18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20496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483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48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348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456" fill="hold"/>
                                        <p:tgtEl>
                                          <p:spTgt spid="6348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46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34884"/>
                </p:tgtEl>
              </p:cMediaNode>
            </p:audio>
            <p:audio>
              <p:cMediaNode showWhenStopped="0">
                <p:cTn id="2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634882" grpId="0"/>
      <p:bldP spid="8" grpId="0"/>
      <p:bldP spid="9" grpId="0"/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9137649" cy="6858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37890" name="WordArt 5"/>
          <p:cNvSpPr>
            <a:spLocks noChangeArrowheads="1" noChangeShapeType="1" noTextEdit="1"/>
          </p:cNvSpPr>
          <p:nvPr/>
        </p:nvSpPr>
        <p:spPr bwMode="auto">
          <a:xfrm>
            <a:off x="2057400" y="165100"/>
            <a:ext cx="67691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66FF"/>
                </a:solidFill>
                <a:latin typeface="Rockwell Extra Bold"/>
              </a:rPr>
              <a:t>[‘1”  X </a:t>
            </a:r>
            <a:r>
              <a:rPr lang="en-US" kern="10" dirty="0" err="1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66FF"/>
                </a:solidFill>
                <a:latin typeface="Rockwell Extra Bold"/>
              </a:rPr>
              <a:t>Chg</a:t>
            </a:r>
            <a:r>
              <a:rPr lang="en-US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66FF"/>
                </a:solidFill>
                <a:latin typeface="Rockwell Extra Bold"/>
              </a:rPr>
              <a:t> In G] Always “1”</a:t>
            </a:r>
          </a:p>
        </p:txBody>
      </p:sp>
      <p:sp>
        <p:nvSpPr>
          <p:cNvPr id="3" name="Rectangle 6"/>
          <p:cNvSpPr>
            <a:spLocks noChangeArrowheads="1"/>
          </p:cNvSpPr>
          <p:nvPr/>
        </p:nvSpPr>
        <p:spPr bwMode="auto">
          <a:xfrm>
            <a:off x="88900" y="0"/>
            <a:ext cx="1955800" cy="7620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eaLnBrk="0" hangingPunct="0">
              <a:defRPr/>
            </a:pPr>
            <a:r>
              <a:rPr lang="en-US" sz="6000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ckwell Extra Bold" pitchFamily="18" charset="0"/>
              </a:rPr>
              <a:t>M</a:t>
            </a:r>
            <a:r>
              <a:rPr lang="en-US" sz="3600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ckwell Extra Bold" pitchFamily="18" charset="0"/>
              </a:rPr>
              <a:t>BB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558800" y="904875"/>
            <a:ext cx="7759700" cy="708025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4000" b="1" dirty="0">
                <a:solidFill>
                  <a:srgbClr val="000000"/>
                </a:solidFill>
                <a:latin typeface="+mn-lt"/>
              </a:rPr>
              <a:t>Why is the </a:t>
            </a:r>
            <a:r>
              <a:rPr lang="en-US" sz="4000" b="1" dirty="0">
                <a:solidFill>
                  <a:srgbClr val="000000"/>
                </a:solidFill>
                <a:latin typeface="Rockwell Extra Bold" pitchFamily="18" charset="0"/>
              </a:rPr>
              <a:t>M</a:t>
            </a:r>
            <a:r>
              <a:rPr lang="en-US" b="1" dirty="0">
                <a:solidFill>
                  <a:srgbClr val="000000"/>
                </a:solidFill>
                <a:latin typeface="Rockwell Extra Bold" pitchFamily="18" charset="0"/>
              </a:rPr>
              <a:t>BB</a:t>
            </a:r>
            <a:r>
              <a:rPr lang="en-US" sz="4000" b="1" dirty="0">
                <a:solidFill>
                  <a:srgbClr val="000000"/>
                </a:solidFill>
                <a:latin typeface="+mn-lt"/>
              </a:rPr>
              <a:t> always 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“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itchFamily="18" charset="0"/>
              </a:rPr>
              <a:t>1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”</a:t>
            </a:r>
            <a:r>
              <a:rPr lang="en-US" sz="4000" b="1" dirty="0">
                <a:solidFill>
                  <a:srgbClr val="000000"/>
                </a:solidFill>
                <a:latin typeface="+mn-lt"/>
              </a:rPr>
              <a:t>?</a:t>
            </a:r>
          </a:p>
        </p:txBody>
      </p:sp>
      <p:sp>
        <p:nvSpPr>
          <p:cNvPr id="5" name="Rectangle 4"/>
          <p:cNvSpPr/>
          <p:nvPr/>
        </p:nvSpPr>
        <p:spPr>
          <a:xfrm>
            <a:off x="165100" y="1681163"/>
            <a:ext cx="8890000" cy="647700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3600" b="1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/</a:t>
            </a:r>
            <a:r>
              <a:rPr lang="en-US" sz="3600" b="1" baseline="-25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MPS</a:t>
            </a:r>
            <a:r>
              <a:rPr lang="en-US" sz="3600" b="1" baseline="-25000" dirty="0">
                <a:solidFill>
                  <a:srgbClr val="000000"/>
                </a:solidFill>
                <a:latin typeface="+mn-lt"/>
              </a:rPr>
              <a:t> </a:t>
            </a:r>
            <a:r>
              <a:rPr lang="en-US" sz="3600" b="1" dirty="0">
                <a:solidFill>
                  <a:srgbClr val="000000"/>
                </a:solidFill>
                <a:latin typeface="+mn-lt"/>
              </a:rPr>
              <a:t>+ </a:t>
            </a:r>
            <a:r>
              <a:rPr lang="en-US" sz="36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-MPC</a:t>
            </a:r>
            <a:r>
              <a:rPr lang="en-US" sz="3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/</a:t>
            </a:r>
            <a:r>
              <a:rPr lang="en-US" sz="36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MPS  </a:t>
            </a:r>
            <a:r>
              <a:rPr lang="en-US" sz="3600" b="1" dirty="0">
                <a:solidFill>
                  <a:srgbClr val="000000"/>
                </a:solidFill>
                <a:latin typeface="+mn-lt"/>
              </a:rPr>
              <a:t>= </a:t>
            </a:r>
            <a:r>
              <a:rPr lang="en-US" sz="3600" b="1" baseline="30000" dirty="0">
                <a:solidFill>
                  <a:srgbClr val="000000"/>
                </a:solidFill>
                <a:latin typeface="+mn-lt"/>
              </a:rPr>
              <a:t>1- MPC</a:t>
            </a:r>
            <a:r>
              <a:rPr lang="en-US" sz="3600" b="1" dirty="0">
                <a:solidFill>
                  <a:srgbClr val="000000"/>
                </a:solidFill>
                <a:latin typeface="+mn-lt"/>
              </a:rPr>
              <a:t>/</a:t>
            </a:r>
            <a:r>
              <a:rPr lang="en-US" sz="3600" b="1" baseline="-25000" dirty="0">
                <a:solidFill>
                  <a:srgbClr val="000000"/>
                </a:solidFill>
                <a:latin typeface="+mn-lt"/>
              </a:rPr>
              <a:t>MPS  </a:t>
            </a:r>
            <a:r>
              <a:rPr lang="en-US" sz="3600" b="1" dirty="0">
                <a:solidFill>
                  <a:srgbClr val="000000"/>
                </a:solidFill>
                <a:latin typeface="+mn-lt"/>
              </a:rPr>
              <a:t>= </a:t>
            </a:r>
            <a:r>
              <a:rPr lang="en-US" sz="3600" b="1" baseline="30000" dirty="0">
                <a:solidFill>
                  <a:srgbClr val="000000"/>
                </a:solidFill>
                <a:latin typeface="+mn-lt"/>
              </a:rPr>
              <a:t>MPS</a:t>
            </a:r>
            <a:r>
              <a:rPr lang="en-US" sz="3600" b="1" dirty="0">
                <a:solidFill>
                  <a:srgbClr val="000000"/>
                </a:solidFill>
                <a:latin typeface="+mn-lt"/>
              </a:rPr>
              <a:t>/</a:t>
            </a:r>
            <a:r>
              <a:rPr lang="en-US" sz="3600" b="1" baseline="-25000" dirty="0">
                <a:solidFill>
                  <a:srgbClr val="000000"/>
                </a:solidFill>
                <a:latin typeface="+mn-lt"/>
              </a:rPr>
              <a:t>MPS </a:t>
            </a:r>
            <a:r>
              <a:rPr lang="en-US" sz="3600" b="1" dirty="0">
                <a:solidFill>
                  <a:srgbClr val="000000"/>
                </a:solidFill>
                <a:latin typeface="+mn-lt"/>
              </a:rPr>
              <a:t>= 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“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itchFamily="18" charset="0"/>
              </a:rPr>
              <a:t>1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”</a:t>
            </a:r>
          </a:p>
        </p:txBody>
      </p:sp>
      <p:sp>
        <p:nvSpPr>
          <p:cNvPr id="6" name="Rectangle 5"/>
          <p:cNvSpPr/>
          <p:nvPr/>
        </p:nvSpPr>
        <p:spPr>
          <a:xfrm>
            <a:off x="88900" y="3154363"/>
            <a:ext cx="8890000" cy="708025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4000" b="1" baseline="30000" dirty="0">
                <a:solidFill>
                  <a:srgbClr val="0000FF"/>
                </a:solidFill>
                <a:latin typeface="+mn-lt"/>
              </a:rPr>
              <a:t>1</a:t>
            </a:r>
            <a:r>
              <a:rPr lang="en-US" sz="4000" b="1" dirty="0">
                <a:solidFill>
                  <a:srgbClr val="0000FF"/>
                </a:solidFill>
                <a:latin typeface="+mn-lt"/>
              </a:rPr>
              <a:t>/</a:t>
            </a:r>
            <a:r>
              <a:rPr lang="en-US" sz="4000" b="1" baseline="-25000" dirty="0">
                <a:solidFill>
                  <a:srgbClr val="0000FF"/>
                </a:solidFill>
                <a:latin typeface="+mn-lt"/>
              </a:rPr>
              <a:t>.10 </a:t>
            </a:r>
            <a:r>
              <a:rPr lang="en-US" sz="4000" b="1" dirty="0">
                <a:solidFill>
                  <a:srgbClr val="000000"/>
                </a:solidFill>
                <a:latin typeface="+mn-lt"/>
              </a:rPr>
              <a:t>+ </a:t>
            </a:r>
            <a:r>
              <a:rPr lang="en-US" sz="40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-.90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/</a:t>
            </a:r>
            <a:r>
              <a:rPr lang="en-US" sz="40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.10  </a:t>
            </a:r>
            <a:r>
              <a:rPr lang="en-US" sz="4000" b="1" dirty="0">
                <a:solidFill>
                  <a:srgbClr val="000000"/>
                </a:solidFill>
                <a:latin typeface="+mn-lt"/>
              </a:rPr>
              <a:t>= </a:t>
            </a:r>
            <a:r>
              <a:rPr lang="en-US" sz="4000" b="1" baseline="30000" dirty="0">
                <a:solidFill>
                  <a:srgbClr val="000000"/>
                </a:solidFill>
                <a:latin typeface="+mn-lt"/>
              </a:rPr>
              <a:t>1- .90</a:t>
            </a:r>
            <a:r>
              <a:rPr lang="en-US" sz="4000" b="1" dirty="0">
                <a:solidFill>
                  <a:srgbClr val="000000"/>
                </a:solidFill>
                <a:latin typeface="+mn-lt"/>
              </a:rPr>
              <a:t>/</a:t>
            </a:r>
            <a:r>
              <a:rPr lang="en-US" sz="4000" b="1" baseline="-25000" dirty="0">
                <a:solidFill>
                  <a:srgbClr val="000000"/>
                </a:solidFill>
                <a:latin typeface="+mn-lt"/>
              </a:rPr>
              <a:t>.10  </a:t>
            </a:r>
            <a:r>
              <a:rPr lang="en-US" sz="4000" b="1" dirty="0">
                <a:solidFill>
                  <a:srgbClr val="000000"/>
                </a:solidFill>
                <a:latin typeface="+mn-lt"/>
              </a:rPr>
              <a:t>= </a:t>
            </a:r>
            <a:r>
              <a:rPr lang="en-US" sz="4000" b="1" baseline="30000" dirty="0">
                <a:solidFill>
                  <a:srgbClr val="000000"/>
                </a:solidFill>
                <a:latin typeface="+mn-lt"/>
              </a:rPr>
              <a:t>.10</a:t>
            </a:r>
            <a:r>
              <a:rPr lang="en-US" sz="4000" b="1" dirty="0">
                <a:solidFill>
                  <a:srgbClr val="000000"/>
                </a:solidFill>
                <a:latin typeface="+mn-lt"/>
              </a:rPr>
              <a:t>/</a:t>
            </a:r>
            <a:r>
              <a:rPr lang="en-US" sz="4000" b="1" baseline="-25000" dirty="0">
                <a:solidFill>
                  <a:srgbClr val="000000"/>
                </a:solidFill>
                <a:latin typeface="+mn-lt"/>
              </a:rPr>
              <a:t>.10 </a:t>
            </a:r>
            <a:r>
              <a:rPr lang="en-US" sz="4000" b="1" dirty="0">
                <a:solidFill>
                  <a:srgbClr val="000000"/>
                </a:solidFill>
                <a:latin typeface="+mn-lt"/>
              </a:rPr>
              <a:t>= 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“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itchFamily="18" charset="0"/>
              </a:rPr>
              <a:t>1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”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9600" y="2413000"/>
            <a:ext cx="7137400" cy="769938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4400" b="1" dirty="0">
                <a:solidFill>
                  <a:srgbClr val="000000"/>
                </a:solidFill>
                <a:latin typeface="+mn-lt"/>
              </a:rPr>
              <a:t>Let’s say the MPC is </a:t>
            </a:r>
            <a:r>
              <a:rPr lang="en-US" sz="4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.90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62000" y="3924300"/>
            <a:ext cx="72009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000000"/>
                </a:solidFill>
                <a:latin typeface="+mn-lt"/>
              </a:rPr>
              <a:t>Or, Let’s say the MPC is 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.75</a:t>
            </a:r>
          </a:p>
        </p:txBody>
      </p:sp>
      <p:sp>
        <p:nvSpPr>
          <p:cNvPr id="10" name="Rectangle 9"/>
          <p:cNvSpPr/>
          <p:nvPr/>
        </p:nvSpPr>
        <p:spPr>
          <a:xfrm>
            <a:off x="266700" y="4559301"/>
            <a:ext cx="8191500" cy="708025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4000" b="1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/</a:t>
            </a:r>
            <a:r>
              <a:rPr lang="en-US" sz="4000" b="1" baseline="-25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.25 </a:t>
            </a:r>
            <a:r>
              <a:rPr lang="en-US" sz="4000" b="1" dirty="0">
                <a:solidFill>
                  <a:srgbClr val="000000"/>
                </a:solidFill>
                <a:latin typeface="+mn-lt"/>
              </a:rPr>
              <a:t>+ </a:t>
            </a:r>
            <a:r>
              <a:rPr lang="en-US" sz="40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-.75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/</a:t>
            </a:r>
            <a:r>
              <a:rPr lang="en-US" sz="40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.25  </a:t>
            </a:r>
            <a:r>
              <a:rPr lang="en-US" sz="4000" b="1" dirty="0">
                <a:solidFill>
                  <a:srgbClr val="000000"/>
                </a:solidFill>
                <a:latin typeface="+mn-lt"/>
              </a:rPr>
              <a:t>= </a:t>
            </a:r>
            <a:r>
              <a:rPr lang="en-US" sz="4000" b="1" baseline="30000" dirty="0">
                <a:solidFill>
                  <a:srgbClr val="000000"/>
                </a:solidFill>
                <a:latin typeface="+mn-lt"/>
              </a:rPr>
              <a:t>1- .75</a:t>
            </a:r>
            <a:r>
              <a:rPr lang="en-US" sz="4000" b="1" dirty="0">
                <a:solidFill>
                  <a:srgbClr val="000000"/>
                </a:solidFill>
                <a:latin typeface="+mn-lt"/>
              </a:rPr>
              <a:t>/</a:t>
            </a:r>
            <a:r>
              <a:rPr lang="en-US" sz="4000" b="1" baseline="-25000" dirty="0">
                <a:solidFill>
                  <a:srgbClr val="000000"/>
                </a:solidFill>
                <a:latin typeface="+mn-lt"/>
              </a:rPr>
              <a:t>.25  </a:t>
            </a:r>
            <a:r>
              <a:rPr lang="en-US" sz="4000" b="1" dirty="0">
                <a:solidFill>
                  <a:srgbClr val="000000"/>
                </a:solidFill>
                <a:latin typeface="+mn-lt"/>
              </a:rPr>
              <a:t>= </a:t>
            </a:r>
            <a:r>
              <a:rPr lang="en-US" sz="4000" b="1" baseline="30000" dirty="0">
                <a:solidFill>
                  <a:srgbClr val="000000"/>
                </a:solidFill>
                <a:latin typeface="+mn-lt"/>
              </a:rPr>
              <a:t>.25</a:t>
            </a:r>
            <a:r>
              <a:rPr lang="en-US" sz="4000" b="1" dirty="0">
                <a:solidFill>
                  <a:srgbClr val="000000"/>
                </a:solidFill>
                <a:latin typeface="+mn-lt"/>
              </a:rPr>
              <a:t>/</a:t>
            </a:r>
            <a:r>
              <a:rPr lang="en-US" sz="4000" b="1" baseline="-25000" dirty="0">
                <a:solidFill>
                  <a:srgbClr val="000000"/>
                </a:solidFill>
                <a:latin typeface="+mn-lt"/>
              </a:rPr>
              <a:t>.25 </a:t>
            </a:r>
            <a:r>
              <a:rPr lang="en-US" sz="4000" b="1" dirty="0">
                <a:solidFill>
                  <a:srgbClr val="000000"/>
                </a:solidFill>
                <a:latin typeface="+mn-lt"/>
              </a:rPr>
              <a:t>= 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“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itchFamily="18" charset="0"/>
              </a:rPr>
              <a:t>1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”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58800" y="5346700"/>
            <a:ext cx="7200900" cy="646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3600" b="1" dirty="0">
                <a:solidFill>
                  <a:srgbClr val="000000"/>
                </a:solidFill>
                <a:latin typeface="+mn-lt"/>
              </a:rPr>
              <a:t>Now, Let’s say the MPC is 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.60</a:t>
            </a:r>
          </a:p>
        </p:txBody>
      </p:sp>
      <p:sp>
        <p:nvSpPr>
          <p:cNvPr id="14" name="Rectangle 13"/>
          <p:cNvSpPr/>
          <p:nvPr/>
        </p:nvSpPr>
        <p:spPr>
          <a:xfrm>
            <a:off x="355600" y="6048375"/>
            <a:ext cx="8191500" cy="708025"/>
          </a:xfrm>
          <a:prstGeom prst="rect">
            <a:avLst/>
          </a:prstGeom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4000" b="1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1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/</a:t>
            </a:r>
            <a:r>
              <a:rPr lang="en-US" sz="4000" b="1" baseline="-25000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.40 </a:t>
            </a:r>
            <a:r>
              <a:rPr lang="en-US" sz="4000" b="1" dirty="0">
                <a:solidFill>
                  <a:srgbClr val="000000"/>
                </a:solidFill>
                <a:latin typeface="+mn-lt"/>
              </a:rPr>
              <a:t>+ </a:t>
            </a:r>
            <a:r>
              <a:rPr lang="en-US" sz="4000" b="1" baseline="30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-.60</a:t>
            </a:r>
            <a:r>
              <a:rPr lang="en-US" sz="4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/</a:t>
            </a:r>
            <a:r>
              <a:rPr lang="en-US" sz="4000" b="1" baseline="-25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.40  </a:t>
            </a:r>
            <a:r>
              <a:rPr lang="en-US" sz="4000" b="1" dirty="0">
                <a:solidFill>
                  <a:srgbClr val="000000"/>
                </a:solidFill>
                <a:latin typeface="+mn-lt"/>
              </a:rPr>
              <a:t>= </a:t>
            </a:r>
            <a:r>
              <a:rPr lang="en-US" sz="4000" b="1" baseline="30000" dirty="0">
                <a:solidFill>
                  <a:srgbClr val="000000"/>
                </a:solidFill>
                <a:latin typeface="+mn-lt"/>
              </a:rPr>
              <a:t>1- .60</a:t>
            </a:r>
            <a:r>
              <a:rPr lang="en-US" sz="4000" b="1" dirty="0">
                <a:solidFill>
                  <a:srgbClr val="000000"/>
                </a:solidFill>
                <a:latin typeface="+mn-lt"/>
              </a:rPr>
              <a:t>/</a:t>
            </a:r>
            <a:r>
              <a:rPr lang="en-US" sz="4000" b="1" baseline="-25000" dirty="0">
                <a:solidFill>
                  <a:srgbClr val="000000"/>
                </a:solidFill>
                <a:latin typeface="+mn-lt"/>
              </a:rPr>
              <a:t>.40  </a:t>
            </a:r>
            <a:r>
              <a:rPr lang="en-US" sz="4000" b="1" dirty="0">
                <a:solidFill>
                  <a:srgbClr val="000000"/>
                </a:solidFill>
                <a:latin typeface="+mn-lt"/>
              </a:rPr>
              <a:t>= </a:t>
            </a:r>
            <a:r>
              <a:rPr lang="en-US" sz="4000" b="1" baseline="30000" dirty="0">
                <a:solidFill>
                  <a:srgbClr val="000000"/>
                </a:solidFill>
                <a:latin typeface="+mn-lt"/>
              </a:rPr>
              <a:t>.40</a:t>
            </a:r>
            <a:r>
              <a:rPr lang="en-US" sz="4000" b="1" dirty="0">
                <a:solidFill>
                  <a:srgbClr val="000000"/>
                </a:solidFill>
                <a:latin typeface="+mn-lt"/>
              </a:rPr>
              <a:t>/</a:t>
            </a:r>
            <a:r>
              <a:rPr lang="en-US" sz="4000" b="1" baseline="-25000" dirty="0">
                <a:solidFill>
                  <a:srgbClr val="000000"/>
                </a:solidFill>
                <a:latin typeface="+mn-lt"/>
              </a:rPr>
              <a:t>.40 </a:t>
            </a:r>
            <a:r>
              <a:rPr lang="en-US" sz="4000" b="1" dirty="0">
                <a:solidFill>
                  <a:srgbClr val="000000"/>
                </a:solidFill>
                <a:latin typeface="+mn-lt"/>
              </a:rPr>
              <a:t>= 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“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Rockwell Extra Bold" pitchFamily="18" charset="0"/>
              </a:rPr>
              <a:t>1</a:t>
            </a:r>
            <a:r>
              <a:rPr lang="en-US" sz="4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”</a:t>
            </a:r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8" grpId="0"/>
      <p:bldP spid="9" grpId="0"/>
      <p:bldP spid="10" grpId="0"/>
      <p:bldP spid="13" grpId="0"/>
      <p:bldP spid="14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icture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7649" cy="6858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468995" name="Picture 3" descr="tu-white-med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063875" y="5932488"/>
            <a:ext cx="2619375" cy="925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8999" name="Rectangle 7" descr="Papyrus"/>
          <p:cNvSpPr>
            <a:spLocks noChangeArrowheads="1"/>
          </p:cNvSpPr>
          <p:nvPr/>
        </p:nvSpPr>
        <p:spPr bwMode="auto">
          <a:xfrm>
            <a:off x="2895600" y="1716088"/>
            <a:ext cx="533400" cy="395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-4</a:t>
            </a:r>
          </a:p>
        </p:txBody>
      </p:sp>
      <p:sp>
        <p:nvSpPr>
          <p:cNvPr id="469000" name="Rectangle 8" descr="Papyrus"/>
          <p:cNvSpPr>
            <a:spLocks noChangeArrowheads="1"/>
          </p:cNvSpPr>
          <p:nvPr/>
        </p:nvSpPr>
        <p:spPr bwMode="auto">
          <a:xfrm>
            <a:off x="2163763" y="2473325"/>
            <a:ext cx="350837" cy="37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-3</a:t>
            </a:r>
          </a:p>
        </p:txBody>
      </p:sp>
      <p:sp>
        <p:nvSpPr>
          <p:cNvPr id="469001" name="Rectangle 9" descr="Papyrus"/>
          <p:cNvSpPr>
            <a:spLocks noChangeArrowheads="1"/>
          </p:cNvSpPr>
          <p:nvPr/>
        </p:nvSpPr>
        <p:spPr bwMode="auto">
          <a:xfrm>
            <a:off x="1744663" y="3149600"/>
            <a:ext cx="833437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-</a:t>
            </a:r>
            <a:r>
              <a:rPr lang="en-US" sz="24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1.5</a:t>
            </a:r>
          </a:p>
        </p:txBody>
      </p:sp>
      <p:sp>
        <p:nvSpPr>
          <p:cNvPr id="469002" name="Rectangle 10" descr="Papyrus"/>
          <p:cNvSpPr>
            <a:spLocks noChangeArrowheads="1"/>
          </p:cNvSpPr>
          <p:nvPr/>
        </p:nvSpPr>
        <p:spPr bwMode="auto">
          <a:xfrm>
            <a:off x="1460500" y="3862388"/>
            <a:ext cx="533400" cy="449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-1</a:t>
            </a:r>
          </a:p>
        </p:txBody>
      </p:sp>
      <p:sp>
        <p:nvSpPr>
          <p:cNvPr id="469003" name="Rectangle 11" descr="Papyrus"/>
          <p:cNvSpPr>
            <a:spLocks noChangeArrowheads="1"/>
          </p:cNvSpPr>
          <p:nvPr/>
        </p:nvSpPr>
        <p:spPr bwMode="auto">
          <a:xfrm>
            <a:off x="6253163" y="1100138"/>
            <a:ext cx="427037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-9</a:t>
            </a:r>
          </a:p>
        </p:txBody>
      </p:sp>
      <p:sp>
        <p:nvSpPr>
          <p:cNvPr id="469005" name="Rectangle 13"/>
          <p:cNvSpPr>
            <a:spLocks noChangeArrowheads="1"/>
          </p:cNvSpPr>
          <p:nvPr/>
        </p:nvSpPr>
        <p:spPr bwMode="auto">
          <a:xfrm>
            <a:off x="2803525" y="2400300"/>
            <a:ext cx="6283325" cy="2501900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 w="57150" cmpd="thickThin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2000" dirty="0">
                <a:effectLst>
                  <a:outerShdw blurRad="38100" dist="38100" dir="2700000" algn="tl">
                    <a:srgbClr val="808080"/>
                  </a:outerShdw>
                </a:effectLst>
                <a:latin typeface="Arial" charset="0"/>
              </a:rPr>
              <a:t>The </a:t>
            </a:r>
            <a:r>
              <a:rPr lang="en-US" sz="20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2008 Final Four </a:t>
            </a:r>
            <a:r>
              <a:rPr lang="en-US" sz="2000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in </a:t>
            </a:r>
            <a:r>
              <a:rPr lang="en-US" sz="20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San Antonio </a:t>
            </a:r>
            <a:r>
              <a:rPr lang="en-US" sz="2000" dirty="0">
                <a:effectLst>
                  <a:outerShdw blurRad="38100" dist="38100" dir="2700000" algn="tl">
                    <a:srgbClr val="808080"/>
                  </a:outerShdw>
                </a:effectLst>
                <a:latin typeface="Arial" charset="0"/>
              </a:rPr>
              <a:t>brought </a:t>
            </a:r>
            <a:r>
              <a:rPr lang="en-US" sz="2000" b="1" dirty="0">
                <a:solidFill>
                  <a:srgbClr val="009900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charset="0"/>
              </a:rPr>
              <a:t>57,000</a:t>
            </a:r>
          </a:p>
          <a:p>
            <a:pPr>
              <a:defRPr/>
            </a:pPr>
            <a:r>
              <a:rPr lang="en-US" sz="1600" dirty="0">
                <a:effectLst>
                  <a:outerShdw blurRad="38100" dist="38100" dir="2700000" algn="tl">
                    <a:srgbClr val="808080"/>
                  </a:outerShdw>
                </a:effectLst>
                <a:latin typeface="Arial" charset="0"/>
              </a:rPr>
              <a:t>visitors[$223 per day], </a:t>
            </a:r>
            <a:r>
              <a:rPr lang="en-US" sz="2000" b="1" dirty="0">
                <a:solidFill>
                  <a:srgbClr val="009900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charset="0"/>
              </a:rPr>
              <a:t>$47 M </a:t>
            </a:r>
            <a:r>
              <a:rPr lang="en-US" sz="1600" dirty="0">
                <a:effectLst>
                  <a:outerShdw blurRad="38100" dist="38100" dir="2700000" algn="tl">
                    <a:srgbClr val="808080"/>
                  </a:outerShdw>
                </a:effectLst>
                <a:latin typeface="Arial" charset="0"/>
              </a:rPr>
              <a:t>in </a:t>
            </a:r>
            <a:r>
              <a:rPr lang="en-US" sz="2000" dirty="0">
                <a:solidFill>
                  <a:srgbClr val="009900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charset="0"/>
              </a:rPr>
              <a:t>4 </a:t>
            </a:r>
            <a:r>
              <a:rPr lang="en-US" sz="1600" dirty="0">
                <a:solidFill>
                  <a:srgbClr val="009900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charset="0"/>
              </a:rPr>
              <a:t>days </a:t>
            </a:r>
            <a:r>
              <a:rPr lang="en-US" sz="1600" dirty="0">
                <a:effectLst>
                  <a:outerShdw blurRad="38100" dist="38100" dir="2700000" algn="tl">
                    <a:srgbClr val="808080"/>
                  </a:outerShdw>
                </a:effectLst>
                <a:latin typeface="Arial" charset="0"/>
              </a:rPr>
              <a:t>&amp;</a:t>
            </a:r>
            <a:r>
              <a:rPr lang="en-US" sz="2000" dirty="0">
                <a:effectLst>
                  <a:outerShdw blurRad="38100" dist="38100" dir="2700000" algn="tl">
                    <a:srgbClr val="808080"/>
                  </a:outerShdw>
                </a:effectLst>
                <a:latin typeface="Arial" charset="0"/>
              </a:rPr>
              <a:t> </a:t>
            </a:r>
            <a:r>
              <a:rPr lang="en-US" sz="2000" b="1" dirty="0">
                <a:solidFill>
                  <a:srgbClr val="009900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charset="0"/>
              </a:rPr>
              <a:t>$120 M </a:t>
            </a:r>
            <a:r>
              <a:rPr lang="en-US" sz="1800" dirty="0">
                <a:solidFill>
                  <a:srgbClr val="009900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charset="0"/>
              </a:rPr>
              <a:t>trickle effect</a:t>
            </a:r>
            <a:r>
              <a:rPr lang="en-US" sz="1800" dirty="0">
                <a:effectLst>
                  <a:outerShdw blurRad="38100" dist="38100" dir="2700000" algn="tl">
                    <a:srgbClr val="808080"/>
                  </a:outerShdw>
                </a:effectLst>
                <a:latin typeface="Arial" charset="0"/>
              </a:rPr>
              <a:t>.</a:t>
            </a:r>
          </a:p>
          <a:p>
            <a:pPr>
              <a:defRPr/>
            </a:pPr>
            <a:r>
              <a:rPr lang="en-US" sz="2000" dirty="0">
                <a:effectLst>
                  <a:outerShdw blurRad="38100" dist="38100" dir="2700000" algn="tl">
                    <a:srgbClr val="808080"/>
                  </a:outerShdw>
                </a:effectLst>
                <a:latin typeface="Arial" charset="0"/>
              </a:rPr>
              <a:t>The </a:t>
            </a:r>
            <a:r>
              <a:rPr lang="en-US" sz="18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Texas-Oklahoma game</a:t>
            </a:r>
            <a:r>
              <a:rPr lang="en-US" sz="1800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2000" dirty="0">
                <a:effectLst>
                  <a:outerShdw blurRad="38100" dist="38100" dir="2700000" algn="tl">
                    <a:srgbClr val="808080"/>
                  </a:outerShdw>
                </a:effectLst>
                <a:latin typeface="Arial" charset="0"/>
              </a:rPr>
              <a:t>brings </a:t>
            </a:r>
            <a:r>
              <a:rPr lang="en-US" sz="20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$35 </a:t>
            </a:r>
            <a:r>
              <a:rPr lang="en-US" sz="18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million</a:t>
            </a:r>
            <a:r>
              <a:rPr lang="en-US" sz="2000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2000" dirty="0">
                <a:effectLst>
                  <a:outerShdw blurRad="38100" dist="38100" dir="2700000" algn="tl">
                    <a:srgbClr val="808080"/>
                  </a:outerShdw>
                </a:effectLst>
                <a:latin typeface="Arial" charset="0"/>
              </a:rPr>
              <a:t>to D-FW.</a:t>
            </a:r>
          </a:p>
          <a:p>
            <a:pPr>
              <a:defRPr/>
            </a:pP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2007 </a:t>
            </a:r>
            <a:r>
              <a:rPr lang="en-US" sz="20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Cotton Bowl</a:t>
            </a:r>
            <a:r>
              <a:rPr lang="en-US" sz="20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2000" dirty="0">
                <a:effectLst>
                  <a:outerShdw blurRad="38100" dist="38100" dir="2700000" algn="tl">
                    <a:srgbClr val="808080"/>
                  </a:outerShdw>
                </a:effectLst>
                <a:latin typeface="Arial" charset="0"/>
              </a:rPr>
              <a:t>brought </a:t>
            </a:r>
            <a:r>
              <a:rPr lang="en-US" sz="20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$30 million</a:t>
            </a:r>
            <a:r>
              <a:rPr lang="en-US" sz="2000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2000" dirty="0">
                <a:effectLst>
                  <a:outerShdw blurRad="38100" dist="38100" dir="2700000" algn="tl">
                    <a:srgbClr val="808080"/>
                  </a:outerShdw>
                </a:effectLst>
                <a:latin typeface="Arial" charset="0"/>
              </a:rPr>
              <a:t>to D-FW.</a:t>
            </a:r>
          </a:p>
          <a:p>
            <a:pPr>
              <a:defRPr/>
            </a:pPr>
            <a:r>
              <a:rPr lang="en-US" sz="20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2004 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Super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Bowl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2000" dirty="0">
                <a:effectLst>
                  <a:outerShdw blurRad="38100" dist="38100" dir="2700000" algn="tl">
                    <a:srgbClr val="808080"/>
                  </a:outerShdw>
                </a:effectLst>
                <a:latin typeface="Arial" charset="0"/>
              </a:rPr>
              <a:t>brought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$336 million</a:t>
            </a:r>
            <a:r>
              <a:rPr lang="en-US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2000" dirty="0">
                <a:effectLst>
                  <a:outerShdw blurRad="38100" dist="38100" dir="2700000" algn="tl">
                    <a:srgbClr val="808080"/>
                  </a:outerShdw>
                </a:effectLst>
                <a:latin typeface="Arial" charset="0"/>
              </a:rPr>
              <a:t>to Houston.</a:t>
            </a:r>
          </a:p>
          <a:p>
            <a:pPr>
              <a:defRPr/>
            </a:pPr>
            <a:r>
              <a:rPr lang="en-US" sz="2000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College Football Playoff </a:t>
            </a:r>
            <a:r>
              <a:rPr lang="en-US" sz="2000" dirty="0" smtClean="0">
                <a:effectLst>
                  <a:outerShdw blurRad="38100" dist="38100" dir="2700000" algn="tl">
                    <a:srgbClr val="808080"/>
                  </a:outerShdw>
                </a:effectLst>
                <a:latin typeface="Arial" charset="0"/>
              </a:rPr>
              <a:t>in 2015 </a:t>
            </a:r>
            <a:r>
              <a:rPr lang="en-US" sz="1800" dirty="0" smtClean="0">
                <a:effectLst>
                  <a:outerShdw blurRad="38100" dist="38100" dir="2700000" algn="tl">
                    <a:srgbClr val="808080"/>
                  </a:outerShdw>
                </a:effectLst>
                <a:latin typeface="Arial" charset="0"/>
              </a:rPr>
              <a:t>brought </a:t>
            </a:r>
            <a:r>
              <a:rPr lang="en-US" sz="1800" dirty="0">
                <a:effectLst>
                  <a:outerShdw blurRad="38100" dist="38100" dir="2700000" algn="tl">
                    <a:srgbClr val="808080"/>
                  </a:outerShdw>
                </a:effectLst>
                <a:latin typeface="Arial" charset="0"/>
              </a:rPr>
              <a:t>in </a:t>
            </a:r>
            <a:r>
              <a:rPr lang="en-US" sz="2000" b="1" dirty="0" smtClean="0">
                <a:solidFill>
                  <a:srgbClr val="9900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$308 mil.</a:t>
            </a:r>
            <a:endParaRPr lang="en-US" sz="2000" dirty="0">
              <a:effectLst>
                <a:outerShdw blurRad="38100" dist="38100" dir="2700000" algn="tl">
                  <a:srgbClr val="808080"/>
                </a:outerShdw>
              </a:effectLst>
              <a:latin typeface="Arial" charset="0"/>
            </a:endParaRPr>
          </a:p>
          <a:p>
            <a:pPr>
              <a:defRPr/>
            </a:pPr>
            <a:r>
              <a:rPr lang="en-US" sz="2000" b="1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Big 12 Tournament</a:t>
            </a:r>
            <a:r>
              <a:rPr lang="en-US" sz="20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2000" dirty="0">
                <a:effectLst>
                  <a:outerShdw blurRad="38100" dist="38100" dir="2700000" algn="tl">
                    <a:srgbClr val="808080"/>
                  </a:outerShdw>
                </a:effectLst>
                <a:latin typeface="Arial" charset="0"/>
              </a:rPr>
              <a:t>brought </a:t>
            </a:r>
            <a:r>
              <a:rPr lang="en-US" sz="2000" b="1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$45 million</a:t>
            </a:r>
            <a:r>
              <a:rPr lang="en-US" sz="2000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en-US" sz="2000" dirty="0">
                <a:effectLst>
                  <a:outerShdw blurRad="38100" dist="38100" dir="2700000" algn="tl">
                    <a:srgbClr val="808080"/>
                  </a:outerShdw>
                </a:effectLst>
                <a:latin typeface="Arial" charset="0"/>
              </a:rPr>
              <a:t>to </a:t>
            </a:r>
            <a:r>
              <a:rPr lang="en-US" sz="2000" dirty="0" smtClean="0">
                <a:effectLst>
                  <a:outerShdw blurRad="38100" dist="38100" dir="2700000" algn="tl">
                    <a:srgbClr val="808080"/>
                  </a:outerShdw>
                </a:effectLst>
                <a:latin typeface="Arial" charset="0"/>
              </a:rPr>
              <a:t>D-FW.</a:t>
            </a:r>
          </a:p>
          <a:p>
            <a:pPr>
              <a:defRPr/>
            </a:pPr>
            <a:r>
              <a:rPr lang="en-US" sz="2000" b="1" dirty="0" smtClean="0">
                <a:latin typeface="Arial" charset="0"/>
              </a:rPr>
              <a:t>The </a:t>
            </a:r>
            <a:r>
              <a:rPr lang="en-US" sz="2000" b="1" dirty="0" smtClean="0">
                <a:solidFill>
                  <a:srgbClr val="9900CC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charset="0"/>
              </a:rPr>
              <a:t>Final 4</a:t>
            </a:r>
            <a:r>
              <a:rPr lang="en-US" sz="2000" dirty="0" smtClean="0">
                <a:effectLst>
                  <a:outerShdw blurRad="38100" dist="38100" dir="2700000" algn="tl">
                    <a:srgbClr val="808080"/>
                  </a:outerShdw>
                </a:effectLst>
                <a:latin typeface="Arial" charset="0"/>
              </a:rPr>
              <a:t> in </a:t>
            </a:r>
            <a:r>
              <a:rPr lang="en-US" sz="2000" b="1" dirty="0" smtClean="0">
                <a:solidFill>
                  <a:srgbClr val="9900CC"/>
                </a:solidFill>
                <a:latin typeface="Arial" charset="0"/>
              </a:rPr>
              <a:t>2014 </a:t>
            </a:r>
            <a:r>
              <a:rPr lang="en-US" sz="2000" dirty="0" smtClean="0">
                <a:effectLst>
                  <a:outerShdw blurRad="38100" dist="38100" dir="2700000" algn="tl">
                    <a:srgbClr val="808080"/>
                  </a:outerShdw>
                </a:effectLst>
                <a:latin typeface="Arial" charset="0"/>
              </a:rPr>
              <a:t>brought </a:t>
            </a:r>
            <a:r>
              <a:rPr lang="en-US" sz="2000" b="1" dirty="0" smtClean="0">
                <a:solidFill>
                  <a:srgbClr val="9900CC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charset="0"/>
              </a:rPr>
              <a:t>$276 million</a:t>
            </a:r>
            <a:r>
              <a:rPr lang="en-US" sz="2000" b="1" dirty="0" smtClean="0">
                <a:latin typeface="Arial" charset="0"/>
              </a:rPr>
              <a:t>.</a:t>
            </a:r>
            <a:endParaRPr lang="en-US" sz="2000" b="1" dirty="0">
              <a:solidFill>
                <a:srgbClr val="9900CC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Arial" charset="0"/>
            </a:endParaRPr>
          </a:p>
        </p:txBody>
      </p:sp>
      <p:pic>
        <p:nvPicPr>
          <p:cNvPr id="469007" name="Picture 15" descr="Oklahoma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591175" y="5969000"/>
            <a:ext cx="2994025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9008" name="Rectangle 16"/>
          <p:cNvSpPr>
            <a:spLocks noChangeArrowheads="1"/>
          </p:cNvSpPr>
          <p:nvPr/>
        </p:nvSpPr>
        <p:spPr bwMode="auto">
          <a:xfrm>
            <a:off x="5564188" y="5972175"/>
            <a:ext cx="2025650" cy="885825"/>
          </a:xfrm>
          <a:prstGeom prst="rect">
            <a:avLst/>
          </a:prstGeom>
          <a:solidFill>
            <a:srgbClr val="990000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4400" b="1" dirty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OU</a:t>
            </a:r>
          </a:p>
        </p:txBody>
      </p:sp>
      <p:sp>
        <p:nvSpPr>
          <p:cNvPr id="469009" name="Rectangle 17" descr="Papyrus"/>
          <p:cNvSpPr>
            <a:spLocks noChangeArrowheads="1"/>
          </p:cNvSpPr>
          <p:nvPr/>
        </p:nvSpPr>
        <p:spPr bwMode="auto">
          <a:xfrm>
            <a:off x="5878513" y="161925"/>
            <a:ext cx="3160712" cy="33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ckwell Extra Bold" pitchFamily="18" charset="0"/>
              </a:rPr>
              <a:t>M</a:t>
            </a:r>
            <a:r>
              <a:rPr lang="en-US" sz="24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ckwell Extra Bold" pitchFamily="18" charset="0"/>
              </a:rPr>
              <a:t>T</a:t>
            </a:r>
            <a:r>
              <a:rPr lang="en-US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=-MPC/MPS</a:t>
            </a:r>
          </a:p>
        </p:txBody>
      </p:sp>
      <p:sp>
        <p:nvSpPr>
          <p:cNvPr id="469011" name="Rectangle 19"/>
          <p:cNvSpPr>
            <a:spLocks noChangeArrowheads="1"/>
          </p:cNvSpPr>
          <p:nvPr/>
        </p:nvSpPr>
        <p:spPr bwMode="auto">
          <a:xfrm>
            <a:off x="0" y="571500"/>
            <a:ext cx="2487613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ckwell Extra Bold" pitchFamily="18" charset="0"/>
              </a:rPr>
              <a:t>M</a:t>
            </a:r>
            <a:r>
              <a:rPr lang="en-US" sz="24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ckwell Extra Bold" pitchFamily="18" charset="0"/>
              </a:rPr>
              <a:t>E</a:t>
            </a:r>
            <a:r>
              <a:rPr lang="en-US" sz="32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=1/MPS</a:t>
            </a:r>
          </a:p>
        </p:txBody>
      </p:sp>
      <p:sp>
        <p:nvSpPr>
          <p:cNvPr id="469015" name="Rectangle 23"/>
          <p:cNvSpPr>
            <a:spLocks noChangeArrowheads="1"/>
          </p:cNvSpPr>
          <p:nvPr/>
        </p:nvSpPr>
        <p:spPr bwMode="auto">
          <a:xfrm>
            <a:off x="174625" y="1020763"/>
            <a:ext cx="6022975" cy="495300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 w="57150" cmpd="thickThin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3200" b="1" dirty="0">
                <a:solidFill>
                  <a:srgbClr val="3366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.9</a:t>
            </a:r>
            <a:r>
              <a:rPr lang="en-US" sz="3200" b="1" dirty="0">
                <a:solidFill>
                  <a:srgbClr val="99CC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		  </a:t>
            </a:r>
            <a:r>
              <a:rPr lang="en-US" sz="1000" b="1" dirty="0">
                <a:solidFill>
                  <a:srgbClr val="99CC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 </a:t>
            </a:r>
            <a:r>
              <a:rPr lang="en-US" sz="1000" b="1" dirty="0" smtClean="0">
                <a:solidFill>
                  <a:srgbClr val="99CC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                                                                                              </a:t>
            </a:r>
            <a:r>
              <a:rPr lang="en-US" sz="3200" b="1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10</a:t>
            </a:r>
            <a:endParaRPr lang="en-US" sz="3200" b="1" dirty="0">
              <a:solidFill>
                <a:srgbClr val="3366FF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469016" name="Rectangle 24"/>
          <p:cNvSpPr>
            <a:spLocks noChangeArrowheads="1"/>
          </p:cNvSpPr>
          <p:nvPr/>
        </p:nvSpPr>
        <p:spPr bwMode="auto">
          <a:xfrm>
            <a:off x="188913" y="1689100"/>
            <a:ext cx="2786062" cy="509588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 w="57150" cmpd="thickThin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3200" b="1" dirty="0">
                <a:solidFill>
                  <a:srgbClr val="3366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.8		</a:t>
            </a:r>
            <a:r>
              <a:rPr lang="en-US" sz="3200" b="1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    5</a:t>
            </a:r>
            <a:endParaRPr lang="en-US" sz="3200" b="1" dirty="0">
              <a:solidFill>
                <a:srgbClr val="3366FF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469017" name="Rectangle 25"/>
          <p:cNvSpPr>
            <a:spLocks noChangeArrowheads="1"/>
          </p:cNvSpPr>
          <p:nvPr/>
        </p:nvSpPr>
        <p:spPr bwMode="auto">
          <a:xfrm>
            <a:off x="203200" y="2384425"/>
            <a:ext cx="1933575" cy="550863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 w="57150" cmpd="thickThin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3200" b="1" dirty="0">
                <a:solidFill>
                  <a:srgbClr val="3366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.75        4</a:t>
            </a:r>
          </a:p>
        </p:txBody>
      </p:sp>
      <p:sp>
        <p:nvSpPr>
          <p:cNvPr id="469018" name="Rectangle 26"/>
          <p:cNvSpPr>
            <a:spLocks noChangeArrowheads="1"/>
          </p:cNvSpPr>
          <p:nvPr/>
        </p:nvSpPr>
        <p:spPr bwMode="auto">
          <a:xfrm>
            <a:off x="203200" y="3108325"/>
            <a:ext cx="1589088" cy="522288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 w="57150" cmpd="thickThin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3200" b="1" dirty="0">
                <a:solidFill>
                  <a:srgbClr val="3366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.60  2.5</a:t>
            </a:r>
          </a:p>
        </p:txBody>
      </p:sp>
      <p:sp>
        <p:nvSpPr>
          <p:cNvPr id="469019" name="Rectangle 27"/>
          <p:cNvSpPr>
            <a:spLocks noChangeArrowheads="1"/>
          </p:cNvSpPr>
          <p:nvPr/>
        </p:nvSpPr>
        <p:spPr bwMode="auto">
          <a:xfrm>
            <a:off x="203200" y="3803650"/>
            <a:ext cx="1247775" cy="552450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 w="57150" cmpd="thickThin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3200" b="1" dirty="0">
                <a:solidFill>
                  <a:srgbClr val="3366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.5    2</a:t>
            </a:r>
          </a:p>
        </p:txBody>
      </p:sp>
      <p:sp>
        <p:nvSpPr>
          <p:cNvPr id="469021" name="Rectangle 29"/>
          <p:cNvSpPr>
            <a:spLocks noChangeArrowheads="1"/>
          </p:cNvSpPr>
          <p:nvPr/>
        </p:nvSpPr>
        <p:spPr bwMode="auto">
          <a:xfrm>
            <a:off x="2801938" y="4902200"/>
            <a:ext cx="6284912" cy="1031875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 w="57150" cmpd="thickThin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2000" b="1" dirty="0">
                <a:latin typeface="Arial" charset="0"/>
              </a:rPr>
              <a:t>The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larger the MPC</a:t>
            </a:r>
            <a:r>
              <a:rPr lang="en-US" sz="2000" dirty="0">
                <a:latin typeface="Arial" charset="0"/>
              </a:rPr>
              <a:t>, </a:t>
            </a:r>
            <a:r>
              <a:rPr lang="en-US" sz="2000" b="1" dirty="0">
                <a:latin typeface="Arial" charset="0"/>
              </a:rPr>
              <a:t>the</a:t>
            </a:r>
            <a:r>
              <a:rPr lang="en-US" sz="2000" dirty="0">
                <a:latin typeface="Arial" charset="0"/>
              </a:rPr>
              <a:t>  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smaller the MPS</a:t>
            </a:r>
            <a:r>
              <a:rPr lang="en-US" sz="2000" dirty="0">
                <a:latin typeface="Arial" charset="0"/>
              </a:rPr>
              <a:t>, </a:t>
            </a:r>
            <a:r>
              <a:rPr lang="en-US" sz="2000" b="1" dirty="0">
                <a:latin typeface="Arial" charset="0"/>
              </a:rPr>
              <a:t>and the</a:t>
            </a:r>
            <a:r>
              <a:rPr lang="en-US" sz="2000" dirty="0">
                <a:latin typeface="Arial" charset="0"/>
              </a:rPr>
              <a:t> </a:t>
            </a:r>
          </a:p>
          <a:p>
            <a:pPr>
              <a:defRPr/>
            </a:pP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greater</a:t>
            </a:r>
            <a:r>
              <a:rPr lang="en-US" sz="16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the 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multiplier</a:t>
            </a:r>
            <a:r>
              <a:rPr lang="en-US" sz="2000" dirty="0">
                <a:latin typeface="Arial" charset="0"/>
              </a:rPr>
              <a:t>. This is the </a:t>
            </a: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“simple multiplier”</a:t>
            </a:r>
          </a:p>
          <a:p>
            <a:pPr>
              <a:defRPr/>
            </a:pPr>
            <a:r>
              <a:rPr lang="en-US" sz="1600" dirty="0">
                <a:latin typeface="Arial" charset="0"/>
              </a:rPr>
              <a:t>because it is based</a:t>
            </a:r>
            <a:r>
              <a:rPr lang="en-US" sz="1800" dirty="0">
                <a:latin typeface="Arial" charset="0"/>
              </a:rPr>
              <a:t> </a:t>
            </a:r>
            <a:r>
              <a:rPr lang="en-US" sz="1600" dirty="0">
                <a:latin typeface="Arial" charset="0"/>
              </a:rPr>
              <a:t>on a</a:t>
            </a:r>
            <a:r>
              <a:rPr lang="en-US" sz="2000" dirty="0">
                <a:latin typeface="Arial" charset="0"/>
              </a:rPr>
              <a:t> </a:t>
            </a: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“simple model</a:t>
            </a:r>
            <a:r>
              <a:rPr lang="en-US" sz="2000" b="1" dirty="0">
                <a:latin typeface="Arial" charset="0"/>
              </a:rPr>
              <a:t> </a:t>
            </a:r>
            <a:r>
              <a:rPr lang="en-US" sz="1600" b="1" dirty="0">
                <a:latin typeface="Arial" charset="0"/>
              </a:rPr>
              <a:t>of the</a:t>
            </a:r>
            <a:r>
              <a:rPr lang="en-US" sz="2000" b="1" dirty="0">
                <a:latin typeface="Arial" charset="0"/>
              </a:rPr>
              <a:t> </a:t>
            </a: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economy”</a:t>
            </a:r>
            <a:r>
              <a:rPr lang="en-US" sz="2000" b="1" dirty="0">
                <a:latin typeface="Arial" charset="0"/>
              </a:rPr>
              <a:t>.</a:t>
            </a:r>
          </a:p>
        </p:txBody>
      </p:sp>
      <p:sp>
        <p:nvSpPr>
          <p:cNvPr id="469023" name="Rectangle 31"/>
          <p:cNvSpPr>
            <a:spLocks noChangeArrowheads="1"/>
          </p:cNvSpPr>
          <p:nvPr/>
        </p:nvSpPr>
        <p:spPr bwMode="auto">
          <a:xfrm>
            <a:off x="2524125" y="12700"/>
            <a:ext cx="3348038" cy="795338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 w="38100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2400" b="1" dirty="0">
                <a:latin typeface="Arial" charset="0"/>
              </a:rPr>
              <a:t>N</a:t>
            </a:r>
            <a:r>
              <a:rPr lang="en-US" sz="2000" b="1" dirty="0">
                <a:latin typeface="Arial" charset="0"/>
              </a:rPr>
              <a:t>otice the </a:t>
            </a:r>
            <a:r>
              <a:rPr lang="en-US" sz="2400" b="1" dirty="0">
                <a:latin typeface="Arial" charset="0"/>
              </a:rPr>
              <a:t>2</a:t>
            </a:r>
            <a:r>
              <a:rPr lang="en-US" sz="2400" b="1" baseline="30000" dirty="0">
                <a:latin typeface="Arial" charset="0"/>
              </a:rPr>
              <a:t>nd</a:t>
            </a:r>
            <a:r>
              <a:rPr lang="en-US" sz="2400" b="1" dirty="0">
                <a:latin typeface="Arial" charset="0"/>
              </a:rPr>
              <a:t> </a:t>
            </a:r>
            <a:r>
              <a:rPr lang="en-US" sz="2000" b="1" dirty="0">
                <a:latin typeface="Arial" charset="0"/>
              </a:rPr>
              <a:t>round with</a:t>
            </a:r>
          </a:p>
          <a:p>
            <a:pPr>
              <a:defRPr/>
            </a:pPr>
            <a:r>
              <a:rPr lang="en-US" b="1" dirty="0">
                <a:solidFill>
                  <a:srgbClr val="3366FF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.9 [10]  </a:t>
            </a:r>
            <a:r>
              <a:rPr lang="en-US" sz="1800" b="1" dirty="0">
                <a:latin typeface="Arial" charset="0"/>
              </a:rPr>
              <a:t>versus</a:t>
            </a:r>
            <a:r>
              <a:rPr lang="en-US" b="1" dirty="0">
                <a:solidFill>
                  <a:schemeClr val="bg1"/>
                </a:solidFill>
                <a:latin typeface="Arial" charset="0"/>
              </a:rPr>
              <a:t> </a:t>
            </a:r>
            <a:r>
              <a:rPr lang="en-US" b="1" dirty="0">
                <a:solidFill>
                  <a:schemeClr val="bg1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 </a:t>
            </a:r>
            <a:r>
              <a:rPr lang="en-US" b="1" dirty="0">
                <a:solidFill>
                  <a:srgbClr val="80008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Arial" charset="0"/>
              </a:rPr>
              <a:t>.5 [2]</a:t>
            </a:r>
          </a:p>
        </p:txBody>
      </p:sp>
      <p:sp>
        <p:nvSpPr>
          <p:cNvPr id="469025" name="Line 33"/>
          <p:cNvSpPr>
            <a:spLocks noChangeShapeType="1"/>
          </p:cNvSpPr>
          <p:nvPr/>
        </p:nvSpPr>
        <p:spPr bwMode="auto">
          <a:xfrm flipV="1">
            <a:off x="188913" y="1504950"/>
            <a:ext cx="2794000" cy="14288"/>
          </a:xfrm>
          <a:prstGeom prst="line">
            <a:avLst/>
          </a:prstGeom>
          <a:noFill/>
          <a:ln w="76200">
            <a:solidFill>
              <a:srgbClr val="800080"/>
            </a:solidFill>
            <a:round/>
            <a:headEnd/>
            <a:tailEnd type="stealth" w="med" len="med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en-US"/>
          </a:p>
        </p:txBody>
      </p:sp>
      <p:sp>
        <p:nvSpPr>
          <p:cNvPr id="469024" name="Line 32"/>
          <p:cNvSpPr>
            <a:spLocks noChangeShapeType="1"/>
          </p:cNvSpPr>
          <p:nvPr/>
        </p:nvSpPr>
        <p:spPr bwMode="auto">
          <a:xfrm>
            <a:off x="174625" y="1084263"/>
            <a:ext cx="5299075" cy="14287"/>
          </a:xfrm>
          <a:prstGeom prst="line">
            <a:avLst/>
          </a:prstGeom>
          <a:noFill/>
          <a:ln w="76200">
            <a:solidFill>
              <a:srgbClr val="3366FF"/>
            </a:solidFill>
            <a:round/>
            <a:headEnd/>
            <a:tailEnd type="stealth" w="med" len="med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en-US"/>
          </a:p>
        </p:txBody>
      </p:sp>
      <p:sp>
        <p:nvSpPr>
          <p:cNvPr id="469028" name="Rectangle 36"/>
          <p:cNvSpPr>
            <a:spLocks noChangeArrowheads="1"/>
          </p:cNvSpPr>
          <p:nvPr/>
        </p:nvSpPr>
        <p:spPr bwMode="auto">
          <a:xfrm>
            <a:off x="5171281" y="1181101"/>
            <a:ext cx="261938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90</a:t>
            </a:r>
            <a:r>
              <a:rPr lang="en-US" sz="1600" b="1" dirty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%</a:t>
            </a:r>
          </a:p>
        </p:txBody>
      </p:sp>
      <p:sp>
        <p:nvSpPr>
          <p:cNvPr id="469029" name="Rectangle 37"/>
          <p:cNvSpPr>
            <a:spLocks noChangeArrowheads="1"/>
          </p:cNvSpPr>
          <p:nvPr/>
        </p:nvSpPr>
        <p:spPr bwMode="auto">
          <a:xfrm>
            <a:off x="3106738" y="1284288"/>
            <a:ext cx="24765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800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50</a:t>
            </a:r>
            <a:r>
              <a:rPr lang="en-US" sz="1600" b="1" dirty="0">
                <a:solidFill>
                  <a:srgbClr val="800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%</a:t>
            </a:r>
            <a:endParaRPr lang="en-US" sz="2000" b="1" dirty="0">
              <a:solidFill>
                <a:srgbClr val="80008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469039" name="Beat2769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Beat Okla.wav"/>
          </p:nvPr>
        </p:nvPicPr>
        <p:blipFill>
          <a:blip r:embed="rId11"/>
          <a:srcRect/>
          <a:stretch>
            <a:fillRect/>
          </a:stretch>
        </p:blipFill>
        <p:spPr bwMode="auto">
          <a:xfrm>
            <a:off x="0" y="6553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9043" name="Rectangle 51"/>
          <p:cNvSpPr>
            <a:spLocks noChangeArrowheads="1"/>
          </p:cNvSpPr>
          <p:nvPr/>
        </p:nvSpPr>
        <p:spPr bwMode="auto">
          <a:xfrm>
            <a:off x="3248025" y="809625"/>
            <a:ext cx="181927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</a:t>
            </a:r>
            <a:r>
              <a:rPr lang="en-US" sz="1600" b="1" baseline="30000" dirty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nd</a:t>
            </a:r>
            <a:r>
              <a:rPr lang="en-US" sz="1600" b="1" dirty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Round at .9</a:t>
            </a:r>
          </a:p>
        </p:txBody>
      </p:sp>
      <p:sp>
        <p:nvSpPr>
          <p:cNvPr id="469044" name="Rectangle 52"/>
          <p:cNvSpPr>
            <a:spLocks noChangeArrowheads="1"/>
          </p:cNvSpPr>
          <p:nvPr/>
        </p:nvSpPr>
        <p:spPr bwMode="auto">
          <a:xfrm>
            <a:off x="762000" y="1266825"/>
            <a:ext cx="1819275" cy="200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800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</a:t>
            </a:r>
            <a:r>
              <a:rPr lang="en-US" sz="1600" b="1" baseline="30000" dirty="0">
                <a:solidFill>
                  <a:srgbClr val="800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nd</a:t>
            </a:r>
            <a:r>
              <a:rPr lang="en-US" sz="1600" b="1" dirty="0">
                <a:solidFill>
                  <a:srgbClr val="80008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Round at .5</a:t>
            </a:r>
          </a:p>
        </p:txBody>
      </p:sp>
      <p:pic>
        <p:nvPicPr>
          <p:cNvPr id="469047" name="Okla2769.wav">
            <a:hlinkClick r:id="" action="ppaction://media"/>
          </p:cNvPr>
          <p:cNvPicPr>
            <a:picLocks noRot="1" noChangeAspect="1" noChangeArrowheads="1"/>
          </p:cNvPicPr>
          <p:nvPr>
            <a:wavAudioFile r:embed="rId2" name="Okla boomer sooner fight song clip.wav"/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1352550" y="6553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9048" name="Rectangle 56" descr="Papyrus"/>
          <p:cNvSpPr>
            <a:spLocks noChangeArrowheads="1"/>
          </p:cNvSpPr>
          <p:nvPr/>
        </p:nvSpPr>
        <p:spPr bwMode="auto">
          <a:xfrm>
            <a:off x="6535738" y="495300"/>
            <a:ext cx="2227262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ckwell Extra Bold" pitchFamily="18" charset="0"/>
              </a:rPr>
              <a:t>M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ckwell Extra Bold" pitchFamily="18" charset="0"/>
              </a:rPr>
              <a:t>BB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=1</a:t>
            </a: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469049" name="Rectangle 57" descr="Papyrus"/>
          <p:cNvSpPr>
            <a:spLocks noChangeArrowheads="1"/>
          </p:cNvSpPr>
          <p:nvPr/>
        </p:nvSpPr>
        <p:spPr bwMode="auto">
          <a:xfrm>
            <a:off x="6723063" y="1109663"/>
            <a:ext cx="3206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1</a:t>
            </a:r>
          </a:p>
        </p:txBody>
      </p:sp>
      <p:sp>
        <p:nvSpPr>
          <p:cNvPr id="469050" name="Rectangle 58" descr="Papyrus"/>
          <p:cNvSpPr>
            <a:spLocks noChangeArrowheads="1"/>
          </p:cNvSpPr>
          <p:nvPr/>
        </p:nvSpPr>
        <p:spPr bwMode="auto">
          <a:xfrm>
            <a:off x="3411538" y="1751013"/>
            <a:ext cx="3206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1</a:t>
            </a:r>
          </a:p>
        </p:txBody>
      </p:sp>
      <p:sp>
        <p:nvSpPr>
          <p:cNvPr id="469051" name="Rectangle 59" descr="Papyrus"/>
          <p:cNvSpPr>
            <a:spLocks noChangeArrowheads="1"/>
          </p:cNvSpPr>
          <p:nvPr/>
        </p:nvSpPr>
        <p:spPr bwMode="auto">
          <a:xfrm>
            <a:off x="2493963" y="2509838"/>
            <a:ext cx="3206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1</a:t>
            </a:r>
          </a:p>
        </p:txBody>
      </p:sp>
      <p:sp>
        <p:nvSpPr>
          <p:cNvPr id="469052" name="Rectangle 60" descr="Papyrus"/>
          <p:cNvSpPr>
            <a:spLocks noChangeArrowheads="1"/>
          </p:cNvSpPr>
          <p:nvPr/>
        </p:nvSpPr>
        <p:spPr bwMode="auto">
          <a:xfrm>
            <a:off x="2519363" y="3214688"/>
            <a:ext cx="249237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1</a:t>
            </a:r>
          </a:p>
        </p:txBody>
      </p:sp>
      <p:sp>
        <p:nvSpPr>
          <p:cNvPr id="469053" name="Rectangle 61" descr="Papyrus"/>
          <p:cNvSpPr>
            <a:spLocks noChangeArrowheads="1"/>
          </p:cNvSpPr>
          <p:nvPr/>
        </p:nvSpPr>
        <p:spPr bwMode="auto">
          <a:xfrm>
            <a:off x="1976438" y="3929063"/>
            <a:ext cx="320675" cy="317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1</a:t>
            </a:r>
          </a:p>
        </p:txBody>
      </p:sp>
      <p:pic>
        <p:nvPicPr>
          <p:cNvPr id="469055" name="Picture 63" descr="cowboys-stadium"/>
          <p:cNvPicPr>
            <a:picLocks noChangeAspect="1" noChangeArrowheads="1"/>
          </p:cNvPicPr>
          <p:nvPr/>
        </p:nvPicPr>
        <p:blipFill>
          <a:blip r:embed="rId13"/>
          <a:srcRect b="5246"/>
          <a:stretch>
            <a:fillRect/>
          </a:stretch>
        </p:blipFill>
        <p:spPr bwMode="auto">
          <a:xfrm>
            <a:off x="0" y="4406900"/>
            <a:ext cx="2768600" cy="1651000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69045" name="Rectangle 53"/>
          <p:cNvSpPr>
            <a:spLocks noChangeArrowheads="1"/>
          </p:cNvSpPr>
          <p:nvPr/>
        </p:nvSpPr>
        <p:spPr bwMode="auto">
          <a:xfrm>
            <a:off x="3787775" y="1485900"/>
            <a:ext cx="5270500" cy="914399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1800" b="1" dirty="0">
                <a:latin typeface="Arial" charset="0"/>
              </a:rPr>
              <a:t>The</a:t>
            </a: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1800" b="1" dirty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Super Bowl in Arlington in 2011</a:t>
            </a:r>
            <a:r>
              <a:rPr lang="en-US" sz="1800" b="1" dirty="0">
                <a:latin typeface="Arial" charset="0"/>
              </a:rPr>
              <a:t>,</a:t>
            </a: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1800" b="1" dirty="0">
                <a:latin typeface="Arial" charset="0"/>
              </a:rPr>
              <a:t>had an </a:t>
            </a:r>
          </a:p>
          <a:p>
            <a:pPr>
              <a:defRPr/>
            </a:pPr>
            <a:r>
              <a:rPr lang="en-US" sz="1800" b="1" dirty="0">
                <a:latin typeface="Arial" charset="0"/>
              </a:rPr>
              <a:t>estimated economic impact of  </a:t>
            </a:r>
            <a:r>
              <a:rPr lang="en-US" sz="1800" b="1" dirty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$612 million</a:t>
            </a:r>
            <a:r>
              <a:rPr lang="en-US" sz="18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. </a:t>
            </a:r>
          </a:p>
          <a:p>
            <a:pPr>
              <a:defRPr/>
            </a:pPr>
            <a:r>
              <a:rPr lang="en-US" sz="1800" b="1" dirty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147,000 people </a:t>
            </a:r>
            <a:r>
              <a:rPr lang="en-US" sz="1800" b="1" dirty="0">
                <a:latin typeface="Arial" charset="0"/>
              </a:rPr>
              <a:t>were supposed to visit </a:t>
            </a:r>
            <a:r>
              <a:rPr lang="en-US" sz="1600" b="1" dirty="0">
                <a:latin typeface="Arial" charset="0"/>
              </a:rPr>
              <a:t>the </a:t>
            </a:r>
            <a:r>
              <a:rPr lang="en-US" sz="1800" b="1" dirty="0">
                <a:latin typeface="Arial" charset="0"/>
              </a:rPr>
              <a:t>area.</a:t>
            </a:r>
          </a:p>
        </p:txBody>
      </p:sp>
      <p:sp>
        <p:nvSpPr>
          <p:cNvPr id="469058" name="AutoShape 66"/>
          <p:cNvSpPr>
            <a:spLocks noChangeArrowheads="1"/>
          </p:cNvSpPr>
          <p:nvPr/>
        </p:nvSpPr>
        <p:spPr bwMode="auto">
          <a:xfrm>
            <a:off x="8102600" y="635000"/>
            <a:ext cx="215900" cy="254000"/>
          </a:xfrm>
          <a:prstGeom prst="triangle">
            <a:avLst>
              <a:gd name="adj" fmla="val 50000"/>
            </a:avLst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n-US">
              <a:solidFill>
                <a:srgbClr val="FF0000"/>
              </a:solidFill>
            </a:endParaRPr>
          </a:p>
        </p:txBody>
      </p:sp>
      <p:sp>
        <p:nvSpPr>
          <p:cNvPr id="469059" name="Rectangle 67"/>
          <p:cNvSpPr>
            <a:spLocks noChangeArrowheads="1"/>
          </p:cNvSpPr>
          <p:nvPr/>
        </p:nvSpPr>
        <p:spPr bwMode="auto">
          <a:xfrm>
            <a:off x="8280400" y="622300"/>
            <a:ext cx="482600" cy="35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G</a:t>
            </a:r>
          </a:p>
        </p:txBody>
      </p:sp>
      <p:pic>
        <p:nvPicPr>
          <p:cNvPr id="41" name="Eyes2785.wav">
            <a:hlinkClick r:id="" action="ppaction://media"/>
          </p:cNvPr>
          <p:cNvPicPr>
            <a:picLocks noRot="1" noChangeAspect="1"/>
          </p:cNvPicPr>
          <p:nvPr>
            <a:wavAudioFile r:embed="rId3" name="Eyes of TX 2 wav.wav"/>
          </p:nvPr>
        </p:nvPicPr>
        <p:blipFill>
          <a:blip r:embed="rId14"/>
          <a:srcRect/>
          <a:stretch>
            <a:fillRect/>
          </a:stretch>
        </p:blipFill>
        <p:spPr bwMode="auto">
          <a:xfrm>
            <a:off x="0" y="47498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14:ferris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690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690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9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4689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469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469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6208" fill="hold"/>
                                        <p:tgtEl>
                                          <p:spTgt spid="46904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6708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4788" fill="hold"/>
                                        <p:tgtEl>
                                          <p:spTgt spid="4690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44255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2000"/>
                                        <p:tgtEl>
                                          <p:spTgt spid="469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0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2000" fill="hold"/>
                                        <p:tgtEl>
                                          <p:spTgt spid="4690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4690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9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000" fill="hold"/>
                                        <p:tgtEl>
                                          <p:spTgt spid="4689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4689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4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0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4690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4690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52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0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2000" fill="hold"/>
                                        <p:tgtEl>
                                          <p:spTgt spid="4690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4690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57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0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4690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4690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2000"/>
                                        <p:tgtEl>
                                          <p:spTgt spid="469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469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4690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7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0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2000" fill="hold"/>
                                        <p:tgtEl>
                                          <p:spTgt spid="4690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2000" fill="hold"/>
                                        <p:tgtEl>
                                          <p:spTgt spid="4690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8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469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2000" fill="hold"/>
                                        <p:tgtEl>
                                          <p:spTgt spid="469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8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469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469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9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2" dur="2000" fill="hold"/>
                                        <p:tgtEl>
                                          <p:spTgt spid="469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3" dur="2000" fill="hold"/>
                                        <p:tgtEl>
                                          <p:spTgt spid="469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9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2000" fill="hold"/>
                                        <p:tgtEl>
                                          <p:spTgt spid="469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2000" fill="hold"/>
                                        <p:tgtEl>
                                          <p:spTgt spid="469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 nodeType="clickPar">
                      <p:stCondLst>
                        <p:cond delay="indefinite"/>
                      </p:stCondLst>
                      <p:childTnLst>
                        <p:par>
                          <p:cTn id="10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4690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4690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 nodeType="clickPar">
                      <p:stCondLst>
                        <p:cond delay="indefinite"/>
                      </p:stCondLst>
                      <p:childTnLst>
                        <p:par>
                          <p:cTn id="10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3000"/>
                                        <p:tgtEl>
                                          <p:spTgt spid="469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3000"/>
                                        <p:tgtEl>
                                          <p:spTgt spid="4690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469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3000"/>
                                        <p:tgtEl>
                                          <p:spTgt spid="469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3" dur="3000"/>
                                        <p:tgtEl>
                                          <p:spTgt spid="4690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12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7" dur="500"/>
                                        <p:tgtEl>
                                          <p:spTgt spid="4690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2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1" dur="2000" fill="hold"/>
                                        <p:tgtEl>
                                          <p:spTgt spid="4690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2" dur="2000" fill="hold"/>
                                        <p:tgtEl>
                                          <p:spTgt spid="4690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23" presetClass="entr" presetSubtype="28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0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2000" fill="hold"/>
                                        <p:tgtEl>
                                          <p:spTgt spid="4690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2000" fill="hold"/>
                                        <p:tgtEl>
                                          <p:spTgt spid="4690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9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0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2" dur="2000" fill="hold"/>
                                        <p:tgtEl>
                                          <p:spTgt spid="4690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3" dur="2000" fill="hold"/>
                                        <p:tgtEl>
                                          <p:spTgt spid="4690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4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9039"/>
                </p:tgtEl>
              </p:cMediaNode>
            </p:audio>
            <p:audio>
              <p:cMediaNode showWhenStopped="0">
                <p:cTn id="14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69047"/>
                </p:tgtEl>
              </p:cMediaNode>
            </p:audio>
            <p:audio>
              <p:cMediaNode showWhenStopped="0">
                <p:cTn id="14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468999" grpId="0"/>
      <p:bldP spid="469000" grpId="0"/>
      <p:bldP spid="469001" grpId="0"/>
      <p:bldP spid="469002" grpId="0"/>
      <p:bldP spid="469003" grpId="0"/>
      <p:bldP spid="469005" grpId="0" animBg="1"/>
      <p:bldP spid="469008" grpId="0" animBg="1"/>
      <p:bldP spid="469009" grpId="0"/>
      <p:bldP spid="469021" grpId="0" animBg="1"/>
      <p:bldP spid="469023" grpId="0" animBg="1"/>
      <p:bldP spid="469025" grpId="0" animBg="1"/>
      <p:bldP spid="469024" grpId="0" animBg="1"/>
      <p:bldP spid="469028" grpId="0"/>
      <p:bldP spid="469029" grpId="0"/>
      <p:bldP spid="469043" grpId="0"/>
      <p:bldP spid="469044" grpId="0"/>
      <p:bldP spid="469048" grpId="0"/>
      <p:bldP spid="469049" grpId="0"/>
      <p:bldP spid="469050" grpId="0"/>
      <p:bldP spid="469051" grpId="0"/>
      <p:bldP spid="469052" grpId="0"/>
      <p:bldP spid="469053" grpId="0"/>
      <p:bldP spid="469045" grpId="0" animBg="1"/>
      <p:bldP spid="469058" grpId="0" animBg="1"/>
      <p:bldP spid="46905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30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0" y="533400"/>
            <a:ext cx="9144000" cy="6096000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eaLnBrk="1" hangingPunct="1">
              <a:defRPr/>
            </a:pPr>
            <a:r>
              <a:rPr lang="en-US" sz="2800" b="1" dirty="0" smtClean="0">
                <a:latin typeface="Arial" charset="0"/>
              </a:rPr>
              <a:t>$150 </a:t>
            </a:r>
            <a:r>
              <a:rPr lang="en-US" sz="2800" dirty="0" smtClean="0">
                <a:latin typeface="Arial" charset="0"/>
              </a:rPr>
              <a:t>- </a:t>
            </a:r>
            <a:r>
              <a:rPr lang="en-US" sz="2400" b="1" dirty="0" smtClean="0">
                <a:latin typeface="Arial" charset="0"/>
              </a:rPr>
              <a:t>Parking rates</a:t>
            </a:r>
            <a:r>
              <a:rPr lang="en-US" sz="2400" dirty="0" smtClean="0">
                <a:latin typeface="Arial" charset="0"/>
              </a:rPr>
              <a:t> </a:t>
            </a:r>
            <a:r>
              <a:rPr lang="en-US" sz="2000" dirty="0" smtClean="0">
                <a:latin typeface="Arial" charset="0"/>
              </a:rPr>
              <a:t>around the</a:t>
            </a:r>
            <a:r>
              <a:rPr lang="en-US" sz="2400" dirty="0" smtClean="0">
                <a:latin typeface="Arial" charset="0"/>
              </a:rPr>
              <a:t> stadium</a:t>
            </a:r>
          </a:p>
          <a:p>
            <a:pPr eaLnBrk="1" hangingPunct="1">
              <a:defRPr/>
            </a:pPr>
            <a:r>
              <a:rPr lang="en-US" sz="2800" b="1" dirty="0" smtClean="0">
                <a:latin typeface="Arial" charset="0"/>
              </a:rPr>
              <a:t>$500-$600 </a:t>
            </a:r>
            <a:r>
              <a:rPr lang="en-US" sz="2800" dirty="0" smtClean="0">
                <a:latin typeface="Arial" charset="0"/>
              </a:rPr>
              <a:t>per Super Bowl ticket</a:t>
            </a:r>
            <a:endParaRPr lang="en-US" sz="2000" dirty="0" smtClean="0">
              <a:latin typeface="Arial" charset="0"/>
            </a:endParaRPr>
          </a:p>
          <a:p>
            <a:pPr eaLnBrk="1" hangingPunct="1">
              <a:buFontTx/>
              <a:buNone/>
              <a:defRPr/>
            </a:pPr>
            <a:r>
              <a:rPr lang="en-US" sz="2800" dirty="0" smtClean="0">
                <a:latin typeface="Arial" charset="0"/>
              </a:rPr>
              <a:t>    </a:t>
            </a:r>
            <a:r>
              <a:rPr lang="en-US" sz="2800" b="1" dirty="0" smtClean="0">
                <a:latin typeface="Arial" charset="0"/>
              </a:rPr>
              <a:t>[$2,000-$6,000</a:t>
            </a:r>
            <a:r>
              <a:rPr lang="en-US" sz="2400" b="1" dirty="0" smtClean="0">
                <a:latin typeface="Arial" charset="0"/>
              </a:rPr>
              <a:t> </a:t>
            </a:r>
            <a:r>
              <a:rPr lang="en-US" sz="2800" dirty="0" smtClean="0">
                <a:latin typeface="Arial" charset="0"/>
              </a:rPr>
              <a:t>on E-Bay for a seat]</a:t>
            </a:r>
          </a:p>
          <a:p>
            <a:pPr eaLnBrk="1" hangingPunct="1">
              <a:defRPr/>
            </a:pPr>
            <a:r>
              <a:rPr lang="en-US" sz="2800" b="1" dirty="0" smtClean="0">
                <a:latin typeface="Arial" charset="0"/>
              </a:rPr>
              <a:t>$12,000 </a:t>
            </a:r>
            <a:r>
              <a:rPr lang="en-US" sz="2800" dirty="0" smtClean="0">
                <a:latin typeface="Arial" charset="0"/>
              </a:rPr>
              <a:t>– c</a:t>
            </a:r>
            <a:r>
              <a:rPr lang="en-US" sz="2000" dirty="0" smtClean="0">
                <a:latin typeface="Arial" charset="0"/>
              </a:rPr>
              <a:t>ost of</a:t>
            </a:r>
            <a:r>
              <a:rPr lang="en-US" sz="2400" dirty="0" smtClean="0">
                <a:latin typeface="Arial" charset="0"/>
              </a:rPr>
              <a:t> </a:t>
            </a:r>
            <a:r>
              <a:rPr lang="en-US" sz="2400" b="1" dirty="0" smtClean="0">
                <a:latin typeface="Arial" charset="0"/>
              </a:rPr>
              <a:t>Super Bowl</a:t>
            </a:r>
            <a:r>
              <a:rPr lang="en-US" sz="2800" b="1" dirty="0" smtClean="0">
                <a:latin typeface="Arial" charset="0"/>
              </a:rPr>
              <a:t> </a:t>
            </a:r>
            <a:r>
              <a:rPr lang="en-US" sz="2400" b="1" dirty="0" smtClean="0">
                <a:latin typeface="Arial" charset="0"/>
              </a:rPr>
              <a:t>trophy</a:t>
            </a:r>
          </a:p>
          <a:p>
            <a:pPr eaLnBrk="1" hangingPunct="1">
              <a:defRPr/>
            </a:pPr>
            <a:r>
              <a:rPr lang="en-US" sz="2800" b="1" dirty="0" smtClean="0">
                <a:latin typeface="Arial" charset="0"/>
              </a:rPr>
              <a:t>$2.3 million </a:t>
            </a:r>
            <a:r>
              <a:rPr lang="en-US" sz="2800" dirty="0" smtClean="0">
                <a:latin typeface="Arial" charset="0"/>
              </a:rPr>
              <a:t>– 30 second ad</a:t>
            </a:r>
          </a:p>
          <a:p>
            <a:pPr eaLnBrk="1" hangingPunct="1">
              <a:defRPr/>
            </a:pPr>
            <a:r>
              <a:rPr lang="en-US" sz="2800" b="1" dirty="0" smtClean="0">
                <a:latin typeface="Arial" charset="0"/>
              </a:rPr>
              <a:t>$50,000 </a:t>
            </a:r>
            <a:r>
              <a:rPr lang="en-US" sz="2800" dirty="0" smtClean="0">
                <a:latin typeface="Arial" charset="0"/>
              </a:rPr>
              <a:t>– Super Bowl Ring</a:t>
            </a:r>
          </a:p>
          <a:p>
            <a:pPr eaLnBrk="1" hangingPunct="1">
              <a:defRPr/>
            </a:pPr>
            <a:r>
              <a:rPr lang="en-US" sz="28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68,000</a:t>
            </a:r>
            <a:r>
              <a:rPr lang="en-US" sz="2800" dirty="0" smtClean="0">
                <a:latin typeface="Arial" charset="0"/>
              </a:rPr>
              <a:t> </a:t>
            </a:r>
            <a:r>
              <a:rPr lang="en-US" sz="2400" dirty="0" smtClean="0">
                <a:latin typeface="Arial" charset="0"/>
              </a:rPr>
              <a:t>to </a:t>
            </a:r>
            <a:r>
              <a:rPr lang="en-US" sz="2800" dirty="0" smtClean="0">
                <a:latin typeface="Arial" charset="0"/>
              </a:rPr>
              <a:t>each player </a:t>
            </a:r>
            <a:r>
              <a:rPr lang="en-US" sz="2400" dirty="0" smtClean="0">
                <a:latin typeface="Arial" charset="0"/>
              </a:rPr>
              <a:t>on the</a:t>
            </a:r>
            <a:r>
              <a:rPr lang="en-US" sz="2800" dirty="0" smtClean="0">
                <a:latin typeface="Arial" charset="0"/>
              </a:rPr>
              <a:t> </a:t>
            </a:r>
            <a:r>
              <a:rPr lang="en-US" sz="28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winning t</a:t>
            </a:r>
            <a:r>
              <a:rPr lang="en-US" sz="24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eam</a:t>
            </a:r>
          </a:p>
          <a:p>
            <a:pPr eaLnBrk="1" hangingPunct="1">
              <a:defRPr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$36,500</a:t>
            </a:r>
            <a:r>
              <a:rPr lang="en-US" sz="2800" dirty="0" smtClean="0">
                <a:latin typeface="Arial" charset="0"/>
              </a:rPr>
              <a:t> to each player on the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losing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team</a:t>
            </a:r>
            <a:r>
              <a:rPr lang="en-US" sz="2400" dirty="0" smtClean="0">
                <a:latin typeface="Arial" charset="0"/>
              </a:rPr>
              <a:t>.</a:t>
            </a:r>
            <a:r>
              <a:rPr lang="en-US" sz="2800" dirty="0" smtClean="0">
                <a:latin typeface="Arial" charset="0"/>
              </a:rPr>
              <a:t> </a:t>
            </a:r>
          </a:p>
          <a:p>
            <a:pPr eaLnBrk="1" hangingPunct="1">
              <a:defRPr/>
            </a:pPr>
            <a:r>
              <a:rPr lang="en-US" sz="28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$3.35 million</a:t>
            </a:r>
            <a:r>
              <a:rPr lang="en-US" sz="2800" dirty="0" smtClean="0">
                <a:latin typeface="Arial" charset="0"/>
              </a:rPr>
              <a:t> to the </a:t>
            </a:r>
            <a:r>
              <a:rPr lang="en-US" sz="28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winning team</a:t>
            </a:r>
          </a:p>
          <a:p>
            <a:pPr eaLnBrk="1" hangingPunct="1">
              <a:defRPr/>
            </a:pP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$2.59 million</a:t>
            </a:r>
            <a:r>
              <a:rPr lang="en-US" sz="2800" dirty="0" smtClean="0">
                <a:latin typeface="Arial" charset="0"/>
              </a:rPr>
              <a:t> to the </a:t>
            </a:r>
            <a:r>
              <a:rPr lang="en-US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losing team</a:t>
            </a:r>
          </a:p>
          <a:p>
            <a:pPr eaLnBrk="1" hangingPunct="1">
              <a:defRPr/>
            </a:pPr>
            <a:r>
              <a:rPr lang="en-US" sz="2400" dirty="0" smtClean="0">
                <a:latin typeface="Arial" pitchFamily="34" charset="0"/>
                <a:cs typeface="Arial" pitchFamily="34" charset="0"/>
              </a:rPr>
              <a:t>Hotels - </a:t>
            </a:r>
            <a:r>
              <a:rPr lang="en-US" sz="20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$</a:t>
            </a:r>
            <a:r>
              <a:rPr lang="en-US" sz="24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69 M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; bars &amp; restaurants-</a:t>
            </a:r>
            <a:r>
              <a:rPr lang="en-US" sz="20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$</a:t>
            </a:r>
            <a:r>
              <a:rPr lang="en-US" sz="24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27 M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; entertainment-</a:t>
            </a:r>
            <a:r>
              <a:rPr lang="en-US" sz="20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$</a:t>
            </a:r>
            <a:r>
              <a:rPr lang="en-US" sz="24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15</a:t>
            </a:r>
            <a:r>
              <a:rPr lang="en-US" sz="2400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M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; transportation-</a:t>
            </a:r>
            <a:r>
              <a:rPr lang="en-US" sz="24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$15 M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; and retail sales-</a:t>
            </a:r>
            <a:r>
              <a:rPr lang="en-US" sz="24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$41 M</a:t>
            </a:r>
          </a:p>
        </p:txBody>
      </p:sp>
      <p:pic>
        <p:nvPicPr>
          <p:cNvPr id="40963" name="Picture 7" descr="Reliant Stadium"/>
          <p:cNvPicPr>
            <a:picLocks noChangeAspect="1" noChangeArrowheads="1"/>
          </p:cNvPicPr>
          <p:nvPr/>
        </p:nvPicPr>
        <p:blipFill rotWithShape="1">
          <a:blip r:embed="rId4"/>
          <a:srcRect r="4822"/>
          <a:stretch/>
        </p:blipFill>
        <p:spPr bwMode="auto">
          <a:xfrm>
            <a:off x="6321424" y="693738"/>
            <a:ext cx="2536825" cy="1706224"/>
          </a:xfrm>
          <a:prstGeom prst="flowChartAlternateProcess">
            <a:avLst/>
          </a:prstGeom>
          <a:noFill/>
          <a:ln w="38100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40964" name="Rectangle 8" descr="Papyrus"/>
          <p:cNvSpPr>
            <a:spLocks noChangeArrowheads="1"/>
          </p:cNvSpPr>
          <p:nvPr/>
        </p:nvSpPr>
        <p:spPr bwMode="auto">
          <a:xfrm>
            <a:off x="6178550" y="2381250"/>
            <a:ext cx="2876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>
                <a:latin typeface="Arial" charset="0"/>
                <a:cs typeface="Arial" charset="0"/>
              </a:rPr>
              <a:t>Reliant Stadium</a:t>
            </a:r>
          </a:p>
        </p:txBody>
      </p:sp>
      <p:pic>
        <p:nvPicPr>
          <p:cNvPr id="40965" name="Picture 9" descr="SB Ring"/>
          <p:cNvPicPr>
            <a:picLocks noChangeAspect="1" noChangeArrowheads="1"/>
          </p:cNvPicPr>
          <p:nvPr/>
        </p:nvPicPr>
        <p:blipFill rotWithShape="1">
          <a:blip r:embed="rId5"/>
          <a:srcRect l="6295" t="2896" r="8820" b="4372"/>
          <a:stretch/>
        </p:blipFill>
        <p:spPr bwMode="auto">
          <a:xfrm>
            <a:off x="7467600" y="3017519"/>
            <a:ext cx="1402080" cy="2603863"/>
          </a:xfrm>
          <a:prstGeom prst="rect">
            <a:avLst/>
          </a:prstGeom>
          <a:noFill/>
          <a:ln w="38100">
            <a:solidFill>
              <a:srgbClr val="777777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0966" name="WordArt 12"/>
          <p:cNvSpPr>
            <a:spLocks noChangeArrowheads="1" noChangeShapeType="1" noTextEdit="1"/>
          </p:cNvSpPr>
          <p:nvPr/>
        </p:nvSpPr>
        <p:spPr bwMode="auto">
          <a:xfrm>
            <a:off x="722313" y="88900"/>
            <a:ext cx="7648575" cy="488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2400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latin typeface="Rockwell Extra Bold"/>
              </a:rPr>
              <a:t>Super Bowl - $336 Million For Houston in 2004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5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850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850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850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8503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85030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" dur="500"/>
                                        <p:tgtEl>
                                          <p:spTgt spid="385030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385030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85030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 nodeType="clickPar">
                      <p:stCondLst>
                        <p:cond delay="indefinite"/>
                      </p:stCondLst>
                      <p:childTnLst>
                        <p:par>
                          <p:cTn id="4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3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85030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 nodeType="clickPar">
                      <p:stCondLst>
                        <p:cond delay="indefinite"/>
                      </p:stCondLst>
                      <p:childTnLst>
                        <p:par>
                          <p:cTn id="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3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7" dur="500"/>
                                        <p:tgtEl>
                                          <p:spTgt spid="385030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5030" name="Rectangle 6"/>
          <p:cNvSpPr>
            <a:spLocks noGrp="1" noChangeArrowheads="1"/>
          </p:cNvSpPr>
          <p:nvPr>
            <p:ph type="body" idx="1"/>
          </p:nvPr>
        </p:nvSpPr>
        <p:spPr>
          <a:xfrm>
            <a:off x="0" y="482600"/>
            <a:ext cx="9144000" cy="6096000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eaLnBrk="1" hangingPunct="1">
              <a:defRPr/>
            </a:pPr>
            <a:r>
              <a:rPr lang="en-US" sz="28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147,000</a:t>
            </a:r>
            <a:r>
              <a:rPr lang="en-US" sz="2800" dirty="0" smtClean="0">
                <a:latin typeface="Arial" charset="0"/>
              </a:rPr>
              <a:t> </a:t>
            </a:r>
            <a:r>
              <a:rPr lang="en-US" sz="2600" dirty="0" smtClean="0">
                <a:latin typeface="Arial" charset="0"/>
              </a:rPr>
              <a:t>out-of-state</a:t>
            </a:r>
            <a:r>
              <a:rPr lang="en-US" sz="2800" dirty="0" smtClean="0">
                <a:latin typeface="Arial" charset="0"/>
              </a:rPr>
              <a:t> visitors</a:t>
            </a:r>
          </a:p>
          <a:p>
            <a:pPr eaLnBrk="1" hangingPunct="1">
              <a:defRPr/>
            </a:pPr>
            <a:r>
              <a:rPr lang="en-US" sz="28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584,000</a:t>
            </a:r>
            <a:r>
              <a:rPr lang="en-US" sz="2800" dirty="0" smtClean="0">
                <a:latin typeface="Arial" charset="0"/>
              </a:rPr>
              <a:t> – Texans from outside the four-county area                                            expected to visit during Super Bowl Week</a:t>
            </a:r>
          </a:p>
          <a:p>
            <a:pPr eaLnBrk="1" hangingPunct="1">
              <a:defRPr/>
            </a:pPr>
            <a:r>
              <a:rPr lang="en-US" sz="28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$375 million </a:t>
            </a:r>
            <a:r>
              <a:rPr lang="en-US" sz="2800" dirty="0" smtClean="0">
                <a:latin typeface="Arial" charset="0"/>
              </a:rPr>
              <a:t>– projected economic impact from out-of-state visitors, generating </a:t>
            </a:r>
            <a:r>
              <a:rPr lang="en-US" sz="28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$36.2 M </a:t>
            </a:r>
            <a:r>
              <a:rPr lang="en-US" sz="2800" dirty="0" smtClean="0">
                <a:latin typeface="Arial" charset="0"/>
              </a:rPr>
              <a:t>in additional taxes</a:t>
            </a:r>
          </a:p>
          <a:p>
            <a:pPr eaLnBrk="1" hangingPunct="1">
              <a:defRPr/>
            </a:pPr>
            <a:r>
              <a:rPr lang="en-US" sz="28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24,000</a:t>
            </a:r>
            <a:r>
              <a:rPr lang="en-US" sz="2800" dirty="0" smtClean="0">
                <a:latin typeface="Arial" charset="0"/>
              </a:rPr>
              <a:t> – NFL rooms reserved in the four-county area</a:t>
            </a:r>
          </a:p>
          <a:p>
            <a:pPr eaLnBrk="1" hangingPunct="1">
              <a:defRPr/>
            </a:pPr>
            <a:endParaRPr lang="en-US" sz="2800" dirty="0" smtClean="0">
              <a:latin typeface="Arial" charset="0"/>
            </a:endParaRPr>
          </a:p>
          <a:p>
            <a:pPr eaLnBrk="1" hangingPunct="1">
              <a:defRPr/>
            </a:pPr>
            <a:endParaRPr lang="en-US" sz="2800" dirty="0" smtClean="0">
              <a:latin typeface="Arial" charset="0"/>
            </a:endParaRPr>
          </a:p>
        </p:txBody>
      </p:sp>
      <p:pic>
        <p:nvPicPr>
          <p:cNvPr id="41987" name="Picture 7" descr="Reliant Stadium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032000" y="3327400"/>
            <a:ext cx="5840413" cy="3505200"/>
          </a:xfrm>
          <a:prstGeom prst="flowChartAlternateProcess">
            <a:avLst/>
          </a:prstGeom>
          <a:noFill/>
          <a:ln w="38100">
            <a:solidFill>
              <a:srgbClr val="777777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41988" name="Rectangle 8" descr="Papyrus"/>
          <p:cNvSpPr>
            <a:spLocks noChangeArrowheads="1"/>
          </p:cNvSpPr>
          <p:nvPr/>
        </p:nvSpPr>
        <p:spPr bwMode="auto">
          <a:xfrm>
            <a:off x="3448050" y="6356350"/>
            <a:ext cx="313055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b="1" dirty="0">
                <a:solidFill>
                  <a:srgbClr val="FFFF99"/>
                </a:solidFill>
                <a:latin typeface="Arial" charset="0"/>
                <a:cs typeface="Arial" charset="0"/>
              </a:rPr>
              <a:t>Cowboys Stadium</a:t>
            </a:r>
          </a:p>
        </p:txBody>
      </p:sp>
      <p:sp>
        <p:nvSpPr>
          <p:cNvPr id="41989" name="WordArt 12"/>
          <p:cNvSpPr>
            <a:spLocks noChangeArrowheads="1" noChangeShapeType="1" noTextEdit="1"/>
          </p:cNvSpPr>
          <p:nvPr/>
        </p:nvSpPr>
        <p:spPr bwMode="auto">
          <a:xfrm>
            <a:off x="231775" y="85725"/>
            <a:ext cx="8597900" cy="488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2400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CC33"/>
                </a:solidFill>
                <a:latin typeface="Rockwell Extra Bold"/>
              </a:rPr>
              <a:t>2011 Super Bowl - $611.7  Million For D-FW Area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Content="1"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850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8503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38503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50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8503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WordArt 5"/>
          <p:cNvSpPr>
            <a:spLocks noChangeArrowheads="1" noChangeShapeType="1" noTextEdit="1"/>
          </p:cNvSpPr>
          <p:nvPr/>
        </p:nvSpPr>
        <p:spPr bwMode="auto">
          <a:xfrm>
            <a:off x="241300" y="114300"/>
            <a:ext cx="8585200" cy="571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FF33"/>
                </a:solidFill>
                <a:latin typeface="Rockwell Extra Bold"/>
              </a:rPr>
              <a:t>2010  All-Star  Basketball  Game  Economic  Impact</a:t>
            </a:r>
          </a:p>
        </p:txBody>
      </p:sp>
      <p:sp>
        <p:nvSpPr>
          <p:cNvPr id="4" name="Rectangle 3"/>
          <p:cNvSpPr/>
          <p:nvPr/>
        </p:nvSpPr>
        <p:spPr>
          <a:xfrm>
            <a:off x="76200" y="635000"/>
            <a:ext cx="8966200" cy="774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en-US" sz="24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2010 NBA All-Star game 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and related events pumped more than </a:t>
            </a:r>
            <a:r>
              <a:rPr lang="en-US" sz="32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$268.5 mil.</a:t>
            </a:r>
            <a:r>
              <a:rPr lang="en-US" sz="3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into the North Texas economy</a:t>
            </a:r>
            <a:r>
              <a:rPr lang="en-US" sz="24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.[Att:108,713]</a:t>
            </a:r>
            <a:endParaRPr lang="en-US" sz="24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4300" y="1485900"/>
            <a:ext cx="8775700" cy="419100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Restaurants                                           $29,384,511</a:t>
            </a:r>
          </a:p>
        </p:txBody>
      </p:sp>
      <p:sp>
        <p:nvSpPr>
          <p:cNvPr id="7" name="Rectangle 6"/>
          <p:cNvSpPr/>
          <p:nvPr/>
        </p:nvSpPr>
        <p:spPr>
          <a:xfrm>
            <a:off x="101600" y="1993900"/>
            <a:ext cx="8077200" cy="406400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Retail                                                  $25,655,343</a:t>
            </a:r>
          </a:p>
        </p:txBody>
      </p:sp>
      <p:sp>
        <p:nvSpPr>
          <p:cNvPr id="8" name="Rectangle 7"/>
          <p:cNvSpPr/>
          <p:nvPr/>
        </p:nvSpPr>
        <p:spPr>
          <a:xfrm>
            <a:off x="76200" y="2514600"/>
            <a:ext cx="7340600" cy="406400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Lodging                                      $22,190,412</a:t>
            </a:r>
          </a:p>
        </p:txBody>
      </p:sp>
      <p:sp>
        <p:nvSpPr>
          <p:cNvPr id="9" name="Rectangle 8"/>
          <p:cNvSpPr/>
          <p:nvPr/>
        </p:nvSpPr>
        <p:spPr>
          <a:xfrm>
            <a:off x="101600" y="3048000"/>
            <a:ext cx="6959600" cy="431800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3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orporate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spending              </a:t>
            </a:r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    </a:t>
            </a:r>
            <a:r>
              <a:rPr lang="en-US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$18,857,935</a:t>
            </a:r>
          </a:p>
        </p:txBody>
      </p:sp>
      <p:sp>
        <p:nvSpPr>
          <p:cNvPr id="10" name="Rectangle 9"/>
          <p:cNvSpPr/>
          <p:nvPr/>
        </p:nvSpPr>
        <p:spPr>
          <a:xfrm>
            <a:off x="114300" y="3606800"/>
            <a:ext cx="6692900" cy="431800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G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round</a:t>
            </a:r>
            <a:r>
              <a:rPr lang="en-US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T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ransportation</a:t>
            </a:r>
            <a:r>
              <a:rPr lang="en-US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en-US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$</a:t>
            </a:r>
            <a:r>
              <a:rPr lang="en-US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16,755,049</a:t>
            </a:r>
          </a:p>
        </p:txBody>
      </p:sp>
      <p:sp>
        <p:nvSpPr>
          <p:cNvPr id="11" name="Rectangle 10"/>
          <p:cNvSpPr/>
          <p:nvPr/>
        </p:nvSpPr>
        <p:spPr>
          <a:xfrm>
            <a:off x="101600" y="4127500"/>
            <a:ext cx="6311900" cy="431800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Alcohol                            $15,873,191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17475" y="4673600"/>
            <a:ext cx="5072560" cy="431800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</a:t>
            </a:r>
            <a:r>
              <a:rPr lang="en-US" sz="26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ickets sales</a:t>
            </a:r>
            <a:r>
              <a:rPr lang="en-US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   $</a:t>
            </a:r>
            <a:r>
              <a:rPr lang="en-US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10,093,311</a:t>
            </a:r>
          </a:p>
        </p:txBody>
      </p:sp>
      <p:sp>
        <p:nvSpPr>
          <p:cNvPr id="13" name="Rectangle 12"/>
          <p:cNvSpPr/>
          <p:nvPr/>
        </p:nvSpPr>
        <p:spPr>
          <a:xfrm>
            <a:off x="127000" y="5219700"/>
            <a:ext cx="4699000" cy="431800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Entertainment   $8,059,357</a:t>
            </a:r>
          </a:p>
        </p:txBody>
      </p:sp>
      <p:sp>
        <p:nvSpPr>
          <p:cNvPr id="14" name="Rectangle 13"/>
          <p:cNvSpPr/>
          <p:nvPr/>
        </p:nvSpPr>
        <p:spPr>
          <a:xfrm>
            <a:off x="152400" y="5753100"/>
            <a:ext cx="2120900" cy="419100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$2,786,032</a:t>
            </a:r>
          </a:p>
        </p:txBody>
      </p:sp>
      <p:sp>
        <p:nvSpPr>
          <p:cNvPr id="17" name="Rectangle 16"/>
          <p:cNvSpPr/>
          <p:nvPr/>
        </p:nvSpPr>
        <p:spPr>
          <a:xfrm>
            <a:off x="139700" y="6299200"/>
            <a:ext cx="1993900" cy="431800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>
              <a:defRPr/>
            </a:pPr>
            <a:r>
              <a:rPr lang="en-US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$2,363,639</a:t>
            </a:r>
          </a:p>
        </p:txBody>
      </p:sp>
      <p:sp>
        <p:nvSpPr>
          <p:cNvPr id="18" name="Rectangle 17"/>
          <p:cNvSpPr/>
          <p:nvPr/>
        </p:nvSpPr>
        <p:spPr>
          <a:xfrm>
            <a:off x="2241549" y="5768975"/>
            <a:ext cx="968375" cy="419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Other</a:t>
            </a:r>
          </a:p>
        </p:txBody>
      </p:sp>
      <p:sp>
        <p:nvSpPr>
          <p:cNvPr id="19" name="Rectangle 18"/>
          <p:cNvSpPr/>
          <p:nvPr/>
        </p:nvSpPr>
        <p:spPr>
          <a:xfrm>
            <a:off x="2124075" y="6315075"/>
            <a:ext cx="4419600" cy="4191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erchandise &amp; </a:t>
            </a:r>
            <a:r>
              <a:rPr lang="en-US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oncessions</a:t>
            </a:r>
            <a:endParaRPr lang="en-US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a gangham style 13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44000" y="3517900"/>
            <a:ext cx="609600" cy="609600"/>
          </a:xfrm>
          <a:prstGeom prst="rect">
            <a:avLst/>
          </a:prstGeom>
        </p:spPr>
      </p:pic>
      <p:pic>
        <p:nvPicPr>
          <p:cNvPr id="73732" name="Picture 4" descr="http://www.cedarhillcountryday.com/logos/Babes.gif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9728" y="1390650"/>
            <a:ext cx="602268" cy="5842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4" name="Picture 6" descr="http://panachereport.com/images/adriana-neiman-marcus-133_000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811" y="1924050"/>
            <a:ext cx="1345448" cy="57149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6" name="Picture 8" descr="http://www.spectrumelectric-inc.com/Pictures/HolidayInn2.jpg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455" t="56347" r="11618" b="6088"/>
          <a:stretch/>
        </p:blipFill>
        <p:spPr bwMode="auto">
          <a:xfrm>
            <a:off x="1617345" y="2432923"/>
            <a:ext cx="1640205" cy="61507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8" name="Picture 10" descr="http://webpages.scu.edu/ftp/jready/images/red-nike-logo.gif"/>
          <p:cNvPicPr>
            <a:picLocks noChangeAspect="1" noChangeArrowheads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624" b="25125"/>
          <a:stretch/>
        </p:blipFill>
        <p:spPr bwMode="auto">
          <a:xfrm>
            <a:off x="3630627" y="3021832"/>
            <a:ext cx="976298" cy="490616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40" name="Picture 12" descr="http://www.royal-limo.net/wp-content/uploads/2010/08/white_lincoln_limo-charlotte-limousine-airport-wedding.jpg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2" t="3775" r="3240" b="15615"/>
          <a:stretch/>
        </p:blipFill>
        <p:spPr bwMode="auto">
          <a:xfrm>
            <a:off x="3676131" y="3679190"/>
            <a:ext cx="1219719" cy="28702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42" name="Picture 14" descr=" Drunk Animation _ dinamobomb ">
            <a:hlinkClick r:id="rId12"/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8275" y="3395154"/>
            <a:ext cx="1638636" cy="12371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44" name="Picture 16" descr="http://www.mamacheaps.com/wp-content/uploads/2011/02/tickets.jpg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9562" b="88845" l="44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5695" y="4568824"/>
            <a:ext cx="657554" cy="66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http://blogs.villagevoice.com/runninscared/Hooters.jpg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1303" y="1409700"/>
            <a:ext cx="872762" cy="54610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www.shopwellingtongreen.com/asset/get.asp?asset_id=2802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850" y="1916090"/>
            <a:ext cx="801703" cy="56201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6" descr="http://blog.al.com/frugalmom/2008/05/medium_ChipotleMexicanGrill.jpg"/>
          <p:cNvPicPr>
            <a:picLocks noChangeAspect="1" noChangeArrowheads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2922" y="1377020"/>
            <a:ext cx="657225" cy="527980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http://www.turizmtatilseyahat.com/en/wp-content/uploads/2010/04/marriott-hotels.jpg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066" b="35789"/>
          <a:stretch/>
        </p:blipFill>
        <p:spPr bwMode="auto">
          <a:xfrm>
            <a:off x="3510836" y="2495548"/>
            <a:ext cx="1143714" cy="470557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2" descr="http://farm8.staticflickr.com/7199/7127216953_94f0f8649a_z.jpg">
            <a:hlinkClick r:id="rId20"/>
          </p:cNvPr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0" b="99836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3551" y="1352550"/>
            <a:ext cx="397849" cy="6638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4" descr="http://www.pv-magazine.com/fileadmin/uploads/bilder/pvi_Bilder_fur_Nachrichten/Macy__s_store_logo_Image_Macy__s.jpg"/>
          <p:cNvPicPr>
            <a:picLocks noChangeAspect="1" noChangeArrowheads="1"/>
          </p:cNvPicPr>
          <p:nvPr/>
        </p:nvPicPr>
        <p:blipFill rotWithShape="1"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625" t="18870" r="12215" b="42730"/>
          <a:stretch/>
        </p:blipFill>
        <p:spPr bwMode="auto">
          <a:xfrm>
            <a:off x="2475886" y="2006833"/>
            <a:ext cx="1738831" cy="404379"/>
          </a:xfrm>
          <a:prstGeom prst="rect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ttp://media.tumblr.com/tumblr_mbptxyBwFx1qkvu9g.gif">
            <a:hlinkClick r:id="rId24"/>
          </p:cNvPr>
          <p:cNvPicPr>
            <a:picLocks noChangeAspect="1" noChangeArrowheads="1" noCrop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440" y="4581813"/>
            <a:ext cx="3654860" cy="17397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48" name="Picture 20" descr="http://www.pronfljerseys.org/media/catalog/product/cache/1/small_image/200x/9df78eab33525d08d6e5fb8d27136e95/D/a/Dallas_Mavericks_Dirk_Nowitzki_41_Blue_Swingman_NBA_Jersey.jpg"/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475" y="5483226"/>
            <a:ext cx="1371888" cy="13718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30" name="Picture 2" descr="http://hcppo.com/images/victory_dance_animated.gif"/>
          <p:cNvPicPr>
            <a:picLocks noChangeAspect="1" noChangeArrowheads="1" noCrop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9560" y="4581814"/>
            <a:ext cx="1277440" cy="1731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3750" name="Picture 22" descr="http://www.kunzler.com/images/kunzlerHotDog.jpg"/>
          <p:cNvPicPr>
            <a:picLocks noChangeAspect="1" noChangeArrowheads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95590" y="6134099"/>
            <a:ext cx="864870" cy="720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" name="Rectangle 33"/>
          <p:cNvSpPr/>
          <p:nvPr/>
        </p:nvSpPr>
        <p:spPr>
          <a:xfrm>
            <a:off x="2314246" y="5654675"/>
            <a:ext cx="2991180" cy="755650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>
            <a:noFill/>
          </a:ln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sz="1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Final 4 at AT&amp;T Stadium</a:t>
            </a:r>
          </a:p>
          <a:p>
            <a:pPr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brought in </a:t>
            </a:r>
            <a:r>
              <a:rPr lang="en-US" sz="1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$140 M in 2014.</a:t>
            </a:r>
            <a:endParaRPr lang="en-US" sz="18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2004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2000"/>
                            </p:stCondLst>
                            <p:childTnLst>
                              <p:par>
                                <p:cTn id="70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1" dur="1332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5" dur="500"/>
                                        <p:tgtEl>
                                          <p:spTgt spid="737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7" grpId="0" animBg="1"/>
      <p:bldP spid="18" grpId="0"/>
      <p:bldP spid="19" grpId="0"/>
      <p:bldP spid="34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 dpi="0" rotWithShape="1">
          <a:blip r:embed="rId11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9137649" cy="6858000"/>
          </a:xfrm>
          <a:prstGeom prst="rect">
            <a:avLst/>
          </a:prstGeom>
          <a:ln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pic>
        <p:nvPicPr>
          <p:cNvPr id="73730" name="Picture 2" descr="http://dongwondemarco.files.wordpress.com/2012/03/wife-beater-tan.jpg">
            <a:hlinkClick r:id="rId13"/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2" t="5764" r="5670" b="3527"/>
          <a:stretch/>
        </p:blipFill>
        <p:spPr bwMode="auto">
          <a:xfrm>
            <a:off x="307975" y="4105416"/>
            <a:ext cx="2121295" cy="2651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9878" name="Picture 6" descr="http://alfa.gifs-planet.com/new3/39.gif"/>
          <p:cNvPicPr>
            <a:picLocks noChangeAspect="1" noChangeArrowheads="1" noCrop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2532" y="4253143"/>
            <a:ext cx="4092631" cy="2300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9522" name="This2832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rcRect/>
          <a:stretch>
            <a:fillRect/>
          </a:stretch>
        </p:blipFill>
        <p:spPr bwMode="auto">
          <a:xfrm>
            <a:off x="-298450" y="6274594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9517" name="Aus 2847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rcRect/>
          <a:stretch>
            <a:fillRect/>
          </a:stretch>
        </p:blipFill>
        <p:spPr bwMode="auto">
          <a:xfrm>
            <a:off x="9083675" y="2991908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9493" name="Rectangle 53"/>
          <p:cNvSpPr>
            <a:spLocks noChangeArrowheads="1"/>
          </p:cNvSpPr>
          <p:nvPr/>
        </p:nvSpPr>
        <p:spPr bwMode="auto">
          <a:xfrm>
            <a:off x="2800350" y="1028700"/>
            <a:ext cx="3333750" cy="5543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$1,000.00</a:t>
            </a:r>
          </a:p>
          <a:p>
            <a:pPr>
              <a:defRPr/>
            </a:pP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   </a:t>
            </a:r>
            <a:r>
              <a:rPr lang="en-US" sz="20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500.00</a:t>
            </a:r>
          </a:p>
          <a:p>
            <a:pPr>
              <a:defRPr/>
            </a:pP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    </a:t>
            </a:r>
            <a:r>
              <a:rPr lang="en-US" sz="20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250.00</a:t>
            </a:r>
          </a:p>
          <a:p>
            <a:pPr>
              <a:defRPr/>
            </a:pP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   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125.00</a:t>
            </a:r>
          </a:p>
          <a:p>
            <a:pPr>
              <a:defRPr/>
            </a:pP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      </a:t>
            </a:r>
            <a:r>
              <a:rPr lang="en-US" sz="2000" b="1" dirty="0">
                <a:solidFill>
                  <a:srgbClr val="CC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62.50</a:t>
            </a:r>
          </a:p>
          <a:p>
            <a:pPr>
              <a:defRPr/>
            </a:pP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      </a:t>
            </a:r>
            <a:r>
              <a:rPr lang="en-US" sz="2000" b="1" dirty="0">
                <a:solidFill>
                  <a:srgbClr val="99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31.25</a:t>
            </a:r>
          </a:p>
          <a:p>
            <a:pPr>
              <a:defRPr/>
            </a:pP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      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15.625</a:t>
            </a:r>
          </a:p>
          <a:p>
            <a:pPr>
              <a:defRPr/>
            </a:pP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        </a:t>
            </a:r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7.8125</a:t>
            </a:r>
          </a:p>
          <a:p>
            <a:pPr>
              <a:defRPr/>
            </a:pPr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        3.90625</a:t>
            </a:r>
          </a:p>
          <a:p>
            <a:pPr>
              <a:defRPr/>
            </a:pPr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        1.953125</a:t>
            </a:r>
          </a:p>
          <a:p>
            <a:pPr>
              <a:defRPr/>
            </a:pPr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          .9765625</a:t>
            </a:r>
          </a:p>
          <a:p>
            <a:pPr>
              <a:defRPr/>
            </a:pPr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          .48828125</a:t>
            </a:r>
          </a:p>
          <a:p>
            <a:pPr>
              <a:defRPr/>
            </a:pPr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          .244140625</a:t>
            </a:r>
          </a:p>
          <a:p>
            <a:pPr>
              <a:defRPr/>
            </a:pPr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          .1220703125</a:t>
            </a:r>
          </a:p>
          <a:p>
            <a:pPr>
              <a:defRPr/>
            </a:pPr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          .06103515625</a:t>
            </a:r>
          </a:p>
          <a:p>
            <a:pPr>
              <a:defRPr/>
            </a:pPr>
            <a:r>
              <a:rPr lang="en-US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         .030517578125</a:t>
            </a:r>
          </a:p>
          <a:p>
            <a:pPr>
              <a:defRPr/>
            </a:pPr>
            <a:r>
              <a:rPr lang="en-US" sz="2000" b="1" u="sng" dirty="0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         .015258789062</a:t>
            </a:r>
          </a:p>
          <a:p>
            <a:pPr>
              <a:defRPr/>
            </a:pPr>
            <a:r>
              <a:rPr lang="en-US" sz="24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$2,000,000,000</a:t>
            </a:r>
          </a:p>
        </p:txBody>
      </p:sp>
      <p:pic>
        <p:nvPicPr>
          <p:cNvPr id="189490" name="Picture 50" descr="movie reel c5"/>
          <p:cNvPicPr>
            <a:picLocks noGrp="1" noChangeAspect="1" noChangeArrowheads="1" noCrop="1"/>
          </p:cNvPicPr>
          <p:nvPr>
            <p:ph sz="half" idx="1"/>
          </p:nvPr>
        </p:nvPicPr>
        <p:blipFill>
          <a:blip r:embed="rId17"/>
          <a:srcRect/>
          <a:stretch>
            <a:fillRect/>
          </a:stretch>
        </p:blipFill>
        <p:spPr>
          <a:xfrm>
            <a:off x="5499100" y="2905125"/>
            <a:ext cx="1957388" cy="1792288"/>
          </a:xfrm>
          <a:noFill/>
        </p:spPr>
      </p:pic>
      <p:pic>
        <p:nvPicPr>
          <p:cNvPr id="189454" name="Picture 14" descr="car going away great"/>
          <p:cNvPicPr>
            <a:picLocks noChangeAspect="1" noChangeArrowheads="1" noCrop="1"/>
          </p:cNvPicPr>
          <p:nvPr/>
        </p:nvPicPr>
        <p:blipFill>
          <a:blip r:embed="rId18"/>
          <a:srcRect/>
          <a:stretch>
            <a:fillRect/>
          </a:stretch>
        </p:blipFill>
        <p:spPr bwMode="auto">
          <a:xfrm>
            <a:off x="1104901" y="2669529"/>
            <a:ext cx="2247900" cy="9601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9467" name="Picture 27" descr="hiways congested"/>
          <p:cNvPicPr>
            <a:picLocks noChangeAspect="1" noChangeArrowheads="1" noCrop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6546850" y="788988"/>
            <a:ext cx="1871663" cy="611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9469" name="Rectangle 29"/>
          <p:cNvSpPr>
            <a:spLocks noChangeArrowheads="1"/>
          </p:cNvSpPr>
          <p:nvPr/>
        </p:nvSpPr>
        <p:spPr bwMode="auto">
          <a:xfrm>
            <a:off x="2335212" y="6491288"/>
            <a:ext cx="4008437" cy="32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18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[</a:t>
            </a:r>
            <a:r>
              <a:rPr lang="en-US" sz="18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Increased by a</a:t>
            </a:r>
            <a:r>
              <a:rPr lang="en-US" sz="20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multiple</a:t>
            </a:r>
            <a:r>
              <a:rPr lang="en-US" sz="18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of </a:t>
            </a:r>
            <a:r>
              <a:rPr lang="en-US" sz="20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2]</a:t>
            </a:r>
          </a:p>
        </p:txBody>
      </p:sp>
      <p:pic>
        <p:nvPicPr>
          <p:cNvPr id="189484" name="Picture 44" descr="boat 5 c5"/>
          <p:cNvPicPr>
            <a:picLocks noChangeAspect="1" noChangeArrowheads="1" noCrop="1"/>
          </p:cNvPicPr>
          <p:nvPr/>
        </p:nvPicPr>
        <p:blipFill>
          <a:blip r:embed="rId20"/>
          <a:srcRect/>
          <a:stretch>
            <a:fillRect/>
          </a:stretch>
        </p:blipFill>
        <p:spPr bwMode="auto">
          <a:xfrm>
            <a:off x="652463" y="730250"/>
            <a:ext cx="1755775" cy="1595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9492" name="Rectangle 52"/>
          <p:cNvSpPr>
            <a:spLocks noChangeArrowheads="1"/>
          </p:cNvSpPr>
          <p:nvPr/>
        </p:nvSpPr>
        <p:spPr bwMode="auto">
          <a:xfrm>
            <a:off x="0" y="419100"/>
            <a:ext cx="9144000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Government</a:t>
            </a:r>
            <a:r>
              <a:rPr lang="en-US" sz="20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increases spending </a:t>
            </a:r>
            <a:r>
              <a:rPr lang="en-US" sz="18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by</a:t>
            </a:r>
            <a:r>
              <a:rPr lang="en-US" sz="20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$1 billion</a:t>
            </a:r>
            <a:r>
              <a:rPr lang="en-US" sz="20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with a </a:t>
            </a:r>
            <a:r>
              <a:rPr lang="en-US" sz="24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multiplier</a:t>
            </a:r>
            <a:r>
              <a:rPr lang="en-US" sz="20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of </a:t>
            </a:r>
            <a:r>
              <a:rPr lang="en-US" sz="24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</a:p>
        </p:txBody>
      </p:sp>
      <p:sp>
        <p:nvSpPr>
          <p:cNvPr id="189494" name="Rectangle 54"/>
          <p:cNvSpPr>
            <a:spLocks noChangeArrowheads="1"/>
          </p:cNvSpPr>
          <p:nvPr/>
        </p:nvSpPr>
        <p:spPr bwMode="auto">
          <a:xfrm>
            <a:off x="4265613" y="1030288"/>
            <a:ext cx="21351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On new highways</a:t>
            </a:r>
          </a:p>
        </p:txBody>
      </p:sp>
      <p:sp>
        <p:nvSpPr>
          <p:cNvPr id="189495" name="Rectangle 55"/>
          <p:cNvSpPr>
            <a:spLocks noChangeArrowheads="1"/>
          </p:cNvSpPr>
          <p:nvPr/>
        </p:nvSpPr>
        <p:spPr bwMode="auto">
          <a:xfrm>
            <a:off x="4281488" y="1379538"/>
            <a:ext cx="3948112" cy="2174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Highway workers buy new boats</a:t>
            </a:r>
          </a:p>
        </p:txBody>
      </p:sp>
      <p:sp>
        <p:nvSpPr>
          <p:cNvPr id="189496" name="Rectangle 56"/>
          <p:cNvSpPr>
            <a:spLocks noChangeArrowheads="1"/>
          </p:cNvSpPr>
          <p:nvPr/>
        </p:nvSpPr>
        <p:spPr bwMode="auto">
          <a:xfrm>
            <a:off x="4227513" y="1668463"/>
            <a:ext cx="4224337" cy="290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20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Boat builders buy </a:t>
            </a:r>
            <a:r>
              <a:rPr lang="en-US" sz="20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new iPad Airs</a:t>
            </a:r>
            <a:endParaRPr lang="en-US" sz="2000" b="1" dirty="0">
              <a:solidFill>
                <a:srgbClr val="009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189497" name="Rectangle 57"/>
          <p:cNvSpPr>
            <a:spLocks noChangeArrowheads="1"/>
          </p:cNvSpPr>
          <p:nvPr/>
        </p:nvSpPr>
        <p:spPr bwMode="auto">
          <a:xfrm>
            <a:off x="4198938" y="1973263"/>
            <a:ext cx="3917950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TV factory workers buy new cars</a:t>
            </a:r>
          </a:p>
        </p:txBody>
      </p:sp>
      <p:sp>
        <p:nvSpPr>
          <p:cNvPr id="189498" name="Rectangle 58"/>
          <p:cNvSpPr>
            <a:spLocks noChangeArrowheads="1"/>
          </p:cNvSpPr>
          <p:nvPr/>
        </p:nvSpPr>
        <p:spPr bwMode="auto">
          <a:xfrm>
            <a:off x="4241800" y="2278063"/>
            <a:ext cx="46736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2000" b="1" dirty="0">
                <a:solidFill>
                  <a:srgbClr val="CC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Auto workers buy “wife beater shirts”</a:t>
            </a:r>
          </a:p>
        </p:txBody>
      </p:sp>
      <p:sp>
        <p:nvSpPr>
          <p:cNvPr id="189499" name="Rectangle 59"/>
          <p:cNvSpPr>
            <a:spLocks noChangeArrowheads="1"/>
          </p:cNvSpPr>
          <p:nvPr/>
        </p:nvSpPr>
        <p:spPr bwMode="auto">
          <a:xfrm>
            <a:off x="4260850" y="2582863"/>
            <a:ext cx="4529138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2000" b="1" dirty="0">
                <a:solidFill>
                  <a:srgbClr val="99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Apparel workers spend $ on movies</a:t>
            </a:r>
          </a:p>
        </p:txBody>
      </p:sp>
      <p:sp>
        <p:nvSpPr>
          <p:cNvPr id="189500" name="Rectangle 60"/>
          <p:cNvSpPr>
            <a:spLocks noChangeArrowheads="1"/>
          </p:cNvSpPr>
          <p:nvPr/>
        </p:nvSpPr>
        <p:spPr bwMode="auto">
          <a:xfrm>
            <a:off x="4276726" y="2887663"/>
            <a:ext cx="44846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Movie </a:t>
            </a:r>
            <a:r>
              <a:rPr 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moguls spend money on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Katy</a:t>
            </a:r>
            <a:endParaRPr lang="en-US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>
              <a:defRPr/>
            </a:pPr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Perry </a:t>
            </a:r>
            <a:r>
              <a:rPr lang="en-US" sz="2000" b="1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songs and </a:t>
            </a:r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hear Katy ROAR</a:t>
            </a:r>
            <a:endParaRPr lang="en-US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189511" name="Picture 71" descr="clothing T-shirts"/>
          <p:cNvPicPr>
            <a:picLocks noGrp="1" noChangeAspect="1" noChangeArrowheads="1" noCrop="1"/>
          </p:cNvPicPr>
          <p:nvPr>
            <p:ph sz="half" idx="2"/>
          </p:nvPr>
        </p:nvPicPr>
        <p:blipFill>
          <a:blip r:embed="rId21"/>
          <a:srcRect/>
          <a:stretch>
            <a:fillRect/>
          </a:stretch>
        </p:blipFill>
        <p:spPr>
          <a:xfrm>
            <a:off x="-60325" y="5632450"/>
            <a:ext cx="2575320" cy="1570037"/>
          </a:xfrm>
          <a:noFill/>
        </p:spPr>
      </p:pic>
      <p:pic>
        <p:nvPicPr>
          <p:cNvPr id="189525" name="howd2878.wav">
            <a:hlinkClick r:id="" action="ppaction://media"/>
          </p:cNvPr>
          <p:cNvPicPr>
            <a:picLocks noChangeAspect="1" noChangeArrowheads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2"/>
          <a:srcRect/>
          <a:stretch>
            <a:fillRect/>
          </a:stretch>
        </p:blipFill>
        <p:spPr bwMode="auto">
          <a:xfrm>
            <a:off x="8105775" y="6553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38" name="WordArt 87"/>
          <p:cNvSpPr>
            <a:spLocks noChangeArrowheads="1" noChangeShapeType="1" noTextEdit="1"/>
          </p:cNvSpPr>
          <p:nvPr/>
        </p:nvSpPr>
        <p:spPr bwMode="auto">
          <a:xfrm>
            <a:off x="307975" y="88900"/>
            <a:ext cx="8413750" cy="4127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2400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3300"/>
                </a:solidFill>
                <a:latin typeface="Arial Black"/>
              </a:rPr>
              <a:t>Step by Step Working of “Multiplier”  [MPC is .5]</a:t>
            </a:r>
          </a:p>
        </p:txBody>
      </p:sp>
      <p:pic>
        <p:nvPicPr>
          <p:cNvPr id="30" name="Picture 2" descr="http://images.gizmag.com/hero/ipad-air-vs-ipad-mini-retina.jpg">
            <a:hlinkClick r:id="rId23"/>
          </p:cNvPr>
          <p:cNvPicPr>
            <a:picLocks noChangeAspect="1" noChangeArrowheads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8" t="3936" r="54521" b="12305"/>
          <a:stretch/>
        </p:blipFill>
        <p:spPr bwMode="auto">
          <a:xfrm>
            <a:off x="228282" y="2409066"/>
            <a:ext cx="1095693" cy="1582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2532" y="3486433"/>
            <a:ext cx="2238431" cy="1257017"/>
          </a:xfrm>
          <a:prstGeom prst="rect">
            <a:avLst/>
          </a:prstGeom>
        </p:spPr>
      </p:pic>
      <p:sp>
        <p:nvSpPr>
          <p:cNvPr id="189472" name="AutoShape 32"/>
          <p:cNvSpPr>
            <a:spLocks noChangeArrowheads="1"/>
          </p:cNvSpPr>
          <p:nvPr/>
        </p:nvSpPr>
        <p:spPr bwMode="auto">
          <a:xfrm>
            <a:off x="7400925" y="3429000"/>
            <a:ext cx="1704975" cy="695325"/>
          </a:xfrm>
          <a:prstGeom prst="wedgeRoundRectCallout">
            <a:avLst>
              <a:gd name="adj1" fmla="val 3039"/>
              <a:gd name="adj2" fmla="val 99960"/>
              <a:gd name="adj3" fmla="val 16667"/>
            </a:avLst>
          </a:prstGeom>
          <a:blipFill>
            <a:blip r:embed="rId11"/>
            <a:tile tx="0" ty="0" sx="100000" sy="100000" flip="none" algn="tl"/>
          </a:blipFill>
          <a:ln w="38100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3d extrusionH="57150">
              <a:bevelT w="38100" h="38100"/>
            </a:sp3d>
          </a:bodyPr>
          <a:lstStyle/>
          <a:p>
            <a:pPr>
              <a:defRPr/>
            </a:pPr>
            <a:r>
              <a:rPr lang="en-US" sz="1600" b="1" dirty="0" smtClean="0">
                <a:latin typeface="Verdana" pitchFamily="34" charset="0"/>
              </a:rPr>
              <a:t>“Wow, am I ever lucky?”</a:t>
            </a:r>
            <a:endParaRPr lang="en-US" sz="1600" b="1" dirty="0">
              <a:latin typeface="Verdana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1894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894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894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894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94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894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894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894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894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4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94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94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3464" fill="hold"/>
                                        <p:tgtEl>
                                          <p:spTgt spid="1895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1894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894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"/>
                            </p:stCondLst>
                            <p:childTnLst>
                              <p:par>
                                <p:cTn id="4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iPad ai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8949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949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894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894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894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894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895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895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2358" fill="hold"/>
                                        <p:tgtEl>
                                          <p:spTgt spid="1895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8949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8949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1894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9" dur="500" fill="hold"/>
                                        <p:tgtEl>
                                          <p:spTgt spid="1894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1" dur="1744" fill="hold"/>
                                        <p:tgtEl>
                                          <p:spTgt spid="1895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1895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1895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8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Katy Perry Roar15 sec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2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4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4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1894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0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9517"/>
                </p:tgtEl>
              </p:cMediaNode>
            </p:audio>
            <p:audio>
              <p:cMediaNode showWhenStopped="0">
                <p:cTn id="10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9522"/>
                </p:tgtEl>
              </p:cMediaNode>
            </p:audio>
            <p:audio>
              <p:cMediaNode showWhenStopped="0">
                <p:cTn id="11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9525"/>
                </p:tgtEl>
              </p:cMediaNode>
            </p:audio>
          </p:childTnLst>
        </p:cTn>
      </p:par>
    </p:tnLst>
    <p:bldLst>
      <p:bldP spid="189493" grpId="0"/>
      <p:bldP spid="189469" grpId="0"/>
      <p:bldP spid="189492" grpId="0"/>
      <p:bldP spid="189494" grpId="0"/>
      <p:bldP spid="189495" grpId="0"/>
      <p:bldP spid="189496" grpId="0"/>
      <p:bldP spid="189497" grpId="0"/>
      <p:bldP spid="189498" grpId="0"/>
      <p:bldP spid="189499" grpId="0"/>
      <p:bldP spid="189500" grpId="0"/>
      <p:bldP spid="189472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bg>
      <p:bgPr>
        <a:blipFill dpi="0" rotWithShape="1">
          <a:blip r:embed="rId8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7649" cy="6858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439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2819400"/>
            <a:ext cx="9144000" cy="4038600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eaLnBrk="1" hangingPunct="1">
              <a:lnSpc>
                <a:spcPct val="80000"/>
              </a:lnSpc>
              <a:buClr>
                <a:srgbClr val="009900"/>
              </a:buClr>
              <a:defRPr/>
            </a:pPr>
            <a:r>
              <a:rPr lang="en-US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During spring break,  college  students  like  to  head  to  Padre  Island.   The </a:t>
            </a:r>
            <a:r>
              <a:rPr lang="en-US" sz="2000" b="1" dirty="0" smtClean="0">
                <a:solidFill>
                  <a:srgbClr val="009900"/>
                </a:solidFill>
                <a:latin typeface="Arial" charset="0"/>
              </a:rPr>
              <a:t>“multiplier”</a:t>
            </a:r>
            <a:r>
              <a:rPr lang="en-US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is getting ready to work.</a:t>
            </a:r>
          </a:p>
          <a:p>
            <a:pPr eaLnBrk="1" hangingPunct="1">
              <a:lnSpc>
                <a:spcPct val="80000"/>
              </a:lnSpc>
              <a:buClr>
                <a:srgbClr val="009900"/>
              </a:buClr>
              <a:defRPr/>
            </a:pPr>
            <a:r>
              <a:rPr lang="en-US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With dollars in their pockets,   the </a:t>
            </a:r>
            <a:r>
              <a:rPr lang="en-US" sz="2000" b="1" dirty="0" smtClean="0">
                <a:solidFill>
                  <a:srgbClr val="009900"/>
                </a:solidFill>
                <a:latin typeface="Arial" charset="0"/>
              </a:rPr>
              <a:t>students spend money</a:t>
            </a:r>
            <a:r>
              <a:rPr lang="en-US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on  food  and drink, motel rooms, dance clubs, etc.   These dollars raise total income  there by some multiple of itself.</a:t>
            </a:r>
          </a:p>
          <a:p>
            <a:pPr eaLnBrk="1" hangingPunct="1">
              <a:lnSpc>
                <a:spcPct val="80000"/>
              </a:lnSpc>
              <a:buClr>
                <a:srgbClr val="009900"/>
              </a:buClr>
              <a:defRPr/>
            </a:pPr>
            <a:r>
              <a:rPr lang="en-US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College students buy  pizzas, beer,  and sodas.  The  people  who  sell these items find</a:t>
            </a:r>
            <a:r>
              <a:rPr lang="en-US" sz="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their   incomes  rising.   They   </a:t>
            </a:r>
            <a:r>
              <a:rPr lang="en-US" sz="2000" b="1" dirty="0" smtClean="0">
                <a:solidFill>
                  <a:srgbClr val="009900"/>
                </a:solidFill>
                <a:latin typeface="Arial" charset="0"/>
              </a:rPr>
              <a:t>spend   some  fraction  of  their  increased  income</a:t>
            </a:r>
            <a:r>
              <a:rPr lang="en-US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,  which  generates  additional  income  for others. </a:t>
            </a:r>
          </a:p>
          <a:p>
            <a:pPr eaLnBrk="1" hangingPunct="1">
              <a:lnSpc>
                <a:spcPct val="80000"/>
              </a:lnSpc>
              <a:buClr>
                <a:srgbClr val="009900"/>
              </a:buClr>
              <a:defRPr/>
            </a:pPr>
            <a:r>
              <a:rPr lang="en-US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If  the  </a:t>
            </a:r>
            <a:r>
              <a:rPr lang="en-US" sz="2000" b="1" dirty="0" smtClean="0">
                <a:solidFill>
                  <a:srgbClr val="009900"/>
                </a:solidFill>
                <a:latin typeface="Arial" charset="0"/>
              </a:rPr>
              <a:t>students  spend  $8 million</a:t>
            </a:r>
            <a:r>
              <a:rPr lang="en-US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 at  Padre  and  the  </a:t>
            </a:r>
            <a:r>
              <a:rPr lang="en-US" sz="2000" b="1" dirty="0" smtClean="0">
                <a:solidFill>
                  <a:srgbClr val="009900"/>
                </a:solidFill>
                <a:latin typeface="Arial" charset="0"/>
              </a:rPr>
              <a:t>MPC is .60</a:t>
            </a:r>
            <a:r>
              <a:rPr lang="en-US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, then college students will </a:t>
            </a:r>
            <a:r>
              <a:rPr lang="en-US" sz="2000" b="1" dirty="0" smtClean="0">
                <a:solidFill>
                  <a:srgbClr val="009900"/>
                </a:solidFill>
                <a:latin typeface="Arial" charset="0"/>
              </a:rPr>
              <a:t>increase income in Padre by $20 </a:t>
            </a:r>
            <a:r>
              <a:rPr lang="en-US" sz="1800" b="1" dirty="0" smtClean="0">
                <a:solidFill>
                  <a:srgbClr val="009900"/>
                </a:solidFill>
                <a:latin typeface="Arial" charset="0"/>
              </a:rPr>
              <a:t>million</a:t>
            </a:r>
            <a:r>
              <a:rPr lang="en-US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. </a:t>
            </a:r>
          </a:p>
          <a:p>
            <a:pPr eaLnBrk="1" hangingPunct="1">
              <a:lnSpc>
                <a:spcPct val="80000"/>
              </a:lnSpc>
              <a:buClr>
                <a:srgbClr val="009900"/>
              </a:buClr>
              <a:defRPr/>
            </a:pPr>
            <a:r>
              <a:rPr lang="en-US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When  the  networks  show  scenes  on  the beach, the average person simply sees college students having a good time.</a:t>
            </a:r>
          </a:p>
          <a:p>
            <a:pPr eaLnBrk="1" hangingPunct="1">
              <a:lnSpc>
                <a:spcPct val="80000"/>
              </a:lnSpc>
              <a:buClr>
                <a:srgbClr val="009900"/>
              </a:buClr>
              <a:defRPr/>
            </a:pPr>
            <a:r>
              <a:rPr lang="en-US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But – economists see the </a:t>
            </a:r>
            <a:r>
              <a:rPr lang="en-US" sz="2000" b="1" dirty="0" smtClean="0">
                <a:solidFill>
                  <a:srgbClr val="009900"/>
                </a:solidFill>
                <a:latin typeface="Arial" charset="0"/>
              </a:rPr>
              <a:t>multiplier at work</a:t>
            </a:r>
            <a:r>
              <a:rPr lang="en-US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,  generating  higher  levels  of income for many of the residents of Padre Island.</a:t>
            </a:r>
          </a:p>
        </p:txBody>
      </p:sp>
      <p:pic>
        <p:nvPicPr>
          <p:cNvPr id="439300" name="Picture 4" descr="volleyball beachbal17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628775" y="0"/>
            <a:ext cx="5889625" cy="292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9301" name="Picture 5" descr="beer drinking 2 c5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76225" y="1765300"/>
            <a:ext cx="1485900" cy="1028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9302" name="Rectangle 6"/>
          <p:cNvSpPr>
            <a:spLocks noChangeArrowheads="1"/>
          </p:cNvSpPr>
          <p:nvPr/>
        </p:nvSpPr>
        <p:spPr bwMode="auto">
          <a:xfrm>
            <a:off x="104775" y="2562225"/>
            <a:ext cx="17335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UT student</a:t>
            </a:r>
          </a:p>
        </p:txBody>
      </p:sp>
      <p:sp>
        <p:nvSpPr>
          <p:cNvPr id="439303" name="Rectangle 7"/>
          <p:cNvSpPr>
            <a:spLocks noChangeArrowheads="1"/>
          </p:cNvSpPr>
          <p:nvPr/>
        </p:nvSpPr>
        <p:spPr bwMode="auto">
          <a:xfrm>
            <a:off x="7413625" y="371475"/>
            <a:ext cx="1695450" cy="163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These are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Texas A</a:t>
            </a:r>
            <a:r>
              <a:rPr lang="en-US" sz="20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&amp;</a:t>
            </a:r>
            <a:r>
              <a:rPr lang="en-US" sz="24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M 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students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A5002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at Padre.</a:t>
            </a:r>
          </a:p>
        </p:txBody>
      </p:sp>
      <p:pic>
        <p:nvPicPr>
          <p:cNvPr id="439310" name="Garg2894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Gargle.wav"/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0" y="6553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9312" name="Beac2910.wav">
            <a:hlinkClick r:id="" action="ppaction://media"/>
          </p:cNvPr>
          <p:cNvPicPr>
            <a:picLocks noRot="1" noChangeAspect="1" noChangeArrowheads="1"/>
          </p:cNvPicPr>
          <p:nvPr>
            <a:wavAudioFile r:embed="rId2" name="BeachBoys_SurfinUsa clip.wav"/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9313" name="Theb2910.wav">
            <a:hlinkClick r:id="" action="ppaction://media"/>
          </p:cNvPr>
          <p:cNvPicPr>
            <a:picLocks noRot="1" noChangeAspect="1" noChangeArrowheads="1"/>
          </p:cNvPicPr>
          <p:nvPr>
            <a:wavAudioFile r:embed="rId3" name="Thebottleletmedown-M.HaggardS.A..wav"/>
          </p:nvPr>
        </p:nvPicPr>
        <p:blipFill>
          <a:blip r:embed="rId12"/>
          <a:srcRect/>
          <a:stretch>
            <a:fillRect/>
          </a:stretch>
        </p:blipFill>
        <p:spPr bwMode="auto">
          <a:xfrm>
            <a:off x="8839200" y="60293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2" name="Picture 14" descr="http://uselessgraphics.com/16er.gif"/>
          <p:cNvPicPr>
            <a:picLocks noChangeAspect="1" noChangeArrowheads="1" noCrop="1"/>
          </p:cNvPicPr>
          <p:nvPr/>
        </p:nvPicPr>
        <p:blipFill>
          <a:blip r:embed="rId13">
            <a:clrChange>
              <a:clrFrom>
                <a:srgbClr val="020202"/>
              </a:clrFrom>
              <a:clrTo>
                <a:srgbClr val="020202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 rot="-938204">
            <a:off x="3833813" y="1422400"/>
            <a:ext cx="2108200" cy="1419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024" name="Picture 16" descr="http://uselessgraphics.com/dame008.gif"/>
          <p:cNvPicPr>
            <a:picLocks noChangeAspect="1" noChangeArrowheads="1" noCrop="1"/>
          </p:cNvPicPr>
          <p:nvPr/>
        </p:nvPicPr>
        <p:blipFill>
          <a:blip r:embed="rId1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217613" y="965200"/>
            <a:ext cx="2017712" cy="1341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9311" name="Picture 15" descr="girl sunbathing"/>
          <p:cNvPicPr>
            <a:picLocks noChangeAspect="1" noChangeArrowheads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2795588" y="2092325"/>
            <a:ext cx="1317625" cy="676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14"/>
          <p:cNvSpPr txBox="1">
            <a:spLocks noChangeArrowheads="1"/>
          </p:cNvSpPr>
          <p:nvPr/>
        </p:nvSpPr>
        <p:spPr bwMode="auto">
          <a:xfrm rot="1498201">
            <a:off x="5027613" y="2185988"/>
            <a:ext cx="812800" cy="246062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800" dirty="0">
                <a:solidFill>
                  <a:srgbClr val="42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A</a:t>
            </a:r>
            <a:r>
              <a:rPr lang="en-US" sz="1000" dirty="0">
                <a:solidFill>
                  <a:srgbClr val="42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T</a:t>
            </a:r>
            <a:r>
              <a:rPr lang="en-US" sz="800" dirty="0">
                <a:solidFill>
                  <a:srgbClr val="42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M</a:t>
            </a:r>
          </a:p>
        </p:txBody>
      </p:sp>
      <p:sp>
        <p:nvSpPr>
          <p:cNvPr id="439298" name="Rectangle 2"/>
          <p:cNvSpPr>
            <a:spLocks noGrp="1" noChangeArrowheads="1"/>
          </p:cNvSpPr>
          <p:nvPr>
            <p:ph type="title"/>
          </p:nvPr>
        </p:nvSpPr>
        <p:spPr>
          <a:xfrm>
            <a:off x="1562100" y="-28575"/>
            <a:ext cx="6305550" cy="419100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eaLnBrk="1" hangingPunct="1">
              <a:defRPr/>
            </a:pPr>
            <a:r>
              <a:rPr lang="en-US" sz="2800" b="1" dirty="0" smtClean="0">
                <a:solidFill>
                  <a:srgbClr val="008000"/>
                </a:solidFill>
                <a:latin typeface="+mn-lt"/>
              </a:rPr>
              <a:t>Padre Island &amp; the  Multiplier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591300" y="1963738"/>
            <a:ext cx="2552700" cy="83185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1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Tattoos are </a:t>
            </a:r>
            <a:r>
              <a:rPr lang="en-US" sz="1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“Tats” </a:t>
            </a:r>
            <a:r>
              <a:rPr lang="en-US" sz="1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for </a:t>
            </a:r>
            <a:r>
              <a:rPr lang="en-US" sz="1600" b="1" dirty="0">
                <a:solidFill>
                  <a:srgbClr val="8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Aggie girls </a:t>
            </a:r>
            <a:r>
              <a:rPr lang="en-US" sz="1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but </a:t>
            </a:r>
            <a:r>
              <a:rPr lang="en-US" sz="1600" b="1" dirty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“Trash </a:t>
            </a:r>
            <a:r>
              <a:rPr lang="en-US" sz="1600" b="1" dirty="0" smtClean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Marks</a:t>
            </a:r>
            <a:r>
              <a:rPr lang="en-US" sz="1600" b="1" dirty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” </a:t>
            </a:r>
            <a:r>
              <a:rPr lang="en-US" sz="1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for </a:t>
            </a:r>
            <a:r>
              <a:rPr lang="en-US" sz="1600" b="1" dirty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Texas girls</a:t>
            </a:r>
            <a:r>
              <a:rPr lang="en-US" sz="1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18" name="Rectangle 6"/>
          <p:cNvSpPr>
            <a:spLocks noChangeArrowheads="1"/>
          </p:cNvSpPr>
          <p:nvPr/>
        </p:nvSpPr>
        <p:spPr bwMode="auto">
          <a:xfrm>
            <a:off x="161925" y="1352550"/>
            <a:ext cx="1431925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UT </a:t>
            </a:r>
            <a:r>
              <a:rPr lang="en-US" sz="2400" b="1" dirty="0" smtClean="0">
                <a:solidFill>
                  <a:srgbClr val="FF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Coed</a:t>
            </a:r>
            <a:endParaRPr lang="en-US" sz="2400" b="1" dirty="0">
              <a:solidFill>
                <a:srgbClr val="FF33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pic>
        <p:nvPicPr>
          <p:cNvPr id="73730" name="Picture 2" descr="http://t0.gstatic.com/images?q=tbn:ANd9GcQVwg6Xe5DfAvdTNarqriwUNwxvhBUz8TzzrySjMFYg9Ns8V9KBhA"/>
          <p:cNvPicPr>
            <a:picLocks noChangeAspect="1" noChangeArrowheads="1"/>
          </p:cNvPicPr>
          <p:nvPr/>
        </p:nvPicPr>
        <p:blipFill rotWithShape="1"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964" t="5461" r="16318" b="15365"/>
          <a:stretch/>
        </p:blipFill>
        <p:spPr bwMode="auto">
          <a:xfrm>
            <a:off x="104775" y="76200"/>
            <a:ext cx="1645920" cy="1463040"/>
          </a:xfrm>
          <a:prstGeom prst="flowChartAlternateProcess">
            <a:avLst/>
          </a:prstGeom>
          <a:noFill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barf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9144000" y="1394507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39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4393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393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439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430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5098" fill="hold"/>
                                        <p:tgtEl>
                                          <p:spTgt spid="4393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43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 nodeType="clickPar">
                      <p:stCondLst>
                        <p:cond delay="indefinite"/>
                      </p:stCondLst>
                      <p:childTnLst>
                        <p:par>
                          <p:cTn id="3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3" dur="500"/>
                                        <p:tgtEl>
                                          <p:spTgt spid="4392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4392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4392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8" dur="500"/>
                                        <p:tgtEl>
                                          <p:spTgt spid="4392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4392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 nodeType="clickPar">
                      <p:stCondLst>
                        <p:cond delay="indefinite"/>
                      </p:stCondLst>
                      <p:childTnLst>
                        <p:par>
                          <p:cTn id="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43929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2000"/>
                                        <p:tgtEl>
                                          <p:spTgt spid="439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439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7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9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439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74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5" dur="2653" fill="hold"/>
                                        <p:tgtEl>
                                          <p:spTgt spid="4393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3653"/>
                            </p:stCondLst>
                            <p:childTnLst>
                              <p:par>
                                <p:cTn id="7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7494" fill="hold"/>
                                        <p:tgtEl>
                                          <p:spTgt spid="4393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2000"/>
                            </p:stCondLst>
                            <p:childTnLst>
                              <p:par>
                                <p:cTn id="9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4" dur="225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9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9312"/>
                </p:tgtEl>
              </p:cMediaNode>
            </p:audio>
            <p:audio>
              <p:cMediaNode showWhenStopped="0">
                <p:cTn id="9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9310"/>
                </p:tgtEl>
              </p:cMediaNode>
            </p:audio>
            <p:audio>
              <p:cMediaNode showWhenStopped="0">
                <p:cTn id="9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39313"/>
                </p:tgtEl>
              </p:cMediaNode>
            </p:audio>
            <p:audio>
              <p:cMediaNode vol="80000">
                <p:cTn id="9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439299" grpId="0" build="p" autoUpdateAnimBg="0"/>
      <p:bldP spid="439302" grpId="0" autoUpdateAnimBg="0"/>
      <p:bldP spid="439303" grpId="0" autoUpdateAnimBg="0"/>
      <p:bldP spid="14" grpId="0"/>
      <p:bldP spid="439298" grpId="0" autoUpdateAnimBg="0"/>
      <p:bldP spid="2" grpId="0"/>
      <p:bldP spid="1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sp>
        <p:nvSpPr>
          <p:cNvPr id="716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defRPr/>
            </a:pPr>
            <a:endParaRPr lang="en-US" smtClean="0"/>
          </a:p>
        </p:txBody>
      </p:sp>
      <p:pic>
        <p:nvPicPr>
          <p:cNvPr id="45060" name="Picture 4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 algn="ctr">
            <a:solidFill>
              <a:srgbClr val="800000"/>
            </a:solidFill>
            <a:miter lim="800000"/>
            <a:headEnd/>
            <a:tailEnd/>
          </a:ln>
        </p:spPr>
      </p:pic>
      <p:sp>
        <p:nvSpPr>
          <p:cNvPr id="1660933" name="AutoShape 5"/>
          <p:cNvSpPr>
            <a:spLocks noChangeArrowheads="1"/>
          </p:cNvSpPr>
          <p:nvPr/>
        </p:nvSpPr>
        <p:spPr bwMode="auto">
          <a:xfrm>
            <a:off x="1879600" y="142875"/>
            <a:ext cx="3240088" cy="1219200"/>
          </a:xfrm>
          <a:prstGeom prst="wedgeRoundRectCallout">
            <a:avLst>
              <a:gd name="adj1" fmla="val -40690"/>
              <a:gd name="adj2" fmla="val 73449"/>
              <a:gd name="adj3" fmla="val 16667"/>
            </a:avLst>
          </a:prstGeom>
          <a:blipFill>
            <a:blip r:embed="rId5"/>
            <a:tile tx="0" ty="0" sx="100000" sy="100000" flip="none" algn="tl"/>
          </a:blipFill>
          <a:ln w="38100" algn="ctr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Spring Break is </a:t>
            </a:r>
            <a:r>
              <a:rPr lang="en-US" sz="2000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soooooo</a:t>
            </a:r>
            <a:r>
              <a:rPr lang="en-US" sz="20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boring.  I’m glad I brought my ECON book with me!</a:t>
            </a:r>
          </a:p>
        </p:txBody>
      </p:sp>
      <p:pic>
        <p:nvPicPr>
          <p:cNvPr id="45062" name="Picture 9" descr="image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2829906">
            <a:off x="338138" y="5006975"/>
            <a:ext cx="1304925" cy="169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60938" name="Duran Duran -  Relax Don't Do It.MP3">
            <a:hlinkClick r:id="" action="ppaction://media"/>
          </p:cNvPr>
          <p:cNvPicPr>
            <a:picLocks noRot="1" noChangeAspect="1" noChangeArrowheads="1"/>
          </p:cNvPicPr>
          <p:nvPr>
            <a:audioFile r:link="rId1"/>
          </p:nvPr>
        </p:nvPicPr>
        <p:blipFill>
          <a:blip r:embed="rId7"/>
          <a:srcRect/>
          <a:stretch>
            <a:fillRect/>
          </a:stretch>
        </p:blipFill>
        <p:spPr bwMode="auto">
          <a:xfrm>
            <a:off x="0" y="6553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4" name="Picture 11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flipH="1">
            <a:off x="5097463" y="873125"/>
            <a:ext cx="4713287" cy="5953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60941" name="AutoShape 13"/>
          <p:cNvSpPr>
            <a:spLocks noChangeArrowheads="1"/>
          </p:cNvSpPr>
          <p:nvPr/>
        </p:nvSpPr>
        <p:spPr bwMode="auto">
          <a:xfrm>
            <a:off x="4864100" y="0"/>
            <a:ext cx="4279900" cy="1203325"/>
          </a:xfrm>
          <a:prstGeom prst="cloudCallout">
            <a:avLst>
              <a:gd name="adj1" fmla="val 5291"/>
              <a:gd name="adj2" fmla="val 82060"/>
            </a:avLst>
          </a:prstGeom>
          <a:blipFill>
            <a:blip r:embed="rId5"/>
            <a:tile tx="0" ty="0" sx="100000" sy="100000" flip="none" algn="tl"/>
          </a:blipFill>
          <a:ln w="44450">
            <a:noFill/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anchor="ctr"/>
          <a:lstStyle/>
          <a:p>
            <a:pPr algn="ctr">
              <a:defRPr/>
            </a:pPr>
            <a:r>
              <a:rPr lang="en-US" sz="200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  <a:cs typeface="Arial" pitchFamily="34" charset="0"/>
              </a:rPr>
              <a:t>We  t-sippers  are  so much  cooler  than Aggie Spring Breakers!</a:t>
            </a:r>
          </a:p>
        </p:txBody>
      </p:sp>
      <p:sp>
        <p:nvSpPr>
          <p:cNvPr id="1660942" name="Text Box 14"/>
          <p:cNvSpPr txBox="1">
            <a:spLocks noChangeArrowheads="1"/>
          </p:cNvSpPr>
          <p:nvPr/>
        </p:nvSpPr>
        <p:spPr bwMode="auto">
          <a:xfrm rot="838233">
            <a:off x="5983288" y="6503988"/>
            <a:ext cx="812800" cy="366712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  <a:defRPr/>
            </a:pPr>
            <a:r>
              <a:rPr lang="en-US" sz="1200" dirty="0">
                <a:solidFill>
                  <a:srgbClr val="42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A</a:t>
            </a:r>
            <a:r>
              <a:rPr lang="en-US" sz="1800" dirty="0">
                <a:solidFill>
                  <a:srgbClr val="42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T</a:t>
            </a:r>
            <a:r>
              <a:rPr lang="en-US" sz="1200" dirty="0">
                <a:solidFill>
                  <a:srgbClr val="42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156" fill="hold"/>
                                        <p:tgtEl>
                                          <p:spTgt spid="16609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60938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WordArt 4"/>
          <p:cNvSpPr>
            <a:spLocks noChangeArrowheads="1" noChangeShapeType="1" noTextEdit="1"/>
          </p:cNvSpPr>
          <p:nvPr/>
        </p:nvSpPr>
        <p:spPr bwMode="auto">
          <a:xfrm>
            <a:off x="660400" y="203200"/>
            <a:ext cx="7645400" cy="44132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txBody>
          <a:bodyPr wrap="none" fromWordArt="1">
            <a:prstTxWarp prst="textPlain">
              <a:avLst>
                <a:gd name="adj" fmla="val 50000"/>
              </a:avLst>
            </a:prstTxWarp>
            <a:sp3d extrusionH="57150">
              <a:bevelT w="38100" h="38100" prst="angle"/>
            </a:sp3d>
          </a:bodyPr>
          <a:lstStyle/>
          <a:p>
            <a:pPr algn="ctr"/>
            <a:r>
              <a:rPr lang="en-US" sz="2400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00000"/>
                </a:solidFill>
                <a:latin typeface="Arial Black"/>
              </a:rPr>
              <a:t>And - What About The Multiplier in Reverse</a:t>
            </a:r>
          </a:p>
        </p:txBody>
      </p:sp>
      <p:sp>
        <p:nvSpPr>
          <p:cNvPr id="671749" name="Rectangle 5"/>
          <p:cNvSpPr>
            <a:spLocks noChangeArrowheads="1"/>
          </p:cNvSpPr>
          <p:nvPr/>
        </p:nvSpPr>
        <p:spPr bwMode="auto">
          <a:xfrm>
            <a:off x="0" y="635000"/>
            <a:ext cx="9144000" cy="4813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</a:rPr>
              <a:t>If </a:t>
            </a:r>
            <a:r>
              <a:rPr lang="en-US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business activity slows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, then sales of houses and </a:t>
            </a:r>
          </a:p>
          <a:p>
            <a:pPr algn="ctr"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</a:rPr>
              <a:t>autos decrease.   </a:t>
            </a:r>
            <a:r>
              <a:rPr lang="en-US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Home  construction workers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  and </a:t>
            </a:r>
            <a:r>
              <a:rPr lang="en-US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</a:p>
          <a:p>
            <a:pPr algn="ctr">
              <a:defRPr/>
            </a:pPr>
            <a:r>
              <a:rPr lang="en-US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auto workers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2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get laid off.  </a:t>
            </a:r>
            <a:r>
              <a:rPr lang="en-US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Auto  companies 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 cancel </a:t>
            </a:r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</a:rPr>
              <a:t>  their orders for </a:t>
            </a:r>
            <a:r>
              <a:rPr lang="en-US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steel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 and </a:t>
            </a:r>
            <a:r>
              <a:rPr lang="en-US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steel workers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 laid off.</a:t>
            </a:r>
          </a:p>
          <a:p>
            <a:pPr algn="ctr">
              <a:defRPr/>
            </a:pPr>
            <a:r>
              <a:rPr lang="en-US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Furniture  sales 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 are  down so some of the</a:t>
            </a:r>
            <a:r>
              <a:rPr lang="en-US" sz="14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furniture </a:t>
            </a:r>
          </a:p>
          <a:p>
            <a:pPr algn="ctr">
              <a:defRPr/>
            </a:pPr>
            <a:r>
              <a:rPr lang="en-US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workers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 are laid off.   Laid off people  </a:t>
            </a:r>
            <a:r>
              <a:rPr lang="en-US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don’t buy new </a:t>
            </a:r>
          </a:p>
          <a:p>
            <a:pPr algn="ctr">
              <a:defRPr/>
            </a:pPr>
            <a:r>
              <a:rPr lang="en-US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clothes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 or cars so more lay-offs.  They also </a:t>
            </a:r>
            <a:r>
              <a:rPr lang="en-US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don’t eat </a:t>
            </a:r>
          </a:p>
          <a:p>
            <a:pPr algn="ctr">
              <a:defRPr/>
            </a:pPr>
            <a:r>
              <a:rPr lang="en-US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out 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 as  much  so  some  </a:t>
            </a:r>
            <a:r>
              <a:rPr lang="en-US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restaurant workers</a:t>
            </a:r>
            <a:r>
              <a:rPr lang="en-US" sz="1400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 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 laid off.</a:t>
            </a:r>
          </a:p>
          <a:p>
            <a:pPr algn="ctr"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</a:rPr>
              <a:t>Company profits are down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, </a:t>
            </a:r>
            <a:r>
              <a:rPr lang="en-US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depressing stock prices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, </a:t>
            </a:r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</a:rPr>
              <a:t>  making people poorer, so they buy </a:t>
            </a:r>
            <a:r>
              <a:rPr lang="en-US" sz="2400" dirty="0">
                <a:solidFill>
                  <a:srgbClr val="000000"/>
                </a:solidFill>
                <a:latin typeface="Arial" charset="0"/>
              </a:rPr>
              <a:t>even 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less.</a:t>
            </a:r>
          </a:p>
          <a:p>
            <a:pPr>
              <a:defRPr/>
            </a:pPr>
            <a:r>
              <a:rPr lang="en-US" dirty="0">
                <a:solidFill>
                  <a:srgbClr val="000000"/>
                </a:solidFill>
                <a:latin typeface="Arial" charset="0"/>
              </a:rPr>
              <a:t>  And so it goes, the </a:t>
            </a:r>
            <a:r>
              <a:rPr lang="en-US" b="1" dirty="0">
                <a:solidFill>
                  <a:schemeClr val="bg2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multiplier in reverse</a:t>
            </a:r>
            <a:r>
              <a:rPr lang="en-US" dirty="0">
                <a:solidFill>
                  <a:srgbClr val="000000"/>
                </a:solidFill>
                <a:latin typeface="Arial" charset="0"/>
              </a:rPr>
              <a:t>.</a:t>
            </a:r>
          </a:p>
        </p:txBody>
      </p:sp>
      <p:pic>
        <p:nvPicPr>
          <p:cNvPr id="4" name="Musi2941.wav">
            <a:hlinkClick r:id="" action="ppaction://media"/>
          </p:cNvPr>
          <p:cNvPicPr>
            <a:picLocks noRot="1" noChangeAspect="1"/>
          </p:cNvPicPr>
          <p:nvPr>
            <a:wavAudioFile r:embed="rId1" name="Music Funeral March [last 7 secs].wav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0" y="6553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990" name="Picture 6" descr="http://bp1.blogger.com/_J4WotscsLBE/RncIGKG8-fI/AAAAAAAAAjM/WxXYUdR5Nxo/s400/begger.jpg"/>
          <p:cNvPicPr>
            <a:picLocks noChangeAspect="1" noChangeArrowheads="1"/>
          </p:cNvPicPr>
          <p:nvPr/>
        </p:nvPicPr>
        <p:blipFill>
          <a:blip r:embed="rId7"/>
          <a:srcRect b="6076"/>
          <a:stretch>
            <a:fillRect/>
          </a:stretch>
        </p:blipFill>
        <p:spPr bwMode="auto">
          <a:xfrm>
            <a:off x="3560763" y="5346700"/>
            <a:ext cx="2014537" cy="1511300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1991" name="Picture 7" descr="http://sprinklerdoc.com/homeless.jp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353300" y="4562475"/>
            <a:ext cx="1625600" cy="2295525"/>
          </a:xfrm>
          <a:prstGeom prst="flowChartAlternateProcess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7" name="Job 2941.wav">
            <a:hlinkClick r:id="" action="ppaction://media"/>
          </p:cNvPr>
          <p:cNvPicPr>
            <a:picLocks noRot="1" noChangeAspect="1"/>
          </p:cNvPicPr>
          <p:nvPr>
            <a:wavAudioFile r:embed="rId2" name="Job  I've lost my job..wav"/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647700" y="6553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717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717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717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7174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717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7174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717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7174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6717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67174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717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71749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717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71749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6717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671749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4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67174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671749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4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7174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71749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174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2000"/>
                                        <p:tgtEl>
                                          <p:spTgt spid="671749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5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419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5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8" dur="1200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14501"/>
                            </p:stCondLst>
                            <p:childTnLst>
                              <p:par>
                                <p:cTn id="6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419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20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6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showWhenStopped="0">
                <p:cTn id="6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800" name="Rectangle 8"/>
          <p:cNvSpPr>
            <a:spLocks noChangeArrowheads="1"/>
          </p:cNvSpPr>
          <p:nvPr/>
        </p:nvSpPr>
        <p:spPr bwMode="auto">
          <a:xfrm>
            <a:off x="0" y="409575"/>
            <a:ext cx="9144000" cy="64198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2100" b="1" dirty="0" smtClean="0">
                <a:latin typeface="Arial" pitchFamily="34" charset="0"/>
                <a:cs typeface="Arial" pitchFamily="34" charset="0"/>
              </a:rPr>
              <a:t>1. The </a:t>
            </a:r>
            <a:r>
              <a:rPr lang="en-US" sz="2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APC</a:t>
            </a:r>
            <a:r>
              <a:rPr lang="en-US" sz="2100" b="1" dirty="0">
                <a:latin typeface="Arial" pitchFamily="34" charset="0"/>
                <a:cs typeface="Arial" pitchFamily="34" charset="0"/>
              </a:rPr>
              <a:t> indicates the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percent of total income </a:t>
            </a:r>
            <a:endParaRPr lang="en-US" sz="2000" b="1" dirty="0" smtClean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21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smtClean="0">
                <a:latin typeface="Arial" pitchFamily="34" charset="0"/>
                <a:cs typeface="Arial" pitchFamily="34" charset="0"/>
              </a:rPr>
              <a:t>    that will be (consumed/saved</a:t>
            </a:r>
            <a:r>
              <a:rPr lang="en-US" sz="2100" b="1" dirty="0">
                <a:latin typeface="Arial" pitchFamily="34" charset="0"/>
                <a:cs typeface="Arial" pitchFamily="34" charset="0"/>
              </a:rPr>
              <a:t>).</a:t>
            </a:r>
            <a:r>
              <a:rPr lang="en-US" sz="2100" dirty="0">
                <a:latin typeface="Arial" pitchFamily="34" charset="0"/>
                <a:cs typeface="Arial" pitchFamily="34" charset="0"/>
              </a:rPr>
              <a:t> </a:t>
            </a:r>
          </a:p>
          <a:p>
            <a:pPr>
              <a:defRPr/>
            </a:pPr>
            <a:r>
              <a:rPr lang="en-US" sz="2100" b="1" dirty="0">
                <a:latin typeface="Arial" pitchFamily="34" charset="0"/>
                <a:cs typeface="Arial" pitchFamily="34" charset="0"/>
              </a:rPr>
              <a:t>2</a:t>
            </a:r>
            <a:r>
              <a:rPr lang="en-US" sz="21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100" b="1" dirty="0">
                <a:latin typeface="Arial" pitchFamily="34" charset="0"/>
                <a:cs typeface="Arial" pitchFamily="34" charset="0"/>
              </a:rPr>
              <a:t>The </a:t>
            </a:r>
            <a:r>
              <a:rPr lang="en-US" sz="2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MPC</a:t>
            </a:r>
            <a:r>
              <a:rPr lang="en-US" sz="21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is the fraction of a change in </a:t>
            </a:r>
            <a:r>
              <a:rPr lang="en-US" sz="2100" b="1" dirty="0" smtClean="0">
                <a:latin typeface="Arial" pitchFamily="34" charset="0"/>
                <a:cs typeface="Arial" pitchFamily="34" charset="0"/>
              </a:rPr>
              <a:t>income </a:t>
            </a:r>
          </a:p>
          <a:p>
            <a:pPr>
              <a:defRPr/>
            </a:pPr>
            <a:r>
              <a:rPr lang="en-US" sz="21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smtClean="0">
                <a:latin typeface="Arial" pitchFamily="34" charset="0"/>
                <a:cs typeface="Arial" pitchFamily="34" charset="0"/>
              </a:rPr>
              <a:t>   which is (spent/saved</a:t>
            </a:r>
            <a:r>
              <a:rPr lang="en-US" sz="2100" b="1" dirty="0">
                <a:latin typeface="Arial" pitchFamily="34" charset="0"/>
                <a:cs typeface="Arial" pitchFamily="34" charset="0"/>
              </a:rPr>
              <a:t>).</a:t>
            </a:r>
          </a:p>
          <a:p>
            <a:pPr>
              <a:defRPr/>
            </a:pPr>
            <a:r>
              <a:rPr lang="en-US" sz="2100" b="1" dirty="0">
                <a:latin typeface="Arial" pitchFamily="34" charset="0"/>
                <a:cs typeface="Arial" pitchFamily="34" charset="0"/>
              </a:rPr>
              <a:t>3</a:t>
            </a:r>
            <a:r>
              <a:rPr lang="en-US" sz="21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The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greater is the MPC</a:t>
            </a:r>
            <a:r>
              <a:rPr lang="en-US" sz="2000" b="1" dirty="0">
                <a:latin typeface="Arial" pitchFamily="34" charset="0"/>
                <a:cs typeface="Arial" pitchFamily="34" charset="0"/>
              </a:rPr>
              <a:t>, the </a:t>
            </a:r>
            <a:r>
              <a:rPr lang="en-US" sz="2100" b="1" dirty="0">
                <a:latin typeface="Arial" pitchFamily="34" charset="0"/>
                <a:cs typeface="Arial" pitchFamily="34" charset="0"/>
              </a:rPr>
              <a:t>(larger/smaller)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the </a:t>
            </a:r>
          </a:p>
          <a:p>
            <a:pPr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   </a:t>
            </a:r>
            <a:r>
              <a:rPr lang="en-US" sz="2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MPS</a:t>
            </a:r>
            <a:r>
              <a:rPr lang="en-US" sz="2100" b="1" dirty="0" smtClean="0">
                <a:latin typeface="Arial" pitchFamily="34" charset="0"/>
                <a:cs typeface="Arial" pitchFamily="34" charset="0"/>
              </a:rPr>
              <a:t>, and the </a:t>
            </a:r>
            <a:r>
              <a:rPr lang="en-US" sz="2100" b="1" dirty="0">
                <a:latin typeface="Arial" pitchFamily="34" charset="0"/>
                <a:cs typeface="Arial" pitchFamily="34" charset="0"/>
              </a:rPr>
              <a:t>(larger/smaller) the </a:t>
            </a:r>
            <a:r>
              <a:rPr lang="en-US" sz="2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multiplier</a:t>
            </a:r>
            <a:r>
              <a:rPr lang="en-US" sz="2100" b="1" dirty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defRPr/>
            </a:pPr>
            <a:r>
              <a:rPr lang="en-US" sz="2100" b="1" dirty="0">
                <a:latin typeface="Arial" pitchFamily="34" charset="0"/>
                <a:cs typeface="Arial" pitchFamily="34" charset="0"/>
              </a:rPr>
              <a:t>4</a:t>
            </a:r>
            <a:r>
              <a:rPr lang="en-US" sz="2100" b="1" dirty="0" smtClean="0">
                <a:latin typeface="Arial" pitchFamily="34" charset="0"/>
                <a:cs typeface="Arial" pitchFamily="34" charset="0"/>
              </a:rPr>
              <a:t>. </a:t>
            </a:r>
            <a:r>
              <a:rPr lang="en-US" sz="2100" b="1" dirty="0">
                <a:latin typeface="Arial" pitchFamily="34" charset="0"/>
                <a:cs typeface="Arial" pitchFamily="34" charset="0"/>
              </a:rPr>
              <a:t>With a </a:t>
            </a:r>
            <a:r>
              <a:rPr lang="en-US" sz="2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MPS of .</a:t>
            </a:r>
            <a:r>
              <a:rPr lang="en-US" sz="2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2100" b="1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en-US" sz="2100" b="1" dirty="0">
                <a:latin typeface="Arial" pitchFamily="34" charset="0"/>
                <a:cs typeface="Arial" pitchFamily="34" charset="0"/>
              </a:rPr>
              <a:t>the </a:t>
            </a:r>
            <a:r>
              <a:rPr lang="en-US" sz="2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MPC</a:t>
            </a:r>
            <a:r>
              <a:rPr lang="en-US" sz="2100" b="1" dirty="0">
                <a:latin typeface="Arial" pitchFamily="34" charset="0"/>
                <a:cs typeface="Arial" pitchFamily="34" charset="0"/>
              </a:rPr>
              <a:t> will be (.4/.2/.</a:t>
            </a:r>
            <a:r>
              <a:rPr lang="en-US" sz="2100" b="1" dirty="0" smtClean="0">
                <a:latin typeface="Arial" pitchFamily="34" charset="0"/>
                <a:cs typeface="Arial" pitchFamily="34" charset="0"/>
              </a:rPr>
              <a:t>6) </a:t>
            </a:r>
          </a:p>
          <a:p>
            <a:pPr>
              <a:defRPr/>
            </a:pPr>
            <a:r>
              <a:rPr lang="en-US" sz="21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smtClean="0">
                <a:latin typeface="Arial" pitchFamily="34" charset="0"/>
                <a:cs typeface="Arial" pitchFamily="34" charset="0"/>
              </a:rPr>
              <a:t>   and </a:t>
            </a:r>
            <a:r>
              <a:rPr lang="en-US" sz="2100" b="1" dirty="0">
                <a:latin typeface="Arial" pitchFamily="34" charset="0"/>
                <a:cs typeface="Arial" pitchFamily="34" charset="0"/>
              </a:rPr>
              <a:t>the </a:t>
            </a:r>
            <a:r>
              <a:rPr lang="en-US" sz="2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multiplier </a:t>
            </a:r>
            <a:r>
              <a:rPr lang="en-US" sz="2100" b="1" dirty="0" smtClean="0">
                <a:latin typeface="Arial" pitchFamily="34" charset="0"/>
                <a:cs typeface="Arial" pitchFamily="34" charset="0"/>
              </a:rPr>
              <a:t>will </a:t>
            </a:r>
            <a:r>
              <a:rPr lang="en-US" sz="2100" b="1" dirty="0">
                <a:latin typeface="Arial" pitchFamily="34" charset="0"/>
                <a:cs typeface="Arial" pitchFamily="34" charset="0"/>
              </a:rPr>
              <a:t>be (2/2.5/4</a:t>
            </a:r>
            <a:r>
              <a:rPr lang="en-US" sz="2100" b="1" dirty="0" smtClean="0">
                <a:latin typeface="Arial" pitchFamily="34" charset="0"/>
                <a:cs typeface="Arial" pitchFamily="34" charset="0"/>
              </a:rPr>
              <a:t>).</a:t>
            </a:r>
          </a:p>
          <a:p>
            <a:pPr>
              <a:defRPr/>
            </a:pPr>
            <a:r>
              <a:rPr lang="en-US" sz="2100" b="1" dirty="0" smtClean="0">
                <a:latin typeface="Arial" pitchFamily="34" charset="0"/>
                <a:cs typeface="Arial" pitchFamily="34" charset="0"/>
              </a:rPr>
              <a:t>5. If the MPS is .25 &amp; we have a </a:t>
            </a:r>
            <a:r>
              <a:rPr lang="en-US" sz="2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recessionary GDP Gap of $120 </a:t>
            </a:r>
            <a:r>
              <a:rPr lang="en-US" sz="21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bil</a:t>
            </a:r>
            <a:r>
              <a:rPr lang="en-US" sz="2100" b="1" dirty="0" smtClean="0">
                <a:latin typeface="Arial" pitchFamily="34" charset="0"/>
                <a:cs typeface="Arial" pitchFamily="34" charset="0"/>
              </a:rPr>
              <a:t>., </a:t>
            </a:r>
          </a:p>
          <a:p>
            <a:pPr>
              <a:defRPr/>
            </a:pPr>
            <a:r>
              <a:rPr lang="en-US" sz="21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smtClean="0">
                <a:latin typeface="Arial" pitchFamily="34" charset="0"/>
                <a:cs typeface="Arial" pitchFamily="34" charset="0"/>
              </a:rPr>
              <a:t>   correct fiscal policy would be to </a:t>
            </a:r>
            <a:r>
              <a:rPr lang="en-US" sz="21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increase G</a:t>
            </a:r>
            <a:r>
              <a:rPr lang="en-US" sz="2100" b="1" dirty="0" smtClean="0">
                <a:latin typeface="Arial" pitchFamily="34" charset="0"/>
                <a:cs typeface="Arial" pitchFamily="34" charset="0"/>
              </a:rPr>
              <a:t> ($30/$40/$100) billion. </a:t>
            </a:r>
          </a:p>
          <a:p>
            <a:pPr>
              <a:defRPr/>
            </a:pPr>
            <a:r>
              <a:rPr lang="en-US" sz="2100" b="1" dirty="0" smtClean="0">
                <a:latin typeface="Arial" pitchFamily="34" charset="0"/>
                <a:cs typeface="Arial" pitchFamily="34" charset="0"/>
              </a:rPr>
              <a:t>6. If the MPS is .25 &amp; we have a </a:t>
            </a:r>
            <a:r>
              <a:rPr lang="en-US" sz="2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recessionary GDP Gap of $120 </a:t>
            </a:r>
            <a:r>
              <a:rPr lang="en-US" sz="21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bil</a:t>
            </a:r>
            <a:r>
              <a:rPr lang="en-US" sz="2100" b="1" dirty="0" smtClean="0">
                <a:latin typeface="Arial" pitchFamily="34" charset="0"/>
                <a:cs typeface="Arial" pitchFamily="34" charset="0"/>
              </a:rPr>
              <a:t>.,</a:t>
            </a:r>
          </a:p>
          <a:p>
            <a:pPr>
              <a:defRPr/>
            </a:pPr>
            <a:r>
              <a:rPr lang="en-US" sz="21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smtClean="0">
                <a:latin typeface="Arial" pitchFamily="34" charset="0"/>
                <a:cs typeface="Arial" pitchFamily="34" charset="0"/>
              </a:rPr>
              <a:t>   correct fiscal policy would be to </a:t>
            </a:r>
            <a:r>
              <a:rPr lang="en-US" sz="2100" b="1" dirty="0" smtClean="0">
                <a:solidFill>
                  <a:srgbClr val="99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decrease T</a:t>
            </a:r>
            <a:r>
              <a:rPr lang="en-US" sz="2100" b="1" dirty="0" smtClean="0">
                <a:latin typeface="Arial" pitchFamily="34" charset="0"/>
                <a:cs typeface="Arial" pitchFamily="34" charset="0"/>
              </a:rPr>
              <a:t> ($30/$40/$75) billion.</a:t>
            </a:r>
          </a:p>
          <a:p>
            <a:pPr>
              <a:defRPr/>
            </a:pPr>
            <a:r>
              <a:rPr lang="en-US" sz="2100" b="1" dirty="0" smtClean="0">
                <a:latin typeface="Arial" pitchFamily="34" charset="0"/>
                <a:cs typeface="Arial" pitchFamily="34" charset="0"/>
              </a:rPr>
              <a:t>7. If the MPS is .20 &amp; we have a </a:t>
            </a:r>
            <a:r>
              <a:rPr lang="en-US" sz="2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recessionary GDP Gap of $200 </a:t>
            </a:r>
            <a:r>
              <a:rPr lang="en-US" sz="21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bil</a:t>
            </a:r>
            <a:r>
              <a:rPr lang="en-US" sz="2100" b="1" dirty="0" smtClean="0">
                <a:latin typeface="Arial" pitchFamily="34" charset="0"/>
                <a:cs typeface="Arial" pitchFamily="34" charset="0"/>
              </a:rPr>
              <a:t>.,</a:t>
            </a:r>
          </a:p>
          <a:p>
            <a:pPr>
              <a:defRPr/>
            </a:pPr>
            <a:r>
              <a:rPr lang="en-US" sz="21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smtClean="0">
                <a:latin typeface="Arial" pitchFamily="34" charset="0"/>
                <a:cs typeface="Arial" pitchFamily="34" charset="0"/>
              </a:rPr>
              <a:t>   correct fiscal policy would be to </a:t>
            </a:r>
            <a:r>
              <a:rPr lang="en-US" sz="21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increase G </a:t>
            </a:r>
            <a:r>
              <a:rPr lang="en-US" sz="2100" b="1" dirty="0" smtClean="0">
                <a:latin typeface="Arial" pitchFamily="34" charset="0"/>
                <a:cs typeface="Arial" pitchFamily="34" charset="0"/>
              </a:rPr>
              <a:t>($20/$40/$50/$200) </a:t>
            </a:r>
            <a:r>
              <a:rPr lang="en-US" sz="2100" b="1" dirty="0" err="1" smtClean="0">
                <a:latin typeface="Arial" pitchFamily="34" charset="0"/>
                <a:cs typeface="Arial" pitchFamily="34" charset="0"/>
              </a:rPr>
              <a:t>bil</a:t>
            </a:r>
            <a:r>
              <a:rPr lang="en-US" sz="21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defRPr/>
            </a:pPr>
            <a:r>
              <a:rPr lang="en-US" sz="2100" b="1" dirty="0" smtClean="0">
                <a:latin typeface="Arial" pitchFamily="34" charset="0"/>
                <a:cs typeface="Arial" pitchFamily="34" charset="0"/>
              </a:rPr>
              <a:t>8. If the MPS is .20 &amp; we have a </a:t>
            </a:r>
            <a:r>
              <a:rPr lang="en-US" sz="2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recessionary GDP Gap of $200 </a:t>
            </a:r>
            <a:r>
              <a:rPr lang="en-US" sz="21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bil</a:t>
            </a:r>
            <a:r>
              <a:rPr lang="en-US" sz="2100" b="1" dirty="0" smtClean="0">
                <a:latin typeface="Arial" pitchFamily="34" charset="0"/>
                <a:cs typeface="Arial" pitchFamily="34" charset="0"/>
              </a:rPr>
              <a:t>.,</a:t>
            </a:r>
          </a:p>
          <a:p>
            <a:pPr>
              <a:defRPr/>
            </a:pPr>
            <a:r>
              <a:rPr lang="en-US" sz="21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smtClean="0">
                <a:latin typeface="Arial" pitchFamily="34" charset="0"/>
                <a:cs typeface="Arial" pitchFamily="34" charset="0"/>
              </a:rPr>
              <a:t>   correct fiscal policy would be to </a:t>
            </a:r>
            <a:r>
              <a:rPr lang="en-US" sz="2100" b="1" dirty="0" smtClean="0">
                <a:solidFill>
                  <a:srgbClr val="99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decrease T</a:t>
            </a:r>
            <a:r>
              <a:rPr lang="en-US" sz="2100" b="1" dirty="0" smtClean="0">
                <a:latin typeface="Arial" pitchFamily="34" charset="0"/>
                <a:cs typeface="Arial" pitchFamily="34" charset="0"/>
              </a:rPr>
              <a:t> ($20/$40/$50/$200) </a:t>
            </a:r>
            <a:r>
              <a:rPr lang="en-US" sz="2100" b="1" dirty="0" err="1" smtClean="0">
                <a:latin typeface="Arial" pitchFamily="34" charset="0"/>
                <a:cs typeface="Arial" pitchFamily="34" charset="0"/>
              </a:rPr>
              <a:t>bil</a:t>
            </a:r>
            <a:r>
              <a:rPr lang="en-US" sz="2100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defRPr/>
            </a:pPr>
            <a:r>
              <a:rPr lang="en-US" sz="2100" b="1" dirty="0" smtClean="0">
                <a:latin typeface="Arial" pitchFamily="34" charset="0"/>
                <a:cs typeface="Arial" pitchFamily="34" charset="0"/>
              </a:rPr>
              <a:t>9. MPS is .50 &amp; </a:t>
            </a:r>
            <a:r>
              <a:rPr lang="en-US" sz="2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recessionary GDP Gap is $100 billion</a:t>
            </a:r>
            <a:r>
              <a:rPr lang="en-US" sz="2100" b="1" dirty="0" smtClean="0">
                <a:latin typeface="Arial" pitchFamily="34" charset="0"/>
                <a:cs typeface="Arial" pitchFamily="34" charset="0"/>
              </a:rPr>
              <a:t>, correct fiscal </a:t>
            </a:r>
          </a:p>
          <a:p>
            <a:pPr>
              <a:defRPr/>
            </a:pPr>
            <a:r>
              <a:rPr lang="en-US" sz="21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policy could be </a:t>
            </a:r>
            <a:r>
              <a:rPr lang="en-US" sz="1900" b="1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equal increases of G &amp; T </a:t>
            </a:r>
            <a:r>
              <a:rPr lang="en-US" sz="2000" b="1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[so M</a:t>
            </a:r>
            <a:r>
              <a:rPr lang="en-US" sz="1600" b="1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BB</a:t>
            </a:r>
            <a:r>
              <a:rPr lang="en-US" sz="2000" b="1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]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by</a:t>
            </a:r>
            <a:r>
              <a:rPr lang="en-US" sz="2100" b="1" dirty="0" smtClean="0">
                <a:latin typeface="Arial" pitchFamily="34" charset="0"/>
                <a:cs typeface="Arial" pitchFamily="34" charset="0"/>
              </a:rPr>
              <a:t> ($25/$50/$75/$100) </a:t>
            </a:r>
            <a:r>
              <a:rPr lang="en-US" sz="1800" b="1" dirty="0" err="1" smtClean="0">
                <a:latin typeface="Arial" pitchFamily="34" charset="0"/>
                <a:cs typeface="Arial" pitchFamily="34" charset="0"/>
              </a:rPr>
              <a:t>bil</a:t>
            </a:r>
            <a:r>
              <a:rPr lang="en-US" sz="1800" b="1" dirty="0">
                <a:latin typeface="Arial" pitchFamily="34" charset="0"/>
                <a:cs typeface="Arial" pitchFamily="34" charset="0"/>
              </a:rPr>
              <a:t>.</a:t>
            </a:r>
            <a:endParaRPr lang="en-US" sz="1800" b="1" dirty="0" smtClean="0"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2100" b="1" dirty="0" smtClean="0">
                <a:latin typeface="Arial" pitchFamily="34" charset="0"/>
                <a:cs typeface="Arial" pitchFamily="34" charset="0"/>
              </a:rPr>
              <a:t>10. MPS is .25 &amp; </a:t>
            </a:r>
            <a:r>
              <a:rPr lang="en-US" sz="2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recessionary GDP </a:t>
            </a:r>
            <a:r>
              <a:rPr lang="en-US" sz="21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</a:t>
            </a:r>
            <a:r>
              <a:rPr lang="en-US" sz="2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ap is $100 billion</a:t>
            </a:r>
            <a:r>
              <a:rPr lang="en-US" sz="2100" b="1" dirty="0" smtClean="0">
                <a:latin typeface="Arial" pitchFamily="34" charset="0"/>
                <a:cs typeface="Arial" pitchFamily="34" charset="0"/>
              </a:rPr>
              <a:t>, correct fiscal  </a:t>
            </a:r>
          </a:p>
          <a:p>
            <a:pPr>
              <a:defRPr/>
            </a:pPr>
            <a:r>
              <a:rPr lang="en-US" sz="2100" b="1" dirty="0"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policy could be </a:t>
            </a:r>
            <a:r>
              <a:rPr lang="en-US" sz="1900" b="1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equal increases of G &amp; T </a:t>
            </a:r>
            <a:r>
              <a:rPr lang="en-US" sz="2000" b="1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[</a:t>
            </a:r>
            <a:r>
              <a:rPr lang="en-US" sz="1900" b="1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so </a:t>
            </a:r>
            <a:r>
              <a:rPr lang="en-US" sz="2000" b="1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</a:t>
            </a:r>
            <a:r>
              <a:rPr lang="en-US" sz="1600" b="1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BB</a:t>
            </a:r>
            <a:r>
              <a:rPr lang="en-US" sz="2000" b="1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] </a:t>
            </a:r>
            <a:r>
              <a:rPr lang="en-US" sz="1600" b="1" dirty="0" smtClean="0">
                <a:latin typeface="Arial" pitchFamily="34" charset="0"/>
                <a:cs typeface="Arial" pitchFamily="34" charset="0"/>
              </a:rPr>
              <a:t>by</a:t>
            </a:r>
            <a:r>
              <a:rPr lang="en-US" sz="1900" b="1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en-US" sz="2100" b="1" dirty="0" smtClean="0">
                <a:latin typeface="Arial" pitchFamily="34" charset="0"/>
                <a:cs typeface="Arial" pitchFamily="34" charset="0"/>
              </a:rPr>
              <a:t>($25/$50/$75/$100) </a:t>
            </a:r>
            <a:r>
              <a:rPr lang="en-US" sz="1800" b="1" dirty="0" err="1" smtClean="0">
                <a:latin typeface="Arial" pitchFamily="34" charset="0"/>
                <a:cs typeface="Arial" pitchFamily="34" charset="0"/>
              </a:rPr>
              <a:t>bil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en-US" sz="2100" b="1" dirty="0" smtClean="0">
                <a:latin typeface="Arial" pitchFamily="34" charset="0"/>
                <a:cs typeface="Arial" pitchFamily="34" charset="0"/>
              </a:rPr>
              <a:t> </a:t>
            </a:r>
            <a:endParaRPr lang="en-US" sz="21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89801" name="Line 9"/>
          <p:cNvSpPr>
            <a:spLocks noChangeShapeType="1"/>
          </p:cNvSpPr>
          <p:nvPr/>
        </p:nvSpPr>
        <p:spPr bwMode="auto">
          <a:xfrm>
            <a:off x="2038350" y="1047750"/>
            <a:ext cx="132397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sp3d extrusionH="57150">
              <a:bevelT w="38100" h="38100"/>
            </a:sp3d>
          </a:bodyPr>
          <a:lstStyle/>
          <a:p>
            <a:endParaRPr lang="en-US"/>
          </a:p>
        </p:txBody>
      </p:sp>
      <p:sp>
        <p:nvSpPr>
          <p:cNvPr id="289803" name="Line 11"/>
          <p:cNvSpPr>
            <a:spLocks noChangeShapeType="1"/>
          </p:cNvSpPr>
          <p:nvPr/>
        </p:nvSpPr>
        <p:spPr bwMode="auto">
          <a:xfrm>
            <a:off x="1571625" y="1695450"/>
            <a:ext cx="785812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endParaRPr lang="en-US"/>
          </a:p>
        </p:txBody>
      </p:sp>
      <p:sp>
        <p:nvSpPr>
          <p:cNvPr id="289804" name="Line 12"/>
          <p:cNvSpPr>
            <a:spLocks noChangeShapeType="1"/>
          </p:cNvSpPr>
          <p:nvPr/>
        </p:nvSpPr>
        <p:spPr bwMode="auto">
          <a:xfrm>
            <a:off x="4610100" y="2009775"/>
            <a:ext cx="9715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endParaRPr lang="en-US" dirty="0"/>
          </a:p>
        </p:txBody>
      </p:sp>
      <p:sp>
        <p:nvSpPr>
          <p:cNvPr id="289805" name="Line 13"/>
          <p:cNvSpPr>
            <a:spLocks noChangeShapeType="1"/>
          </p:cNvSpPr>
          <p:nvPr/>
        </p:nvSpPr>
        <p:spPr bwMode="auto">
          <a:xfrm>
            <a:off x="2209800" y="2333625"/>
            <a:ext cx="82867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endParaRPr lang="en-US"/>
          </a:p>
        </p:txBody>
      </p:sp>
      <p:sp>
        <p:nvSpPr>
          <p:cNvPr id="289806" name="Line 14"/>
          <p:cNvSpPr>
            <a:spLocks noChangeShapeType="1"/>
          </p:cNvSpPr>
          <p:nvPr/>
        </p:nvSpPr>
        <p:spPr bwMode="auto">
          <a:xfrm>
            <a:off x="6067425" y="3619499"/>
            <a:ext cx="4762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endParaRPr lang="en-US"/>
          </a:p>
        </p:txBody>
      </p:sp>
      <p:sp>
        <p:nvSpPr>
          <p:cNvPr id="289807" name="Line 15"/>
          <p:cNvSpPr>
            <a:spLocks noChangeShapeType="1"/>
          </p:cNvSpPr>
          <p:nvPr/>
        </p:nvSpPr>
        <p:spPr bwMode="auto">
          <a:xfrm>
            <a:off x="3815557" y="2952750"/>
            <a:ext cx="4381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endParaRPr lang="en-US"/>
          </a:p>
        </p:txBody>
      </p:sp>
      <p:sp>
        <p:nvSpPr>
          <p:cNvPr id="13" name="WordArt 76"/>
          <p:cNvSpPr>
            <a:spLocks noChangeArrowheads="1" noChangeShapeType="1" noTextEdit="1"/>
          </p:cNvSpPr>
          <p:nvPr/>
        </p:nvSpPr>
        <p:spPr bwMode="auto">
          <a:xfrm>
            <a:off x="3097214" y="38100"/>
            <a:ext cx="1855786" cy="3048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3600" kern="10" dirty="0" smtClean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7F7F7F"/>
                </a:solidFill>
                <a:latin typeface="Arial Black" pitchFamily="34" charset="0"/>
              </a:rPr>
              <a:t>NS 1-10</a:t>
            </a:r>
            <a:endParaRPr lang="en-US" sz="3600" kern="10" dirty="0">
              <a:ln w="12700">
                <a:solidFill>
                  <a:schemeClr val="tx1"/>
                </a:solidFill>
                <a:round/>
                <a:headEnd/>
                <a:tailEnd/>
              </a:ln>
              <a:solidFill>
                <a:srgbClr val="7F7F7F"/>
              </a:solidFill>
              <a:latin typeface="Arial Black" pitchFamily="34" charset="0"/>
            </a:endParaRPr>
          </a:p>
        </p:txBody>
      </p:sp>
      <p:sp>
        <p:nvSpPr>
          <p:cNvPr id="14" name="Line 14"/>
          <p:cNvSpPr>
            <a:spLocks noChangeShapeType="1"/>
          </p:cNvSpPr>
          <p:nvPr/>
        </p:nvSpPr>
        <p:spPr bwMode="auto">
          <a:xfrm>
            <a:off x="6581775" y="4248149"/>
            <a:ext cx="4762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endParaRPr lang="en-US"/>
          </a:p>
        </p:txBody>
      </p:sp>
      <p:sp>
        <p:nvSpPr>
          <p:cNvPr id="15" name="Line 14"/>
          <p:cNvSpPr>
            <a:spLocks noChangeShapeType="1"/>
          </p:cNvSpPr>
          <p:nvPr/>
        </p:nvSpPr>
        <p:spPr bwMode="auto">
          <a:xfrm>
            <a:off x="6543675" y="4886324"/>
            <a:ext cx="4762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endParaRPr lang="en-US"/>
          </a:p>
        </p:txBody>
      </p:sp>
      <p:sp>
        <p:nvSpPr>
          <p:cNvPr id="16" name="Line 14"/>
          <p:cNvSpPr>
            <a:spLocks noChangeShapeType="1"/>
          </p:cNvSpPr>
          <p:nvPr/>
        </p:nvSpPr>
        <p:spPr bwMode="auto">
          <a:xfrm>
            <a:off x="7115175" y="5514974"/>
            <a:ext cx="4762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endParaRPr lang="en-US"/>
          </a:p>
        </p:txBody>
      </p:sp>
      <p:sp>
        <p:nvSpPr>
          <p:cNvPr id="17" name="Line 14"/>
          <p:cNvSpPr>
            <a:spLocks noChangeShapeType="1"/>
          </p:cNvSpPr>
          <p:nvPr/>
        </p:nvSpPr>
        <p:spPr bwMode="auto">
          <a:xfrm>
            <a:off x="8029575" y="6162671"/>
            <a:ext cx="5905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endParaRPr lang="en-US"/>
          </a:p>
        </p:txBody>
      </p:sp>
      <p:sp>
        <p:nvSpPr>
          <p:cNvPr id="18" name="Line 14"/>
          <p:cNvSpPr>
            <a:spLocks noChangeShapeType="1"/>
          </p:cNvSpPr>
          <p:nvPr/>
        </p:nvSpPr>
        <p:spPr bwMode="auto">
          <a:xfrm>
            <a:off x="8027524" y="6810374"/>
            <a:ext cx="5905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endParaRPr lang="en-US"/>
          </a:p>
        </p:txBody>
      </p:sp>
      <p:sp>
        <p:nvSpPr>
          <p:cNvPr id="19" name="Line 15"/>
          <p:cNvSpPr>
            <a:spLocks noChangeShapeType="1"/>
          </p:cNvSpPr>
          <p:nvPr/>
        </p:nvSpPr>
        <p:spPr bwMode="auto">
          <a:xfrm>
            <a:off x="5276850" y="2647950"/>
            <a:ext cx="3429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endParaRPr lang="en-US"/>
          </a:p>
        </p:txBody>
      </p:sp>
      <p:pic>
        <p:nvPicPr>
          <p:cNvPr id="20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2" t="22004" r="15656" b="8664"/>
          <a:stretch/>
        </p:blipFill>
        <p:spPr bwMode="auto">
          <a:xfrm>
            <a:off x="6155199" y="319937"/>
            <a:ext cx="2912601" cy="268805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1" name="Rectangle 92"/>
          <p:cNvSpPr>
            <a:spLocks noChangeArrowheads="1"/>
          </p:cNvSpPr>
          <p:nvPr/>
        </p:nvSpPr>
        <p:spPr bwMode="auto">
          <a:xfrm>
            <a:off x="7189324" y="1898650"/>
            <a:ext cx="552450" cy="22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+120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2" name="Rectangle 92"/>
          <p:cNvSpPr>
            <a:spLocks noChangeArrowheads="1"/>
          </p:cNvSpPr>
          <p:nvPr/>
        </p:nvSpPr>
        <p:spPr bwMode="auto">
          <a:xfrm>
            <a:off x="7198849" y="2152650"/>
            <a:ext cx="552450" cy="22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+200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3" name="Rectangle 92"/>
          <p:cNvSpPr>
            <a:spLocks noChangeArrowheads="1"/>
          </p:cNvSpPr>
          <p:nvPr/>
        </p:nvSpPr>
        <p:spPr bwMode="auto">
          <a:xfrm>
            <a:off x="6896100" y="2628900"/>
            <a:ext cx="1095375" cy="3048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300       500</a:t>
            </a:r>
            <a:endParaRPr lang="en-US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4" name="Rectangle 92"/>
          <p:cNvSpPr>
            <a:spLocks noChangeArrowheads="1"/>
          </p:cNvSpPr>
          <p:nvPr/>
        </p:nvSpPr>
        <p:spPr bwMode="auto">
          <a:xfrm>
            <a:off x="7189324" y="2362200"/>
            <a:ext cx="552450" cy="22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+100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25" name="Rectangle 92"/>
          <p:cNvSpPr>
            <a:spLocks noChangeArrowheads="1"/>
          </p:cNvSpPr>
          <p:nvPr/>
        </p:nvSpPr>
        <p:spPr bwMode="auto">
          <a:xfrm>
            <a:off x="6903574" y="2638425"/>
            <a:ext cx="1095375" cy="304800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</a:t>
            </a:r>
            <a:r>
              <a:rPr 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00       500</a:t>
            </a:r>
            <a:endParaRPr lang="en-US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ransition spd="slow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898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898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898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898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898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898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98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98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898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2898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500"/>
                            </p:stCondLst>
                            <p:childTnLst>
                              <p:par>
                                <p:cTn id="4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9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28980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8980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9801" grpId="0" animBg="1"/>
      <p:bldP spid="289803" grpId="0" animBg="1"/>
      <p:bldP spid="289804" grpId="0" animBg="1"/>
      <p:bldP spid="289805" grpId="0" animBg="1"/>
      <p:bldP spid="289806" grpId="0" animBg="1"/>
      <p:bldP spid="289807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1" grpId="0"/>
      <p:bldP spid="21" grpId="1"/>
      <p:bldP spid="22" grpId="0"/>
      <p:bldP spid="22" grpId="1"/>
      <p:bldP spid="23" grpId="0" animBg="1"/>
      <p:bldP spid="23" grpId="1" animBg="1"/>
      <p:bldP spid="24" grpId="0"/>
      <p:bldP spid="2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14"/>
          <p:cNvSpPr txBox="1">
            <a:spLocks noChangeArrowheads="1"/>
          </p:cNvSpPr>
          <p:nvPr/>
        </p:nvSpPr>
        <p:spPr bwMode="auto">
          <a:xfrm>
            <a:off x="171450" y="1220788"/>
            <a:ext cx="8855075" cy="5684837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 w="76200" cmpd="tri">
            <a:noFill/>
            <a:prstDash val="dash"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8" name="Line 20"/>
          <p:cNvSpPr>
            <a:spLocks noChangeShapeType="1"/>
          </p:cNvSpPr>
          <p:nvPr/>
        </p:nvSpPr>
        <p:spPr bwMode="auto">
          <a:xfrm flipH="1" flipV="1">
            <a:off x="595313" y="3409950"/>
            <a:ext cx="2243137" cy="15081"/>
          </a:xfrm>
          <a:prstGeom prst="line">
            <a:avLst/>
          </a:prstGeom>
          <a:noFill/>
          <a:ln w="57150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algn="ctr"/>
            <a:endParaRPr lang="en-US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70" name="Arc 12"/>
          <p:cNvSpPr>
            <a:spLocks/>
          </p:cNvSpPr>
          <p:nvPr/>
        </p:nvSpPr>
        <p:spPr bwMode="auto">
          <a:xfrm rot="19710783" flipH="1" flipV="1">
            <a:off x="1436967" y="2547244"/>
            <a:ext cx="297371" cy="1458713"/>
          </a:xfrm>
          <a:custGeom>
            <a:avLst/>
            <a:gdLst>
              <a:gd name="T0" fmla="*/ 2147483647 w 21600"/>
              <a:gd name="T1" fmla="*/ 0 h 15790"/>
              <a:gd name="T2" fmla="*/ 2147483647 w 21600"/>
              <a:gd name="T3" fmla="*/ 2147483647 h 15790"/>
              <a:gd name="T4" fmla="*/ 0 w 21600"/>
              <a:gd name="T5" fmla="*/ 2147483647 h 15790"/>
              <a:gd name="T6" fmla="*/ 0 60000 65536"/>
              <a:gd name="T7" fmla="*/ 0 60000 65536"/>
              <a:gd name="T8" fmla="*/ 0 60000 65536"/>
              <a:gd name="T9" fmla="*/ 0 w 21600"/>
              <a:gd name="T10" fmla="*/ 0 h 15790"/>
              <a:gd name="T11" fmla="*/ 21600 w 21600"/>
              <a:gd name="T12" fmla="*/ 15790 h 1579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5790" fill="none" extrusionOk="0">
                <a:moveTo>
                  <a:pt x="14738" y="0"/>
                </a:moveTo>
                <a:cubicBezTo>
                  <a:pt x="19115" y="4085"/>
                  <a:pt x="21600" y="9803"/>
                  <a:pt x="21600" y="15790"/>
                </a:cubicBezTo>
              </a:path>
              <a:path w="21600" h="15790" stroke="0" extrusionOk="0">
                <a:moveTo>
                  <a:pt x="14738" y="0"/>
                </a:moveTo>
                <a:cubicBezTo>
                  <a:pt x="19115" y="4085"/>
                  <a:pt x="21600" y="9803"/>
                  <a:pt x="21600" y="15790"/>
                </a:cubicBezTo>
                <a:lnTo>
                  <a:pt x="0" y="15790"/>
                </a:lnTo>
                <a:lnTo>
                  <a:pt x="14738" y="0"/>
                </a:lnTo>
                <a:close/>
              </a:path>
            </a:pathLst>
          </a:custGeom>
          <a:noFill/>
          <a:ln w="57150">
            <a:solidFill>
              <a:srgbClr val="C0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75" name="Arc 12"/>
          <p:cNvSpPr>
            <a:spLocks/>
          </p:cNvSpPr>
          <p:nvPr/>
        </p:nvSpPr>
        <p:spPr bwMode="auto">
          <a:xfrm rot="19710783" flipH="1" flipV="1">
            <a:off x="1436967" y="2537719"/>
            <a:ext cx="297371" cy="1458713"/>
          </a:xfrm>
          <a:custGeom>
            <a:avLst/>
            <a:gdLst>
              <a:gd name="T0" fmla="*/ 2147483647 w 21600"/>
              <a:gd name="T1" fmla="*/ 0 h 15790"/>
              <a:gd name="T2" fmla="*/ 2147483647 w 21600"/>
              <a:gd name="T3" fmla="*/ 2147483647 h 15790"/>
              <a:gd name="T4" fmla="*/ 0 w 21600"/>
              <a:gd name="T5" fmla="*/ 2147483647 h 15790"/>
              <a:gd name="T6" fmla="*/ 0 60000 65536"/>
              <a:gd name="T7" fmla="*/ 0 60000 65536"/>
              <a:gd name="T8" fmla="*/ 0 60000 65536"/>
              <a:gd name="T9" fmla="*/ 0 w 21600"/>
              <a:gd name="T10" fmla="*/ 0 h 15790"/>
              <a:gd name="T11" fmla="*/ 21600 w 21600"/>
              <a:gd name="T12" fmla="*/ 15790 h 1579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5790" fill="none" extrusionOk="0">
                <a:moveTo>
                  <a:pt x="14738" y="0"/>
                </a:moveTo>
                <a:cubicBezTo>
                  <a:pt x="19115" y="4085"/>
                  <a:pt x="21600" y="9803"/>
                  <a:pt x="21600" y="15790"/>
                </a:cubicBezTo>
              </a:path>
              <a:path w="21600" h="15790" stroke="0" extrusionOk="0">
                <a:moveTo>
                  <a:pt x="14738" y="0"/>
                </a:moveTo>
                <a:cubicBezTo>
                  <a:pt x="19115" y="4085"/>
                  <a:pt x="21600" y="9803"/>
                  <a:pt x="21600" y="15790"/>
                </a:cubicBezTo>
                <a:lnTo>
                  <a:pt x="0" y="15790"/>
                </a:lnTo>
                <a:lnTo>
                  <a:pt x="14738" y="0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71" name="Arc 10"/>
          <p:cNvSpPr>
            <a:spLocks/>
          </p:cNvSpPr>
          <p:nvPr/>
        </p:nvSpPr>
        <p:spPr bwMode="auto">
          <a:xfrm rot="19766446" flipH="1" flipV="1">
            <a:off x="1914242" y="2401978"/>
            <a:ext cx="823266" cy="1663589"/>
          </a:xfrm>
          <a:custGeom>
            <a:avLst/>
            <a:gdLst>
              <a:gd name="T0" fmla="*/ 2147483647 w 21600"/>
              <a:gd name="T1" fmla="*/ 0 h 15790"/>
              <a:gd name="T2" fmla="*/ 2147483647 w 21600"/>
              <a:gd name="T3" fmla="*/ 2147483647 h 15790"/>
              <a:gd name="T4" fmla="*/ 0 w 21600"/>
              <a:gd name="T5" fmla="*/ 2147483647 h 15790"/>
              <a:gd name="T6" fmla="*/ 0 60000 65536"/>
              <a:gd name="T7" fmla="*/ 0 60000 65536"/>
              <a:gd name="T8" fmla="*/ 0 60000 65536"/>
              <a:gd name="T9" fmla="*/ 0 w 21600"/>
              <a:gd name="T10" fmla="*/ 0 h 15790"/>
              <a:gd name="T11" fmla="*/ 21600 w 21600"/>
              <a:gd name="T12" fmla="*/ 15790 h 1579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5790" fill="none" extrusionOk="0">
                <a:moveTo>
                  <a:pt x="14738" y="0"/>
                </a:moveTo>
                <a:cubicBezTo>
                  <a:pt x="19115" y="4085"/>
                  <a:pt x="21600" y="9803"/>
                  <a:pt x="21600" y="15790"/>
                </a:cubicBezTo>
              </a:path>
              <a:path w="21600" h="15790" stroke="0" extrusionOk="0">
                <a:moveTo>
                  <a:pt x="14738" y="0"/>
                </a:moveTo>
                <a:cubicBezTo>
                  <a:pt x="19115" y="4085"/>
                  <a:pt x="21600" y="9803"/>
                  <a:pt x="21600" y="15790"/>
                </a:cubicBezTo>
                <a:lnTo>
                  <a:pt x="0" y="15790"/>
                </a:lnTo>
                <a:lnTo>
                  <a:pt x="14738" y="0"/>
                </a:lnTo>
                <a:close/>
              </a:path>
            </a:pathLst>
          </a:custGeom>
          <a:noFill/>
          <a:ln w="5715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sz="1800" kern="0" smtClean="0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512016" name="Text Box 16"/>
          <p:cNvSpPr txBox="1">
            <a:spLocks noChangeArrowheads="1"/>
          </p:cNvSpPr>
          <p:nvPr/>
        </p:nvSpPr>
        <p:spPr bwMode="auto">
          <a:xfrm>
            <a:off x="4310063" y="3522663"/>
            <a:ext cx="4498975" cy="1087437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>
              <a:defRPr/>
            </a:pPr>
            <a:r>
              <a:rPr lang="en-US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     </a:t>
            </a:r>
            <a:r>
              <a:rPr lang="en-US" sz="1800" b="1" dirty="0">
                <a:solidFill>
                  <a:srgbClr val="000000"/>
                </a:solidFill>
                <a:latin typeface="Verdana" pitchFamily="34" charset="0"/>
              </a:rPr>
              <a:t>[MPC = </a:t>
            </a:r>
            <a:r>
              <a:rPr lang="en-US" sz="1800" b="1" dirty="0" smtClean="0">
                <a:solidFill>
                  <a:srgbClr val="000000"/>
                </a:solidFill>
                <a:latin typeface="Verdana" pitchFamily="34" charset="0"/>
              </a:rPr>
              <a:t>.75 </a:t>
            </a:r>
            <a:r>
              <a:rPr lang="en-US" sz="1800" b="1" dirty="0">
                <a:solidFill>
                  <a:srgbClr val="000000"/>
                </a:solidFill>
                <a:latin typeface="Verdana" pitchFamily="34" charset="0"/>
              </a:rPr>
              <a:t>&amp; MPS = .</a:t>
            </a:r>
            <a:r>
              <a:rPr lang="en-US" sz="1800" b="1" dirty="0" smtClean="0">
                <a:solidFill>
                  <a:srgbClr val="000000"/>
                </a:solidFill>
                <a:latin typeface="Verdana" pitchFamily="34" charset="0"/>
              </a:rPr>
              <a:t>25]</a:t>
            </a:r>
            <a:endParaRPr lang="en-US" sz="1800" b="1" dirty="0">
              <a:solidFill>
                <a:srgbClr val="000000"/>
              </a:solidFill>
              <a:latin typeface="Verdana" pitchFamily="34" charset="0"/>
            </a:endParaRPr>
          </a:p>
          <a:p>
            <a:pPr>
              <a:defRPr/>
            </a:pPr>
            <a:r>
              <a:rPr lang="en-US" sz="1400" dirty="0">
                <a:solidFill>
                  <a:srgbClr val="00008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	</a:t>
            </a:r>
            <a:r>
              <a:rPr lang="en-US" sz="1400" dirty="0">
                <a:solidFill>
                  <a:srgbClr val="3366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				  </a:t>
            </a:r>
          </a:p>
          <a:p>
            <a:pPr>
              <a:defRPr/>
            </a:pPr>
            <a:r>
              <a:rPr lang="en-US" sz="1400" dirty="0">
                <a:solidFill>
                  <a:srgbClr val="FFFFFF"/>
                </a:solidFill>
                <a:effectLst>
                  <a:outerShdw blurRad="38100" dist="38100" dir="2700000" algn="tl">
                    <a:srgbClr val="4D4D4D"/>
                  </a:outerShdw>
                </a:effectLst>
                <a:latin typeface="Verdana" pitchFamily="34" charset="0"/>
              </a:rPr>
              <a:t>  </a:t>
            </a:r>
            <a:r>
              <a:rPr lang="en-U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			     </a:t>
            </a:r>
            <a:endParaRPr lang="en-US" sz="1400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512015" name="Text Box 15"/>
          <p:cNvSpPr txBox="1">
            <a:spLocks noChangeArrowheads="1"/>
          </p:cNvSpPr>
          <p:nvPr/>
        </p:nvSpPr>
        <p:spPr bwMode="auto">
          <a:xfrm>
            <a:off x="5232400" y="2020888"/>
            <a:ext cx="3575050" cy="1046162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>
              <a:defRPr/>
            </a:pPr>
            <a:r>
              <a:rPr lang="en-US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 </a:t>
            </a:r>
            <a:r>
              <a:rPr lang="en-US" sz="1800" b="1" dirty="0">
                <a:solidFill>
                  <a:srgbClr val="000000"/>
                </a:solidFill>
                <a:latin typeface="Verdana" pitchFamily="34" charset="0"/>
              </a:rPr>
              <a:t>[MPC = .50 &amp; MPS = .50]</a:t>
            </a:r>
          </a:p>
          <a:p>
            <a:pPr>
              <a:defRPr/>
            </a:pPr>
            <a:endParaRPr lang="en-US" sz="1400" b="1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</a:endParaRPr>
          </a:p>
          <a:p>
            <a:pPr>
              <a:defRPr/>
            </a:pPr>
            <a:endParaRPr lang="en-US" sz="1400" dirty="0">
              <a:solidFill>
                <a:srgbClr val="FF0000"/>
              </a:solidFill>
              <a:latin typeface="Verdana" pitchFamily="34" charset="0"/>
            </a:endParaRPr>
          </a:p>
          <a:p>
            <a:pPr>
              <a:defRPr/>
            </a:pPr>
            <a:r>
              <a:rPr lang="en-US" sz="1400" dirty="0">
                <a:solidFill>
                  <a:srgbClr val="000080"/>
                </a:solidFill>
                <a:latin typeface="Verdana" pitchFamily="34" charset="0"/>
              </a:rPr>
              <a:t>    	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12003" name="Rectangle 3" descr="Papyrus"/>
          <p:cNvSpPr>
            <a:spLocks noChangeArrowheads="1"/>
          </p:cNvSpPr>
          <p:nvPr/>
        </p:nvSpPr>
        <p:spPr bwMode="auto">
          <a:xfrm>
            <a:off x="0" y="0"/>
            <a:ext cx="91440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b="1" dirty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          </a:t>
            </a:r>
            <a:r>
              <a:rPr lang="en-US" b="1" dirty="0" smtClean="0">
                <a:solidFill>
                  <a:srgbClr val="FF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    </a:t>
            </a:r>
            <a:r>
              <a:rPr lang="en-US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Balanced </a:t>
            </a: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Budget Multiplier</a:t>
            </a:r>
            <a:r>
              <a:rPr 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(“1”)</a:t>
            </a:r>
          </a:p>
        </p:txBody>
      </p:sp>
      <p:sp>
        <p:nvSpPr>
          <p:cNvPr id="512004" name="Line 4"/>
          <p:cNvSpPr>
            <a:spLocks noChangeShapeType="1"/>
          </p:cNvSpPr>
          <p:nvPr/>
        </p:nvSpPr>
        <p:spPr bwMode="auto">
          <a:xfrm>
            <a:off x="5943600" y="2524125"/>
            <a:ext cx="2079625" cy="0"/>
          </a:xfrm>
          <a:prstGeom prst="line">
            <a:avLst/>
          </a:prstGeom>
          <a:noFill/>
          <a:ln w="76200">
            <a:solidFill>
              <a:srgbClr val="33CC33"/>
            </a:solidFill>
            <a:round/>
            <a:headEnd/>
            <a:tailEnd type="stealth" w="med" len="med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12005" name="Line 5"/>
          <p:cNvSpPr>
            <a:spLocks noChangeShapeType="1"/>
          </p:cNvSpPr>
          <p:nvPr/>
        </p:nvSpPr>
        <p:spPr bwMode="auto">
          <a:xfrm flipH="1" flipV="1">
            <a:off x="7105649" y="2836863"/>
            <a:ext cx="933449" cy="1587"/>
          </a:xfrm>
          <a:prstGeom prst="line">
            <a:avLst/>
          </a:prstGeom>
          <a:noFill/>
          <a:ln w="76200">
            <a:solidFill>
              <a:srgbClr val="C00000"/>
            </a:solidFill>
            <a:round/>
            <a:headEnd/>
            <a:tailEnd type="stealth" w="med" len="med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12006" name="Line 6"/>
          <p:cNvSpPr>
            <a:spLocks noChangeShapeType="1"/>
          </p:cNvSpPr>
          <p:nvPr/>
        </p:nvSpPr>
        <p:spPr bwMode="auto">
          <a:xfrm>
            <a:off x="5124450" y="4010025"/>
            <a:ext cx="2949575" cy="0"/>
          </a:xfrm>
          <a:prstGeom prst="line">
            <a:avLst/>
          </a:prstGeom>
          <a:noFill/>
          <a:ln w="76200">
            <a:solidFill>
              <a:srgbClr val="33CC33"/>
            </a:solidFill>
            <a:round/>
            <a:headEnd/>
            <a:tailEnd type="stealth" w="med" len="med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12007" name="Line 7"/>
          <p:cNvSpPr>
            <a:spLocks noChangeShapeType="1"/>
          </p:cNvSpPr>
          <p:nvPr/>
        </p:nvSpPr>
        <p:spPr bwMode="auto">
          <a:xfrm flipH="1" flipV="1">
            <a:off x="6069012" y="4387849"/>
            <a:ext cx="2046287" cy="2222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stealth" w="med" len="med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12013" name="Rectangle 13"/>
          <p:cNvSpPr>
            <a:spLocks noChangeArrowheads="1"/>
          </p:cNvSpPr>
          <p:nvPr/>
        </p:nvSpPr>
        <p:spPr bwMode="auto">
          <a:xfrm>
            <a:off x="28575" y="962025"/>
            <a:ext cx="24384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2000" b="1" dirty="0" smtClean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$100</a:t>
            </a:r>
            <a:r>
              <a:rPr lang="en-US" sz="1800" b="1" dirty="0" smtClean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n-US" sz="20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G          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$100</a:t>
            </a:r>
            <a:r>
              <a:rPr 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T</a:t>
            </a:r>
          </a:p>
        </p:txBody>
      </p:sp>
      <p:sp>
        <p:nvSpPr>
          <p:cNvPr id="55310" name="Line 20"/>
          <p:cNvSpPr>
            <a:spLocks noChangeShapeType="1"/>
          </p:cNvSpPr>
          <p:nvPr/>
        </p:nvSpPr>
        <p:spPr bwMode="auto">
          <a:xfrm flipH="1">
            <a:off x="595313" y="2543969"/>
            <a:ext cx="29368" cy="1796256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5311" name="Line 21"/>
          <p:cNvSpPr>
            <a:spLocks noChangeShapeType="1"/>
          </p:cNvSpPr>
          <p:nvPr/>
        </p:nvSpPr>
        <p:spPr bwMode="auto">
          <a:xfrm>
            <a:off x="595313" y="4340225"/>
            <a:ext cx="310515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12024" name="Rectangle 24"/>
          <p:cNvSpPr>
            <a:spLocks noChangeArrowheads="1"/>
          </p:cNvSpPr>
          <p:nvPr/>
        </p:nvSpPr>
        <p:spPr bwMode="auto">
          <a:xfrm>
            <a:off x="1719263" y="4373563"/>
            <a:ext cx="784225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defRPr/>
            </a:pPr>
            <a:r>
              <a:rPr lang="en-US" sz="1800" b="1" dirty="0" smtClean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$500</a:t>
            </a:r>
            <a:endParaRPr lang="en-US" sz="1800" b="1" dirty="0">
              <a:solidFill>
                <a:srgbClr val="33CC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55316" name="Line 27"/>
          <p:cNvSpPr>
            <a:spLocks noChangeShapeType="1"/>
          </p:cNvSpPr>
          <p:nvPr/>
        </p:nvSpPr>
        <p:spPr bwMode="auto">
          <a:xfrm flipH="1">
            <a:off x="1524000" y="3482975"/>
            <a:ext cx="14288" cy="842963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 type="stealth" w="med" len="med"/>
          </a:ln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5317" name="Line 28"/>
          <p:cNvSpPr>
            <a:spLocks noChangeShapeType="1"/>
          </p:cNvSpPr>
          <p:nvPr/>
        </p:nvSpPr>
        <p:spPr bwMode="auto">
          <a:xfrm>
            <a:off x="2012950" y="3417489"/>
            <a:ext cx="17463" cy="922735"/>
          </a:xfrm>
          <a:prstGeom prst="line">
            <a:avLst/>
          </a:prstGeom>
          <a:noFill/>
          <a:ln w="38100">
            <a:solidFill>
              <a:srgbClr val="009900"/>
            </a:solidFill>
            <a:prstDash val="sysDot"/>
            <a:round/>
            <a:headEnd/>
            <a:tailEnd type="stealth" w="med" len="med"/>
          </a:ln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512029" name="Rectangle 29"/>
          <p:cNvSpPr>
            <a:spLocks noChangeArrowheads="1"/>
          </p:cNvSpPr>
          <p:nvPr/>
        </p:nvSpPr>
        <p:spPr bwMode="auto">
          <a:xfrm>
            <a:off x="1355045" y="3011488"/>
            <a:ext cx="39438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en-US" sz="1500" dirty="0" smtClean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+</a:t>
            </a:r>
            <a:r>
              <a:rPr lang="en-US" sz="1500" b="1" dirty="0" smtClean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100</a:t>
            </a:r>
            <a:endParaRPr lang="en-US" sz="1500" b="1" dirty="0">
              <a:solidFill>
                <a:srgbClr val="33CC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512011" name="Picture 11" descr="arrow rt blue 2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546225" y="4102100"/>
            <a:ext cx="4826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3" name="Rectangle 33"/>
          <p:cNvSpPr>
            <a:spLocks noChangeArrowheads="1"/>
          </p:cNvSpPr>
          <p:nvPr/>
        </p:nvSpPr>
        <p:spPr bwMode="auto">
          <a:xfrm>
            <a:off x="711200" y="2469725"/>
            <a:ext cx="6223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defRPr/>
            </a:pP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AD</a:t>
            </a:r>
            <a:r>
              <a:rPr 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512034" name="Rectangle 34"/>
          <p:cNvSpPr>
            <a:spLocks noChangeArrowheads="1"/>
          </p:cNvSpPr>
          <p:nvPr/>
        </p:nvSpPr>
        <p:spPr bwMode="auto">
          <a:xfrm>
            <a:off x="2379663" y="446088"/>
            <a:ext cx="5538787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en-US" b="1" dirty="0" smtClean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   [</a:t>
            </a:r>
            <a:r>
              <a:rPr lang="en-US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Increase G </a:t>
            </a:r>
            <a:r>
              <a:rPr lang="en-US" sz="24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&amp;</a:t>
            </a:r>
            <a:r>
              <a:rPr lang="en-US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T by </a:t>
            </a:r>
            <a:r>
              <a:rPr lang="en-US" b="1" dirty="0" smtClean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$100 </a:t>
            </a:r>
            <a:r>
              <a:rPr lang="en-US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billion]</a:t>
            </a:r>
          </a:p>
        </p:txBody>
      </p:sp>
      <p:sp>
        <p:nvSpPr>
          <p:cNvPr id="512035" name="Rectangle 35"/>
          <p:cNvSpPr>
            <a:spLocks noChangeArrowheads="1"/>
          </p:cNvSpPr>
          <p:nvPr/>
        </p:nvSpPr>
        <p:spPr bwMode="auto">
          <a:xfrm>
            <a:off x="8081963" y="2360613"/>
            <a:ext cx="68897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2400" b="1" dirty="0" smtClean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$200</a:t>
            </a:r>
            <a:endParaRPr lang="en-US" sz="2400" b="1" dirty="0">
              <a:solidFill>
                <a:srgbClr val="33CC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512036" name="Rectangle 36"/>
          <p:cNvSpPr>
            <a:spLocks noChangeArrowheads="1"/>
          </p:cNvSpPr>
          <p:nvPr/>
        </p:nvSpPr>
        <p:spPr bwMode="auto">
          <a:xfrm>
            <a:off x="5370513" y="2360613"/>
            <a:ext cx="523875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“G”</a:t>
            </a:r>
          </a:p>
        </p:txBody>
      </p:sp>
      <p:sp>
        <p:nvSpPr>
          <p:cNvPr id="512037" name="Rectangle 37"/>
          <p:cNvSpPr>
            <a:spLocks noChangeArrowheads="1"/>
          </p:cNvSpPr>
          <p:nvPr/>
        </p:nvSpPr>
        <p:spPr bwMode="auto">
          <a:xfrm>
            <a:off x="8099425" y="2678113"/>
            <a:ext cx="420688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“T”</a:t>
            </a:r>
          </a:p>
        </p:txBody>
      </p:sp>
      <p:sp>
        <p:nvSpPr>
          <p:cNvPr id="512038" name="Rectangle 38"/>
          <p:cNvSpPr>
            <a:spLocks noChangeArrowheads="1"/>
          </p:cNvSpPr>
          <p:nvPr/>
        </p:nvSpPr>
        <p:spPr bwMode="auto">
          <a:xfrm>
            <a:off x="6497638" y="2662238"/>
            <a:ext cx="34925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-$100</a:t>
            </a:r>
            <a:endParaRPr lang="en-US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512039" name="Rectangle 39"/>
          <p:cNvSpPr>
            <a:spLocks noChangeArrowheads="1"/>
          </p:cNvSpPr>
          <p:nvPr/>
        </p:nvSpPr>
        <p:spPr bwMode="auto">
          <a:xfrm>
            <a:off x="4565650" y="3827463"/>
            <a:ext cx="523875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“G”</a:t>
            </a:r>
          </a:p>
        </p:txBody>
      </p:sp>
      <p:sp>
        <p:nvSpPr>
          <p:cNvPr id="512043" name="Rectangle 43"/>
          <p:cNvSpPr>
            <a:spLocks noChangeArrowheads="1"/>
          </p:cNvSpPr>
          <p:nvPr/>
        </p:nvSpPr>
        <p:spPr bwMode="auto">
          <a:xfrm>
            <a:off x="8077200" y="4205288"/>
            <a:ext cx="420688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“T”</a:t>
            </a:r>
          </a:p>
        </p:txBody>
      </p:sp>
      <p:sp>
        <p:nvSpPr>
          <p:cNvPr id="512045" name="Rectangle 45"/>
          <p:cNvSpPr>
            <a:spLocks noChangeArrowheads="1"/>
          </p:cNvSpPr>
          <p:nvPr/>
        </p:nvSpPr>
        <p:spPr bwMode="auto">
          <a:xfrm>
            <a:off x="8132763" y="3830638"/>
            <a:ext cx="5476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2000" b="1" dirty="0" smtClean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$400</a:t>
            </a:r>
            <a:endParaRPr lang="en-US" sz="2000" b="1" dirty="0">
              <a:solidFill>
                <a:srgbClr val="33CC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512047" name="Rectangle 47"/>
          <p:cNvSpPr>
            <a:spLocks noChangeArrowheads="1"/>
          </p:cNvSpPr>
          <p:nvPr/>
        </p:nvSpPr>
        <p:spPr bwMode="auto">
          <a:xfrm>
            <a:off x="5413375" y="4276725"/>
            <a:ext cx="465138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-$300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512049" name="Rectangle 49"/>
          <p:cNvSpPr>
            <a:spLocks noChangeArrowheads="1"/>
          </p:cNvSpPr>
          <p:nvPr/>
        </p:nvSpPr>
        <p:spPr bwMode="auto">
          <a:xfrm>
            <a:off x="231775" y="3263900"/>
            <a:ext cx="334963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 smtClean="0">
                <a:solidFill>
                  <a:srgbClr val="000000"/>
                </a:solidFill>
                <a:latin typeface="Arial" charset="0"/>
              </a:rPr>
              <a:t>PL</a:t>
            </a:r>
            <a:endParaRPr lang="en-US" sz="20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12050" name="Rectangle 50"/>
          <p:cNvSpPr>
            <a:spLocks noChangeArrowheads="1"/>
          </p:cNvSpPr>
          <p:nvPr/>
        </p:nvSpPr>
        <p:spPr bwMode="auto">
          <a:xfrm>
            <a:off x="5218113" y="1544638"/>
            <a:ext cx="3552825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M</a:t>
            </a:r>
            <a:r>
              <a:rPr lang="en-US" sz="24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E</a:t>
            </a:r>
            <a:r>
              <a:rPr lang="en-US" sz="32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of 2</a:t>
            </a:r>
            <a:r>
              <a:rPr lang="en-US" sz="3200" b="1" dirty="0">
                <a:solidFill>
                  <a:srgbClr val="33CC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Arial" charset="0"/>
              </a:rPr>
              <a:t>&amp;</a:t>
            </a: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of -1</a:t>
            </a:r>
          </a:p>
        </p:txBody>
      </p:sp>
      <p:sp>
        <p:nvSpPr>
          <p:cNvPr id="512051" name="Rectangle 51"/>
          <p:cNvSpPr>
            <a:spLocks noChangeArrowheads="1"/>
          </p:cNvSpPr>
          <p:nvPr/>
        </p:nvSpPr>
        <p:spPr bwMode="auto">
          <a:xfrm>
            <a:off x="1552575" y="3902075"/>
            <a:ext cx="45085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1500" b="1" dirty="0" smtClean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+$100</a:t>
            </a:r>
            <a:endParaRPr lang="en-US" sz="1500" b="1" dirty="0">
              <a:solidFill>
                <a:srgbClr val="33CC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512052" name="Rectangle 52"/>
          <p:cNvSpPr>
            <a:spLocks noChangeArrowheads="1"/>
          </p:cNvSpPr>
          <p:nvPr/>
        </p:nvSpPr>
        <p:spPr bwMode="auto">
          <a:xfrm>
            <a:off x="4457700" y="3101975"/>
            <a:ext cx="434816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M</a:t>
            </a:r>
            <a:r>
              <a:rPr lang="en-US" sz="24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E</a:t>
            </a:r>
            <a:r>
              <a:rPr lang="en-US" sz="32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of </a:t>
            </a:r>
            <a:r>
              <a:rPr lang="en-US" sz="3200" b="1" dirty="0" smtClean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4</a:t>
            </a:r>
            <a:r>
              <a:rPr lang="en-US" sz="3200" b="1" dirty="0" smtClean="0">
                <a:solidFill>
                  <a:srgbClr val="33CC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Arial" charset="0"/>
              </a:rPr>
              <a:t>&amp;</a:t>
            </a: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of </a:t>
            </a:r>
            <a:r>
              <a:rPr lang="en-US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-3</a:t>
            </a:r>
            <a:endParaRPr lang="en-US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512062" name="Rectangle 62"/>
          <p:cNvSpPr>
            <a:spLocks noChangeArrowheads="1"/>
          </p:cNvSpPr>
          <p:nvPr/>
        </p:nvSpPr>
        <p:spPr bwMode="auto">
          <a:xfrm>
            <a:off x="4310063" y="4629149"/>
            <a:ext cx="4489450" cy="490538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 w="57150" cmpd="thickThin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M</a:t>
            </a:r>
            <a:r>
              <a:rPr lang="en-US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BB</a:t>
            </a: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= 1 </a:t>
            </a:r>
            <a:r>
              <a:rPr lang="en-US" sz="3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x   G [1 x $100]</a:t>
            </a:r>
            <a:endParaRPr lang="en-US" sz="32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512063" name="AutoShape 63"/>
          <p:cNvSpPr>
            <a:spLocks noChangeArrowheads="1"/>
          </p:cNvSpPr>
          <p:nvPr/>
        </p:nvSpPr>
        <p:spPr bwMode="auto">
          <a:xfrm>
            <a:off x="6343648" y="4745830"/>
            <a:ext cx="190500" cy="266700"/>
          </a:xfrm>
          <a:prstGeom prst="triangle">
            <a:avLst>
              <a:gd name="adj" fmla="val 50000"/>
            </a:avLst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>
            <a:sp3d extrusionH="57150">
              <a:bevelT w="38100" h="38100" prst="angle"/>
            </a:sp3d>
          </a:bodyPr>
          <a:lstStyle/>
          <a:p>
            <a:endParaRPr lang="en-US">
              <a:solidFill>
                <a:srgbClr val="0000FF"/>
              </a:solidFill>
            </a:endParaRPr>
          </a:p>
        </p:txBody>
      </p:sp>
      <p:sp>
        <p:nvSpPr>
          <p:cNvPr id="512065" name="Rectangle 65"/>
          <p:cNvSpPr>
            <a:spLocks noChangeArrowheads="1"/>
          </p:cNvSpPr>
          <p:nvPr/>
        </p:nvSpPr>
        <p:spPr bwMode="auto">
          <a:xfrm>
            <a:off x="5276850" y="2676525"/>
            <a:ext cx="8191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2000" b="1" dirty="0" smtClean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[+$</a:t>
            </a:r>
            <a:r>
              <a:rPr lang="en-US" sz="2400" b="1" dirty="0" smtClean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100</a:t>
            </a:r>
            <a:r>
              <a:rPr lang="en-US" sz="20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]</a:t>
            </a:r>
          </a:p>
        </p:txBody>
      </p:sp>
      <p:sp>
        <p:nvSpPr>
          <p:cNvPr id="512066" name="Rectangle 66"/>
          <p:cNvSpPr>
            <a:spLocks noChangeArrowheads="1"/>
          </p:cNvSpPr>
          <p:nvPr/>
        </p:nvSpPr>
        <p:spPr bwMode="auto">
          <a:xfrm>
            <a:off x="4324350" y="4200525"/>
            <a:ext cx="942975" cy="390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2000" b="1" dirty="0" smtClean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[+$</a:t>
            </a:r>
            <a:r>
              <a:rPr lang="en-US" sz="24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1</a:t>
            </a:r>
            <a:r>
              <a:rPr lang="en-US" sz="2400" b="1" dirty="0" smtClean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00</a:t>
            </a:r>
            <a:r>
              <a:rPr lang="en-US" sz="20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]</a:t>
            </a:r>
          </a:p>
        </p:txBody>
      </p:sp>
      <p:pic>
        <p:nvPicPr>
          <p:cNvPr id="512070" name="boin3268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boing2.wav"/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-277812" y="56388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77" name="boin3269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boing2.wav"/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-253999" y="5953125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50" name="Picture 80" descr="teeter_totter_hg_clr_32761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-85725" y="-99219"/>
            <a:ext cx="2705100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51" name="Picture 84" descr="ring_girl_round_1_walking_hg_clr_29154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816850" y="-292100"/>
            <a:ext cx="1670050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Rectangle 24"/>
          <p:cNvSpPr>
            <a:spLocks noChangeArrowheads="1"/>
          </p:cNvSpPr>
          <p:nvPr/>
        </p:nvSpPr>
        <p:spPr bwMode="auto">
          <a:xfrm>
            <a:off x="1195388" y="4357688"/>
            <a:ext cx="687387" cy="22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defRPr/>
            </a:pPr>
            <a:r>
              <a:rPr lang="en-US" sz="1800" b="1" dirty="0" smtClean="0">
                <a:solidFill>
                  <a:srgbClr val="000000"/>
                </a:solidFill>
                <a:latin typeface="Arial" charset="0"/>
              </a:rPr>
              <a:t>$400</a:t>
            </a:r>
            <a:endParaRPr lang="en-US" sz="18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7" name="Rectangle 34"/>
          <p:cNvSpPr>
            <a:spLocks noChangeArrowheads="1"/>
          </p:cNvSpPr>
          <p:nvPr/>
        </p:nvSpPr>
        <p:spPr bwMode="auto">
          <a:xfrm>
            <a:off x="2754313" y="854075"/>
            <a:ext cx="5145087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[Decrease G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&amp;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T by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$100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billion]</a:t>
            </a:r>
          </a:p>
        </p:txBody>
      </p:sp>
      <p:sp>
        <p:nvSpPr>
          <p:cNvPr id="58" name="Rectangle 50"/>
          <p:cNvSpPr>
            <a:spLocks noChangeArrowheads="1"/>
          </p:cNvSpPr>
          <p:nvPr/>
        </p:nvSpPr>
        <p:spPr bwMode="auto">
          <a:xfrm>
            <a:off x="500063" y="1220788"/>
            <a:ext cx="3100387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M</a:t>
            </a:r>
            <a:r>
              <a:rPr lang="en-US" sz="20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E</a:t>
            </a:r>
            <a:r>
              <a:rPr lang="en-US" sz="24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of 4</a:t>
            </a:r>
            <a:r>
              <a:rPr lang="en-US" sz="2400" b="1" dirty="0">
                <a:solidFill>
                  <a:srgbClr val="33CC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/>
              </a:rPr>
              <a:t> </a:t>
            </a:r>
            <a:r>
              <a:rPr lang="en-US" sz="2000" b="1" dirty="0">
                <a:solidFill>
                  <a:srgbClr val="4D4D4D"/>
                </a:solidFill>
                <a:latin typeface="Arial" charset="0"/>
              </a:rPr>
              <a:t>&amp;</a:t>
            </a: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of -3</a:t>
            </a:r>
          </a:p>
        </p:txBody>
      </p:sp>
      <p:sp>
        <p:nvSpPr>
          <p:cNvPr id="59" name="Text Box 15"/>
          <p:cNvSpPr txBox="1">
            <a:spLocks noChangeArrowheads="1"/>
          </p:cNvSpPr>
          <p:nvPr/>
        </p:nvSpPr>
        <p:spPr bwMode="auto">
          <a:xfrm>
            <a:off x="304800" y="1589088"/>
            <a:ext cx="4389438" cy="877887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>
              <a:defRPr/>
            </a:pPr>
            <a:endParaRPr lang="en-US" sz="1800" b="1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</a:endParaRPr>
          </a:p>
          <a:p>
            <a:pPr>
              <a:defRPr/>
            </a:pPr>
            <a:endParaRPr lang="en-US" sz="1400" b="1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</a:endParaRPr>
          </a:p>
          <a:p>
            <a:pPr>
              <a:defRPr/>
            </a:pPr>
            <a:endParaRPr lang="en-US" sz="1400" dirty="0">
              <a:solidFill>
                <a:srgbClr val="FF0000"/>
              </a:solidFill>
              <a:latin typeface="Verdana" pitchFamily="34" charset="0"/>
            </a:endParaRPr>
          </a:p>
          <a:p>
            <a:pPr>
              <a:defRPr/>
            </a:pPr>
            <a:r>
              <a:rPr lang="en-US" sz="1400" dirty="0">
                <a:solidFill>
                  <a:srgbClr val="000080"/>
                </a:solidFill>
                <a:latin typeface="Verdana" pitchFamily="34" charset="0"/>
              </a:rPr>
              <a:t>    	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0" name="Rectangle 36"/>
          <p:cNvSpPr>
            <a:spLocks noChangeArrowheads="1"/>
          </p:cNvSpPr>
          <p:nvPr/>
        </p:nvSpPr>
        <p:spPr bwMode="auto">
          <a:xfrm>
            <a:off x="3989388" y="1622425"/>
            <a:ext cx="523875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“G”</a:t>
            </a:r>
          </a:p>
        </p:txBody>
      </p:sp>
      <p:sp>
        <p:nvSpPr>
          <p:cNvPr id="61" name="Line 4"/>
          <p:cNvSpPr>
            <a:spLocks noChangeShapeType="1"/>
          </p:cNvSpPr>
          <p:nvPr/>
        </p:nvSpPr>
        <p:spPr bwMode="auto">
          <a:xfrm flipH="1">
            <a:off x="1104900" y="1843088"/>
            <a:ext cx="2857500" cy="317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stealth" w="med" len="med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3d extrusionH="57150">
              <a:bevelT w="38100" h="38100"/>
            </a:sp3d>
          </a:bodyPr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2" name="Rectangle 35"/>
          <p:cNvSpPr>
            <a:spLocks noChangeArrowheads="1"/>
          </p:cNvSpPr>
          <p:nvPr/>
        </p:nvSpPr>
        <p:spPr bwMode="auto">
          <a:xfrm>
            <a:off x="381000" y="1695450"/>
            <a:ext cx="609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-$400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63" name="Rectangle 37"/>
          <p:cNvSpPr>
            <a:spLocks noChangeArrowheads="1"/>
          </p:cNvSpPr>
          <p:nvPr/>
        </p:nvSpPr>
        <p:spPr bwMode="auto">
          <a:xfrm>
            <a:off x="1331913" y="2098675"/>
            <a:ext cx="420687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“T”</a:t>
            </a:r>
          </a:p>
        </p:txBody>
      </p:sp>
      <p:sp>
        <p:nvSpPr>
          <p:cNvPr id="64" name="Line 5"/>
          <p:cNvSpPr>
            <a:spLocks noChangeShapeType="1"/>
          </p:cNvSpPr>
          <p:nvPr/>
        </p:nvSpPr>
        <p:spPr bwMode="auto">
          <a:xfrm flipV="1">
            <a:off x="1781175" y="2278063"/>
            <a:ext cx="2114550" cy="0"/>
          </a:xfrm>
          <a:prstGeom prst="line">
            <a:avLst/>
          </a:prstGeom>
          <a:noFill/>
          <a:ln w="76200">
            <a:solidFill>
              <a:srgbClr val="33CC33"/>
            </a:solidFill>
            <a:round/>
            <a:headEnd/>
            <a:tailEnd type="stealth" w="med" len="med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65" name="Rectangle 38"/>
          <p:cNvSpPr>
            <a:spLocks noChangeArrowheads="1"/>
          </p:cNvSpPr>
          <p:nvPr/>
        </p:nvSpPr>
        <p:spPr bwMode="auto">
          <a:xfrm>
            <a:off x="3994150" y="2103438"/>
            <a:ext cx="530225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2400" b="1" dirty="0" smtClean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$300</a:t>
            </a:r>
            <a:endParaRPr lang="en-US" sz="2400" b="1" dirty="0">
              <a:solidFill>
                <a:srgbClr val="33CC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66" name="Rectangle 65"/>
          <p:cNvSpPr>
            <a:spLocks noChangeArrowheads="1"/>
          </p:cNvSpPr>
          <p:nvPr/>
        </p:nvSpPr>
        <p:spPr bwMode="auto">
          <a:xfrm>
            <a:off x="285750" y="2070100"/>
            <a:ext cx="8191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[-$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100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]</a:t>
            </a:r>
          </a:p>
        </p:txBody>
      </p:sp>
      <p:sp>
        <p:nvSpPr>
          <p:cNvPr id="67" name="Rectangle 24"/>
          <p:cNvSpPr>
            <a:spLocks noChangeArrowheads="1"/>
          </p:cNvSpPr>
          <p:nvPr/>
        </p:nvSpPr>
        <p:spPr bwMode="auto">
          <a:xfrm>
            <a:off x="2649538" y="4384675"/>
            <a:ext cx="1074737" cy="22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defRPr/>
            </a:pP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RGDP</a:t>
            </a:r>
          </a:p>
        </p:txBody>
      </p:sp>
      <p:sp>
        <p:nvSpPr>
          <p:cNvPr id="69" name="Text Box 19"/>
          <p:cNvSpPr txBox="1">
            <a:spLocks noChangeArrowheads="1"/>
          </p:cNvSpPr>
          <p:nvPr/>
        </p:nvSpPr>
        <p:spPr bwMode="auto">
          <a:xfrm>
            <a:off x="2768600" y="3175794"/>
            <a:ext cx="1031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" charset="0"/>
              </a:rPr>
              <a:t>SRAS</a:t>
            </a:r>
            <a:endParaRPr lang="en-US" sz="2400" b="1" baseline="-25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3" name="Rectangle 33"/>
          <p:cNvSpPr>
            <a:spLocks noChangeArrowheads="1"/>
          </p:cNvSpPr>
          <p:nvPr/>
        </p:nvSpPr>
        <p:spPr bwMode="auto">
          <a:xfrm>
            <a:off x="1296323" y="2452575"/>
            <a:ext cx="6223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defRPr/>
            </a:pPr>
            <a:r>
              <a:rPr lang="en-US" sz="2000" b="1" dirty="0" smtClean="0">
                <a:solidFill>
                  <a:srgbClr val="000000"/>
                </a:solidFill>
                <a:latin typeface="Arial" charset="0"/>
              </a:rPr>
              <a:t>AD</a:t>
            </a:r>
            <a:r>
              <a:rPr lang="en-US" sz="1400" b="1" dirty="0">
                <a:solidFill>
                  <a:srgbClr val="000000"/>
                </a:solidFill>
                <a:latin typeface="Arial" charset="0"/>
              </a:rPr>
              <a:t>2</a:t>
            </a:r>
            <a:endParaRPr lang="en-US" sz="2000" b="1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55321" name="Picture 30" descr="1 aaa ball red"/>
          <p:cNvPicPr>
            <a:picLocks noGrp="1" noChangeAspect="1" noChangeArrowheads="1" noCrop="1"/>
          </p:cNvPicPr>
          <p:nvPr>
            <p:ph/>
          </p:nvPr>
        </p:nvPicPr>
        <p:blipFill>
          <a:blip r:embed="rId13"/>
          <a:srcRect/>
          <a:stretch>
            <a:fillRect/>
          </a:stretch>
        </p:blipFill>
        <p:spPr>
          <a:xfrm>
            <a:off x="1921942" y="3311525"/>
            <a:ext cx="171450" cy="171450"/>
          </a:xfrm>
          <a:noFill/>
        </p:spPr>
      </p:pic>
      <p:pic>
        <p:nvPicPr>
          <p:cNvPr id="74" name="Picture 4" descr="1 aaa bullet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462881" y="3350815"/>
            <a:ext cx="133350" cy="13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" name="Rectangle 29"/>
          <p:cNvSpPr>
            <a:spLocks noChangeArrowheads="1"/>
          </p:cNvSpPr>
          <p:nvPr/>
        </p:nvSpPr>
        <p:spPr bwMode="auto">
          <a:xfrm>
            <a:off x="984250" y="3011487"/>
            <a:ext cx="371506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en-US" sz="14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-</a:t>
            </a:r>
            <a:r>
              <a:rPr 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100</a:t>
            </a:r>
            <a:endParaRPr lang="en-US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77" name="Rectangle 51"/>
          <p:cNvSpPr>
            <a:spLocks noChangeArrowheads="1"/>
          </p:cNvSpPr>
          <p:nvPr/>
        </p:nvSpPr>
        <p:spPr bwMode="auto">
          <a:xfrm>
            <a:off x="1076325" y="3855244"/>
            <a:ext cx="45085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-</a:t>
            </a: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$</a:t>
            </a:r>
            <a:r>
              <a:rPr 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100</a:t>
            </a:r>
            <a:endParaRPr lang="en-US" sz="1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78" name="Rectangle 24"/>
          <p:cNvSpPr>
            <a:spLocks noChangeArrowheads="1"/>
          </p:cNvSpPr>
          <p:nvPr/>
        </p:nvSpPr>
        <p:spPr bwMode="auto">
          <a:xfrm>
            <a:off x="673358" y="4356101"/>
            <a:ext cx="568068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defRPr/>
            </a:pPr>
            <a:r>
              <a:rPr 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$300</a:t>
            </a:r>
            <a:endParaRPr lang="en-US" sz="1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79" name="Line 28"/>
          <p:cNvSpPr>
            <a:spLocks noChangeShapeType="1"/>
          </p:cNvSpPr>
          <p:nvPr/>
        </p:nvSpPr>
        <p:spPr bwMode="auto">
          <a:xfrm flipH="1">
            <a:off x="1109664" y="3427015"/>
            <a:ext cx="36512" cy="909242"/>
          </a:xfrm>
          <a:prstGeom prst="line">
            <a:avLst/>
          </a:prstGeom>
          <a:noFill/>
          <a:ln w="38100">
            <a:solidFill>
              <a:srgbClr val="C00000"/>
            </a:solidFill>
            <a:prstDash val="sysDot"/>
            <a:round/>
            <a:headEnd/>
            <a:tailEnd type="stealth" w="med" len="med"/>
          </a:ln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pic>
        <p:nvPicPr>
          <p:cNvPr id="80" name="Picture 33" descr="arrow red rt"/>
          <p:cNvPicPr>
            <a:picLocks noChangeAspect="1" noChangeArrowheads="1" noCrop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135063" y="4095057"/>
            <a:ext cx="390524" cy="24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75" y="3303190"/>
            <a:ext cx="304800" cy="228600"/>
          </a:xfrm>
          <a:prstGeom prst="rect">
            <a:avLst/>
          </a:prstGeom>
        </p:spPr>
      </p:pic>
      <p:pic>
        <p:nvPicPr>
          <p:cNvPr id="81" name="boin3272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-258762" y="65595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Rectangle 2"/>
          <p:cNvSpPr/>
          <p:nvPr/>
        </p:nvSpPr>
        <p:spPr>
          <a:xfrm>
            <a:off x="104775" y="5538341"/>
            <a:ext cx="8972550" cy="1323439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1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9. MPS is .50 &amp; </a:t>
            </a: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recessionary GDP Gap is $100 billion</a:t>
            </a:r>
            <a:r>
              <a:rPr lang="en-US" sz="1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correct fiscal </a:t>
            </a:r>
          </a:p>
          <a:p>
            <a:pPr>
              <a:defRPr/>
            </a:pPr>
            <a:r>
              <a:rPr lang="en-US" sz="1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policy </a:t>
            </a:r>
            <a:r>
              <a:rPr lang="en-US" sz="1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could be </a:t>
            </a:r>
            <a:r>
              <a:rPr lang="en-US" sz="18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equal increases of </a:t>
            </a:r>
            <a:r>
              <a:rPr lang="en-US" sz="22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 </a:t>
            </a:r>
            <a:r>
              <a:rPr lang="en-US" sz="2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&amp;</a:t>
            </a:r>
            <a:r>
              <a:rPr lang="en-US" sz="22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</a:t>
            </a:r>
            <a:r>
              <a:rPr lang="en-US" sz="22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>
                <a:solidFill>
                  <a:srgbClr val="4D4D4D"/>
                </a:solidFill>
                <a:latin typeface="Arial" pitchFamily="34" charset="0"/>
                <a:cs typeface="Arial" pitchFamily="34" charset="0"/>
              </a:rPr>
              <a:t>[</a:t>
            </a:r>
            <a:r>
              <a:rPr lang="en-US" sz="1800" dirty="0">
                <a:solidFill>
                  <a:srgbClr val="4D4D4D"/>
                </a:solidFill>
                <a:latin typeface="Arial" pitchFamily="34" charset="0"/>
                <a:cs typeface="Arial" pitchFamily="34" charset="0"/>
              </a:rPr>
              <a:t>so</a:t>
            </a:r>
            <a:r>
              <a:rPr lang="en-US" sz="1800" b="1" dirty="0">
                <a:solidFill>
                  <a:srgbClr val="4D4D4D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MBB]</a:t>
            </a:r>
            <a:r>
              <a:rPr lang="en-US" sz="1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by ($25/$50/$75/$100) </a:t>
            </a:r>
            <a:r>
              <a:rPr lang="en-US" sz="18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bil</a:t>
            </a:r>
            <a:r>
              <a:rPr lang="en-US" sz="1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defRPr/>
            </a:pPr>
            <a:r>
              <a:rPr lang="en-US" sz="1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10. MPS is .25 &amp;</a:t>
            </a:r>
            <a:r>
              <a:rPr lang="en-US" sz="18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recessionary GDP Gap is $100 billion</a:t>
            </a:r>
            <a:r>
              <a:rPr lang="en-US" sz="1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en-US" sz="18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correct fiscal  </a:t>
            </a:r>
          </a:p>
          <a:p>
            <a:pPr>
              <a:defRPr/>
            </a:pPr>
            <a:r>
              <a:rPr lang="en-US" sz="1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1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policy </a:t>
            </a:r>
            <a:r>
              <a:rPr lang="en-US" sz="1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could be</a:t>
            </a:r>
            <a:r>
              <a:rPr lang="en-US" sz="1800" b="1" dirty="0">
                <a:solidFill>
                  <a:srgbClr val="FFFF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equal increases of </a:t>
            </a:r>
            <a:r>
              <a:rPr lang="en-US" sz="22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 </a:t>
            </a:r>
            <a:r>
              <a:rPr lang="en-US" sz="2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&amp;</a:t>
            </a:r>
            <a:r>
              <a:rPr lang="en-US" sz="22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</a:t>
            </a:r>
            <a:r>
              <a:rPr lang="en-US" sz="2200" b="1" dirty="0">
                <a:solidFill>
                  <a:srgbClr val="33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[</a:t>
            </a:r>
            <a:r>
              <a:rPr lang="en-US" sz="18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so</a:t>
            </a:r>
            <a:r>
              <a:rPr lang="en-US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MBB</a:t>
            </a:r>
            <a:r>
              <a:rPr lang="en-US" sz="1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] </a:t>
            </a:r>
            <a:r>
              <a:rPr lang="en-US" sz="18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by </a:t>
            </a:r>
            <a:r>
              <a:rPr lang="en-US" sz="1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($25/$50/$75/$100) </a:t>
            </a:r>
            <a:r>
              <a:rPr lang="en-US" sz="18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bil</a:t>
            </a:r>
            <a:r>
              <a:rPr lang="en-US" sz="1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en-US" sz="1800" dirty="0">
              <a:solidFill>
                <a:srgbClr val="000000"/>
              </a:solidFill>
            </a:endParaRPr>
          </a:p>
        </p:txBody>
      </p:sp>
      <p:sp>
        <p:nvSpPr>
          <p:cNvPr id="82" name="Rectangle 34"/>
          <p:cNvSpPr>
            <a:spLocks noChangeArrowheads="1"/>
          </p:cNvSpPr>
          <p:nvPr/>
        </p:nvSpPr>
        <p:spPr bwMode="auto">
          <a:xfrm>
            <a:off x="171450" y="5165279"/>
            <a:ext cx="8542338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defRPr/>
            </a:pPr>
            <a:r>
              <a:rPr lang="en-US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Let’s look at why both 9 and 10 increase by $100</a:t>
            </a:r>
            <a:endParaRPr lang="en-US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</a:endParaRPr>
          </a:p>
        </p:txBody>
      </p:sp>
      <p:sp>
        <p:nvSpPr>
          <p:cNvPr id="83" name="Line 14"/>
          <p:cNvSpPr>
            <a:spLocks noChangeShapeType="1"/>
          </p:cNvSpPr>
          <p:nvPr/>
        </p:nvSpPr>
        <p:spPr bwMode="auto">
          <a:xfrm>
            <a:off x="7680325" y="6148026"/>
            <a:ext cx="5905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  <p:sp>
        <p:nvSpPr>
          <p:cNvPr id="84" name="Line 14"/>
          <p:cNvSpPr>
            <a:spLocks noChangeShapeType="1"/>
          </p:cNvSpPr>
          <p:nvPr/>
        </p:nvSpPr>
        <p:spPr bwMode="auto">
          <a:xfrm>
            <a:off x="7859713" y="6769100"/>
            <a:ext cx="59055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8384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1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1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5120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5120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5120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12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512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512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500"/>
                            </p:stCondLst>
                            <p:childTnLst>
                              <p:par>
                                <p:cTn id="3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0" dur="500"/>
                                        <p:tgtEl>
                                          <p:spTgt spid="512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512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512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500"/>
                            </p:stCondLst>
                            <p:childTnLst>
                              <p:par>
                                <p:cTn id="48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0" dur="2000"/>
                                        <p:tgtEl>
                                          <p:spTgt spid="512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500"/>
                            </p:stCondLst>
                            <p:childTnLst>
                              <p:par>
                                <p:cTn id="52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5120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5120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000"/>
                            </p:stCondLst>
                            <p:childTnLst>
                              <p:par>
                                <p:cTn id="5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512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3500"/>
                            </p:stCondLst>
                            <p:childTnLst>
                              <p:par>
                                <p:cTn id="61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000" fill="hold"/>
                                        <p:tgtEl>
                                          <p:spTgt spid="5120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5120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5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2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0" dur="3083" fill="hold"/>
                                        <p:tgtEl>
                                          <p:spTgt spid="5120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1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51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500"/>
                            </p:stCondLst>
                            <p:childTnLst>
                              <p:par>
                                <p:cTn id="7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0" dur="500"/>
                                        <p:tgtEl>
                                          <p:spTgt spid="512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512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512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500"/>
                            </p:stCondLst>
                            <p:childTnLst>
                              <p:par>
                                <p:cTn id="8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2000"/>
                                        <p:tgtEl>
                                          <p:spTgt spid="512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2500"/>
                            </p:stCondLst>
                            <p:childTnLst>
                              <p:par>
                                <p:cTn id="9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4" dur="500"/>
                                        <p:tgtEl>
                                          <p:spTgt spid="512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500" fill="hold"/>
                                        <p:tgtEl>
                                          <p:spTgt spid="5120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5120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4" dur="2000"/>
                                        <p:tgtEl>
                                          <p:spTgt spid="512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500"/>
                            </p:stCondLst>
                            <p:childTnLst>
                              <p:par>
                                <p:cTn id="10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8" dur="500"/>
                                        <p:tgtEl>
                                          <p:spTgt spid="5120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3000"/>
                            </p:stCondLst>
                            <p:childTnLst>
                              <p:par>
                                <p:cTn id="110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2000" fill="hold"/>
                                        <p:tgtEl>
                                          <p:spTgt spid="5120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2000" fill="hold"/>
                                        <p:tgtEl>
                                          <p:spTgt spid="5120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0"/>
                            </p:stCondLst>
                            <p:childTnLst>
                              <p:par>
                                <p:cTn id="11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7" dur="20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9" dur="3083" fill="hold"/>
                                        <p:tgtEl>
                                          <p:spTgt spid="5120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1000"/>
                                        <p:tgtEl>
                                          <p:spTgt spid="51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1000"/>
                                        <p:tgtEl>
                                          <p:spTgt spid="51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2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4" dur="500"/>
                                        <p:tgtEl>
                                          <p:spTgt spid="5120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6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7" dur="500"/>
                                        <p:tgtEl>
                                          <p:spTgt spid="51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0" dur="500"/>
                                        <p:tgtEl>
                                          <p:spTgt spid="553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3" dur="500"/>
                                        <p:tgtEl>
                                          <p:spTgt spid="5120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6" dur="500"/>
                                        <p:tgtEl>
                                          <p:spTgt spid="512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2" dur="500"/>
                                        <p:tgtEl>
                                          <p:spTgt spid="553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6" fill="hold">
                      <p:stCondLst>
                        <p:cond delay="indefinite"/>
                      </p:stCondLst>
                      <p:childTnLst>
                        <p:par>
                          <p:cTn id="157" fill="hold">
                            <p:stCondLst>
                              <p:cond delay="0"/>
                            </p:stCondLst>
                            <p:childTnLst>
                              <p:par>
                                <p:cTn id="158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2" fill="hold">
                            <p:stCondLst>
                              <p:cond delay="500"/>
                            </p:stCondLst>
                            <p:childTnLst>
                              <p:par>
                                <p:cTn id="16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5" dur="500"/>
                                        <p:tgtEl>
                                          <p:spTgt spid="5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8" dur="500"/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9" fill="hold">
                            <p:stCondLst>
                              <p:cond delay="1000"/>
                            </p:stCondLst>
                            <p:childTnLst>
                              <p:par>
                                <p:cTn id="170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2" dur="500" fill="hold"/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500" fill="hold"/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>
                      <p:stCondLst>
                        <p:cond delay="indefinite"/>
                      </p:stCondLst>
                      <p:childTnLst>
                        <p:par>
                          <p:cTn id="175" fill="hold">
                            <p:stCondLst>
                              <p:cond delay="0"/>
                            </p:stCondLst>
                            <p:childTnLst>
                              <p:par>
                                <p:cTn id="176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0" fill="hold">
                            <p:stCondLst>
                              <p:cond delay="500"/>
                            </p:stCondLst>
                            <p:childTnLst>
                              <p:par>
                                <p:cTn id="18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83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4" fill="hold">
                            <p:stCondLst>
                              <p:cond delay="2500"/>
                            </p:stCondLst>
                            <p:childTnLst>
                              <p:par>
                                <p:cTn id="18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7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8" fill="hold">
                      <p:stCondLst>
                        <p:cond delay="indefinite"/>
                      </p:stCondLst>
                      <p:childTnLst>
                        <p:par>
                          <p:cTn id="189" fill="hold">
                            <p:stCondLst>
                              <p:cond delay="0"/>
                            </p:stCondLst>
                            <p:childTnLst>
                              <p:par>
                                <p:cTn id="19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2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4" fill="hold">
                            <p:stCondLst>
                              <p:cond delay="500"/>
                            </p:stCondLst>
                            <p:childTnLst>
                              <p:par>
                                <p:cTn id="19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7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8" fill="hold">
                            <p:stCondLst>
                              <p:cond delay="2500"/>
                            </p:stCondLst>
                            <p:childTnLst>
                              <p:par>
                                <p:cTn id="19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3000"/>
                            </p:stCondLst>
                            <p:childTnLst>
                              <p:par>
                                <p:cTn id="203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8" dur="3082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2" fill="hold">
                            <p:stCondLst>
                              <p:cond delay="6082"/>
                            </p:stCondLst>
                            <p:childTnLst>
                              <p:par>
                                <p:cTn id="213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29 0.01389 L -0.03541 0.01111 " pathEditMode="relative" rAng="0" ptsTypes="AA">
                                      <p:cBhvr>
                                        <p:cTn id="214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" y="-139"/>
                                    </p:animMotion>
                                  </p:childTnLst>
                                </p:cTn>
                              </p:par>
                              <p:par>
                                <p:cTn id="21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7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8" fill="hold">
                            <p:stCondLst>
                              <p:cond delay="8082"/>
                            </p:stCondLst>
                            <p:childTnLst>
                              <p:par>
                                <p:cTn id="2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500"/>
                                        <p:tgtEl>
                                          <p:spTgt spid="553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3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5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3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2070"/>
                </p:tgtEl>
              </p:cMediaNode>
            </p:audio>
            <p:audio>
              <p:cMediaNode showWhenStopped="0">
                <p:cTn id="23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2077"/>
                </p:tgtEl>
              </p:cMediaNode>
            </p:audio>
            <p:audio>
              <p:cMediaNode showWhenStopped="0">
                <p:cTn id="238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</p:childTnLst>
        </p:cTn>
      </p:par>
    </p:tnLst>
    <p:bldLst>
      <p:bldP spid="75" grpId="0" animBg="1"/>
      <p:bldP spid="71" grpId="0" animBg="1"/>
      <p:bldP spid="512016" grpId="0" animBg="1"/>
      <p:bldP spid="512015" grpId="0" build="allAtOnce" animBg="1"/>
      <p:bldP spid="512004" grpId="0" animBg="1"/>
      <p:bldP spid="512005" grpId="0" animBg="1"/>
      <p:bldP spid="512006" grpId="0" animBg="1"/>
      <p:bldP spid="512007" grpId="0" animBg="1"/>
      <p:bldP spid="512024" grpId="0"/>
      <p:bldP spid="55317" grpId="0" animBg="1"/>
      <p:bldP spid="512029" grpId="0"/>
      <p:bldP spid="512035" grpId="0"/>
      <p:bldP spid="512036" grpId="0"/>
      <p:bldP spid="512037" grpId="0"/>
      <p:bldP spid="512038" grpId="0"/>
      <p:bldP spid="512039" grpId="0"/>
      <p:bldP spid="512043" grpId="0"/>
      <p:bldP spid="512045" grpId="0"/>
      <p:bldP spid="512050" grpId="0"/>
      <p:bldP spid="512051" grpId="0"/>
      <p:bldP spid="512052" grpId="0"/>
      <p:bldP spid="512062" grpId="0" animBg="1"/>
      <p:bldP spid="512063" grpId="0" animBg="1"/>
      <p:bldP spid="512065" grpId="0"/>
      <p:bldP spid="512066" grpId="0"/>
      <p:bldP spid="57" grpId="0"/>
      <p:bldP spid="58" grpId="0"/>
      <p:bldP spid="59" grpId="0" build="allAtOnce" animBg="1"/>
      <p:bldP spid="60" grpId="0"/>
      <p:bldP spid="61" grpId="0" animBg="1"/>
      <p:bldP spid="62" grpId="0"/>
      <p:bldP spid="63" grpId="0"/>
      <p:bldP spid="64" grpId="0" animBg="1"/>
      <p:bldP spid="65" grpId="0"/>
      <p:bldP spid="66" grpId="0"/>
      <p:bldP spid="73" grpId="0"/>
      <p:bldP spid="76" grpId="0"/>
      <p:bldP spid="77" grpId="0"/>
      <p:bldP spid="78" grpId="0"/>
      <p:bldP spid="79" grpId="0" animBg="1"/>
      <p:bldP spid="82" grpId="0"/>
      <p:bldP spid="83" grpId="0" animBg="1"/>
      <p:bldP spid="84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3250" name="Picture 48" descr="1 a flag backgroun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47172" name="Picture 36" descr="Divider motercy hi"/>
          <p:cNvPicPr>
            <a:picLocks noGrp="1" noChangeAspect="1" noChangeArrowheads="1" noCrop="1"/>
          </p:cNvPicPr>
          <p:nvPr>
            <p:ph sz="quarter" idx="1"/>
          </p:nvPr>
        </p:nvPicPr>
        <p:blipFill>
          <a:blip r:embed="rId5"/>
          <a:srcRect/>
          <a:stretch>
            <a:fillRect/>
          </a:stretch>
        </p:blipFill>
        <p:spPr>
          <a:xfrm>
            <a:off x="231775" y="677863"/>
            <a:ext cx="8912225" cy="1087437"/>
          </a:xfrm>
          <a:noFill/>
        </p:spPr>
      </p:pic>
      <p:pic>
        <p:nvPicPr>
          <p:cNvPr id="347175" name="Picture 39" descr="divider motorcycle 5"/>
          <p:cNvPicPr>
            <a:picLocks noGrp="1" noChangeAspect="1" noChangeArrowheads="1" noCrop="1"/>
          </p:cNvPicPr>
          <p:nvPr>
            <p:ph sz="quarter" idx="2"/>
          </p:nvPr>
        </p:nvPicPr>
        <p:blipFill>
          <a:blip r:embed="rId6"/>
          <a:srcRect/>
          <a:stretch>
            <a:fillRect/>
          </a:stretch>
        </p:blipFill>
        <p:spPr>
          <a:xfrm>
            <a:off x="4594225" y="2363788"/>
            <a:ext cx="4549775" cy="1254125"/>
          </a:xfrm>
          <a:noFill/>
        </p:spPr>
      </p:pic>
      <p:sp>
        <p:nvSpPr>
          <p:cNvPr id="347163" name="Rectangle 27" descr="Papyrus"/>
          <p:cNvSpPr>
            <a:spLocks noChangeArrowheads="1"/>
          </p:cNvSpPr>
          <p:nvPr/>
        </p:nvSpPr>
        <p:spPr bwMode="auto">
          <a:xfrm>
            <a:off x="0" y="1752600"/>
            <a:ext cx="91440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1</a:t>
            </a:r>
            <a:r>
              <a:rPr lang="en-US" sz="2400" b="1" baseline="30000" dirty="0"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st</a:t>
            </a:r>
            <a:r>
              <a:rPr lang="en-US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 Round = </a:t>
            </a: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$40 billion spent</a:t>
            </a:r>
            <a:r>
              <a:rPr lang="en-US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 on the</a:t>
            </a:r>
            <a:r>
              <a:rPr lang="en-US" b="1" dirty="0"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 highways</a:t>
            </a:r>
          </a:p>
        </p:txBody>
      </p:sp>
      <p:sp>
        <p:nvSpPr>
          <p:cNvPr id="347164" name="Rectangle 28" descr="Papyrus"/>
          <p:cNvSpPr>
            <a:spLocks noChangeArrowheads="1"/>
          </p:cNvSpPr>
          <p:nvPr/>
        </p:nvSpPr>
        <p:spPr bwMode="auto">
          <a:xfrm>
            <a:off x="4533900" y="3524250"/>
            <a:ext cx="4610100" cy="844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400" b="1">
                <a:latin typeface="Verdana" pitchFamily="34" charset="0"/>
              </a:rPr>
              <a:t>2</a:t>
            </a:r>
            <a:r>
              <a:rPr lang="en-US" sz="2000" b="1" baseline="30000">
                <a:latin typeface="Verdana" pitchFamily="34" charset="0"/>
              </a:rPr>
              <a:t>nd</a:t>
            </a:r>
            <a:r>
              <a:rPr lang="en-US" sz="2000" b="1">
                <a:latin typeface="Verdana" pitchFamily="34" charset="0"/>
              </a:rPr>
              <a:t> </a:t>
            </a:r>
            <a:r>
              <a:rPr lang="en-US" sz="1600" b="1">
                <a:latin typeface="Verdana" pitchFamily="34" charset="0"/>
              </a:rPr>
              <a:t>Round=$20 billion on motorcycles</a:t>
            </a:r>
          </a:p>
        </p:txBody>
      </p:sp>
      <p:sp>
        <p:nvSpPr>
          <p:cNvPr id="347165" name="Rectangle 29" descr="Papyrus"/>
          <p:cNvSpPr>
            <a:spLocks noChangeArrowheads="1"/>
          </p:cNvSpPr>
          <p:nvPr/>
        </p:nvSpPr>
        <p:spPr bwMode="auto">
          <a:xfrm>
            <a:off x="6862763" y="5600700"/>
            <a:ext cx="2152650" cy="781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>
                <a:latin typeface="Verdana" pitchFamily="34" charset="0"/>
              </a:rPr>
              <a:t>3</a:t>
            </a:r>
            <a:r>
              <a:rPr lang="en-US" sz="2000" b="1" baseline="30000">
                <a:latin typeface="Verdana" pitchFamily="34" charset="0"/>
              </a:rPr>
              <a:t>rd</a:t>
            </a:r>
            <a:r>
              <a:rPr lang="en-US" sz="2000" b="1">
                <a:latin typeface="Verdana" pitchFamily="34" charset="0"/>
              </a:rPr>
              <a:t> Round,</a:t>
            </a:r>
          </a:p>
          <a:p>
            <a:r>
              <a:rPr lang="en-US" sz="2000" b="1">
                <a:latin typeface="Verdana" pitchFamily="34" charset="0"/>
              </a:rPr>
              <a:t>only $10 </a:t>
            </a:r>
            <a:r>
              <a:rPr lang="en-US" sz="1400" b="1">
                <a:latin typeface="Verdana" pitchFamily="34" charset="0"/>
              </a:rPr>
              <a:t>billion</a:t>
            </a:r>
            <a:r>
              <a:rPr lang="en-US" sz="2000" b="1">
                <a:latin typeface="Verdana" pitchFamily="34" charset="0"/>
              </a:rPr>
              <a:t> </a:t>
            </a:r>
          </a:p>
          <a:p>
            <a:r>
              <a:rPr lang="en-US" sz="1600" b="1">
                <a:latin typeface="Verdana" pitchFamily="34" charset="0"/>
              </a:rPr>
              <a:t>spent on</a:t>
            </a:r>
            <a:r>
              <a:rPr lang="en-US" sz="1400" b="1">
                <a:latin typeface="Verdana" pitchFamily="34" charset="0"/>
              </a:rPr>
              <a:t> </a:t>
            </a:r>
            <a:r>
              <a:rPr lang="en-US" sz="1600" b="1">
                <a:latin typeface="Verdana" pitchFamily="34" charset="0"/>
              </a:rPr>
              <a:t>corvettes</a:t>
            </a:r>
          </a:p>
        </p:txBody>
      </p:sp>
      <p:sp>
        <p:nvSpPr>
          <p:cNvPr id="347171" name="Rectangle 35"/>
          <p:cNvSpPr>
            <a:spLocks noChangeArrowheads="1"/>
          </p:cNvSpPr>
          <p:nvPr/>
        </p:nvSpPr>
        <p:spPr bwMode="auto">
          <a:xfrm>
            <a:off x="71438" y="4619625"/>
            <a:ext cx="6762750" cy="2028825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2000" b="1" dirty="0">
                <a:latin typeface="Verdana" pitchFamily="34" charset="0"/>
              </a:rPr>
              <a:t>The  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multiplier </a:t>
            </a:r>
            <a:r>
              <a:rPr lang="en-US" sz="2000" b="1" dirty="0">
                <a:latin typeface="Verdana" pitchFamily="34" charset="0"/>
              </a:rPr>
              <a:t> is the  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multiple</a:t>
            </a:r>
            <a:r>
              <a:rPr lang="en-US" sz="2000" b="1" dirty="0">
                <a:latin typeface="Verdana" pitchFamily="34" charset="0"/>
              </a:rPr>
              <a:t> in which </a:t>
            </a:r>
          </a:p>
          <a:p>
            <a:pPr>
              <a:defRPr/>
            </a:pPr>
            <a:r>
              <a:rPr lang="en-US" sz="2000" b="1" dirty="0">
                <a:latin typeface="Verdana" pitchFamily="34" charset="0"/>
              </a:rPr>
              <a:t>an initial 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change in  aggregate spending </a:t>
            </a:r>
          </a:p>
          <a:p>
            <a:pPr>
              <a:defRPr/>
            </a:pPr>
            <a:r>
              <a:rPr lang="en-US" sz="2000" b="1" dirty="0">
                <a:latin typeface="Verdana" pitchFamily="34" charset="0"/>
              </a:rPr>
              <a:t>will 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alter  total spending</a:t>
            </a:r>
            <a:r>
              <a:rPr lang="en-US" sz="2000" b="1" dirty="0">
                <a:latin typeface="Verdana" pitchFamily="34" charset="0"/>
              </a:rPr>
              <a:t> after an infinite </a:t>
            </a:r>
          </a:p>
          <a:p>
            <a:pPr>
              <a:defRPr/>
            </a:pPr>
            <a:r>
              <a:rPr lang="en-US" sz="2000" b="1" dirty="0">
                <a:latin typeface="Verdana" pitchFamily="34" charset="0"/>
              </a:rPr>
              <a:t># of  spending cycles.</a:t>
            </a:r>
          </a:p>
          <a:p>
            <a:pPr>
              <a:defRPr/>
            </a:pPr>
            <a:endParaRPr lang="en-US" sz="2000" b="1" dirty="0">
              <a:latin typeface="Verdana" pitchFamily="34" charset="0"/>
            </a:endParaRPr>
          </a:p>
          <a:p>
            <a:pPr>
              <a:defRPr/>
            </a:pPr>
            <a:r>
              <a:rPr 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Total spending change = </a:t>
            </a: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M</a:t>
            </a:r>
            <a:r>
              <a:rPr 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X new </a:t>
            </a:r>
            <a:r>
              <a:rPr 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spending injection.</a:t>
            </a:r>
          </a:p>
        </p:txBody>
      </p:sp>
      <p:pic>
        <p:nvPicPr>
          <p:cNvPr id="347181" name="Picture 45" descr="divider corvette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8"/>
          <a:srcRect/>
          <a:stretch>
            <a:fillRect/>
          </a:stretch>
        </p:blipFill>
        <p:spPr>
          <a:xfrm>
            <a:off x="6991350" y="5070475"/>
            <a:ext cx="2152650" cy="449263"/>
          </a:xfrm>
          <a:noFill/>
        </p:spPr>
      </p:pic>
      <p:sp>
        <p:nvSpPr>
          <p:cNvPr id="53258" name="Rectangle 50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3262" name="WordArt 114"/>
          <p:cNvSpPr>
            <a:spLocks noChangeArrowheads="1" noChangeShapeType="1" noTextEdit="1"/>
          </p:cNvSpPr>
          <p:nvPr/>
        </p:nvSpPr>
        <p:spPr bwMode="auto">
          <a:xfrm>
            <a:off x="342900" y="88900"/>
            <a:ext cx="8470900" cy="48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kern="10" dirty="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CCCCFF"/>
                </a:solidFill>
                <a:latin typeface="Arial Black"/>
              </a:rPr>
              <a:t>Increase in G of $40 billion with MPS of .5</a:t>
            </a: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47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4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3471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471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3471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3471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3471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2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47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47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47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7163" grpId="0"/>
      <p:bldP spid="347164" grpId="0"/>
      <p:bldP spid="347165" grpId="0"/>
      <p:bldP spid="347171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4" name="Picture 24" descr="Am flags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3287" name="Rectangle 7" descr="Papyrus"/>
          <p:cNvSpPr>
            <a:spLocks noChangeArrowheads="1"/>
          </p:cNvSpPr>
          <p:nvPr/>
        </p:nvSpPr>
        <p:spPr bwMode="auto">
          <a:xfrm>
            <a:off x="4452938" y="1562100"/>
            <a:ext cx="45910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2000" b="1" dirty="0">
                <a:latin typeface="Verdana" pitchFamily="34" charset="0"/>
              </a:rPr>
              <a:t>With MPS of .50, $</a:t>
            </a:r>
            <a:r>
              <a:rPr lang="en-US" sz="2000" b="1" dirty="0" smtClean="0">
                <a:latin typeface="Verdana" pitchFamily="34" charset="0"/>
              </a:rPr>
              <a:t>20 B </a:t>
            </a:r>
            <a:r>
              <a:rPr lang="en-US" sz="1800" b="1" dirty="0">
                <a:latin typeface="Verdana" pitchFamily="34" charset="0"/>
              </a:rPr>
              <a:t>is </a:t>
            </a:r>
            <a:r>
              <a:rPr lang="en-US" sz="2000" b="1" dirty="0" smtClean="0">
                <a:latin typeface="Verdana" pitchFamily="34" charset="0"/>
              </a:rPr>
              <a:t>saved</a:t>
            </a:r>
            <a:endParaRPr lang="en-US" sz="1800" b="1" dirty="0">
              <a:latin typeface="Verdana" pitchFamily="34" charset="0"/>
            </a:endParaRPr>
          </a:p>
          <a:p>
            <a:r>
              <a:rPr lang="en-US" sz="2000" b="1" dirty="0">
                <a:latin typeface="Verdana" pitchFamily="34" charset="0"/>
              </a:rPr>
              <a:t> </a:t>
            </a:r>
            <a:r>
              <a:rPr lang="en-US" sz="1800" b="1" dirty="0">
                <a:latin typeface="Verdana" pitchFamily="34" charset="0"/>
              </a:rPr>
              <a:t>&amp; only</a:t>
            </a:r>
            <a:r>
              <a:rPr lang="en-US" sz="2000" b="1" dirty="0">
                <a:latin typeface="Verdana" pitchFamily="34" charset="0"/>
              </a:rPr>
              <a:t> $20 </a:t>
            </a:r>
            <a:r>
              <a:rPr lang="en-US" sz="2000" b="1" dirty="0" err="1">
                <a:latin typeface="Verdana" pitchFamily="34" charset="0"/>
              </a:rPr>
              <a:t>bil</a:t>
            </a:r>
            <a:r>
              <a:rPr lang="en-US" sz="2000" b="1" dirty="0">
                <a:latin typeface="Verdana" pitchFamily="34" charset="0"/>
              </a:rPr>
              <a:t> </a:t>
            </a:r>
            <a:r>
              <a:rPr lang="en-US" sz="1600" b="1" dirty="0">
                <a:latin typeface="Verdana" pitchFamily="34" charset="0"/>
              </a:rPr>
              <a:t>is </a:t>
            </a:r>
            <a:r>
              <a:rPr lang="en-US" sz="2000" b="1" dirty="0">
                <a:latin typeface="Verdana" pitchFamily="34" charset="0"/>
              </a:rPr>
              <a:t>spent 1</a:t>
            </a:r>
            <a:r>
              <a:rPr lang="en-US" sz="2000" b="1" baseline="30000" dirty="0">
                <a:latin typeface="Verdana" pitchFamily="34" charset="0"/>
              </a:rPr>
              <a:t>st</a:t>
            </a:r>
            <a:r>
              <a:rPr lang="en-US" sz="2000" b="1" dirty="0">
                <a:latin typeface="Verdana" pitchFamily="34" charset="0"/>
              </a:rPr>
              <a:t> round.</a:t>
            </a:r>
          </a:p>
        </p:txBody>
      </p:sp>
      <p:pic>
        <p:nvPicPr>
          <p:cNvPr id="353288" name="Picture 8" descr="divider colorful feet right"/>
          <p:cNvPicPr>
            <a:picLocks noChangeAspect="1" noChangeArrowheads="1" noCrop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934200" y="2557463"/>
            <a:ext cx="220980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3290" name="Rectangle 10" descr="Papyrus"/>
          <p:cNvSpPr>
            <a:spLocks noChangeArrowheads="1"/>
          </p:cNvSpPr>
          <p:nvPr/>
        </p:nvSpPr>
        <p:spPr bwMode="auto">
          <a:xfrm>
            <a:off x="6891338" y="3448050"/>
            <a:ext cx="22098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800" b="1">
                <a:latin typeface="Verdana" pitchFamily="34" charset="0"/>
              </a:rPr>
              <a:t>2</a:t>
            </a:r>
            <a:r>
              <a:rPr lang="en-US" sz="1800" b="1" baseline="30000">
                <a:latin typeface="Verdana" pitchFamily="34" charset="0"/>
              </a:rPr>
              <a:t>nd</a:t>
            </a:r>
            <a:r>
              <a:rPr lang="en-US" sz="1800" b="1">
                <a:latin typeface="Verdana" pitchFamily="34" charset="0"/>
              </a:rPr>
              <a:t> Round: only</a:t>
            </a:r>
          </a:p>
          <a:p>
            <a:r>
              <a:rPr lang="en-US" sz="1800" b="1">
                <a:latin typeface="Verdana" pitchFamily="34" charset="0"/>
              </a:rPr>
              <a:t>$10 bil. is spent.</a:t>
            </a:r>
          </a:p>
        </p:txBody>
      </p:sp>
      <p:pic>
        <p:nvPicPr>
          <p:cNvPr id="353293" name="Picture 13" descr="copchase_e0"/>
          <p:cNvPicPr>
            <a:picLocks noChangeAspect="1" noChangeArrowheads="1" noCrop="1"/>
          </p:cNvPicPr>
          <p:nvPr/>
        </p:nvPicPr>
        <p:blipFill>
          <a:blip r:embed="rId7">
            <a:clrChange>
              <a:clrFrom>
                <a:srgbClr val="DDDDDD"/>
              </a:clrFrom>
              <a:clrTo>
                <a:srgbClr val="DDDDDD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48200" y="819150"/>
            <a:ext cx="4495800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3295" name="Rectangle 15" descr="Papyrus"/>
          <p:cNvSpPr>
            <a:spLocks noChangeArrowheads="1"/>
          </p:cNvSpPr>
          <p:nvPr/>
        </p:nvSpPr>
        <p:spPr bwMode="auto">
          <a:xfrm>
            <a:off x="7908925" y="4800600"/>
            <a:ext cx="12573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1800" b="1">
                <a:latin typeface="Verdana" pitchFamily="34" charset="0"/>
              </a:rPr>
              <a:t>3</a:t>
            </a:r>
            <a:r>
              <a:rPr lang="en-US" sz="1400" b="1">
                <a:latin typeface="Verdana" pitchFamily="34" charset="0"/>
              </a:rPr>
              <a:t>rd Round</a:t>
            </a:r>
          </a:p>
          <a:p>
            <a:r>
              <a:rPr lang="en-US" sz="1400" b="1">
                <a:latin typeface="Verdana" pitchFamily="34" charset="0"/>
              </a:rPr>
              <a:t>only $</a:t>
            </a:r>
            <a:r>
              <a:rPr lang="en-US" sz="1800" b="1">
                <a:latin typeface="Verdana" pitchFamily="34" charset="0"/>
              </a:rPr>
              <a:t>5</a:t>
            </a:r>
            <a:r>
              <a:rPr lang="en-US" sz="1400" b="1">
                <a:latin typeface="Verdana" pitchFamily="34" charset="0"/>
              </a:rPr>
              <a:t> </a:t>
            </a:r>
            <a:r>
              <a:rPr lang="en-US" sz="1400" b="1">
                <a:latin typeface="Arial" charset="0"/>
                <a:cs typeface="Arial" charset="0"/>
              </a:rPr>
              <a:t>bil.</a:t>
            </a:r>
            <a:endParaRPr lang="en-US" sz="1800" b="1">
              <a:latin typeface="Arial" charset="0"/>
              <a:cs typeface="Arial" charset="0"/>
            </a:endParaRPr>
          </a:p>
          <a:p>
            <a:r>
              <a:rPr lang="en-US" sz="1400" b="1">
                <a:latin typeface="Verdana" pitchFamily="34" charset="0"/>
              </a:rPr>
              <a:t>is spent.</a:t>
            </a:r>
          </a:p>
        </p:txBody>
      </p:sp>
      <p:pic>
        <p:nvPicPr>
          <p:cNvPr id="353296" name="Picture 16" descr="faucet dripping 4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647700"/>
            <a:ext cx="3343275" cy="445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53298" name="Rectangle 18"/>
          <p:cNvSpPr>
            <a:spLocks noChangeArrowheads="1"/>
          </p:cNvSpPr>
          <p:nvPr/>
        </p:nvSpPr>
        <p:spPr bwMode="auto">
          <a:xfrm>
            <a:off x="304800" y="3067050"/>
            <a:ext cx="3314700" cy="1352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Leakage  of  50%</a:t>
            </a:r>
          </a:p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[saving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of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$20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bil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.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]</a:t>
            </a:r>
          </a:p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in the first round</a:t>
            </a:r>
          </a:p>
        </p:txBody>
      </p:sp>
      <p:sp>
        <p:nvSpPr>
          <p:cNvPr id="54282" name="Rectangle 22"/>
          <p:cNvSpPr>
            <a:spLocks noChangeArrowheads="1"/>
          </p:cNvSpPr>
          <p:nvPr/>
        </p:nvSpPr>
        <p:spPr bwMode="auto">
          <a:xfrm>
            <a:off x="0" y="0"/>
            <a:ext cx="9144000" cy="6858000"/>
          </a:xfrm>
          <a:prstGeom prst="rect">
            <a:avLst/>
          </a:prstGeom>
          <a:noFill/>
          <a:ln w="76200" cmpd="tri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pic>
        <p:nvPicPr>
          <p:cNvPr id="353305" name="DRIP3206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DRIPS.wav"/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0" y="6553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0190" name="Picture 14" descr="C:\Users\Ken Norman\Desktop\Clip Art\divider motorcy 2.gif"/>
          <p:cNvPicPr>
            <a:picLocks noChangeAspect="1" noChangeArrowheads="1"/>
          </p:cNvPicPr>
          <p:nvPr/>
        </p:nvPicPr>
        <p:blipFill>
          <a:blip r:embed="rId10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077200" y="4508500"/>
            <a:ext cx="1066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4285" name="WordArt 114"/>
          <p:cNvSpPr>
            <a:spLocks noChangeArrowheads="1" noChangeShapeType="1" noTextEdit="1"/>
          </p:cNvSpPr>
          <p:nvPr/>
        </p:nvSpPr>
        <p:spPr bwMode="auto">
          <a:xfrm>
            <a:off x="381000" y="76200"/>
            <a:ext cx="8470900" cy="48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kern="10" dirty="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Decrease in “T” of $40 billion with MPS of .5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53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723" fill="hold"/>
                                        <p:tgtEl>
                                          <p:spTgt spid="35330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53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3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3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532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53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3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353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53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53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4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2" dur="500"/>
                                        <p:tgtEl>
                                          <p:spTgt spid="50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3305"/>
                </p:tgtEl>
              </p:cMediaNode>
            </p:audio>
          </p:childTnLst>
        </p:cTn>
      </p:par>
    </p:tnLst>
    <p:bldLst>
      <p:bldP spid="353287" grpId="0"/>
      <p:bldP spid="353290" grpId="0"/>
      <p:bldP spid="353295" grpId="0"/>
      <p:bldP spid="353298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14"/>
          <p:cNvSpPr txBox="1">
            <a:spLocks noChangeArrowheads="1"/>
          </p:cNvSpPr>
          <p:nvPr/>
        </p:nvSpPr>
        <p:spPr bwMode="auto">
          <a:xfrm>
            <a:off x="171450" y="1173163"/>
            <a:ext cx="8836025" cy="5478462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 w="76200" cmpd="tri">
            <a:noFill/>
            <a:prstDash val="dash"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en-US"/>
          </a:p>
        </p:txBody>
      </p:sp>
      <p:sp>
        <p:nvSpPr>
          <p:cNvPr id="68" name="Line 20"/>
          <p:cNvSpPr>
            <a:spLocks noChangeShapeType="1"/>
          </p:cNvSpPr>
          <p:nvPr/>
        </p:nvSpPr>
        <p:spPr bwMode="auto">
          <a:xfrm flipH="1" flipV="1">
            <a:off x="595313" y="3409950"/>
            <a:ext cx="2243137" cy="15081"/>
          </a:xfrm>
          <a:prstGeom prst="line">
            <a:avLst/>
          </a:prstGeom>
          <a:noFill/>
          <a:ln w="57150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algn="ctr"/>
            <a:endParaRPr lang="en-US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70" name="Arc 12"/>
          <p:cNvSpPr>
            <a:spLocks/>
          </p:cNvSpPr>
          <p:nvPr/>
        </p:nvSpPr>
        <p:spPr bwMode="auto">
          <a:xfrm rot="19710783" flipH="1" flipV="1">
            <a:off x="1436967" y="2547244"/>
            <a:ext cx="297371" cy="1458713"/>
          </a:xfrm>
          <a:custGeom>
            <a:avLst/>
            <a:gdLst>
              <a:gd name="T0" fmla="*/ 2147483647 w 21600"/>
              <a:gd name="T1" fmla="*/ 0 h 15790"/>
              <a:gd name="T2" fmla="*/ 2147483647 w 21600"/>
              <a:gd name="T3" fmla="*/ 2147483647 h 15790"/>
              <a:gd name="T4" fmla="*/ 0 w 21600"/>
              <a:gd name="T5" fmla="*/ 2147483647 h 15790"/>
              <a:gd name="T6" fmla="*/ 0 60000 65536"/>
              <a:gd name="T7" fmla="*/ 0 60000 65536"/>
              <a:gd name="T8" fmla="*/ 0 60000 65536"/>
              <a:gd name="T9" fmla="*/ 0 w 21600"/>
              <a:gd name="T10" fmla="*/ 0 h 15790"/>
              <a:gd name="T11" fmla="*/ 21600 w 21600"/>
              <a:gd name="T12" fmla="*/ 15790 h 1579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5790" fill="none" extrusionOk="0">
                <a:moveTo>
                  <a:pt x="14738" y="0"/>
                </a:moveTo>
                <a:cubicBezTo>
                  <a:pt x="19115" y="4085"/>
                  <a:pt x="21600" y="9803"/>
                  <a:pt x="21600" y="15790"/>
                </a:cubicBezTo>
              </a:path>
              <a:path w="21600" h="15790" stroke="0" extrusionOk="0">
                <a:moveTo>
                  <a:pt x="14738" y="0"/>
                </a:moveTo>
                <a:cubicBezTo>
                  <a:pt x="19115" y="4085"/>
                  <a:pt x="21600" y="9803"/>
                  <a:pt x="21600" y="15790"/>
                </a:cubicBezTo>
                <a:lnTo>
                  <a:pt x="0" y="15790"/>
                </a:lnTo>
                <a:lnTo>
                  <a:pt x="14738" y="0"/>
                </a:lnTo>
                <a:close/>
              </a:path>
            </a:pathLst>
          </a:custGeom>
          <a:noFill/>
          <a:ln w="57150">
            <a:solidFill>
              <a:srgbClr val="C0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75" name="Arc 12"/>
          <p:cNvSpPr>
            <a:spLocks/>
          </p:cNvSpPr>
          <p:nvPr/>
        </p:nvSpPr>
        <p:spPr bwMode="auto">
          <a:xfrm rot="19710783" flipH="1" flipV="1">
            <a:off x="1436967" y="2537719"/>
            <a:ext cx="297371" cy="1458713"/>
          </a:xfrm>
          <a:custGeom>
            <a:avLst/>
            <a:gdLst>
              <a:gd name="T0" fmla="*/ 2147483647 w 21600"/>
              <a:gd name="T1" fmla="*/ 0 h 15790"/>
              <a:gd name="T2" fmla="*/ 2147483647 w 21600"/>
              <a:gd name="T3" fmla="*/ 2147483647 h 15790"/>
              <a:gd name="T4" fmla="*/ 0 w 21600"/>
              <a:gd name="T5" fmla="*/ 2147483647 h 15790"/>
              <a:gd name="T6" fmla="*/ 0 60000 65536"/>
              <a:gd name="T7" fmla="*/ 0 60000 65536"/>
              <a:gd name="T8" fmla="*/ 0 60000 65536"/>
              <a:gd name="T9" fmla="*/ 0 w 21600"/>
              <a:gd name="T10" fmla="*/ 0 h 15790"/>
              <a:gd name="T11" fmla="*/ 21600 w 21600"/>
              <a:gd name="T12" fmla="*/ 15790 h 1579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5790" fill="none" extrusionOk="0">
                <a:moveTo>
                  <a:pt x="14738" y="0"/>
                </a:moveTo>
                <a:cubicBezTo>
                  <a:pt x="19115" y="4085"/>
                  <a:pt x="21600" y="9803"/>
                  <a:pt x="21600" y="15790"/>
                </a:cubicBezTo>
              </a:path>
              <a:path w="21600" h="15790" stroke="0" extrusionOk="0">
                <a:moveTo>
                  <a:pt x="14738" y="0"/>
                </a:moveTo>
                <a:cubicBezTo>
                  <a:pt x="19115" y="4085"/>
                  <a:pt x="21600" y="9803"/>
                  <a:pt x="21600" y="15790"/>
                </a:cubicBezTo>
                <a:lnTo>
                  <a:pt x="0" y="15790"/>
                </a:lnTo>
                <a:lnTo>
                  <a:pt x="14738" y="0"/>
                </a:lnTo>
                <a:close/>
              </a:path>
            </a:pathLst>
          </a:custGeom>
          <a:noFill/>
          <a:ln w="57150">
            <a:solidFill>
              <a:srgbClr val="C0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71" name="Arc 10"/>
          <p:cNvSpPr>
            <a:spLocks/>
          </p:cNvSpPr>
          <p:nvPr/>
        </p:nvSpPr>
        <p:spPr bwMode="auto">
          <a:xfrm rot="19766446" flipH="1" flipV="1">
            <a:off x="1914242" y="2401978"/>
            <a:ext cx="823266" cy="1663589"/>
          </a:xfrm>
          <a:custGeom>
            <a:avLst/>
            <a:gdLst>
              <a:gd name="T0" fmla="*/ 2147483647 w 21600"/>
              <a:gd name="T1" fmla="*/ 0 h 15790"/>
              <a:gd name="T2" fmla="*/ 2147483647 w 21600"/>
              <a:gd name="T3" fmla="*/ 2147483647 h 15790"/>
              <a:gd name="T4" fmla="*/ 0 w 21600"/>
              <a:gd name="T5" fmla="*/ 2147483647 h 15790"/>
              <a:gd name="T6" fmla="*/ 0 60000 65536"/>
              <a:gd name="T7" fmla="*/ 0 60000 65536"/>
              <a:gd name="T8" fmla="*/ 0 60000 65536"/>
              <a:gd name="T9" fmla="*/ 0 w 21600"/>
              <a:gd name="T10" fmla="*/ 0 h 15790"/>
              <a:gd name="T11" fmla="*/ 21600 w 21600"/>
              <a:gd name="T12" fmla="*/ 15790 h 1579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5790" fill="none" extrusionOk="0">
                <a:moveTo>
                  <a:pt x="14738" y="0"/>
                </a:moveTo>
                <a:cubicBezTo>
                  <a:pt x="19115" y="4085"/>
                  <a:pt x="21600" y="9803"/>
                  <a:pt x="21600" y="15790"/>
                </a:cubicBezTo>
              </a:path>
              <a:path w="21600" h="15790" stroke="0" extrusionOk="0">
                <a:moveTo>
                  <a:pt x="14738" y="0"/>
                </a:moveTo>
                <a:cubicBezTo>
                  <a:pt x="19115" y="4085"/>
                  <a:pt x="21600" y="9803"/>
                  <a:pt x="21600" y="15790"/>
                </a:cubicBezTo>
                <a:lnTo>
                  <a:pt x="0" y="15790"/>
                </a:lnTo>
                <a:lnTo>
                  <a:pt x="14738" y="0"/>
                </a:lnTo>
                <a:close/>
              </a:path>
            </a:pathLst>
          </a:custGeom>
          <a:noFill/>
          <a:ln w="57150">
            <a:solidFill>
              <a:srgbClr val="33CC33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smtClean="0">
              <a:ln>
                <a:noFill/>
              </a:ln>
              <a:solidFill>
                <a:srgbClr val="CC0000"/>
              </a:solidFill>
              <a:effectLst/>
              <a:uLnTx/>
              <a:uFillTx/>
              <a:latin typeface="Arial" charset="0"/>
            </a:endParaRPr>
          </a:p>
        </p:txBody>
      </p:sp>
      <p:sp>
        <p:nvSpPr>
          <p:cNvPr id="512017" name="Text Box 17"/>
          <p:cNvSpPr txBox="1">
            <a:spLocks noChangeArrowheads="1"/>
          </p:cNvSpPr>
          <p:nvPr/>
        </p:nvSpPr>
        <p:spPr bwMode="auto">
          <a:xfrm>
            <a:off x="3175000" y="5053013"/>
            <a:ext cx="5624513" cy="1373187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 w="38100" cmpd="dbl">
            <a:solidFill>
              <a:srgbClr val="FF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algn="ctr">
              <a:defRPr/>
            </a:pPr>
            <a:r>
              <a:rPr lang="en-US" sz="2000" b="1" dirty="0">
                <a:solidFill>
                  <a:srgbClr val="0000FF"/>
                </a:solidFill>
                <a:latin typeface="Verdana" pitchFamily="34" charset="0"/>
              </a:rPr>
              <a:t>   </a:t>
            </a:r>
            <a:r>
              <a:rPr lang="en-US" sz="2000" b="1" dirty="0">
                <a:solidFill>
                  <a:srgbClr val="000000"/>
                </a:solidFill>
                <a:latin typeface="Verdana" pitchFamily="34" charset="0"/>
              </a:rPr>
              <a:t>[MPC = .90 and MPS = .10]	</a:t>
            </a:r>
            <a:r>
              <a:rPr lang="en-US" sz="1400" dirty="0">
                <a:solidFill>
                  <a:srgbClr val="0000FF"/>
                </a:solidFill>
                <a:latin typeface="Verdana" pitchFamily="34" charset="0"/>
              </a:rPr>
              <a:t>	</a:t>
            </a:r>
          </a:p>
          <a:p>
            <a:pPr>
              <a:defRPr/>
            </a:pPr>
            <a:r>
              <a:rPr lang="en-US" sz="1400" dirty="0">
                <a:solidFill>
                  <a:srgbClr val="3366FF"/>
                </a:solidFill>
                <a:latin typeface="Verdana" pitchFamily="34" charset="0"/>
              </a:rPr>
              <a:t>						  </a:t>
            </a:r>
          </a:p>
          <a:p>
            <a:pPr>
              <a:defRPr/>
            </a:pPr>
            <a:r>
              <a:rPr lang="en-US" sz="1600" b="1" dirty="0">
                <a:solidFill>
                  <a:srgbClr val="008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 </a:t>
            </a:r>
            <a:r>
              <a:rPr lang="en-US" sz="1400" dirty="0">
                <a:solidFill>
                  <a:srgbClr val="339966"/>
                </a:solidFill>
                <a:latin typeface="Verdana" pitchFamily="34" charset="0"/>
              </a:rPr>
              <a:t> </a:t>
            </a:r>
            <a:r>
              <a:rPr lang="en-US" sz="1400" dirty="0">
                <a:solidFill>
                  <a:srgbClr val="FF0000"/>
                </a:solidFill>
                <a:latin typeface="Verdana" pitchFamily="34" charset="0"/>
              </a:rPr>
              <a:t>					   </a:t>
            </a:r>
            <a:endParaRPr lang="en-US" dirty="0"/>
          </a:p>
        </p:txBody>
      </p:sp>
      <p:sp>
        <p:nvSpPr>
          <p:cNvPr id="512016" name="Text Box 16"/>
          <p:cNvSpPr txBox="1">
            <a:spLocks noChangeArrowheads="1"/>
          </p:cNvSpPr>
          <p:nvPr/>
        </p:nvSpPr>
        <p:spPr bwMode="auto">
          <a:xfrm>
            <a:off x="4310063" y="3522663"/>
            <a:ext cx="4498975" cy="1087437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>
              <a:defRPr/>
            </a:pPr>
            <a:r>
              <a:rPr lang="en-US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     </a:t>
            </a:r>
            <a:r>
              <a:rPr lang="en-US" sz="1800" b="1" dirty="0">
                <a:solidFill>
                  <a:srgbClr val="000000"/>
                </a:solidFill>
                <a:latin typeface="Verdana" pitchFamily="34" charset="0"/>
              </a:rPr>
              <a:t>[MPC = .80 &amp; MPS = .20]</a:t>
            </a:r>
          </a:p>
          <a:p>
            <a:pPr>
              <a:defRPr/>
            </a:pPr>
            <a:r>
              <a:rPr lang="en-US" sz="1400" dirty="0">
                <a:solidFill>
                  <a:srgbClr val="00008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	</a:t>
            </a:r>
            <a:r>
              <a:rPr lang="en-US" sz="1400" dirty="0">
                <a:solidFill>
                  <a:srgbClr val="3366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				  </a:t>
            </a:r>
          </a:p>
          <a:p>
            <a:pPr>
              <a:defRPr/>
            </a:pPr>
            <a:r>
              <a:rPr lang="en-US" sz="1400" dirty="0">
                <a:effectLst>
                  <a:outerShdw blurRad="38100" dist="38100" dir="2700000" algn="tl">
                    <a:srgbClr val="4D4D4D"/>
                  </a:outerShdw>
                </a:effectLst>
                <a:latin typeface="Verdana" pitchFamily="34" charset="0"/>
              </a:rPr>
              <a:t>  </a:t>
            </a:r>
            <a:r>
              <a:rPr lang="en-US" sz="14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			     </a:t>
            </a:r>
            <a:endParaRPr lang="en-US" sz="1400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</a:endParaRPr>
          </a:p>
        </p:txBody>
      </p:sp>
      <p:sp>
        <p:nvSpPr>
          <p:cNvPr id="512015" name="Text Box 15"/>
          <p:cNvSpPr txBox="1">
            <a:spLocks noChangeArrowheads="1"/>
          </p:cNvSpPr>
          <p:nvPr/>
        </p:nvSpPr>
        <p:spPr bwMode="auto">
          <a:xfrm>
            <a:off x="5232400" y="2020888"/>
            <a:ext cx="3575050" cy="1046162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>
              <a:defRPr/>
            </a:pPr>
            <a:r>
              <a:rPr lang="en-US" sz="18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 </a:t>
            </a:r>
            <a:r>
              <a:rPr lang="en-US" sz="1800" b="1" dirty="0">
                <a:solidFill>
                  <a:srgbClr val="000000"/>
                </a:solidFill>
                <a:latin typeface="Verdana" pitchFamily="34" charset="0"/>
              </a:rPr>
              <a:t>[MPC = .50 &amp; MPS = .50]</a:t>
            </a:r>
          </a:p>
          <a:p>
            <a:pPr>
              <a:defRPr/>
            </a:pPr>
            <a:endParaRPr lang="en-US" sz="1400" b="1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</a:endParaRPr>
          </a:p>
          <a:p>
            <a:pPr>
              <a:defRPr/>
            </a:pPr>
            <a:endParaRPr lang="en-US" sz="1400" dirty="0">
              <a:solidFill>
                <a:srgbClr val="FF0000"/>
              </a:solidFill>
              <a:latin typeface="Verdana" pitchFamily="34" charset="0"/>
            </a:endParaRPr>
          </a:p>
          <a:p>
            <a:pPr>
              <a:defRPr/>
            </a:pPr>
            <a:r>
              <a:rPr lang="en-US" sz="1400" dirty="0">
                <a:solidFill>
                  <a:srgbClr val="000080"/>
                </a:solidFill>
                <a:latin typeface="Verdana" pitchFamily="34" charset="0"/>
              </a:rPr>
              <a:t>    	</a:t>
            </a:r>
            <a:endParaRPr lang="en-US" dirty="0"/>
          </a:p>
        </p:txBody>
      </p:sp>
      <p:sp>
        <p:nvSpPr>
          <p:cNvPr id="512003" name="Rectangle 3" descr="Papyrus"/>
          <p:cNvSpPr>
            <a:spLocks noChangeArrowheads="1"/>
          </p:cNvSpPr>
          <p:nvPr/>
        </p:nvSpPr>
        <p:spPr bwMode="auto">
          <a:xfrm>
            <a:off x="0" y="0"/>
            <a:ext cx="91440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          </a:t>
            </a: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Balanced Budget Multiplier</a:t>
            </a:r>
            <a:r>
              <a:rPr lang="en-US" sz="3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(“1”)</a:t>
            </a:r>
          </a:p>
        </p:txBody>
      </p:sp>
      <p:sp>
        <p:nvSpPr>
          <p:cNvPr id="512004" name="Line 4"/>
          <p:cNvSpPr>
            <a:spLocks noChangeShapeType="1"/>
          </p:cNvSpPr>
          <p:nvPr/>
        </p:nvSpPr>
        <p:spPr bwMode="auto">
          <a:xfrm>
            <a:off x="5845175" y="2497931"/>
            <a:ext cx="2079625" cy="0"/>
          </a:xfrm>
          <a:prstGeom prst="line">
            <a:avLst/>
          </a:prstGeom>
          <a:noFill/>
          <a:ln w="76200">
            <a:solidFill>
              <a:srgbClr val="33CC33"/>
            </a:solidFill>
            <a:round/>
            <a:headEnd/>
            <a:tailEnd type="stealth" w="med" len="med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en-US"/>
          </a:p>
        </p:txBody>
      </p:sp>
      <p:sp>
        <p:nvSpPr>
          <p:cNvPr id="512005" name="Line 5"/>
          <p:cNvSpPr>
            <a:spLocks noChangeShapeType="1"/>
          </p:cNvSpPr>
          <p:nvPr/>
        </p:nvSpPr>
        <p:spPr bwMode="auto">
          <a:xfrm flipH="1" flipV="1">
            <a:off x="6953250" y="2838450"/>
            <a:ext cx="108585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stealth" w="med" len="med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en-US"/>
          </a:p>
        </p:txBody>
      </p:sp>
      <p:sp>
        <p:nvSpPr>
          <p:cNvPr id="512006" name="Line 6"/>
          <p:cNvSpPr>
            <a:spLocks noChangeShapeType="1"/>
          </p:cNvSpPr>
          <p:nvPr/>
        </p:nvSpPr>
        <p:spPr bwMode="auto">
          <a:xfrm>
            <a:off x="5124450" y="4010025"/>
            <a:ext cx="2949575" cy="0"/>
          </a:xfrm>
          <a:prstGeom prst="line">
            <a:avLst/>
          </a:prstGeom>
          <a:noFill/>
          <a:ln w="76200">
            <a:solidFill>
              <a:srgbClr val="33CC33"/>
            </a:solidFill>
            <a:round/>
            <a:headEnd/>
            <a:tailEnd type="stealth" w="med" len="med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en-US"/>
          </a:p>
        </p:txBody>
      </p:sp>
      <p:sp>
        <p:nvSpPr>
          <p:cNvPr id="512007" name="Line 7"/>
          <p:cNvSpPr>
            <a:spLocks noChangeShapeType="1"/>
          </p:cNvSpPr>
          <p:nvPr/>
        </p:nvSpPr>
        <p:spPr bwMode="auto">
          <a:xfrm flipH="1" flipV="1">
            <a:off x="5791200" y="4371975"/>
            <a:ext cx="2247900" cy="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stealth" w="med" len="med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en-US"/>
          </a:p>
        </p:txBody>
      </p:sp>
      <p:sp>
        <p:nvSpPr>
          <p:cNvPr id="512008" name="Line 8"/>
          <p:cNvSpPr>
            <a:spLocks noChangeShapeType="1"/>
          </p:cNvSpPr>
          <p:nvPr/>
        </p:nvSpPr>
        <p:spPr bwMode="auto">
          <a:xfrm flipH="1">
            <a:off x="4760913" y="6062663"/>
            <a:ext cx="3163887" cy="0"/>
          </a:xfrm>
          <a:prstGeom prst="line">
            <a:avLst/>
          </a:prstGeom>
          <a:noFill/>
          <a:ln w="76200">
            <a:solidFill>
              <a:srgbClr val="C00000"/>
            </a:solidFill>
            <a:round/>
            <a:headEnd/>
            <a:tailEnd type="stealth" w="med" len="med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en-US"/>
          </a:p>
        </p:txBody>
      </p:sp>
      <p:sp>
        <p:nvSpPr>
          <p:cNvPr id="512009" name="Line 9"/>
          <p:cNvSpPr>
            <a:spLocks noChangeShapeType="1"/>
          </p:cNvSpPr>
          <p:nvPr/>
        </p:nvSpPr>
        <p:spPr bwMode="auto">
          <a:xfrm flipV="1">
            <a:off x="3962400" y="5681663"/>
            <a:ext cx="3962400" cy="0"/>
          </a:xfrm>
          <a:prstGeom prst="line">
            <a:avLst/>
          </a:prstGeom>
          <a:noFill/>
          <a:ln w="76200">
            <a:solidFill>
              <a:srgbClr val="33CC33"/>
            </a:solidFill>
            <a:round/>
            <a:headEnd/>
            <a:tailEnd type="stealth" w="med" len="med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en-US"/>
          </a:p>
        </p:txBody>
      </p:sp>
      <p:sp>
        <p:nvSpPr>
          <p:cNvPr id="512013" name="Rectangle 13"/>
          <p:cNvSpPr>
            <a:spLocks noChangeArrowheads="1"/>
          </p:cNvSpPr>
          <p:nvPr/>
        </p:nvSpPr>
        <p:spPr bwMode="auto">
          <a:xfrm>
            <a:off x="190500" y="962025"/>
            <a:ext cx="24384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20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$</a:t>
            </a:r>
            <a:r>
              <a:rPr lang="en-US" sz="2000" b="1" dirty="0" smtClean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20</a:t>
            </a:r>
            <a:r>
              <a:rPr lang="en-US" sz="1800" b="1" dirty="0" smtClean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  <a:r>
              <a:rPr lang="en-US" sz="20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G          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$20</a:t>
            </a:r>
            <a:r>
              <a:rPr lang="en-US" sz="1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 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n-lt"/>
              </a:rPr>
              <a:t>T</a:t>
            </a:r>
          </a:p>
        </p:txBody>
      </p:sp>
      <p:sp>
        <p:nvSpPr>
          <p:cNvPr id="55310" name="Line 20"/>
          <p:cNvSpPr>
            <a:spLocks noChangeShapeType="1"/>
          </p:cNvSpPr>
          <p:nvPr/>
        </p:nvSpPr>
        <p:spPr bwMode="auto">
          <a:xfrm flipH="1">
            <a:off x="595313" y="2543969"/>
            <a:ext cx="29368" cy="1796256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5311" name="Line 21"/>
          <p:cNvSpPr>
            <a:spLocks noChangeShapeType="1"/>
          </p:cNvSpPr>
          <p:nvPr/>
        </p:nvSpPr>
        <p:spPr bwMode="auto">
          <a:xfrm>
            <a:off x="595313" y="4340225"/>
            <a:ext cx="3105150" cy="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024" name="Rectangle 24"/>
          <p:cNvSpPr>
            <a:spLocks noChangeArrowheads="1"/>
          </p:cNvSpPr>
          <p:nvPr/>
        </p:nvSpPr>
        <p:spPr bwMode="auto">
          <a:xfrm>
            <a:off x="1719263" y="4373563"/>
            <a:ext cx="784225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defRPr/>
            </a:pPr>
            <a:r>
              <a:rPr lang="en-US" sz="18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$620</a:t>
            </a:r>
          </a:p>
        </p:txBody>
      </p:sp>
      <p:sp>
        <p:nvSpPr>
          <p:cNvPr id="55316" name="Line 27"/>
          <p:cNvSpPr>
            <a:spLocks noChangeShapeType="1"/>
          </p:cNvSpPr>
          <p:nvPr/>
        </p:nvSpPr>
        <p:spPr bwMode="auto">
          <a:xfrm flipH="1">
            <a:off x="1524000" y="3482975"/>
            <a:ext cx="14288" cy="842963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5317" name="Line 28"/>
          <p:cNvSpPr>
            <a:spLocks noChangeShapeType="1"/>
          </p:cNvSpPr>
          <p:nvPr/>
        </p:nvSpPr>
        <p:spPr bwMode="auto">
          <a:xfrm>
            <a:off x="2012950" y="3417489"/>
            <a:ext cx="17463" cy="922735"/>
          </a:xfrm>
          <a:prstGeom prst="line">
            <a:avLst/>
          </a:prstGeom>
          <a:noFill/>
          <a:ln w="38100">
            <a:solidFill>
              <a:srgbClr val="33CC33"/>
            </a:solidFill>
            <a:prstDash val="sysDot"/>
            <a:round/>
            <a:headEnd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12029" name="Rectangle 29"/>
          <p:cNvSpPr>
            <a:spLocks noChangeArrowheads="1"/>
          </p:cNvSpPr>
          <p:nvPr/>
        </p:nvSpPr>
        <p:spPr bwMode="auto">
          <a:xfrm>
            <a:off x="1355045" y="3011488"/>
            <a:ext cx="394380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en-US" sz="1600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+</a:t>
            </a:r>
            <a:r>
              <a:rPr lang="en-US" sz="1600" b="1" dirty="0" smtClean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20</a:t>
            </a:r>
            <a:endParaRPr lang="en-US" sz="1600" b="1" dirty="0">
              <a:solidFill>
                <a:srgbClr val="33CC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512011" name="Picture 11" descr="arrow rt blue 2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546225" y="4102100"/>
            <a:ext cx="4826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3" name="Rectangle 33"/>
          <p:cNvSpPr>
            <a:spLocks noChangeArrowheads="1"/>
          </p:cNvSpPr>
          <p:nvPr/>
        </p:nvSpPr>
        <p:spPr bwMode="auto">
          <a:xfrm>
            <a:off x="711200" y="2469725"/>
            <a:ext cx="6223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defRPr/>
            </a:pP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AD</a:t>
            </a:r>
            <a:r>
              <a:rPr 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512034" name="Rectangle 34"/>
          <p:cNvSpPr>
            <a:spLocks noChangeArrowheads="1"/>
          </p:cNvSpPr>
          <p:nvPr/>
        </p:nvSpPr>
        <p:spPr bwMode="auto">
          <a:xfrm>
            <a:off x="2560638" y="446088"/>
            <a:ext cx="5145087" cy="319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en-US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[Increase G </a:t>
            </a:r>
            <a:r>
              <a:rPr lang="en-US" sz="24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&amp;</a:t>
            </a:r>
            <a:r>
              <a:rPr lang="en-US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T by $20 billion]</a:t>
            </a:r>
          </a:p>
        </p:txBody>
      </p:sp>
      <p:sp>
        <p:nvSpPr>
          <p:cNvPr id="512035" name="Rectangle 35"/>
          <p:cNvSpPr>
            <a:spLocks noChangeArrowheads="1"/>
          </p:cNvSpPr>
          <p:nvPr/>
        </p:nvSpPr>
        <p:spPr bwMode="auto">
          <a:xfrm>
            <a:off x="8081963" y="2360613"/>
            <a:ext cx="365125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$40</a:t>
            </a:r>
          </a:p>
        </p:txBody>
      </p:sp>
      <p:sp>
        <p:nvSpPr>
          <p:cNvPr id="512036" name="Rectangle 36"/>
          <p:cNvSpPr>
            <a:spLocks noChangeArrowheads="1"/>
          </p:cNvSpPr>
          <p:nvPr/>
        </p:nvSpPr>
        <p:spPr bwMode="auto">
          <a:xfrm>
            <a:off x="5370513" y="2360613"/>
            <a:ext cx="523875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“G”</a:t>
            </a:r>
          </a:p>
        </p:txBody>
      </p:sp>
      <p:sp>
        <p:nvSpPr>
          <p:cNvPr id="512037" name="Rectangle 37"/>
          <p:cNvSpPr>
            <a:spLocks noChangeArrowheads="1"/>
          </p:cNvSpPr>
          <p:nvPr/>
        </p:nvSpPr>
        <p:spPr bwMode="auto">
          <a:xfrm>
            <a:off x="8099425" y="2678113"/>
            <a:ext cx="420688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“T”</a:t>
            </a:r>
          </a:p>
        </p:txBody>
      </p:sp>
      <p:sp>
        <p:nvSpPr>
          <p:cNvPr id="512038" name="Rectangle 38"/>
          <p:cNvSpPr>
            <a:spLocks noChangeArrowheads="1"/>
          </p:cNvSpPr>
          <p:nvPr/>
        </p:nvSpPr>
        <p:spPr bwMode="auto">
          <a:xfrm>
            <a:off x="6497638" y="2662238"/>
            <a:ext cx="34925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-$20</a:t>
            </a:r>
          </a:p>
        </p:txBody>
      </p:sp>
      <p:sp>
        <p:nvSpPr>
          <p:cNvPr id="512039" name="Rectangle 39"/>
          <p:cNvSpPr>
            <a:spLocks noChangeArrowheads="1"/>
          </p:cNvSpPr>
          <p:nvPr/>
        </p:nvSpPr>
        <p:spPr bwMode="auto">
          <a:xfrm>
            <a:off x="4565650" y="3827463"/>
            <a:ext cx="523875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“G”</a:t>
            </a:r>
          </a:p>
        </p:txBody>
      </p:sp>
      <p:sp>
        <p:nvSpPr>
          <p:cNvPr id="512042" name="Rectangle 42"/>
          <p:cNvSpPr>
            <a:spLocks noChangeArrowheads="1"/>
          </p:cNvSpPr>
          <p:nvPr/>
        </p:nvSpPr>
        <p:spPr bwMode="auto">
          <a:xfrm>
            <a:off x="3352800" y="5484813"/>
            <a:ext cx="523875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“G”</a:t>
            </a:r>
          </a:p>
        </p:txBody>
      </p:sp>
      <p:sp>
        <p:nvSpPr>
          <p:cNvPr id="512043" name="Rectangle 43"/>
          <p:cNvSpPr>
            <a:spLocks noChangeArrowheads="1"/>
          </p:cNvSpPr>
          <p:nvPr/>
        </p:nvSpPr>
        <p:spPr bwMode="auto">
          <a:xfrm>
            <a:off x="8077200" y="4205288"/>
            <a:ext cx="420688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“T”</a:t>
            </a:r>
          </a:p>
        </p:txBody>
      </p:sp>
      <p:sp>
        <p:nvSpPr>
          <p:cNvPr id="512044" name="Rectangle 44"/>
          <p:cNvSpPr>
            <a:spLocks noChangeArrowheads="1"/>
          </p:cNvSpPr>
          <p:nvPr/>
        </p:nvSpPr>
        <p:spPr bwMode="auto">
          <a:xfrm>
            <a:off x="7989888" y="5957888"/>
            <a:ext cx="420687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“T”</a:t>
            </a:r>
          </a:p>
        </p:txBody>
      </p:sp>
      <p:sp>
        <p:nvSpPr>
          <p:cNvPr id="512045" name="Rectangle 45"/>
          <p:cNvSpPr>
            <a:spLocks noChangeArrowheads="1"/>
          </p:cNvSpPr>
          <p:nvPr/>
        </p:nvSpPr>
        <p:spPr bwMode="auto">
          <a:xfrm>
            <a:off x="8132763" y="3830638"/>
            <a:ext cx="54768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$100</a:t>
            </a:r>
          </a:p>
        </p:txBody>
      </p:sp>
      <p:sp>
        <p:nvSpPr>
          <p:cNvPr id="512046" name="Rectangle 46"/>
          <p:cNvSpPr>
            <a:spLocks noChangeArrowheads="1"/>
          </p:cNvSpPr>
          <p:nvPr/>
        </p:nvSpPr>
        <p:spPr bwMode="auto">
          <a:xfrm>
            <a:off x="7988300" y="5497513"/>
            <a:ext cx="558800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$200</a:t>
            </a:r>
          </a:p>
        </p:txBody>
      </p:sp>
      <p:sp>
        <p:nvSpPr>
          <p:cNvPr id="512047" name="Rectangle 47"/>
          <p:cNvSpPr>
            <a:spLocks noChangeArrowheads="1"/>
          </p:cNvSpPr>
          <p:nvPr/>
        </p:nvSpPr>
        <p:spPr bwMode="auto">
          <a:xfrm>
            <a:off x="5289550" y="4276725"/>
            <a:ext cx="465138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-$80</a:t>
            </a:r>
          </a:p>
        </p:txBody>
      </p:sp>
      <p:sp>
        <p:nvSpPr>
          <p:cNvPr id="512048" name="Rectangle 48"/>
          <p:cNvSpPr>
            <a:spLocks noChangeArrowheads="1"/>
          </p:cNvSpPr>
          <p:nvPr/>
        </p:nvSpPr>
        <p:spPr bwMode="auto">
          <a:xfrm>
            <a:off x="4076700" y="5943600"/>
            <a:ext cx="617538" cy="233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-$180</a:t>
            </a:r>
          </a:p>
        </p:txBody>
      </p:sp>
      <p:sp>
        <p:nvSpPr>
          <p:cNvPr id="512049" name="Rectangle 49"/>
          <p:cNvSpPr>
            <a:spLocks noChangeArrowheads="1"/>
          </p:cNvSpPr>
          <p:nvPr/>
        </p:nvSpPr>
        <p:spPr bwMode="auto">
          <a:xfrm>
            <a:off x="231775" y="3263900"/>
            <a:ext cx="334963" cy="246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 smtClean="0">
                <a:solidFill>
                  <a:srgbClr val="000000"/>
                </a:solidFill>
                <a:latin typeface="Arial" charset="0"/>
              </a:rPr>
              <a:t>PL</a:t>
            </a:r>
            <a:endParaRPr lang="en-US" sz="20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12050" name="Rectangle 50"/>
          <p:cNvSpPr>
            <a:spLocks noChangeArrowheads="1"/>
          </p:cNvSpPr>
          <p:nvPr/>
        </p:nvSpPr>
        <p:spPr bwMode="auto">
          <a:xfrm>
            <a:off x="5218113" y="1544638"/>
            <a:ext cx="3552825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M</a:t>
            </a:r>
            <a:r>
              <a:rPr lang="en-US" sz="24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E</a:t>
            </a:r>
            <a:r>
              <a:rPr lang="en-US" sz="32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of 2</a:t>
            </a:r>
            <a:r>
              <a:rPr lang="en-US" sz="3200" b="1" dirty="0">
                <a:solidFill>
                  <a:srgbClr val="33CC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Arial" charset="0"/>
              </a:rPr>
              <a:t>&amp;</a:t>
            </a: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of -1</a:t>
            </a:r>
          </a:p>
        </p:txBody>
      </p:sp>
      <p:sp>
        <p:nvSpPr>
          <p:cNvPr id="512051" name="Rectangle 51"/>
          <p:cNvSpPr>
            <a:spLocks noChangeArrowheads="1"/>
          </p:cNvSpPr>
          <p:nvPr/>
        </p:nvSpPr>
        <p:spPr bwMode="auto">
          <a:xfrm>
            <a:off x="1552575" y="3902075"/>
            <a:ext cx="45085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18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+</a:t>
            </a:r>
            <a:r>
              <a:rPr lang="en-US" sz="16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$</a:t>
            </a:r>
            <a:r>
              <a:rPr lang="en-US" sz="18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20</a:t>
            </a:r>
          </a:p>
        </p:txBody>
      </p:sp>
      <p:sp>
        <p:nvSpPr>
          <p:cNvPr id="512052" name="Rectangle 52"/>
          <p:cNvSpPr>
            <a:spLocks noChangeArrowheads="1"/>
          </p:cNvSpPr>
          <p:nvPr/>
        </p:nvSpPr>
        <p:spPr bwMode="auto">
          <a:xfrm>
            <a:off x="4457700" y="3101975"/>
            <a:ext cx="4348163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M</a:t>
            </a:r>
            <a:r>
              <a:rPr lang="en-US" sz="24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E</a:t>
            </a:r>
            <a:r>
              <a:rPr lang="en-US" sz="32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of 5</a:t>
            </a:r>
            <a:r>
              <a:rPr lang="en-US" sz="3200" b="1" dirty="0">
                <a:solidFill>
                  <a:srgbClr val="33CC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Arial" charset="0"/>
              </a:rPr>
              <a:t>&amp;</a:t>
            </a: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</a:t>
            </a:r>
            <a:r>
              <a:rPr lang="en-US" sz="3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of -4</a:t>
            </a:r>
          </a:p>
        </p:txBody>
      </p:sp>
      <p:sp>
        <p:nvSpPr>
          <p:cNvPr id="512053" name="Rectangle 53"/>
          <p:cNvSpPr>
            <a:spLocks noChangeArrowheads="1"/>
          </p:cNvSpPr>
          <p:nvPr/>
        </p:nvSpPr>
        <p:spPr bwMode="auto">
          <a:xfrm>
            <a:off x="3195638" y="4667250"/>
            <a:ext cx="5594350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M</a:t>
            </a:r>
            <a:r>
              <a:rPr lang="en-US" sz="24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E</a:t>
            </a:r>
            <a:r>
              <a:rPr lang="en-US" sz="32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of 10</a:t>
            </a:r>
            <a:r>
              <a:rPr lang="en-US" sz="3200" b="1" dirty="0">
                <a:solidFill>
                  <a:srgbClr val="33CC33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 </a:t>
            </a:r>
            <a:r>
              <a:rPr lang="en-US" b="1" dirty="0">
                <a:solidFill>
                  <a:srgbClr val="000000"/>
                </a:solidFill>
                <a:latin typeface="Arial" charset="0"/>
              </a:rPr>
              <a:t>&amp;</a:t>
            </a: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</a:t>
            </a:r>
            <a:r>
              <a:rPr lang="en-US" sz="32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of -9</a:t>
            </a:r>
          </a:p>
        </p:txBody>
      </p:sp>
      <p:sp>
        <p:nvSpPr>
          <p:cNvPr id="512062" name="Rectangle 62"/>
          <p:cNvSpPr>
            <a:spLocks noChangeArrowheads="1"/>
          </p:cNvSpPr>
          <p:nvPr/>
        </p:nvSpPr>
        <p:spPr bwMode="auto">
          <a:xfrm>
            <a:off x="219075" y="5143500"/>
            <a:ext cx="2857500" cy="981075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 w="57150" cmpd="thickThin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M</a:t>
            </a: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BB</a:t>
            </a: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= 1 x    G</a:t>
            </a:r>
          </a:p>
          <a:p>
            <a:pPr algn="ctr">
              <a:defRPr/>
            </a:pPr>
            <a:r>
              <a:rPr lang="en-US" sz="3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           1 x $20</a:t>
            </a:r>
          </a:p>
        </p:txBody>
      </p:sp>
      <p:sp>
        <p:nvSpPr>
          <p:cNvPr id="512063" name="AutoShape 63"/>
          <p:cNvSpPr>
            <a:spLocks noChangeArrowheads="1"/>
          </p:cNvSpPr>
          <p:nvPr/>
        </p:nvSpPr>
        <p:spPr bwMode="auto">
          <a:xfrm>
            <a:off x="2362200" y="5276850"/>
            <a:ext cx="190500" cy="266700"/>
          </a:xfrm>
          <a:prstGeom prst="triangle">
            <a:avLst>
              <a:gd name="adj" fmla="val 50000"/>
            </a:avLst>
          </a:prstGeom>
          <a:noFill/>
          <a:ln w="38100">
            <a:solidFill>
              <a:srgbClr val="000000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>
            <a:sp3d extrusionH="57150">
              <a:bevelT w="38100" h="38100" prst="angle"/>
            </a:sp3d>
          </a:bodyPr>
          <a:lstStyle/>
          <a:p>
            <a:endParaRPr lang="en-US">
              <a:solidFill>
                <a:srgbClr val="0000FF"/>
              </a:solidFill>
            </a:endParaRPr>
          </a:p>
        </p:txBody>
      </p:sp>
      <p:sp>
        <p:nvSpPr>
          <p:cNvPr id="512065" name="Rectangle 65"/>
          <p:cNvSpPr>
            <a:spLocks noChangeArrowheads="1"/>
          </p:cNvSpPr>
          <p:nvPr/>
        </p:nvSpPr>
        <p:spPr bwMode="auto">
          <a:xfrm>
            <a:off x="5276850" y="2676525"/>
            <a:ext cx="8191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[+$</a:t>
            </a:r>
            <a:r>
              <a:rPr lang="en-US" sz="24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20</a:t>
            </a:r>
            <a:r>
              <a:rPr lang="en-US" sz="20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]</a:t>
            </a:r>
          </a:p>
        </p:txBody>
      </p:sp>
      <p:sp>
        <p:nvSpPr>
          <p:cNvPr id="512066" name="Rectangle 66"/>
          <p:cNvSpPr>
            <a:spLocks noChangeArrowheads="1"/>
          </p:cNvSpPr>
          <p:nvPr/>
        </p:nvSpPr>
        <p:spPr bwMode="auto">
          <a:xfrm>
            <a:off x="4381500" y="4238625"/>
            <a:ext cx="742950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[+$</a:t>
            </a:r>
            <a:r>
              <a:rPr lang="en-US" sz="24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20</a:t>
            </a:r>
            <a:r>
              <a:rPr lang="en-US" sz="20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]</a:t>
            </a:r>
          </a:p>
        </p:txBody>
      </p:sp>
      <p:sp>
        <p:nvSpPr>
          <p:cNvPr id="512067" name="Rectangle 67"/>
          <p:cNvSpPr>
            <a:spLocks noChangeArrowheads="1"/>
          </p:cNvSpPr>
          <p:nvPr/>
        </p:nvSpPr>
        <p:spPr bwMode="auto">
          <a:xfrm>
            <a:off x="3276600" y="5962650"/>
            <a:ext cx="70485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[+$</a:t>
            </a:r>
            <a:r>
              <a:rPr lang="en-US" sz="24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20</a:t>
            </a:r>
            <a:r>
              <a:rPr lang="en-US" sz="20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]</a:t>
            </a:r>
          </a:p>
        </p:txBody>
      </p:sp>
      <p:pic>
        <p:nvPicPr>
          <p:cNvPr id="512070" name="boin3268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boing2.wav"/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0" y="6553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77" name="boin3269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boing2.wav"/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361950" y="6553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078" name="boin3272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800100" y="6553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50" name="Picture 80" descr="teeter_totter_hg_clr_32761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0" y="-95250"/>
            <a:ext cx="2705100" cy="1173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5351" name="Picture 84" descr="ring_girl_round_1_walking_hg_clr_29154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7816850" y="-292100"/>
            <a:ext cx="1670050" cy="167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6" name="Rectangle 24"/>
          <p:cNvSpPr>
            <a:spLocks noChangeArrowheads="1"/>
          </p:cNvSpPr>
          <p:nvPr/>
        </p:nvSpPr>
        <p:spPr bwMode="auto">
          <a:xfrm>
            <a:off x="1195388" y="4357688"/>
            <a:ext cx="687387" cy="2238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defRPr/>
            </a:pPr>
            <a:r>
              <a:rPr lang="en-US" sz="1800" b="1" dirty="0">
                <a:solidFill>
                  <a:srgbClr val="000000"/>
                </a:solidFill>
                <a:latin typeface="Arial" charset="0"/>
              </a:rPr>
              <a:t>$600</a:t>
            </a:r>
          </a:p>
        </p:txBody>
      </p:sp>
      <p:sp>
        <p:nvSpPr>
          <p:cNvPr id="57" name="Rectangle 34"/>
          <p:cNvSpPr>
            <a:spLocks noChangeArrowheads="1"/>
          </p:cNvSpPr>
          <p:nvPr/>
        </p:nvSpPr>
        <p:spPr bwMode="auto">
          <a:xfrm>
            <a:off x="2630488" y="796925"/>
            <a:ext cx="5145087" cy="319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[Decrease G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&amp;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</a:rPr>
              <a:t> T by $20 billion]</a:t>
            </a:r>
          </a:p>
        </p:txBody>
      </p:sp>
      <p:sp>
        <p:nvSpPr>
          <p:cNvPr id="58" name="Rectangle 50"/>
          <p:cNvSpPr>
            <a:spLocks noChangeArrowheads="1"/>
          </p:cNvSpPr>
          <p:nvPr/>
        </p:nvSpPr>
        <p:spPr bwMode="auto">
          <a:xfrm>
            <a:off x="500063" y="1220788"/>
            <a:ext cx="3100387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M</a:t>
            </a:r>
            <a:r>
              <a:rPr lang="en-US" sz="20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E</a:t>
            </a:r>
            <a:r>
              <a:rPr lang="en-US" sz="24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+mj-lt"/>
              </a:rPr>
              <a:t> of 4</a:t>
            </a:r>
            <a:r>
              <a:rPr lang="en-US" sz="2400" b="1" dirty="0">
                <a:solidFill>
                  <a:srgbClr val="0099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+mj-lt"/>
              </a:rPr>
              <a:t> </a:t>
            </a:r>
            <a:r>
              <a:rPr lang="en-US" sz="2000" b="1" dirty="0">
                <a:solidFill>
                  <a:schemeClr val="bg2"/>
                </a:solidFill>
                <a:latin typeface="Arial" charset="0"/>
              </a:rPr>
              <a:t>&amp;</a:t>
            </a: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of -3</a:t>
            </a:r>
          </a:p>
        </p:txBody>
      </p:sp>
      <p:sp>
        <p:nvSpPr>
          <p:cNvPr id="59" name="Text Box 15"/>
          <p:cNvSpPr txBox="1">
            <a:spLocks noChangeArrowheads="1"/>
          </p:cNvSpPr>
          <p:nvPr/>
        </p:nvSpPr>
        <p:spPr bwMode="auto">
          <a:xfrm>
            <a:off x="304800" y="1589088"/>
            <a:ext cx="4260850" cy="877887"/>
          </a:xfrm>
          <a:prstGeom prst="rect">
            <a:avLst/>
          </a:prstGeom>
          <a:blipFill>
            <a:blip r:embed="rId8"/>
            <a:tile tx="0" ty="0" sx="100000" sy="100000" flip="none" algn="tl"/>
          </a:blip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>
              <a:defRPr/>
            </a:pPr>
            <a:endParaRPr lang="en-US" sz="1800" b="1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</a:endParaRPr>
          </a:p>
          <a:p>
            <a:pPr>
              <a:defRPr/>
            </a:pPr>
            <a:endParaRPr lang="en-US" sz="1400" b="1" dirty="0">
              <a:solidFill>
                <a:srgbClr val="FFFF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</a:endParaRPr>
          </a:p>
          <a:p>
            <a:pPr>
              <a:defRPr/>
            </a:pPr>
            <a:endParaRPr lang="en-US" sz="1400" dirty="0">
              <a:solidFill>
                <a:srgbClr val="FF0000"/>
              </a:solidFill>
              <a:latin typeface="Verdana" pitchFamily="34" charset="0"/>
            </a:endParaRPr>
          </a:p>
          <a:p>
            <a:pPr>
              <a:defRPr/>
            </a:pPr>
            <a:r>
              <a:rPr lang="en-US" sz="1400" dirty="0">
                <a:solidFill>
                  <a:srgbClr val="000080"/>
                </a:solidFill>
                <a:latin typeface="Verdana" pitchFamily="34" charset="0"/>
              </a:rPr>
              <a:t>    	</a:t>
            </a:r>
            <a:endParaRPr lang="en-US" dirty="0"/>
          </a:p>
        </p:txBody>
      </p:sp>
      <p:sp>
        <p:nvSpPr>
          <p:cNvPr id="60" name="Rectangle 36"/>
          <p:cNvSpPr>
            <a:spLocks noChangeArrowheads="1"/>
          </p:cNvSpPr>
          <p:nvPr/>
        </p:nvSpPr>
        <p:spPr bwMode="auto">
          <a:xfrm>
            <a:off x="3989388" y="1622425"/>
            <a:ext cx="523875" cy="346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“G”</a:t>
            </a:r>
          </a:p>
        </p:txBody>
      </p:sp>
      <p:sp>
        <p:nvSpPr>
          <p:cNvPr id="61" name="Line 4"/>
          <p:cNvSpPr>
            <a:spLocks noChangeShapeType="1"/>
          </p:cNvSpPr>
          <p:nvPr/>
        </p:nvSpPr>
        <p:spPr bwMode="auto">
          <a:xfrm flipH="1">
            <a:off x="971550" y="1843088"/>
            <a:ext cx="2990850" cy="3175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stealth" w="med" len="med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3d extrusionH="57150">
              <a:bevelT w="38100" h="38100"/>
            </a:sp3d>
          </a:bodyPr>
          <a:lstStyle/>
          <a:p>
            <a:endParaRPr lang="en-US"/>
          </a:p>
        </p:txBody>
      </p:sp>
      <p:sp>
        <p:nvSpPr>
          <p:cNvPr id="62" name="Rectangle 35"/>
          <p:cNvSpPr>
            <a:spLocks noChangeArrowheads="1"/>
          </p:cNvSpPr>
          <p:nvPr/>
        </p:nvSpPr>
        <p:spPr bwMode="auto">
          <a:xfrm>
            <a:off x="381000" y="1695450"/>
            <a:ext cx="6096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-$80</a:t>
            </a:r>
          </a:p>
        </p:txBody>
      </p:sp>
      <p:sp>
        <p:nvSpPr>
          <p:cNvPr id="63" name="Rectangle 37"/>
          <p:cNvSpPr>
            <a:spLocks noChangeArrowheads="1"/>
          </p:cNvSpPr>
          <p:nvPr/>
        </p:nvSpPr>
        <p:spPr bwMode="auto">
          <a:xfrm>
            <a:off x="1331913" y="2098675"/>
            <a:ext cx="420687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“T”</a:t>
            </a:r>
          </a:p>
        </p:txBody>
      </p:sp>
      <p:sp>
        <p:nvSpPr>
          <p:cNvPr id="64" name="Line 5"/>
          <p:cNvSpPr>
            <a:spLocks noChangeShapeType="1"/>
          </p:cNvSpPr>
          <p:nvPr/>
        </p:nvSpPr>
        <p:spPr bwMode="auto">
          <a:xfrm flipV="1">
            <a:off x="1781175" y="2278063"/>
            <a:ext cx="2114550" cy="0"/>
          </a:xfrm>
          <a:prstGeom prst="line">
            <a:avLst/>
          </a:prstGeom>
          <a:noFill/>
          <a:ln w="76200">
            <a:solidFill>
              <a:srgbClr val="33CC33"/>
            </a:solidFill>
            <a:round/>
            <a:headEnd/>
            <a:tailEnd type="stealth" w="med" len="med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en-US"/>
          </a:p>
        </p:txBody>
      </p:sp>
      <p:sp>
        <p:nvSpPr>
          <p:cNvPr id="65" name="Rectangle 38"/>
          <p:cNvSpPr>
            <a:spLocks noChangeArrowheads="1"/>
          </p:cNvSpPr>
          <p:nvPr/>
        </p:nvSpPr>
        <p:spPr bwMode="auto">
          <a:xfrm>
            <a:off x="3994150" y="2103438"/>
            <a:ext cx="530225" cy="349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$60</a:t>
            </a:r>
          </a:p>
        </p:txBody>
      </p:sp>
      <p:sp>
        <p:nvSpPr>
          <p:cNvPr id="66" name="Rectangle 65"/>
          <p:cNvSpPr>
            <a:spLocks noChangeArrowheads="1"/>
          </p:cNvSpPr>
          <p:nvPr/>
        </p:nvSpPr>
        <p:spPr bwMode="auto">
          <a:xfrm>
            <a:off x="285750" y="2070100"/>
            <a:ext cx="8191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[-$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20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]</a:t>
            </a:r>
          </a:p>
        </p:txBody>
      </p:sp>
      <p:sp>
        <p:nvSpPr>
          <p:cNvPr id="67" name="Rectangle 24"/>
          <p:cNvSpPr>
            <a:spLocks noChangeArrowheads="1"/>
          </p:cNvSpPr>
          <p:nvPr/>
        </p:nvSpPr>
        <p:spPr bwMode="auto">
          <a:xfrm>
            <a:off x="2649538" y="4384675"/>
            <a:ext cx="1074737" cy="22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defRPr/>
            </a:pP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RGDP</a:t>
            </a:r>
          </a:p>
        </p:txBody>
      </p:sp>
      <p:sp>
        <p:nvSpPr>
          <p:cNvPr id="69" name="Text Box 19"/>
          <p:cNvSpPr txBox="1">
            <a:spLocks noChangeArrowheads="1"/>
          </p:cNvSpPr>
          <p:nvPr/>
        </p:nvSpPr>
        <p:spPr bwMode="auto">
          <a:xfrm>
            <a:off x="2768600" y="3175794"/>
            <a:ext cx="1031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" charset="0"/>
              </a:rPr>
              <a:t>SRAS</a:t>
            </a:r>
            <a:endParaRPr lang="en-US" sz="2400" b="1" baseline="-25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3" name="Rectangle 33"/>
          <p:cNvSpPr>
            <a:spLocks noChangeArrowheads="1"/>
          </p:cNvSpPr>
          <p:nvPr/>
        </p:nvSpPr>
        <p:spPr bwMode="auto">
          <a:xfrm>
            <a:off x="1296323" y="2452575"/>
            <a:ext cx="622300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defRPr/>
            </a:pPr>
            <a:r>
              <a:rPr lang="en-US" sz="2000" b="1" dirty="0" smtClean="0">
                <a:solidFill>
                  <a:srgbClr val="33CC33"/>
                </a:solidFill>
                <a:latin typeface="Arial" charset="0"/>
              </a:rPr>
              <a:t>AD</a:t>
            </a:r>
            <a:r>
              <a:rPr lang="en-US" sz="1400" b="1" dirty="0">
                <a:solidFill>
                  <a:srgbClr val="33CC33"/>
                </a:solidFill>
                <a:latin typeface="Arial" charset="0"/>
              </a:rPr>
              <a:t>2</a:t>
            </a:r>
            <a:endParaRPr lang="en-US" sz="2000" b="1" dirty="0">
              <a:solidFill>
                <a:srgbClr val="33CC33"/>
              </a:solidFill>
              <a:latin typeface="Arial" charset="0"/>
            </a:endParaRPr>
          </a:p>
        </p:txBody>
      </p:sp>
      <p:pic>
        <p:nvPicPr>
          <p:cNvPr id="55321" name="Picture 30" descr="1 aaa ball red"/>
          <p:cNvPicPr>
            <a:picLocks noGrp="1" noChangeAspect="1" noChangeArrowheads="1" noCrop="1"/>
          </p:cNvPicPr>
          <p:nvPr>
            <p:ph/>
          </p:nvPr>
        </p:nvPicPr>
        <p:blipFill>
          <a:blip r:embed="rId13"/>
          <a:srcRect/>
          <a:stretch>
            <a:fillRect/>
          </a:stretch>
        </p:blipFill>
        <p:spPr>
          <a:xfrm>
            <a:off x="1921942" y="3311525"/>
            <a:ext cx="171450" cy="171450"/>
          </a:xfrm>
          <a:noFill/>
        </p:spPr>
      </p:pic>
      <p:pic>
        <p:nvPicPr>
          <p:cNvPr id="74" name="Picture 4" descr="1 aaa bullet"/>
          <p:cNvPicPr>
            <a:picLocks noChangeAspect="1" noChangeArrowheads="1" noCrop="1"/>
          </p:cNvPicPr>
          <p:nvPr/>
        </p:nvPicPr>
        <p:blipFill>
          <a:blip r:embed="rId14"/>
          <a:srcRect/>
          <a:stretch>
            <a:fillRect/>
          </a:stretch>
        </p:blipFill>
        <p:spPr bwMode="auto">
          <a:xfrm>
            <a:off x="1462881" y="3350815"/>
            <a:ext cx="133350" cy="13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6" name="Rectangle 29"/>
          <p:cNvSpPr>
            <a:spLocks noChangeArrowheads="1"/>
          </p:cNvSpPr>
          <p:nvPr/>
        </p:nvSpPr>
        <p:spPr bwMode="auto">
          <a:xfrm>
            <a:off x="1012825" y="3011487"/>
            <a:ext cx="371506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en-US" sz="1600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-</a:t>
            </a: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20</a:t>
            </a: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77" name="Rectangle 51"/>
          <p:cNvSpPr>
            <a:spLocks noChangeArrowheads="1"/>
          </p:cNvSpPr>
          <p:nvPr/>
        </p:nvSpPr>
        <p:spPr bwMode="auto">
          <a:xfrm>
            <a:off x="1076325" y="3855244"/>
            <a:ext cx="45085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-</a:t>
            </a: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$</a:t>
            </a: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20</a:t>
            </a:r>
          </a:p>
        </p:txBody>
      </p:sp>
      <p:sp>
        <p:nvSpPr>
          <p:cNvPr id="78" name="Rectangle 24"/>
          <p:cNvSpPr>
            <a:spLocks noChangeArrowheads="1"/>
          </p:cNvSpPr>
          <p:nvPr/>
        </p:nvSpPr>
        <p:spPr bwMode="auto">
          <a:xfrm>
            <a:off x="673358" y="4356101"/>
            <a:ext cx="568068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defRPr/>
            </a:pPr>
            <a:r>
              <a:rPr 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$580</a:t>
            </a:r>
            <a:endParaRPr lang="en-US" sz="18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79" name="Line 28"/>
          <p:cNvSpPr>
            <a:spLocks noChangeShapeType="1"/>
          </p:cNvSpPr>
          <p:nvPr/>
        </p:nvSpPr>
        <p:spPr bwMode="auto">
          <a:xfrm flipH="1">
            <a:off x="1109664" y="3427015"/>
            <a:ext cx="36512" cy="909242"/>
          </a:xfrm>
          <a:prstGeom prst="line">
            <a:avLst/>
          </a:prstGeom>
          <a:noFill/>
          <a:ln w="38100">
            <a:solidFill>
              <a:srgbClr val="C00000"/>
            </a:solidFill>
            <a:prstDash val="sysDot"/>
            <a:round/>
            <a:headEnd/>
            <a:tailEnd type="stealth" w="med" len="med"/>
          </a:ln>
        </p:spPr>
        <p:txBody>
          <a:bodyPr/>
          <a:lstStyle/>
          <a:p>
            <a:endParaRPr lang="en-US"/>
          </a:p>
        </p:txBody>
      </p:sp>
      <p:pic>
        <p:nvPicPr>
          <p:cNvPr id="80" name="Picture 33" descr="arrow red rt"/>
          <p:cNvPicPr>
            <a:picLocks noChangeAspect="1" noChangeArrowheads="1" noCrop="1"/>
          </p:cNvPicPr>
          <p:nvPr/>
        </p:nvPicPr>
        <p:blipFill>
          <a:blip r:embed="rId15"/>
          <a:srcRect/>
          <a:stretch>
            <a:fillRect/>
          </a:stretch>
        </p:blipFill>
        <p:spPr bwMode="auto">
          <a:xfrm>
            <a:off x="1135063" y="4095057"/>
            <a:ext cx="390524" cy="24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3775" y="3303190"/>
            <a:ext cx="304800" cy="228600"/>
          </a:xfrm>
          <a:prstGeom prst="rect">
            <a:avLst/>
          </a:prstGeom>
        </p:spPr>
      </p:pic>
      <p:pic>
        <p:nvPicPr>
          <p:cNvPr id="81" name="boin3272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rcRect/>
          <a:stretch>
            <a:fillRect/>
          </a:stretch>
        </p:blipFill>
        <p:spPr bwMode="auto">
          <a:xfrm>
            <a:off x="1313656" y="658495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120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120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1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" dur="500"/>
                                        <p:tgtEl>
                                          <p:spTgt spid="512015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5120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5120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120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120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5120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500"/>
                            </p:stCondLst>
                            <p:childTnLst>
                              <p:par>
                                <p:cTn id="3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6" dur="500"/>
                                        <p:tgtEl>
                                          <p:spTgt spid="5120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120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120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500"/>
                            </p:stCondLst>
                            <p:childTnLst>
                              <p:par>
                                <p:cTn id="4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6" dur="2000"/>
                                        <p:tgtEl>
                                          <p:spTgt spid="5120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5120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5120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3000"/>
                            </p:stCondLst>
                            <p:childTnLst>
                              <p:par>
                                <p:cTn id="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5120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3500"/>
                            </p:stCondLst>
                            <p:childTnLst>
                              <p:par>
                                <p:cTn id="57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000" fill="hold"/>
                                        <p:tgtEl>
                                          <p:spTgt spid="5120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000" fill="hold"/>
                                        <p:tgtEl>
                                          <p:spTgt spid="5120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3083" fill="hold"/>
                                        <p:tgtEl>
                                          <p:spTgt spid="51207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51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1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500"/>
                            </p:stCondLst>
                            <p:childTnLst>
                              <p:par>
                                <p:cTn id="7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5120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5120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5120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500"/>
                            </p:stCondLst>
                            <p:childTnLst>
                              <p:par>
                                <p:cTn id="8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2000"/>
                                        <p:tgtEl>
                                          <p:spTgt spid="5120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>
                            <p:stCondLst>
                              <p:cond delay="2500"/>
                            </p:stCondLst>
                            <p:childTnLst>
                              <p:par>
                                <p:cTn id="8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6" dur="500"/>
                                        <p:tgtEl>
                                          <p:spTgt spid="5120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5120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5120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3" fill="hold">
                            <p:stCondLst>
                              <p:cond delay="500"/>
                            </p:stCondLst>
                            <p:childTnLst>
                              <p:par>
                                <p:cTn id="9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6" dur="2000"/>
                                        <p:tgtEl>
                                          <p:spTgt spid="5120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>
                            <p:stCondLst>
                              <p:cond delay="2500"/>
                            </p:stCondLst>
                            <p:childTnLst>
                              <p:par>
                                <p:cTn id="9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500"/>
                                        <p:tgtEl>
                                          <p:spTgt spid="5120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3000"/>
                            </p:stCondLst>
                            <p:childTnLst>
                              <p:par>
                                <p:cTn id="102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2000" fill="hold"/>
                                        <p:tgtEl>
                                          <p:spTgt spid="5120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2000" fill="hold"/>
                                        <p:tgtEl>
                                          <p:spTgt spid="5120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7" dur="3083" fill="hold"/>
                                        <p:tgtEl>
                                          <p:spTgt spid="51207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120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120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4" fill="hold">
                            <p:stCondLst>
                              <p:cond delay="500"/>
                            </p:stCondLst>
                            <p:childTnLst>
                              <p:par>
                                <p:cTn id="11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7" dur="500"/>
                                        <p:tgtEl>
                                          <p:spTgt spid="5120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2" dur="500" fill="hold"/>
                                        <p:tgtEl>
                                          <p:spTgt spid="5120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3" dur="500" fill="hold"/>
                                        <p:tgtEl>
                                          <p:spTgt spid="5120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500"/>
                            </p:stCondLst>
                            <p:childTnLst>
                              <p:par>
                                <p:cTn id="1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2000"/>
                                        <p:tgtEl>
                                          <p:spTgt spid="5120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2500"/>
                            </p:stCondLst>
                            <p:childTnLst>
                              <p:par>
                                <p:cTn id="12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1" dur="500"/>
                                        <p:tgtEl>
                                          <p:spTgt spid="5120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6" dur="500" fill="hold"/>
                                        <p:tgtEl>
                                          <p:spTgt spid="5120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5120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500"/>
                            </p:stCondLst>
                            <p:childTnLst>
                              <p:par>
                                <p:cTn id="13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41" dur="2000"/>
                                        <p:tgtEl>
                                          <p:spTgt spid="5120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2500"/>
                            </p:stCondLst>
                            <p:childTnLst>
                              <p:par>
                                <p:cTn id="14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5" dur="500"/>
                                        <p:tgtEl>
                                          <p:spTgt spid="5120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3000"/>
                            </p:stCondLst>
                            <p:childTnLst>
                              <p:par>
                                <p:cTn id="147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9" dur="2000" fill="hold"/>
                                        <p:tgtEl>
                                          <p:spTgt spid="5120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0" dur="2000" fill="hold"/>
                                        <p:tgtEl>
                                          <p:spTgt spid="5120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2" dur="3082" fill="hold"/>
                                        <p:tgtEl>
                                          <p:spTgt spid="51207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1000"/>
                                        <p:tgtEl>
                                          <p:spTgt spid="5120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1000"/>
                                        <p:tgtEl>
                                          <p:spTgt spid="5120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>
                      <p:stCondLst>
                        <p:cond delay="indefinite"/>
                      </p:stCondLst>
                      <p:childTnLst>
                        <p:par>
                          <p:cTn id="162" fill="hold">
                            <p:stCondLst>
                              <p:cond delay="0"/>
                            </p:stCondLst>
                            <p:childTnLst>
                              <p:par>
                                <p:cTn id="16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5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7" dur="500"/>
                                        <p:tgtEl>
                                          <p:spTgt spid="5120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9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0" dur="500"/>
                                        <p:tgtEl>
                                          <p:spTgt spid="5120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553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6" dur="500"/>
                                        <p:tgtEl>
                                          <p:spTgt spid="5120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8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9" dur="500"/>
                                        <p:tgtEl>
                                          <p:spTgt spid="5120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2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1" presetID="10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5" dur="500"/>
                                        <p:tgtEl>
                                          <p:spTgt spid="553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7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>
                      <p:stCondLst>
                        <p:cond delay="indefinite"/>
                      </p:stCondLst>
                      <p:childTnLst>
                        <p:par>
                          <p:cTn id="190" fill="hold">
                            <p:stCondLst>
                              <p:cond delay="0"/>
                            </p:stCondLst>
                            <p:childTnLst>
                              <p:par>
                                <p:cTn id="19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3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4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5" fill="hold">
                            <p:stCondLst>
                              <p:cond delay="500"/>
                            </p:stCondLst>
                            <p:childTnLst>
                              <p:par>
                                <p:cTn id="19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8" dur="500"/>
                                        <p:tgtEl>
                                          <p:spTgt spid="59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9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1" dur="500"/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2" fill="hold">
                            <p:stCondLst>
                              <p:cond delay="1000"/>
                            </p:stCondLst>
                            <p:childTnLst>
                              <p:par>
                                <p:cTn id="203" presetID="23" presetClass="entr" presetSubtype="28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5" dur="500" fill="hold"/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6" dur="500" fill="hold"/>
                                        <p:tgtEl>
                                          <p:spTgt spid="5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>
                      <p:stCondLst>
                        <p:cond delay="indefinite"/>
                      </p:stCondLst>
                      <p:childTnLst>
                        <p:par>
                          <p:cTn id="208" fill="hold">
                            <p:stCondLst>
                              <p:cond delay="0"/>
                            </p:stCondLst>
                            <p:childTnLst>
                              <p:par>
                                <p:cTn id="20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500"/>
                            </p:stCondLst>
                            <p:childTnLst>
                              <p:par>
                                <p:cTn id="21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16" dur="2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7" fill="hold">
                            <p:stCondLst>
                              <p:cond delay="2500"/>
                            </p:stCondLst>
                            <p:childTnLst>
                              <p:par>
                                <p:cTn id="21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>
                      <p:stCondLst>
                        <p:cond delay="indefinite"/>
                      </p:stCondLst>
                      <p:childTnLst>
                        <p:par>
                          <p:cTn id="222" fill="hold">
                            <p:stCondLst>
                              <p:cond delay="0"/>
                            </p:stCondLst>
                            <p:childTnLst>
                              <p:par>
                                <p:cTn id="22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5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6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7" fill="hold">
                            <p:stCondLst>
                              <p:cond delay="500"/>
                            </p:stCondLst>
                            <p:childTnLst>
                              <p:par>
                                <p:cTn id="2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0" dur="2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1" fill="hold">
                            <p:stCondLst>
                              <p:cond delay="2500"/>
                            </p:stCondLst>
                            <p:childTnLst>
                              <p:par>
                                <p:cTn id="23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4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5" fill="hold">
                            <p:stCondLst>
                              <p:cond delay="3000"/>
                            </p:stCondLst>
                            <p:childTnLst>
                              <p:par>
                                <p:cTn id="236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8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9" dur="2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1" dur="3082" fill="hold"/>
                                        <p:tgtEl>
                                          <p:spTgt spid="8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5" fill="hold">
                            <p:stCondLst>
                              <p:cond delay="6082"/>
                            </p:stCondLst>
                            <p:childTnLst>
                              <p:par>
                                <p:cTn id="246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729 0.01389 L -0.03541 0.01111 " pathEditMode="relative" rAng="0" ptsTypes="AA">
                                      <p:cBhvr>
                                        <p:cTn id="247" dur="2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06" y="-139"/>
                                    </p:animMotion>
                                  </p:childTnLst>
                                </p:cTn>
                              </p:par>
                              <p:par>
                                <p:cTn id="24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0" dur="20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1" fill="hold">
                            <p:stCondLst>
                              <p:cond delay="8082"/>
                            </p:stCondLst>
                            <p:childTnLst>
                              <p:par>
                                <p:cTn id="25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500"/>
                                        <p:tgtEl>
                                          <p:spTgt spid="553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3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6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68" dur="20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6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2070"/>
                </p:tgtEl>
              </p:cMediaNode>
            </p:audio>
            <p:audio>
              <p:cMediaNode showWhenStopped="0">
                <p:cTn id="27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2077"/>
                </p:tgtEl>
              </p:cMediaNode>
            </p:audio>
            <p:audio>
              <p:cMediaNode showWhenStopped="0">
                <p:cTn id="271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12078"/>
                </p:tgtEl>
              </p:cMediaNode>
            </p:audio>
            <p:audio>
              <p:cMediaNode showWhenStopped="0">
                <p:cTn id="272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1"/>
                </p:tgtEl>
              </p:cMediaNode>
            </p:audio>
          </p:childTnLst>
        </p:cTn>
      </p:par>
    </p:tnLst>
    <p:bldLst>
      <p:bldP spid="75" grpId="0" animBg="1"/>
      <p:bldP spid="71" grpId="0" animBg="1"/>
      <p:bldP spid="512017" grpId="0" animBg="1"/>
      <p:bldP spid="512016" grpId="0" animBg="1"/>
      <p:bldP spid="512015" grpId="0" build="allAtOnce" animBg="1"/>
      <p:bldP spid="512004" grpId="0" animBg="1"/>
      <p:bldP spid="512005" grpId="0" animBg="1"/>
      <p:bldP spid="512006" grpId="0" animBg="1"/>
      <p:bldP spid="512007" grpId="0" animBg="1"/>
      <p:bldP spid="512008" grpId="0" animBg="1"/>
      <p:bldP spid="512009" grpId="0" animBg="1"/>
      <p:bldP spid="512024" grpId="0"/>
      <p:bldP spid="55317" grpId="0" animBg="1"/>
      <p:bldP spid="512029" grpId="0"/>
      <p:bldP spid="512035" grpId="0"/>
      <p:bldP spid="512036" grpId="0"/>
      <p:bldP spid="512037" grpId="0"/>
      <p:bldP spid="512038" grpId="0"/>
      <p:bldP spid="512039" grpId="0"/>
      <p:bldP spid="512042" grpId="0"/>
      <p:bldP spid="512043" grpId="0"/>
      <p:bldP spid="512044" grpId="0"/>
      <p:bldP spid="512045" grpId="0"/>
      <p:bldP spid="512046" grpId="0"/>
      <p:bldP spid="512048" grpId="0"/>
      <p:bldP spid="512050" grpId="0"/>
      <p:bldP spid="512051" grpId="0"/>
      <p:bldP spid="512052" grpId="0"/>
      <p:bldP spid="512053" grpId="0"/>
      <p:bldP spid="512062" grpId="0" animBg="1"/>
      <p:bldP spid="512063" grpId="0" animBg="1"/>
      <p:bldP spid="512065" grpId="0"/>
      <p:bldP spid="512066" grpId="0"/>
      <p:bldP spid="512067" grpId="0"/>
      <p:bldP spid="57" grpId="0"/>
      <p:bldP spid="58" grpId="0"/>
      <p:bldP spid="59" grpId="0" build="allAtOnce" animBg="1"/>
      <p:bldP spid="60" grpId="0"/>
      <p:bldP spid="61" grpId="0" animBg="1"/>
      <p:bldP spid="62" grpId="0"/>
      <p:bldP spid="63" grpId="0"/>
      <p:bldP spid="64" grpId="0" animBg="1"/>
      <p:bldP spid="65" grpId="0"/>
      <p:bldP spid="66" grpId="0"/>
      <p:bldP spid="73" grpId="0"/>
      <p:bldP spid="76" grpId="0"/>
      <p:bldP spid="77" grpId="0"/>
      <p:bldP spid="78" grpId="0"/>
      <p:bldP spid="7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301" name="Line 13"/>
          <p:cNvSpPr>
            <a:spLocks noChangeShapeType="1"/>
          </p:cNvSpPr>
          <p:nvPr/>
        </p:nvSpPr>
        <p:spPr bwMode="auto">
          <a:xfrm>
            <a:off x="7086600" y="3619500"/>
            <a:ext cx="1028700" cy="1066800"/>
          </a:xfrm>
          <a:prstGeom prst="line">
            <a:avLst/>
          </a:prstGeom>
          <a:noFill/>
          <a:ln w="38100">
            <a:solidFill>
              <a:srgbClr val="0066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2291" name="Rectangle 3"/>
          <p:cNvSpPr>
            <a:spLocks noGrp="1" noRot="1" noChangeArrowheads="1"/>
          </p:cNvSpPr>
          <p:nvPr>
            <p:ph type="title"/>
          </p:nvPr>
        </p:nvSpPr>
        <p:spPr>
          <a:xfrm>
            <a:off x="0" y="50800"/>
            <a:ext cx="9144000" cy="381000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0000CC"/>
                </a:solidFill>
              </a:rPr>
              <a:t>1993 Macro Free Response Long Question</a:t>
            </a:r>
          </a:p>
        </p:txBody>
      </p:sp>
      <p:sp>
        <p:nvSpPr>
          <p:cNvPr id="652292" name="Rectangle 4"/>
          <p:cNvSpPr>
            <a:spLocks noChangeArrowheads="1"/>
          </p:cNvSpPr>
          <p:nvPr/>
        </p:nvSpPr>
        <p:spPr bwMode="auto">
          <a:xfrm>
            <a:off x="0" y="457200"/>
            <a:ext cx="9144000" cy="312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marL="342900" indent="-342900">
              <a:buFontTx/>
              <a:buAutoNum type="arabicPeriod"/>
              <a:defRPr/>
            </a:pPr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Suppose </a:t>
            </a:r>
            <a:r>
              <a:rPr lang="en-US" sz="1800" dirty="0">
                <a:solidFill>
                  <a:srgbClr val="000000"/>
                </a:solidFill>
                <a:latin typeface="Arial" charset="0"/>
                <a:cs typeface="Arial" charset="0"/>
              </a:rPr>
              <a:t>that the</a:t>
            </a:r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following conditions describe the current U.S. economy</a:t>
            </a:r>
            <a:r>
              <a:rPr lang="en-US" sz="1800" dirty="0">
                <a:solidFill>
                  <a:srgbClr val="000000"/>
                </a:solidFill>
                <a:latin typeface="Arial" charset="0"/>
                <a:cs typeface="Arial" charset="0"/>
              </a:rPr>
              <a:t>.</a:t>
            </a:r>
          </a:p>
          <a:p>
            <a:pPr marL="342900" indent="-342900">
              <a:defRPr/>
            </a:pPr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  - The unemployment rate is 5%</a:t>
            </a:r>
          </a:p>
          <a:p>
            <a:pPr marL="342900" indent="-342900">
              <a:defRPr/>
            </a:pPr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  - Inflation is 2%</a:t>
            </a:r>
          </a:p>
          <a:p>
            <a:pPr marL="342900" indent="-342900">
              <a:defRPr/>
            </a:pPr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  - Real GDP is growing at the rate of 3%</a:t>
            </a:r>
          </a:p>
          <a:p>
            <a:pPr marL="342900" indent="-342900">
              <a:defRPr/>
            </a:pPr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  </a:t>
            </a:r>
            <a:r>
              <a:rPr lang="en-US" sz="2000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</a:t>
            </a:r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. First assume that the </a:t>
            </a: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federal government increases its spending</a:t>
            </a:r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 and</a:t>
            </a:r>
          </a:p>
          <a:p>
            <a:pPr marL="342900" indent="-342900">
              <a:defRPr/>
            </a:pPr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     </a:t>
            </a: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increases taxes</a:t>
            </a:r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 so as to </a:t>
            </a: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maintain a balanced budget</a:t>
            </a:r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.   Using  </a:t>
            </a: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AD/AS</a:t>
            </a:r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</a:p>
          <a:p>
            <a:pPr marL="342900" indent="-342900">
              <a:defRPr/>
            </a:pPr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     </a:t>
            </a: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analysis</a:t>
            </a:r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, </a:t>
            </a:r>
            <a:r>
              <a:rPr lang="en-US" sz="1800" dirty="0">
                <a:solidFill>
                  <a:srgbClr val="000000"/>
                </a:solidFill>
                <a:latin typeface="Arial" charset="0"/>
                <a:cs typeface="Arial" charset="0"/>
              </a:rPr>
              <a:t>explain the</a:t>
            </a:r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short-run effects</a:t>
            </a:r>
            <a:r>
              <a:rPr lang="en-US" sz="2000" dirty="0">
                <a:solidFill>
                  <a:srgbClr val="000000"/>
                </a:solidFill>
                <a:latin typeface="Arial" charset="0"/>
                <a:cs typeface="Arial" charset="0"/>
              </a:rPr>
              <a:t> of these policies </a:t>
            </a:r>
            <a:r>
              <a:rPr lang="en-US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on each</a:t>
            </a:r>
            <a:r>
              <a:rPr lang="en-US" sz="1800" dirty="0">
                <a:solidFill>
                  <a:srgbClr val="000000"/>
                </a:solidFill>
                <a:latin typeface="Arial" charset="0"/>
                <a:cs typeface="Arial" charset="0"/>
              </a:rPr>
              <a:t> of the following.</a:t>
            </a:r>
          </a:p>
          <a:p>
            <a:pPr marL="342900" indent="-342900">
              <a:defRPr/>
            </a:pPr>
            <a:r>
              <a:rPr lang="en-US" sz="1800" dirty="0">
                <a:solidFill>
                  <a:srgbClr val="000000"/>
                </a:solidFill>
                <a:latin typeface="Arial" charset="0"/>
                <a:cs typeface="Arial" charset="0"/>
              </a:rPr>
              <a:t>    (a) </a:t>
            </a:r>
            <a:r>
              <a:rPr lang="en-US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Output/employment</a:t>
            </a:r>
          </a:p>
          <a:p>
            <a:pPr marL="342900" indent="-342900">
              <a:defRPr/>
            </a:pPr>
            <a:r>
              <a:rPr lang="en-US" sz="1800" dirty="0">
                <a:solidFill>
                  <a:srgbClr val="000000"/>
                </a:solidFill>
                <a:latin typeface="Arial" charset="0"/>
                <a:cs typeface="Arial" charset="0"/>
              </a:rPr>
              <a:t>    (b) The </a:t>
            </a:r>
            <a:r>
              <a:rPr lang="en-US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price level</a:t>
            </a:r>
          </a:p>
          <a:p>
            <a:pPr marL="342900" indent="-342900">
              <a:defRPr/>
            </a:pPr>
            <a:r>
              <a:rPr lang="en-US" sz="1800" dirty="0">
                <a:solidFill>
                  <a:srgbClr val="000000"/>
                </a:solidFill>
                <a:latin typeface="Arial" charset="0"/>
                <a:cs typeface="Arial" charset="0"/>
              </a:rPr>
              <a:t>    (c) </a:t>
            </a:r>
            <a:r>
              <a:rPr lang="en-US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Interest rates</a:t>
            </a:r>
            <a:r>
              <a:rPr lang="en-US" sz="1800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652294" name="Rectangle 6"/>
          <p:cNvSpPr>
            <a:spLocks noChangeArrowheads="1"/>
          </p:cNvSpPr>
          <p:nvPr/>
        </p:nvSpPr>
        <p:spPr bwMode="auto">
          <a:xfrm>
            <a:off x="304800" y="3581400"/>
            <a:ext cx="5638800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1800" b="1" dirty="0">
                <a:solidFill>
                  <a:srgbClr val="000000"/>
                </a:solidFill>
                <a:latin typeface="Arial" charset="0"/>
                <a:cs typeface="Arial" charset="0"/>
              </a:rPr>
              <a:t>With</a:t>
            </a:r>
            <a:r>
              <a:rPr lang="en-US" sz="1800" b="1" dirty="0">
                <a:solidFill>
                  <a:srgbClr val="CC0000"/>
                </a:solidFill>
                <a:latin typeface="Arial" charset="0"/>
                <a:cs typeface="Arial" charset="0"/>
              </a:rPr>
              <a:t> </a:t>
            </a:r>
            <a:r>
              <a:rPr lang="en-US" sz="18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G</a:t>
            </a:r>
            <a:r>
              <a:rPr lang="en-US" sz="16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&amp;</a:t>
            </a:r>
            <a:r>
              <a:rPr lang="en-US" sz="18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T increased</a:t>
            </a:r>
            <a:r>
              <a:rPr lang="en-US" sz="1800" b="1" dirty="0">
                <a:solidFill>
                  <a:srgbClr val="CC0000"/>
                </a:solidFill>
                <a:latin typeface="Arial" charset="0"/>
                <a:cs typeface="Arial" charset="0"/>
              </a:rPr>
              <a:t> </a:t>
            </a:r>
            <a:r>
              <a:rPr lang="en-US" sz="1800" b="1" dirty="0">
                <a:solidFill>
                  <a:srgbClr val="000000"/>
                </a:solidFill>
                <a:latin typeface="Arial" charset="0"/>
                <a:cs typeface="Arial" charset="0"/>
              </a:rPr>
              <a:t>by the same amount, &amp; since </a:t>
            </a:r>
          </a:p>
          <a:p>
            <a:pPr>
              <a:defRPr/>
            </a:pPr>
            <a:r>
              <a:rPr lang="en-US" sz="1800" b="1" dirty="0">
                <a:solidFill>
                  <a:srgbClr val="000000"/>
                </a:solidFill>
                <a:latin typeface="Arial" charset="0"/>
                <a:cs typeface="Arial" charset="0"/>
              </a:rPr>
              <a:t>1</a:t>
            </a:r>
            <a:r>
              <a:rPr lang="en-US" sz="1800" b="1" baseline="30000" dirty="0">
                <a:solidFill>
                  <a:srgbClr val="000000"/>
                </a:solidFill>
                <a:latin typeface="Arial" charset="0"/>
                <a:cs typeface="Arial" charset="0"/>
              </a:rPr>
              <a:t>st</a:t>
            </a:r>
            <a:r>
              <a:rPr lang="en-US" sz="1800" b="1" dirty="0">
                <a:solidFill>
                  <a:srgbClr val="000000"/>
                </a:solidFill>
                <a:latin typeface="Arial" charset="0"/>
                <a:cs typeface="Arial" charset="0"/>
              </a:rPr>
              <a:t> round G is not subject to the MPS but T is, this </a:t>
            </a:r>
          </a:p>
          <a:p>
            <a:pPr>
              <a:defRPr/>
            </a:pPr>
            <a:r>
              <a:rPr lang="en-US" sz="1800" b="1" dirty="0">
                <a:solidFill>
                  <a:srgbClr val="000000"/>
                </a:solidFill>
                <a:latin typeface="Arial" charset="0"/>
                <a:cs typeface="Arial" charset="0"/>
              </a:rPr>
              <a:t>w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  <a:cs typeface="Arial" charset="0"/>
              </a:rPr>
              <a:t>ould </a:t>
            </a:r>
            <a:r>
              <a:rPr lang="en-US" sz="1800" b="1" dirty="0">
                <a:solidFill>
                  <a:srgbClr val="000000"/>
                </a:solidFill>
                <a:latin typeface="Arial" charset="0"/>
                <a:cs typeface="Arial" charset="0"/>
              </a:rPr>
              <a:t>result 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  <a:cs typeface="Arial" charset="0"/>
              </a:rPr>
              <a:t>in an</a:t>
            </a:r>
            <a:r>
              <a:rPr lang="en-US" sz="1800" b="1" dirty="0">
                <a:solidFill>
                  <a:srgbClr val="000000"/>
                </a:solidFill>
                <a:latin typeface="Arial" charset="0"/>
                <a:cs typeface="Arial" charset="0"/>
              </a:rPr>
              <a:t> </a:t>
            </a:r>
            <a:r>
              <a:rPr lang="en-US" sz="18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“expansionary fiscal policy”</a:t>
            </a:r>
            <a:r>
              <a:rPr lang="en-US" sz="1800" b="1" dirty="0">
                <a:solidFill>
                  <a:srgbClr val="CC0000"/>
                </a:solidFill>
                <a:latin typeface="Arial" charset="0"/>
                <a:cs typeface="Arial" charset="0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  <a:cs typeface="Arial" charset="0"/>
              </a:rPr>
              <a:t>and</a:t>
            </a:r>
          </a:p>
          <a:p>
            <a:pPr>
              <a:defRPr/>
            </a:pPr>
            <a:r>
              <a:rPr lang="en-US" sz="18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increase GDP </a:t>
            </a:r>
            <a:r>
              <a:rPr lang="en-US" sz="1800" b="1" dirty="0">
                <a:solidFill>
                  <a:srgbClr val="CC0000"/>
                </a:solidFill>
                <a:latin typeface="Arial" charset="0"/>
                <a:cs typeface="Arial" charset="0"/>
              </a:rPr>
              <a:t> </a:t>
            </a:r>
            <a:r>
              <a:rPr lang="en-US" sz="1800" b="1" dirty="0">
                <a:solidFill>
                  <a:srgbClr val="000000"/>
                </a:solidFill>
                <a:latin typeface="Arial" charset="0"/>
                <a:cs typeface="Arial" charset="0"/>
              </a:rPr>
              <a:t>by  the  same  amount as the equal </a:t>
            </a:r>
          </a:p>
          <a:p>
            <a:pPr>
              <a:defRPr/>
            </a:pPr>
            <a:r>
              <a:rPr lang="en-US" sz="1800" b="1" dirty="0">
                <a:solidFill>
                  <a:srgbClr val="000000"/>
                </a:solidFill>
                <a:latin typeface="Arial" charset="0"/>
                <a:cs typeface="Arial" charset="0"/>
              </a:rPr>
              <a:t>increase in G and T, which would </a:t>
            </a:r>
            <a:r>
              <a:rPr lang="en-US" sz="18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increase AD</a:t>
            </a:r>
            <a:r>
              <a:rPr lang="en-US" sz="1800" b="1" dirty="0">
                <a:solidFill>
                  <a:srgbClr val="000000"/>
                </a:solidFill>
                <a:latin typeface="Arial" charset="0"/>
                <a:cs typeface="Arial" charset="0"/>
              </a:rPr>
              <a:t>.</a:t>
            </a:r>
            <a:r>
              <a:rPr lang="en-US" sz="1800" b="1" dirty="0">
                <a:solidFill>
                  <a:srgbClr val="CC0000"/>
                </a:solidFill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652295" name="Rectangle 7"/>
          <p:cNvSpPr>
            <a:spLocks noChangeArrowheads="1"/>
          </p:cNvSpPr>
          <p:nvPr/>
        </p:nvSpPr>
        <p:spPr bwMode="auto">
          <a:xfrm>
            <a:off x="304800" y="5105400"/>
            <a:ext cx="84582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1800" b="1" dirty="0">
                <a:solidFill>
                  <a:srgbClr val="000000"/>
                </a:solidFill>
                <a:latin typeface="Arial" charset="0"/>
                <a:cs typeface="Arial" charset="0"/>
              </a:rPr>
              <a:t>This increase in AD would increase </a:t>
            </a:r>
            <a:r>
              <a:rPr lang="en-US" sz="18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GDP, employment and price level</a:t>
            </a:r>
            <a:r>
              <a:rPr lang="en-US" sz="1800" b="1" dirty="0">
                <a:solidFill>
                  <a:srgbClr val="000000"/>
                </a:solidFill>
                <a:latin typeface="Arial" charset="0"/>
                <a:cs typeface="Arial" charset="0"/>
              </a:rPr>
              <a:t>.</a:t>
            </a:r>
            <a:r>
              <a:rPr lang="en-US" sz="1800" b="1" dirty="0">
                <a:solidFill>
                  <a:srgbClr val="CC0000"/>
                </a:solidFill>
                <a:latin typeface="Arial" charset="0"/>
                <a:cs typeface="Arial" charset="0"/>
              </a:rPr>
              <a:t> </a:t>
            </a:r>
            <a:r>
              <a:rPr lang="en-US" sz="1000" b="1" dirty="0">
                <a:solidFill>
                  <a:srgbClr val="CC0000"/>
                </a:solidFill>
                <a:latin typeface="Arial" charset="0"/>
                <a:cs typeface="Arial" charset="0"/>
              </a:rPr>
              <a:t> </a:t>
            </a:r>
            <a:r>
              <a:rPr lang="en-US" sz="1800" b="1" dirty="0">
                <a:solidFill>
                  <a:srgbClr val="000000"/>
                </a:solidFill>
                <a:latin typeface="Arial" charset="0"/>
                <a:cs typeface="Arial" charset="0"/>
              </a:rPr>
              <a:t>The</a:t>
            </a:r>
          </a:p>
          <a:p>
            <a:pPr>
              <a:defRPr/>
            </a:pPr>
            <a:r>
              <a:rPr lang="en-US" sz="1800" b="1" dirty="0">
                <a:solidFill>
                  <a:srgbClr val="000000"/>
                </a:solidFill>
                <a:latin typeface="Arial" charset="0"/>
                <a:cs typeface="Arial" charset="0"/>
              </a:rPr>
              <a:t>increase  in  price  level</a:t>
            </a:r>
            <a:r>
              <a:rPr lang="en-US" sz="1800" b="1" dirty="0">
                <a:solidFill>
                  <a:srgbClr val="CC0000"/>
                </a:solidFill>
                <a:latin typeface="Arial" charset="0"/>
                <a:cs typeface="Arial" charset="0"/>
              </a:rPr>
              <a:t>  *</a:t>
            </a:r>
            <a:r>
              <a:rPr lang="en-US" sz="18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increases  demand  for money</a:t>
            </a:r>
            <a:r>
              <a:rPr lang="en-US" sz="1800" b="1" dirty="0">
                <a:solidFill>
                  <a:srgbClr val="CC0000"/>
                </a:solidFill>
                <a:latin typeface="Arial" charset="0"/>
                <a:cs typeface="Arial" charset="0"/>
              </a:rPr>
              <a:t> </a:t>
            </a:r>
            <a:r>
              <a:rPr lang="en-US" sz="1800" b="1" dirty="0">
                <a:solidFill>
                  <a:srgbClr val="000000"/>
                </a:solidFill>
                <a:latin typeface="Arial" charset="0"/>
                <a:cs typeface="Arial" charset="0"/>
              </a:rPr>
              <a:t>and this </a:t>
            </a:r>
            <a:r>
              <a:rPr lang="en-US" sz="18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increases</a:t>
            </a:r>
          </a:p>
          <a:p>
            <a:pPr>
              <a:defRPr/>
            </a:pPr>
            <a:r>
              <a:rPr lang="en-US" sz="1800" b="1" dirty="0">
                <a:solidFill>
                  <a:srgbClr val="CC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interest  rates</a:t>
            </a:r>
            <a:r>
              <a:rPr lang="en-US" sz="1800" b="1" dirty="0">
                <a:solidFill>
                  <a:srgbClr val="000000"/>
                </a:solidFill>
                <a:latin typeface="Arial" charset="0"/>
                <a:cs typeface="Arial" charset="0"/>
              </a:rPr>
              <a:t>.</a:t>
            </a:r>
          </a:p>
        </p:txBody>
      </p:sp>
      <p:sp>
        <p:nvSpPr>
          <p:cNvPr id="652296" name="Line 8"/>
          <p:cNvSpPr>
            <a:spLocks noChangeShapeType="1"/>
          </p:cNvSpPr>
          <p:nvPr/>
        </p:nvSpPr>
        <p:spPr bwMode="auto">
          <a:xfrm>
            <a:off x="7721600" y="3302000"/>
            <a:ext cx="0" cy="14732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2297" name="Rectangle 9"/>
          <p:cNvSpPr>
            <a:spLocks noChangeArrowheads="1"/>
          </p:cNvSpPr>
          <p:nvPr/>
        </p:nvSpPr>
        <p:spPr bwMode="auto">
          <a:xfrm>
            <a:off x="7429500" y="3060700"/>
            <a:ext cx="609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LRAS</a:t>
            </a:r>
          </a:p>
        </p:txBody>
      </p:sp>
      <p:sp>
        <p:nvSpPr>
          <p:cNvPr id="652299" name="Arc 11"/>
          <p:cNvSpPr>
            <a:spLocks/>
          </p:cNvSpPr>
          <p:nvPr/>
        </p:nvSpPr>
        <p:spPr bwMode="auto">
          <a:xfrm rot="626248" flipV="1">
            <a:off x="6667500" y="2894013"/>
            <a:ext cx="1619250" cy="1841500"/>
          </a:xfrm>
          <a:custGeom>
            <a:avLst/>
            <a:gdLst>
              <a:gd name="T0" fmla="*/ 0 w 21345"/>
              <a:gd name="T1" fmla="*/ 0 h 21600"/>
              <a:gd name="T2" fmla="*/ 2147483647 w 21345"/>
              <a:gd name="T3" fmla="*/ 2147483647 h 21600"/>
              <a:gd name="T4" fmla="*/ 0 w 21345"/>
              <a:gd name="T5" fmla="*/ 2147483647 h 21600"/>
              <a:gd name="T6" fmla="*/ 0 60000 65536"/>
              <a:gd name="T7" fmla="*/ 0 60000 65536"/>
              <a:gd name="T8" fmla="*/ 0 60000 65536"/>
              <a:gd name="T9" fmla="*/ 0 w 21345"/>
              <a:gd name="T10" fmla="*/ 0 h 21600"/>
              <a:gd name="T11" fmla="*/ 21345 w 21345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345" h="21600" fill="none" extrusionOk="0">
                <a:moveTo>
                  <a:pt x="-1" y="0"/>
                </a:moveTo>
                <a:cubicBezTo>
                  <a:pt x="10651" y="0"/>
                  <a:pt x="19712" y="7764"/>
                  <a:pt x="21344" y="18290"/>
                </a:cubicBezTo>
              </a:path>
              <a:path w="21345" h="21600" stroke="0" extrusionOk="0">
                <a:moveTo>
                  <a:pt x="-1" y="0"/>
                </a:moveTo>
                <a:cubicBezTo>
                  <a:pt x="10651" y="0"/>
                  <a:pt x="19712" y="7764"/>
                  <a:pt x="21344" y="1829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52300" name="Line 12"/>
          <p:cNvSpPr>
            <a:spLocks noChangeShapeType="1"/>
          </p:cNvSpPr>
          <p:nvPr/>
        </p:nvSpPr>
        <p:spPr bwMode="auto">
          <a:xfrm>
            <a:off x="7073900" y="3594100"/>
            <a:ext cx="1028700" cy="10668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2302" name="Line 14"/>
          <p:cNvSpPr>
            <a:spLocks noChangeShapeType="1"/>
          </p:cNvSpPr>
          <p:nvPr/>
        </p:nvSpPr>
        <p:spPr bwMode="auto">
          <a:xfrm>
            <a:off x="6197600" y="3162300"/>
            <a:ext cx="0" cy="16129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2303" name="Line 15"/>
          <p:cNvSpPr>
            <a:spLocks noChangeShapeType="1"/>
          </p:cNvSpPr>
          <p:nvPr/>
        </p:nvSpPr>
        <p:spPr bwMode="auto">
          <a:xfrm flipV="1">
            <a:off x="6197600" y="4775200"/>
            <a:ext cx="2565400" cy="127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52304" name="Rectangle 16"/>
          <p:cNvSpPr>
            <a:spLocks noChangeArrowheads="1"/>
          </p:cNvSpPr>
          <p:nvPr/>
        </p:nvSpPr>
        <p:spPr bwMode="auto">
          <a:xfrm>
            <a:off x="7505700" y="4800600"/>
            <a:ext cx="2667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6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5</a:t>
            </a:r>
            <a:r>
              <a:rPr lang="en-US" sz="1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%</a:t>
            </a:r>
          </a:p>
        </p:txBody>
      </p:sp>
      <p:sp>
        <p:nvSpPr>
          <p:cNvPr id="652305" name="Rectangle 17"/>
          <p:cNvSpPr>
            <a:spLocks noChangeArrowheads="1"/>
          </p:cNvSpPr>
          <p:nvPr/>
        </p:nvSpPr>
        <p:spPr bwMode="auto">
          <a:xfrm>
            <a:off x="8077200" y="3098800"/>
            <a:ext cx="609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8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SRAS</a:t>
            </a:r>
          </a:p>
        </p:txBody>
      </p:sp>
      <p:sp>
        <p:nvSpPr>
          <p:cNvPr id="652306" name="Rectangle 18"/>
          <p:cNvSpPr>
            <a:spLocks noChangeArrowheads="1"/>
          </p:cNvSpPr>
          <p:nvPr/>
        </p:nvSpPr>
        <p:spPr bwMode="auto">
          <a:xfrm>
            <a:off x="6769100" y="3378200"/>
            <a:ext cx="406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AD</a:t>
            </a:r>
            <a:r>
              <a:rPr lang="en-US" sz="1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1</a:t>
            </a:r>
          </a:p>
        </p:txBody>
      </p:sp>
      <p:sp>
        <p:nvSpPr>
          <p:cNvPr id="652308" name="Line 20"/>
          <p:cNvSpPr>
            <a:spLocks noChangeShapeType="1"/>
          </p:cNvSpPr>
          <p:nvPr/>
        </p:nvSpPr>
        <p:spPr bwMode="auto">
          <a:xfrm flipH="1">
            <a:off x="6223000" y="4279900"/>
            <a:ext cx="1473200" cy="0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52309" name="Rectangle 21"/>
          <p:cNvSpPr>
            <a:spLocks noChangeArrowheads="1"/>
          </p:cNvSpPr>
          <p:nvPr/>
        </p:nvSpPr>
        <p:spPr bwMode="auto">
          <a:xfrm>
            <a:off x="5905500" y="4191000"/>
            <a:ext cx="2667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6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2</a:t>
            </a:r>
            <a:r>
              <a:rPr lang="en-US" sz="1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%</a:t>
            </a:r>
          </a:p>
        </p:txBody>
      </p:sp>
      <p:pic>
        <p:nvPicPr>
          <p:cNvPr id="652298" name="Picture 10" descr="1 a blue red orb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823200" y="4051300"/>
            <a:ext cx="152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52310" name="Rectangle 22"/>
          <p:cNvSpPr>
            <a:spLocks noChangeArrowheads="1"/>
          </p:cNvSpPr>
          <p:nvPr/>
        </p:nvSpPr>
        <p:spPr bwMode="auto">
          <a:xfrm>
            <a:off x="5892800" y="3162300"/>
            <a:ext cx="2667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PL</a:t>
            </a:r>
          </a:p>
        </p:txBody>
      </p:sp>
      <p:sp>
        <p:nvSpPr>
          <p:cNvPr id="652311" name="Rectangle 23"/>
          <p:cNvSpPr>
            <a:spLocks noChangeArrowheads="1"/>
          </p:cNvSpPr>
          <p:nvPr/>
        </p:nvSpPr>
        <p:spPr bwMode="auto">
          <a:xfrm>
            <a:off x="8293100" y="4787900"/>
            <a:ext cx="8509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RGDP</a:t>
            </a:r>
          </a:p>
        </p:txBody>
      </p:sp>
      <p:sp>
        <p:nvSpPr>
          <p:cNvPr id="652312" name="Line 24"/>
          <p:cNvSpPr>
            <a:spLocks noChangeShapeType="1"/>
          </p:cNvSpPr>
          <p:nvPr/>
        </p:nvSpPr>
        <p:spPr bwMode="auto">
          <a:xfrm flipH="1">
            <a:off x="6184900" y="4114800"/>
            <a:ext cx="1638300" cy="0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52313" name="Line 25"/>
          <p:cNvSpPr>
            <a:spLocks noChangeShapeType="1"/>
          </p:cNvSpPr>
          <p:nvPr/>
        </p:nvSpPr>
        <p:spPr bwMode="auto">
          <a:xfrm>
            <a:off x="7886700" y="4191000"/>
            <a:ext cx="0" cy="571500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52314" name="Rectangle 26"/>
          <p:cNvSpPr>
            <a:spLocks noChangeArrowheads="1"/>
          </p:cNvSpPr>
          <p:nvPr/>
        </p:nvSpPr>
        <p:spPr bwMode="auto">
          <a:xfrm>
            <a:off x="7874000" y="4800600"/>
            <a:ext cx="2667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6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4.8</a:t>
            </a:r>
            <a:r>
              <a:rPr lang="en-US" sz="1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%</a:t>
            </a:r>
          </a:p>
        </p:txBody>
      </p:sp>
      <p:sp>
        <p:nvSpPr>
          <p:cNvPr id="652315" name="Rectangle 27"/>
          <p:cNvSpPr>
            <a:spLocks noChangeArrowheads="1"/>
          </p:cNvSpPr>
          <p:nvPr/>
        </p:nvSpPr>
        <p:spPr bwMode="auto">
          <a:xfrm>
            <a:off x="5918200" y="3975100"/>
            <a:ext cx="266700" cy="20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6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3</a:t>
            </a:r>
            <a:r>
              <a:rPr lang="en-US" sz="1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%</a:t>
            </a:r>
          </a:p>
        </p:txBody>
      </p:sp>
      <p:sp>
        <p:nvSpPr>
          <p:cNvPr id="652316" name="Rectangle 28"/>
          <p:cNvSpPr>
            <a:spLocks noChangeArrowheads="1"/>
          </p:cNvSpPr>
          <p:nvPr/>
        </p:nvSpPr>
        <p:spPr bwMode="auto">
          <a:xfrm>
            <a:off x="7200900" y="3263900"/>
            <a:ext cx="381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AD</a:t>
            </a:r>
            <a:r>
              <a:rPr lang="en-US" sz="1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52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2000"/>
                                        <p:tgtEl>
                                          <p:spTgt spid="6522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652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2000"/>
                                        <p:tgtEl>
                                          <p:spTgt spid="652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2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2000"/>
                                        <p:tgtEl>
                                          <p:spTgt spid="6522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2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6522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2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2000"/>
                                        <p:tgtEl>
                                          <p:spTgt spid="6522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2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2000"/>
                                        <p:tgtEl>
                                          <p:spTgt spid="6522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29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2000"/>
                                        <p:tgtEl>
                                          <p:spTgt spid="65229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29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65229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 nodeType="clickPar">
                      <p:stCondLst>
                        <p:cond delay="indefinite"/>
                      </p:stCondLst>
                      <p:childTnLst>
                        <p:par>
                          <p:cTn id="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6522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2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6522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652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3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6523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3" dur="500"/>
                                        <p:tgtEl>
                                          <p:spTgt spid="652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3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6" dur="500"/>
                                        <p:tgtEl>
                                          <p:spTgt spid="6523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3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9" dur="500"/>
                                        <p:tgtEl>
                                          <p:spTgt spid="6523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2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2" dur="500"/>
                                        <p:tgtEl>
                                          <p:spTgt spid="6522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3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5" dur="500"/>
                                        <p:tgtEl>
                                          <p:spTgt spid="6523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8" dur="500"/>
                                        <p:tgtEl>
                                          <p:spTgt spid="652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9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3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6523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3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6523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3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6523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2" dur="500"/>
                                        <p:tgtEl>
                                          <p:spTgt spid="652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4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833 0.01111 L 0.02639 -0.01297 " pathEditMode="relative" rAng="0" ptsTypes="AA">
                                      <p:cBhvr>
                                        <p:cTn id="85" dur="2000" fill="hold"/>
                                        <p:tgtEl>
                                          <p:spTgt spid="65230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00" y="-12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 s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8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3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6523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1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2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3" dur="500"/>
                                        <p:tgtEl>
                                          <p:spTgt spid="6522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3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6" dur="500"/>
                                        <p:tgtEl>
                                          <p:spTgt spid="6523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7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9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3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0" dur="1000"/>
                                        <p:tgtEl>
                                          <p:spTgt spid="6523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3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6523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1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6523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0" dur="500"/>
                                        <p:tgtEl>
                                          <p:spTgt spid="652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 nodeType="clickPar">
                      <p:stCondLst>
                        <p:cond delay="indefinite"/>
                      </p:stCondLst>
                      <p:childTnLst>
                        <p:par>
                          <p:cTn id="1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3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5" dur="500" fill="hold"/>
                                        <p:tgtEl>
                                          <p:spTgt spid="6522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500" fill="hold"/>
                                        <p:tgtEl>
                                          <p:spTgt spid="6522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7" presetID="2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2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6522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500" fill="hold"/>
                                        <p:tgtEl>
                                          <p:spTgt spid="6522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2301" grpId="0" animBg="1"/>
      <p:bldP spid="652301" grpId="1" animBg="1"/>
      <p:bldP spid="652294" grpId="0"/>
      <p:bldP spid="652295" grpId="0"/>
      <p:bldP spid="652296" grpId="0" animBg="1"/>
      <p:bldP spid="652297" grpId="0"/>
      <p:bldP spid="652299" grpId="0" animBg="1"/>
      <p:bldP spid="652300" grpId="0" animBg="1"/>
      <p:bldP spid="652302" grpId="0" animBg="1"/>
      <p:bldP spid="652303" grpId="0" animBg="1"/>
      <p:bldP spid="652304" grpId="0"/>
      <p:bldP spid="652304" grpId="1"/>
      <p:bldP spid="652305" grpId="0"/>
      <p:bldP spid="652306" grpId="0"/>
      <p:bldP spid="652308" grpId="0" animBg="1"/>
      <p:bldP spid="652309" grpId="0"/>
      <p:bldP spid="652310" grpId="0"/>
      <p:bldP spid="652311" grpId="0"/>
      <p:bldP spid="652312" grpId="0" animBg="1"/>
      <p:bldP spid="652313" grpId="0" animBg="1"/>
      <p:bldP spid="652314" grpId="0"/>
      <p:bldP spid="652315" grpId="0"/>
      <p:bldP spid="6523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7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2514" name="Line 2"/>
          <p:cNvSpPr>
            <a:spLocks noChangeShapeType="1"/>
          </p:cNvSpPr>
          <p:nvPr/>
        </p:nvSpPr>
        <p:spPr bwMode="auto">
          <a:xfrm>
            <a:off x="5789613" y="4197350"/>
            <a:ext cx="19050" cy="1389063"/>
          </a:xfrm>
          <a:prstGeom prst="line">
            <a:avLst/>
          </a:prstGeom>
          <a:noFill/>
          <a:ln w="38100">
            <a:solidFill>
              <a:srgbClr val="3333FF"/>
            </a:solidFill>
            <a:prstDash val="dash"/>
            <a:round/>
            <a:headEnd/>
            <a:tailEnd type="stealth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6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832516" name="Rectangle 4"/>
          <p:cNvSpPr>
            <a:spLocks noChangeArrowheads="1"/>
          </p:cNvSpPr>
          <p:nvPr/>
        </p:nvSpPr>
        <p:spPr bwMode="auto">
          <a:xfrm rot="16200000">
            <a:off x="688976" y="3189287"/>
            <a:ext cx="2081212" cy="5191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>
              <a:defRPr/>
            </a:pPr>
            <a:r>
              <a:rPr lang="en-US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Price Level</a:t>
            </a:r>
          </a:p>
        </p:txBody>
      </p:sp>
      <p:grpSp>
        <p:nvGrpSpPr>
          <p:cNvPr id="114693" name="Group 5"/>
          <p:cNvGrpSpPr>
            <a:grpSpLocks/>
          </p:cNvGrpSpPr>
          <p:nvPr/>
        </p:nvGrpSpPr>
        <p:grpSpPr bwMode="auto">
          <a:xfrm>
            <a:off x="2621702" y="1771650"/>
            <a:ext cx="3448917" cy="2840038"/>
            <a:chOff x="1498" y="1020"/>
            <a:chExt cx="1814" cy="1789"/>
          </a:xfrm>
        </p:grpSpPr>
        <p:sp>
          <p:nvSpPr>
            <p:cNvPr id="832518" name="Arc 6"/>
            <p:cNvSpPr>
              <a:spLocks/>
            </p:cNvSpPr>
            <p:nvPr/>
          </p:nvSpPr>
          <p:spPr bwMode="auto">
            <a:xfrm>
              <a:off x="2566" y="2062"/>
              <a:ext cx="746" cy="747"/>
            </a:xfrm>
            <a:custGeom>
              <a:avLst/>
              <a:gdLst>
                <a:gd name="G0" fmla="+- 0 0 0"/>
                <a:gd name="G1" fmla="+- 0 0 0"/>
                <a:gd name="G2" fmla="+- 21600 0 0"/>
                <a:gd name="T0" fmla="*/ 21600 w 21600"/>
                <a:gd name="T1" fmla="*/ 0 h 21600"/>
                <a:gd name="T2" fmla="*/ 0 w 21600"/>
                <a:gd name="T3" fmla="*/ 21600 h 21600"/>
                <a:gd name="T4" fmla="*/ 0 w 21600"/>
                <a:gd name="T5" fmla="*/ 0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600" fill="none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600"/>
                  </a:cubicBezTo>
                </a:path>
                <a:path w="21600" h="21600" stroke="0" extrusionOk="0">
                  <a:moveTo>
                    <a:pt x="21600" y="0"/>
                  </a:moveTo>
                  <a:cubicBezTo>
                    <a:pt x="21600" y="11929"/>
                    <a:pt x="11929" y="21599"/>
                    <a:pt x="0" y="21600"/>
                  </a:cubicBezTo>
                  <a:lnTo>
                    <a:pt x="0" y="0"/>
                  </a:lnTo>
                  <a:close/>
                </a:path>
              </a:pathLst>
            </a:custGeom>
            <a:noFill/>
            <a:ln w="76200" cap="rnd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6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832519" name="Line 7"/>
            <p:cNvSpPr>
              <a:spLocks noChangeShapeType="1"/>
            </p:cNvSpPr>
            <p:nvPr/>
          </p:nvSpPr>
          <p:spPr bwMode="auto">
            <a:xfrm>
              <a:off x="1498" y="2797"/>
              <a:ext cx="1069" cy="12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6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832520" name="Line 8"/>
            <p:cNvSpPr>
              <a:spLocks noChangeShapeType="1"/>
            </p:cNvSpPr>
            <p:nvPr/>
          </p:nvSpPr>
          <p:spPr bwMode="auto">
            <a:xfrm>
              <a:off x="3312" y="1020"/>
              <a:ext cx="0" cy="1041"/>
            </a:xfrm>
            <a:prstGeom prst="line">
              <a:avLst/>
            </a:prstGeom>
            <a:noFill/>
            <a:ln w="762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6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</p:grpSp>
      <p:sp>
        <p:nvSpPr>
          <p:cNvPr id="832521" name="Rectangle 9"/>
          <p:cNvSpPr>
            <a:spLocks noChangeArrowheads="1"/>
          </p:cNvSpPr>
          <p:nvPr/>
        </p:nvSpPr>
        <p:spPr bwMode="auto">
          <a:xfrm>
            <a:off x="5726113" y="1343025"/>
            <a:ext cx="681278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eaLnBrk="0" hangingPunct="0">
              <a:defRPr/>
            </a:pPr>
            <a:r>
              <a:rPr lang="en-US" b="1" dirty="0">
                <a:solidFill>
                  <a:srgbClr val="000000"/>
                </a:solidFill>
                <a:latin typeface="Arial" charset="0"/>
                <a:cs typeface="Arial" charset="0"/>
              </a:rPr>
              <a:t>AS</a:t>
            </a:r>
          </a:p>
        </p:txBody>
      </p:sp>
      <p:sp>
        <p:nvSpPr>
          <p:cNvPr id="832522" name="Rectangle 10"/>
          <p:cNvSpPr>
            <a:spLocks noChangeArrowheads="1"/>
          </p:cNvSpPr>
          <p:nvPr/>
        </p:nvSpPr>
        <p:spPr bwMode="auto">
          <a:xfrm>
            <a:off x="3592513" y="2298700"/>
            <a:ext cx="742950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eaLnBrk="0" hangingPunct="0">
              <a:defRPr/>
            </a:pPr>
            <a:r>
              <a:rPr lang="en-US" sz="2400" b="1" dirty="0">
                <a:solidFill>
                  <a:srgbClr val="FF0000"/>
                </a:solidFill>
                <a:latin typeface="Arial" charset="0"/>
                <a:cs typeface="Arial" charset="0"/>
              </a:rPr>
              <a:t>AD</a:t>
            </a:r>
            <a:r>
              <a:rPr lang="en-US" sz="2400" b="1" baseline="-25000" dirty="0">
                <a:solidFill>
                  <a:srgbClr val="FF0000"/>
                </a:solidFill>
                <a:latin typeface="Arial" charset="0"/>
                <a:cs typeface="Arial" charset="0"/>
              </a:rPr>
              <a:t>2</a:t>
            </a:r>
          </a:p>
        </p:txBody>
      </p:sp>
      <p:sp>
        <p:nvSpPr>
          <p:cNvPr id="832523" name="Rectangle 11"/>
          <p:cNvSpPr>
            <a:spLocks noChangeArrowheads="1"/>
          </p:cNvSpPr>
          <p:nvPr/>
        </p:nvSpPr>
        <p:spPr bwMode="auto">
          <a:xfrm>
            <a:off x="0" y="627063"/>
            <a:ext cx="9144000" cy="6129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8" tIns="44450" rIns="90488" bIns="4445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eaLnBrk="0" hangingPunct="0">
              <a:defRPr/>
            </a:pPr>
            <a:r>
              <a:rPr lang="en-US" sz="34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Inflation </a:t>
            </a:r>
            <a:r>
              <a:rPr lang="en-US" sz="34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and the </a:t>
            </a:r>
            <a:r>
              <a:rPr lang="en-US" sz="34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(M</a:t>
            </a:r>
            <a:r>
              <a:rPr lang="en-US" sz="24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E</a:t>
            </a:r>
            <a:r>
              <a:rPr lang="en-US" sz="3400" b="1" dirty="0" smtClean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)Multiplier </a:t>
            </a:r>
            <a:r>
              <a:rPr lang="en-US" sz="3400" b="1" dirty="0">
                <a:solidFill>
                  <a:srgbClr val="000000"/>
                </a:solidFill>
                <a:latin typeface="Verdana" pitchFamily="34" charset="0"/>
                <a:cs typeface="Arial" charset="0"/>
              </a:rPr>
              <a:t>[4]</a:t>
            </a:r>
          </a:p>
        </p:txBody>
      </p:sp>
      <p:sp>
        <p:nvSpPr>
          <p:cNvPr id="832524" name="Rectangle 12"/>
          <p:cNvSpPr>
            <a:spLocks noChangeArrowheads="1"/>
          </p:cNvSpPr>
          <p:nvPr/>
        </p:nvSpPr>
        <p:spPr bwMode="auto">
          <a:xfrm>
            <a:off x="3317875" y="5530850"/>
            <a:ext cx="823913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eaLnBrk="0" hangingPunct="0"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GDP</a:t>
            </a:r>
            <a:r>
              <a:rPr lang="en-US" sz="20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1</a:t>
            </a:r>
          </a:p>
        </p:txBody>
      </p:sp>
      <p:sp>
        <p:nvSpPr>
          <p:cNvPr id="832525" name="Rectangle 13"/>
          <p:cNvSpPr>
            <a:spLocks noChangeArrowheads="1"/>
          </p:cNvSpPr>
          <p:nvPr/>
        </p:nvSpPr>
        <p:spPr bwMode="auto">
          <a:xfrm>
            <a:off x="4584700" y="5530850"/>
            <a:ext cx="823913" cy="3937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eaLnBrk="0" hangingPunct="0"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GDP</a:t>
            </a:r>
            <a:r>
              <a:rPr lang="en-US" sz="20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2</a:t>
            </a:r>
          </a:p>
        </p:txBody>
      </p:sp>
      <p:sp>
        <p:nvSpPr>
          <p:cNvPr id="832530" name="Line 18"/>
          <p:cNvSpPr>
            <a:spLocks noChangeShapeType="1"/>
          </p:cNvSpPr>
          <p:nvPr/>
        </p:nvSpPr>
        <p:spPr bwMode="auto">
          <a:xfrm>
            <a:off x="3652838" y="4583113"/>
            <a:ext cx="0" cy="993775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 type="stealth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6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832531" name="Rectangle 19"/>
          <p:cNvSpPr>
            <a:spLocks noChangeArrowheads="1"/>
          </p:cNvSpPr>
          <p:nvPr/>
        </p:nvSpPr>
        <p:spPr bwMode="auto">
          <a:xfrm>
            <a:off x="2055813" y="4435475"/>
            <a:ext cx="605936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none" lIns="90488" tIns="44450" rIns="90488" bIns="44450">
            <a:spAutoFit/>
          </a:bodyPr>
          <a:lstStyle/>
          <a:p>
            <a:pPr eaLnBrk="0" hangingPunct="0"/>
            <a:r>
              <a:rPr lang="en-US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PL</a:t>
            </a:r>
            <a:r>
              <a:rPr lang="en-US" sz="2000" b="1" baseline="-25000" dirty="0">
                <a:solidFill>
                  <a:srgbClr val="000000"/>
                </a:solidFill>
                <a:latin typeface="Arial" charset="0"/>
                <a:cs typeface="Arial" charset="0"/>
              </a:rPr>
              <a:t>1</a:t>
            </a:r>
          </a:p>
        </p:txBody>
      </p:sp>
      <p:sp>
        <p:nvSpPr>
          <p:cNvPr id="832532" name="Line 20"/>
          <p:cNvSpPr>
            <a:spLocks noChangeShapeType="1"/>
          </p:cNvSpPr>
          <p:nvPr/>
        </p:nvSpPr>
        <p:spPr bwMode="auto">
          <a:xfrm>
            <a:off x="2643187" y="4152900"/>
            <a:ext cx="3138487" cy="0"/>
          </a:xfrm>
          <a:prstGeom prst="line">
            <a:avLst/>
          </a:prstGeom>
          <a:noFill/>
          <a:ln w="38100">
            <a:solidFill>
              <a:srgbClr val="3333FF"/>
            </a:solidFill>
            <a:prstDash val="dash"/>
            <a:round/>
            <a:headEnd type="stealth" w="med" len="med"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6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832533" name="Rectangle 21"/>
          <p:cNvSpPr>
            <a:spLocks noChangeArrowheads="1"/>
          </p:cNvSpPr>
          <p:nvPr/>
        </p:nvSpPr>
        <p:spPr bwMode="auto">
          <a:xfrm>
            <a:off x="2587625" y="2454275"/>
            <a:ext cx="742950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eaLnBrk="0" hangingPunct="0"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AD</a:t>
            </a:r>
            <a:r>
              <a:rPr lang="en-US" sz="24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1</a:t>
            </a:r>
          </a:p>
        </p:txBody>
      </p:sp>
      <p:sp>
        <p:nvSpPr>
          <p:cNvPr id="832534" name="Freeform 22"/>
          <p:cNvSpPr>
            <a:spLocks/>
          </p:cNvSpPr>
          <p:nvPr/>
        </p:nvSpPr>
        <p:spPr bwMode="auto">
          <a:xfrm rot="21427218">
            <a:off x="4878024" y="2634321"/>
            <a:ext cx="1547554" cy="2101956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2" y="358"/>
              </a:cxn>
              <a:cxn ang="0">
                <a:pos x="222" y="701"/>
              </a:cxn>
              <a:cxn ang="0">
                <a:pos x="358" y="1019"/>
              </a:cxn>
              <a:cxn ang="0">
                <a:pos x="509" y="1317"/>
              </a:cxn>
              <a:cxn ang="0">
                <a:pos x="673" y="1587"/>
              </a:cxn>
              <a:cxn ang="0">
                <a:pos x="851" y="1831"/>
              </a:cxn>
              <a:cxn ang="0">
                <a:pos x="1042" y="2047"/>
              </a:cxn>
              <a:cxn ang="0">
                <a:pos x="1243" y="2232"/>
              </a:cxn>
            </a:cxnLst>
            <a:rect l="0" t="0" r="r" b="b"/>
            <a:pathLst>
              <a:path w="1244" h="2233">
                <a:moveTo>
                  <a:pt x="0" y="0"/>
                </a:moveTo>
                <a:lnTo>
                  <a:pt x="102" y="358"/>
                </a:lnTo>
                <a:lnTo>
                  <a:pt x="222" y="701"/>
                </a:lnTo>
                <a:lnTo>
                  <a:pt x="358" y="1019"/>
                </a:lnTo>
                <a:lnTo>
                  <a:pt x="509" y="1317"/>
                </a:lnTo>
                <a:lnTo>
                  <a:pt x="673" y="1587"/>
                </a:lnTo>
                <a:lnTo>
                  <a:pt x="851" y="1831"/>
                </a:lnTo>
                <a:lnTo>
                  <a:pt x="1042" y="2047"/>
                </a:lnTo>
                <a:lnTo>
                  <a:pt x="1243" y="2232"/>
                </a:lnTo>
              </a:path>
            </a:pathLst>
          </a:custGeom>
          <a:noFill/>
          <a:ln w="76200" cap="rnd" cmpd="sng">
            <a:solidFill>
              <a:srgbClr val="3333FF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>
              <a:defRPr/>
            </a:pPr>
            <a:endParaRPr lang="en-US" sz="16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832536" name="Rectangle 24"/>
          <p:cNvSpPr>
            <a:spLocks noChangeArrowheads="1"/>
          </p:cNvSpPr>
          <p:nvPr/>
        </p:nvSpPr>
        <p:spPr bwMode="auto">
          <a:xfrm>
            <a:off x="4456113" y="2260600"/>
            <a:ext cx="742950" cy="45878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eaLnBrk="0" hangingPunct="0">
              <a:defRPr/>
            </a:pPr>
            <a:r>
              <a:rPr lang="en-US" sz="24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AD</a:t>
            </a:r>
            <a:r>
              <a:rPr lang="en-US" sz="2400" b="1" baseline="-25000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3</a:t>
            </a:r>
          </a:p>
        </p:txBody>
      </p:sp>
      <p:sp>
        <p:nvSpPr>
          <p:cNvPr id="832537" name="Rectangle 25"/>
          <p:cNvSpPr>
            <a:spLocks noChangeArrowheads="1"/>
          </p:cNvSpPr>
          <p:nvPr/>
        </p:nvSpPr>
        <p:spPr bwMode="auto">
          <a:xfrm>
            <a:off x="5451475" y="5521325"/>
            <a:ext cx="833563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eaLnBrk="0" hangingPunct="0">
              <a:defRPr/>
            </a:pPr>
            <a:r>
              <a:rPr lang="en-US" sz="2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GDP</a:t>
            </a:r>
            <a:r>
              <a:rPr lang="en-US" sz="2000" b="1" baseline="-25000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3</a:t>
            </a:r>
          </a:p>
        </p:txBody>
      </p:sp>
      <p:sp>
        <p:nvSpPr>
          <p:cNvPr id="832538" name="Rectangle 26"/>
          <p:cNvSpPr>
            <a:spLocks noChangeArrowheads="1"/>
          </p:cNvSpPr>
          <p:nvPr/>
        </p:nvSpPr>
        <p:spPr bwMode="auto">
          <a:xfrm>
            <a:off x="2046288" y="3825875"/>
            <a:ext cx="605936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eaLnBrk="0" hangingPunct="0">
              <a:defRPr/>
            </a:pPr>
            <a:r>
              <a:rPr lang="en-US" sz="2000" b="1" dirty="0">
                <a:solidFill>
                  <a:srgbClr val="3333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PL</a:t>
            </a:r>
            <a:r>
              <a:rPr lang="en-US" sz="2000" b="1" baseline="-25000" dirty="0">
                <a:solidFill>
                  <a:srgbClr val="3333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2</a:t>
            </a:r>
          </a:p>
        </p:txBody>
      </p:sp>
      <p:sp>
        <p:nvSpPr>
          <p:cNvPr id="832539" name="AutoShape 27"/>
          <p:cNvSpPr>
            <a:spLocks/>
          </p:cNvSpPr>
          <p:nvPr/>
        </p:nvSpPr>
        <p:spPr bwMode="auto">
          <a:xfrm rot="5400000">
            <a:off x="4121944" y="3612357"/>
            <a:ext cx="365125" cy="1354137"/>
          </a:xfrm>
          <a:prstGeom prst="leftBrace">
            <a:avLst>
              <a:gd name="adj1" fmla="val 30906"/>
              <a:gd name="adj2" fmla="val 50000"/>
            </a:avLst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/>
          <a:lstStyle/>
          <a:p>
            <a:pPr>
              <a:defRPr/>
            </a:pPr>
            <a:endParaRPr lang="en-US" sz="16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832540" name="AutoShape 28"/>
          <p:cNvSpPr>
            <a:spLocks/>
          </p:cNvSpPr>
          <p:nvPr/>
        </p:nvSpPr>
        <p:spPr bwMode="auto">
          <a:xfrm rot="5400000">
            <a:off x="5199855" y="3901282"/>
            <a:ext cx="384175" cy="795338"/>
          </a:xfrm>
          <a:prstGeom prst="leftBrace">
            <a:avLst>
              <a:gd name="adj1" fmla="val 16185"/>
              <a:gd name="adj2" fmla="val 50000"/>
            </a:avLst>
          </a:prstGeom>
          <a:noFill/>
          <a:ln w="38100">
            <a:solidFill>
              <a:srgbClr val="3333FF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/>
          <a:lstStyle/>
          <a:p>
            <a:pPr>
              <a:defRPr/>
            </a:pPr>
            <a:endParaRPr lang="en-US" sz="16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832541" name="Text Box 29"/>
          <p:cNvSpPr txBox="1">
            <a:spLocks noChangeArrowheads="1"/>
          </p:cNvSpPr>
          <p:nvPr/>
        </p:nvSpPr>
        <p:spPr bwMode="auto">
          <a:xfrm>
            <a:off x="1085850" y="1401763"/>
            <a:ext cx="3752850" cy="5191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Full Multiplier Effect</a:t>
            </a:r>
          </a:p>
        </p:txBody>
      </p:sp>
      <p:sp>
        <p:nvSpPr>
          <p:cNvPr id="832542" name="Text Box 30"/>
          <p:cNvSpPr txBox="1">
            <a:spLocks noChangeArrowheads="1"/>
          </p:cNvSpPr>
          <p:nvPr/>
        </p:nvSpPr>
        <p:spPr bwMode="auto">
          <a:xfrm>
            <a:off x="6472239" y="1663700"/>
            <a:ext cx="2671761" cy="224676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en-US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Reduced</a:t>
            </a:r>
          </a:p>
          <a:p>
            <a:pPr algn="ctr">
              <a:defRPr/>
            </a:pPr>
            <a:r>
              <a:rPr lang="en-US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Multiplier</a:t>
            </a:r>
          </a:p>
          <a:p>
            <a:pPr algn="ctr">
              <a:defRPr/>
            </a:pPr>
            <a:r>
              <a:rPr lang="en-US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Effect Due</a:t>
            </a:r>
          </a:p>
          <a:p>
            <a:pPr algn="ctr">
              <a:defRPr/>
            </a:pPr>
            <a:r>
              <a:rPr lang="en-US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 </a:t>
            </a:r>
            <a:r>
              <a:rPr lang="en-US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Inflation</a:t>
            </a:r>
          </a:p>
          <a:p>
            <a:pPr algn="ctr">
              <a:defRPr/>
            </a:pPr>
            <a:r>
              <a:rPr lang="en-US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[from 4 to 2]</a:t>
            </a:r>
            <a:endParaRPr lang="en-US" b="1" dirty="0">
              <a:solidFill>
                <a:srgbClr val="3333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32543" name="Line 31"/>
          <p:cNvSpPr>
            <a:spLocks noChangeShapeType="1"/>
          </p:cNvSpPr>
          <p:nvPr/>
        </p:nvSpPr>
        <p:spPr bwMode="auto">
          <a:xfrm>
            <a:off x="2743200" y="1920875"/>
            <a:ext cx="1528763" cy="2122488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stealth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>
              <a:defRPr/>
            </a:pPr>
            <a:endParaRPr lang="en-US" sz="16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832544" name="Line 32"/>
          <p:cNvSpPr>
            <a:spLocks noChangeShapeType="1"/>
          </p:cNvSpPr>
          <p:nvPr/>
        </p:nvSpPr>
        <p:spPr bwMode="auto">
          <a:xfrm flipH="1">
            <a:off x="5419724" y="2876550"/>
            <a:ext cx="1438275" cy="1193800"/>
          </a:xfrm>
          <a:prstGeom prst="line">
            <a:avLst/>
          </a:prstGeom>
          <a:noFill/>
          <a:ln w="76200">
            <a:solidFill>
              <a:srgbClr val="3333FF"/>
            </a:solidFill>
            <a:round/>
            <a:headEnd/>
            <a:tailEnd type="stealth" w="med" len="med"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pPr>
              <a:defRPr/>
            </a:pPr>
            <a:endParaRPr lang="en-US" sz="16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832545" name="Rectangle 33" descr="Papyrus"/>
          <p:cNvSpPr>
            <a:spLocks noChangeArrowheads="1"/>
          </p:cNvSpPr>
          <p:nvPr/>
        </p:nvSpPr>
        <p:spPr bwMode="auto">
          <a:xfrm>
            <a:off x="2990850" y="2895600"/>
            <a:ext cx="3238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+20</a:t>
            </a:r>
          </a:p>
        </p:txBody>
      </p:sp>
      <p:sp>
        <p:nvSpPr>
          <p:cNvPr id="832546" name="Rectangle 34" descr="Papyrus"/>
          <p:cNvSpPr>
            <a:spLocks noChangeArrowheads="1"/>
          </p:cNvSpPr>
          <p:nvPr/>
        </p:nvSpPr>
        <p:spPr bwMode="auto">
          <a:xfrm>
            <a:off x="3771900" y="5029200"/>
            <a:ext cx="1066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Arial" charset="0"/>
              </a:rPr>
              <a:t>+ 80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Arial" charset="0"/>
              </a:rPr>
              <a:t>bil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Arial" charset="0"/>
              </a:rPr>
              <a:t>.</a:t>
            </a:r>
          </a:p>
        </p:txBody>
      </p:sp>
      <p:sp>
        <p:nvSpPr>
          <p:cNvPr id="832547" name="Rectangle 35" descr="Papyrus"/>
          <p:cNvSpPr>
            <a:spLocks noChangeArrowheads="1"/>
          </p:cNvSpPr>
          <p:nvPr/>
        </p:nvSpPr>
        <p:spPr bwMode="auto">
          <a:xfrm>
            <a:off x="3971925" y="2828925"/>
            <a:ext cx="4572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en-US" sz="1400" b="1" dirty="0">
                <a:solidFill>
                  <a:srgbClr val="3333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Arial" charset="0"/>
              </a:rPr>
              <a:t>+20</a:t>
            </a:r>
          </a:p>
        </p:txBody>
      </p:sp>
      <p:sp>
        <p:nvSpPr>
          <p:cNvPr id="832548" name="Freeform 36"/>
          <p:cNvSpPr>
            <a:spLocks/>
          </p:cNvSpPr>
          <p:nvPr/>
        </p:nvSpPr>
        <p:spPr bwMode="auto">
          <a:xfrm>
            <a:off x="2906713" y="2894013"/>
            <a:ext cx="1096962" cy="20955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2" y="358"/>
              </a:cxn>
              <a:cxn ang="0">
                <a:pos x="222" y="701"/>
              </a:cxn>
              <a:cxn ang="0">
                <a:pos x="358" y="1019"/>
              </a:cxn>
              <a:cxn ang="0">
                <a:pos x="509" y="1317"/>
              </a:cxn>
              <a:cxn ang="0">
                <a:pos x="673" y="1587"/>
              </a:cxn>
              <a:cxn ang="0">
                <a:pos x="851" y="1831"/>
              </a:cxn>
              <a:cxn ang="0">
                <a:pos x="1042" y="2047"/>
              </a:cxn>
              <a:cxn ang="0">
                <a:pos x="1243" y="2232"/>
              </a:cxn>
            </a:cxnLst>
            <a:rect l="0" t="0" r="r" b="b"/>
            <a:pathLst>
              <a:path w="1244" h="2233">
                <a:moveTo>
                  <a:pt x="0" y="0"/>
                </a:moveTo>
                <a:lnTo>
                  <a:pt x="102" y="358"/>
                </a:lnTo>
                <a:lnTo>
                  <a:pt x="222" y="701"/>
                </a:lnTo>
                <a:lnTo>
                  <a:pt x="358" y="1019"/>
                </a:lnTo>
                <a:lnTo>
                  <a:pt x="509" y="1317"/>
                </a:lnTo>
                <a:lnTo>
                  <a:pt x="673" y="1587"/>
                </a:lnTo>
                <a:lnTo>
                  <a:pt x="851" y="1831"/>
                </a:lnTo>
                <a:lnTo>
                  <a:pt x="1042" y="2047"/>
                </a:lnTo>
                <a:lnTo>
                  <a:pt x="1243" y="2232"/>
                </a:lnTo>
              </a:path>
            </a:pathLst>
          </a:custGeom>
          <a:noFill/>
          <a:ln w="762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>
              <a:defRPr/>
            </a:pPr>
            <a:endParaRPr lang="en-US" sz="16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832549" name="Freeform 37"/>
          <p:cNvSpPr>
            <a:spLocks/>
          </p:cNvSpPr>
          <p:nvPr/>
        </p:nvSpPr>
        <p:spPr bwMode="auto">
          <a:xfrm rot="21414117">
            <a:off x="3919538" y="2652713"/>
            <a:ext cx="1485900" cy="241141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2" y="358"/>
              </a:cxn>
              <a:cxn ang="0">
                <a:pos x="222" y="701"/>
              </a:cxn>
              <a:cxn ang="0">
                <a:pos x="358" y="1019"/>
              </a:cxn>
              <a:cxn ang="0">
                <a:pos x="509" y="1317"/>
              </a:cxn>
              <a:cxn ang="0">
                <a:pos x="673" y="1587"/>
              </a:cxn>
              <a:cxn ang="0">
                <a:pos x="851" y="1831"/>
              </a:cxn>
              <a:cxn ang="0">
                <a:pos x="1042" y="2047"/>
              </a:cxn>
              <a:cxn ang="0">
                <a:pos x="1243" y="2232"/>
              </a:cxn>
            </a:cxnLst>
            <a:rect l="0" t="0" r="r" b="b"/>
            <a:pathLst>
              <a:path w="1244" h="2233">
                <a:moveTo>
                  <a:pt x="0" y="0"/>
                </a:moveTo>
                <a:lnTo>
                  <a:pt x="102" y="358"/>
                </a:lnTo>
                <a:lnTo>
                  <a:pt x="222" y="701"/>
                </a:lnTo>
                <a:lnTo>
                  <a:pt x="358" y="1019"/>
                </a:lnTo>
                <a:lnTo>
                  <a:pt x="509" y="1317"/>
                </a:lnTo>
                <a:lnTo>
                  <a:pt x="673" y="1587"/>
                </a:lnTo>
                <a:lnTo>
                  <a:pt x="851" y="1831"/>
                </a:lnTo>
                <a:lnTo>
                  <a:pt x="1042" y="2047"/>
                </a:lnTo>
                <a:lnTo>
                  <a:pt x="1243" y="2232"/>
                </a:lnTo>
              </a:path>
            </a:pathLst>
          </a:custGeom>
          <a:noFill/>
          <a:ln w="762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>
              <a:defRPr/>
            </a:pPr>
            <a:endParaRPr lang="en-US" sz="16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832550" name="Rectangle 38" descr="Papyrus"/>
          <p:cNvSpPr>
            <a:spLocks noChangeArrowheads="1"/>
          </p:cNvSpPr>
          <p:nvPr/>
        </p:nvSpPr>
        <p:spPr bwMode="auto">
          <a:xfrm>
            <a:off x="4991100" y="5010150"/>
            <a:ext cx="7429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en-US" sz="1400" b="1" dirty="0">
                <a:solidFill>
                  <a:srgbClr val="3333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Arial" charset="0"/>
              </a:rPr>
              <a:t>+ 40 </a:t>
            </a:r>
            <a:r>
              <a:rPr lang="en-US" sz="1200" b="1" dirty="0" err="1">
                <a:solidFill>
                  <a:srgbClr val="3333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Arial" charset="0"/>
              </a:rPr>
              <a:t>bil</a:t>
            </a:r>
            <a:r>
              <a:rPr lang="en-US" sz="1200" b="1" dirty="0">
                <a:solidFill>
                  <a:srgbClr val="3333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Arial" charset="0"/>
              </a:rPr>
              <a:t>.</a:t>
            </a:r>
          </a:p>
        </p:txBody>
      </p:sp>
      <p:sp>
        <p:nvSpPr>
          <p:cNvPr id="832551" name="Oval 39"/>
          <p:cNvSpPr>
            <a:spLocks noChangeArrowheads="1"/>
          </p:cNvSpPr>
          <p:nvPr/>
        </p:nvSpPr>
        <p:spPr bwMode="auto">
          <a:xfrm>
            <a:off x="3594100" y="4527550"/>
            <a:ext cx="136525" cy="136525"/>
          </a:xfrm>
          <a:prstGeom prst="ellipse">
            <a:avLst/>
          </a:prstGeom>
          <a:solidFill>
            <a:srgbClr val="FF3300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6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832553" name="Picture 41" descr="arrow red rt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10800000">
            <a:off x="3003550" y="3124200"/>
            <a:ext cx="3444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2557" name="Picture 45" descr="arrow red rt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686175" y="5276851"/>
            <a:ext cx="1257300" cy="323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32558" name="Picture 46" descr="arrow green rt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5000625" y="5345113"/>
            <a:ext cx="781050" cy="25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32561" name="Rectangle 49" descr="Papyrus"/>
          <p:cNvSpPr>
            <a:spLocks noChangeArrowheads="1"/>
          </p:cNvSpPr>
          <p:nvPr/>
        </p:nvSpPr>
        <p:spPr bwMode="auto">
          <a:xfrm>
            <a:off x="3143250" y="6000750"/>
            <a:ext cx="6000750" cy="857250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6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832555" name="Rectangle 43" descr="Papyrus"/>
          <p:cNvSpPr>
            <a:spLocks noChangeArrowheads="1"/>
          </p:cNvSpPr>
          <p:nvPr/>
        </p:nvSpPr>
        <p:spPr bwMode="auto">
          <a:xfrm>
            <a:off x="123825" y="6143624"/>
            <a:ext cx="4572000" cy="485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defRPr/>
            </a:pPr>
            <a:r>
              <a:rPr lang="en-US" sz="24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M</a:t>
            </a:r>
            <a:r>
              <a:rPr lang="en-US" sz="16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E</a:t>
            </a:r>
            <a:r>
              <a:rPr lang="en-US" sz="20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(4</a:t>
            </a:r>
            <a:r>
              <a:rPr lang="en-US" sz="2000" b="1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) = chg.Y(80)/chg</a:t>
            </a:r>
            <a:r>
              <a:rPr lang="en-US" sz="2000" b="1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. </a:t>
            </a:r>
            <a:r>
              <a:rPr lang="en-US" sz="2000" b="1" dirty="0" smtClean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E(20)</a:t>
            </a:r>
            <a:endParaRPr lang="en-US" sz="2000" b="1" dirty="0">
              <a:solidFill>
                <a:srgbClr val="FF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832556" name="Rectangle 44" descr="Papyrus"/>
          <p:cNvSpPr>
            <a:spLocks noChangeArrowheads="1"/>
          </p:cNvSpPr>
          <p:nvPr/>
        </p:nvSpPr>
        <p:spPr bwMode="auto">
          <a:xfrm>
            <a:off x="4612749" y="6143624"/>
            <a:ext cx="4445526" cy="4730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defRPr/>
            </a:pPr>
            <a:r>
              <a:rPr lang="en-US" sz="24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Verdana" pitchFamily="34" charset="0"/>
                <a:cs typeface="Arial" charset="0"/>
              </a:rPr>
              <a:t>M</a:t>
            </a:r>
            <a:r>
              <a:rPr lang="en-US" sz="16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Verdana" pitchFamily="34" charset="0"/>
                <a:cs typeface="Arial" charset="0"/>
              </a:rPr>
              <a:t>E</a:t>
            </a:r>
            <a:r>
              <a:rPr lang="en-US" sz="20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Verdana" pitchFamily="34" charset="0"/>
                <a:cs typeface="Arial" charset="0"/>
              </a:rPr>
              <a:t>(2) = chg.Y(40/chg</a:t>
            </a:r>
            <a:r>
              <a:rPr lang="en-US" sz="2000" b="1" dirty="0">
                <a:solidFill>
                  <a:srgbClr val="3333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Verdana" pitchFamily="34" charset="0"/>
                <a:cs typeface="Arial" charset="0"/>
              </a:rPr>
              <a:t>. </a:t>
            </a:r>
            <a:r>
              <a:rPr lang="en-US" sz="20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Verdana" pitchFamily="34" charset="0"/>
                <a:cs typeface="Arial" charset="0"/>
              </a:rPr>
              <a:t>E(20)</a:t>
            </a:r>
            <a:endParaRPr lang="en-US" sz="2000" b="1" dirty="0">
              <a:solidFill>
                <a:srgbClr val="3333FF"/>
              </a:solidFill>
              <a:effectLst>
                <a:outerShdw blurRad="38100" dist="38100" dir="2700000" algn="tl">
                  <a:srgbClr val="808080"/>
                </a:outerShdw>
              </a:effectLst>
              <a:latin typeface="Verdana" pitchFamily="34" charset="0"/>
              <a:cs typeface="Arial" charset="0"/>
            </a:endParaRPr>
          </a:p>
        </p:txBody>
      </p:sp>
      <p:pic>
        <p:nvPicPr>
          <p:cNvPr id="832564" name="Picture 52" descr="1 aaa ball red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705475" y="4067175"/>
            <a:ext cx="17145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4730" name="WordArt 56"/>
          <p:cNvSpPr>
            <a:spLocks noChangeArrowheads="1" noChangeShapeType="1" noTextEdit="1"/>
          </p:cNvSpPr>
          <p:nvPr/>
        </p:nvSpPr>
        <p:spPr bwMode="auto">
          <a:xfrm>
            <a:off x="742950" y="177799"/>
            <a:ext cx="7664450" cy="4492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/>
                <a:cs typeface="Arial" charset="0"/>
              </a:rPr>
              <a:t>MULTIPLIER  </a:t>
            </a:r>
            <a:r>
              <a:rPr lang="en-US" sz="3600" b="1" kern="10" dirty="0" smtClean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/>
                <a:cs typeface="Arial" charset="0"/>
              </a:rPr>
              <a:t>WITH  PL  </a:t>
            </a:r>
            <a:r>
              <a:rPr lang="en-US" sz="3600" b="1" kern="10" dirty="0">
                <a:ln w="12700">
                  <a:solidFill>
                    <a:srgbClr val="EAEAEA"/>
                  </a:solidFill>
                  <a:round/>
                  <a:headEnd/>
                  <a:tailEnd/>
                </a:ln>
                <a:solidFill>
                  <a:srgbClr val="C00000"/>
                </a:solidFill>
                <a:effectLst>
                  <a:innerShdw blurRad="63500" dist="50800" dir="13500000">
                    <a:prstClr val="black">
                      <a:alpha val="50000"/>
                    </a:prstClr>
                  </a:innerShdw>
                </a:effectLst>
                <a:latin typeface="Arial Black"/>
                <a:cs typeface="Arial" charset="0"/>
              </a:rPr>
              <a:t>CHANGES</a:t>
            </a:r>
          </a:p>
        </p:txBody>
      </p:sp>
      <p:sp>
        <p:nvSpPr>
          <p:cNvPr id="832569" name="Freeform 57"/>
          <p:cNvSpPr>
            <a:spLocks/>
          </p:cNvSpPr>
          <p:nvPr/>
        </p:nvSpPr>
        <p:spPr bwMode="auto">
          <a:xfrm>
            <a:off x="3300413" y="3109913"/>
            <a:ext cx="1033462" cy="177800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2" y="358"/>
              </a:cxn>
              <a:cxn ang="0">
                <a:pos x="222" y="701"/>
              </a:cxn>
              <a:cxn ang="0">
                <a:pos x="358" y="1019"/>
              </a:cxn>
              <a:cxn ang="0">
                <a:pos x="509" y="1317"/>
              </a:cxn>
              <a:cxn ang="0">
                <a:pos x="673" y="1587"/>
              </a:cxn>
              <a:cxn ang="0">
                <a:pos x="851" y="1831"/>
              </a:cxn>
              <a:cxn ang="0">
                <a:pos x="1042" y="2047"/>
              </a:cxn>
              <a:cxn ang="0">
                <a:pos x="1243" y="2232"/>
              </a:cxn>
            </a:cxnLst>
            <a:rect l="0" t="0" r="r" b="b"/>
            <a:pathLst>
              <a:path w="1244" h="2233">
                <a:moveTo>
                  <a:pt x="0" y="0"/>
                </a:moveTo>
                <a:lnTo>
                  <a:pt x="102" y="358"/>
                </a:lnTo>
                <a:lnTo>
                  <a:pt x="222" y="701"/>
                </a:lnTo>
                <a:lnTo>
                  <a:pt x="358" y="1019"/>
                </a:lnTo>
                <a:lnTo>
                  <a:pt x="509" y="1317"/>
                </a:lnTo>
                <a:lnTo>
                  <a:pt x="673" y="1587"/>
                </a:lnTo>
                <a:lnTo>
                  <a:pt x="851" y="1831"/>
                </a:lnTo>
                <a:lnTo>
                  <a:pt x="1042" y="2047"/>
                </a:lnTo>
                <a:lnTo>
                  <a:pt x="1243" y="2232"/>
                </a:lnTo>
              </a:path>
            </a:pathLst>
          </a:custGeom>
          <a:noFill/>
          <a:ln w="76200" cap="flat" cmpd="sng">
            <a:solidFill>
              <a:srgbClr val="FF0000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6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832570" name="Freeform 58"/>
          <p:cNvSpPr>
            <a:spLocks/>
          </p:cNvSpPr>
          <p:nvPr/>
        </p:nvSpPr>
        <p:spPr bwMode="auto">
          <a:xfrm rot="21370499">
            <a:off x="4475163" y="3071813"/>
            <a:ext cx="1270000" cy="1814512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2" y="358"/>
              </a:cxn>
              <a:cxn ang="0">
                <a:pos x="222" y="701"/>
              </a:cxn>
              <a:cxn ang="0">
                <a:pos x="358" y="1019"/>
              </a:cxn>
              <a:cxn ang="0">
                <a:pos x="509" y="1317"/>
              </a:cxn>
              <a:cxn ang="0">
                <a:pos x="673" y="1587"/>
              </a:cxn>
              <a:cxn ang="0">
                <a:pos x="851" y="1831"/>
              </a:cxn>
              <a:cxn ang="0">
                <a:pos x="1042" y="2047"/>
              </a:cxn>
              <a:cxn ang="0">
                <a:pos x="1243" y="2232"/>
              </a:cxn>
            </a:cxnLst>
            <a:rect l="0" t="0" r="r" b="b"/>
            <a:pathLst>
              <a:path w="1244" h="2233">
                <a:moveTo>
                  <a:pt x="0" y="0"/>
                </a:moveTo>
                <a:lnTo>
                  <a:pt x="102" y="358"/>
                </a:lnTo>
                <a:lnTo>
                  <a:pt x="222" y="701"/>
                </a:lnTo>
                <a:lnTo>
                  <a:pt x="358" y="1019"/>
                </a:lnTo>
                <a:lnTo>
                  <a:pt x="509" y="1317"/>
                </a:lnTo>
                <a:lnTo>
                  <a:pt x="673" y="1587"/>
                </a:lnTo>
                <a:lnTo>
                  <a:pt x="851" y="1831"/>
                </a:lnTo>
                <a:lnTo>
                  <a:pt x="1042" y="2047"/>
                </a:lnTo>
                <a:lnTo>
                  <a:pt x="1243" y="2232"/>
                </a:lnTo>
              </a:path>
            </a:pathLst>
          </a:custGeom>
          <a:noFill/>
          <a:ln w="76200" cap="flat" cmpd="sng">
            <a:solidFill>
              <a:srgbClr val="3333FF"/>
            </a:solidFill>
            <a:prstDash val="sysDot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6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2" name="real world welcome to the real world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44000" y="3417888"/>
            <a:ext cx="609600" cy="609600"/>
          </a:xfrm>
          <a:prstGeom prst="rect">
            <a:avLst/>
          </a:prstGeom>
        </p:spPr>
      </p:pic>
      <p:pic>
        <p:nvPicPr>
          <p:cNvPr id="3" name="real It's real.wav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9170988" y="4306888"/>
            <a:ext cx="609600" cy="609600"/>
          </a:xfrm>
          <a:prstGeom prst="rect">
            <a:avLst/>
          </a:prstGeom>
        </p:spPr>
      </p:pic>
      <p:pic>
        <p:nvPicPr>
          <p:cNvPr id="52" name="Picture 41" descr="arrow red rt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10800000">
            <a:off x="4104481" y="3078956"/>
            <a:ext cx="3444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5" name="Straight Arrow Connector 4"/>
          <p:cNvCxnSpPr/>
          <p:nvPr/>
        </p:nvCxnSpPr>
        <p:spPr bwMode="auto">
          <a:xfrm>
            <a:off x="4981575" y="4602163"/>
            <a:ext cx="1609725" cy="16042"/>
          </a:xfrm>
          <a:prstGeom prst="straightConnector1">
            <a:avLst/>
          </a:prstGeom>
          <a:noFill/>
          <a:ln w="57150" cap="flat" cmpd="sng" algn="ctr">
            <a:solidFill>
              <a:srgbClr val="009900"/>
            </a:solidFill>
            <a:prstDash val="dash"/>
            <a:round/>
            <a:headEnd type="none" w="med" len="med"/>
            <a:tailEnd type="arrow" w="med" len="med"/>
          </a:ln>
          <a:effectLst/>
        </p:spPr>
      </p:cxnSp>
      <p:sp>
        <p:nvSpPr>
          <p:cNvPr id="56" name="Rectangle 34" descr="Papyrus"/>
          <p:cNvSpPr>
            <a:spLocks noChangeArrowheads="1"/>
          </p:cNvSpPr>
          <p:nvPr/>
        </p:nvSpPr>
        <p:spPr bwMode="auto">
          <a:xfrm>
            <a:off x="4893469" y="5326063"/>
            <a:ext cx="1735138" cy="228600"/>
          </a:xfrm>
          <a:prstGeom prst="rect">
            <a:avLst/>
          </a:prstGeom>
          <a:blipFill>
            <a:blip r:embed="rId7"/>
            <a:tile tx="0" ty="0" sx="100000" sy="100000" flip="none" algn="tl"/>
          </a:blip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1900" b="1" dirty="0">
                <a:solidFill>
                  <a:srgbClr val="0099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Arial" charset="0"/>
              </a:rPr>
              <a:t>+ 80 </a:t>
            </a:r>
            <a:r>
              <a:rPr lang="en-US" sz="18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Arial" charset="0"/>
              </a:rPr>
              <a:t>billion</a:t>
            </a:r>
            <a:endParaRPr lang="en-US" sz="1800" b="1" dirty="0">
              <a:solidFill>
                <a:srgbClr val="0099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57" name="Rectangle 25"/>
          <p:cNvSpPr>
            <a:spLocks noChangeArrowheads="1"/>
          </p:cNvSpPr>
          <p:nvPr/>
        </p:nvSpPr>
        <p:spPr bwMode="auto">
          <a:xfrm>
            <a:off x="6251575" y="5530850"/>
            <a:ext cx="833563" cy="39754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eaLnBrk="0" hangingPunct="0">
              <a:defRPr/>
            </a:pPr>
            <a:r>
              <a:rPr lang="en-US" sz="20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GDP</a:t>
            </a:r>
            <a:r>
              <a:rPr lang="en-US" sz="2000" b="1" baseline="-25000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4</a:t>
            </a:r>
          </a:p>
        </p:txBody>
      </p:sp>
      <p:sp>
        <p:nvSpPr>
          <p:cNvPr id="55" name="Line 3"/>
          <p:cNvSpPr>
            <a:spLocks noChangeShapeType="1"/>
          </p:cNvSpPr>
          <p:nvPr/>
        </p:nvSpPr>
        <p:spPr bwMode="auto">
          <a:xfrm>
            <a:off x="6580188" y="4592638"/>
            <a:ext cx="0" cy="993775"/>
          </a:xfrm>
          <a:prstGeom prst="line">
            <a:avLst/>
          </a:prstGeom>
          <a:noFill/>
          <a:ln w="38100">
            <a:solidFill>
              <a:srgbClr val="009900"/>
            </a:solidFill>
            <a:prstDash val="dash"/>
            <a:round/>
            <a:headEnd/>
            <a:tailEnd type="stealth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6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832515" name="Line 3"/>
          <p:cNvSpPr>
            <a:spLocks noChangeShapeType="1"/>
          </p:cNvSpPr>
          <p:nvPr/>
        </p:nvSpPr>
        <p:spPr bwMode="auto">
          <a:xfrm>
            <a:off x="4951413" y="4592638"/>
            <a:ext cx="0" cy="993775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 type="stealth" w="med" len="med"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6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grpSp>
        <p:nvGrpSpPr>
          <p:cNvPr id="114699" name="Group 15"/>
          <p:cNvGrpSpPr>
            <a:grpSpLocks/>
          </p:cNvGrpSpPr>
          <p:nvPr/>
        </p:nvGrpSpPr>
        <p:grpSpPr bwMode="auto">
          <a:xfrm>
            <a:off x="2597150" y="2114550"/>
            <a:ext cx="4667250" cy="3489325"/>
            <a:chOff x="1490" y="983"/>
            <a:chExt cx="2956" cy="2582"/>
          </a:xfrm>
        </p:grpSpPr>
        <p:sp>
          <p:nvSpPr>
            <p:cNvPr id="832528" name="Line 16"/>
            <p:cNvSpPr>
              <a:spLocks noChangeShapeType="1"/>
            </p:cNvSpPr>
            <p:nvPr/>
          </p:nvSpPr>
          <p:spPr bwMode="auto">
            <a:xfrm>
              <a:off x="1505" y="983"/>
              <a:ext cx="0" cy="2582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6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  <p:sp>
          <p:nvSpPr>
            <p:cNvPr id="832529" name="Line 17"/>
            <p:cNvSpPr>
              <a:spLocks noChangeShapeType="1"/>
            </p:cNvSpPr>
            <p:nvPr/>
          </p:nvSpPr>
          <p:spPr bwMode="auto">
            <a:xfrm>
              <a:off x="1490" y="3556"/>
              <a:ext cx="2956" cy="0"/>
            </a:xfrm>
            <a:prstGeom prst="line">
              <a:avLst/>
            </a:prstGeom>
            <a:noFill/>
            <a:ln w="50800">
              <a:solidFill>
                <a:srgbClr val="000000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 sz="160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endParaRPr>
            </a:p>
          </p:txBody>
        </p:sp>
      </p:grpSp>
      <p:pic>
        <p:nvPicPr>
          <p:cNvPr id="58" name="Picture 52"/>
          <p:cNvPicPr>
            <a:picLocks noChangeAspect="1" noChangeArrowheads="1" noCrop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361377" y="4492826"/>
            <a:ext cx="402793" cy="302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9" name="Oval 39"/>
          <p:cNvSpPr>
            <a:spLocks noChangeArrowheads="1"/>
          </p:cNvSpPr>
          <p:nvPr/>
        </p:nvSpPr>
        <p:spPr bwMode="auto">
          <a:xfrm>
            <a:off x="4875212" y="4507348"/>
            <a:ext cx="136525" cy="136525"/>
          </a:xfrm>
          <a:prstGeom prst="ellipse">
            <a:avLst/>
          </a:prstGeom>
          <a:solidFill>
            <a:srgbClr val="FF3300"/>
          </a:solidFill>
          <a:ln w="25400">
            <a:solidFill>
              <a:schemeClr val="tx1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en-US" sz="16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832563" name="Picture 51" descr="1 aaa ball red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856163" y="4494648"/>
            <a:ext cx="17145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583729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9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906"/>
                            </p:stCondLst>
                            <p:childTnLst>
                              <p:par>
                                <p:cTn id="8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8325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406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2000"/>
                                        <p:tgtEl>
                                          <p:spTgt spid="8325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406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8325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906"/>
                            </p:stCondLst>
                            <p:childTnLst>
                              <p:par>
                                <p:cTn id="20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2000"/>
                                        <p:tgtEl>
                                          <p:spTgt spid="83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7906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5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8325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8325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8325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500"/>
                            </p:stCondLst>
                            <p:childTnLst>
                              <p:par>
                                <p:cTn id="3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8325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5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500"/>
                                        <p:tgtEl>
                                          <p:spTgt spid="8325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8325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7000"/>
                            </p:stCondLst>
                            <p:childTnLst>
                              <p:par>
                                <p:cTn id="4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8325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7500"/>
                            </p:stCondLst>
                            <p:childTnLst>
                              <p:par>
                                <p:cTn id="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8000"/>
                            </p:stCondLst>
                            <p:childTnLst>
                              <p:par>
                                <p:cTn id="57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2000"/>
                                        <p:tgtEl>
                                          <p:spTgt spid="8325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10000"/>
                            </p:stCondLst>
                            <p:childTnLst>
                              <p:par>
                                <p:cTn id="6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3" dur="500"/>
                                        <p:tgtEl>
                                          <p:spTgt spid="8325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0500"/>
                            </p:stCondLst>
                            <p:childTnLst>
                              <p:par>
                                <p:cTn id="6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2000"/>
                                        <p:tgtEl>
                                          <p:spTgt spid="8325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12500"/>
                            </p:stCondLst>
                            <p:childTnLst>
                              <p:par>
                                <p:cTn id="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8325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3000"/>
                            </p:stCondLst>
                            <p:childTnLst>
                              <p:par>
                                <p:cTn id="7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832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13500"/>
                            </p:stCondLst>
                            <p:childTnLst>
                              <p:par>
                                <p:cTn id="7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9" dur="500"/>
                                        <p:tgtEl>
                                          <p:spTgt spid="8325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14000"/>
                            </p:stCondLst>
                            <p:childTnLst>
                              <p:par>
                                <p:cTn id="8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83" dur="2000"/>
                                        <p:tgtEl>
                                          <p:spTgt spid="8325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6000"/>
                            </p:stCondLst>
                            <p:childTnLst>
                              <p:par>
                                <p:cTn id="8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87" dur="2000"/>
                                        <p:tgtEl>
                                          <p:spTgt spid="8325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20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4" dur="500"/>
                                        <p:tgtEl>
                                          <p:spTgt spid="8325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2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2000"/>
                            </p:stCondLst>
                            <p:childTnLst>
                              <p:par>
                                <p:cTn id="9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9" dur="500"/>
                                        <p:tgtEl>
                                          <p:spTgt spid="8325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2500"/>
                            </p:stCondLst>
                            <p:childTnLst>
                              <p:par>
                                <p:cTn id="10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2000"/>
                                        <p:tgtEl>
                                          <p:spTgt spid="8325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4500"/>
                            </p:stCondLst>
                            <p:childTnLst>
                              <p:par>
                                <p:cTn id="10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832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5000"/>
                            </p:stCondLst>
                            <p:childTnLst>
                              <p:par>
                                <p:cTn id="10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2000"/>
                                        <p:tgtEl>
                                          <p:spTgt spid="8325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7000"/>
                            </p:stCondLst>
                            <p:childTnLst>
                              <p:par>
                                <p:cTn id="1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8325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7" dur="2000"/>
                                        <p:tgtEl>
                                          <p:spTgt spid="8325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832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9000"/>
                            </p:stCondLst>
                            <p:childTnLst>
                              <p:par>
                                <p:cTn id="120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2" dur="2000"/>
                                        <p:tgtEl>
                                          <p:spTgt spid="8325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3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5" dur="2000"/>
                                        <p:tgtEl>
                                          <p:spTgt spid="832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6" fill="hold">
                            <p:stCondLst>
                              <p:cond delay="11000"/>
                            </p:stCondLst>
                            <p:childTnLst>
                              <p:par>
                                <p:cTn id="12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9" dur="500"/>
                                        <p:tgtEl>
                                          <p:spTgt spid="832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0" fill="hold">
                            <p:stCondLst>
                              <p:cond delay="11500"/>
                            </p:stCondLst>
                            <p:childTnLst>
                              <p:par>
                                <p:cTn id="13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3" dur="500"/>
                                        <p:tgtEl>
                                          <p:spTgt spid="8325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4" fill="hold">
                            <p:stCondLst>
                              <p:cond delay="12000"/>
                            </p:stCondLst>
                            <p:childTnLst>
                              <p:par>
                                <p:cTn id="13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7" dur="500"/>
                                        <p:tgtEl>
                                          <p:spTgt spid="8325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8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1" dur="2000"/>
                                        <p:tgtEl>
                                          <p:spTgt spid="8325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2" fill="hold">
                            <p:stCondLst>
                              <p:cond delay="14500"/>
                            </p:stCondLst>
                            <p:childTnLst>
                              <p:par>
                                <p:cTn id="14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5" dur="500"/>
                                        <p:tgtEl>
                                          <p:spTgt spid="8325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6" fill="hold">
                            <p:stCondLst>
                              <p:cond delay="15000"/>
                            </p:stCondLst>
                            <p:childTnLst>
                              <p:par>
                                <p:cTn id="14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49" dur="2000"/>
                                        <p:tgtEl>
                                          <p:spTgt spid="8325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0" fill="hold">
                            <p:stCondLst>
                              <p:cond delay="17000"/>
                            </p:stCondLst>
                            <p:childTnLst>
                              <p:par>
                                <p:cTn id="15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53" dur="2000"/>
                                        <p:tgtEl>
                                          <p:spTgt spid="8325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4" fill="hold">
                            <p:stCondLst>
                              <p:cond delay="19000"/>
                            </p:stCondLst>
                            <p:childTnLst>
                              <p:par>
                                <p:cTn id="15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57" dur="2000"/>
                                        <p:tgtEl>
                                          <p:spTgt spid="8325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2" dur="3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2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7" fill="hold">
                            <p:stCondLst>
                              <p:cond delay="3000"/>
                            </p:stCondLst>
                            <p:childTnLst>
                              <p:par>
                                <p:cTn id="168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0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1" fill="hold">
                            <p:stCondLst>
                              <p:cond delay="3500"/>
                            </p:stCondLst>
                            <p:childTnLst>
                              <p:par>
                                <p:cTn id="17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4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500"/>
                            </p:stCondLst>
                            <p:childTnLst>
                              <p:par>
                                <p:cTn id="17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6000"/>
                            </p:stCondLst>
                            <p:childTnLst>
                              <p:par>
                                <p:cTn id="18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86" dur="73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8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832522" grpId="0" autoUpdateAnimBg="0"/>
      <p:bldP spid="832524" grpId="0"/>
      <p:bldP spid="832525" grpId="0" autoUpdateAnimBg="0"/>
      <p:bldP spid="832533" grpId="0" autoUpdateAnimBg="0"/>
      <p:bldP spid="832536" grpId="0" autoUpdateAnimBg="0"/>
      <p:bldP spid="832537" grpId="0" autoUpdateAnimBg="0"/>
      <p:bldP spid="832538" grpId="0" autoUpdateAnimBg="0"/>
      <p:bldP spid="832539" grpId="0" animBg="1"/>
      <p:bldP spid="832540" grpId="0" animBg="1"/>
      <p:bldP spid="832541" grpId="0" autoUpdateAnimBg="0"/>
      <p:bldP spid="832542" grpId="0" autoUpdateAnimBg="0"/>
      <p:bldP spid="832545" grpId="0"/>
      <p:bldP spid="832546" grpId="0"/>
      <p:bldP spid="832547" grpId="0"/>
      <p:bldP spid="832551" grpId="0" animBg="1"/>
      <p:bldP spid="832555" grpId="0"/>
      <p:bldP spid="832556" grpId="0"/>
      <p:bldP spid="56" grpId="0" animBg="1"/>
      <p:bldP spid="57" grpId="0" autoUpdateAnimBg="0"/>
      <p:bldP spid="59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71" name="Line 28"/>
          <p:cNvSpPr>
            <a:spLocks noChangeShapeType="1"/>
          </p:cNvSpPr>
          <p:nvPr/>
        </p:nvSpPr>
        <p:spPr bwMode="auto">
          <a:xfrm flipH="1">
            <a:off x="3846512" y="5268913"/>
            <a:ext cx="2344737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7346" name="Line 2"/>
          <p:cNvSpPr>
            <a:spLocks noChangeShapeType="1"/>
          </p:cNvSpPr>
          <p:nvPr/>
        </p:nvSpPr>
        <p:spPr bwMode="auto">
          <a:xfrm>
            <a:off x="4557713" y="4610100"/>
            <a:ext cx="855662" cy="10937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47" name="Arc 3"/>
          <p:cNvSpPr>
            <a:spLocks/>
          </p:cNvSpPr>
          <p:nvPr/>
        </p:nvSpPr>
        <p:spPr bwMode="auto">
          <a:xfrm flipV="1">
            <a:off x="3733800" y="4354512"/>
            <a:ext cx="1847850" cy="1247775"/>
          </a:xfrm>
          <a:custGeom>
            <a:avLst/>
            <a:gdLst>
              <a:gd name="T0" fmla="*/ 2147483647 w 20957"/>
              <a:gd name="T1" fmla="*/ 0 h 21482"/>
              <a:gd name="T2" fmla="*/ 2147483647 w 20957"/>
              <a:gd name="T3" fmla="*/ 2147483647 h 21482"/>
              <a:gd name="T4" fmla="*/ 0 w 20957"/>
              <a:gd name="T5" fmla="*/ 2147483647 h 21482"/>
              <a:gd name="T6" fmla="*/ 0 60000 65536"/>
              <a:gd name="T7" fmla="*/ 0 60000 65536"/>
              <a:gd name="T8" fmla="*/ 0 60000 65536"/>
              <a:gd name="T9" fmla="*/ 0 w 20957"/>
              <a:gd name="T10" fmla="*/ 0 h 21482"/>
              <a:gd name="T11" fmla="*/ 20957 w 20957"/>
              <a:gd name="T12" fmla="*/ 21482 h 2148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0957" h="21482" fill="none" extrusionOk="0">
                <a:moveTo>
                  <a:pt x="2254" y="-1"/>
                </a:moveTo>
                <a:cubicBezTo>
                  <a:pt x="11283" y="947"/>
                  <a:pt x="18756" y="7440"/>
                  <a:pt x="20956" y="16249"/>
                </a:cubicBezTo>
              </a:path>
              <a:path w="20957" h="21482" stroke="0" extrusionOk="0">
                <a:moveTo>
                  <a:pt x="2254" y="-1"/>
                </a:moveTo>
                <a:cubicBezTo>
                  <a:pt x="11283" y="947"/>
                  <a:pt x="18756" y="7440"/>
                  <a:pt x="20956" y="16249"/>
                </a:cubicBezTo>
                <a:lnTo>
                  <a:pt x="0" y="21482"/>
                </a:lnTo>
                <a:lnTo>
                  <a:pt x="2254" y="-1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486404" name="Picture 4" descr="1 aaa bullet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972050" y="5200650"/>
            <a:ext cx="133350" cy="13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6405" name="Line 5"/>
          <p:cNvSpPr>
            <a:spLocks noChangeShapeType="1"/>
          </p:cNvSpPr>
          <p:nvPr/>
        </p:nvSpPr>
        <p:spPr bwMode="auto">
          <a:xfrm>
            <a:off x="4876800" y="4629150"/>
            <a:ext cx="762000" cy="1047750"/>
          </a:xfrm>
          <a:prstGeom prst="line">
            <a:avLst/>
          </a:prstGeom>
          <a:noFill/>
          <a:ln w="38100">
            <a:solidFill>
              <a:srgbClr val="99FF99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n-US"/>
          </a:p>
        </p:txBody>
      </p:sp>
      <p:sp>
        <p:nvSpPr>
          <p:cNvPr id="486406" name="Line 6"/>
          <p:cNvSpPr>
            <a:spLocks noChangeShapeType="1"/>
          </p:cNvSpPr>
          <p:nvPr/>
        </p:nvSpPr>
        <p:spPr bwMode="auto">
          <a:xfrm>
            <a:off x="5343524" y="5268913"/>
            <a:ext cx="22223" cy="522287"/>
          </a:xfrm>
          <a:prstGeom prst="line">
            <a:avLst/>
          </a:prstGeom>
          <a:noFill/>
          <a:ln w="38100">
            <a:solidFill>
              <a:srgbClr val="009900"/>
            </a:solidFill>
            <a:prstDash val="sysDot"/>
            <a:round/>
            <a:headEnd/>
            <a:tailEnd type="stealth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6409" name="Rectangle 9"/>
          <p:cNvSpPr>
            <a:spLocks noChangeArrowheads="1"/>
          </p:cNvSpPr>
          <p:nvPr/>
        </p:nvSpPr>
        <p:spPr bwMode="auto">
          <a:xfrm>
            <a:off x="0" y="0"/>
            <a:ext cx="9144000" cy="885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pitchFamily="34" charset="0"/>
              </a:rPr>
              <a:t>Balanced Budget Multiplier [$20 billion]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[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“T”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affects AD indirectly thru “C”</a:t>
            </a:r>
            <a:r>
              <a:rPr lang="en-US" sz="2400" b="1" dirty="0">
                <a:latin typeface="Arial" pitchFamily="34" charset="0"/>
                <a:cs typeface="Arial" pitchFamily="34" charset="0"/>
              </a:rPr>
              <a:t>;</a:t>
            </a:r>
            <a:r>
              <a:rPr lang="en-US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4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“G” affects AD directly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]</a:t>
            </a:r>
          </a:p>
        </p:txBody>
      </p:sp>
      <p:sp>
        <p:nvSpPr>
          <p:cNvPr id="486410" name="Rectangle 10"/>
          <p:cNvSpPr>
            <a:spLocks noChangeArrowheads="1"/>
          </p:cNvSpPr>
          <p:nvPr/>
        </p:nvSpPr>
        <p:spPr bwMode="auto">
          <a:xfrm>
            <a:off x="4948238" y="876300"/>
            <a:ext cx="1138237" cy="2946400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 w="2857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endParaRPr lang="en-US" sz="1400" b="1">
              <a:latin typeface="Verdana" pitchFamily="34" charset="0"/>
            </a:endParaRPr>
          </a:p>
          <a:p>
            <a:endParaRPr lang="en-US" sz="1400" b="1">
              <a:latin typeface="Verdana" pitchFamily="34" charset="0"/>
            </a:endParaRPr>
          </a:p>
          <a:p>
            <a:endParaRPr lang="en-US" sz="1400" b="1">
              <a:latin typeface="Verdana" pitchFamily="34" charset="0"/>
            </a:endParaRPr>
          </a:p>
          <a:p>
            <a:endParaRPr lang="en-US" sz="1400" b="1">
              <a:latin typeface="Verdana" pitchFamily="34" charset="0"/>
            </a:endParaRPr>
          </a:p>
          <a:p>
            <a:endParaRPr lang="en-US" sz="1400" b="1">
              <a:latin typeface="Verdana" pitchFamily="34" charset="0"/>
            </a:endParaRPr>
          </a:p>
          <a:p>
            <a:r>
              <a:rPr lang="en-US" sz="2400" b="1">
                <a:solidFill>
                  <a:srgbClr val="000000"/>
                </a:solidFill>
                <a:latin typeface="Verdana" pitchFamily="34" charset="0"/>
              </a:rPr>
              <a:t>GDP=$80</a:t>
            </a:r>
            <a:endParaRPr lang="en-US" sz="2400"/>
          </a:p>
        </p:txBody>
      </p:sp>
      <p:sp>
        <p:nvSpPr>
          <p:cNvPr id="486411" name="Rectangle 11" descr="Papyrus"/>
          <p:cNvSpPr>
            <a:spLocks noChangeArrowheads="1"/>
          </p:cNvSpPr>
          <p:nvPr/>
        </p:nvSpPr>
        <p:spPr bwMode="auto">
          <a:xfrm>
            <a:off x="514350" y="1054100"/>
            <a:ext cx="2908300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18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Net Change in GDP = </a:t>
            </a:r>
            <a:endParaRPr lang="en-US" sz="1800" dirty="0">
              <a:solidFill>
                <a:srgbClr val="C00000"/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486412" name="Rectangle 12" descr="Papyrus"/>
          <p:cNvSpPr>
            <a:spLocks noChangeArrowheads="1"/>
          </p:cNvSpPr>
          <p:nvPr/>
        </p:nvSpPr>
        <p:spPr bwMode="auto">
          <a:xfrm>
            <a:off x="0" y="1411288"/>
            <a:ext cx="3300413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z="1400" b="1" dirty="0">
                <a:solidFill>
                  <a:srgbClr val="000000"/>
                </a:solidFill>
                <a:latin typeface="Verdana" pitchFamily="34" charset="0"/>
              </a:rPr>
              <a:t>The increase in “T” means we would have consumed $15 and  kept  $5  in our pockets.</a:t>
            </a:r>
            <a:endParaRPr lang="en-US" sz="1400" b="1" dirty="0">
              <a:solidFill>
                <a:srgbClr val="000000"/>
              </a:solidFill>
            </a:endParaRPr>
          </a:p>
        </p:txBody>
      </p:sp>
      <p:sp>
        <p:nvSpPr>
          <p:cNvPr id="486413" name="Rectangle 13" descr="Papyrus"/>
          <p:cNvSpPr>
            <a:spLocks noChangeArrowheads="1"/>
          </p:cNvSpPr>
          <p:nvPr/>
        </p:nvSpPr>
        <p:spPr bwMode="auto">
          <a:xfrm>
            <a:off x="6392864" y="1025525"/>
            <a:ext cx="2627312" cy="830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z="1800" b="1" dirty="0">
                <a:solidFill>
                  <a:srgbClr val="000000"/>
                </a:solidFill>
                <a:latin typeface="Verdana" pitchFamily="34" charset="0"/>
              </a:rPr>
              <a:t>The increase in “G” flows directly  into the economy.</a:t>
            </a:r>
            <a:endParaRPr lang="en-US" sz="1800" b="1" dirty="0">
              <a:solidFill>
                <a:srgbClr val="000000"/>
              </a:solidFill>
            </a:endParaRPr>
          </a:p>
        </p:txBody>
      </p:sp>
      <p:sp>
        <p:nvSpPr>
          <p:cNvPr id="486414" name="Rectangle 14" descr="Papyrus"/>
          <p:cNvSpPr>
            <a:spLocks noChangeArrowheads="1"/>
          </p:cNvSpPr>
          <p:nvPr/>
        </p:nvSpPr>
        <p:spPr bwMode="auto">
          <a:xfrm>
            <a:off x="6484938" y="3435350"/>
            <a:ext cx="2659062" cy="117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z="2000" b="1" dirty="0">
                <a:solidFill>
                  <a:srgbClr val="000000"/>
                </a:solidFill>
                <a:latin typeface="Verdana" pitchFamily="34" charset="0"/>
              </a:rPr>
              <a:t>ME = 1/MPS</a:t>
            </a:r>
          </a:p>
          <a:p>
            <a:pPr>
              <a:defRPr/>
            </a:pPr>
            <a:r>
              <a:rPr lang="en-US" sz="2000" b="1" dirty="0">
                <a:solidFill>
                  <a:srgbClr val="000000"/>
                </a:solidFill>
                <a:latin typeface="Verdana" pitchFamily="34" charset="0"/>
              </a:rPr>
              <a:t>ME = 1/.25 = 4</a:t>
            </a:r>
          </a:p>
          <a:p>
            <a:pPr>
              <a:defRPr/>
            </a:pPr>
            <a:r>
              <a:rPr lang="en-US" sz="1600" b="1" dirty="0">
                <a:solidFill>
                  <a:srgbClr val="000000"/>
                </a:solidFill>
                <a:latin typeface="Verdana" pitchFamily="34" charset="0"/>
              </a:rPr>
              <a:t>So, </a:t>
            </a:r>
            <a:r>
              <a:rPr lang="en-US" sz="2000" b="1" dirty="0">
                <a:solidFill>
                  <a:srgbClr val="000000"/>
                </a:solidFill>
                <a:latin typeface="Verdana" pitchFamily="34" charset="0"/>
              </a:rPr>
              <a:t>4 x $20</a:t>
            </a:r>
            <a:r>
              <a:rPr lang="en-US" sz="1600" b="1" dirty="0">
                <a:solidFill>
                  <a:srgbClr val="000000"/>
                </a:solidFill>
                <a:latin typeface="Verdana" pitchFamily="34" charset="0"/>
              </a:rPr>
              <a:t> = </a:t>
            </a: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$80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486415" name="Rectangle 15"/>
          <p:cNvSpPr>
            <a:spLocks noChangeArrowheads="1"/>
          </p:cNvSpPr>
          <p:nvPr/>
        </p:nvSpPr>
        <p:spPr bwMode="auto">
          <a:xfrm>
            <a:off x="6534150" y="2203450"/>
            <a:ext cx="1190625" cy="1074738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 w="2857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endParaRPr lang="en-US" sz="1200"/>
          </a:p>
          <a:p>
            <a:endParaRPr lang="en-US" sz="1200"/>
          </a:p>
          <a:p>
            <a:r>
              <a:rPr lang="en-US" sz="1200"/>
              <a:t>     </a:t>
            </a:r>
            <a:r>
              <a:rPr lang="en-US" sz="1600" b="1">
                <a:solidFill>
                  <a:srgbClr val="000000"/>
                </a:solidFill>
                <a:latin typeface="Verdana" pitchFamily="34" charset="0"/>
              </a:rPr>
              <a:t>G </a:t>
            </a:r>
            <a:r>
              <a:rPr lang="en-US" sz="2000" b="1">
                <a:solidFill>
                  <a:srgbClr val="000000"/>
                </a:solidFill>
                <a:latin typeface="Verdana" pitchFamily="34" charset="0"/>
              </a:rPr>
              <a:t>$20</a:t>
            </a:r>
            <a:endParaRPr lang="en-US" sz="2000"/>
          </a:p>
        </p:txBody>
      </p:sp>
      <p:sp>
        <p:nvSpPr>
          <p:cNvPr id="486416" name="Rectangle 16" descr="Papyrus"/>
          <p:cNvSpPr>
            <a:spLocks noChangeArrowheads="1"/>
          </p:cNvSpPr>
          <p:nvPr/>
        </p:nvSpPr>
        <p:spPr bwMode="auto">
          <a:xfrm>
            <a:off x="0" y="3867150"/>
            <a:ext cx="379095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en-US" sz="1600" b="1" dirty="0">
                <a:solidFill>
                  <a:srgbClr val="000000"/>
                </a:solidFill>
                <a:latin typeface="Verdana" pitchFamily="34" charset="0"/>
              </a:rPr>
              <a:t>MT = -MPC/MPS = -.75/.25=-</a:t>
            </a:r>
            <a:r>
              <a:rPr lang="en-US" sz="2000" b="1" dirty="0">
                <a:solidFill>
                  <a:srgbClr val="000000"/>
                </a:solidFill>
                <a:latin typeface="Verdana" pitchFamily="34" charset="0"/>
              </a:rPr>
              <a:t>3</a:t>
            </a:r>
          </a:p>
          <a:p>
            <a:pPr>
              <a:defRPr/>
            </a:pPr>
            <a:r>
              <a:rPr lang="en-US" sz="2000" b="1" dirty="0">
                <a:solidFill>
                  <a:srgbClr val="000000"/>
                </a:solidFill>
                <a:latin typeface="Verdana" pitchFamily="34" charset="0"/>
              </a:rPr>
              <a:t>So, -3 x $20</a:t>
            </a:r>
            <a:r>
              <a:rPr lang="en-US" sz="1600" b="1" dirty="0">
                <a:solidFill>
                  <a:srgbClr val="000000"/>
                </a:solidFill>
                <a:latin typeface="Verdana" pitchFamily="34" charset="0"/>
              </a:rPr>
              <a:t> = </a:t>
            </a: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-$60</a:t>
            </a:r>
          </a:p>
        </p:txBody>
      </p:sp>
      <p:sp>
        <p:nvSpPr>
          <p:cNvPr id="486417" name="Rectangle 17"/>
          <p:cNvSpPr>
            <a:spLocks noChangeArrowheads="1"/>
          </p:cNvSpPr>
          <p:nvPr/>
        </p:nvSpPr>
        <p:spPr bwMode="auto">
          <a:xfrm>
            <a:off x="3617913" y="1651000"/>
            <a:ext cx="1103312" cy="2147888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 w="2857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endParaRPr lang="en-US" sz="1600"/>
          </a:p>
          <a:p>
            <a:endParaRPr lang="en-US" sz="1600"/>
          </a:p>
          <a:p>
            <a:endParaRPr lang="en-US" sz="1600"/>
          </a:p>
          <a:p>
            <a:r>
              <a:rPr lang="en-US" sz="2000" b="1">
                <a:solidFill>
                  <a:srgbClr val="000000"/>
                </a:solidFill>
                <a:latin typeface="Verdana" pitchFamily="34" charset="0"/>
              </a:rPr>
              <a:t>GDP=</a:t>
            </a:r>
          </a:p>
          <a:p>
            <a:r>
              <a:rPr lang="en-US" sz="2000" b="1">
                <a:solidFill>
                  <a:srgbClr val="000000"/>
                </a:solidFill>
                <a:latin typeface="Verdana" pitchFamily="34" charset="0"/>
              </a:rPr>
              <a:t> -$60</a:t>
            </a:r>
            <a:endParaRPr lang="en-US" sz="2000"/>
          </a:p>
        </p:txBody>
      </p:sp>
      <p:sp>
        <p:nvSpPr>
          <p:cNvPr id="486418" name="Rectangle 18"/>
          <p:cNvSpPr>
            <a:spLocks noChangeArrowheads="1"/>
          </p:cNvSpPr>
          <p:nvPr/>
        </p:nvSpPr>
        <p:spPr bwMode="auto">
          <a:xfrm>
            <a:off x="1860550" y="2554288"/>
            <a:ext cx="1292225" cy="731837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 w="28575">
            <a:solidFill>
              <a:schemeClr val="bg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endParaRPr lang="en-US" sz="1600" b="1">
              <a:latin typeface="Verdana" pitchFamily="34" charset="0"/>
            </a:endParaRPr>
          </a:p>
          <a:p>
            <a:r>
              <a:rPr lang="en-US" sz="1600" b="1">
                <a:solidFill>
                  <a:srgbClr val="000000"/>
                </a:solidFill>
                <a:latin typeface="Verdana" pitchFamily="34" charset="0"/>
              </a:rPr>
              <a:t>“C”=-$15</a:t>
            </a:r>
            <a:endParaRPr lang="en-US" sz="1600"/>
          </a:p>
        </p:txBody>
      </p:sp>
      <p:sp>
        <p:nvSpPr>
          <p:cNvPr id="486419" name="Rectangle 19"/>
          <p:cNvSpPr>
            <a:spLocks noChangeArrowheads="1"/>
          </p:cNvSpPr>
          <p:nvPr/>
        </p:nvSpPr>
        <p:spPr bwMode="auto">
          <a:xfrm>
            <a:off x="1860550" y="2209800"/>
            <a:ext cx="1292225" cy="344488"/>
          </a:xfrm>
          <a:prstGeom prst="rect">
            <a:avLst/>
          </a:prstGeom>
          <a:solidFill>
            <a:srgbClr val="FFFF99"/>
          </a:solidFill>
          <a:ln w="28575">
            <a:solidFill>
              <a:schemeClr val="bg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sp3d extrusionH="57150">
              <a:bevelT w="38100" h="38100"/>
            </a:sp3d>
          </a:bodyPr>
          <a:lstStyle/>
          <a:p>
            <a:r>
              <a:rPr lang="en-US" sz="1500" b="1" dirty="0" smtClean="0">
                <a:solidFill>
                  <a:srgbClr val="FF3300"/>
                </a:solidFill>
                <a:latin typeface="Verdana" pitchFamily="34" charset="0"/>
              </a:rPr>
              <a:t>Save= </a:t>
            </a:r>
            <a:r>
              <a:rPr lang="en-US" sz="1500" b="1" dirty="0">
                <a:solidFill>
                  <a:srgbClr val="FF3300"/>
                </a:solidFill>
                <a:latin typeface="Verdana" pitchFamily="34" charset="0"/>
              </a:rPr>
              <a:t>-$5</a:t>
            </a:r>
            <a:endParaRPr lang="en-US" sz="1500" dirty="0">
              <a:solidFill>
                <a:srgbClr val="FF3300"/>
              </a:solidFill>
            </a:endParaRPr>
          </a:p>
        </p:txBody>
      </p:sp>
      <p:sp>
        <p:nvSpPr>
          <p:cNvPr id="486420" name="Rectangle 20"/>
          <p:cNvSpPr>
            <a:spLocks noChangeArrowheads="1"/>
          </p:cNvSpPr>
          <p:nvPr/>
        </p:nvSpPr>
        <p:spPr bwMode="auto">
          <a:xfrm>
            <a:off x="114300" y="2214563"/>
            <a:ext cx="1319213" cy="1065212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 w="28575">
            <a:solidFill>
              <a:schemeClr val="bg1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endParaRPr lang="en-US" sz="1600"/>
          </a:p>
          <a:p>
            <a:r>
              <a:rPr lang="en-US" sz="1600" b="1">
                <a:solidFill>
                  <a:srgbClr val="000000"/>
                </a:solidFill>
                <a:latin typeface="Verdana" pitchFamily="34" charset="0"/>
              </a:rPr>
              <a:t>    T  </a:t>
            </a:r>
            <a:r>
              <a:rPr lang="en-US" sz="2000" b="1">
                <a:solidFill>
                  <a:srgbClr val="000000"/>
                </a:solidFill>
                <a:latin typeface="Verdana" pitchFamily="34" charset="0"/>
              </a:rPr>
              <a:t>$20</a:t>
            </a:r>
            <a:endParaRPr lang="en-US" sz="2000"/>
          </a:p>
        </p:txBody>
      </p:sp>
      <p:sp>
        <p:nvSpPr>
          <p:cNvPr id="486421" name="Line 21"/>
          <p:cNvSpPr>
            <a:spLocks noChangeShapeType="1"/>
          </p:cNvSpPr>
          <p:nvPr/>
        </p:nvSpPr>
        <p:spPr bwMode="auto">
          <a:xfrm flipV="1">
            <a:off x="3149600" y="1668463"/>
            <a:ext cx="449263" cy="538162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en-US"/>
          </a:p>
        </p:txBody>
      </p:sp>
      <p:sp>
        <p:nvSpPr>
          <p:cNvPr id="486422" name="Line 22"/>
          <p:cNvSpPr>
            <a:spLocks noChangeShapeType="1"/>
          </p:cNvSpPr>
          <p:nvPr/>
        </p:nvSpPr>
        <p:spPr bwMode="auto">
          <a:xfrm>
            <a:off x="3149600" y="3279775"/>
            <a:ext cx="449263" cy="508000"/>
          </a:xfrm>
          <a:prstGeom prst="line">
            <a:avLst/>
          </a:prstGeom>
          <a:noFill/>
          <a:ln w="38100">
            <a:solidFill>
              <a:srgbClr val="C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en-US"/>
          </a:p>
        </p:txBody>
      </p:sp>
      <p:pic>
        <p:nvPicPr>
          <p:cNvPr id="486423" name="Picture 23" descr="arrow red up"/>
          <p:cNvPicPr>
            <a:picLocks noGrp="1" noChangeAspect="1" noChangeArrowheads="1" noCrop="1"/>
          </p:cNvPicPr>
          <p:nvPr>
            <p:ph/>
          </p:nvPr>
        </p:nvPicPr>
        <p:blipFill>
          <a:blip r:embed="rId6"/>
          <a:srcRect/>
          <a:stretch>
            <a:fillRect/>
          </a:stretch>
        </p:blipFill>
        <p:spPr>
          <a:xfrm rot="5400000">
            <a:off x="-234950" y="2571750"/>
            <a:ext cx="1066800" cy="368300"/>
          </a:xfrm>
          <a:noFill/>
        </p:spPr>
      </p:pic>
      <p:sp>
        <p:nvSpPr>
          <p:cNvPr id="57367" name="Line 24"/>
          <p:cNvSpPr>
            <a:spLocks noChangeShapeType="1"/>
          </p:cNvSpPr>
          <p:nvPr/>
        </p:nvSpPr>
        <p:spPr bwMode="auto">
          <a:xfrm flipH="1">
            <a:off x="3832225" y="4354513"/>
            <a:ext cx="14288" cy="14366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68" name="Line 25"/>
          <p:cNvSpPr>
            <a:spLocks noChangeShapeType="1"/>
          </p:cNvSpPr>
          <p:nvPr/>
        </p:nvSpPr>
        <p:spPr bwMode="auto">
          <a:xfrm>
            <a:off x="3832225" y="5791200"/>
            <a:ext cx="24384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7369" name="Line 26"/>
          <p:cNvSpPr>
            <a:spLocks noChangeShapeType="1"/>
          </p:cNvSpPr>
          <p:nvPr/>
        </p:nvSpPr>
        <p:spPr bwMode="auto">
          <a:xfrm>
            <a:off x="5045075" y="5311775"/>
            <a:ext cx="0" cy="479425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486427" name="Rectangle 27"/>
          <p:cNvSpPr>
            <a:spLocks noChangeArrowheads="1"/>
          </p:cNvSpPr>
          <p:nvPr/>
        </p:nvSpPr>
        <p:spPr bwMode="auto">
          <a:xfrm>
            <a:off x="4716463" y="5819775"/>
            <a:ext cx="1001712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1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$470</a:t>
            </a:r>
            <a:r>
              <a:rPr lang="en-US" sz="1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billion</a:t>
            </a:r>
          </a:p>
        </p:txBody>
      </p:sp>
      <p:sp>
        <p:nvSpPr>
          <p:cNvPr id="486429" name="Rectangle 29"/>
          <p:cNvSpPr>
            <a:spLocks noChangeArrowheads="1"/>
          </p:cNvSpPr>
          <p:nvPr/>
        </p:nvSpPr>
        <p:spPr bwMode="auto">
          <a:xfrm>
            <a:off x="6191248" y="5140325"/>
            <a:ext cx="742951" cy="2571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SRAS</a:t>
            </a:r>
            <a:endParaRPr lang="en-US" sz="16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86430" name="Rectangle 30"/>
          <p:cNvSpPr>
            <a:spLocks noChangeArrowheads="1"/>
          </p:cNvSpPr>
          <p:nvPr/>
        </p:nvSpPr>
        <p:spPr bwMode="auto">
          <a:xfrm>
            <a:off x="4232275" y="4398963"/>
            <a:ext cx="492125" cy="236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1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AD1</a:t>
            </a:r>
          </a:p>
        </p:txBody>
      </p:sp>
      <p:sp>
        <p:nvSpPr>
          <p:cNvPr id="486431" name="Rectangle 31"/>
          <p:cNvSpPr>
            <a:spLocks noChangeArrowheads="1"/>
          </p:cNvSpPr>
          <p:nvPr/>
        </p:nvSpPr>
        <p:spPr bwMode="auto">
          <a:xfrm>
            <a:off x="4783137" y="5815013"/>
            <a:ext cx="1957388" cy="284162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 w="12700" algn="ctr">
            <a:noFill/>
            <a:miter lim="800000"/>
            <a:headEnd/>
            <a:tailEnd/>
          </a:ln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20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$490 </a:t>
            </a:r>
            <a:r>
              <a:rPr lang="en-US" sz="1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billion</a:t>
            </a:r>
          </a:p>
        </p:txBody>
      </p:sp>
      <p:sp>
        <p:nvSpPr>
          <p:cNvPr id="486432" name="Rectangle 32"/>
          <p:cNvSpPr>
            <a:spLocks noChangeArrowheads="1"/>
          </p:cNvSpPr>
          <p:nvPr/>
        </p:nvSpPr>
        <p:spPr bwMode="auto">
          <a:xfrm>
            <a:off x="3468688" y="5138738"/>
            <a:ext cx="333375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16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PL</a:t>
            </a:r>
          </a:p>
        </p:txBody>
      </p:sp>
      <p:pic>
        <p:nvPicPr>
          <p:cNvPr id="486433" name="Picture 33" descr="arrow red rt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0800000">
            <a:off x="1422400" y="2636838"/>
            <a:ext cx="457200" cy="338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6434" name="AutoShape 34"/>
          <p:cNvSpPr>
            <a:spLocks/>
          </p:cNvSpPr>
          <p:nvPr/>
        </p:nvSpPr>
        <p:spPr bwMode="auto">
          <a:xfrm>
            <a:off x="3473450" y="906463"/>
            <a:ext cx="260350" cy="711200"/>
          </a:xfrm>
          <a:prstGeom prst="leftBrace">
            <a:avLst>
              <a:gd name="adj1" fmla="val 38889"/>
              <a:gd name="adj2" fmla="val 50000"/>
            </a:avLst>
          </a:prstGeom>
          <a:noFill/>
          <a:ln w="38100">
            <a:solidFill>
              <a:srgbClr val="C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endParaRPr lang="en-US"/>
          </a:p>
        </p:txBody>
      </p:sp>
      <p:sp>
        <p:nvSpPr>
          <p:cNvPr id="486435" name="Rectangle 35"/>
          <p:cNvSpPr>
            <a:spLocks noChangeArrowheads="1"/>
          </p:cNvSpPr>
          <p:nvPr/>
        </p:nvSpPr>
        <p:spPr bwMode="auto">
          <a:xfrm>
            <a:off x="4618038" y="4383088"/>
            <a:ext cx="500062" cy="227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16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AD</a:t>
            </a:r>
            <a:r>
              <a:rPr lang="en-US" sz="14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2</a:t>
            </a:r>
            <a:endParaRPr lang="en-US" sz="1600" b="1" dirty="0">
              <a:solidFill>
                <a:srgbClr val="33CC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486436" name="Line 36"/>
          <p:cNvSpPr>
            <a:spLocks noChangeShapeType="1"/>
          </p:cNvSpPr>
          <p:nvPr/>
        </p:nvSpPr>
        <p:spPr bwMode="auto">
          <a:xfrm flipH="1" flipV="1">
            <a:off x="6081713" y="871538"/>
            <a:ext cx="449262" cy="1320800"/>
          </a:xfrm>
          <a:prstGeom prst="line">
            <a:avLst/>
          </a:prstGeom>
          <a:noFill/>
          <a:ln w="38100">
            <a:solidFill>
              <a:srgbClr val="0099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en-US"/>
          </a:p>
        </p:txBody>
      </p:sp>
      <p:sp>
        <p:nvSpPr>
          <p:cNvPr id="486437" name="Line 37"/>
          <p:cNvSpPr>
            <a:spLocks noChangeShapeType="1"/>
          </p:cNvSpPr>
          <p:nvPr/>
        </p:nvSpPr>
        <p:spPr bwMode="auto">
          <a:xfrm flipH="1">
            <a:off x="6081713" y="3236913"/>
            <a:ext cx="465137" cy="566737"/>
          </a:xfrm>
          <a:prstGeom prst="line">
            <a:avLst/>
          </a:prstGeom>
          <a:noFill/>
          <a:ln w="38100">
            <a:solidFill>
              <a:srgbClr val="0099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en-US"/>
          </a:p>
        </p:txBody>
      </p:sp>
      <p:pic>
        <p:nvPicPr>
          <p:cNvPr id="486438" name="Picture 38" descr="arrow green up pretty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5400000">
            <a:off x="6153150" y="2609850"/>
            <a:ext cx="10287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6439" name="Rectangle 39"/>
          <p:cNvSpPr>
            <a:spLocks noChangeArrowheads="1"/>
          </p:cNvSpPr>
          <p:nvPr/>
        </p:nvSpPr>
        <p:spPr bwMode="auto">
          <a:xfrm>
            <a:off x="3671888" y="1030288"/>
            <a:ext cx="857250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+$20</a:t>
            </a:r>
          </a:p>
        </p:txBody>
      </p:sp>
      <p:pic>
        <p:nvPicPr>
          <p:cNvPr id="486408" name="Picture 8" descr="1 aaaaa bullet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181600" y="5143500"/>
            <a:ext cx="304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86407" name="Picture 7" descr="arrow green rt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rot="10800000">
            <a:off x="5045075" y="5168900"/>
            <a:ext cx="279400" cy="188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4864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2000" fill="hold"/>
                                        <p:tgtEl>
                                          <p:spTgt spid="486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86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864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864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2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2000"/>
                                        <p:tgtEl>
                                          <p:spTgt spid="4864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4864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2000"/>
                                        <p:tgtEl>
                                          <p:spTgt spid="486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2000"/>
                                        <p:tgtEl>
                                          <p:spTgt spid="4864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6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8" dur="2000"/>
                                        <p:tgtEl>
                                          <p:spTgt spid="4864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2000"/>
                                        <p:tgtEl>
                                          <p:spTgt spid="486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4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4864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4864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5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2000"/>
                                        <p:tgtEl>
                                          <p:spTgt spid="4864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2000"/>
                                        <p:tgtEl>
                                          <p:spTgt spid="4864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 nodeType="clickPar">
                      <p:stCondLst>
                        <p:cond delay="indefinite"/>
                      </p:stCondLst>
                      <p:childTnLst>
                        <p:par>
                          <p:cTn id="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2000"/>
                                        <p:tgtEl>
                                          <p:spTgt spid="4864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2000"/>
                                        <p:tgtEl>
                                          <p:spTgt spid="4864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2000"/>
                                        <p:tgtEl>
                                          <p:spTgt spid="4864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7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486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4864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2000"/>
                                        <p:tgtEl>
                                          <p:spTgt spid="4864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2000"/>
                                        <p:tgtEl>
                                          <p:spTgt spid="4864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486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9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2" dur="2000"/>
                                        <p:tgtEl>
                                          <p:spTgt spid="4864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486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2000"/>
                                        <p:tgtEl>
                                          <p:spTgt spid="4864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0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4" dur="500"/>
                                        <p:tgtEl>
                                          <p:spTgt spid="486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5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7" dur="500"/>
                                        <p:tgtEl>
                                          <p:spTgt spid="4864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0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1" dur="500"/>
                                        <p:tgtEl>
                                          <p:spTgt spid="4864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1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5" dur="500"/>
                                        <p:tgtEl>
                                          <p:spTgt spid="4864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1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64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9" dur="500"/>
                                        <p:tgtEl>
                                          <p:spTgt spid="4864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6405" grpId="0" animBg="1"/>
      <p:bldP spid="486406" grpId="0" animBg="1"/>
      <p:bldP spid="486409" grpId="0"/>
      <p:bldP spid="486410" grpId="0" animBg="1"/>
      <p:bldP spid="486411" grpId="0"/>
      <p:bldP spid="486412" grpId="0"/>
      <p:bldP spid="486413" grpId="0"/>
      <p:bldP spid="486414" grpId="0"/>
      <p:bldP spid="486415" grpId="0" animBg="1"/>
      <p:bldP spid="486416" grpId="0"/>
      <p:bldP spid="486417" grpId="0" animBg="1"/>
      <p:bldP spid="486418" grpId="0" animBg="1"/>
      <p:bldP spid="486419" grpId="0" animBg="1"/>
      <p:bldP spid="486420" grpId="0" animBg="1"/>
      <p:bldP spid="486421" grpId="0" animBg="1"/>
      <p:bldP spid="486422" grpId="0" animBg="1"/>
      <p:bldP spid="486431" grpId="0" animBg="1"/>
      <p:bldP spid="486434" grpId="0" animBg="1"/>
      <p:bldP spid="486435" grpId="0"/>
      <p:bldP spid="486436" grpId="0" animBg="1"/>
      <p:bldP spid="486437" grpId="0" animBg="1"/>
      <p:bldP spid="486439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738" name="Rectangle 2"/>
          <p:cNvSpPr>
            <a:spLocks noGrp="1" noChangeArrowheads="1"/>
          </p:cNvSpPr>
          <p:nvPr>
            <p:ph type="title"/>
          </p:nvPr>
        </p:nvSpPr>
        <p:spPr>
          <a:xfrm>
            <a:off x="203200" y="0"/>
            <a:ext cx="8788400" cy="511175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eaLnBrk="1" hangingPunct="1">
              <a:defRPr/>
            </a:pPr>
            <a:r>
              <a:rPr lang="en-US" sz="4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The</a:t>
            </a:r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smtClean="0">
                <a:solidFill>
                  <a:srgbClr val="009900"/>
                </a:solidFill>
                <a:latin typeface="Rockwell Extra Bold" pitchFamily="18" charset="0"/>
                <a:cs typeface="Arial" pitchFamily="34" charset="0"/>
              </a:rPr>
              <a:t>M</a:t>
            </a:r>
            <a:r>
              <a:rPr lang="en-US" sz="2800" b="1" dirty="0" smtClean="0">
                <a:solidFill>
                  <a:srgbClr val="009900"/>
                </a:solidFill>
                <a:latin typeface="Rockwell Extra Bold" pitchFamily="18" charset="0"/>
                <a:cs typeface="Arial" pitchFamily="34" charset="0"/>
              </a:rPr>
              <a:t>E</a:t>
            </a:r>
            <a:r>
              <a:rPr lang="en-US" sz="4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smtClean="0">
                <a:solidFill>
                  <a:srgbClr val="FF5050"/>
                </a:solidFill>
                <a:latin typeface="Rockwell Extra Bold" pitchFamily="18" charset="0"/>
                <a:cs typeface="Arial" pitchFamily="34" charset="0"/>
              </a:rPr>
              <a:t>M</a:t>
            </a:r>
            <a:r>
              <a:rPr lang="en-US" sz="2800" b="1" dirty="0" smtClean="0">
                <a:solidFill>
                  <a:srgbClr val="FF5050"/>
                </a:solidFill>
                <a:latin typeface="Rockwell Extra Bold" pitchFamily="18" charset="0"/>
                <a:cs typeface="Arial" pitchFamily="34" charset="0"/>
              </a:rPr>
              <a:t>T</a:t>
            </a:r>
            <a:r>
              <a:rPr lang="en-US" sz="4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32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&amp;</a:t>
            </a:r>
            <a:r>
              <a:rPr lang="en-US" sz="4000" b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smtClean="0">
                <a:solidFill>
                  <a:srgbClr val="0000FF"/>
                </a:solidFill>
                <a:latin typeface="Rockwell Extra Bold" pitchFamily="18" charset="0"/>
                <a:cs typeface="Arial" pitchFamily="34" charset="0"/>
              </a:rPr>
              <a:t>M</a:t>
            </a:r>
            <a:r>
              <a:rPr lang="en-US" sz="2800" b="1" dirty="0" smtClean="0">
                <a:solidFill>
                  <a:srgbClr val="0000FF"/>
                </a:solidFill>
                <a:latin typeface="Rockwell Extra Bold" pitchFamily="18" charset="0"/>
                <a:cs typeface="Arial" pitchFamily="34" charset="0"/>
              </a:rPr>
              <a:t>BB</a:t>
            </a:r>
            <a:r>
              <a:rPr lang="en-US" sz="4000" b="1" dirty="0" smtClean="0">
                <a:solidFill>
                  <a:srgbClr val="0000FF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4000" b="1" dirty="0" smtClean="0">
                <a:solidFill>
                  <a:srgbClr val="0000FF"/>
                </a:solidFill>
                <a:latin typeface="Rockwell Extra Bold" pitchFamily="18" charset="0"/>
                <a:cs typeface="Arial" pitchFamily="34" charset="0"/>
              </a:rPr>
              <a:t>Multipliers</a:t>
            </a:r>
          </a:p>
        </p:txBody>
      </p:sp>
      <p:sp>
        <p:nvSpPr>
          <p:cNvPr id="628739" name="Rectangle 3" descr="Papyrus"/>
          <p:cNvSpPr>
            <a:spLocks noChangeArrowheads="1"/>
          </p:cNvSpPr>
          <p:nvPr/>
        </p:nvSpPr>
        <p:spPr bwMode="auto">
          <a:xfrm>
            <a:off x="0" y="609600"/>
            <a:ext cx="914400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3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ckwell Extra Bold" pitchFamily="18" charset="0"/>
              </a:rPr>
              <a:t>M</a:t>
            </a:r>
            <a:r>
              <a:rPr lang="en-US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ckwell Extra Bold" pitchFamily="18" charset="0"/>
              </a:rPr>
              <a:t>E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aiandra GD" pitchFamily="34" charset="0"/>
              </a:rPr>
              <a:t> </a:t>
            </a:r>
            <a:r>
              <a:rPr lang="en-US" sz="3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Maiandra GD" pitchFamily="34" charset="0"/>
              </a:rPr>
              <a:t>[</a:t>
            </a:r>
            <a:r>
              <a:rPr lang="en-US" sz="32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C</a:t>
            </a:r>
            <a:r>
              <a:rPr lang="en-US" sz="32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aiandra GD" pitchFamily="34" charset="0"/>
              </a:rPr>
              <a:t>, </a:t>
            </a:r>
            <a:r>
              <a:rPr lang="en-US" sz="32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aiandra GD" pitchFamily="34" charset="0"/>
              </a:rPr>
              <a:t>Ig</a:t>
            </a:r>
            <a:r>
              <a:rPr lang="en-US" sz="32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aiandra GD" pitchFamily="34" charset="0"/>
              </a:rPr>
              <a:t>, </a:t>
            </a:r>
            <a:r>
              <a:rPr lang="en-US" sz="32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G</a:t>
            </a:r>
            <a:r>
              <a:rPr lang="en-US" sz="32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aiandra GD" pitchFamily="34" charset="0"/>
              </a:rPr>
              <a:t>, or </a:t>
            </a:r>
            <a:r>
              <a:rPr lang="en-US" sz="32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aiandra GD" pitchFamily="34" charset="0"/>
              </a:rPr>
              <a:t>Xn</a:t>
            </a:r>
            <a:r>
              <a:rPr lang="en-US" sz="3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Maiandra GD" pitchFamily="34" charset="0"/>
              </a:rPr>
              <a:t>] </a:t>
            </a:r>
            <a:r>
              <a:rPr lang="en-US" sz="32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aiandra GD" pitchFamily="34" charset="0"/>
              </a:rPr>
              <a:t>=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aiandra GD" pitchFamily="34" charset="0"/>
              </a:rPr>
              <a:t> </a:t>
            </a:r>
            <a:r>
              <a:rPr lang="en-US" sz="32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1/MPS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aiandra GD" pitchFamily="34" charset="0"/>
              </a:rPr>
              <a:t> </a:t>
            </a:r>
            <a:r>
              <a:rPr lang="en-US" sz="32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aiandra GD" pitchFamily="34" charset="0"/>
              </a:rPr>
              <a:t>=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aiandra GD" pitchFamily="34" charset="0"/>
              </a:rPr>
              <a:t> </a:t>
            </a:r>
            <a:r>
              <a:rPr lang="en-US" sz="32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1/.25</a:t>
            </a:r>
            <a:r>
              <a:rPr lang="en-US" sz="32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 </a:t>
            </a:r>
            <a:r>
              <a:rPr lang="en-US" sz="32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=</a:t>
            </a:r>
            <a:r>
              <a:rPr lang="en-US" sz="3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 Black" pitchFamily="34" charset="0"/>
              </a:rPr>
              <a:t> </a:t>
            </a:r>
            <a:r>
              <a:rPr lang="en-US" sz="32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4</a:t>
            </a:r>
          </a:p>
          <a:p>
            <a:pPr>
              <a:defRPr/>
            </a:pPr>
            <a:r>
              <a:rPr lang="en-US" sz="2000" b="1" dirty="0">
                <a:latin typeface="Verdana" pitchFamily="34" charset="0"/>
              </a:rPr>
              <a:t>So,</a:t>
            </a:r>
            <a:r>
              <a:rPr lang="en-US" sz="2000" b="1" dirty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en-US" sz="24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G</a:t>
            </a:r>
            <a:r>
              <a:rPr lang="en-US" sz="20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increase of $20 </a:t>
            </a:r>
            <a:r>
              <a:rPr lang="en-US" sz="20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bil</a:t>
            </a:r>
            <a:r>
              <a:rPr lang="en-US" sz="20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.</a:t>
            </a:r>
            <a:r>
              <a:rPr lang="en-US" sz="2000" b="1" dirty="0">
                <a:solidFill>
                  <a:srgbClr val="009900"/>
                </a:solidFill>
                <a:latin typeface="Verdana" pitchFamily="34" charset="0"/>
              </a:rPr>
              <a:t> </a:t>
            </a:r>
            <a:r>
              <a:rPr lang="en-US" sz="2000" b="1" dirty="0">
                <a:latin typeface="Verdana" pitchFamily="34" charset="0"/>
              </a:rPr>
              <a:t>will</a:t>
            </a:r>
            <a:r>
              <a:rPr lang="en-US" sz="2000" b="1" dirty="0">
                <a:solidFill>
                  <a:srgbClr val="009900"/>
                </a:solidFill>
                <a:latin typeface="Verdana" pitchFamily="34" charset="0"/>
              </a:rPr>
              <a:t> </a:t>
            </a:r>
            <a:r>
              <a:rPr lang="en-US" sz="20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incr</a:t>
            </a:r>
            <a:r>
              <a:rPr lang="en-US" sz="20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Y by $80 </a:t>
            </a:r>
            <a:r>
              <a:rPr lang="en-US" sz="20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bil</a:t>
            </a:r>
            <a:r>
              <a:rPr lang="en-US" sz="20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.</a:t>
            </a:r>
            <a:r>
              <a:rPr lang="en-US" sz="2000" b="1" dirty="0">
                <a:solidFill>
                  <a:srgbClr val="009900"/>
                </a:solidFill>
                <a:latin typeface="Verdana" pitchFamily="34" charset="0"/>
              </a:rPr>
              <a:t>  </a:t>
            </a:r>
            <a:r>
              <a:rPr lang="en-US" sz="2000" b="1" dirty="0">
                <a:latin typeface="Verdana" pitchFamily="34" charset="0"/>
              </a:rPr>
              <a:t>[</a:t>
            </a:r>
            <a:r>
              <a:rPr 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+</a:t>
            </a:r>
            <a:r>
              <a:rPr lang="en-US" sz="20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$20x4=$80</a:t>
            </a:r>
            <a:r>
              <a:rPr lang="en-US" sz="2000" b="1" dirty="0">
                <a:latin typeface="Verdana" pitchFamily="34" charset="0"/>
              </a:rPr>
              <a:t>]</a:t>
            </a:r>
          </a:p>
          <a:p>
            <a:pPr>
              <a:defRPr/>
            </a:pPr>
            <a:r>
              <a:rPr lang="en-US" sz="1600" b="1" dirty="0">
                <a:latin typeface="Verdana" pitchFamily="34" charset="0"/>
              </a:rPr>
              <a:t>And a</a:t>
            </a:r>
            <a:r>
              <a:rPr lang="en-US" sz="1600" b="1" dirty="0">
                <a:solidFill>
                  <a:srgbClr val="009900"/>
                </a:solidFill>
                <a:latin typeface="Verdana" pitchFamily="34" charset="0"/>
              </a:rPr>
              <a:t> </a:t>
            </a:r>
            <a:r>
              <a:rPr lang="en-US" sz="24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G</a:t>
            </a:r>
            <a:r>
              <a:rPr lang="en-US" sz="1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decrease of </a:t>
            </a:r>
            <a:r>
              <a:rPr lang="en-US" sz="20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$20</a:t>
            </a:r>
            <a:r>
              <a:rPr lang="en-US" sz="1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</a:t>
            </a:r>
            <a:r>
              <a:rPr lang="en-US" sz="16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bil</a:t>
            </a:r>
            <a:r>
              <a:rPr lang="en-US" sz="1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.</a:t>
            </a:r>
            <a:r>
              <a:rPr lang="en-US" sz="1600" b="1" dirty="0">
                <a:solidFill>
                  <a:srgbClr val="009900"/>
                </a:solidFill>
                <a:latin typeface="Verdana" pitchFamily="34" charset="0"/>
              </a:rPr>
              <a:t> </a:t>
            </a:r>
            <a:r>
              <a:rPr lang="en-US" sz="1600" b="1" dirty="0">
                <a:latin typeface="Verdana" pitchFamily="34" charset="0"/>
              </a:rPr>
              <a:t>will</a:t>
            </a:r>
            <a:r>
              <a:rPr lang="en-US" sz="1600" b="1" dirty="0">
                <a:solidFill>
                  <a:srgbClr val="009900"/>
                </a:solidFill>
                <a:latin typeface="Verdana" pitchFamily="34" charset="0"/>
              </a:rPr>
              <a:t> </a:t>
            </a:r>
            <a:r>
              <a:rPr lang="en-US" sz="1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decrease Y by $80 </a:t>
            </a:r>
            <a:r>
              <a:rPr lang="en-US" sz="16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bil</a:t>
            </a:r>
            <a:r>
              <a:rPr lang="en-US" sz="1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.</a:t>
            </a:r>
            <a:r>
              <a:rPr lang="en-US" sz="1600" b="1" dirty="0">
                <a:solidFill>
                  <a:srgbClr val="009900"/>
                </a:solidFill>
                <a:latin typeface="Verdana" pitchFamily="34" charset="0"/>
              </a:rPr>
              <a:t> </a:t>
            </a:r>
            <a:r>
              <a:rPr lang="en-US" sz="1800" b="1" dirty="0">
                <a:latin typeface="Verdana" pitchFamily="34" charset="0"/>
              </a:rPr>
              <a:t>[</a:t>
            </a:r>
            <a:r>
              <a:rPr lang="en-US" sz="24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-</a:t>
            </a:r>
            <a:r>
              <a:rPr lang="en-US" sz="18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$20x4=</a:t>
            </a:r>
            <a:r>
              <a:rPr lang="en-US" sz="24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-</a:t>
            </a:r>
            <a:r>
              <a:rPr lang="en-US" sz="18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$80 </a:t>
            </a:r>
            <a:r>
              <a:rPr lang="en-US" sz="18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bil</a:t>
            </a:r>
            <a:r>
              <a:rPr lang="en-US" sz="18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.</a:t>
            </a:r>
            <a:r>
              <a:rPr lang="en-US" sz="1800" b="1" dirty="0">
                <a:latin typeface="Verdana" pitchFamily="34" charset="0"/>
              </a:rPr>
              <a:t>]</a:t>
            </a:r>
          </a:p>
        </p:txBody>
      </p:sp>
      <p:sp>
        <p:nvSpPr>
          <p:cNvPr id="628740" name="Rectangle 4" descr="Papyrus"/>
          <p:cNvSpPr>
            <a:spLocks noChangeArrowheads="1"/>
          </p:cNvSpPr>
          <p:nvPr/>
        </p:nvSpPr>
        <p:spPr bwMode="auto">
          <a:xfrm>
            <a:off x="0" y="2095500"/>
            <a:ext cx="9144000" cy="133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ckwell Extra Bold" pitchFamily="18" charset="0"/>
              </a:rPr>
              <a:t>M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ckwell Extra Bold" pitchFamily="18" charset="0"/>
              </a:rPr>
              <a:t>T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aiandra GD" pitchFamily="34" charset="0"/>
              </a:rPr>
              <a:t> =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-MPC/MPS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 = 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-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.</a:t>
            </a:r>
            <a:r>
              <a:rPr lang="en-US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75/.25 = -3</a:t>
            </a:r>
          </a:p>
          <a:p>
            <a:pPr>
              <a:defRPr/>
            </a:pPr>
            <a:r>
              <a:rPr lang="en-US" sz="2000" b="1" dirty="0">
                <a:latin typeface="Verdana" pitchFamily="34" charset="0"/>
              </a:rPr>
              <a:t>So,</a:t>
            </a:r>
            <a:r>
              <a:rPr lang="en-US" sz="2000" b="1" dirty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T</a:t>
            </a:r>
            <a:r>
              <a:rPr lang="en-US" sz="2000" b="1" dirty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decrease</a:t>
            </a:r>
            <a:r>
              <a:rPr lang="en-US" sz="2000" b="1" dirty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of $20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bil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.</a:t>
            </a:r>
            <a:r>
              <a:rPr lang="en-US" sz="2000" b="1" dirty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en-US" sz="1800" b="1" dirty="0">
                <a:latin typeface="Verdana" pitchFamily="34" charset="0"/>
              </a:rPr>
              <a:t>will</a:t>
            </a:r>
            <a:r>
              <a:rPr lang="en-US" sz="1800" b="1" dirty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incr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Y by $60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bil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.</a:t>
            </a:r>
            <a:r>
              <a:rPr lang="en-US" sz="2000" b="1" dirty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en-US" sz="2000" b="1" dirty="0">
                <a:latin typeface="Verdana" pitchFamily="34" charset="0"/>
              </a:rPr>
              <a:t>[</a:t>
            </a:r>
            <a:r>
              <a:rPr lang="en-US" sz="2000" b="1" dirty="0">
                <a:solidFill>
                  <a:srgbClr val="FF0000"/>
                </a:solidFill>
                <a:latin typeface="Verdana" pitchFamily="34" charset="0"/>
              </a:rPr>
              <a:t>-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$20 x-3=$60</a:t>
            </a:r>
            <a:r>
              <a:rPr lang="en-US" sz="2000" b="1" dirty="0">
                <a:latin typeface="Verdana" pitchFamily="34" charset="0"/>
              </a:rPr>
              <a:t>]</a:t>
            </a:r>
          </a:p>
          <a:p>
            <a:pPr>
              <a:defRPr/>
            </a:pPr>
            <a:r>
              <a:rPr lang="en-US" sz="1800" b="1" dirty="0">
                <a:latin typeface="Verdana" pitchFamily="34" charset="0"/>
              </a:rPr>
              <a:t>And a</a:t>
            </a:r>
            <a:r>
              <a:rPr lang="en-US" sz="1800" b="1" dirty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T</a:t>
            </a: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increase of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$20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bil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.</a:t>
            </a:r>
            <a:r>
              <a:rPr lang="en-US" sz="2000" b="1" dirty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en-US" sz="1600" b="1" dirty="0">
                <a:latin typeface="Verdana" pitchFamily="34" charset="0"/>
              </a:rPr>
              <a:t>will</a:t>
            </a:r>
            <a:r>
              <a:rPr lang="en-US" sz="1600" b="1" dirty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en-US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decr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Y</a:t>
            </a: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by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$60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bil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.</a:t>
            </a:r>
            <a:r>
              <a:rPr lang="en-US" sz="2000" b="1" dirty="0">
                <a:solidFill>
                  <a:srgbClr val="FF0000"/>
                </a:solidFill>
                <a:latin typeface="Verdana" pitchFamily="34" charset="0"/>
              </a:rPr>
              <a:t> </a:t>
            </a:r>
            <a:r>
              <a:rPr lang="en-US" sz="2000" b="1" dirty="0">
                <a:latin typeface="Verdana" pitchFamily="34" charset="0"/>
              </a:rPr>
              <a:t>[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+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$20x-3=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-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$60</a:t>
            </a:r>
            <a:r>
              <a:rPr lang="en-US" sz="2000" b="1" dirty="0">
                <a:latin typeface="Verdana" pitchFamily="34" charset="0"/>
              </a:rPr>
              <a:t>]</a:t>
            </a:r>
          </a:p>
        </p:txBody>
      </p:sp>
      <p:sp>
        <p:nvSpPr>
          <p:cNvPr id="628741" name="Rectangle 5" descr="Papyrus"/>
          <p:cNvSpPr>
            <a:spLocks noChangeArrowheads="1"/>
          </p:cNvSpPr>
          <p:nvPr/>
        </p:nvSpPr>
        <p:spPr bwMode="auto">
          <a:xfrm>
            <a:off x="0" y="3695700"/>
            <a:ext cx="9144000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ckwell Extra Bold" pitchFamily="18" charset="0"/>
              </a:rPr>
              <a:t>M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ckwell Extra Bold" pitchFamily="18" charset="0"/>
              </a:rPr>
              <a:t>BB 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= </a:t>
            </a:r>
            <a:r>
              <a:rPr lang="en-US" sz="3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1</a:t>
            </a: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X </a:t>
            </a:r>
            <a:r>
              <a:rPr lang="en-US" sz="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</a:t>
            </a:r>
            <a:r>
              <a:rPr lang="en-US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(</a:t>
            </a: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   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G</a:t>
            </a: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itchFamily="66" charset="0"/>
              </a:rPr>
              <a:t>)</a:t>
            </a:r>
          </a:p>
          <a:p>
            <a:pPr>
              <a:defRPr/>
            </a:pPr>
            <a:r>
              <a:rPr lang="en-US" sz="1800" b="1" dirty="0">
                <a:solidFill>
                  <a:schemeClr val="tx2"/>
                </a:solidFill>
                <a:latin typeface="Verdana" pitchFamily="34" charset="0"/>
              </a:rPr>
              <a:t>So, an</a:t>
            </a:r>
            <a:r>
              <a:rPr lang="en-US" sz="1800" b="1" dirty="0">
                <a:solidFill>
                  <a:srgbClr val="0066FF"/>
                </a:solidFill>
                <a:latin typeface="Verdana" pitchFamily="34" charset="0"/>
              </a:rPr>
              <a:t> </a:t>
            </a:r>
            <a:r>
              <a:rPr 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increase in 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G&amp;T</a:t>
            </a:r>
            <a:r>
              <a:rPr 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of $20 </a:t>
            </a:r>
            <a:r>
              <a:rPr lang="en-US" sz="1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bil</a:t>
            </a:r>
            <a:r>
              <a:rPr 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.</a:t>
            </a:r>
            <a:r>
              <a:rPr lang="en-US" sz="1800" b="1" dirty="0">
                <a:solidFill>
                  <a:srgbClr val="0066FF"/>
                </a:solidFill>
                <a:latin typeface="Verdana" pitchFamily="34" charset="0"/>
              </a:rPr>
              <a:t> </a:t>
            </a:r>
            <a:r>
              <a:rPr lang="en-US" sz="1800" b="1" dirty="0">
                <a:solidFill>
                  <a:schemeClr val="tx2"/>
                </a:solidFill>
                <a:latin typeface="Verdana" pitchFamily="34" charset="0"/>
              </a:rPr>
              <a:t>will </a:t>
            </a:r>
            <a:r>
              <a:rPr lang="en-US" sz="1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incr</a:t>
            </a:r>
            <a:r>
              <a:rPr 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Y by 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$20</a:t>
            </a:r>
            <a:r>
              <a:rPr 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</a:t>
            </a:r>
            <a:r>
              <a:rPr lang="en-US" sz="1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bil</a:t>
            </a:r>
            <a:r>
              <a:rPr 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.</a:t>
            </a:r>
            <a:r>
              <a:rPr lang="en-US" sz="1800" b="1" dirty="0">
                <a:solidFill>
                  <a:srgbClr val="0066FF"/>
                </a:solidFill>
                <a:latin typeface="Verdana" pitchFamily="34" charset="0"/>
              </a:rPr>
              <a:t> </a:t>
            </a:r>
            <a:r>
              <a:rPr lang="en-US" sz="1800" b="1" dirty="0">
                <a:solidFill>
                  <a:schemeClr val="tx2"/>
                </a:solidFill>
                <a:latin typeface="Verdana" pitchFamily="34" charset="0"/>
              </a:rPr>
              <a:t>[</a:t>
            </a:r>
            <a:r>
              <a:rPr 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1</a:t>
            </a:r>
            <a:r>
              <a:rPr lang="en-US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X</a:t>
            </a:r>
            <a:r>
              <a:rPr 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$20=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$20</a:t>
            </a:r>
            <a:r>
              <a:rPr lang="en-US" sz="1800" b="1" dirty="0">
                <a:solidFill>
                  <a:schemeClr val="tx2"/>
                </a:solidFill>
                <a:latin typeface="Verdana" pitchFamily="34" charset="0"/>
              </a:rPr>
              <a:t>]</a:t>
            </a:r>
          </a:p>
          <a:p>
            <a:pPr>
              <a:defRPr/>
            </a:pPr>
            <a:r>
              <a:rPr lang="en-US" sz="2000" b="1" dirty="0">
                <a:solidFill>
                  <a:schemeClr val="tx2"/>
                </a:solidFill>
                <a:latin typeface="Verdana" pitchFamily="34" charset="0"/>
              </a:rPr>
              <a:t>A</a:t>
            </a:r>
            <a:r>
              <a:rPr lang="en-US" sz="1600" b="1" dirty="0">
                <a:solidFill>
                  <a:schemeClr val="tx2"/>
                </a:solidFill>
                <a:latin typeface="Verdana" pitchFamily="34" charset="0"/>
              </a:rPr>
              <a:t>nd a</a:t>
            </a:r>
            <a:r>
              <a:rPr lang="en-US" sz="1800" b="1" dirty="0">
                <a:solidFill>
                  <a:srgbClr val="0066FF"/>
                </a:solidFill>
                <a:latin typeface="Verdana" pitchFamily="34" charset="0"/>
              </a:rPr>
              <a:t> </a:t>
            </a:r>
            <a:r>
              <a:rPr 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decrease in G&amp;T </a:t>
            </a:r>
            <a:r>
              <a:rPr 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of </a:t>
            </a:r>
            <a:r>
              <a:rPr 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$20 </a:t>
            </a:r>
            <a:r>
              <a:rPr lang="en-US" sz="1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bil</a:t>
            </a:r>
            <a:r>
              <a:rPr 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.</a:t>
            </a:r>
            <a:r>
              <a:rPr lang="en-US" sz="1800" b="1" dirty="0">
                <a:solidFill>
                  <a:srgbClr val="0066FF"/>
                </a:solidFill>
                <a:latin typeface="Verdana" pitchFamily="34" charset="0"/>
              </a:rPr>
              <a:t> </a:t>
            </a:r>
            <a:r>
              <a:rPr lang="en-US" sz="1800" b="1" dirty="0">
                <a:solidFill>
                  <a:schemeClr val="tx2"/>
                </a:solidFill>
                <a:latin typeface="Verdana" pitchFamily="34" charset="0"/>
              </a:rPr>
              <a:t>will</a:t>
            </a:r>
            <a:r>
              <a:rPr lang="en-US" sz="1800" b="1" dirty="0">
                <a:solidFill>
                  <a:srgbClr val="0066FF"/>
                </a:solidFill>
                <a:latin typeface="Verdana" pitchFamily="34" charset="0"/>
              </a:rPr>
              <a:t> </a:t>
            </a:r>
            <a:r>
              <a:rPr lang="en-US" sz="1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decr</a:t>
            </a:r>
            <a:r>
              <a:rPr 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Y </a:t>
            </a:r>
            <a:r>
              <a:rPr 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by</a:t>
            </a:r>
            <a:r>
              <a:rPr 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$20 </a:t>
            </a:r>
            <a:r>
              <a:rPr lang="en-US" sz="1800" b="1" dirty="0" err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bil</a:t>
            </a:r>
            <a:r>
              <a:rPr 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.</a:t>
            </a:r>
            <a:r>
              <a:rPr lang="en-US" sz="1800" b="1" dirty="0">
                <a:solidFill>
                  <a:schemeClr val="tx2"/>
                </a:solidFill>
                <a:latin typeface="Verdana" pitchFamily="34" charset="0"/>
              </a:rPr>
              <a:t>[</a:t>
            </a:r>
            <a:r>
              <a:rPr 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1</a:t>
            </a:r>
            <a:r>
              <a:rPr lang="en-US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X</a:t>
            </a:r>
            <a:r>
              <a:rPr 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-$20=</a:t>
            </a: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-</a:t>
            </a:r>
            <a:r>
              <a:rPr 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$20</a:t>
            </a:r>
            <a:r>
              <a:rPr lang="en-US" sz="1800" b="1" dirty="0">
                <a:solidFill>
                  <a:schemeClr val="tx2"/>
                </a:solidFill>
                <a:latin typeface="Verdana" pitchFamily="34" charset="0"/>
              </a:rPr>
              <a:t>]</a:t>
            </a:r>
          </a:p>
        </p:txBody>
      </p:sp>
      <p:sp>
        <p:nvSpPr>
          <p:cNvPr id="628742" name="Rectangle 6" descr="Papyrus"/>
          <p:cNvSpPr>
            <a:spLocks noChangeArrowheads="1"/>
          </p:cNvSpPr>
          <p:nvPr/>
        </p:nvSpPr>
        <p:spPr bwMode="auto">
          <a:xfrm>
            <a:off x="0" y="5181600"/>
            <a:ext cx="914400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2000" b="1" dirty="0">
                <a:solidFill>
                  <a:schemeClr val="tx2"/>
                </a:solidFill>
                <a:latin typeface="Verdana" pitchFamily="34" charset="0"/>
              </a:rPr>
              <a:t>Any</a:t>
            </a:r>
            <a:r>
              <a:rPr lang="en-US" sz="2000" b="1" dirty="0">
                <a:solidFill>
                  <a:schemeClr val="bg1"/>
                </a:solidFill>
                <a:latin typeface="Verdana" pitchFamily="34" charset="0"/>
              </a:rPr>
              <a:t> </a:t>
            </a:r>
            <a:r>
              <a:rPr lang="en-US" sz="24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increase in expenditures</a:t>
            </a:r>
            <a:r>
              <a:rPr lang="en-US" sz="20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x the</a:t>
            </a:r>
            <a:r>
              <a:rPr lang="en-US" sz="2000" b="1" dirty="0">
                <a:solidFill>
                  <a:srgbClr val="009900"/>
                </a:solidFill>
                <a:latin typeface="Verdana" pitchFamily="34" charset="0"/>
              </a:rPr>
              <a:t> </a:t>
            </a:r>
            <a:r>
              <a:rPr lang="en-US" sz="20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M will </a:t>
            </a:r>
            <a:r>
              <a:rPr lang="en-US" sz="24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increase GDP.</a:t>
            </a:r>
            <a:r>
              <a:rPr lang="en-US" sz="2000" b="1" dirty="0">
                <a:solidFill>
                  <a:schemeClr val="bg1"/>
                </a:solidFill>
                <a:latin typeface="Verdana" pitchFamily="34" charset="0"/>
              </a:rPr>
              <a:t>.</a:t>
            </a:r>
          </a:p>
          <a:p>
            <a:pPr algn="ctr">
              <a:defRPr/>
            </a:pPr>
            <a:r>
              <a:rPr lang="en-US" sz="2000" b="1" dirty="0">
                <a:solidFill>
                  <a:schemeClr val="tx2"/>
                </a:solidFill>
                <a:latin typeface="Verdana" pitchFamily="34" charset="0"/>
              </a:rPr>
              <a:t>Any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decrease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in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expenditures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x the M </a:t>
            </a: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will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decrease GDP</a:t>
            </a:r>
            <a:r>
              <a:rPr lang="en-US" sz="2000" b="1" dirty="0">
                <a:solidFill>
                  <a:srgbClr val="FF0000"/>
                </a:solidFill>
                <a:latin typeface="Verdana" pitchFamily="34" charset="0"/>
              </a:rPr>
              <a:t>.</a:t>
            </a:r>
          </a:p>
        </p:txBody>
      </p:sp>
      <p:sp>
        <p:nvSpPr>
          <p:cNvPr id="628743" name="AutoShape 7"/>
          <p:cNvSpPr>
            <a:spLocks noChangeArrowheads="1"/>
          </p:cNvSpPr>
          <p:nvPr/>
        </p:nvSpPr>
        <p:spPr bwMode="auto">
          <a:xfrm>
            <a:off x="2667000" y="3898900"/>
            <a:ext cx="266700" cy="254000"/>
          </a:xfrm>
          <a:prstGeom prst="triangle">
            <a:avLst>
              <a:gd name="adj" fmla="val 50000"/>
            </a:avLst>
          </a:prstGeom>
          <a:noFill/>
          <a:ln w="57150">
            <a:solidFill>
              <a:srgbClr val="0000FF"/>
            </a:solidFill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>
            <a:sp3d extrusionH="57150">
              <a:bevelT w="38100" h="38100"/>
            </a:sp3d>
          </a:bodyPr>
          <a:lstStyle/>
          <a:p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7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287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287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287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287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7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287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287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6287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287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6287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8739" grpId="0"/>
      <p:bldP spid="628740" grpId="0"/>
      <p:bldP spid="628741" grpId="0"/>
      <p:bldP spid="628742" grpId="0"/>
      <p:bldP spid="628743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9394" name="Picture 34" descr="1 a flag background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6292" name="Rectangle 4" descr="Papyrus"/>
          <p:cNvSpPr>
            <a:spLocks noChangeArrowheads="1"/>
          </p:cNvSpPr>
          <p:nvPr/>
        </p:nvSpPr>
        <p:spPr bwMode="auto">
          <a:xfrm>
            <a:off x="0" y="304800"/>
            <a:ext cx="9144000" cy="6553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457200" indent="-457200">
              <a:buFontTx/>
              <a:buAutoNum type="arabicPeriod"/>
              <a:defRPr/>
            </a:pPr>
            <a:r>
              <a:rPr lang="en-US" sz="1800" dirty="0">
                <a:latin typeface="Verdana" pitchFamily="34" charset="0"/>
                <a:cs typeface="Arial" charset="0"/>
              </a:rPr>
              <a:t>We will</a:t>
            </a:r>
            <a:r>
              <a:rPr lang="en-US" sz="2000" dirty="0">
                <a:latin typeface="Verdana" pitchFamily="34" charset="0"/>
                <a:cs typeface="Arial" charset="0"/>
              </a:rPr>
              <a:t> </a:t>
            </a:r>
            <a:r>
              <a:rPr 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start at $500 equilibrium GDP</a:t>
            </a:r>
            <a:r>
              <a:rPr lang="en-US" sz="2000" dirty="0">
                <a:latin typeface="Verdana" pitchFamily="34" charset="0"/>
                <a:cs typeface="Arial" charset="0"/>
              </a:rPr>
              <a:t> </a:t>
            </a:r>
            <a:r>
              <a:rPr lang="en-US" sz="1800" dirty="0">
                <a:latin typeface="Verdana" pitchFamily="34" charset="0"/>
                <a:cs typeface="Arial" charset="0"/>
              </a:rPr>
              <a:t>on each.</a:t>
            </a:r>
            <a:endParaRPr lang="en-US" sz="1200" dirty="0">
              <a:latin typeface="Verdana" pitchFamily="34" charset="0"/>
              <a:cs typeface="Arial" charset="0"/>
            </a:endParaRPr>
          </a:p>
          <a:p>
            <a:pPr marL="457200" indent="-457200">
              <a:defRPr/>
            </a:pPr>
            <a:endParaRPr lang="en-US" sz="2000" dirty="0">
              <a:latin typeface="Verdana" pitchFamily="34" charset="0"/>
              <a:cs typeface="Arial" charset="0"/>
            </a:endParaRPr>
          </a:p>
          <a:p>
            <a:pPr marL="457200" indent="-457200">
              <a:buFontTx/>
              <a:buAutoNum type="arabicPeriod" startAt="2"/>
              <a:defRPr/>
            </a:pPr>
            <a:r>
              <a:rPr lang="en-US" sz="2000" dirty="0">
                <a:latin typeface="Verdana" pitchFamily="34" charset="0"/>
                <a:cs typeface="Arial" charset="0"/>
              </a:rPr>
              <a:t>Of the 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three items</a:t>
            </a:r>
            <a:r>
              <a:rPr lang="en-US" sz="2000" dirty="0">
                <a:latin typeface="Verdana" pitchFamily="34" charset="0"/>
                <a:cs typeface="Arial" charset="0"/>
              </a:rPr>
              <a:t> </a:t>
            </a:r>
            <a:r>
              <a:rPr lang="en-US" sz="1800" dirty="0">
                <a:latin typeface="Verdana" pitchFamily="34" charset="0"/>
                <a:cs typeface="Arial" charset="0"/>
              </a:rPr>
              <a:t>(equilibrium GDP, change</a:t>
            </a:r>
            <a:r>
              <a:rPr lang="en-US" sz="2000" dirty="0">
                <a:latin typeface="Verdana" pitchFamily="34" charset="0"/>
                <a:cs typeface="Arial" charset="0"/>
              </a:rPr>
              <a:t> </a:t>
            </a:r>
          </a:p>
          <a:p>
            <a:pPr marL="457200" indent="-457200">
              <a:defRPr/>
            </a:pPr>
            <a:r>
              <a:rPr lang="en-US" sz="2000" dirty="0">
                <a:latin typeface="Verdana" pitchFamily="34" charset="0"/>
                <a:cs typeface="Arial" charset="0"/>
              </a:rPr>
              <a:t>     in expenditures, &amp; MPC),  you will be </a:t>
            </a:r>
            <a:r>
              <a:rPr 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given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 </a:t>
            </a:r>
          </a:p>
          <a:p>
            <a:pPr marL="457200" indent="-457200"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     two</a:t>
            </a:r>
            <a:r>
              <a:rPr lang="en-US" sz="2000" dirty="0">
                <a:latin typeface="Verdana" pitchFamily="34" charset="0"/>
                <a:cs typeface="Arial" charset="0"/>
              </a:rPr>
              <a:t> </a:t>
            </a:r>
            <a:r>
              <a:rPr lang="en-US" sz="1800" dirty="0">
                <a:latin typeface="Verdana" pitchFamily="34" charset="0"/>
                <a:cs typeface="Arial" charset="0"/>
              </a:rPr>
              <a:t>and if </a:t>
            </a:r>
            <a:r>
              <a:rPr lang="en-US" sz="2000" dirty="0">
                <a:latin typeface="Verdana" pitchFamily="34" charset="0"/>
                <a:cs typeface="Arial" charset="0"/>
              </a:rPr>
              <a:t>you know 2 </a:t>
            </a:r>
            <a:r>
              <a:rPr lang="en-US" sz="1800" dirty="0">
                <a:latin typeface="Verdana" pitchFamily="34" charset="0"/>
                <a:cs typeface="Arial" charset="0"/>
              </a:rPr>
              <a:t>you can always </a:t>
            </a:r>
            <a:r>
              <a:rPr 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figure</a:t>
            </a:r>
          </a:p>
          <a:p>
            <a:pPr marL="457200" indent="-457200">
              <a:defRPr/>
            </a:pPr>
            <a:r>
              <a:rPr lang="en-US" sz="2000" dirty="0">
                <a:latin typeface="Verdana" pitchFamily="34" charset="0"/>
                <a:cs typeface="Arial" charset="0"/>
              </a:rPr>
              <a:t>     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out the 3</a:t>
            </a:r>
            <a:r>
              <a:rPr lang="en-US" sz="2000" b="1" baseline="30000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rd</a:t>
            </a:r>
            <a:r>
              <a:rPr lang="en-US" sz="2000" dirty="0">
                <a:latin typeface="Verdana" pitchFamily="34" charset="0"/>
                <a:cs typeface="Arial" charset="0"/>
              </a:rPr>
              <a:t>.  For instance, if you knew that  </a:t>
            </a:r>
          </a:p>
          <a:p>
            <a:pPr marL="457200" indent="-457200">
              <a:defRPr/>
            </a:pPr>
            <a:r>
              <a:rPr lang="en-US" sz="2000" dirty="0">
                <a:latin typeface="Verdana" pitchFamily="34" charset="0"/>
                <a:cs typeface="Arial" charset="0"/>
              </a:rPr>
              <a:t>     equilibrium GDP increased by </a:t>
            </a:r>
            <a:r>
              <a:rPr lang="en-US" sz="2000" dirty="0">
                <a:latin typeface="Arial Black" pitchFamily="34" charset="0"/>
                <a:cs typeface="Arial" charset="0"/>
              </a:rPr>
              <a:t>$400 </a:t>
            </a:r>
            <a:r>
              <a:rPr lang="en-US" sz="2000" dirty="0">
                <a:latin typeface="Verdana" pitchFamily="34" charset="0"/>
                <a:cs typeface="Arial" charset="0"/>
              </a:rPr>
              <a:t>and the </a:t>
            </a:r>
          </a:p>
          <a:p>
            <a:pPr marL="457200" indent="-457200">
              <a:defRPr/>
            </a:pPr>
            <a:r>
              <a:rPr lang="en-US" sz="2000" dirty="0">
                <a:latin typeface="Verdana" pitchFamily="34" charset="0"/>
                <a:cs typeface="Arial" charset="0"/>
              </a:rPr>
              <a:t>     </a:t>
            </a:r>
            <a:r>
              <a:rPr lang="en-US" sz="1800" dirty="0">
                <a:latin typeface="Verdana" pitchFamily="34" charset="0"/>
                <a:cs typeface="Arial" charset="0"/>
              </a:rPr>
              <a:t>multiplier was </a:t>
            </a:r>
            <a:r>
              <a:rPr lang="en-US" sz="1800" dirty="0">
                <a:latin typeface="Arial Black" pitchFamily="34" charset="0"/>
                <a:cs typeface="Arial" charset="0"/>
              </a:rPr>
              <a:t>4</a:t>
            </a:r>
            <a:r>
              <a:rPr lang="en-US" sz="1800" dirty="0">
                <a:latin typeface="Verdana" pitchFamily="34" charset="0"/>
                <a:cs typeface="Arial" charset="0"/>
              </a:rPr>
              <a:t>, then the change in expenditures</a:t>
            </a:r>
            <a:r>
              <a:rPr lang="en-US" sz="2000" dirty="0">
                <a:latin typeface="Verdana" pitchFamily="34" charset="0"/>
                <a:cs typeface="Arial" charset="0"/>
              </a:rPr>
              <a:t> </a:t>
            </a:r>
          </a:p>
          <a:p>
            <a:pPr marL="457200" indent="-457200">
              <a:defRPr/>
            </a:pPr>
            <a:r>
              <a:rPr lang="en-US" sz="2000" dirty="0">
                <a:latin typeface="Verdana" pitchFamily="34" charset="0"/>
                <a:cs typeface="Arial" charset="0"/>
              </a:rPr>
              <a:t>     was obviously </a:t>
            </a:r>
            <a:r>
              <a:rPr lang="en-US" sz="2000" dirty="0">
                <a:latin typeface="Arial Black" pitchFamily="34" charset="0"/>
                <a:cs typeface="Arial" charset="0"/>
              </a:rPr>
              <a:t>$100</a:t>
            </a:r>
            <a:r>
              <a:rPr lang="en-US" sz="2000" dirty="0">
                <a:latin typeface="Verdana" pitchFamily="34" charset="0"/>
                <a:cs typeface="Arial" charset="0"/>
              </a:rPr>
              <a:t>. </a:t>
            </a:r>
            <a:endParaRPr lang="en-US" sz="800" dirty="0">
              <a:latin typeface="Verdana" pitchFamily="34" charset="0"/>
              <a:cs typeface="Arial" charset="0"/>
            </a:endParaRPr>
          </a:p>
          <a:p>
            <a:pPr marL="457200" indent="-457200">
              <a:defRPr/>
            </a:pPr>
            <a:endParaRPr lang="en-US" sz="2000" dirty="0">
              <a:latin typeface="Verdana" pitchFamily="34" charset="0"/>
              <a:cs typeface="Arial" charset="0"/>
            </a:endParaRPr>
          </a:p>
          <a:p>
            <a:pPr marL="457200" indent="-457200">
              <a:buFontTx/>
              <a:buAutoNum type="arabicPeriod" startAt="3"/>
              <a:defRPr/>
            </a:pPr>
            <a:r>
              <a:rPr lang="en-US" sz="2000" dirty="0">
                <a:latin typeface="Verdana" pitchFamily="34" charset="0"/>
                <a:cs typeface="Arial" charset="0"/>
              </a:rPr>
              <a:t>Except for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6, 9, 15, &amp; 18</a:t>
            </a:r>
            <a:r>
              <a:rPr lang="en-US" sz="2000" dirty="0">
                <a:latin typeface="Verdana" pitchFamily="34" charset="0"/>
                <a:cs typeface="Arial" charset="0"/>
              </a:rPr>
              <a:t>,  you will 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increase </a:t>
            </a:r>
          </a:p>
          <a:p>
            <a:pPr marL="457200" indent="-457200"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     equilibrium GDP</a:t>
            </a:r>
            <a:r>
              <a:rPr lang="en-US" sz="2000" dirty="0">
                <a:latin typeface="Verdana" pitchFamily="34" charset="0"/>
                <a:cs typeface="Arial" charset="0"/>
              </a:rPr>
              <a:t> 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above $500</a:t>
            </a:r>
            <a:r>
              <a:rPr lang="en-US" sz="2000" dirty="0">
                <a:latin typeface="Verdana" pitchFamily="34" charset="0"/>
                <a:cs typeface="Arial" charset="0"/>
              </a:rPr>
              <a:t>, </a:t>
            </a:r>
            <a:r>
              <a:rPr lang="en-US" sz="1800" dirty="0">
                <a:latin typeface="Verdana" pitchFamily="34" charset="0"/>
                <a:cs typeface="Arial" charset="0"/>
              </a:rPr>
              <a:t>because there</a:t>
            </a:r>
            <a:r>
              <a:rPr lang="en-US" sz="2000" dirty="0">
                <a:latin typeface="Verdana" pitchFamily="34" charset="0"/>
                <a:cs typeface="Arial" charset="0"/>
              </a:rPr>
              <a:t> </a:t>
            </a:r>
          </a:p>
          <a:p>
            <a:pPr marL="457200" indent="-457200">
              <a:defRPr/>
            </a:pPr>
            <a:r>
              <a:rPr lang="en-US" sz="2000" dirty="0">
                <a:latin typeface="Verdana" pitchFamily="34" charset="0"/>
                <a:cs typeface="Arial" charset="0"/>
              </a:rPr>
              <a:t>     is an 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increase in G, or a decrease in T,  or</a:t>
            </a:r>
          </a:p>
          <a:p>
            <a:pPr marL="457200" indent="-457200"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     an equal increase in G&amp;T.</a:t>
            </a:r>
          </a:p>
          <a:p>
            <a:pPr marL="457200" indent="-457200"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     Ex: With MPC of .75 &amp; therefore a </a:t>
            </a: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ckwell Extra Bold" pitchFamily="18" charset="0"/>
                <a:cs typeface="Arial" charset="0"/>
              </a:rPr>
              <a:t>M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ckwell Extra Bold" pitchFamily="18" charset="0"/>
                <a:cs typeface="Arial" charset="0"/>
              </a:rPr>
              <a:t>E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 of 4,  </a:t>
            </a:r>
          </a:p>
          <a:p>
            <a:pPr marL="457200" indent="-457200"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           an increase in G of $20 means +$20 x 4 = $580</a:t>
            </a:r>
          </a:p>
          <a:p>
            <a:pPr marL="457200" indent="-457200">
              <a:defRPr/>
            </a:pPr>
            <a:r>
              <a:rPr lang="en-US" sz="2000" dirty="0">
                <a:latin typeface="Verdana" pitchFamily="34" charset="0"/>
                <a:cs typeface="Arial" charset="0"/>
              </a:rPr>
              <a:t>4.  </a:t>
            </a:r>
            <a:r>
              <a:rPr lang="en-US" sz="2000" b="1" dirty="0">
                <a:latin typeface="Verdana" pitchFamily="34" charset="0"/>
                <a:cs typeface="Arial" charset="0"/>
              </a:rPr>
              <a:t>On questions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6, 9, 15, &amp; 18</a:t>
            </a:r>
            <a:r>
              <a:rPr lang="en-US" sz="2000" b="1" dirty="0">
                <a:latin typeface="Verdana" pitchFamily="34" charset="0"/>
                <a:cs typeface="Arial" charset="0"/>
              </a:rPr>
              <a:t>, you will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decrease equilibrium</a:t>
            </a:r>
          </a:p>
          <a:p>
            <a:pPr marL="457200" indent="-457200">
              <a:defRPr/>
            </a:pPr>
            <a:r>
              <a:rPr lang="en-US" sz="2000" b="1" dirty="0">
                <a:latin typeface="Verdana" pitchFamily="34" charset="0"/>
                <a:cs typeface="Arial" charset="0"/>
              </a:rPr>
              <a:t>    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GDP below $500</a:t>
            </a:r>
            <a:r>
              <a:rPr lang="en-US" sz="2000" b="1" dirty="0">
                <a:latin typeface="Verdana" pitchFamily="34" charset="0"/>
                <a:cs typeface="Arial" charset="0"/>
              </a:rPr>
              <a:t> because you are either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decreasing G, </a:t>
            </a:r>
          </a:p>
          <a:p>
            <a:pPr marL="457200" indent="-457200"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     increasing T, or  there is an equal decrease in G &amp; T.</a:t>
            </a:r>
          </a:p>
          <a:p>
            <a:pPr marL="457200" indent="-457200"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     Ex: With MPC of .75 &amp; therefore a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ckwell Extra Bold" pitchFamily="18" charset="0"/>
                <a:cs typeface="Arial" charset="0"/>
              </a:rPr>
              <a:t>M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ckwell Extra Bold" pitchFamily="18" charset="0"/>
                <a:cs typeface="Arial" charset="0"/>
              </a:rPr>
              <a:t>E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 of 4, a decrease</a:t>
            </a:r>
          </a:p>
          <a:p>
            <a:pPr marL="457200" indent="-457200"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           in G of $20 means -$20 x 4 = -$80; so ends up at $420.</a:t>
            </a:r>
          </a:p>
        </p:txBody>
      </p:sp>
      <p:pic>
        <p:nvPicPr>
          <p:cNvPr id="59396" name="Picture 2" descr="divider wavy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775575" y="2565400"/>
            <a:ext cx="533400" cy="9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9397" name="Picture 3" descr="divider fancy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239000" y="2590800"/>
            <a:ext cx="533400" cy="7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96293" name="Rectangle 5" descr="Papyrus"/>
          <p:cNvSpPr>
            <a:spLocks noChangeArrowheads="1"/>
          </p:cNvSpPr>
          <p:nvPr/>
        </p:nvSpPr>
        <p:spPr bwMode="auto">
          <a:xfrm>
            <a:off x="0" y="57150"/>
            <a:ext cx="9144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23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pitchFamily="34" charset="0"/>
              </a:rPr>
              <a:t>INSTRUCTIONS FOR THE NEXT  FOUR </a:t>
            </a:r>
            <a:r>
              <a:rPr lang="en-US" sz="23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pitchFamily="34" charset="0"/>
              </a:rPr>
              <a:t> AD/AS SLIDES</a:t>
            </a:r>
            <a:endParaRPr lang="en-US" sz="23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59399" name="Line 6"/>
          <p:cNvSpPr>
            <a:spLocks noChangeShapeType="1"/>
          </p:cNvSpPr>
          <p:nvPr/>
        </p:nvSpPr>
        <p:spPr bwMode="auto">
          <a:xfrm>
            <a:off x="6705600" y="762000"/>
            <a:ext cx="0" cy="19050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9400" name="Line 7"/>
          <p:cNvSpPr>
            <a:spLocks noChangeShapeType="1"/>
          </p:cNvSpPr>
          <p:nvPr/>
        </p:nvSpPr>
        <p:spPr bwMode="auto">
          <a:xfrm>
            <a:off x="6705600" y="2667000"/>
            <a:ext cx="1752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9402" name="Rectangle 9"/>
          <p:cNvSpPr>
            <a:spLocks noChangeArrowheads="1"/>
          </p:cNvSpPr>
          <p:nvPr/>
        </p:nvSpPr>
        <p:spPr bwMode="auto">
          <a:xfrm>
            <a:off x="6248400" y="1609725"/>
            <a:ext cx="457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b="1" dirty="0" smtClean="0">
                <a:latin typeface="Arial" charset="0"/>
                <a:cs typeface="Arial" charset="0"/>
              </a:rPr>
              <a:t>PL</a:t>
            </a:r>
            <a:endParaRPr lang="en-US" sz="1800" b="1" dirty="0">
              <a:latin typeface="Arial" charset="0"/>
              <a:cs typeface="Arial" charset="0"/>
            </a:endParaRPr>
          </a:p>
        </p:txBody>
      </p:sp>
      <p:sp>
        <p:nvSpPr>
          <p:cNvPr id="59403" name="Line 10"/>
          <p:cNvSpPr>
            <a:spLocks noChangeShapeType="1"/>
          </p:cNvSpPr>
          <p:nvPr/>
        </p:nvSpPr>
        <p:spPr bwMode="auto">
          <a:xfrm flipV="1">
            <a:off x="6705600" y="1774825"/>
            <a:ext cx="1905000" cy="444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en-US"/>
          </a:p>
        </p:txBody>
      </p:sp>
      <p:sp>
        <p:nvSpPr>
          <p:cNvPr id="59404" name="Line 11"/>
          <p:cNvSpPr>
            <a:spLocks noChangeShapeType="1"/>
          </p:cNvSpPr>
          <p:nvPr/>
        </p:nvSpPr>
        <p:spPr bwMode="auto">
          <a:xfrm>
            <a:off x="7215188" y="1165225"/>
            <a:ext cx="1153318" cy="1219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en-US"/>
          </a:p>
        </p:txBody>
      </p:sp>
      <p:sp>
        <p:nvSpPr>
          <p:cNvPr id="59406" name="Line 15"/>
          <p:cNvSpPr>
            <a:spLocks noChangeShapeType="1"/>
          </p:cNvSpPr>
          <p:nvPr/>
        </p:nvSpPr>
        <p:spPr bwMode="auto">
          <a:xfrm>
            <a:off x="7246142" y="1847850"/>
            <a:ext cx="1" cy="819150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96306" name="Rectangle 18"/>
          <p:cNvSpPr>
            <a:spLocks noChangeArrowheads="1"/>
          </p:cNvSpPr>
          <p:nvPr/>
        </p:nvSpPr>
        <p:spPr bwMode="auto">
          <a:xfrm>
            <a:off x="8610600" y="1660525"/>
            <a:ext cx="5334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4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SRAS</a:t>
            </a:r>
            <a:endParaRPr lang="en-US" sz="14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396308" name="Rectangle 20"/>
          <p:cNvSpPr>
            <a:spLocks noChangeArrowheads="1"/>
          </p:cNvSpPr>
          <p:nvPr/>
        </p:nvSpPr>
        <p:spPr bwMode="auto">
          <a:xfrm>
            <a:off x="7562850" y="2719388"/>
            <a:ext cx="533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latin typeface="Arial" charset="0"/>
                <a:cs typeface="Arial" charset="0"/>
              </a:rPr>
              <a:t>500</a:t>
            </a:r>
          </a:p>
        </p:txBody>
      </p:sp>
      <p:sp>
        <p:nvSpPr>
          <p:cNvPr id="396312" name="Rectangle 24"/>
          <p:cNvSpPr>
            <a:spLocks noChangeArrowheads="1"/>
          </p:cNvSpPr>
          <p:nvPr/>
        </p:nvSpPr>
        <p:spPr bwMode="auto">
          <a:xfrm>
            <a:off x="3962400" y="2895600"/>
            <a:ext cx="2286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R</a:t>
            </a:r>
            <a:r>
              <a:rPr 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ecessionary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spending gap</a:t>
            </a:r>
          </a:p>
        </p:txBody>
      </p:sp>
      <p:sp>
        <p:nvSpPr>
          <p:cNvPr id="59415" name="Line 25"/>
          <p:cNvSpPr>
            <a:spLocks noChangeShapeType="1"/>
          </p:cNvSpPr>
          <p:nvPr/>
        </p:nvSpPr>
        <p:spPr bwMode="auto">
          <a:xfrm flipV="1">
            <a:off x="6305550" y="1554162"/>
            <a:ext cx="1035506" cy="147478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stealth" w="med" len="med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en-US"/>
          </a:p>
        </p:txBody>
      </p:sp>
      <p:sp>
        <p:nvSpPr>
          <p:cNvPr id="396314" name="Rectangle 26"/>
          <p:cNvSpPr>
            <a:spLocks noChangeArrowheads="1"/>
          </p:cNvSpPr>
          <p:nvPr/>
        </p:nvSpPr>
        <p:spPr bwMode="auto">
          <a:xfrm>
            <a:off x="3609975" y="685800"/>
            <a:ext cx="248602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Inflationary spending gap</a:t>
            </a:r>
          </a:p>
        </p:txBody>
      </p:sp>
      <p:sp>
        <p:nvSpPr>
          <p:cNvPr id="59417" name="Line 27"/>
          <p:cNvSpPr>
            <a:spLocks noChangeShapeType="1"/>
          </p:cNvSpPr>
          <p:nvPr/>
        </p:nvSpPr>
        <p:spPr bwMode="auto">
          <a:xfrm>
            <a:off x="6096000" y="914400"/>
            <a:ext cx="1646238" cy="457200"/>
          </a:xfrm>
          <a:prstGeom prst="line">
            <a:avLst/>
          </a:prstGeom>
          <a:noFill/>
          <a:ln w="57150">
            <a:solidFill>
              <a:srgbClr val="33CC33"/>
            </a:solidFill>
            <a:round/>
            <a:headEnd/>
            <a:tailEnd type="stealth" w="med" len="med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en-US"/>
          </a:p>
        </p:txBody>
      </p:sp>
      <p:sp>
        <p:nvSpPr>
          <p:cNvPr id="396316" name="Rectangle 28"/>
          <p:cNvSpPr>
            <a:spLocks noChangeArrowheads="1"/>
          </p:cNvSpPr>
          <p:nvPr/>
        </p:nvSpPr>
        <p:spPr bwMode="auto">
          <a:xfrm>
            <a:off x="6496050" y="3086100"/>
            <a:ext cx="135255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R</a:t>
            </a:r>
            <a:r>
              <a:rPr 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ecessionary</a:t>
            </a:r>
          </a:p>
          <a:p>
            <a:pPr algn="ctr">
              <a:defRPr/>
            </a:pP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GDP gap</a:t>
            </a:r>
          </a:p>
        </p:txBody>
      </p:sp>
      <p:sp>
        <p:nvSpPr>
          <p:cNvPr id="59419" name="Line 29"/>
          <p:cNvSpPr>
            <a:spLocks noChangeShapeType="1"/>
          </p:cNvSpPr>
          <p:nvPr/>
        </p:nvSpPr>
        <p:spPr bwMode="auto">
          <a:xfrm flipV="1">
            <a:off x="6857999" y="2384425"/>
            <a:ext cx="704851" cy="79692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stealth" w="med" len="med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en-US"/>
          </a:p>
        </p:txBody>
      </p:sp>
      <p:sp>
        <p:nvSpPr>
          <p:cNvPr id="396318" name="Rectangle 30"/>
          <p:cNvSpPr>
            <a:spLocks noChangeArrowheads="1"/>
          </p:cNvSpPr>
          <p:nvPr/>
        </p:nvSpPr>
        <p:spPr bwMode="auto">
          <a:xfrm>
            <a:off x="7924800" y="3048000"/>
            <a:ext cx="12192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18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I</a:t>
            </a:r>
            <a:r>
              <a:rPr lang="en-US" sz="16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nflationary</a:t>
            </a:r>
          </a:p>
          <a:p>
            <a:pPr algn="ctr">
              <a:defRPr/>
            </a:pPr>
            <a:r>
              <a:rPr lang="en-US" sz="18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GDP gap</a:t>
            </a:r>
          </a:p>
        </p:txBody>
      </p:sp>
      <p:sp>
        <p:nvSpPr>
          <p:cNvPr id="59421" name="Line 31"/>
          <p:cNvSpPr>
            <a:spLocks noChangeShapeType="1"/>
          </p:cNvSpPr>
          <p:nvPr/>
        </p:nvSpPr>
        <p:spPr bwMode="auto">
          <a:xfrm flipH="1" flipV="1">
            <a:off x="8042275" y="2384425"/>
            <a:ext cx="263525" cy="739775"/>
          </a:xfrm>
          <a:prstGeom prst="line">
            <a:avLst/>
          </a:prstGeom>
          <a:noFill/>
          <a:ln w="57150">
            <a:solidFill>
              <a:srgbClr val="33CC33"/>
            </a:solidFill>
            <a:round/>
            <a:headEnd/>
            <a:tailEnd type="stealth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endParaRPr lang="en-US"/>
          </a:p>
        </p:txBody>
      </p:sp>
      <p:sp>
        <p:nvSpPr>
          <p:cNvPr id="59422" name="Line 13"/>
          <p:cNvSpPr>
            <a:spLocks noChangeShapeType="1"/>
          </p:cNvSpPr>
          <p:nvPr/>
        </p:nvSpPr>
        <p:spPr bwMode="auto">
          <a:xfrm>
            <a:off x="7820025" y="1752600"/>
            <a:ext cx="0" cy="914400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59423" name="Line 14"/>
          <p:cNvSpPr>
            <a:spLocks noChangeShapeType="1"/>
          </p:cNvSpPr>
          <p:nvPr/>
        </p:nvSpPr>
        <p:spPr bwMode="auto">
          <a:xfrm flipH="1">
            <a:off x="8229600" y="1797050"/>
            <a:ext cx="12700" cy="869950"/>
          </a:xfrm>
          <a:prstGeom prst="line">
            <a:avLst/>
          </a:prstGeom>
          <a:noFill/>
          <a:ln w="38100">
            <a:solidFill>
              <a:srgbClr val="006600"/>
            </a:solidFill>
            <a:prstDash val="sysDot"/>
            <a:round/>
            <a:headEnd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5" name="Arc 18"/>
          <p:cNvSpPr>
            <a:spLocks/>
          </p:cNvSpPr>
          <p:nvPr/>
        </p:nvSpPr>
        <p:spPr bwMode="auto">
          <a:xfrm rot="318368" flipV="1">
            <a:off x="6897273" y="732492"/>
            <a:ext cx="1265510" cy="1549567"/>
          </a:xfrm>
          <a:custGeom>
            <a:avLst/>
            <a:gdLst>
              <a:gd name="T0" fmla="*/ 0 w 21289"/>
              <a:gd name="T1" fmla="*/ 0 h 21600"/>
              <a:gd name="T2" fmla="*/ 2147483647 w 21289"/>
              <a:gd name="T3" fmla="*/ 2147483647 h 21600"/>
              <a:gd name="T4" fmla="*/ 0 w 21289"/>
              <a:gd name="T5" fmla="*/ 2147483647 h 21600"/>
              <a:gd name="T6" fmla="*/ 0 60000 65536"/>
              <a:gd name="T7" fmla="*/ 0 60000 65536"/>
              <a:gd name="T8" fmla="*/ 0 60000 65536"/>
              <a:gd name="T9" fmla="*/ 0 w 21289"/>
              <a:gd name="T10" fmla="*/ 0 h 21600"/>
              <a:gd name="T11" fmla="*/ 21289 w 21289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289" h="21600" fill="none" extrusionOk="0">
                <a:moveTo>
                  <a:pt x="-1" y="0"/>
                </a:moveTo>
                <a:cubicBezTo>
                  <a:pt x="10520" y="0"/>
                  <a:pt x="19510" y="7579"/>
                  <a:pt x="21289" y="17947"/>
                </a:cubicBezTo>
              </a:path>
              <a:path w="21289" h="21600" stroke="0" extrusionOk="0">
                <a:moveTo>
                  <a:pt x="-1" y="0"/>
                </a:moveTo>
                <a:cubicBezTo>
                  <a:pt x="10520" y="0"/>
                  <a:pt x="19510" y="7579"/>
                  <a:pt x="21289" y="17947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36" name="Text Box 6"/>
          <p:cNvSpPr txBox="1">
            <a:spLocks noChangeArrowheads="1"/>
          </p:cNvSpPr>
          <p:nvPr/>
        </p:nvSpPr>
        <p:spPr bwMode="auto">
          <a:xfrm>
            <a:off x="6638925" y="1154113"/>
            <a:ext cx="55496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defRPr/>
            </a:pP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AD</a:t>
            </a:r>
            <a:r>
              <a:rPr lang="en-US" sz="1600" b="1" baseline="-25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2</a:t>
            </a:r>
          </a:p>
        </p:txBody>
      </p:sp>
      <p:sp>
        <p:nvSpPr>
          <p:cNvPr id="38" name="Line 11"/>
          <p:cNvSpPr>
            <a:spLocks noChangeShapeType="1"/>
          </p:cNvSpPr>
          <p:nvPr/>
        </p:nvSpPr>
        <p:spPr bwMode="auto">
          <a:xfrm>
            <a:off x="7520503" y="1050925"/>
            <a:ext cx="1004372" cy="1006475"/>
          </a:xfrm>
          <a:prstGeom prst="line">
            <a:avLst/>
          </a:prstGeom>
          <a:noFill/>
          <a:ln w="38100">
            <a:solidFill>
              <a:srgbClr val="008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en-US"/>
          </a:p>
        </p:txBody>
      </p:sp>
      <p:sp>
        <p:nvSpPr>
          <p:cNvPr id="39" name="Line 11"/>
          <p:cNvSpPr>
            <a:spLocks noChangeShapeType="1"/>
          </p:cNvSpPr>
          <p:nvPr/>
        </p:nvSpPr>
        <p:spPr bwMode="auto">
          <a:xfrm>
            <a:off x="6939875" y="1473617"/>
            <a:ext cx="802363" cy="863638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en-US"/>
          </a:p>
        </p:txBody>
      </p:sp>
      <p:sp>
        <p:nvSpPr>
          <p:cNvPr id="40" name="Text Box 6"/>
          <p:cNvSpPr txBox="1">
            <a:spLocks noChangeArrowheads="1"/>
          </p:cNvSpPr>
          <p:nvPr/>
        </p:nvSpPr>
        <p:spPr bwMode="auto">
          <a:xfrm>
            <a:off x="6925588" y="881648"/>
            <a:ext cx="554960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Arial" charset="0"/>
              </a:rPr>
              <a:t>AD</a:t>
            </a:r>
            <a:r>
              <a:rPr lang="en-US" sz="1600" b="1" baseline="-25000" dirty="0" smtClean="0">
                <a:solidFill>
                  <a:srgbClr val="000000"/>
                </a:solidFill>
                <a:latin typeface="Arial" charset="0"/>
              </a:rPr>
              <a:t>1</a:t>
            </a:r>
            <a:endParaRPr lang="en-US" sz="1600" b="1" baseline="-25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1" name="Text Box 6"/>
          <p:cNvSpPr txBox="1">
            <a:spLocks noChangeArrowheads="1"/>
          </p:cNvSpPr>
          <p:nvPr/>
        </p:nvSpPr>
        <p:spPr bwMode="auto">
          <a:xfrm>
            <a:off x="7287806" y="762000"/>
            <a:ext cx="636994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defRPr/>
            </a:pPr>
            <a:r>
              <a:rPr lang="en-US" sz="1600" b="1" dirty="0" smtClean="0">
                <a:solidFill>
                  <a:srgbClr val="006600"/>
                </a:solidFill>
                <a:latin typeface="Arial" charset="0"/>
              </a:rPr>
              <a:t>AD</a:t>
            </a:r>
            <a:r>
              <a:rPr lang="en-US" sz="1600" b="1" baseline="-25000" dirty="0">
                <a:solidFill>
                  <a:srgbClr val="006600"/>
                </a:solidFill>
                <a:latin typeface="Arial" charset="0"/>
              </a:rPr>
              <a:t>3</a:t>
            </a:r>
          </a:p>
        </p:txBody>
      </p:sp>
      <p:pic>
        <p:nvPicPr>
          <p:cNvPr id="59424" name="Picture 33" descr="1 aaa ball red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742238" y="1717675"/>
            <a:ext cx="17145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396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3962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3962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3962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962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" dur="500"/>
                                        <p:tgtEl>
                                          <p:spTgt spid="39629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39629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0" dur="500"/>
                                        <p:tgtEl>
                                          <p:spTgt spid="39629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39629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396292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1" dur="500"/>
                                        <p:tgtEl>
                                          <p:spTgt spid="396292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4" dur="500"/>
                                        <p:tgtEl>
                                          <p:spTgt spid="396292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7" dur="500"/>
                                        <p:tgtEl>
                                          <p:spTgt spid="396292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0" dur="500"/>
                                        <p:tgtEl>
                                          <p:spTgt spid="396292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396292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8" dur="500"/>
                                        <p:tgtEl>
                                          <p:spTgt spid="396292">
                                            <p:txEl>
                                              <p:pRg st="17" end="1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1" dur="500"/>
                                        <p:tgtEl>
                                          <p:spTgt spid="396292">
                                            <p:txEl>
                                              <p:pRg st="18" end="1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4" dur="500"/>
                                        <p:tgtEl>
                                          <p:spTgt spid="396292">
                                            <p:txEl>
                                              <p:pRg st="19" end="1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6292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7" dur="500"/>
                                        <p:tgtEl>
                                          <p:spTgt spid="396292">
                                            <p:txEl>
                                              <p:pRg st="20" end="2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Picture 14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2447" y="1133474"/>
            <a:ext cx="2704466" cy="2060575"/>
          </a:xfrm>
          <a:prstGeom prst="rect">
            <a:avLst/>
          </a:prstGeom>
          <a:ln w="28575"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</p:pic>
      <p:grpSp>
        <p:nvGrpSpPr>
          <p:cNvPr id="60418" name="AutoShape 50"/>
          <p:cNvGrpSpPr>
            <a:grpSpLocks/>
          </p:cNvGrpSpPr>
          <p:nvPr/>
        </p:nvGrpSpPr>
        <p:grpSpPr bwMode="auto">
          <a:xfrm>
            <a:off x="66675" y="4084638"/>
            <a:ext cx="2713038" cy="2571750"/>
            <a:chOff x="42" y="2573"/>
            <a:chExt cx="1709" cy="1620"/>
          </a:xfrm>
        </p:grpSpPr>
        <p:pic>
          <p:nvPicPr>
            <p:cNvPr id="60559" name="AutoShape 50"/>
            <p:cNvPicPr>
              <a:picLocks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2" y="2573"/>
              <a:ext cx="1709" cy="16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60560" name="Text Box 25"/>
            <p:cNvSpPr txBox="1">
              <a:spLocks noChangeArrowheads="1"/>
            </p:cNvSpPr>
            <p:nvPr/>
          </p:nvSpPr>
          <p:spPr bwMode="auto">
            <a:xfrm>
              <a:off x="491" y="3396"/>
              <a:ext cx="814" cy="77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51" name="Rectangle 150"/>
          <p:cNvSpPr/>
          <p:nvPr/>
        </p:nvSpPr>
        <p:spPr>
          <a:xfrm>
            <a:off x="508000" y="5600700"/>
            <a:ext cx="1066800" cy="1143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dirty="0">
                <a:solidFill>
                  <a:schemeClr val="tx1"/>
                </a:solidFill>
              </a:rPr>
              <a:t>______</a:t>
            </a:r>
          </a:p>
          <a:p>
            <a:pPr algn="ctr">
              <a:defRPr/>
            </a:pPr>
            <a:r>
              <a:rPr lang="en-US" sz="1800" dirty="0">
                <a:solidFill>
                  <a:schemeClr val="tx1"/>
                </a:solidFill>
              </a:rPr>
              <a:t>______</a:t>
            </a:r>
          </a:p>
          <a:p>
            <a:pPr algn="ctr">
              <a:defRPr/>
            </a:pPr>
            <a:r>
              <a:rPr lang="en-US" sz="1800" dirty="0">
                <a:solidFill>
                  <a:schemeClr val="tx1"/>
                </a:solidFill>
              </a:rPr>
              <a:t>______</a:t>
            </a:r>
          </a:p>
        </p:txBody>
      </p:sp>
      <p:sp>
        <p:nvSpPr>
          <p:cNvPr id="60420" name="Oval 117"/>
          <p:cNvSpPr>
            <a:spLocks noChangeArrowheads="1"/>
          </p:cNvSpPr>
          <p:nvPr/>
        </p:nvSpPr>
        <p:spPr bwMode="auto">
          <a:xfrm>
            <a:off x="436563" y="4667250"/>
            <a:ext cx="492125" cy="477838"/>
          </a:xfrm>
          <a:prstGeom prst="ellipse">
            <a:avLst/>
          </a:prstGeom>
          <a:gradFill rotWithShape="1">
            <a:gsLst>
              <a:gs pos="0">
                <a:srgbClr val="DCDC84"/>
              </a:gs>
              <a:gs pos="100000">
                <a:srgbClr val="FFFF99"/>
              </a:gs>
            </a:gsLst>
            <a:path path="shape">
              <a:fillToRect l="50000" t="50000" r="50000" b="50000"/>
            </a:path>
          </a:gradFill>
          <a:ln w="57150" cmpd="thickThin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omic Sans MS" pitchFamily="66" charset="0"/>
            </a:endParaRPr>
          </a:p>
        </p:txBody>
      </p:sp>
      <p:grpSp>
        <p:nvGrpSpPr>
          <p:cNvPr id="60423" name="AutoShape 49"/>
          <p:cNvGrpSpPr>
            <a:grpSpLocks/>
          </p:cNvGrpSpPr>
          <p:nvPr/>
        </p:nvGrpSpPr>
        <p:grpSpPr bwMode="auto">
          <a:xfrm>
            <a:off x="6443663" y="4108450"/>
            <a:ext cx="2693987" cy="2541588"/>
            <a:chOff x="4059" y="2588"/>
            <a:chExt cx="1697" cy="1601"/>
          </a:xfrm>
        </p:grpSpPr>
        <p:pic>
          <p:nvPicPr>
            <p:cNvPr id="60557" name="AutoShape 49"/>
            <p:cNvPicPr>
              <a:picLocks noChangeArrowheads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4059" y="2588"/>
              <a:ext cx="1697" cy="1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60558" name="Text Box 7"/>
            <p:cNvSpPr txBox="1">
              <a:spLocks noChangeArrowheads="1"/>
            </p:cNvSpPr>
            <p:nvPr/>
          </p:nvSpPr>
          <p:spPr bwMode="auto">
            <a:xfrm>
              <a:off x="4505" y="3401"/>
              <a:ext cx="808" cy="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0424" name="Rectangle 37"/>
          <p:cNvSpPr>
            <a:spLocks noChangeArrowheads="1"/>
          </p:cNvSpPr>
          <p:nvPr/>
        </p:nvSpPr>
        <p:spPr bwMode="auto">
          <a:xfrm>
            <a:off x="0" y="6019800"/>
            <a:ext cx="9144000" cy="83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0425" name="AutoShape 41"/>
          <p:cNvGrpSpPr>
            <a:grpSpLocks/>
          </p:cNvGrpSpPr>
          <p:nvPr/>
        </p:nvGrpSpPr>
        <p:grpSpPr bwMode="auto">
          <a:xfrm>
            <a:off x="3316288" y="4144963"/>
            <a:ext cx="2779712" cy="2541587"/>
            <a:chOff x="2089" y="2611"/>
            <a:chExt cx="1751" cy="1601"/>
          </a:xfrm>
        </p:grpSpPr>
        <p:pic>
          <p:nvPicPr>
            <p:cNvPr id="60555" name="AutoShape 41"/>
            <p:cNvPicPr>
              <a:picLocks noChangeArrowheads="1"/>
            </p:cNvPicPr>
            <p:nvPr/>
          </p:nvPicPr>
          <p:blipFill>
            <a:blip r:embed="rId7"/>
            <a:srcRect/>
            <a:stretch>
              <a:fillRect/>
            </a:stretch>
          </p:blipFill>
          <p:spPr bwMode="auto">
            <a:xfrm>
              <a:off x="2089" y="2611"/>
              <a:ext cx="1751" cy="16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60556" name="Text Box 11"/>
            <p:cNvSpPr txBox="1">
              <a:spLocks noChangeArrowheads="1"/>
            </p:cNvSpPr>
            <p:nvPr/>
          </p:nvSpPr>
          <p:spPr bwMode="auto">
            <a:xfrm>
              <a:off x="2548" y="3425"/>
              <a:ext cx="837" cy="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89516" name="Rectangle 44"/>
          <p:cNvSpPr>
            <a:spLocks noChangeArrowheads="1"/>
          </p:cNvSpPr>
          <p:nvPr/>
        </p:nvSpPr>
        <p:spPr bwMode="auto">
          <a:xfrm>
            <a:off x="8083550" y="5935663"/>
            <a:ext cx="522288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14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2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</a:t>
            </a:r>
            <a:r>
              <a:rPr lang="en-US" sz="1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__</a:t>
            </a:r>
          </a:p>
          <a:p>
            <a:pPr>
              <a:defRPr/>
            </a:pPr>
            <a:r>
              <a:rPr lang="en-US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</a:t>
            </a:r>
            <a:r>
              <a:rPr lang="en-US" sz="1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___</a:t>
            </a:r>
          </a:p>
          <a:p>
            <a:pPr>
              <a:defRPr/>
            </a:pPr>
            <a:r>
              <a:rPr lang="en-US" sz="14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BB</a:t>
            </a:r>
            <a:r>
              <a:rPr lang="en-US" sz="1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___</a:t>
            </a:r>
          </a:p>
        </p:txBody>
      </p:sp>
      <p:sp>
        <p:nvSpPr>
          <p:cNvPr id="489517" name="Rectangle 45" descr="Papyrus"/>
          <p:cNvSpPr>
            <a:spLocks noChangeArrowheads="1"/>
          </p:cNvSpPr>
          <p:nvPr/>
        </p:nvSpPr>
        <p:spPr bwMode="auto">
          <a:xfrm>
            <a:off x="7259638" y="4978400"/>
            <a:ext cx="1655762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14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$</a:t>
            </a:r>
            <a:r>
              <a:rPr lang="en-US" sz="1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100</a:t>
            </a:r>
            <a:r>
              <a:rPr lang="en-US" sz="1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Y </a:t>
            </a:r>
            <a:r>
              <a:rPr lang="en-US" sz="1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with </a:t>
            </a:r>
            <a:r>
              <a:rPr lang="en-US" sz="14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2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</a:t>
            </a:r>
          </a:p>
          <a:p>
            <a:pPr>
              <a:defRPr/>
            </a:pPr>
            <a:r>
              <a:rPr lang="en-US" sz="1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 ___Y with </a:t>
            </a:r>
            <a:r>
              <a:rPr lang="en-US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</a:t>
            </a:r>
          </a:p>
          <a:p>
            <a:pPr>
              <a:defRPr/>
            </a:pPr>
            <a:r>
              <a:rPr lang="en-US" sz="1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 ___Y with</a:t>
            </a:r>
            <a:r>
              <a:rPr lang="en-US" sz="1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14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BB</a:t>
            </a:r>
          </a:p>
        </p:txBody>
      </p:sp>
      <p:sp>
        <p:nvSpPr>
          <p:cNvPr id="489520" name="Rectangle 48"/>
          <p:cNvSpPr>
            <a:spLocks noChangeArrowheads="1"/>
          </p:cNvSpPr>
          <p:nvPr/>
        </p:nvSpPr>
        <p:spPr bwMode="auto">
          <a:xfrm>
            <a:off x="500063" y="4695825"/>
            <a:ext cx="334962" cy="376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aiandra GD" pitchFamily="34" charset="0"/>
              </a:rPr>
              <a:t>1</a:t>
            </a:r>
          </a:p>
        </p:txBody>
      </p:sp>
      <p:sp>
        <p:nvSpPr>
          <p:cNvPr id="489504" name="Rectangle 32"/>
          <p:cNvSpPr>
            <a:spLocks noChangeArrowheads="1"/>
          </p:cNvSpPr>
          <p:nvPr/>
        </p:nvSpPr>
        <p:spPr bwMode="auto">
          <a:xfrm>
            <a:off x="7367588" y="5248275"/>
            <a:ext cx="2667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90</a:t>
            </a:r>
          </a:p>
        </p:txBody>
      </p:sp>
      <p:sp>
        <p:nvSpPr>
          <p:cNvPr id="489507" name="Rectangle 35"/>
          <p:cNvSpPr>
            <a:spLocks noChangeArrowheads="1"/>
          </p:cNvSpPr>
          <p:nvPr/>
        </p:nvSpPr>
        <p:spPr bwMode="auto">
          <a:xfrm>
            <a:off x="7381875" y="5438775"/>
            <a:ext cx="2667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600" b="1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10</a:t>
            </a:r>
          </a:p>
        </p:txBody>
      </p:sp>
      <p:sp>
        <p:nvSpPr>
          <p:cNvPr id="489512" name="Rectangle 40"/>
          <p:cNvSpPr>
            <a:spLocks noChangeArrowheads="1"/>
          </p:cNvSpPr>
          <p:nvPr/>
        </p:nvSpPr>
        <p:spPr bwMode="auto">
          <a:xfrm>
            <a:off x="7800975" y="5943600"/>
            <a:ext cx="36195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.9</a:t>
            </a:r>
          </a:p>
        </p:txBody>
      </p:sp>
      <p:sp>
        <p:nvSpPr>
          <p:cNvPr id="489515" name="Rectangle 43"/>
          <p:cNvSpPr>
            <a:spLocks noChangeArrowheads="1"/>
          </p:cNvSpPr>
          <p:nvPr/>
        </p:nvSpPr>
        <p:spPr bwMode="auto">
          <a:xfrm>
            <a:off x="7878763" y="6238875"/>
            <a:ext cx="261937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?</a:t>
            </a:r>
          </a:p>
        </p:txBody>
      </p:sp>
      <p:sp>
        <p:nvSpPr>
          <p:cNvPr id="489501" name="Rectangle 29"/>
          <p:cNvSpPr>
            <a:spLocks noChangeArrowheads="1"/>
          </p:cNvSpPr>
          <p:nvPr/>
        </p:nvSpPr>
        <p:spPr bwMode="auto">
          <a:xfrm>
            <a:off x="8453438" y="5943600"/>
            <a:ext cx="1905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10</a:t>
            </a:r>
          </a:p>
        </p:txBody>
      </p:sp>
      <p:sp>
        <p:nvSpPr>
          <p:cNvPr id="489503" name="Rectangle 31"/>
          <p:cNvSpPr>
            <a:spLocks noChangeArrowheads="1"/>
          </p:cNvSpPr>
          <p:nvPr/>
        </p:nvSpPr>
        <p:spPr bwMode="auto">
          <a:xfrm>
            <a:off x="8548688" y="6376988"/>
            <a:ext cx="1905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1</a:t>
            </a:r>
          </a:p>
        </p:txBody>
      </p:sp>
      <p:sp>
        <p:nvSpPr>
          <p:cNvPr id="489502" name="Rectangle 30"/>
          <p:cNvSpPr>
            <a:spLocks noChangeArrowheads="1"/>
          </p:cNvSpPr>
          <p:nvPr/>
        </p:nvSpPr>
        <p:spPr bwMode="auto">
          <a:xfrm>
            <a:off x="8420100" y="6180138"/>
            <a:ext cx="228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Arial" charset="0"/>
              </a:rPr>
              <a:t> -</a:t>
            </a:r>
            <a:r>
              <a:rPr 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9</a:t>
            </a:r>
          </a:p>
        </p:txBody>
      </p:sp>
      <p:grpSp>
        <p:nvGrpSpPr>
          <p:cNvPr id="60436" name="AutoShape 51"/>
          <p:cNvGrpSpPr>
            <a:grpSpLocks/>
          </p:cNvGrpSpPr>
          <p:nvPr/>
        </p:nvGrpSpPr>
        <p:grpSpPr bwMode="auto">
          <a:xfrm>
            <a:off x="12700" y="1390650"/>
            <a:ext cx="3894138" cy="2352675"/>
            <a:chOff x="8" y="876"/>
            <a:chExt cx="2453" cy="1482"/>
          </a:xfrm>
        </p:grpSpPr>
        <p:pic>
          <p:nvPicPr>
            <p:cNvPr id="60553" name="AutoShape 51"/>
            <p:cNvPicPr>
              <a:picLocks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8" y="876"/>
              <a:ext cx="2453" cy="148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60554" name="Text Box 28"/>
            <p:cNvSpPr txBox="1">
              <a:spLocks noChangeArrowheads="1"/>
            </p:cNvSpPr>
            <p:nvPr/>
          </p:nvSpPr>
          <p:spPr bwMode="auto">
            <a:xfrm>
              <a:off x="647" y="1625"/>
              <a:ext cx="1180" cy="70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60437" name="AutoShape 52"/>
          <p:cNvGrpSpPr>
            <a:grpSpLocks/>
          </p:cNvGrpSpPr>
          <p:nvPr/>
        </p:nvGrpSpPr>
        <p:grpSpPr bwMode="auto">
          <a:xfrm>
            <a:off x="5157788" y="1262063"/>
            <a:ext cx="3736975" cy="2414587"/>
            <a:chOff x="3249" y="795"/>
            <a:chExt cx="2354" cy="1521"/>
          </a:xfrm>
        </p:grpSpPr>
        <p:pic>
          <p:nvPicPr>
            <p:cNvPr id="60551" name="AutoShape 52"/>
            <p:cNvPicPr>
              <a:picLocks noChangeArrowheads="1"/>
            </p:cNvPicPr>
            <p:nvPr/>
          </p:nvPicPr>
          <p:blipFill>
            <a:blip r:embed="rId9"/>
            <a:srcRect/>
            <a:stretch>
              <a:fillRect/>
            </a:stretch>
          </p:blipFill>
          <p:spPr bwMode="auto">
            <a:xfrm>
              <a:off x="3249" y="795"/>
              <a:ext cx="2354" cy="15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</p:pic>
        <p:sp>
          <p:nvSpPr>
            <p:cNvPr id="60552" name="Text Box 31"/>
            <p:cNvSpPr txBox="1">
              <a:spLocks noChangeArrowheads="1"/>
            </p:cNvSpPr>
            <p:nvPr/>
          </p:nvSpPr>
          <p:spPr bwMode="auto">
            <a:xfrm>
              <a:off x="3862" y="1561"/>
              <a:ext cx="1131" cy="7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89525" name="Rectangle 53" descr="Papyrus"/>
          <p:cNvSpPr>
            <a:spLocks noChangeArrowheads="1"/>
          </p:cNvSpPr>
          <p:nvPr/>
        </p:nvSpPr>
        <p:spPr bwMode="auto">
          <a:xfrm>
            <a:off x="4135438" y="5045075"/>
            <a:ext cx="1268412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12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$</a:t>
            </a:r>
            <a:r>
              <a:rPr lang="en-US" sz="1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200</a:t>
            </a:r>
            <a:r>
              <a:rPr lang="en-US" sz="1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Y with </a:t>
            </a:r>
            <a:r>
              <a:rPr lang="en-US" sz="14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2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</a:t>
            </a:r>
          </a:p>
          <a:p>
            <a:pPr>
              <a:defRPr/>
            </a:pPr>
            <a:r>
              <a:rPr lang="en-US" sz="1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_____Y with </a:t>
            </a:r>
            <a:r>
              <a:rPr lang="en-US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</a:t>
            </a:r>
          </a:p>
          <a:p>
            <a:pPr>
              <a:defRPr/>
            </a:pPr>
            <a:r>
              <a:rPr lang="en-US" sz="1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_____Y with</a:t>
            </a:r>
            <a:r>
              <a:rPr lang="en-US" sz="1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14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BB</a:t>
            </a:r>
          </a:p>
        </p:txBody>
      </p:sp>
      <p:sp>
        <p:nvSpPr>
          <p:cNvPr id="489496" name="Rectangle 24"/>
          <p:cNvSpPr>
            <a:spLocks noChangeArrowheads="1"/>
          </p:cNvSpPr>
          <p:nvPr/>
        </p:nvSpPr>
        <p:spPr bwMode="auto">
          <a:xfrm>
            <a:off x="4238625" y="5329238"/>
            <a:ext cx="323850" cy="161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6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150</a:t>
            </a:r>
          </a:p>
        </p:txBody>
      </p:sp>
      <p:sp>
        <p:nvSpPr>
          <p:cNvPr id="489499" name="Rectangle 27"/>
          <p:cNvSpPr>
            <a:spLocks noChangeArrowheads="1"/>
          </p:cNvSpPr>
          <p:nvPr/>
        </p:nvSpPr>
        <p:spPr bwMode="auto">
          <a:xfrm>
            <a:off x="4300538" y="5505450"/>
            <a:ext cx="2286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50</a:t>
            </a:r>
          </a:p>
        </p:txBody>
      </p:sp>
      <p:sp>
        <p:nvSpPr>
          <p:cNvPr id="489526" name="Rectangle 54" descr="Papyrus"/>
          <p:cNvSpPr>
            <a:spLocks noChangeArrowheads="1"/>
          </p:cNvSpPr>
          <p:nvPr/>
        </p:nvSpPr>
        <p:spPr bwMode="auto">
          <a:xfrm>
            <a:off x="769938" y="5019675"/>
            <a:ext cx="1249362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1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____ Y with </a:t>
            </a:r>
            <a:r>
              <a:rPr lang="en-US" sz="1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2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</a:t>
            </a:r>
          </a:p>
          <a:p>
            <a:pPr>
              <a:defRPr/>
            </a:pPr>
            <a:r>
              <a:rPr lang="en-US" sz="1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____Y with </a:t>
            </a:r>
            <a:r>
              <a:rPr 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</a:t>
            </a:r>
          </a:p>
          <a:p>
            <a:pPr>
              <a:defRPr/>
            </a:pPr>
            <a:r>
              <a:rPr lang="en-US" sz="1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____Y with</a:t>
            </a:r>
            <a:r>
              <a:rPr lang="en-US" sz="1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BB</a:t>
            </a:r>
          </a:p>
        </p:txBody>
      </p:sp>
      <p:sp>
        <p:nvSpPr>
          <p:cNvPr id="489527" name="Rectangle 55" descr="Papyrus"/>
          <p:cNvSpPr>
            <a:spLocks noChangeArrowheads="1"/>
          </p:cNvSpPr>
          <p:nvPr/>
        </p:nvSpPr>
        <p:spPr bwMode="auto">
          <a:xfrm>
            <a:off x="6424613" y="2089150"/>
            <a:ext cx="1249362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1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___ Y with </a:t>
            </a:r>
            <a:r>
              <a:rPr lang="en-US" sz="14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2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</a:t>
            </a:r>
          </a:p>
          <a:p>
            <a:pPr>
              <a:defRPr/>
            </a:pPr>
            <a:r>
              <a:rPr lang="en-US" sz="1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____Y with </a:t>
            </a:r>
            <a:r>
              <a:rPr lang="en-US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</a:t>
            </a:r>
          </a:p>
          <a:p>
            <a:pPr>
              <a:defRPr/>
            </a:pPr>
            <a:r>
              <a:rPr lang="en-US" sz="1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____Y with</a:t>
            </a:r>
            <a:r>
              <a:rPr lang="en-US" sz="1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14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BB</a:t>
            </a:r>
          </a:p>
        </p:txBody>
      </p:sp>
      <p:sp>
        <p:nvSpPr>
          <p:cNvPr id="489491" name="Rectangle 19"/>
          <p:cNvSpPr>
            <a:spLocks noChangeArrowheads="1"/>
          </p:cNvSpPr>
          <p:nvPr/>
        </p:nvSpPr>
        <p:spPr bwMode="auto">
          <a:xfrm>
            <a:off x="908050" y="5454650"/>
            <a:ext cx="24765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600" b="1" u="sng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12</a:t>
            </a:r>
          </a:p>
        </p:txBody>
      </p:sp>
      <p:sp>
        <p:nvSpPr>
          <p:cNvPr id="489489" name="Rectangle 17"/>
          <p:cNvSpPr>
            <a:spLocks noChangeArrowheads="1"/>
          </p:cNvSpPr>
          <p:nvPr/>
        </p:nvSpPr>
        <p:spPr bwMode="auto">
          <a:xfrm>
            <a:off x="896938" y="5249863"/>
            <a:ext cx="2667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600" b="1" u="sng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48</a:t>
            </a:r>
          </a:p>
        </p:txBody>
      </p:sp>
      <p:sp>
        <p:nvSpPr>
          <p:cNvPr id="489487" name="Rectangle 15"/>
          <p:cNvSpPr>
            <a:spLocks noChangeArrowheads="1"/>
          </p:cNvSpPr>
          <p:nvPr/>
        </p:nvSpPr>
        <p:spPr bwMode="auto">
          <a:xfrm>
            <a:off x="969963" y="5027613"/>
            <a:ext cx="20955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60</a:t>
            </a:r>
          </a:p>
        </p:txBody>
      </p:sp>
      <p:sp>
        <p:nvSpPr>
          <p:cNvPr id="489528" name="Rectangle 56"/>
          <p:cNvSpPr>
            <a:spLocks noChangeArrowheads="1"/>
          </p:cNvSpPr>
          <p:nvPr/>
        </p:nvSpPr>
        <p:spPr bwMode="auto">
          <a:xfrm>
            <a:off x="596900" y="5727700"/>
            <a:ext cx="787400" cy="395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$12</a:t>
            </a:r>
          </a:p>
        </p:txBody>
      </p:sp>
      <p:sp>
        <p:nvSpPr>
          <p:cNvPr id="489531" name="Rectangle 59"/>
          <p:cNvSpPr>
            <a:spLocks noChangeArrowheads="1"/>
          </p:cNvSpPr>
          <p:nvPr/>
        </p:nvSpPr>
        <p:spPr bwMode="auto">
          <a:xfrm>
            <a:off x="442913" y="3027363"/>
            <a:ext cx="1465262" cy="53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6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Change in </a:t>
            </a:r>
          </a:p>
          <a:p>
            <a:pPr algn="ctr">
              <a:defRPr/>
            </a:pPr>
            <a:r>
              <a:rPr lang="en-US" sz="16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Expenditures</a:t>
            </a:r>
          </a:p>
        </p:txBody>
      </p:sp>
      <p:sp>
        <p:nvSpPr>
          <p:cNvPr id="489532" name="Rectangle 60"/>
          <p:cNvSpPr>
            <a:spLocks noChangeArrowheads="1"/>
          </p:cNvSpPr>
          <p:nvPr/>
        </p:nvSpPr>
        <p:spPr bwMode="auto">
          <a:xfrm>
            <a:off x="1941513" y="2927350"/>
            <a:ext cx="1493837" cy="666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1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MPC</a:t>
            </a:r>
          </a:p>
          <a:p>
            <a:pPr>
              <a:defRPr/>
            </a:pPr>
            <a:r>
              <a:rPr lang="en-US" sz="1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[So MPS &amp;</a:t>
            </a:r>
          </a:p>
          <a:p>
            <a:pPr>
              <a:defRPr/>
            </a:pPr>
            <a:r>
              <a:rPr lang="en-US" sz="1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4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</a:t>
            </a:r>
            <a:r>
              <a:rPr lang="en-US" sz="1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, </a:t>
            </a:r>
            <a:r>
              <a:rPr 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</a:t>
            </a:r>
            <a:r>
              <a:rPr lang="en-US" sz="1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, </a:t>
            </a:r>
            <a:r>
              <a:rPr lang="en-US" sz="12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&amp; </a:t>
            </a:r>
            <a:r>
              <a:rPr lang="en-US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4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BB</a:t>
            </a:r>
            <a:r>
              <a:rPr lang="en-US" sz="1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]</a:t>
            </a:r>
          </a:p>
        </p:txBody>
      </p:sp>
      <p:sp>
        <p:nvSpPr>
          <p:cNvPr id="489533" name="Rectangle 61"/>
          <p:cNvSpPr>
            <a:spLocks noChangeArrowheads="1"/>
          </p:cNvSpPr>
          <p:nvPr/>
        </p:nvSpPr>
        <p:spPr bwMode="auto">
          <a:xfrm>
            <a:off x="1211263" y="2036763"/>
            <a:ext cx="1536700" cy="538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6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Chg in</a:t>
            </a:r>
          </a:p>
          <a:p>
            <a:pPr algn="ctr">
              <a:defRPr/>
            </a:pPr>
            <a:r>
              <a:rPr lang="en-US" sz="14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Equilibrium</a:t>
            </a:r>
            <a:r>
              <a:rPr lang="en-US" sz="1600" b="1">
                <a:solidFill>
                  <a:schemeClr val="tx2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GDP</a:t>
            </a:r>
          </a:p>
        </p:txBody>
      </p:sp>
      <p:sp>
        <p:nvSpPr>
          <p:cNvPr id="489534" name="Rectangle 62"/>
          <p:cNvSpPr>
            <a:spLocks noChangeArrowheads="1"/>
          </p:cNvSpPr>
          <p:nvPr/>
        </p:nvSpPr>
        <p:spPr bwMode="auto">
          <a:xfrm>
            <a:off x="0" y="0"/>
            <a:ext cx="9144000" cy="66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Rockwell Extra Bold" pitchFamily="18" charset="0"/>
                <a:cs typeface="Arial" pitchFamily="34" charset="0"/>
              </a:rPr>
              <a:t>The Multiplier &amp; Equilibrium GDP</a:t>
            </a:r>
          </a:p>
          <a:p>
            <a:pPr algn="ctr">
              <a:defRPr/>
            </a:pPr>
            <a:r>
              <a:rPr lang="en-US" sz="2000" dirty="0">
                <a:latin typeface="Arial" charset="0"/>
              </a:rPr>
              <a:t>[Give the correct equilibrium GDP [start from 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$500</a:t>
            </a:r>
            <a:r>
              <a:rPr lang="en-US" sz="2000" dirty="0">
                <a:latin typeface="Arial" charset="0"/>
              </a:rPr>
              <a:t>] using the </a:t>
            </a:r>
            <a:r>
              <a:rPr lang="en-US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ckwell Extra Bold" pitchFamily="18" charset="0"/>
              </a:rPr>
              <a:t>M</a:t>
            </a:r>
            <a:r>
              <a:rPr 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ckwell Extra Bold" pitchFamily="18" charset="0"/>
              </a:rPr>
              <a:t>E</a:t>
            </a:r>
            <a:r>
              <a:rPr lang="en-US" sz="2000" dirty="0">
                <a:latin typeface="Arial" charset="0"/>
              </a:rPr>
              <a:t>, </a:t>
            </a:r>
            <a:r>
              <a:rPr lang="en-US" sz="24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ckwell Extra Bold" pitchFamily="18" charset="0"/>
              </a:rPr>
              <a:t>M</a:t>
            </a:r>
            <a:r>
              <a:rPr lang="en-US" sz="20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ckwell Extra Bold" pitchFamily="18" charset="0"/>
              </a:rPr>
              <a:t>T</a:t>
            </a:r>
            <a:r>
              <a:rPr lang="en-US" sz="2000" dirty="0">
                <a:latin typeface="Arial" charset="0"/>
              </a:rPr>
              <a:t>, </a:t>
            </a:r>
            <a:r>
              <a:rPr lang="en-US" sz="24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ckwell Extra Bold" pitchFamily="18" charset="0"/>
              </a:rPr>
              <a:t>M</a:t>
            </a:r>
            <a:r>
              <a:rPr lang="en-US" sz="20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ckwell Extra Bold" pitchFamily="18" charset="0"/>
              </a:rPr>
              <a:t>BB</a:t>
            </a:r>
            <a:r>
              <a:rPr lang="en-US" sz="2000" dirty="0">
                <a:latin typeface="Arial" charset="0"/>
              </a:rPr>
              <a:t>]</a:t>
            </a:r>
          </a:p>
        </p:txBody>
      </p:sp>
      <p:sp>
        <p:nvSpPr>
          <p:cNvPr id="56391" name="Text Box 71"/>
          <p:cNvSpPr txBox="1">
            <a:spLocks noChangeArrowheads="1"/>
          </p:cNvSpPr>
          <p:nvPr/>
        </p:nvSpPr>
        <p:spPr bwMode="auto">
          <a:xfrm>
            <a:off x="128588" y="687387"/>
            <a:ext cx="3600451" cy="458787"/>
          </a:xfrm>
          <a:prstGeom prst="rect">
            <a:avLst/>
          </a:prstGeom>
          <a:blipFill>
            <a:blip r:embed="rId10"/>
            <a:tile tx="0" ty="0" sx="100000" sy="100000" flip="none" algn="tl"/>
          </a:blip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>
            <a:sp3d extrusionH="57150">
              <a:bevelT w="38100" h="38100"/>
            </a:sp3d>
          </a:bodyPr>
          <a:lstStyle/>
          <a:p>
            <a:pPr>
              <a:defRPr/>
            </a:pPr>
            <a:r>
              <a:rPr lang="en-US" sz="2200" b="1" dirty="0">
                <a:solidFill>
                  <a:srgbClr val="008000"/>
                </a:solidFill>
                <a:latin typeface="Rockwell Extra Bold" pitchFamily="18" charset="0"/>
              </a:rPr>
              <a:t>M</a:t>
            </a:r>
            <a:r>
              <a:rPr lang="en-US" sz="1600" b="1" dirty="0">
                <a:solidFill>
                  <a:srgbClr val="008000"/>
                </a:solidFill>
                <a:latin typeface="Rockwell Extra Bold" pitchFamily="18" charset="0"/>
              </a:rPr>
              <a:t>E</a:t>
            </a:r>
            <a:r>
              <a:rPr lang="en-US" sz="2000" b="1" dirty="0">
                <a:solidFill>
                  <a:srgbClr val="008000"/>
                </a:solidFill>
                <a:latin typeface="Arial" charset="0"/>
              </a:rPr>
              <a:t>=1/MPS </a:t>
            </a:r>
            <a:r>
              <a:rPr lang="en-US" sz="1600" b="1" dirty="0">
                <a:solidFill>
                  <a:srgbClr val="008000"/>
                </a:solidFill>
                <a:latin typeface="Arial" charset="0"/>
              </a:rPr>
              <a:t>[chg in G, </a:t>
            </a:r>
            <a:r>
              <a:rPr lang="en-US" sz="1600" b="1" dirty="0">
                <a:solidFill>
                  <a:srgbClr val="008000"/>
                </a:solidFill>
                <a:latin typeface="Verdana" pitchFamily="34" charset="0"/>
                <a:ea typeface="Verdana" pitchFamily="34" charset="0"/>
                <a:cs typeface="Verdana" pitchFamily="34" charset="0"/>
              </a:rPr>
              <a:t>I</a:t>
            </a:r>
            <a:r>
              <a:rPr lang="en-US" sz="1600" b="1" dirty="0" smtClean="0">
                <a:solidFill>
                  <a:srgbClr val="008000"/>
                </a:solidFill>
                <a:latin typeface="Arial" charset="0"/>
              </a:rPr>
              <a:t>g</a:t>
            </a:r>
            <a:r>
              <a:rPr lang="en-US" sz="1600" b="1" dirty="0">
                <a:solidFill>
                  <a:srgbClr val="008000"/>
                </a:solidFill>
                <a:latin typeface="Arial" charset="0"/>
              </a:rPr>
              <a:t>, or Xn]</a:t>
            </a:r>
          </a:p>
        </p:txBody>
      </p:sp>
      <p:sp>
        <p:nvSpPr>
          <p:cNvPr id="56394" name="Text Box 74"/>
          <p:cNvSpPr txBox="1">
            <a:spLocks noChangeArrowheads="1"/>
          </p:cNvSpPr>
          <p:nvPr/>
        </p:nvSpPr>
        <p:spPr bwMode="auto">
          <a:xfrm>
            <a:off x="7019926" y="688976"/>
            <a:ext cx="2111374" cy="420688"/>
          </a:xfrm>
          <a:prstGeom prst="rect">
            <a:avLst/>
          </a:prstGeom>
          <a:blipFill>
            <a:blip r:embed="rId10"/>
            <a:tile tx="0" ty="0" sx="100000" sy="100000" flip="none" algn="tl"/>
          </a:blip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2200" b="1" dirty="0">
                <a:solidFill>
                  <a:srgbClr val="663300"/>
                </a:solidFill>
                <a:latin typeface="Rockwell Extra Bold" pitchFamily="18" charset="0"/>
              </a:rPr>
              <a:t>M</a:t>
            </a:r>
            <a:r>
              <a:rPr lang="en-US" sz="1600" b="1" dirty="0">
                <a:solidFill>
                  <a:srgbClr val="663300"/>
                </a:solidFill>
                <a:latin typeface="Rockwell Extra Bold" pitchFamily="18" charset="0"/>
              </a:rPr>
              <a:t>BB</a:t>
            </a:r>
            <a:r>
              <a:rPr lang="en-US" sz="2000" b="1" dirty="0">
                <a:solidFill>
                  <a:srgbClr val="663300"/>
                </a:solidFill>
                <a:latin typeface="Arial" charset="0"/>
              </a:rPr>
              <a:t> = 1 </a:t>
            </a:r>
            <a:r>
              <a:rPr lang="en-US" sz="1600" b="1" dirty="0">
                <a:solidFill>
                  <a:srgbClr val="663300"/>
                </a:solidFill>
                <a:latin typeface="Arial" charset="0"/>
              </a:rPr>
              <a:t>X</a:t>
            </a:r>
            <a:r>
              <a:rPr lang="en-US" sz="2000" b="1" dirty="0">
                <a:solidFill>
                  <a:srgbClr val="663300"/>
                </a:solidFill>
                <a:latin typeface="Arial" charset="0"/>
              </a:rPr>
              <a:t>[    G ]</a:t>
            </a:r>
          </a:p>
        </p:txBody>
      </p:sp>
      <p:sp>
        <p:nvSpPr>
          <p:cNvPr id="489559" name="Rectangle 87"/>
          <p:cNvSpPr>
            <a:spLocks noChangeArrowheads="1"/>
          </p:cNvSpPr>
          <p:nvPr/>
        </p:nvSpPr>
        <p:spPr bwMode="auto">
          <a:xfrm>
            <a:off x="5027613" y="5930900"/>
            <a:ext cx="522287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14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2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</a:t>
            </a:r>
            <a:r>
              <a:rPr lang="en-US" sz="1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__</a:t>
            </a:r>
          </a:p>
          <a:p>
            <a:pPr>
              <a:defRPr/>
            </a:pPr>
            <a:r>
              <a:rPr lang="en-US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</a:t>
            </a:r>
            <a:r>
              <a:rPr lang="en-US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</a:t>
            </a:r>
            <a:r>
              <a:rPr lang="en-US" sz="1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__</a:t>
            </a:r>
          </a:p>
          <a:p>
            <a:pPr>
              <a:defRPr/>
            </a:pPr>
            <a:r>
              <a:rPr lang="en-US" sz="14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BB</a:t>
            </a:r>
            <a:r>
              <a:rPr lang="en-US" sz="1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___</a:t>
            </a:r>
          </a:p>
        </p:txBody>
      </p:sp>
      <p:sp>
        <p:nvSpPr>
          <p:cNvPr id="489560" name="Rectangle 88"/>
          <p:cNvSpPr>
            <a:spLocks noChangeArrowheads="1"/>
          </p:cNvSpPr>
          <p:nvPr/>
        </p:nvSpPr>
        <p:spPr bwMode="auto">
          <a:xfrm>
            <a:off x="1782763" y="5929313"/>
            <a:ext cx="522287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14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2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</a:t>
            </a:r>
            <a:r>
              <a:rPr lang="en-US" sz="1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__</a:t>
            </a:r>
          </a:p>
          <a:p>
            <a:pPr>
              <a:defRPr/>
            </a:pPr>
            <a:r>
              <a:rPr lang="en-US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</a:t>
            </a:r>
            <a:r>
              <a:rPr lang="en-US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</a:t>
            </a:r>
            <a:r>
              <a:rPr lang="en-US" sz="1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__</a:t>
            </a:r>
          </a:p>
          <a:p>
            <a:pPr>
              <a:defRPr/>
            </a:pPr>
            <a:r>
              <a:rPr lang="en-US" sz="14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BB</a:t>
            </a:r>
            <a:r>
              <a:rPr lang="en-US" sz="1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___</a:t>
            </a:r>
          </a:p>
        </p:txBody>
      </p:sp>
      <p:sp>
        <p:nvSpPr>
          <p:cNvPr id="489561" name="Rectangle 89"/>
          <p:cNvSpPr>
            <a:spLocks noChangeArrowheads="1"/>
          </p:cNvSpPr>
          <p:nvPr/>
        </p:nvSpPr>
        <p:spPr bwMode="auto">
          <a:xfrm>
            <a:off x="7542213" y="2897188"/>
            <a:ext cx="682625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14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2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</a:t>
            </a:r>
            <a:r>
              <a:rPr lang="en-US" sz="1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__</a:t>
            </a:r>
          </a:p>
          <a:p>
            <a:pPr>
              <a:defRPr/>
            </a:pPr>
            <a:r>
              <a:rPr lang="en-US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</a:t>
            </a:r>
            <a:r>
              <a:rPr lang="en-US" sz="1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___</a:t>
            </a:r>
          </a:p>
          <a:p>
            <a:pPr>
              <a:defRPr/>
            </a:pPr>
            <a:r>
              <a:rPr lang="en-US" sz="14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2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BB</a:t>
            </a:r>
            <a:r>
              <a:rPr lang="en-US" sz="1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___</a:t>
            </a:r>
          </a:p>
        </p:txBody>
      </p:sp>
      <p:sp>
        <p:nvSpPr>
          <p:cNvPr id="489562" name="Rectangle 90"/>
          <p:cNvSpPr>
            <a:spLocks noChangeArrowheads="1"/>
          </p:cNvSpPr>
          <p:nvPr/>
        </p:nvSpPr>
        <p:spPr bwMode="auto">
          <a:xfrm>
            <a:off x="4606925" y="6175375"/>
            <a:ext cx="500063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.75</a:t>
            </a:r>
          </a:p>
        </p:txBody>
      </p:sp>
      <p:sp>
        <p:nvSpPr>
          <p:cNvPr id="489563" name="Rectangle 91"/>
          <p:cNvSpPr>
            <a:spLocks noChangeArrowheads="1"/>
          </p:cNvSpPr>
          <p:nvPr/>
        </p:nvSpPr>
        <p:spPr bwMode="auto">
          <a:xfrm>
            <a:off x="1373188" y="6116638"/>
            <a:ext cx="479425" cy="39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.80</a:t>
            </a:r>
          </a:p>
        </p:txBody>
      </p:sp>
      <p:sp>
        <p:nvSpPr>
          <p:cNvPr id="489564" name="Rectangle 92"/>
          <p:cNvSpPr>
            <a:spLocks noChangeArrowheads="1"/>
          </p:cNvSpPr>
          <p:nvPr/>
        </p:nvSpPr>
        <p:spPr bwMode="auto">
          <a:xfrm>
            <a:off x="6961188" y="3084513"/>
            <a:ext cx="552450" cy="392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.50</a:t>
            </a:r>
          </a:p>
        </p:txBody>
      </p:sp>
      <p:sp>
        <p:nvSpPr>
          <p:cNvPr id="489495" name="Rectangle 23"/>
          <p:cNvSpPr>
            <a:spLocks noChangeArrowheads="1"/>
          </p:cNvSpPr>
          <p:nvPr/>
        </p:nvSpPr>
        <p:spPr bwMode="auto">
          <a:xfrm>
            <a:off x="5462588" y="6391275"/>
            <a:ext cx="32385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1</a:t>
            </a:r>
          </a:p>
        </p:txBody>
      </p:sp>
      <p:sp>
        <p:nvSpPr>
          <p:cNvPr id="489494" name="Rectangle 22"/>
          <p:cNvSpPr>
            <a:spLocks noChangeArrowheads="1"/>
          </p:cNvSpPr>
          <p:nvPr/>
        </p:nvSpPr>
        <p:spPr bwMode="auto">
          <a:xfrm>
            <a:off x="5408613" y="6176963"/>
            <a:ext cx="24765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-3</a:t>
            </a:r>
          </a:p>
        </p:txBody>
      </p:sp>
      <p:sp>
        <p:nvSpPr>
          <p:cNvPr id="489493" name="Rectangle 21"/>
          <p:cNvSpPr>
            <a:spLocks noChangeArrowheads="1"/>
          </p:cNvSpPr>
          <p:nvPr/>
        </p:nvSpPr>
        <p:spPr bwMode="auto">
          <a:xfrm>
            <a:off x="5353050" y="5962650"/>
            <a:ext cx="2667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4</a:t>
            </a:r>
          </a:p>
        </p:txBody>
      </p:sp>
      <p:sp>
        <p:nvSpPr>
          <p:cNvPr id="489486" name="Rectangle 14"/>
          <p:cNvSpPr>
            <a:spLocks noChangeArrowheads="1"/>
          </p:cNvSpPr>
          <p:nvPr/>
        </p:nvSpPr>
        <p:spPr bwMode="auto">
          <a:xfrm>
            <a:off x="2224088" y="6376988"/>
            <a:ext cx="1524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1</a:t>
            </a:r>
          </a:p>
        </p:txBody>
      </p:sp>
      <p:sp>
        <p:nvSpPr>
          <p:cNvPr id="489484" name="Rectangle 12"/>
          <p:cNvSpPr>
            <a:spLocks noChangeArrowheads="1"/>
          </p:cNvSpPr>
          <p:nvPr/>
        </p:nvSpPr>
        <p:spPr bwMode="auto">
          <a:xfrm>
            <a:off x="2176463" y="5948363"/>
            <a:ext cx="1524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5</a:t>
            </a:r>
          </a:p>
        </p:txBody>
      </p:sp>
      <p:sp>
        <p:nvSpPr>
          <p:cNvPr id="489485" name="Rectangle 13"/>
          <p:cNvSpPr>
            <a:spLocks noChangeArrowheads="1"/>
          </p:cNvSpPr>
          <p:nvPr/>
        </p:nvSpPr>
        <p:spPr bwMode="auto">
          <a:xfrm>
            <a:off x="2181225" y="6148388"/>
            <a:ext cx="1524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-4</a:t>
            </a:r>
          </a:p>
        </p:txBody>
      </p:sp>
      <p:sp>
        <p:nvSpPr>
          <p:cNvPr id="489478" name="Rectangle 6"/>
          <p:cNvSpPr>
            <a:spLocks noChangeArrowheads="1"/>
          </p:cNvSpPr>
          <p:nvPr/>
        </p:nvSpPr>
        <p:spPr bwMode="auto">
          <a:xfrm>
            <a:off x="7886700" y="2905125"/>
            <a:ext cx="24765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2</a:t>
            </a:r>
          </a:p>
        </p:txBody>
      </p:sp>
      <p:sp>
        <p:nvSpPr>
          <p:cNvPr id="489480" name="Rectangle 8"/>
          <p:cNvSpPr>
            <a:spLocks noChangeArrowheads="1"/>
          </p:cNvSpPr>
          <p:nvPr/>
        </p:nvSpPr>
        <p:spPr bwMode="auto">
          <a:xfrm>
            <a:off x="8001000" y="3373438"/>
            <a:ext cx="228600" cy="13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1</a:t>
            </a:r>
          </a:p>
        </p:txBody>
      </p:sp>
      <p:sp>
        <p:nvSpPr>
          <p:cNvPr id="489479" name="Rectangle 7"/>
          <p:cNvSpPr>
            <a:spLocks noChangeArrowheads="1"/>
          </p:cNvSpPr>
          <p:nvPr/>
        </p:nvSpPr>
        <p:spPr bwMode="auto">
          <a:xfrm>
            <a:off x="7915275" y="3117850"/>
            <a:ext cx="339725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-1</a:t>
            </a:r>
          </a:p>
        </p:txBody>
      </p:sp>
      <p:sp>
        <p:nvSpPr>
          <p:cNvPr id="489565" name="Rectangle 93"/>
          <p:cNvSpPr>
            <a:spLocks noChangeArrowheads="1"/>
          </p:cNvSpPr>
          <p:nvPr/>
        </p:nvSpPr>
        <p:spPr bwMode="auto">
          <a:xfrm>
            <a:off x="3810000" y="706438"/>
            <a:ext cx="3136900" cy="406400"/>
          </a:xfrm>
          <a:prstGeom prst="rect">
            <a:avLst/>
          </a:prstGeom>
          <a:blipFill>
            <a:blip r:embed="rId10"/>
            <a:tile tx="0" ty="0" sx="100000" sy="100000" flip="none" algn="tl"/>
          </a:blipFill>
          <a:ln w="57150" cmpd="thickThin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2200" b="1" dirty="0">
                <a:solidFill>
                  <a:srgbClr val="0066FF"/>
                </a:solidFill>
                <a:latin typeface="Rockwell Extra Bold" pitchFamily="18" charset="0"/>
              </a:rPr>
              <a:t>M</a:t>
            </a:r>
            <a:r>
              <a:rPr lang="en-US" sz="1600" b="1" dirty="0">
                <a:solidFill>
                  <a:srgbClr val="0066FF"/>
                </a:solidFill>
                <a:latin typeface="Rockwell Extra Bold" pitchFamily="18" charset="0"/>
              </a:rPr>
              <a:t>T</a:t>
            </a:r>
            <a:r>
              <a:rPr lang="en-US" sz="2000" b="1" dirty="0">
                <a:solidFill>
                  <a:srgbClr val="0066FF"/>
                </a:solidFill>
                <a:latin typeface="Arial" charset="0"/>
              </a:rPr>
              <a:t> = -MPC/MPS</a:t>
            </a:r>
            <a:r>
              <a:rPr lang="en-US" sz="1600" b="1" dirty="0">
                <a:solidFill>
                  <a:srgbClr val="0066FF"/>
                </a:solidFill>
                <a:latin typeface="Arial" charset="0"/>
              </a:rPr>
              <a:t> [C</a:t>
            </a:r>
            <a:r>
              <a:rPr lang="en-US" sz="1400" b="1" dirty="0">
                <a:solidFill>
                  <a:srgbClr val="0066FF"/>
                </a:solidFill>
                <a:latin typeface="Arial" charset="0"/>
              </a:rPr>
              <a:t>hg in </a:t>
            </a:r>
            <a:r>
              <a:rPr lang="en-US" sz="1600" b="1" dirty="0">
                <a:solidFill>
                  <a:srgbClr val="0066FF"/>
                </a:solidFill>
                <a:latin typeface="Arial" charset="0"/>
              </a:rPr>
              <a:t>T ]</a:t>
            </a:r>
            <a:endParaRPr lang="en-US" sz="2000" b="1" dirty="0">
              <a:solidFill>
                <a:srgbClr val="0066FF"/>
              </a:solidFill>
              <a:latin typeface="Arial" charset="0"/>
            </a:endParaRPr>
          </a:p>
        </p:txBody>
      </p:sp>
      <p:sp>
        <p:nvSpPr>
          <p:cNvPr id="489566" name="Rectangle 94"/>
          <p:cNvSpPr>
            <a:spLocks noChangeArrowheads="1"/>
          </p:cNvSpPr>
          <p:nvPr/>
        </p:nvSpPr>
        <p:spPr bwMode="auto">
          <a:xfrm>
            <a:off x="6037263" y="1146175"/>
            <a:ext cx="2366962" cy="82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1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[+G]</a:t>
            </a:r>
            <a:r>
              <a:rPr lang="en-US" sz="1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    1. </a:t>
            </a:r>
            <a:r>
              <a:rPr lang="en-US" sz="1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4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</a:t>
            </a:r>
            <a:r>
              <a:rPr lang="en-US" sz="1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=  ____</a:t>
            </a:r>
          </a:p>
          <a:p>
            <a:pPr>
              <a:defRPr/>
            </a:pPr>
            <a:r>
              <a:rPr 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[-T]</a:t>
            </a:r>
            <a:r>
              <a:rPr lang="en-US" sz="1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      2. </a:t>
            </a:r>
            <a:r>
              <a:rPr 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</a:t>
            </a:r>
            <a:r>
              <a:rPr lang="en-US" sz="1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=  ____</a:t>
            </a:r>
          </a:p>
          <a:p>
            <a:pPr>
              <a:defRPr/>
            </a:pPr>
            <a:r>
              <a:rPr lang="en-US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[+G&amp;T</a:t>
            </a:r>
            <a:r>
              <a:rPr lang="en-US" sz="1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] 3. </a:t>
            </a:r>
            <a:r>
              <a:rPr lang="en-US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4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BB</a:t>
            </a:r>
            <a:r>
              <a:rPr lang="en-US" sz="1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=____</a:t>
            </a:r>
          </a:p>
        </p:txBody>
      </p:sp>
      <p:sp>
        <p:nvSpPr>
          <p:cNvPr id="489567" name="Rectangle 95"/>
          <p:cNvSpPr>
            <a:spLocks noChangeArrowheads="1"/>
          </p:cNvSpPr>
          <p:nvPr/>
        </p:nvSpPr>
        <p:spPr bwMode="auto">
          <a:xfrm>
            <a:off x="222250" y="3824288"/>
            <a:ext cx="2163763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1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[+G]</a:t>
            </a:r>
            <a:r>
              <a:rPr lang="en-US" sz="1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    1. </a:t>
            </a:r>
            <a:r>
              <a:rPr lang="en-US" sz="1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4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</a:t>
            </a:r>
            <a:r>
              <a:rPr lang="en-US" sz="1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=  ____</a:t>
            </a:r>
          </a:p>
          <a:p>
            <a:pPr>
              <a:defRPr/>
            </a:pPr>
            <a:r>
              <a:rPr 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[-T]</a:t>
            </a:r>
            <a:r>
              <a:rPr lang="en-US" sz="1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      2. </a:t>
            </a:r>
            <a:r>
              <a:rPr 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</a:t>
            </a:r>
            <a:r>
              <a:rPr lang="en-US" sz="1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=  ____</a:t>
            </a:r>
          </a:p>
          <a:p>
            <a:pPr>
              <a:defRPr/>
            </a:pPr>
            <a:r>
              <a:rPr lang="en-US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[+G&amp;T]</a:t>
            </a:r>
            <a:r>
              <a:rPr lang="en-US" sz="1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3. </a:t>
            </a:r>
            <a:r>
              <a:rPr lang="en-US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4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BB</a:t>
            </a:r>
            <a:r>
              <a:rPr lang="en-US" sz="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1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=____</a:t>
            </a:r>
          </a:p>
        </p:txBody>
      </p:sp>
      <p:sp>
        <p:nvSpPr>
          <p:cNvPr id="489568" name="Rectangle 96"/>
          <p:cNvSpPr>
            <a:spLocks noChangeArrowheads="1"/>
          </p:cNvSpPr>
          <p:nvPr/>
        </p:nvSpPr>
        <p:spPr bwMode="auto">
          <a:xfrm>
            <a:off x="3622675" y="3838575"/>
            <a:ext cx="2090738" cy="82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1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[+G]</a:t>
            </a:r>
            <a:r>
              <a:rPr lang="en-US" sz="1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    1. </a:t>
            </a:r>
            <a:r>
              <a:rPr lang="en-US" sz="1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4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</a:t>
            </a:r>
            <a:r>
              <a:rPr lang="en-US" sz="1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=  ____</a:t>
            </a:r>
          </a:p>
          <a:p>
            <a:pPr>
              <a:defRPr/>
            </a:pPr>
            <a:r>
              <a:rPr 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[-T]</a:t>
            </a:r>
            <a:r>
              <a:rPr 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      </a:t>
            </a:r>
            <a:r>
              <a:rPr lang="en-US" sz="1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2. </a:t>
            </a:r>
            <a:r>
              <a:rPr 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</a:t>
            </a:r>
            <a:r>
              <a:rPr lang="en-US" sz="1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=  ____</a:t>
            </a:r>
          </a:p>
          <a:p>
            <a:pPr>
              <a:defRPr/>
            </a:pPr>
            <a:r>
              <a:rPr lang="en-US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[+G&amp;T]</a:t>
            </a:r>
            <a:r>
              <a:rPr lang="en-US" sz="1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3. </a:t>
            </a:r>
            <a:r>
              <a:rPr lang="en-US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4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BB</a:t>
            </a:r>
            <a:r>
              <a:rPr lang="en-US" sz="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1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=____</a:t>
            </a:r>
          </a:p>
        </p:txBody>
      </p:sp>
      <p:sp>
        <p:nvSpPr>
          <p:cNvPr id="489569" name="Rectangle 97"/>
          <p:cNvSpPr>
            <a:spLocks noChangeArrowheads="1"/>
          </p:cNvSpPr>
          <p:nvPr/>
        </p:nvSpPr>
        <p:spPr bwMode="auto">
          <a:xfrm>
            <a:off x="6951663" y="3770313"/>
            <a:ext cx="2192337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1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[+G]</a:t>
            </a:r>
            <a:r>
              <a:rPr lang="en-US" sz="1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    1. </a:t>
            </a:r>
            <a:r>
              <a:rPr lang="en-US" sz="1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4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</a:t>
            </a:r>
            <a:r>
              <a:rPr lang="en-US" sz="1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= ____</a:t>
            </a:r>
          </a:p>
          <a:p>
            <a:pPr>
              <a:defRPr/>
            </a:pPr>
            <a:r>
              <a:rPr 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[-T]</a:t>
            </a:r>
            <a:r>
              <a:rPr 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      </a:t>
            </a:r>
            <a:r>
              <a:rPr lang="en-US" sz="1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2</a:t>
            </a:r>
            <a:r>
              <a:rPr 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. </a:t>
            </a:r>
            <a:r>
              <a:rPr 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</a:t>
            </a:r>
            <a:r>
              <a:rPr 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1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= ____</a:t>
            </a:r>
          </a:p>
          <a:p>
            <a:pPr>
              <a:defRPr/>
            </a:pPr>
            <a:r>
              <a:rPr lang="en-US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[+G&amp;T]</a:t>
            </a:r>
            <a:r>
              <a:rPr lang="en-US" sz="1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3. </a:t>
            </a:r>
            <a:r>
              <a:rPr lang="en-US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4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BB</a:t>
            </a:r>
            <a:r>
              <a:rPr lang="en-US" sz="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1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=____</a:t>
            </a:r>
          </a:p>
        </p:txBody>
      </p:sp>
      <p:sp>
        <p:nvSpPr>
          <p:cNvPr id="56417" name="Text Box 97"/>
          <p:cNvSpPr txBox="1">
            <a:spLocks noChangeArrowheads="1"/>
          </p:cNvSpPr>
          <p:nvPr/>
        </p:nvSpPr>
        <p:spPr bwMode="auto">
          <a:xfrm>
            <a:off x="2516186" y="3814764"/>
            <a:ext cx="1031874" cy="2293938"/>
          </a:xfrm>
          <a:prstGeom prst="rect">
            <a:avLst/>
          </a:prstGeom>
          <a:blipFill>
            <a:blip r:embed="rId10"/>
            <a:tile tx="0" ty="0" sx="100000" sy="100000" flip="none" algn="tl"/>
          </a:blip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/>
          <a:lstStyle/>
          <a:p>
            <a:pPr>
              <a:defRPr/>
            </a:pPr>
            <a:r>
              <a:rPr lang="en-US" sz="1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r>
              <a:rPr lang="en-US" sz="1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ckwell Extra Bold" pitchFamily="18" charset="0"/>
              </a:rPr>
              <a:t>M</a:t>
            </a:r>
            <a:r>
              <a:rPr lang="en-US" sz="14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ckwell Extra Bold" pitchFamily="18" charset="0"/>
              </a:rPr>
              <a:t>E</a:t>
            </a:r>
            <a:r>
              <a:rPr lang="en-US" sz="1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ckwell Extra Bold" pitchFamily="18" charset="0"/>
              </a:rPr>
              <a:t>’s</a:t>
            </a:r>
          </a:p>
          <a:p>
            <a:pPr>
              <a:defRPr/>
            </a:pPr>
            <a:r>
              <a:rPr lang="en-US" sz="1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[</a:t>
            </a:r>
            <a:r>
              <a:rPr lang="en-US" sz="1600" b="1" dirty="0" err="1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G,Ig,Xn</a:t>
            </a:r>
            <a:r>
              <a:rPr lang="en-US" sz="1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]</a:t>
            </a:r>
          </a:p>
          <a:p>
            <a:pPr>
              <a:defRPr/>
            </a:pPr>
            <a:r>
              <a:rPr lang="en-US" sz="1600" b="1" u="sng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MPC   M</a:t>
            </a:r>
          </a:p>
          <a:p>
            <a:pPr>
              <a:defRPr/>
            </a:pPr>
            <a:r>
              <a:rPr lang="en-US" sz="1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.90 = 10</a:t>
            </a:r>
          </a:p>
          <a:p>
            <a:pPr>
              <a:defRPr/>
            </a:pPr>
            <a:r>
              <a:rPr lang="en-US" sz="1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.87.5= 8</a:t>
            </a:r>
          </a:p>
          <a:p>
            <a:pPr>
              <a:defRPr/>
            </a:pPr>
            <a:r>
              <a:rPr lang="en-US" sz="1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.80 =   5</a:t>
            </a:r>
          </a:p>
          <a:p>
            <a:pPr>
              <a:defRPr/>
            </a:pPr>
            <a:r>
              <a:rPr lang="en-US" sz="1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.75 =   4</a:t>
            </a:r>
          </a:p>
          <a:p>
            <a:pPr>
              <a:defRPr/>
            </a:pPr>
            <a:r>
              <a:rPr lang="en-US" sz="1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.60 =2.5</a:t>
            </a:r>
          </a:p>
          <a:p>
            <a:pPr>
              <a:defRPr/>
            </a:pPr>
            <a:r>
              <a:rPr lang="en-US" sz="1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.50 =   2</a:t>
            </a:r>
          </a:p>
        </p:txBody>
      </p:sp>
      <p:sp>
        <p:nvSpPr>
          <p:cNvPr id="60496" name="Line 99"/>
          <p:cNvSpPr>
            <a:spLocks noChangeShapeType="1"/>
          </p:cNvSpPr>
          <p:nvPr/>
        </p:nvSpPr>
        <p:spPr bwMode="auto">
          <a:xfrm>
            <a:off x="1030288" y="2598738"/>
            <a:ext cx="18430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497" name="Line 100"/>
          <p:cNvSpPr>
            <a:spLocks noChangeShapeType="1"/>
          </p:cNvSpPr>
          <p:nvPr/>
        </p:nvSpPr>
        <p:spPr bwMode="auto">
          <a:xfrm flipH="1">
            <a:off x="1930400" y="2598738"/>
            <a:ext cx="14288" cy="10874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9475" name="Rectangle 3"/>
          <p:cNvSpPr>
            <a:spLocks noChangeArrowheads="1"/>
          </p:cNvSpPr>
          <p:nvPr/>
        </p:nvSpPr>
        <p:spPr bwMode="auto">
          <a:xfrm>
            <a:off x="7648575" y="1241425"/>
            <a:ext cx="476250" cy="141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540</a:t>
            </a:r>
          </a:p>
        </p:txBody>
      </p:sp>
      <p:sp>
        <p:nvSpPr>
          <p:cNvPr id="489476" name="Rectangle 4"/>
          <p:cNvSpPr>
            <a:spLocks noChangeArrowheads="1"/>
          </p:cNvSpPr>
          <p:nvPr/>
        </p:nvSpPr>
        <p:spPr bwMode="auto">
          <a:xfrm>
            <a:off x="7705725" y="1460500"/>
            <a:ext cx="40005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520</a:t>
            </a:r>
          </a:p>
        </p:txBody>
      </p:sp>
      <p:sp>
        <p:nvSpPr>
          <p:cNvPr id="489477" name="Rectangle 5"/>
          <p:cNvSpPr>
            <a:spLocks noChangeArrowheads="1"/>
          </p:cNvSpPr>
          <p:nvPr/>
        </p:nvSpPr>
        <p:spPr bwMode="auto">
          <a:xfrm>
            <a:off x="7710488" y="1708150"/>
            <a:ext cx="4572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600" b="1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520</a:t>
            </a:r>
          </a:p>
        </p:txBody>
      </p:sp>
      <p:sp>
        <p:nvSpPr>
          <p:cNvPr id="489481" name="Rectangle 9"/>
          <p:cNvSpPr>
            <a:spLocks noChangeArrowheads="1"/>
          </p:cNvSpPr>
          <p:nvPr/>
        </p:nvSpPr>
        <p:spPr bwMode="auto">
          <a:xfrm>
            <a:off x="6529388" y="2116138"/>
            <a:ext cx="24765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40</a:t>
            </a:r>
          </a:p>
        </p:txBody>
      </p:sp>
      <p:sp>
        <p:nvSpPr>
          <p:cNvPr id="489483" name="Rectangle 11"/>
          <p:cNvSpPr>
            <a:spLocks noChangeArrowheads="1"/>
          </p:cNvSpPr>
          <p:nvPr/>
        </p:nvSpPr>
        <p:spPr bwMode="auto">
          <a:xfrm>
            <a:off x="6534150" y="2544763"/>
            <a:ext cx="28575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20</a:t>
            </a:r>
          </a:p>
        </p:txBody>
      </p:sp>
      <p:sp>
        <p:nvSpPr>
          <p:cNvPr id="489482" name="Rectangle 10"/>
          <p:cNvSpPr>
            <a:spLocks noChangeArrowheads="1"/>
          </p:cNvSpPr>
          <p:nvPr/>
        </p:nvSpPr>
        <p:spPr bwMode="auto">
          <a:xfrm>
            <a:off x="6534150" y="2316163"/>
            <a:ext cx="2667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20</a:t>
            </a:r>
          </a:p>
        </p:txBody>
      </p:sp>
      <p:sp>
        <p:nvSpPr>
          <p:cNvPr id="60504" name="Line 101"/>
          <p:cNvSpPr>
            <a:spLocks noChangeShapeType="1"/>
          </p:cNvSpPr>
          <p:nvPr/>
        </p:nvSpPr>
        <p:spPr bwMode="auto">
          <a:xfrm>
            <a:off x="5892800" y="2816225"/>
            <a:ext cx="22637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505" name="Line 102"/>
          <p:cNvSpPr>
            <a:spLocks noChangeShapeType="1"/>
          </p:cNvSpPr>
          <p:nvPr/>
        </p:nvSpPr>
        <p:spPr bwMode="auto">
          <a:xfrm flipH="1">
            <a:off x="6994525" y="2816225"/>
            <a:ext cx="15875" cy="7985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9575" name="Rectangle 103"/>
          <p:cNvSpPr>
            <a:spLocks noChangeArrowheads="1"/>
          </p:cNvSpPr>
          <p:nvPr/>
        </p:nvSpPr>
        <p:spPr bwMode="auto">
          <a:xfrm>
            <a:off x="5776913" y="3802063"/>
            <a:ext cx="1089025" cy="2032000"/>
          </a:xfrm>
          <a:prstGeom prst="rect">
            <a:avLst/>
          </a:prstGeom>
          <a:blipFill>
            <a:blip r:embed="rId10"/>
            <a:tile tx="0" ty="0" sx="100000" sy="100000" flip="none" algn="tl"/>
          </a:blipFill>
          <a:ln w="57150" cmpd="thickThin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/>
          <a:lstStyle/>
          <a:p>
            <a:pPr algn="ctr">
              <a:defRPr/>
            </a:pPr>
            <a:r>
              <a:rPr lang="en-US" sz="16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ckwell Extra Bold" pitchFamily="18" charset="0"/>
              </a:rPr>
              <a:t>M</a:t>
            </a:r>
            <a:r>
              <a:rPr lang="en-US" sz="14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ckwell Extra Bold" pitchFamily="18" charset="0"/>
              </a:rPr>
              <a:t>T</a:t>
            </a:r>
            <a:r>
              <a:rPr lang="en-US" sz="16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ckwell Extra Bold" pitchFamily="18" charset="0"/>
              </a:rPr>
              <a:t>’s</a:t>
            </a:r>
          </a:p>
          <a:p>
            <a:pPr algn="ctr">
              <a:defRPr/>
            </a:pPr>
            <a:r>
              <a:rPr lang="en-US" sz="1600" b="1" u="sng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MPC  M</a:t>
            </a:r>
          </a:p>
          <a:p>
            <a:pPr algn="ctr">
              <a:defRPr/>
            </a:pPr>
            <a:r>
              <a:rPr lang="en-US" sz="16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.90 =  -9</a:t>
            </a:r>
          </a:p>
          <a:p>
            <a:pPr algn="ctr">
              <a:defRPr/>
            </a:pPr>
            <a:r>
              <a:rPr lang="en-US" sz="16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.87.5= -7</a:t>
            </a:r>
          </a:p>
          <a:p>
            <a:pPr algn="ctr">
              <a:defRPr/>
            </a:pPr>
            <a:r>
              <a:rPr lang="en-US" sz="16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.80 =   -4</a:t>
            </a:r>
          </a:p>
          <a:p>
            <a:pPr algn="ctr">
              <a:defRPr/>
            </a:pPr>
            <a:r>
              <a:rPr lang="en-US" sz="16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.75 =   -3</a:t>
            </a:r>
          </a:p>
          <a:p>
            <a:pPr algn="ctr">
              <a:defRPr/>
            </a:pPr>
            <a:r>
              <a:rPr lang="en-US" sz="16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.60= -1.5</a:t>
            </a:r>
          </a:p>
          <a:p>
            <a:pPr algn="ctr">
              <a:defRPr/>
            </a:pPr>
            <a:r>
              <a:rPr lang="en-US" sz="16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.50 =   -1</a:t>
            </a:r>
          </a:p>
        </p:txBody>
      </p:sp>
      <p:sp>
        <p:nvSpPr>
          <p:cNvPr id="489497" name="Rectangle 25"/>
          <p:cNvSpPr>
            <a:spLocks noChangeArrowheads="1"/>
          </p:cNvSpPr>
          <p:nvPr/>
        </p:nvSpPr>
        <p:spPr bwMode="auto">
          <a:xfrm>
            <a:off x="5218113" y="3862388"/>
            <a:ext cx="45720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700</a:t>
            </a:r>
          </a:p>
        </p:txBody>
      </p:sp>
      <p:sp>
        <p:nvSpPr>
          <p:cNvPr id="489498" name="Rectangle 26"/>
          <p:cNvSpPr>
            <a:spLocks noChangeArrowheads="1"/>
          </p:cNvSpPr>
          <p:nvPr/>
        </p:nvSpPr>
        <p:spPr bwMode="auto">
          <a:xfrm>
            <a:off x="5281613" y="4148138"/>
            <a:ext cx="40005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650</a:t>
            </a:r>
          </a:p>
        </p:txBody>
      </p:sp>
      <p:sp>
        <p:nvSpPr>
          <p:cNvPr id="489500" name="Rectangle 28"/>
          <p:cNvSpPr>
            <a:spLocks noChangeArrowheads="1"/>
          </p:cNvSpPr>
          <p:nvPr/>
        </p:nvSpPr>
        <p:spPr bwMode="auto">
          <a:xfrm>
            <a:off x="5262563" y="4410075"/>
            <a:ext cx="43815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550</a:t>
            </a:r>
          </a:p>
        </p:txBody>
      </p:sp>
      <p:sp>
        <p:nvSpPr>
          <p:cNvPr id="489492" name="Rectangle 20"/>
          <p:cNvSpPr>
            <a:spLocks noChangeArrowheads="1"/>
          </p:cNvSpPr>
          <p:nvPr/>
        </p:nvSpPr>
        <p:spPr bwMode="auto">
          <a:xfrm>
            <a:off x="1854200" y="4376738"/>
            <a:ext cx="4381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512</a:t>
            </a:r>
          </a:p>
        </p:txBody>
      </p:sp>
      <p:sp>
        <p:nvSpPr>
          <p:cNvPr id="489490" name="Rectangle 18"/>
          <p:cNvSpPr>
            <a:spLocks noChangeArrowheads="1"/>
          </p:cNvSpPr>
          <p:nvPr/>
        </p:nvSpPr>
        <p:spPr bwMode="auto">
          <a:xfrm>
            <a:off x="1854200" y="4143375"/>
            <a:ext cx="4191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548</a:t>
            </a:r>
          </a:p>
        </p:txBody>
      </p:sp>
      <p:sp>
        <p:nvSpPr>
          <p:cNvPr id="489488" name="Rectangle 16"/>
          <p:cNvSpPr>
            <a:spLocks noChangeArrowheads="1"/>
          </p:cNvSpPr>
          <p:nvPr/>
        </p:nvSpPr>
        <p:spPr bwMode="auto">
          <a:xfrm>
            <a:off x="1846263" y="3924300"/>
            <a:ext cx="4191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560</a:t>
            </a:r>
          </a:p>
        </p:txBody>
      </p:sp>
      <p:sp>
        <p:nvSpPr>
          <p:cNvPr id="60513" name="Line 104"/>
          <p:cNvSpPr>
            <a:spLocks noChangeShapeType="1"/>
          </p:cNvSpPr>
          <p:nvPr/>
        </p:nvSpPr>
        <p:spPr bwMode="auto">
          <a:xfrm>
            <a:off x="511175" y="5791200"/>
            <a:ext cx="178593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514" name="Line 105"/>
          <p:cNvSpPr>
            <a:spLocks noChangeShapeType="1"/>
          </p:cNvSpPr>
          <p:nvPr/>
        </p:nvSpPr>
        <p:spPr bwMode="auto">
          <a:xfrm>
            <a:off x="1381125" y="5803900"/>
            <a:ext cx="0" cy="8223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515" name="Line 106"/>
          <p:cNvSpPr>
            <a:spLocks noChangeShapeType="1"/>
          </p:cNvSpPr>
          <p:nvPr/>
        </p:nvSpPr>
        <p:spPr bwMode="auto">
          <a:xfrm>
            <a:off x="3817938" y="5837238"/>
            <a:ext cx="17557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516" name="Line 107"/>
          <p:cNvSpPr>
            <a:spLocks noChangeShapeType="1"/>
          </p:cNvSpPr>
          <p:nvPr/>
        </p:nvSpPr>
        <p:spPr bwMode="auto">
          <a:xfrm>
            <a:off x="4630738" y="5849938"/>
            <a:ext cx="0" cy="7826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89505" name="Rectangle 33"/>
          <p:cNvSpPr>
            <a:spLocks noChangeArrowheads="1"/>
          </p:cNvSpPr>
          <p:nvPr/>
        </p:nvSpPr>
        <p:spPr bwMode="auto">
          <a:xfrm>
            <a:off x="8534400" y="3852863"/>
            <a:ext cx="3810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600</a:t>
            </a:r>
          </a:p>
        </p:txBody>
      </p:sp>
      <p:sp>
        <p:nvSpPr>
          <p:cNvPr id="489508" name="Rectangle 36"/>
          <p:cNvSpPr>
            <a:spLocks noChangeArrowheads="1"/>
          </p:cNvSpPr>
          <p:nvPr/>
        </p:nvSpPr>
        <p:spPr bwMode="auto">
          <a:xfrm>
            <a:off x="8582025" y="4314825"/>
            <a:ext cx="43815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510</a:t>
            </a:r>
          </a:p>
        </p:txBody>
      </p:sp>
      <p:sp>
        <p:nvSpPr>
          <p:cNvPr id="489506" name="Rectangle 34"/>
          <p:cNvSpPr>
            <a:spLocks noChangeArrowheads="1"/>
          </p:cNvSpPr>
          <p:nvPr/>
        </p:nvSpPr>
        <p:spPr bwMode="auto">
          <a:xfrm>
            <a:off x="8348663" y="4076700"/>
            <a:ext cx="782637" cy="20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590</a:t>
            </a:r>
          </a:p>
        </p:txBody>
      </p:sp>
      <p:sp>
        <p:nvSpPr>
          <p:cNvPr id="60521" name="Line 110"/>
          <p:cNvSpPr>
            <a:spLocks noChangeShapeType="1"/>
          </p:cNvSpPr>
          <p:nvPr/>
        </p:nvSpPr>
        <p:spPr bwMode="auto">
          <a:xfrm flipV="1">
            <a:off x="6937375" y="5791200"/>
            <a:ext cx="1712913" cy="14288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0522" name="Line 111"/>
          <p:cNvSpPr>
            <a:spLocks noChangeShapeType="1"/>
          </p:cNvSpPr>
          <p:nvPr/>
        </p:nvSpPr>
        <p:spPr bwMode="auto">
          <a:xfrm>
            <a:off x="7823200" y="5805488"/>
            <a:ext cx="0" cy="7842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60523" name="Picture 112" descr="1 aaa ball red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 rot="2700000">
            <a:off x="4445793" y="2166142"/>
            <a:ext cx="153987" cy="153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0526" name="Oval 118"/>
          <p:cNvSpPr>
            <a:spLocks noChangeArrowheads="1"/>
          </p:cNvSpPr>
          <p:nvPr/>
        </p:nvSpPr>
        <p:spPr bwMode="auto">
          <a:xfrm>
            <a:off x="3721100" y="4659313"/>
            <a:ext cx="492125" cy="477837"/>
          </a:xfrm>
          <a:prstGeom prst="ellipse">
            <a:avLst/>
          </a:prstGeom>
          <a:gradFill rotWithShape="1">
            <a:gsLst>
              <a:gs pos="0">
                <a:srgbClr val="DCDC84"/>
              </a:gs>
              <a:gs pos="100000">
                <a:srgbClr val="FFFF99"/>
              </a:gs>
            </a:gsLst>
            <a:path path="shape">
              <a:fillToRect l="50000" t="50000" r="50000" b="50000"/>
            </a:path>
          </a:gradFill>
          <a:ln w="57150" cmpd="thickThin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latin typeface="Comic Sans MS" pitchFamily="66" charset="0"/>
            </a:endParaRPr>
          </a:p>
        </p:txBody>
      </p:sp>
      <p:sp>
        <p:nvSpPr>
          <p:cNvPr id="60527" name="Oval 119"/>
          <p:cNvSpPr>
            <a:spLocks noChangeArrowheads="1"/>
          </p:cNvSpPr>
          <p:nvPr/>
        </p:nvSpPr>
        <p:spPr bwMode="auto">
          <a:xfrm>
            <a:off x="6888163" y="4592638"/>
            <a:ext cx="492125" cy="477837"/>
          </a:xfrm>
          <a:prstGeom prst="ellipse">
            <a:avLst/>
          </a:prstGeom>
          <a:gradFill rotWithShape="1">
            <a:gsLst>
              <a:gs pos="0">
                <a:srgbClr val="DCDC84"/>
              </a:gs>
              <a:gs pos="100000">
                <a:srgbClr val="FFFF99"/>
              </a:gs>
            </a:gsLst>
            <a:path path="shape">
              <a:fillToRect l="50000" t="50000" r="50000" b="50000"/>
            </a:path>
          </a:gradFill>
          <a:ln w="57150" cmpd="thickThin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89518" name="Rectangle 46"/>
          <p:cNvSpPr>
            <a:spLocks noChangeArrowheads="1"/>
          </p:cNvSpPr>
          <p:nvPr/>
        </p:nvSpPr>
        <p:spPr bwMode="auto">
          <a:xfrm>
            <a:off x="6967538" y="4672013"/>
            <a:ext cx="334962" cy="288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ckwell Extra Bold" pitchFamily="18" charset="0"/>
              </a:rPr>
              <a:t>3</a:t>
            </a:r>
          </a:p>
        </p:txBody>
      </p:sp>
      <p:sp>
        <p:nvSpPr>
          <p:cNvPr id="489519" name="Rectangle 47"/>
          <p:cNvSpPr>
            <a:spLocks noChangeArrowheads="1"/>
          </p:cNvSpPr>
          <p:nvPr/>
        </p:nvSpPr>
        <p:spPr bwMode="auto">
          <a:xfrm>
            <a:off x="3795713" y="4672013"/>
            <a:ext cx="334962" cy="376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ckwell Extra Bold" pitchFamily="18" charset="0"/>
              </a:rPr>
              <a:t>2</a:t>
            </a:r>
          </a:p>
        </p:txBody>
      </p:sp>
      <p:sp>
        <p:nvSpPr>
          <p:cNvPr id="60530" name="AutoShape 7"/>
          <p:cNvSpPr>
            <a:spLocks noChangeArrowheads="1"/>
          </p:cNvSpPr>
          <p:nvPr/>
        </p:nvSpPr>
        <p:spPr bwMode="auto">
          <a:xfrm>
            <a:off x="8432800" y="774700"/>
            <a:ext cx="177800" cy="215900"/>
          </a:xfrm>
          <a:prstGeom prst="triangle">
            <a:avLst>
              <a:gd name="adj" fmla="val 50000"/>
            </a:avLst>
          </a:prstGeom>
          <a:noFill/>
          <a:ln w="57150">
            <a:solidFill>
              <a:srgbClr val="6633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663300"/>
              </a:solidFill>
            </a:endParaRPr>
          </a:p>
        </p:txBody>
      </p:sp>
      <p:sp>
        <p:nvSpPr>
          <p:cNvPr id="141" name="Rectangle 56"/>
          <p:cNvSpPr>
            <a:spLocks noChangeArrowheads="1"/>
          </p:cNvSpPr>
          <p:nvPr/>
        </p:nvSpPr>
        <p:spPr bwMode="auto">
          <a:xfrm>
            <a:off x="609600" y="6013450"/>
            <a:ext cx="709613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Arial" charset="0"/>
              </a:rPr>
              <a:t>-$12</a:t>
            </a:r>
          </a:p>
        </p:txBody>
      </p:sp>
      <p:sp>
        <p:nvSpPr>
          <p:cNvPr id="142" name="Rectangle 56"/>
          <p:cNvSpPr>
            <a:spLocks noChangeArrowheads="1"/>
          </p:cNvSpPr>
          <p:nvPr/>
        </p:nvSpPr>
        <p:spPr bwMode="auto">
          <a:xfrm>
            <a:off x="647700" y="6267450"/>
            <a:ext cx="709613" cy="363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Arial" charset="0"/>
              </a:rPr>
              <a:t>$12</a:t>
            </a:r>
          </a:p>
        </p:txBody>
      </p:sp>
      <p:sp>
        <p:nvSpPr>
          <p:cNvPr id="148" name="Rectangle 147"/>
          <p:cNvSpPr/>
          <p:nvPr/>
        </p:nvSpPr>
        <p:spPr>
          <a:xfrm>
            <a:off x="6858000" y="5676900"/>
            <a:ext cx="990600" cy="977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dirty="0">
                <a:solidFill>
                  <a:schemeClr val="tx1"/>
                </a:solidFill>
              </a:rPr>
              <a:t>______</a:t>
            </a:r>
          </a:p>
          <a:p>
            <a:pPr algn="ctr">
              <a:defRPr/>
            </a:pPr>
            <a:r>
              <a:rPr lang="en-US" sz="1800" dirty="0">
                <a:solidFill>
                  <a:schemeClr val="tx1"/>
                </a:solidFill>
              </a:rPr>
              <a:t>______</a:t>
            </a:r>
          </a:p>
          <a:p>
            <a:pPr algn="ctr">
              <a:defRPr/>
            </a:pPr>
            <a:r>
              <a:rPr lang="en-US" sz="1800" dirty="0">
                <a:solidFill>
                  <a:schemeClr val="tx1"/>
                </a:solidFill>
              </a:rPr>
              <a:t>______</a:t>
            </a:r>
          </a:p>
        </p:txBody>
      </p:sp>
      <p:sp>
        <p:nvSpPr>
          <p:cNvPr id="149" name="Rectangle 148"/>
          <p:cNvSpPr/>
          <p:nvPr/>
        </p:nvSpPr>
        <p:spPr>
          <a:xfrm>
            <a:off x="5956300" y="2705100"/>
            <a:ext cx="990600" cy="977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dirty="0">
                <a:solidFill>
                  <a:schemeClr val="tx1"/>
                </a:solidFill>
              </a:rPr>
              <a:t>______</a:t>
            </a:r>
          </a:p>
          <a:p>
            <a:pPr algn="ctr">
              <a:defRPr/>
            </a:pPr>
            <a:r>
              <a:rPr lang="en-US" sz="1800" dirty="0">
                <a:solidFill>
                  <a:schemeClr val="tx1"/>
                </a:solidFill>
              </a:rPr>
              <a:t>______</a:t>
            </a:r>
          </a:p>
          <a:p>
            <a:pPr algn="ctr">
              <a:defRPr/>
            </a:pPr>
            <a:r>
              <a:rPr lang="en-US" sz="1800" dirty="0">
                <a:solidFill>
                  <a:schemeClr val="tx1"/>
                </a:solidFill>
              </a:rPr>
              <a:t>______</a:t>
            </a:r>
          </a:p>
        </p:txBody>
      </p:sp>
      <p:sp>
        <p:nvSpPr>
          <p:cNvPr id="150" name="Rectangle 149"/>
          <p:cNvSpPr/>
          <p:nvPr/>
        </p:nvSpPr>
        <p:spPr>
          <a:xfrm>
            <a:off x="3683000" y="5715000"/>
            <a:ext cx="990600" cy="977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dirty="0">
                <a:solidFill>
                  <a:schemeClr val="tx1"/>
                </a:solidFill>
              </a:rPr>
              <a:t>______</a:t>
            </a:r>
          </a:p>
          <a:p>
            <a:pPr algn="ctr">
              <a:defRPr/>
            </a:pPr>
            <a:r>
              <a:rPr lang="en-US" sz="1800" dirty="0">
                <a:solidFill>
                  <a:schemeClr val="tx1"/>
                </a:solidFill>
              </a:rPr>
              <a:t>______</a:t>
            </a:r>
          </a:p>
          <a:p>
            <a:pPr algn="ctr">
              <a:defRPr/>
            </a:pPr>
            <a:r>
              <a:rPr lang="en-US" sz="1800" dirty="0">
                <a:solidFill>
                  <a:schemeClr val="tx1"/>
                </a:solidFill>
              </a:rPr>
              <a:t>______</a:t>
            </a:r>
          </a:p>
        </p:txBody>
      </p:sp>
      <p:sp>
        <p:nvSpPr>
          <p:cNvPr id="489529" name="Rectangle 57"/>
          <p:cNvSpPr>
            <a:spLocks noChangeArrowheads="1"/>
          </p:cNvSpPr>
          <p:nvPr/>
        </p:nvSpPr>
        <p:spPr bwMode="auto">
          <a:xfrm>
            <a:off x="6138863" y="2809875"/>
            <a:ext cx="706437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$20</a:t>
            </a:r>
          </a:p>
        </p:txBody>
      </p:sp>
      <p:sp>
        <p:nvSpPr>
          <p:cNvPr id="139" name="Rectangle 57"/>
          <p:cNvSpPr>
            <a:spLocks noChangeArrowheads="1"/>
          </p:cNvSpPr>
          <p:nvPr/>
        </p:nvSpPr>
        <p:spPr bwMode="auto">
          <a:xfrm>
            <a:off x="6113463" y="3076575"/>
            <a:ext cx="706437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 -</a:t>
            </a:r>
            <a:r>
              <a:rPr 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$20</a:t>
            </a:r>
          </a:p>
        </p:txBody>
      </p:sp>
      <p:sp>
        <p:nvSpPr>
          <p:cNvPr id="140" name="Rectangle 57"/>
          <p:cNvSpPr>
            <a:spLocks noChangeArrowheads="1"/>
          </p:cNvSpPr>
          <p:nvPr/>
        </p:nvSpPr>
        <p:spPr bwMode="auto">
          <a:xfrm>
            <a:off x="6164263" y="3343275"/>
            <a:ext cx="706437" cy="26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$20</a:t>
            </a:r>
          </a:p>
        </p:txBody>
      </p:sp>
      <p:sp>
        <p:nvSpPr>
          <p:cNvPr id="489511" name="Rectangle 39"/>
          <p:cNvSpPr>
            <a:spLocks noChangeArrowheads="1"/>
          </p:cNvSpPr>
          <p:nvPr/>
        </p:nvSpPr>
        <p:spPr bwMode="auto">
          <a:xfrm>
            <a:off x="4079875" y="5778500"/>
            <a:ext cx="530225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8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$50</a:t>
            </a:r>
          </a:p>
        </p:txBody>
      </p:sp>
      <p:sp>
        <p:nvSpPr>
          <p:cNvPr id="143" name="Rectangle 39"/>
          <p:cNvSpPr>
            <a:spLocks noChangeArrowheads="1"/>
          </p:cNvSpPr>
          <p:nvPr/>
        </p:nvSpPr>
        <p:spPr bwMode="auto">
          <a:xfrm>
            <a:off x="3924300" y="6045200"/>
            <a:ext cx="65087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-$50</a:t>
            </a:r>
          </a:p>
        </p:txBody>
      </p:sp>
      <p:sp>
        <p:nvSpPr>
          <p:cNvPr id="144" name="Rectangle 39"/>
          <p:cNvSpPr>
            <a:spLocks noChangeArrowheads="1"/>
          </p:cNvSpPr>
          <p:nvPr/>
        </p:nvSpPr>
        <p:spPr bwMode="auto">
          <a:xfrm>
            <a:off x="4079875" y="6365875"/>
            <a:ext cx="4191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$50</a:t>
            </a:r>
          </a:p>
        </p:txBody>
      </p:sp>
      <p:sp>
        <p:nvSpPr>
          <p:cNvPr id="489514" name="Rectangle 42"/>
          <p:cNvSpPr>
            <a:spLocks noChangeArrowheads="1"/>
          </p:cNvSpPr>
          <p:nvPr/>
        </p:nvSpPr>
        <p:spPr bwMode="auto">
          <a:xfrm>
            <a:off x="7043738" y="5715000"/>
            <a:ext cx="711200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6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$10</a:t>
            </a:r>
          </a:p>
        </p:txBody>
      </p:sp>
      <p:sp>
        <p:nvSpPr>
          <p:cNvPr id="146" name="Rectangle 42"/>
          <p:cNvSpPr>
            <a:spLocks noChangeArrowheads="1"/>
          </p:cNvSpPr>
          <p:nvPr/>
        </p:nvSpPr>
        <p:spPr bwMode="auto">
          <a:xfrm>
            <a:off x="7056438" y="6248400"/>
            <a:ext cx="711200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$10</a:t>
            </a:r>
          </a:p>
        </p:txBody>
      </p:sp>
      <p:sp>
        <p:nvSpPr>
          <p:cNvPr id="145" name="Rectangle 42"/>
          <p:cNvSpPr>
            <a:spLocks noChangeArrowheads="1"/>
          </p:cNvSpPr>
          <p:nvPr/>
        </p:nvSpPr>
        <p:spPr bwMode="auto">
          <a:xfrm>
            <a:off x="7005638" y="5981700"/>
            <a:ext cx="711200" cy="392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-$10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894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894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894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894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894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894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894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894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894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894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894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894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894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894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894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894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894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894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89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8948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894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894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894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894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89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894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4894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894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4894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894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4894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4894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 nodeType="clickPar">
                      <p:stCondLst>
                        <p:cond delay="indefinite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4894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4894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 nodeType="clickPar">
                      <p:stCondLst>
                        <p:cond delay="indefinite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4894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4894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 nodeType="clickPar">
                      <p:stCondLst>
                        <p:cond delay="indefinite"/>
                      </p:stCondLst>
                      <p:childTnLst>
                        <p:par>
                          <p:cTn id="1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4894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4894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5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4895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4895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4894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4894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 nodeType="clickPar">
                      <p:stCondLst>
                        <p:cond delay="indefinite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4894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4894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 nodeType="clickPar">
                      <p:stCondLst>
                        <p:cond delay="indefinite"/>
                      </p:stCondLst>
                      <p:childTnLst>
                        <p:par>
                          <p:cTn id="1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9" dur="500" fill="hold"/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0" dur="500" fill="hold"/>
                                        <p:tgtEl>
                                          <p:spTgt spid="1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1" fill="hold" nodeType="clickPar">
                      <p:stCondLst>
                        <p:cond delay="indefinite"/>
                      </p:stCondLst>
                      <p:childTnLst>
                        <p:par>
                          <p:cTn id="1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4894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4894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7" fill="hold" nodeType="clickPar">
                      <p:stCondLst>
                        <p:cond delay="indefinite"/>
                      </p:stCondLst>
                      <p:childTnLst>
                        <p:par>
                          <p:cTn id="1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4894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4894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 nodeType="clickPar">
                      <p:stCondLst>
                        <p:cond delay="indefinite"/>
                      </p:stCondLst>
                      <p:childTnLst>
                        <p:par>
                          <p:cTn id="1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4894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4894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 nodeType="clickPar">
                      <p:stCondLst>
                        <p:cond delay="indefinite"/>
                      </p:stCondLst>
                      <p:childTnLst>
                        <p:par>
                          <p:cTn id="1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3" dur="500" fill="hold"/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4" dur="500" fill="hold"/>
                                        <p:tgtEl>
                                          <p:spTgt spid="1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 nodeType="clickPar">
                      <p:stCondLst>
                        <p:cond delay="indefinite"/>
                      </p:stCondLst>
                      <p:childTnLst>
                        <p:par>
                          <p:cTn id="1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4894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4894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 nodeType="clickPar">
                      <p:stCondLst>
                        <p:cond delay="indefinite"/>
                      </p:stCondLst>
                      <p:childTnLst>
                        <p:par>
                          <p:cTn id="1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4895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4895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 nodeType="clickPar">
                      <p:stCondLst>
                        <p:cond delay="indefinite"/>
                      </p:stCondLst>
                      <p:childTnLst>
                        <p:par>
                          <p:cTn id="1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1" dur="500" fill="hold"/>
                                        <p:tgtEl>
                                          <p:spTgt spid="489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" dur="500" fill="hold"/>
                                        <p:tgtEl>
                                          <p:spTgt spid="489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 nodeType="clickPar">
                      <p:stCondLst>
                        <p:cond delay="indefinite"/>
                      </p:stCondLst>
                      <p:childTnLst>
                        <p:par>
                          <p:cTn id="2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500" fill="hold"/>
                                        <p:tgtEl>
                                          <p:spTgt spid="4895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500" fill="hold"/>
                                        <p:tgtEl>
                                          <p:spTgt spid="4895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 nodeType="clickPar">
                      <p:stCondLst>
                        <p:cond delay="indefinite"/>
                      </p:stCondLst>
                      <p:childTnLst>
                        <p:par>
                          <p:cTn id="2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1" presetID="2" presetClass="entr" presetSubtype="3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5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3" dur="500" fill="hold"/>
                                        <p:tgtEl>
                                          <p:spTgt spid="4895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500" fill="hold"/>
                                        <p:tgtEl>
                                          <p:spTgt spid="48950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 nodeType="clickPar">
                      <p:stCondLst>
                        <p:cond delay="indefinite"/>
                      </p:stCondLst>
                      <p:childTnLst>
                        <p:par>
                          <p:cTn id="2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9" dur="500" fill="hold"/>
                                        <p:tgtEl>
                                          <p:spTgt spid="4895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" dur="500" fill="hold"/>
                                        <p:tgtEl>
                                          <p:spTgt spid="4895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 nodeType="clickPar">
                      <p:stCondLst>
                        <p:cond delay="indefinite"/>
                      </p:stCondLst>
                      <p:childTnLst>
                        <p:par>
                          <p:cTn id="2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5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 nodeType="clickPar">
                      <p:stCondLst>
                        <p:cond delay="indefinite"/>
                      </p:stCondLst>
                      <p:childTnLst>
                        <p:par>
                          <p:cTn id="2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8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5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0" dur="500" fill="hold"/>
                                        <p:tgtEl>
                                          <p:spTgt spid="4895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1" dur="500" fill="hold"/>
                                        <p:tgtEl>
                                          <p:spTgt spid="4895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 nodeType="clickPar">
                      <p:stCondLst>
                        <p:cond delay="indefinite"/>
                      </p:stCondLst>
                      <p:childTnLst>
                        <p:par>
                          <p:cTn id="2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4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6" dur="500" fill="hold"/>
                                        <p:tgtEl>
                                          <p:spTgt spid="4895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500" fill="hold"/>
                                        <p:tgtEl>
                                          <p:spTgt spid="4895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 nodeType="clickPar">
                      <p:stCondLst>
                        <p:cond delay="indefinite"/>
                      </p:stCondLst>
                      <p:childTnLst>
                        <p:par>
                          <p:cTn id="2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0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5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2" dur="500" fill="hold"/>
                                        <p:tgtEl>
                                          <p:spTgt spid="4895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3" dur="500" fill="hold"/>
                                        <p:tgtEl>
                                          <p:spTgt spid="4895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 nodeType="clickPar">
                      <p:stCondLst>
                        <p:cond delay="indefinite"/>
                      </p:stCondLst>
                      <p:childTnLst>
                        <p:par>
                          <p:cTn id="2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8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 nodeType="clickPar">
                      <p:stCondLst>
                        <p:cond delay="indefinite"/>
                      </p:stCondLst>
                      <p:childTnLst>
                        <p:par>
                          <p:cTn id="2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3" dur="500" fill="hold"/>
                                        <p:tgtEl>
                                          <p:spTgt spid="4895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4" dur="500" fill="hold"/>
                                        <p:tgtEl>
                                          <p:spTgt spid="4895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 nodeType="clickPar">
                      <p:stCondLst>
                        <p:cond delay="indefinite"/>
                      </p:stCondLst>
                      <p:childTnLst>
                        <p:par>
                          <p:cTn id="2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9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9" dur="500" fill="hold"/>
                                        <p:tgtEl>
                                          <p:spTgt spid="4895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0" dur="500" fill="hold"/>
                                        <p:tgtEl>
                                          <p:spTgt spid="4895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9504" grpId="0"/>
      <p:bldP spid="489507" grpId="0"/>
      <p:bldP spid="489512" grpId="0"/>
      <p:bldP spid="489501" grpId="0"/>
      <p:bldP spid="489503" grpId="0"/>
      <p:bldP spid="489502" grpId="0"/>
      <p:bldP spid="489496" grpId="0"/>
      <p:bldP spid="489499" grpId="0"/>
      <p:bldP spid="489491" grpId="0"/>
      <p:bldP spid="489489" grpId="0"/>
      <p:bldP spid="489487" grpId="0"/>
      <p:bldP spid="489495" grpId="0"/>
      <p:bldP spid="489494" grpId="0"/>
      <p:bldP spid="489493" grpId="0"/>
      <p:bldP spid="489486" grpId="0"/>
      <p:bldP spid="489478" grpId="0"/>
      <p:bldP spid="489480" grpId="0"/>
      <p:bldP spid="489479" grpId="0"/>
      <p:bldP spid="489475" grpId="0"/>
      <p:bldP spid="489476" grpId="0"/>
      <p:bldP spid="489477" grpId="0"/>
      <p:bldP spid="489481" grpId="0"/>
      <p:bldP spid="489483" grpId="0"/>
      <p:bldP spid="489482" grpId="0"/>
      <p:bldP spid="489497" grpId="0"/>
      <p:bldP spid="489498" grpId="0"/>
      <p:bldP spid="489500" grpId="0"/>
      <p:bldP spid="489492" grpId="0"/>
      <p:bldP spid="489490" grpId="0"/>
      <p:bldP spid="489488" grpId="0"/>
      <p:bldP spid="489508" grpId="0"/>
      <p:bldP spid="489506" grpId="0"/>
      <p:bldP spid="141" grpId="0"/>
      <p:bldP spid="142" grpId="0"/>
      <p:bldP spid="139" grpId="0"/>
      <p:bldP spid="140" grpId="0"/>
      <p:bldP spid="146" grpId="0"/>
      <p:bldP spid="145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AutoShape 62" descr="Parchment"/>
          <p:cNvSpPr>
            <a:spLocks noChangeArrowheads="1"/>
          </p:cNvSpPr>
          <p:nvPr/>
        </p:nvSpPr>
        <p:spPr bwMode="auto">
          <a:xfrm>
            <a:off x="6297613" y="768350"/>
            <a:ext cx="2568575" cy="2424113"/>
          </a:xfrm>
          <a:prstGeom prst="triangle">
            <a:avLst>
              <a:gd name="adj" fmla="val 50000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57150" cmpd="thickThin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30" name="Rectangle 129"/>
          <p:cNvSpPr/>
          <p:nvPr/>
        </p:nvSpPr>
        <p:spPr>
          <a:xfrm>
            <a:off x="6604000" y="2159000"/>
            <a:ext cx="990600" cy="977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dirty="0">
                <a:solidFill>
                  <a:schemeClr val="tx1"/>
                </a:solidFill>
              </a:rPr>
              <a:t>______</a:t>
            </a:r>
          </a:p>
          <a:p>
            <a:pPr algn="ctr">
              <a:defRPr/>
            </a:pPr>
            <a:r>
              <a:rPr lang="en-US" sz="1800" dirty="0">
                <a:solidFill>
                  <a:schemeClr val="tx1"/>
                </a:solidFill>
              </a:rPr>
              <a:t>______</a:t>
            </a:r>
          </a:p>
          <a:p>
            <a:pPr algn="ctr">
              <a:defRPr/>
            </a:pPr>
            <a:r>
              <a:rPr lang="en-US" sz="1800" dirty="0">
                <a:solidFill>
                  <a:schemeClr val="tx1"/>
                </a:solidFill>
              </a:rPr>
              <a:t>______</a:t>
            </a:r>
          </a:p>
        </p:txBody>
      </p:sp>
      <p:sp>
        <p:nvSpPr>
          <p:cNvPr id="61444" name="AutoShape 61" descr="Parchment"/>
          <p:cNvSpPr>
            <a:spLocks noChangeArrowheads="1"/>
          </p:cNvSpPr>
          <p:nvPr/>
        </p:nvSpPr>
        <p:spPr bwMode="auto">
          <a:xfrm>
            <a:off x="3249613" y="739775"/>
            <a:ext cx="2568575" cy="2424113"/>
          </a:xfrm>
          <a:prstGeom prst="triangle">
            <a:avLst>
              <a:gd name="adj" fmla="val 50000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57150" cmpd="thickThin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7" name="Rectangle 126"/>
          <p:cNvSpPr/>
          <p:nvPr/>
        </p:nvSpPr>
        <p:spPr>
          <a:xfrm>
            <a:off x="3632200" y="2184400"/>
            <a:ext cx="990600" cy="977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dirty="0">
                <a:solidFill>
                  <a:schemeClr val="tx1"/>
                </a:solidFill>
              </a:rPr>
              <a:t>______</a:t>
            </a:r>
          </a:p>
          <a:p>
            <a:pPr algn="ctr">
              <a:defRPr/>
            </a:pPr>
            <a:r>
              <a:rPr lang="en-US" sz="1800" dirty="0">
                <a:solidFill>
                  <a:schemeClr val="tx1"/>
                </a:solidFill>
              </a:rPr>
              <a:t>______</a:t>
            </a:r>
          </a:p>
          <a:p>
            <a:pPr algn="ctr">
              <a:defRPr/>
            </a:pPr>
            <a:r>
              <a:rPr lang="en-US" sz="1800" dirty="0">
                <a:solidFill>
                  <a:schemeClr val="tx1"/>
                </a:solidFill>
              </a:rPr>
              <a:t>______</a:t>
            </a:r>
          </a:p>
        </p:txBody>
      </p:sp>
      <p:sp>
        <p:nvSpPr>
          <p:cNvPr id="61446" name="AutoShape 60" descr="Parchment"/>
          <p:cNvSpPr>
            <a:spLocks noChangeArrowheads="1"/>
          </p:cNvSpPr>
          <p:nvPr/>
        </p:nvSpPr>
        <p:spPr bwMode="auto">
          <a:xfrm>
            <a:off x="260350" y="752475"/>
            <a:ext cx="2568575" cy="2424113"/>
          </a:xfrm>
          <a:prstGeom prst="triangle">
            <a:avLst>
              <a:gd name="adj" fmla="val 50000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57150" cmpd="thickThin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26" name="Rectangle 125"/>
          <p:cNvSpPr/>
          <p:nvPr/>
        </p:nvSpPr>
        <p:spPr>
          <a:xfrm>
            <a:off x="635000" y="2120900"/>
            <a:ext cx="990600" cy="977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dirty="0">
                <a:solidFill>
                  <a:schemeClr val="tx1"/>
                </a:solidFill>
              </a:rPr>
              <a:t>______</a:t>
            </a:r>
          </a:p>
          <a:p>
            <a:pPr algn="ctr">
              <a:defRPr/>
            </a:pPr>
            <a:r>
              <a:rPr lang="en-US" sz="1800" dirty="0">
                <a:solidFill>
                  <a:schemeClr val="tx1"/>
                </a:solidFill>
              </a:rPr>
              <a:t>______</a:t>
            </a:r>
          </a:p>
          <a:p>
            <a:pPr algn="ctr">
              <a:defRPr/>
            </a:pPr>
            <a:r>
              <a:rPr lang="en-US" sz="1800" dirty="0">
                <a:solidFill>
                  <a:schemeClr val="tx1"/>
                </a:solidFill>
              </a:rPr>
              <a:t>______</a:t>
            </a:r>
          </a:p>
        </p:txBody>
      </p:sp>
      <p:sp>
        <p:nvSpPr>
          <p:cNvPr id="61448" name="AutoShape 59" descr="Parchment"/>
          <p:cNvSpPr>
            <a:spLocks noChangeArrowheads="1"/>
          </p:cNvSpPr>
          <p:nvPr/>
        </p:nvSpPr>
        <p:spPr bwMode="auto">
          <a:xfrm>
            <a:off x="6305550" y="4240213"/>
            <a:ext cx="2568575" cy="2424112"/>
          </a:xfrm>
          <a:prstGeom prst="triangle">
            <a:avLst>
              <a:gd name="adj" fmla="val 50000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57150" cmpd="thickThin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4337" name="Rectangle 97"/>
          <p:cNvSpPr>
            <a:spLocks noChangeArrowheads="1"/>
          </p:cNvSpPr>
          <p:nvPr/>
        </p:nvSpPr>
        <p:spPr bwMode="auto">
          <a:xfrm>
            <a:off x="7575550" y="5886450"/>
            <a:ext cx="1103313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18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</a:t>
            </a: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__</a:t>
            </a:r>
          </a:p>
          <a:p>
            <a:pPr>
              <a:defRPr/>
            </a:pPr>
            <a:r>
              <a:rPr 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</a:t>
            </a:r>
            <a:r>
              <a:rPr 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___</a:t>
            </a:r>
          </a:p>
          <a:p>
            <a:pPr>
              <a:defRPr/>
            </a:pPr>
            <a:r>
              <a:rPr lang="en-US" sz="1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BB</a:t>
            </a: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___</a:t>
            </a:r>
          </a:p>
        </p:txBody>
      </p:sp>
      <p:sp>
        <p:nvSpPr>
          <p:cNvPr id="61450" name="AutoShape 63" descr="Parchment"/>
          <p:cNvSpPr>
            <a:spLocks noChangeArrowheads="1"/>
          </p:cNvSpPr>
          <p:nvPr/>
        </p:nvSpPr>
        <p:spPr bwMode="auto">
          <a:xfrm>
            <a:off x="3278188" y="4276725"/>
            <a:ext cx="2568575" cy="2424113"/>
          </a:xfrm>
          <a:prstGeom prst="triangle">
            <a:avLst>
              <a:gd name="adj" fmla="val 50000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57150" cmpd="thickThin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4336" name="Rectangle 96"/>
          <p:cNvSpPr>
            <a:spLocks noChangeArrowheads="1"/>
          </p:cNvSpPr>
          <p:nvPr/>
        </p:nvSpPr>
        <p:spPr bwMode="auto">
          <a:xfrm>
            <a:off x="4549775" y="5900738"/>
            <a:ext cx="1154113" cy="69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18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</a:t>
            </a: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__</a:t>
            </a:r>
          </a:p>
          <a:p>
            <a:pPr>
              <a:defRPr/>
            </a:pPr>
            <a:r>
              <a:rPr 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</a:t>
            </a: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___</a:t>
            </a:r>
          </a:p>
          <a:p>
            <a:pPr>
              <a:defRPr/>
            </a:pPr>
            <a:r>
              <a:rPr lang="en-US" sz="1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BB</a:t>
            </a: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___</a:t>
            </a:r>
          </a:p>
        </p:txBody>
      </p:sp>
      <p:sp>
        <p:nvSpPr>
          <p:cNvPr id="61452" name="AutoShape 64" descr="Parchment"/>
          <p:cNvSpPr>
            <a:spLocks noChangeArrowheads="1"/>
          </p:cNvSpPr>
          <p:nvPr/>
        </p:nvSpPr>
        <p:spPr bwMode="auto">
          <a:xfrm>
            <a:off x="217488" y="4254500"/>
            <a:ext cx="2568575" cy="2424113"/>
          </a:xfrm>
          <a:prstGeom prst="triangle">
            <a:avLst>
              <a:gd name="adj" fmla="val 50000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57150" cmpd="thickThin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4335" name="Rectangle 95"/>
          <p:cNvSpPr>
            <a:spLocks noChangeArrowheads="1"/>
          </p:cNvSpPr>
          <p:nvPr/>
        </p:nvSpPr>
        <p:spPr bwMode="auto">
          <a:xfrm>
            <a:off x="1493838" y="5843588"/>
            <a:ext cx="1089025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18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</a:t>
            </a: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__</a:t>
            </a:r>
          </a:p>
          <a:p>
            <a:pPr>
              <a:defRPr/>
            </a:pPr>
            <a:r>
              <a:rPr 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</a:t>
            </a:r>
            <a:r>
              <a:rPr 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___</a:t>
            </a:r>
          </a:p>
          <a:p>
            <a:pPr>
              <a:defRPr/>
            </a:pPr>
            <a:r>
              <a:rPr lang="en-US" sz="1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BB</a:t>
            </a: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___</a:t>
            </a:r>
          </a:p>
        </p:txBody>
      </p:sp>
      <p:sp>
        <p:nvSpPr>
          <p:cNvPr id="394338" name="Rectangle 98"/>
          <p:cNvSpPr>
            <a:spLocks noChangeArrowheads="1"/>
          </p:cNvSpPr>
          <p:nvPr/>
        </p:nvSpPr>
        <p:spPr bwMode="auto">
          <a:xfrm>
            <a:off x="7602538" y="2403475"/>
            <a:ext cx="1133475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18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</a:t>
            </a: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__</a:t>
            </a:r>
          </a:p>
          <a:p>
            <a:pPr>
              <a:defRPr/>
            </a:pPr>
            <a:r>
              <a:rPr 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</a:t>
            </a: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___</a:t>
            </a:r>
          </a:p>
          <a:p>
            <a:pPr>
              <a:defRPr/>
            </a:pPr>
            <a:r>
              <a:rPr lang="en-US" sz="1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BB</a:t>
            </a: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___</a:t>
            </a:r>
          </a:p>
        </p:txBody>
      </p:sp>
      <p:sp>
        <p:nvSpPr>
          <p:cNvPr id="394333" name="Rectangle 93"/>
          <p:cNvSpPr>
            <a:spLocks noChangeArrowheads="1"/>
          </p:cNvSpPr>
          <p:nvPr/>
        </p:nvSpPr>
        <p:spPr bwMode="auto">
          <a:xfrm>
            <a:off x="4549775" y="2330450"/>
            <a:ext cx="1139825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18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</a:t>
            </a: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__</a:t>
            </a:r>
          </a:p>
          <a:p>
            <a:pPr>
              <a:defRPr/>
            </a:pPr>
            <a:r>
              <a:rPr 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</a:t>
            </a: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___</a:t>
            </a:r>
          </a:p>
          <a:p>
            <a:pPr>
              <a:defRPr/>
            </a:pPr>
            <a:r>
              <a:rPr lang="en-US" sz="1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BB</a:t>
            </a: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___</a:t>
            </a:r>
          </a:p>
        </p:txBody>
      </p:sp>
      <p:sp>
        <p:nvSpPr>
          <p:cNvPr id="394334" name="Rectangle 94"/>
          <p:cNvSpPr>
            <a:spLocks noChangeArrowheads="1"/>
          </p:cNvSpPr>
          <p:nvPr/>
        </p:nvSpPr>
        <p:spPr bwMode="auto">
          <a:xfrm>
            <a:off x="1471613" y="2351088"/>
            <a:ext cx="1322387" cy="69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18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</a:t>
            </a: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__</a:t>
            </a:r>
          </a:p>
          <a:p>
            <a:pPr>
              <a:defRPr/>
            </a:pPr>
            <a:r>
              <a:rPr 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</a:t>
            </a: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___</a:t>
            </a:r>
          </a:p>
          <a:p>
            <a:pPr>
              <a:defRPr/>
            </a:pPr>
            <a:r>
              <a:rPr lang="en-US" sz="1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BB</a:t>
            </a: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___</a:t>
            </a:r>
          </a:p>
        </p:txBody>
      </p:sp>
      <p:sp>
        <p:nvSpPr>
          <p:cNvPr id="394298" name="Rectangle 58" descr="Papyrus"/>
          <p:cNvSpPr>
            <a:spLocks noChangeArrowheads="1"/>
          </p:cNvSpPr>
          <p:nvPr/>
        </p:nvSpPr>
        <p:spPr bwMode="auto">
          <a:xfrm>
            <a:off x="6362700" y="3340100"/>
            <a:ext cx="2781300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[</a:t>
            </a:r>
            <a:r>
              <a:rPr 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-G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]    1. </a:t>
            </a:r>
            <a:r>
              <a:rPr 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M</a:t>
            </a:r>
            <a:r>
              <a:rPr lang="en-US" sz="16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E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  =</a:t>
            </a: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Arial" charset="0"/>
              </a:rPr>
              <a:t>___</a:t>
            </a:r>
          </a:p>
          <a:p>
            <a:pPr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[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+T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]   2. 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M</a:t>
            </a:r>
            <a:r>
              <a:rPr 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T</a:t>
            </a:r>
            <a:r>
              <a:rPr lang="en-US" sz="20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 =</a:t>
            </a: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Arial" charset="0"/>
              </a:rPr>
              <a:t>___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cs typeface="Arial" charset="0"/>
            </a:endParaRPr>
          </a:p>
          <a:p>
            <a:pPr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[</a:t>
            </a:r>
            <a:r>
              <a:rPr lang="en-US" sz="20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-G&amp;T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]3.</a:t>
            </a:r>
            <a:r>
              <a:rPr lang="en-US" sz="20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M</a:t>
            </a:r>
            <a:r>
              <a:rPr lang="en-US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BB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=</a:t>
            </a: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Arial" charset="0"/>
              </a:rPr>
              <a:t>___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394243" name="Rectangle 3"/>
          <p:cNvSpPr>
            <a:spLocks noChangeArrowheads="1"/>
          </p:cNvSpPr>
          <p:nvPr/>
        </p:nvSpPr>
        <p:spPr bwMode="auto">
          <a:xfrm>
            <a:off x="2019300" y="2324100"/>
            <a:ext cx="2857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2.5</a:t>
            </a:r>
          </a:p>
        </p:txBody>
      </p:sp>
      <p:sp>
        <p:nvSpPr>
          <p:cNvPr id="394244" name="Rectangle 4"/>
          <p:cNvSpPr>
            <a:spLocks noChangeArrowheads="1"/>
          </p:cNvSpPr>
          <p:nvPr/>
        </p:nvSpPr>
        <p:spPr bwMode="auto">
          <a:xfrm>
            <a:off x="1824038" y="2552700"/>
            <a:ext cx="779462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-1.5</a:t>
            </a:r>
          </a:p>
        </p:txBody>
      </p:sp>
      <p:sp>
        <p:nvSpPr>
          <p:cNvPr id="394245" name="Rectangle 5"/>
          <p:cNvSpPr>
            <a:spLocks noChangeArrowheads="1"/>
          </p:cNvSpPr>
          <p:nvPr/>
        </p:nvSpPr>
        <p:spPr bwMode="auto">
          <a:xfrm>
            <a:off x="2176463" y="2878138"/>
            <a:ext cx="20955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1</a:t>
            </a:r>
          </a:p>
        </p:txBody>
      </p:sp>
      <p:sp>
        <p:nvSpPr>
          <p:cNvPr id="394246" name="Rectangle 6"/>
          <p:cNvSpPr>
            <a:spLocks noChangeArrowheads="1"/>
          </p:cNvSpPr>
          <p:nvPr/>
        </p:nvSpPr>
        <p:spPr bwMode="auto">
          <a:xfrm>
            <a:off x="1400175" y="1062038"/>
            <a:ext cx="28575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50</a:t>
            </a:r>
          </a:p>
        </p:txBody>
      </p:sp>
      <p:sp>
        <p:nvSpPr>
          <p:cNvPr id="394248" name="Rectangle 8"/>
          <p:cNvSpPr>
            <a:spLocks noChangeArrowheads="1"/>
          </p:cNvSpPr>
          <p:nvPr/>
        </p:nvSpPr>
        <p:spPr bwMode="auto">
          <a:xfrm>
            <a:off x="1400175" y="1323975"/>
            <a:ext cx="3429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30</a:t>
            </a:r>
          </a:p>
        </p:txBody>
      </p:sp>
      <p:sp>
        <p:nvSpPr>
          <p:cNvPr id="394250" name="Rectangle 10"/>
          <p:cNvSpPr>
            <a:spLocks noChangeArrowheads="1"/>
          </p:cNvSpPr>
          <p:nvPr/>
        </p:nvSpPr>
        <p:spPr bwMode="auto">
          <a:xfrm>
            <a:off x="1428750" y="1595438"/>
            <a:ext cx="3048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20</a:t>
            </a:r>
          </a:p>
        </p:txBody>
      </p:sp>
      <p:sp>
        <p:nvSpPr>
          <p:cNvPr id="394252" name="Rectangle 12"/>
          <p:cNvSpPr>
            <a:spLocks noChangeArrowheads="1"/>
          </p:cNvSpPr>
          <p:nvPr/>
        </p:nvSpPr>
        <p:spPr bwMode="auto">
          <a:xfrm>
            <a:off x="5003800" y="2300288"/>
            <a:ext cx="20955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2</a:t>
            </a:r>
          </a:p>
        </p:txBody>
      </p:sp>
      <p:sp>
        <p:nvSpPr>
          <p:cNvPr id="394253" name="Rectangle 13"/>
          <p:cNvSpPr>
            <a:spLocks noChangeArrowheads="1"/>
          </p:cNvSpPr>
          <p:nvPr/>
        </p:nvSpPr>
        <p:spPr bwMode="auto">
          <a:xfrm>
            <a:off x="5067300" y="2566988"/>
            <a:ext cx="2286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-1</a:t>
            </a:r>
          </a:p>
        </p:txBody>
      </p:sp>
      <p:sp>
        <p:nvSpPr>
          <p:cNvPr id="394254" name="Rectangle 14"/>
          <p:cNvSpPr>
            <a:spLocks noChangeArrowheads="1"/>
          </p:cNvSpPr>
          <p:nvPr/>
        </p:nvSpPr>
        <p:spPr bwMode="auto">
          <a:xfrm>
            <a:off x="5219700" y="2828925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1</a:t>
            </a:r>
          </a:p>
        </p:txBody>
      </p:sp>
      <p:sp>
        <p:nvSpPr>
          <p:cNvPr id="394256" name="Rectangle 16"/>
          <p:cNvSpPr>
            <a:spLocks noChangeArrowheads="1"/>
          </p:cNvSpPr>
          <p:nvPr/>
        </p:nvSpPr>
        <p:spPr bwMode="auto">
          <a:xfrm>
            <a:off x="4391025" y="1438275"/>
            <a:ext cx="28575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50</a:t>
            </a:r>
          </a:p>
        </p:txBody>
      </p:sp>
      <p:sp>
        <p:nvSpPr>
          <p:cNvPr id="394258" name="Rectangle 18"/>
          <p:cNvSpPr>
            <a:spLocks noChangeArrowheads="1"/>
          </p:cNvSpPr>
          <p:nvPr/>
        </p:nvSpPr>
        <p:spPr bwMode="auto">
          <a:xfrm>
            <a:off x="4348163" y="1743075"/>
            <a:ext cx="2667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50</a:t>
            </a:r>
          </a:p>
        </p:txBody>
      </p:sp>
      <p:sp>
        <p:nvSpPr>
          <p:cNvPr id="394260" name="Rectangle 20"/>
          <p:cNvSpPr>
            <a:spLocks noChangeArrowheads="1"/>
          </p:cNvSpPr>
          <p:nvPr/>
        </p:nvSpPr>
        <p:spPr bwMode="auto">
          <a:xfrm>
            <a:off x="8048625" y="2376488"/>
            <a:ext cx="2286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8</a:t>
            </a:r>
          </a:p>
        </p:txBody>
      </p:sp>
      <p:sp>
        <p:nvSpPr>
          <p:cNvPr id="394261" name="Rectangle 21"/>
          <p:cNvSpPr>
            <a:spLocks noChangeArrowheads="1"/>
          </p:cNvSpPr>
          <p:nvPr/>
        </p:nvSpPr>
        <p:spPr bwMode="auto">
          <a:xfrm>
            <a:off x="8101013" y="2628900"/>
            <a:ext cx="2667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-7</a:t>
            </a:r>
          </a:p>
        </p:txBody>
      </p:sp>
      <p:sp>
        <p:nvSpPr>
          <p:cNvPr id="394262" name="Rectangle 22"/>
          <p:cNvSpPr>
            <a:spLocks noChangeArrowheads="1"/>
          </p:cNvSpPr>
          <p:nvPr/>
        </p:nvSpPr>
        <p:spPr bwMode="auto">
          <a:xfrm>
            <a:off x="8205788" y="2921000"/>
            <a:ext cx="303212" cy="174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1</a:t>
            </a:r>
          </a:p>
        </p:txBody>
      </p:sp>
      <p:sp>
        <p:nvSpPr>
          <p:cNvPr id="394269" name="Rectangle 29"/>
          <p:cNvSpPr>
            <a:spLocks noChangeArrowheads="1"/>
          </p:cNvSpPr>
          <p:nvPr/>
        </p:nvSpPr>
        <p:spPr bwMode="auto">
          <a:xfrm>
            <a:off x="1962150" y="5819775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5</a:t>
            </a:r>
          </a:p>
        </p:txBody>
      </p:sp>
      <p:sp>
        <p:nvSpPr>
          <p:cNvPr id="394270" name="Rectangle 30"/>
          <p:cNvSpPr>
            <a:spLocks noChangeArrowheads="1"/>
          </p:cNvSpPr>
          <p:nvPr/>
        </p:nvSpPr>
        <p:spPr bwMode="auto">
          <a:xfrm>
            <a:off x="1943100" y="6086475"/>
            <a:ext cx="20955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-4</a:t>
            </a:r>
          </a:p>
        </p:txBody>
      </p:sp>
      <p:sp>
        <p:nvSpPr>
          <p:cNvPr id="394271" name="Rectangle 31"/>
          <p:cNvSpPr>
            <a:spLocks noChangeArrowheads="1"/>
          </p:cNvSpPr>
          <p:nvPr/>
        </p:nvSpPr>
        <p:spPr bwMode="auto">
          <a:xfrm>
            <a:off x="2109788" y="6413500"/>
            <a:ext cx="239712" cy="134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1</a:t>
            </a:r>
          </a:p>
        </p:txBody>
      </p:sp>
      <p:sp>
        <p:nvSpPr>
          <p:cNvPr id="394272" name="Rectangle 32"/>
          <p:cNvSpPr>
            <a:spLocks noChangeArrowheads="1"/>
          </p:cNvSpPr>
          <p:nvPr/>
        </p:nvSpPr>
        <p:spPr bwMode="auto">
          <a:xfrm>
            <a:off x="1323975" y="4591050"/>
            <a:ext cx="3048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75</a:t>
            </a:r>
          </a:p>
        </p:txBody>
      </p:sp>
      <p:sp>
        <p:nvSpPr>
          <p:cNvPr id="394274" name="Rectangle 34"/>
          <p:cNvSpPr>
            <a:spLocks noChangeArrowheads="1"/>
          </p:cNvSpPr>
          <p:nvPr/>
        </p:nvSpPr>
        <p:spPr bwMode="auto">
          <a:xfrm>
            <a:off x="1314450" y="4857750"/>
            <a:ext cx="3619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60</a:t>
            </a:r>
          </a:p>
        </p:txBody>
      </p:sp>
      <p:sp>
        <p:nvSpPr>
          <p:cNvPr id="394276" name="Rectangle 36"/>
          <p:cNvSpPr>
            <a:spLocks noChangeArrowheads="1"/>
          </p:cNvSpPr>
          <p:nvPr/>
        </p:nvSpPr>
        <p:spPr bwMode="auto">
          <a:xfrm>
            <a:off x="1333500" y="5114925"/>
            <a:ext cx="2857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15</a:t>
            </a:r>
          </a:p>
        </p:txBody>
      </p:sp>
      <p:sp>
        <p:nvSpPr>
          <p:cNvPr id="394278" name="Rectangle 38"/>
          <p:cNvSpPr>
            <a:spLocks noChangeArrowheads="1"/>
          </p:cNvSpPr>
          <p:nvPr/>
        </p:nvSpPr>
        <p:spPr bwMode="auto">
          <a:xfrm>
            <a:off x="4972050" y="5862638"/>
            <a:ext cx="24765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4</a:t>
            </a:r>
          </a:p>
        </p:txBody>
      </p:sp>
      <p:sp>
        <p:nvSpPr>
          <p:cNvPr id="394279" name="Rectangle 39"/>
          <p:cNvSpPr>
            <a:spLocks noChangeArrowheads="1"/>
          </p:cNvSpPr>
          <p:nvPr/>
        </p:nvSpPr>
        <p:spPr bwMode="auto">
          <a:xfrm>
            <a:off x="4967288" y="6157913"/>
            <a:ext cx="28575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-3</a:t>
            </a:r>
          </a:p>
        </p:txBody>
      </p:sp>
      <p:sp>
        <p:nvSpPr>
          <p:cNvPr id="394280" name="Rectangle 40"/>
          <p:cNvSpPr>
            <a:spLocks noChangeArrowheads="1"/>
          </p:cNvSpPr>
          <p:nvPr/>
        </p:nvSpPr>
        <p:spPr bwMode="auto">
          <a:xfrm>
            <a:off x="5191125" y="6419850"/>
            <a:ext cx="20955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1</a:t>
            </a:r>
          </a:p>
        </p:txBody>
      </p:sp>
      <p:sp>
        <p:nvSpPr>
          <p:cNvPr id="394282" name="Rectangle 42"/>
          <p:cNvSpPr>
            <a:spLocks noChangeArrowheads="1"/>
          </p:cNvSpPr>
          <p:nvPr/>
        </p:nvSpPr>
        <p:spPr bwMode="auto">
          <a:xfrm>
            <a:off x="4367213" y="4886325"/>
            <a:ext cx="484187" cy="180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300</a:t>
            </a:r>
          </a:p>
        </p:txBody>
      </p:sp>
      <p:sp>
        <p:nvSpPr>
          <p:cNvPr id="394284" name="Rectangle 44"/>
          <p:cNvSpPr>
            <a:spLocks noChangeArrowheads="1"/>
          </p:cNvSpPr>
          <p:nvPr/>
        </p:nvSpPr>
        <p:spPr bwMode="auto">
          <a:xfrm>
            <a:off x="4352925" y="5153025"/>
            <a:ext cx="561975" cy="206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100</a:t>
            </a:r>
          </a:p>
        </p:txBody>
      </p:sp>
      <p:sp>
        <p:nvSpPr>
          <p:cNvPr id="394286" name="Rectangle 46"/>
          <p:cNvSpPr>
            <a:spLocks noChangeArrowheads="1"/>
          </p:cNvSpPr>
          <p:nvPr/>
        </p:nvSpPr>
        <p:spPr bwMode="auto">
          <a:xfrm>
            <a:off x="8010525" y="5824538"/>
            <a:ext cx="3429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10</a:t>
            </a:r>
          </a:p>
        </p:txBody>
      </p:sp>
      <p:sp>
        <p:nvSpPr>
          <p:cNvPr id="394287" name="Rectangle 47"/>
          <p:cNvSpPr>
            <a:spLocks noChangeArrowheads="1"/>
          </p:cNvSpPr>
          <p:nvPr/>
        </p:nvSpPr>
        <p:spPr bwMode="auto">
          <a:xfrm>
            <a:off x="8124825" y="6129338"/>
            <a:ext cx="2286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-9</a:t>
            </a:r>
          </a:p>
        </p:txBody>
      </p:sp>
      <p:sp>
        <p:nvSpPr>
          <p:cNvPr id="394288" name="Rectangle 48"/>
          <p:cNvSpPr>
            <a:spLocks noChangeArrowheads="1"/>
          </p:cNvSpPr>
          <p:nvPr/>
        </p:nvSpPr>
        <p:spPr bwMode="auto">
          <a:xfrm>
            <a:off x="8186738" y="6400800"/>
            <a:ext cx="2667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1</a:t>
            </a:r>
          </a:p>
        </p:txBody>
      </p:sp>
      <p:sp>
        <p:nvSpPr>
          <p:cNvPr id="394289" name="Rectangle 49"/>
          <p:cNvSpPr>
            <a:spLocks noChangeArrowheads="1"/>
          </p:cNvSpPr>
          <p:nvPr/>
        </p:nvSpPr>
        <p:spPr bwMode="auto">
          <a:xfrm>
            <a:off x="7248525" y="4597400"/>
            <a:ext cx="587375" cy="20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-200</a:t>
            </a:r>
          </a:p>
        </p:txBody>
      </p:sp>
      <p:sp>
        <p:nvSpPr>
          <p:cNvPr id="394290" name="Rectangle 50"/>
          <p:cNvSpPr>
            <a:spLocks noChangeArrowheads="1"/>
          </p:cNvSpPr>
          <p:nvPr/>
        </p:nvSpPr>
        <p:spPr bwMode="auto">
          <a:xfrm>
            <a:off x="8578850" y="3384550"/>
            <a:ext cx="457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300</a:t>
            </a:r>
          </a:p>
        </p:txBody>
      </p:sp>
      <p:sp>
        <p:nvSpPr>
          <p:cNvPr id="394291" name="Rectangle 51"/>
          <p:cNvSpPr>
            <a:spLocks noChangeArrowheads="1"/>
          </p:cNvSpPr>
          <p:nvPr/>
        </p:nvSpPr>
        <p:spPr bwMode="auto">
          <a:xfrm>
            <a:off x="7310438" y="4851400"/>
            <a:ext cx="563562" cy="220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-180</a:t>
            </a:r>
          </a:p>
        </p:txBody>
      </p:sp>
      <p:sp>
        <p:nvSpPr>
          <p:cNvPr id="394292" name="Rectangle 52"/>
          <p:cNvSpPr>
            <a:spLocks noChangeArrowheads="1"/>
          </p:cNvSpPr>
          <p:nvPr/>
        </p:nvSpPr>
        <p:spPr bwMode="auto">
          <a:xfrm>
            <a:off x="8558213" y="3698875"/>
            <a:ext cx="514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320</a:t>
            </a:r>
          </a:p>
        </p:txBody>
      </p:sp>
      <p:sp>
        <p:nvSpPr>
          <p:cNvPr id="394293" name="Rectangle 53"/>
          <p:cNvSpPr>
            <a:spLocks noChangeArrowheads="1"/>
          </p:cNvSpPr>
          <p:nvPr/>
        </p:nvSpPr>
        <p:spPr bwMode="auto">
          <a:xfrm>
            <a:off x="7319963" y="5153025"/>
            <a:ext cx="43815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-20</a:t>
            </a:r>
          </a:p>
        </p:txBody>
      </p:sp>
      <p:sp>
        <p:nvSpPr>
          <p:cNvPr id="394294" name="Rectangle 54"/>
          <p:cNvSpPr>
            <a:spLocks noChangeArrowheads="1"/>
          </p:cNvSpPr>
          <p:nvPr/>
        </p:nvSpPr>
        <p:spPr bwMode="auto">
          <a:xfrm>
            <a:off x="8491538" y="4022725"/>
            <a:ext cx="614362" cy="22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480</a:t>
            </a:r>
          </a:p>
        </p:txBody>
      </p:sp>
      <p:sp>
        <p:nvSpPr>
          <p:cNvPr id="394296" name="Rectangle 56"/>
          <p:cNvSpPr>
            <a:spLocks noChangeArrowheads="1"/>
          </p:cNvSpPr>
          <p:nvPr/>
        </p:nvSpPr>
        <p:spPr bwMode="auto">
          <a:xfrm>
            <a:off x="3892550" y="2216150"/>
            <a:ext cx="5524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$50</a:t>
            </a:r>
          </a:p>
        </p:txBody>
      </p:sp>
      <p:sp>
        <p:nvSpPr>
          <p:cNvPr id="394297" name="Rectangle 57" descr="Papyrus"/>
          <p:cNvSpPr>
            <a:spLocks noChangeArrowheads="1"/>
          </p:cNvSpPr>
          <p:nvPr/>
        </p:nvSpPr>
        <p:spPr bwMode="auto">
          <a:xfrm>
            <a:off x="6394450" y="0"/>
            <a:ext cx="2749550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[</a:t>
            </a:r>
            <a:r>
              <a:rPr 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-G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]    1. </a:t>
            </a:r>
            <a:r>
              <a:rPr 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M</a:t>
            </a:r>
            <a:r>
              <a:rPr lang="en-US" sz="16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E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 =</a:t>
            </a: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Arial" charset="0"/>
              </a:rPr>
              <a:t> ___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cs typeface="Arial" charset="0"/>
            </a:endParaRPr>
          </a:p>
          <a:p>
            <a:pPr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[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+T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]   2. 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M</a:t>
            </a:r>
            <a:r>
              <a:rPr 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T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  =</a:t>
            </a: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Arial" charset="0"/>
              </a:rPr>
              <a:t>___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cs typeface="Arial" charset="0"/>
            </a:endParaRPr>
          </a:p>
          <a:p>
            <a:pPr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[</a:t>
            </a:r>
            <a:r>
              <a:rPr lang="en-US" sz="20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-G&amp;T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]3.</a:t>
            </a:r>
            <a:r>
              <a:rPr lang="en-US" sz="20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M</a:t>
            </a:r>
            <a:r>
              <a:rPr lang="en-US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BB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=</a:t>
            </a: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Arial" charset="0"/>
              </a:rPr>
              <a:t>___</a:t>
            </a:r>
          </a:p>
        </p:txBody>
      </p:sp>
      <p:sp>
        <p:nvSpPr>
          <p:cNvPr id="394306" name="Rectangle 66" descr="Papyrus"/>
          <p:cNvSpPr>
            <a:spLocks noChangeArrowheads="1"/>
          </p:cNvSpPr>
          <p:nvPr/>
        </p:nvSpPr>
        <p:spPr bwMode="auto">
          <a:xfrm>
            <a:off x="3381375" y="3368675"/>
            <a:ext cx="2671763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20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[+G]</a:t>
            </a: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    1. </a:t>
            </a:r>
            <a:r>
              <a:rPr lang="en-US" sz="20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</a:t>
            </a: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= ____</a:t>
            </a:r>
          </a:p>
          <a:p>
            <a:pPr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[-T]</a:t>
            </a: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      2. 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</a:t>
            </a: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= ____</a:t>
            </a:r>
          </a:p>
          <a:p>
            <a:pPr>
              <a:defRPr/>
            </a:pPr>
            <a:r>
              <a:rPr lang="en-US" sz="20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[+G&amp;T]</a:t>
            </a: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3. </a:t>
            </a:r>
            <a:r>
              <a:rPr lang="en-US" sz="20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BB</a:t>
            </a: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=____</a:t>
            </a:r>
          </a:p>
        </p:txBody>
      </p:sp>
      <p:sp>
        <p:nvSpPr>
          <p:cNvPr id="394307" name="Rectangle 67" descr="Papyrus"/>
          <p:cNvSpPr>
            <a:spLocks noChangeArrowheads="1"/>
          </p:cNvSpPr>
          <p:nvPr/>
        </p:nvSpPr>
        <p:spPr bwMode="auto">
          <a:xfrm>
            <a:off x="361950" y="3365500"/>
            <a:ext cx="2759075" cy="82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20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[+G]</a:t>
            </a: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    1. </a:t>
            </a:r>
            <a:r>
              <a:rPr lang="en-US" sz="20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</a:t>
            </a: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= ____</a:t>
            </a:r>
          </a:p>
          <a:p>
            <a:pPr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[-T]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      </a:t>
            </a: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2. 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</a:t>
            </a: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= ____</a:t>
            </a:r>
          </a:p>
          <a:p>
            <a:pPr>
              <a:defRPr/>
            </a:pPr>
            <a:r>
              <a:rPr lang="en-US" sz="20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[+G&amp;T]</a:t>
            </a: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3. </a:t>
            </a:r>
            <a:r>
              <a:rPr lang="en-US" sz="20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BB</a:t>
            </a: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=____</a:t>
            </a:r>
          </a:p>
        </p:txBody>
      </p:sp>
      <p:sp>
        <p:nvSpPr>
          <p:cNvPr id="394308" name="Rectangle 68" descr="Papyrus"/>
          <p:cNvSpPr>
            <a:spLocks noChangeArrowheads="1"/>
          </p:cNvSpPr>
          <p:nvPr/>
        </p:nvSpPr>
        <p:spPr bwMode="auto">
          <a:xfrm>
            <a:off x="261938" y="14288"/>
            <a:ext cx="2655887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20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[+G]</a:t>
            </a: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    1. </a:t>
            </a:r>
            <a:r>
              <a:rPr lang="en-US" sz="20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</a:t>
            </a: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= ____</a:t>
            </a:r>
          </a:p>
          <a:p>
            <a:pPr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[-T]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      </a:t>
            </a: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2. 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</a:t>
            </a: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= ____</a:t>
            </a:r>
          </a:p>
          <a:p>
            <a:pPr>
              <a:defRPr/>
            </a:pPr>
            <a:r>
              <a:rPr lang="en-US" sz="20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[+G&amp;T]</a:t>
            </a: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3. </a:t>
            </a:r>
            <a:r>
              <a:rPr lang="en-US" sz="20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BB</a:t>
            </a: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=____</a:t>
            </a:r>
          </a:p>
        </p:txBody>
      </p:sp>
      <p:sp>
        <p:nvSpPr>
          <p:cNvPr id="394309" name="Rectangle 69" descr="Papyrus"/>
          <p:cNvSpPr>
            <a:spLocks noChangeArrowheads="1"/>
          </p:cNvSpPr>
          <p:nvPr/>
        </p:nvSpPr>
        <p:spPr bwMode="auto">
          <a:xfrm>
            <a:off x="3379788" y="42863"/>
            <a:ext cx="2757487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20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[+G]</a:t>
            </a: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    1. </a:t>
            </a:r>
            <a:r>
              <a:rPr lang="en-US" sz="20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</a:t>
            </a: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= ____</a:t>
            </a:r>
          </a:p>
          <a:p>
            <a:pPr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[-T]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      </a:t>
            </a: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2. 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</a:t>
            </a: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= ____</a:t>
            </a:r>
          </a:p>
          <a:p>
            <a:pPr>
              <a:defRPr/>
            </a:pPr>
            <a:r>
              <a:rPr lang="en-US" sz="20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[+G&amp;T]</a:t>
            </a: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3. </a:t>
            </a:r>
            <a:r>
              <a:rPr lang="en-US" sz="20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BB</a:t>
            </a: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=____</a:t>
            </a:r>
          </a:p>
        </p:txBody>
      </p:sp>
      <p:sp>
        <p:nvSpPr>
          <p:cNvPr id="394247" name="Rectangle 7"/>
          <p:cNvSpPr>
            <a:spLocks noChangeArrowheads="1"/>
          </p:cNvSpPr>
          <p:nvPr/>
        </p:nvSpPr>
        <p:spPr bwMode="auto">
          <a:xfrm>
            <a:off x="2192338" y="57150"/>
            <a:ext cx="455612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550</a:t>
            </a:r>
          </a:p>
        </p:txBody>
      </p:sp>
      <p:sp>
        <p:nvSpPr>
          <p:cNvPr id="394249" name="Rectangle 9"/>
          <p:cNvSpPr>
            <a:spLocks noChangeArrowheads="1"/>
          </p:cNvSpPr>
          <p:nvPr/>
        </p:nvSpPr>
        <p:spPr bwMode="auto">
          <a:xfrm>
            <a:off x="2228850" y="328613"/>
            <a:ext cx="4000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530</a:t>
            </a:r>
          </a:p>
        </p:txBody>
      </p:sp>
      <p:sp>
        <p:nvSpPr>
          <p:cNvPr id="394251" name="Rectangle 11"/>
          <p:cNvSpPr>
            <a:spLocks noChangeArrowheads="1"/>
          </p:cNvSpPr>
          <p:nvPr/>
        </p:nvSpPr>
        <p:spPr bwMode="auto">
          <a:xfrm>
            <a:off x="2347913" y="623888"/>
            <a:ext cx="43815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520</a:t>
            </a:r>
          </a:p>
        </p:txBody>
      </p:sp>
      <p:sp>
        <p:nvSpPr>
          <p:cNvPr id="394255" name="Rectangle 15"/>
          <p:cNvSpPr>
            <a:spLocks noChangeArrowheads="1"/>
          </p:cNvSpPr>
          <p:nvPr/>
        </p:nvSpPr>
        <p:spPr bwMode="auto">
          <a:xfrm>
            <a:off x="5276850" y="14288"/>
            <a:ext cx="514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600</a:t>
            </a:r>
          </a:p>
        </p:txBody>
      </p:sp>
      <p:sp>
        <p:nvSpPr>
          <p:cNvPr id="394257" name="Rectangle 17"/>
          <p:cNvSpPr>
            <a:spLocks noChangeArrowheads="1"/>
          </p:cNvSpPr>
          <p:nvPr/>
        </p:nvSpPr>
        <p:spPr bwMode="auto">
          <a:xfrm>
            <a:off x="5286375" y="319088"/>
            <a:ext cx="4953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550</a:t>
            </a:r>
          </a:p>
        </p:txBody>
      </p:sp>
      <p:sp>
        <p:nvSpPr>
          <p:cNvPr id="394259" name="Rectangle 19"/>
          <p:cNvSpPr>
            <a:spLocks noChangeArrowheads="1"/>
          </p:cNvSpPr>
          <p:nvPr/>
        </p:nvSpPr>
        <p:spPr bwMode="auto">
          <a:xfrm>
            <a:off x="5481638" y="614363"/>
            <a:ext cx="40005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550</a:t>
            </a:r>
          </a:p>
        </p:txBody>
      </p:sp>
      <p:sp>
        <p:nvSpPr>
          <p:cNvPr id="394264" name="Rectangle 24"/>
          <p:cNvSpPr>
            <a:spLocks noChangeArrowheads="1"/>
          </p:cNvSpPr>
          <p:nvPr/>
        </p:nvSpPr>
        <p:spPr bwMode="auto">
          <a:xfrm>
            <a:off x="8561388" y="85725"/>
            <a:ext cx="49212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460</a:t>
            </a:r>
          </a:p>
        </p:txBody>
      </p:sp>
      <p:sp>
        <p:nvSpPr>
          <p:cNvPr id="394268" name="Rectangle 28"/>
          <p:cNvSpPr>
            <a:spLocks noChangeArrowheads="1"/>
          </p:cNvSpPr>
          <p:nvPr/>
        </p:nvSpPr>
        <p:spPr bwMode="auto">
          <a:xfrm>
            <a:off x="8572500" y="638175"/>
            <a:ext cx="4762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495</a:t>
            </a:r>
          </a:p>
        </p:txBody>
      </p:sp>
      <p:sp>
        <p:nvSpPr>
          <p:cNvPr id="394266" name="Rectangle 26"/>
          <p:cNvSpPr>
            <a:spLocks noChangeArrowheads="1"/>
          </p:cNvSpPr>
          <p:nvPr/>
        </p:nvSpPr>
        <p:spPr bwMode="auto">
          <a:xfrm>
            <a:off x="8639175" y="323850"/>
            <a:ext cx="3619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465</a:t>
            </a:r>
          </a:p>
        </p:txBody>
      </p:sp>
      <p:sp>
        <p:nvSpPr>
          <p:cNvPr id="394273" name="Rectangle 33"/>
          <p:cNvSpPr>
            <a:spLocks noChangeArrowheads="1"/>
          </p:cNvSpPr>
          <p:nvPr/>
        </p:nvSpPr>
        <p:spPr bwMode="auto">
          <a:xfrm>
            <a:off x="2328863" y="3363913"/>
            <a:ext cx="4000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575</a:t>
            </a:r>
          </a:p>
        </p:txBody>
      </p:sp>
      <p:sp>
        <p:nvSpPr>
          <p:cNvPr id="394275" name="Rectangle 35"/>
          <p:cNvSpPr>
            <a:spLocks noChangeArrowheads="1"/>
          </p:cNvSpPr>
          <p:nvPr/>
        </p:nvSpPr>
        <p:spPr bwMode="auto">
          <a:xfrm>
            <a:off x="2328863" y="3678238"/>
            <a:ext cx="40005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560</a:t>
            </a:r>
          </a:p>
        </p:txBody>
      </p:sp>
      <p:sp>
        <p:nvSpPr>
          <p:cNvPr id="394277" name="Rectangle 37"/>
          <p:cNvSpPr>
            <a:spLocks noChangeArrowheads="1"/>
          </p:cNvSpPr>
          <p:nvPr/>
        </p:nvSpPr>
        <p:spPr bwMode="auto">
          <a:xfrm>
            <a:off x="2373313" y="3986213"/>
            <a:ext cx="4953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515</a:t>
            </a:r>
          </a:p>
        </p:txBody>
      </p:sp>
      <p:sp>
        <p:nvSpPr>
          <p:cNvPr id="394281" name="Rectangle 41"/>
          <p:cNvSpPr>
            <a:spLocks noChangeArrowheads="1"/>
          </p:cNvSpPr>
          <p:nvPr/>
        </p:nvSpPr>
        <p:spPr bwMode="auto">
          <a:xfrm>
            <a:off x="5272088" y="3386138"/>
            <a:ext cx="51435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900</a:t>
            </a:r>
          </a:p>
        </p:txBody>
      </p:sp>
      <p:sp>
        <p:nvSpPr>
          <p:cNvPr id="394283" name="Rectangle 43"/>
          <p:cNvSpPr>
            <a:spLocks noChangeArrowheads="1"/>
          </p:cNvSpPr>
          <p:nvPr/>
        </p:nvSpPr>
        <p:spPr bwMode="auto">
          <a:xfrm>
            <a:off x="5324475" y="3705225"/>
            <a:ext cx="4381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800</a:t>
            </a:r>
          </a:p>
        </p:txBody>
      </p:sp>
      <p:sp>
        <p:nvSpPr>
          <p:cNvPr id="394285" name="Rectangle 45"/>
          <p:cNvSpPr>
            <a:spLocks noChangeArrowheads="1"/>
          </p:cNvSpPr>
          <p:nvPr/>
        </p:nvSpPr>
        <p:spPr bwMode="auto">
          <a:xfrm>
            <a:off x="5489575" y="4029075"/>
            <a:ext cx="40005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600</a:t>
            </a:r>
          </a:p>
        </p:txBody>
      </p:sp>
      <p:sp>
        <p:nvSpPr>
          <p:cNvPr id="61513" name="Line 70"/>
          <p:cNvSpPr>
            <a:spLocks noChangeShapeType="1"/>
          </p:cNvSpPr>
          <p:nvPr/>
        </p:nvSpPr>
        <p:spPr bwMode="auto">
          <a:xfrm>
            <a:off x="955675" y="1905000"/>
            <a:ext cx="11461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514" name="Line 71"/>
          <p:cNvSpPr>
            <a:spLocks noChangeShapeType="1"/>
          </p:cNvSpPr>
          <p:nvPr/>
        </p:nvSpPr>
        <p:spPr bwMode="auto">
          <a:xfrm flipH="1">
            <a:off x="1538288" y="1901825"/>
            <a:ext cx="14287" cy="124777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515" name="Line 78"/>
          <p:cNvSpPr>
            <a:spLocks noChangeShapeType="1"/>
          </p:cNvSpPr>
          <p:nvPr/>
        </p:nvSpPr>
        <p:spPr bwMode="auto">
          <a:xfrm>
            <a:off x="3859213" y="2005013"/>
            <a:ext cx="13731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516" name="Line 79"/>
          <p:cNvSpPr>
            <a:spLocks noChangeShapeType="1"/>
          </p:cNvSpPr>
          <p:nvPr/>
        </p:nvSpPr>
        <p:spPr bwMode="auto">
          <a:xfrm>
            <a:off x="4557713" y="2017713"/>
            <a:ext cx="14287" cy="11318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517" name="Line 80"/>
          <p:cNvSpPr>
            <a:spLocks noChangeShapeType="1"/>
          </p:cNvSpPr>
          <p:nvPr/>
        </p:nvSpPr>
        <p:spPr bwMode="auto">
          <a:xfrm>
            <a:off x="6886575" y="2070100"/>
            <a:ext cx="13271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518" name="Line 81"/>
          <p:cNvSpPr>
            <a:spLocks noChangeShapeType="1"/>
          </p:cNvSpPr>
          <p:nvPr/>
        </p:nvSpPr>
        <p:spPr bwMode="auto">
          <a:xfrm>
            <a:off x="876300" y="5424488"/>
            <a:ext cx="119697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519" name="Line 82"/>
          <p:cNvSpPr>
            <a:spLocks noChangeShapeType="1"/>
          </p:cNvSpPr>
          <p:nvPr/>
        </p:nvSpPr>
        <p:spPr bwMode="auto">
          <a:xfrm>
            <a:off x="3973513" y="5440363"/>
            <a:ext cx="125888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520" name="Line 83"/>
          <p:cNvSpPr>
            <a:spLocks noChangeShapeType="1"/>
          </p:cNvSpPr>
          <p:nvPr/>
        </p:nvSpPr>
        <p:spPr bwMode="auto">
          <a:xfrm>
            <a:off x="6942138" y="5440363"/>
            <a:ext cx="1225550" cy="15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521" name="Line 84"/>
          <p:cNvSpPr>
            <a:spLocks noChangeShapeType="1"/>
          </p:cNvSpPr>
          <p:nvPr/>
        </p:nvSpPr>
        <p:spPr bwMode="auto">
          <a:xfrm flipH="1">
            <a:off x="7612063" y="2068513"/>
            <a:ext cx="14287" cy="11318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522" name="Line 85"/>
          <p:cNvSpPr>
            <a:spLocks noChangeShapeType="1"/>
          </p:cNvSpPr>
          <p:nvPr/>
        </p:nvSpPr>
        <p:spPr bwMode="auto">
          <a:xfrm flipH="1">
            <a:off x="1487488" y="5434013"/>
            <a:ext cx="28575" cy="12207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523" name="Line 86"/>
          <p:cNvSpPr>
            <a:spLocks noChangeShapeType="1"/>
          </p:cNvSpPr>
          <p:nvPr/>
        </p:nvSpPr>
        <p:spPr bwMode="auto">
          <a:xfrm flipH="1">
            <a:off x="4592638" y="5449888"/>
            <a:ext cx="14287" cy="12334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1524" name="Line 87"/>
          <p:cNvSpPr>
            <a:spLocks noChangeShapeType="1"/>
          </p:cNvSpPr>
          <p:nvPr/>
        </p:nvSpPr>
        <p:spPr bwMode="auto">
          <a:xfrm flipH="1">
            <a:off x="7597775" y="5453063"/>
            <a:ext cx="14288" cy="12192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94263" name="Rectangle 23"/>
          <p:cNvSpPr>
            <a:spLocks noChangeArrowheads="1"/>
          </p:cNvSpPr>
          <p:nvPr/>
        </p:nvSpPr>
        <p:spPr bwMode="auto">
          <a:xfrm>
            <a:off x="7348538" y="1238250"/>
            <a:ext cx="36195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-40</a:t>
            </a:r>
          </a:p>
        </p:txBody>
      </p:sp>
      <p:sp>
        <p:nvSpPr>
          <p:cNvPr id="394265" name="Rectangle 25"/>
          <p:cNvSpPr>
            <a:spLocks noChangeArrowheads="1"/>
          </p:cNvSpPr>
          <p:nvPr/>
        </p:nvSpPr>
        <p:spPr bwMode="auto">
          <a:xfrm>
            <a:off x="7358063" y="1490663"/>
            <a:ext cx="3619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-35</a:t>
            </a:r>
          </a:p>
        </p:txBody>
      </p:sp>
      <p:sp>
        <p:nvSpPr>
          <p:cNvPr id="394267" name="Rectangle 27"/>
          <p:cNvSpPr>
            <a:spLocks noChangeArrowheads="1"/>
          </p:cNvSpPr>
          <p:nvPr/>
        </p:nvSpPr>
        <p:spPr bwMode="auto">
          <a:xfrm>
            <a:off x="7405688" y="1781175"/>
            <a:ext cx="3048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-5</a:t>
            </a:r>
          </a:p>
        </p:txBody>
      </p:sp>
      <p:sp>
        <p:nvSpPr>
          <p:cNvPr id="394328" name="Rectangle 88"/>
          <p:cNvSpPr>
            <a:spLocks noChangeArrowheads="1"/>
          </p:cNvSpPr>
          <p:nvPr/>
        </p:nvSpPr>
        <p:spPr bwMode="auto">
          <a:xfrm>
            <a:off x="4311650" y="1176338"/>
            <a:ext cx="390525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100</a:t>
            </a:r>
          </a:p>
        </p:txBody>
      </p:sp>
      <p:sp>
        <p:nvSpPr>
          <p:cNvPr id="394331" name="Rectangle 91"/>
          <p:cNvSpPr>
            <a:spLocks noChangeArrowheads="1"/>
          </p:cNvSpPr>
          <p:nvPr/>
        </p:nvSpPr>
        <p:spPr bwMode="auto">
          <a:xfrm>
            <a:off x="6835775" y="2189163"/>
            <a:ext cx="60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-$5</a:t>
            </a:r>
          </a:p>
        </p:txBody>
      </p:sp>
      <p:sp>
        <p:nvSpPr>
          <p:cNvPr id="394332" name="Rectangle 92"/>
          <p:cNvSpPr>
            <a:spLocks noChangeArrowheads="1"/>
          </p:cNvSpPr>
          <p:nvPr/>
        </p:nvSpPr>
        <p:spPr bwMode="auto">
          <a:xfrm>
            <a:off x="881063" y="2085975"/>
            <a:ext cx="625475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$20</a:t>
            </a:r>
          </a:p>
        </p:txBody>
      </p:sp>
      <p:sp>
        <p:nvSpPr>
          <p:cNvPr id="394339" name="Rectangle 99"/>
          <p:cNvSpPr>
            <a:spLocks noChangeArrowheads="1"/>
          </p:cNvSpPr>
          <p:nvPr/>
        </p:nvSpPr>
        <p:spPr bwMode="auto">
          <a:xfrm>
            <a:off x="4383088" y="4624388"/>
            <a:ext cx="349250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8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400</a:t>
            </a:r>
          </a:p>
        </p:txBody>
      </p:sp>
      <p:sp>
        <p:nvSpPr>
          <p:cNvPr id="61532" name="Oval 106"/>
          <p:cNvSpPr>
            <a:spLocks noChangeArrowheads="1"/>
          </p:cNvSpPr>
          <p:nvPr/>
        </p:nvSpPr>
        <p:spPr bwMode="auto">
          <a:xfrm>
            <a:off x="611188" y="900113"/>
            <a:ext cx="593725" cy="534987"/>
          </a:xfrm>
          <a:prstGeom prst="ellipse">
            <a:avLst/>
          </a:prstGeom>
          <a:gradFill rotWithShape="1">
            <a:gsLst>
              <a:gs pos="0">
                <a:srgbClr val="DCDC84"/>
              </a:gs>
              <a:gs pos="100000">
                <a:srgbClr val="FFFF99"/>
              </a:gs>
            </a:gsLst>
            <a:path path="shape">
              <a:fillToRect l="50000" t="50000" r="50000" b="50000"/>
            </a:path>
          </a:gradFill>
          <a:ln w="57150" cmpd="thickThin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33" name="Oval 107"/>
          <p:cNvSpPr>
            <a:spLocks noChangeArrowheads="1"/>
          </p:cNvSpPr>
          <p:nvPr/>
        </p:nvSpPr>
        <p:spPr bwMode="auto">
          <a:xfrm>
            <a:off x="3546475" y="973138"/>
            <a:ext cx="593725" cy="534987"/>
          </a:xfrm>
          <a:prstGeom prst="ellipse">
            <a:avLst/>
          </a:prstGeom>
          <a:gradFill rotWithShape="1">
            <a:gsLst>
              <a:gs pos="0">
                <a:srgbClr val="DCDC84"/>
              </a:gs>
              <a:gs pos="100000">
                <a:srgbClr val="FFFF99"/>
              </a:gs>
            </a:gsLst>
            <a:path path="shape">
              <a:fillToRect l="50000" t="50000" r="50000" b="50000"/>
            </a:path>
          </a:gradFill>
          <a:ln w="57150" cmpd="thickThin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34" name="Oval 108"/>
          <p:cNvSpPr>
            <a:spLocks noChangeArrowheads="1"/>
          </p:cNvSpPr>
          <p:nvPr/>
        </p:nvSpPr>
        <p:spPr bwMode="auto">
          <a:xfrm>
            <a:off x="6592888" y="1003300"/>
            <a:ext cx="593725" cy="534988"/>
          </a:xfrm>
          <a:prstGeom prst="ellipse">
            <a:avLst/>
          </a:prstGeom>
          <a:gradFill rotWithShape="1">
            <a:gsLst>
              <a:gs pos="0">
                <a:srgbClr val="DCDC84"/>
              </a:gs>
              <a:gs pos="100000">
                <a:srgbClr val="FFFF99"/>
              </a:gs>
            </a:gsLst>
            <a:path path="shape">
              <a:fillToRect l="50000" t="50000" r="50000" b="50000"/>
            </a:path>
          </a:gradFill>
          <a:ln w="57150" cmpd="thickThin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35" name="Oval 109"/>
          <p:cNvSpPr>
            <a:spLocks noChangeArrowheads="1"/>
          </p:cNvSpPr>
          <p:nvPr/>
        </p:nvSpPr>
        <p:spPr bwMode="auto">
          <a:xfrm>
            <a:off x="614363" y="4324350"/>
            <a:ext cx="593725" cy="534988"/>
          </a:xfrm>
          <a:prstGeom prst="ellipse">
            <a:avLst/>
          </a:prstGeom>
          <a:gradFill rotWithShape="1">
            <a:gsLst>
              <a:gs pos="0">
                <a:srgbClr val="DCDC84"/>
              </a:gs>
              <a:gs pos="100000">
                <a:srgbClr val="FFFF99"/>
              </a:gs>
            </a:gsLst>
            <a:path path="shape">
              <a:fillToRect l="50000" t="50000" r="50000" b="50000"/>
            </a:path>
          </a:gradFill>
          <a:ln w="57150" cmpd="thickThin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1536" name="Oval 110"/>
          <p:cNvSpPr>
            <a:spLocks noChangeArrowheads="1"/>
          </p:cNvSpPr>
          <p:nvPr/>
        </p:nvSpPr>
        <p:spPr bwMode="auto">
          <a:xfrm>
            <a:off x="3644900" y="4367213"/>
            <a:ext cx="593725" cy="534987"/>
          </a:xfrm>
          <a:prstGeom prst="ellipse">
            <a:avLst/>
          </a:prstGeom>
          <a:gradFill rotWithShape="1">
            <a:gsLst>
              <a:gs pos="0">
                <a:srgbClr val="DCDC84"/>
              </a:gs>
              <a:gs pos="100000">
                <a:srgbClr val="FFFF99"/>
              </a:gs>
            </a:gsLst>
            <a:path path="shape">
              <a:fillToRect l="50000" t="50000" r="50000" b="50000"/>
            </a:path>
          </a:gradFill>
          <a:ln w="57150" cmpd="thickThin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latin typeface="Rockwell Extra Bold" pitchFamily="18" charset="0"/>
            </a:endParaRPr>
          </a:p>
        </p:txBody>
      </p:sp>
      <p:sp>
        <p:nvSpPr>
          <p:cNvPr id="61537" name="Oval 111"/>
          <p:cNvSpPr>
            <a:spLocks noChangeArrowheads="1"/>
          </p:cNvSpPr>
          <p:nvPr/>
        </p:nvSpPr>
        <p:spPr bwMode="auto">
          <a:xfrm>
            <a:off x="6464300" y="4386263"/>
            <a:ext cx="593725" cy="534987"/>
          </a:xfrm>
          <a:prstGeom prst="ellipse">
            <a:avLst/>
          </a:prstGeom>
          <a:gradFill rotWithShape="1">
            <a:gsLst>
              <a:gs pos="0">
                <a:srgbClr val="DCDC84"/>
              </a:gs>
              <a:gs pos="100000">
                <a:srgbClr val="FFFF99"/>
              </a:gs>
            </a:gsLst>
            <a:path path="shape">
              <a:fillToRect l="50000" t="50000" r="50000" b="50000"/>
            </a:path>
          </a:gradFill>
          <a:ln w="57150" cmpd="thickThin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394340" name="Rectangle 100"/>
          <p:cNvSpPr>
            <a:spLocks noChangeArrowheads="1"/>
          </p:cNvSpPr>
          <p:nvPr/>
        </p:nvSpPr>
        <p:spPr bwMode="auto">
          <a:xfrm>
            <a:off x="638175" y="974725"/>
            <a:ext cx="465138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32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ckwell Extra Bold" pitchFamily="18" charset="0"/>
              </a:rPr>
              <a:t>4</a:t>
            </a:r>
          </a:p>
        </p:txBody>
      </p:sp>
      <p:sp>
        <p:nvSpPr>
          <p:cNvPr id="394341" name="Rectangle 101"/>
          <p:cNvSpPr>
            <a:spLocks noChangeArrowheads="1"/>
          </p:cNvSpPr>
          <p:nvPr/>
        </p:nvSpPr>
        <p:spPr bwMode="auto">
          <a:xfrm>
            <a:off x="3622675" y="1027113"/>
            <a:ext cx="465138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aiandra GD" pitchFamily="34" charset="0"/>
              </a:rPr>
              <a:t>5</a:t>
            </a:r>
          </a:p>
        </p:txBody>
      </p:sp>
      <p:sp>
        <p:nvSpPr>
          <p:cNvPr id="394342" name="Rectangle 102"/>
          <p:cNvSpPr>
            <a:spLocks noChangeArrowheads="1"/>
          </p:cNvSpPr>
          <p:nvPr/>
        </p:nvSpPr>
        <p:spPr bwMode="auto">
          <a:xfrm>
            <a:off x="6651625" y="1082675"/>
            <a:ext cx="465138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ckwell Extra Bold" pitchFamily="18" charset="0"/>
              </a:rPr>
              <a:t>6</a:t>
            </a:r>
          </a:p>
        </p:txBody>
      </p:sp>
      <p:sp>
        <p:nvSpPr>
          <p:cNvPr id="394343" name="Rectangle 103"/>
          <p:cNvSpPr>
            <a:spLocks noChangeArrowheads="1"/>
          </p:cNvSpPr>
          <p:nvPr/>
        </p:nvSpPr>
        <p:spPr bwMode="auto">
          <a:xfrm>
            <a:off x="698500" y="4410075"/>
            <a:ext cx="465138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ckwell Extra Bold" pitchFamily="18" charset="0"/>
              </a:rPr>
              <a:t>7</a:t>
            </a:r>
          </a:p>
        </p:txBody>
      </p:sp>
      <p:sp>
        <p:nvSpPr>
          <p:cNvPr id="394344" name="Rectangle 104"/>
          <p:cNvSpPr>
            <a:spLocks noChangeArrowheads="1"/>
          </p:cNvSpPr>
          <p:nvPr/>
        </p:nvSpPr>
        <p:spPr bwMode="auto">
          <a:xfrm>
            <a:off x="3706813" y="4424363"/>
            <a:ext cx="465137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32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aiandra GD" pitchFamily="34" charset="0"/>
              </a:rPr>
              <a:t>8</a:t>
            </a:r>
          </a:p>
        </p:txBody>
      </p:sp>
      <p:sp>
        <p:nvSpPr>
          <p:cNvPr id="394345" name="Rectangle 105"/>
          <p:cNvSpPr>
            <a:spLocks noChangeArrowheads="1"/>
          </p:cNvSpPr>
          <p:nvPr/>
        </p:nvSpPr>
        <p:spPr bwMode="auto">
          <a:xfrm>
            <a:off x="6523038" y="4438650"/>
            <a:ext cx="465137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32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ckwell Extra Bold" pitchFamily="18" charset="0"/>
              </a:rPr>
              <a:t>9</a:t>
            </a:r>
          </a:p>
        </p:txBody>
      </p:sp>
      <p:sp>
        <p:nvSpPr>
          <p:cNvPr id="394352" name="Rectangle 112"/>
          <p:cNvSpPr>
            <a:spLocks noChangeArrowheads="1"/>
          </p:cNvSpPr>
          <p:nvPr/>
        </p:nvSpPr>
        <p:spPr bwMode="auto">
          <a:xfrm>
            <a:off x="1668463" y="1989138"/>
            <a:ext cx="290512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.60</a:t>
            </a:r>
          </a:p>
        </p:txBody>
      </p:sp>
      <p:sp>
        <p:nvSpPr>
          <p:cNvPr id="394354" name="Rectangle 114"/>
          <p:cNvSpPr>
            <a:spLocks noChangeArrowheads="1"/>
          </p:cNvSpPr>
          <p:nvPr/>
        </p:nvSpPr>
        <p:spPr bwMode="auto">
          <a:xfrm>
            <a:off x="4746625" y="2032000"/>
            <a:ext cx="290513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.50</a:t>
            </a:r>
          </a:p>
        </p:txBody>
      </p:sp>
      <p:sp>
        <p:nvSpPr>
          <p:cNvPr id="394355" name="Rectangle 115"/>
          <p:cNvSpPr>
            <a:spLocks noChangeArrowheads="1"/>
          </p:cNvSpPr>
          <p:nvPr/>
        </p:nvSpPr>
        <p:spPr bwMode="auto">
          <a:xfrm>
            <a:off x="7678738" y="2090738"/>
            <a:ext cx="522287" cy="246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87.5</a:t>
            </a:r>
          </a:p>
        </p:txBody>
      </p:sp>
      <p:sp>
        <p:nvSpPr>
          <p:cNvPr id="394357" name="Rectangle 117"/>
          <p:cNvSpPr>
            <a:spLocks noChangeArrowheads="1"/>
          </p:cNvSpPr>
          <p:nvPr/>
        </p:nvSpPr>
        <p:spPr bwMode="auto">
          <a:xfrm>
            <a:off x="1582738" y="5457825"/>
            <a:ext cx="420687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.80</a:t>
            </a:r>
          </a:p>
        </p:txBody>
      </p:sp>
      <p:sp>
        <p:nvSpPr>
          <p:cNvPr id="394358" name="Rectangle 118"/>
          <p:cNvSpPr>
            <a:spLocks noChangeArrowheads="1"/>
          </p:cNvSpPr>
          <p:nvPr/>
        </p:nvSpPr>
        <p:spPr bwMode="auto">
          <a:xfrm>
            <a:off x="4673600" y="5529263"/>
            <a:ext cx="363538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.75</a:t>
            </a:r>
          </a:p>
        </p:txBody>
      </p:sp>
      <p:sp>
        <p:nvSpPr>
          <p:cNvPr id="394359" name="Rectangle 119"/>
          <p:cNvSpPr>
            <a:spLocks noChangeArrowheads="1"/>
          </p:cNvSpPr>
          <p:nvPr/>
        </p:nvSpPr>
        <p:spPr bwMode="auto">
          <a:xfrm>
            <a:off x="7735888" y="5514975"/>
            <a:ext cx="34925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.9</a:t>
            </a:r>
          </a:p>
        </p:txBody>
      </p:sp>
      <p:sp>
        <p:nvSpPr>
          <p:cNvPr id="128" name="Rectangle 92"/>
          <p:cNvSpPr>
            <a:spLocks noChangeArrowheads="1"/>
          </p:cNvSpPr>
          <p:nvPr/>
        </p:nvSpPr>
        <p:spPr bwMode="auto">
          <a:xfrm>
            <a:off x="817563" y="2365375"/>
            <a:ext cx="625475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-$20</a:t>
            </a:r>
          </a:p>
        </p:txBody>
      </p:sp>
      <p:sp>
        <p:nvSpPr>
          <p:cNvPr id="129" name="Rectangle 92"/>
          <p:cNvSpPr>
            <a:spLocks noChangeArrowheads="1"/>
          </p:cNvSpPr>
          <p:nvPr/>
        </p:nvSpPr>
        <p:spPr bwMode="auto">
          <a:xfrm>
            <a:off x="881063" y="2657475"/>
            <a:ext cx="625475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$20</a:t>
            </a:r>
          </a:p>
        </p:txBody>
      </p:sp>
      <p:sp>
        <p:nvSpPr>
          <p:cNvPr id="131" name="Rectangle 130"/>
          <p:cNvSpPr/>
          <p:nvPr/>
        </p:nvSpPr>
        <p:spPr>
          <a:xfrm>
            <a:off x="6642100" y="5613400"/>
            <a:ext cx="990600" cy="977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dirty="0">
                <a:solidFill>
                  <a:schemeClr val="tx1"/>
                </a:solidFill>
              </a:rPr>
              <a:t>______</a:t>
            </a:r>
          </a:p>
          <a:p>
            <a:pPr algn="ctr">
              <a:defRPr/>
            </a:pPr>
            <a:r>
              <a:rPr lang="en-US" sz="1800" dirty="0">
                <a:solidFill>
                  <a:schemeClr val="tx1"/>
                </a:solidFill>
              </a:rPr>
              <a:t>______</a:t>
            </a:r>
          </a:p>
          <a:p>
            <a:pPr algn="ctr">
              <a:defRPr/>
            </a:pPr>
            <a:r>
              <a:rPr lang="en-US" sz="1800" dirty="0">
                <a:solidFill>
                  <a:schemeClr val="tx1"/>
                </a:solidFill>
              </a:rPr>
              <a:t>______</a:t>
            </a:r>
          </a:p>
        </p:txBody>
      </p:sp>
      <p:sp>
        <p:nvSpPr>
          <p:cNvPr id="132" name="Rectangle 131"/>
          <p:cNvSpPr/>
          <p:nvPr/>
        </p:nvSpPr>
        <p:spPr>
          <a:xfrm>
            <a:off x="584200" y="5664200"/>
            <a:ext cx="990600" cy="977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dirty="0">
                <a:solidFill>
                  <a:schemeClr val="tx1"/>
                </a:solidFill>
              </a:rPr>
              <a:t>______</a:t>
            </a:r>
          </a:p>
          <a:p>
            <a:pPr algn="ctr">
              <a:defRPr/>
            </a:pPr>
            <a:r>
              <a:rPr lang="en-US" sz="1800" dirty="0">
                <a:solidFill>
                  <a:schemeClr val="tx1"/>
                </a:solidFill>
              </a:rPr>
              <a:t>______</a:t>
            </a:r>
          </a:p>
          <a:p>
            <a:pPr algn="ctr">
              <a:defRPr/>
            </a:pPr>
            <a:r>
              <a:rPr lang="en-US" sz="1800" dirty="0">
                <a:solidFill>
                  <a:schemeClr val="tx1"/>
                </a:solidFill>
              </a:rPr>
              <a:t>______</a:t>
            </a:r>
          </a:p>
        </p:txBody>
      </p:sp>
      <p:sp>
        <p:nvSpPr>
          <p:cNvPr id="133" name="Rectangle 132"/>
          <p:cNvSpPr/>
          <p:nvPr/>
        </p:nvSpPr>
        <p:spPr>
          <a:xfrm>
            <a:off x="3695700" y="5676900"/>
            <a:ext cx="990600" cy="9779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dirty="0">
                <a:solidFill>
                  <a:schemeClr val="tx1"/>
                </a:solidFill>
              </a:rPr>
              <a:t>______</a:t>
            </a:r>
          </a:p>
          <a:p>
            <a:pPr algn="ctr">
              <a:defRPr/>
            </a:pPr>
            <a:r>
              <a:rPr lang="en-US" sz="1800" dirty="0">
                <a:solidFill>
                  <a:schemeClr val="tx1"/>
                </a:solidFill>
              </a:rPr>
              <a:t>______</a:t>
            </a:r>
          </a:p>
          <a:p>
            <a:pPr algn="ctr">
              <a:defRPr/>
            </a:pPr>
            <a:r>
              <a:rPr lang="en-US" sz="1800" dirty="0">
                <a:solidFill>
                  <a:schemeClr val="tx1"/>
                </a:solidFill>
              </a:rPr>
              <a:t>______</a:t>
            </a:r>
          </a:p>
        </p:txBody>
      </p:sp>
      <p:sp>
        <p:nvSpPr>
          <p:cNvPr id="134" name="Rectangle 92"/>
          <p:cNvSpPr>
            <a:spLocks noChangeArrowheads="1"/>
          </p:cNvSpPr>
          <p:nvPr/>
        </p:nvSpPr>
        <p:spPr bwMode="auto">
          <a:xfrm>
            <a:off x="3802063" y="2441575"/>
            <a:ext cx="625475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-$50</a:t>
            </a:r>
          </a:p>
        </p:txBody>
      </p:sp>
      <p:sp>
        <p:nvSpPr>
          <p:cNvPr id="135" name="Rectangle 92"/>
          <p:cNvSpPr>
            <a:spLocks noChangeArrowheads="1"/>
          </p:cNvSpPr>
          <p:nvPr/>
        </p:nvSpPr>
        <p:spPr bwMode="auto">
          <a:xfrm>
            <a:off x="3852863" y="2720975"/>
            <a:ext cx="625475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$50</a:t>
            </a:r>
          </a:p>
        </p:txBody>
      </p:sp>
      <p:sp>
        <p:nvSpPr>
          <p:cNvPr id="136" name="Rectangle 91"/>
          <p:cNvSpPr>
            <a:spLocks noChangeArrowheads="1"/>
          </p:cNvSpPr>
          <p:nvPr/>
        </p:nvSpPr>
        <p:spPr bwMode="auto">
          <a:xfrm>
            <a:off x="6873875" y="2481263"/>
            <a:ext cx="60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$5</a:t>
            </a:r>
          </a:p>
        </p:txBody>
      </p:sp>
      <p:sp>
        <p:nvSpPr>
          <p:cNvPr id="137" name="Rectangle 91"/>
          <p:cNvSpPr>
            <a:spLocks noChangeArrowheads="1"/>
          </p:cNvSpPr>
          <p:nvPr/>
        </p:nvSpPr>
        <p:spPr bwMode="auto">
          <a:xfrm>
            <a:off x="6835775" y="2760663"/>
            <a:ext cx="60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-$5</a:t>
            </a:r>
          </a:p>
        </p:txBody>
      </p:sp>
      <p:sp>
        <p:nvSpPr>
          <p:cNvPr id="394329" name="Rectangle 89"/>
          <p:cNvSpPr>
            <a:spLocks noChangeArrowheads="1"/>
          </p:cNvSpPr>
          <p:nvPr/>
        </p:nvSpPr>
        <p:spPr bwMode="auto">
          <a:xfrm>
            <a:off x="800100" y="5662613"/>
            <a:ext cx="623888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$15</a:t>
            </a:r>
          </a:p>
        </p:txBody>
      </p:sp>
      <p:sp>
        <p:nvSpPr>
          <p:cNvPr id="138" name="Rectangle 89"/>
          <p:cNvSpPr>
            <a:spLocks noChangeArrowheads="1"/>
          </p:cNvSpPr>
          <p:nvPr/>
        </p:nvSpPr>
        <p:spPr bwMode="auto">
          <a:xfrm>
            <a:off x="749300" y="5954713"/>
            <a:ext cx="623888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-$1</a:t>
            </a: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5</a:t>
            </a:r>
          </a:p>
        </p:txBody>
      </p:sp>
      <p:sp>
        <p:nvSpPr>
          <p:cNvPr id="139" name="Rectangle 89"/>
          <p:cNvSpPr>
            <a:spLocks noChangeArrowheads="1"/>
          </p:cNvSpPr>
          <p:nvPr/>
        </p:nvSpPr>
        <p:spPr bwMode="auto">
          <a:xfrm>
            <a:off x="787400" y="6246813"/>
            <a:ext cx="623888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$15</a:t>
            </a:r>
          </a:p>
        </p:txBody>
      </p:sp>
      <p:sp>
        <p:nvSpPr>
          <p:cNvPr id="394295" name="Rectangle 55"/>
          <p:cNvSpPr>
            <a:spLocks noChangeArrowheads="1"/>
          </p:cNvSpPr>
          <p:nvPr/>
        </p:nvSpPr>
        <p:spPr bwMode="auto">
          <a:xfrm>
            <a:off x="3892550" y="5711825"/>
            <a:ext cx="60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$100</a:t>
            </a:r>
          </a:p>
        </p:txBody>
      </p:sp>
      <p:sp>
        <p:nvSpPr>
          <p:cNvPr id="140" name="Rectangle 55"/>
          <p:cNvSpPr>
            <a:spLocks noChangeArrowheads="1"/>
          </p:cNvSpPr>
          <p:nvPr/>
        </p:nvSpPr>
        <p:spPr bwMode="auto">
          <a:xfrm>
            <a:off x="3759200" y="5965825"/>
            <a:ext cx="742950" cy="358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-$100</a:t>
            </a:r>
          </a:p>
        </p:txBody>
      </p:sp>
      <p:sp>
        <p:nvSpPr>
          <p:cNvPr id="141" name="Rectangle 55"/>
          <p:cNvSpPr>
            <a:spLocks noChangeArrowheads="1"/>
          </p:cNvSpPr>
          <p:nvPr/>
        </p:nvSpPr>
        <p:spPr bwMode="auto">
          <a:xfrm>
            <a:off x="3867150" y="6283325"/>
            <a:ext cx="60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$100</a:t>
            </a:r>
          </a:p>
        </p:txBody>
      </p:sp>
      <p:sp>
        <p:nvSpPr>
          <p:cNvPr id="394330" name="Rectangle 90"/>
          <p:cNvSpPr>
            <a:spLocks noChangeArrowheads="1"/>
          </p:cNvSpPr>
          <p:nvPr/>
        </p:nvSpPr>
        <p:spPr bwMode="auto">
          <a:xfrm>
            <a:off x="6827838" y="5654675"/>
            <a:ext cx="60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-$20</a:t>
            </a:r>
          </a:p>
        </p:txBody>
      </p:sp>
      <p:sp>
        <p:nvSpPr>
          <p:cNvPr id="142" name="Rectangle 90"/>
          <p:cNvSpPr>
            <a:spLocks noChangeArrowheads="1"/>
          </p:cNvSpPr>
          <p:nvPr/>
        </p:nvSpPr>
        <p:spPr bwMode="auto">
          <a:xfrm>
            <a:off x="6840538" y="6213475"/>
            <a:ext cx="60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-$20</a:t>
            </a:r>
          </a:p>
        </p:txBody>
      </p:sp>
      <p:sp>
        <p:nvSpPr>
          <p:cNvPr id="143" name="Rectangle 90"/>
          <p:cNvSpPr>
            <a:spLocks noChangeArrowheads="1"/>
          </p:cNvSpPr>
          <p:nvPr/>
        </p:nvSpPr>
        <p:spPr bwMode="auto">
          <a:xfrm>
            <a:off x="6865938" y="5934075"/>
            <a:ext cx="60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$20</a:t>
            </a:r>
          </a:p>
        </p:txBody>
      </p:sp>
      <p:sp>
        <p:nvSpPr>
          <p:cNvPr id="144" name="Rectangle 113"/>
          <p:cNvSpPr>
            <a:spLocks noChangeArrowheads="1"/>
          </p:cNvSpPr>
          <p:nvPr/>
        </p:nvSpPr>
        <p:spPr bwMode="auto">
          <a:xfrm>
            <a:off x="3654425" y="2192338"/>
            <a:ext cx="37623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?</a:t>
            </a:r>
          </a:p>
        </p:txBody>
      </p:sp>
      <p:sp>
        <p:nvSpPr>
          <p:cNvPr id="394316" name="Rectangle 76" descr="Papyrus"/>
          <p:cNvSpPr>
            <a:spLocks noChangeArrowheads="1"/>
          </p:cNvSpPr>
          <p:nvPr/>
        </p:nvSpPr>
        <p:spPr bwMode="auto">
          <a:xfrm>
            <a:off x="7307263" y="4610100"/>
            <a:ext cx="1828800" cy="74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___ Y with </a:t>
            </a:r>
            <a:r>
              <a:rPr lang="en-US" sz="18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</a:t>
            </a:r>
          </a:p>
          <a:p>
            <a:pPr>
              <a:defRPr/>
            </a:pP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____Y with </a:t>
            </a:r>
            <a:r>
              <a:rPr 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</a:t>
            </a:r>
          </a:p>
          <a:p>
            <a:pPr>
              <a:defRPr/>
            </a:pP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____Y with </a:t>
            </a:r>
            <a:r>
              <a:rPr lang="en-US" sz="1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BB</a:t>
            </a:r>
          </a:p>
        </p:txBody>
      </p:sp>
      <p:sp>
        <p:nvSpPr>
          <p:cNvPr id="394315" name="Rectangle 75" descr="Papyrus"/>
          <p:cNvSpPr>
            <a:spLocks noChangeArrowheads="1"/>
          </p:cNvSpPr>
          <p:nvPr/>
        </p:nvSpPr>
        <p:spPr bwMode="auto">
          <a:xfrm>
            <a:off x="4330700" y="4610100"/>
            <a:ext cx="1887538" cy="74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___ Y with </a:t>
            </a:r>
            <a:r>
              <a:rPr lang="en-US" sz="18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</a:t>
            </a:r>
          </a:p>
          <a:p>
            <a:pPr>
              <a:defRPr/>
            </a:pP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____Y with </a:t>
            </a:r>
            <a:r>
              <a:rPr 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</a:t>
            </a:r>
          </a:p>
          <a:p>
            <a:pPr>
              <a:defRPr/>
            </a:pP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____Y with </a:t>
            </a:r>
            <a:r>
              <a:rPr lang="en-US" sz="1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BB</a:t>
            </a:r>
          </a:p>
        </p:txBody>
      </p:sp>
      <p:sp>
        <p:nvSpPr>
          <p:cNvPr id="394313" name="Rectangle 73" descr="Papyrus"/>
          <p:cNvSpPr>
            <a:spLocks noChangeArrowheads="1"/>
          </p:cNvSpPr>
          <p:nvPr/>
        </p:nvSpPr>
        <p:spPr bwMode="auto">
          <a:xfrm>
            <a:off x="1203325" y="4610100"/>
            <a:ext cx="1858963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___ Y with </a:t>
            </a:r>
            <a:r>
              <a:rPr lang="en-US" sz="18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</a:t>
            </a:r>
          </a:p>
          <a:p>
            <a:pPr>
              <a:defRPr/>
            </a:pP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____Y with </a:t>
            </a:r>
            <a:r>
              <a:rPr 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</a:t>
            </a:r>
          </a:p>
          <a:p>
            <a:pPr>
              <a:defRPr/>
            </a:pP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____Y with </a:t>
            </a:r>
            <a:r>
              <a:rPr lang="en-US" sz="1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BB</a:t>
            </a:r>
          </a:p>
        </p:txBody>
      </p:sp>
      <p:sp>
        <p:nvSpPr>
          <p:cNvPr id="394314" name="Rectangle 74" descr="Papyrus"/>
          <p:cNvSpPr>
            <a:spLocks noChangeArrowheads="1"/>
          </p:cNvSpPr>
          <p:nvPr/>
        </p:nvSpPr>
        <p:spPr bwMode="auto">
          <a:xfrm>
            <a:off x="7237413" y="1254125"/>
            <a:ext cx="1906587" cy="74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___ Y with </a:t>
            </a:r>
            <a:r>
              <a:rPr lang="en-US" sz="18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</a:t>
            </a:r>
          </a:p>
          <a:p>
            <a:pPr>
              <a:defRPr/>
            </a:pP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____Y with </a:t>
            </a:r>
            <a:r>
              <a:rPr 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</a:t>
            </a:r>
          </a:p>
          <a:p>
            <a:pPr>
              <a:defRPr/>
            </a:pP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____Y with </a:t>
            </a:r>
            <a:r>
              <a:rPr lang="en-US" sz="1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BB</a:t>
            </a:r>
          </a:p>
        </p:txBody>
      </p:sp>
      <p:sp>
        <p:nvSpPr>
          <p:cNvPr id="394317" name="Rectangle 77" descr="Papyrus"/>
          <p:cNvSpPr>
            <a:spLocks noChangeArrowheads="1"/>
          </p:cNvSpPr>
          <p:nvPr/>
        </p:nvSpPr>
        <p:spPr bwMode="auto">
          <a:xfrm>
            <a:off x="4210050" y="1189038"/>
            <a:ext cx="1944688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___ Y with </a:t>
            </a:r>
            <a:r>
              <a:rPr lang="en-US" sz="18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</a:t>
            </a:r>
          </a:p>
          <a:p>
            <a:pPr>
              <a:defRPr/>
            </a:pP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____Y with </a:t>
            </a:r>
            <a:r>
              <a:rPr 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</a:t>
            </a:r>
          </a:p>
          <a:p>
            <a:pPr>
              <a:defRPr/>
            </a:pP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____Y with </a:t>
            </a:r>
            <a:r>
              <a:rPr lang="en-US" sz="1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BB</a:t>
            </a:r>
          </a:p>
        </p:txBody>
      </p:sp>
      <p:sp>
        <p:nvSpPr>
          <p:cNvPr id="394312" name="Rectangle 72" descr="Papyrus"/>
          <p:cNvSpPr>
            <a:spLocks noChangeArrowheads="1"/>
          </p:cNvSpPr>
          <p:nvPr/>
        </p:nvSpPr>
        <p:spPr bwMode="auto">
          <a:xfrm>
            <a:off x="1277938" y="1058863"/>
            <a:ext cx="1887537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___ Y with </a:t>
            </a:r>
            <a:r>
              <a:rPr lang="en-US" sz="18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</a:t>
            </a:r>
          </a:p>
          <a:p>
            <a:pPr>
              <a:defRPr/>
            </a:pP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____Y with </a:t>
            </a:r>
            <a:r>
              <a:rPr 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</a:t>
            </a:r>
          </a:p>
          <a:p>
            <a:pPr>
              <a:defRPr/>
            </a:pP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____Y with </a:t>
            </a:r>
            <a:r>
              <a:rPr lang="en-US" sz="1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BB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d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94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94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94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94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94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94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94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94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394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94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394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394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3942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942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394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94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3942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3942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3942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3942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3942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3942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3942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3942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394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394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5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 nodeType="clickPar">
                      <p:stCondLst>
                        <p:cond delay="indefinite"/>
                      </p:stCondLst>
                      <p:childTnLst>
                        <p:par>
                          <p:cTn id="9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8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3942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3942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 nodeType="clickPar">
                      <p:stCondLst>
                        <p:cond delay="indefinite"/>
                      </p:stCondLst>
                      <p:childTnLst>
                        <p:par>
                          <p:cTn id="10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4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3942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3942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 nodeType="clickPar">
                      <p:stCondLst>
                        <p:cond delay="indefinite"/>
                      </p:stCondLst>
                      <p:childTnLst>
                        <p:par>
                          <p:cTn id="10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0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3942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3942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 nodeType="clickPar">
                      <p:stCondLst>
                        <p:cond delay="indefinite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8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 nodeType="clickPar">
                      <p:stCondLst>
                        <p:cond delay="indefinite"/>
                      </p:stCondLst>
                      <p:childTnLst>
                        <p:par>
                          <p:cTn id="1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3942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3942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 nodeType="clickPar">
                      <p:stCondLst>
                        <p:cond delay="indefinite"/>
                      </p:stCondLst>
                      <p:childTnLst>
                        <p:par>
                          <p:cTn id="1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9" dur="500" fill="hold"/>
                                        <p:tgtEl>
                                          <p:spTgt spid="3942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0" dur="500" fill="hold"/>
                                        <p:tgtEl>
                                          <p:spTgt spid="3942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 nodeType="clickPar">
                      <p:stCondLst>
                        <p:cond delay="indefinite"/>
                      </p:stCondLst>
                      <p:childTnLst>
                        <p:par>
                          <p:cTn id="1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5" dur="500" fill="hold"/>
                                        <p:tgtEl>
                                          <p:spTgt spid="3942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6" dur="500" fill="hold"/>
                                        <p:tgtEl>
                                          <p:spTgt spid="3942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 nodeType="clickPar">
                      <p:stCondLst>
                        <p:cond delay="indefinite"/>
                      </p:stCondLst>
                      <p:childTnLst>
                        <p:par>
                          <p:cTn id="1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9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1" dur="500" fill="hold"/>
                                        <p:tgtEl>
                                          <p:spTgt spid="3942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2" dur="500" fill="hold"/>
                                        <p:tgtEl>
                                          <p:spTgt spid="3942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 nodeType="clickPar">
                      <p:stCondLst>
                        <p:cond delay="indefinite"/>
                      </p:stCondLst>
                      <p:childTnLst>
                        <p:par>
                          <p:cTn id="1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7" dur="500" fill="hold"/>
                                        <p:tgtEl>
                                          <p:spTgt spid="3942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8" dur="500" fill="hold"/>
                                        <p:tgtEl>
                                          <p:spTgt spid="3942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 nodeType="clickPar">
                      <p:stCondLst>
                        <p:cond delay="indefinite"/>
                      </p:stCondLst>
                      <p:childTnLst>
                        <p:par>
                          <p:cTn id="1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3" dur="500" fill="hold"/>
                                        <p:tgtEl>
                                          <p:spTgt spid="3942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4" dur="500" fill="hold"/>
                                        <p:tgtEl>
                                          <p:spTgt spid="3942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 nodeType="clickPar">
                      <p:stCondLst>
                        <p:cond delay="indefinite"/>
                      </p:stCondLst>
                      <p:childTnLst>
                        <p:par>
                          <p:cTn id="1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7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 nodeType="clickPar">
                      <p:stCondLst>
                        <p:cond delay="indefinite"/>
                      </p:stCondLst>
                      <p:childTnLst>
                        <p:par>
                          <p:cTn id="1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2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4" dur="500" fill="hold"/>
                                        <p:tgtEl>
                                          <p:spTgt spid="3942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5" dur="500" fill="hold"/>
                                        <p:tgtEl>
                                          <p:spTgt spid="3942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 nodeType="clickPar">
                      <p:stCondLst>
                        <p:cond delay="indefinite"/>
                      </p:stCondLst>
                      <p:childTnLst>
                        <p:par>
                          <p:cTn id="1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8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0" dur="500" fill="hold"/>
                                        <p:tgtEl>
                                          <p:spTgt spid="3942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1" dur="500" fill="hold"/>
                                        <p:tgtEl>
                                          <p:spTgt spid="3942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2" fill="hold" nodeType="clickPar">
                      <p:stCondLst>
                        <p:cond delay="indefinite"/>
                      </p:stCondLst>
                      <p:childTnLst>
                        <p:par>
                          <p:cTn id="1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4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6" dur="500" fill="hold"/>
                                        <p:tgtEl>
                                          <p:spTgt spid="3942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7" dur="500" fill="hold"/>
                                        <p:tgtEl>
                                          <p:spTgt spid="3942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 nodeType="clickPar">
                      <p:stCondLst>
                        <p:cond delay="indefinite"/>
                      </p:stCondLst>
                      <p:childTnLst>
                        <p:par>
                          <p:cTn id="1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0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2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 nodeType="clickPar">
                      <p:stCondLst>
                        <p:cond delay="indefinite"/>
                      </p:stCondLst>
                      <p:childTnLst>
                        <p:par>
                          <p:cTn id="1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7" dur="500" fill="hold"/>
                                        <p:tgtEl>
                                          <p:spTgt spid="3942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8" dur="500" fill="hold"/>
                                        <p:tgtEl>
                                          <p:spTgt spid="3942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9" fill="hold" nodeType="clickPar">
                      <p:stCondLst>
                        <p:cond delay="indefinite"/>
                      </p:stCondLst>
                      <p:childTnLst>
                        <p:par>
                          <p:cTn id="1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3" dur="500" fill="hold"/>
                                        <p:tgtEl>
                                          <p:spTgt spid="3942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4" dur="500" fill="hold"/>
                                        <p:tgtEl>
                                          <p:spTgt spid="3942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 nodeType="clickPar">
                      <p:stCondLst>
                        <p:cond delay="indefinite"/>
                      </p:stCondLst>
                      <p:childTnLst>
                        <p:par>
                          <p:cTn id="1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9" dur="500" fill="hold"/>
                                        <p:tgtEl>
                                          <p:spTgt spid="3942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0" dur="500" fill="hold"/>
                                        <p:tgtEl>
                                          <p:spTgt spid="3942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1" fill="hold" nodeType="clickPar">
                      <p:stCondLst>
                        <p:cond delay="indefinite"/>
                      </p:stCondLst>
                      <p:childTnLst>
                        <p:par>
                          <p:cTn id="2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5" dur="500" fill="hold"/>
                                        <p:tgtEl>
                                          <p:spTgt spid="3942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6" dur="500" fill="hold"/>
                                        <p:tgtEl>
                                          <p:spTgt spid="3942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7" fill="hold" nodeType="clickPar">
                      <p:stCondLst>
                        <p:cond delay="indefinite"/>
                      </p:stCondLst>
                      <p:childTnLst>
                        <p:par>
                          <p:cTn id="2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9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1" dur="500" fill="hold"/>
                                        <p:tgtEl>
                                          <p:spTgt spid="3942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2" dur="500" fill="hold"/>
                                        <p:tgtEl>
                                          <p:spTgt spid="3942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3" fill="hold" nodeType="clickPar">
                      <p:stCondLst>
                        <p:cond delay="indefinite"/>
                      </p:stCondLst>
                      <p:childTnLst>
                        <p:par>
                          <p:cTn id="2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7" dur="500" fill="hold"/>
                                        <p:tgtEl>
                                          <p:spTgt spid="3942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8" dur="500" fill="hold"/>
                                        <p:tgtEl>
                                          <p:spTgt spid="3942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9" fill="hold" nodeType="clickPar">
                      <p:stCondLst>
                        <p:cond delay="indefinite"/>
                      </p:stCondLst>
                      <p:childTnLst>
                        <p:par>
                          <p:cTn id="2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3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4" fill="hold" nodeType="clickPar">
                      <p:stCondLst>
                        <p:cond delay="indefinite"/>
                      </p:stCondLst>
                      <p:childTnLst>
                        <p:par>
                          <p:cTn id="2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6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8" dur="500" fill="hold"/>
                                        <p:tgtEl>
                                          <p:spTgt spid="3942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9" dur="500" fill="hold"/>
                                        <p:tgtEl>
                                          <p:spTgt spid="3942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 nodeType="clickPar">
                      <p:stCondLst>
                        <p:cond delay="indefinite"/>
                      </p:stCondLst>
                      <p:childTnLst>
                        <p:par>
                          <p:cTn id="2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2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4" dur="500" fill="hold"/>
                                        <p:tgtEl>
                                          <p:spTgt spid="39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5" dur="500" fill="hold"/>
                                        <p:tgtEl>
                                          <p:spTgt spid="39427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 nodeType="clickPar">
                      <p:stCondLst>
                        <p:cond delay="indefinite"/>
                      </p:stCondLst>
                      <p:childTnLst>
                        <p:par>
                          <p:cTn id="2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8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0" dur="500" fill="hold"/>
                                        <p:tgtEl>
                                          <p:spTgt spid="3942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1" dur="500" fill="hold"/>
                                        <p:tgtEl>
                                          <p:spTgt spid="3942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2" fill="hold" nodeType="clickPar">
                      <p:stCondLst>
                        <p:cond delay="indefinite"/>
                      </p:stCondLst>
                      <p:childTnLst>
                        <p:par>
                          <p:cTn id="24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6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7" fill="hold" nodeType="clickPar">
                      <p:stCondLst>
                        <p:cond delay="indefinite"/>
                      </p:stCondLst>
                      <p:childTnLst>
                        <p:par>
                          <p:cTn id="2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9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1" dur="500" fill="hold"/>
                                        <p:tgtEl>
                                          <p:spTgt spid="3942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2" dur="500" fill="hold"/>
                                        <p:tgtEl>
                                          <p:spTgt spid="3942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 nodeType="clickPar">
                      <p:stCondLst>
                        <p:cond delay="indefinite"/>
                      </p:stCondLst>
                      <p:childTnLst>
                        <p:par>
                          <p:cTn id="25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7" dur="500" fill="hold"/>
                                        <p:tgtEl>
                                          <p:spTgt spid="3942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8" dur="500" fill="hold"/>
                                        <p:tgtEl>
                                          <p:spTgt spid="3942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 nodeType="clickPar">
                      <p:stCondLst>
                        <p:cond delay="indefinite"/>
                      </p:stCondLst>
                      <p:childTnLst>
                        <p:par>
                          <p:cTn id="2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3" dur="500" fill="hold"/>
                                        <p:tgtEl>
                                          <p:spTgt spid="3942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4" dur="500" fill="hold"/>
                                        <p:tgtEl>
                                          <p:spTgt spid="3942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 nodeType="clickPar">
                      <p:stCondLst>
                        <p:cond delay="indefinite"/>
                      </p:stCondLst>
                      <p:childTnLst>
                        <p:par>
                          <p:cTn id="2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9" dur="500" fill="hold"/>
                                        <p:tgtEl>
                                          <p:spTgt spid="3942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0" dur="500" fill="hold"/>
                                        <p:tgtEl>
                                          <p:spTgt spid="3942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1" fill="hold" nodeType="clickPar">
                      <p:stCondLst>
                        <p:cond delay="indefinite"/>
                      </p:stCondLst>
                      <p:childTnLst>
                        <p:par>
                          <p:cTn id="2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5" dur="500" fill="hold"/>
                                        <p:tgtEl>
                                          <p:spTgt spid="394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6" dur="500" fill="hold"/>
                                        <p:tgtEl>
                                          <p:spTgt spid="394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7" fill="hold" nodeType="clickPar">
                      <p:stCondLst>
                        <p:cond delay="indefinite"/>
                      </p:stCondLst>
                      <p:childTnLst>
                        <p:par>
                          <p:cTn id="2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1" dur="500" fill="hold"/>
                                        <p:tgtEl>
                                          <p:spTgt spid="3942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2" dur="500" fill="hold"/>
                                        <p:tgtEl>
                                          <p:spTgt spid="3942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3" fill="hold" nodeType="clickPar">
                      <p:stCondLst>
                        <p:cond delay="indefinite"/>
                      </p:stCondLst>
                      <p:childTnLst>
                        <p:par>
                          <p:cTn id="2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7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8" dur="500" fill="hold"/>
                                        <p:tgtEl>
                                          <p:spTgt spid="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 nodeType="clickPar">
                      <p:stCondLst>
                        <p:cond delay="indefinite"/>
                      </p:stCondLst>
                      <p:childTnLst>
                        <p:par>
                          <p:cTn id="2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3" dur="500" fill="hold"/>
                                        <p:tgtEl>
                                          <p:spTgt spid="394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4" dur="500" fill="hold"/>
                                        <p:tgtEl>
                                          <p:spTgt spid="394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5" fill="hold" nodeType="clickPar">
                      <p:stCondLst>
                        <p:cond delay="indefinite"/>
                      </p:stCondLst>
                      <p:childTnLst>
                        <p:par>
                          <p:cTn id="2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9" dur="500" fill="hold"/>
                                        <p:tgtEl>
                                          <p:spTgt spid="394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0" dur="500" fill="hold"/>
                                        <p:tgtEl>
                                          <p:spTgt spid="394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1" fill="hold" nodeType="clickPar">
                      <p:stCondLst>
                        <p:cond delay="indefinite"/>
                      </p:stCondLst>
                      <p:childTnLst>
                        <p:par>
                          <p:cTn id="3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5" dur="500" fill="hold"/>
                                        <p:tgtEl>
                                          <p:spTgt spid="394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6" dur="500" fill="hold"/>
                                        <p:tgtEl>
                                          <p:spTgt spid="394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7" fill="hold" nodeType="clickPar">
                      <p:stCondLst>
                        <p:cond delay="indefinite"/>
                      </p:stCondLst>
                      <p:childTnLst>
                        <p:par>
                          <p:cTn id="3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1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2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3" fill="hold" nodeType="clickPar">
                      <p:stCondLst>
                        <p:cond delay="indefinite"/>
                      </p:stCondLst>
                      <p:childTnLst>
                        <p:par>
                          <p:cTn id="3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7" dur="500" fill="hold"/>
                                        <p:tgtEl>
                                          <p:spTgt spid="394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8" dur="500" fill="hold"/>
                                        <p:tgtEl>
                                          <p:spTgt spid="394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 nodeType="clickPar">
                      <p:stCondLst>
                        <p:cond delay="indefinite"/>
                      </p:stCondLst>
                      <p:childTnLst>
                        <p:par>
                          <p:cTn id="3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3" dur="500" fill="hold"/>
                                        <p:tgtEl>
                                          <p:spTgt spid="394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4" dur="500" fill="hold"/>
                                        <p:tgtEl>
                                          <p:spTgt spid="394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5" fill="hold" nodeType="clickPar">
                      <p:stCondLst>
                        <p:cond delay="indefinite"/>
                      </p:stCondLst>
                      <p:childTnLst>
                        <p:par>
                          <p:cTn id="3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7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9" dur="500" fill="hold"/>
                                        <p:tgtEl>
                                          <p:spTgt spid="394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0" dur="500" fill="hold"/>
                                        <p:tgtEl>
                                          <p:spTgt spid="394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1" fill="hold" nodeType="clickPar">
                      <p:stCondLst>
                        <p:cond delay="indefinite"/>
                      </p:stCondLst>
                      <p:childTnLst>
                        <p:par>
                          <p:cTn id="3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3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5" dur="500" fill="hold"/>
                                        <p:tgtEl>
                                          <p:spTgt spid="3942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6" dur="500" fill="hold"/>
                                        <p:tgtEl>
                                          <p:spTgt spid="3942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7" fill="hold" nodeType="clickPar">
                      <p:stCondLst>
                        <p:cond delay="indefinite"/>
                      </p:stCondLst>
                      <p:childTnLst>
                        <p:par>
                          <p:cTn id="33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1" dur="500" fill="hold"/>
                                        <p:tgtEl>
                                          <p:spTgt spid="394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2" dur="500" fill="hold"/>
                                        <p:tgtEl>
                                          <p:spTgt spid="394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3" fill="hold" nodeType="clickPar">
                      <p:stCondLst>
                        <p:cond delay="indefinite"/>
                      </p:stCondLst>
                      <p:childTnLst>
                        <p:par>
                          <p:cTn id="3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7" dur="500" fill="hold"/>
                                        <p:tgtEl>
                                          <p:spTgt spid="394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8" dur="500" fill="hold"/>
                                        <p:tgtEl>
                                          <p:spTgt spid="394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9" fill="hold" nodeType="clickPar">
                      <p:stCondLst>
                        <p:cond delay="indefinite"/>
                      </p:stCondLst>
                      <p:childTnLst>
                        <p:par>
                          <p:cTn id="3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1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3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4" fill="hold" nodeType="clickPar">
                      <p:stCondLst>
                        <p:cond delay="indefinite"/>
                      </p:stCondLst>
                      <p:childTnLst>
                        <p:par>
                          <p:cTn id="35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6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8" dur="500" fill="hold"/>
                                        <p:tgtEl>
                                          <p:spTgt spid="3942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9" dur="500" fill="hold"/>
                                        <p:tgtEl>
                                          <p:spTgt spid="3942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 nodeType="clickPar">
                      <p:stCondLst>
                        <p:cond delay="indefinite"/>
                      </p:stCondLst>
                      <p:childTnLst>
                        <p:par>
                          <p:cTn id="3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4" dur="500" fill="hold"/>
                                        <p:tgtEl>
                                          <p:spTgt spid="3942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5" dur="500" fill="hold"/>
                                        <p:tgtEl>
                                          <p:spTgt spid="3942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6" fill="hold" nodeType="clickPar">
                      <p:stCondLst>
                        <p:cond delay="indefinite"/>
                      </p:stCondLst>
                      <p:childTnLst>
                        <p:par>
                          <p:cTn id="3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8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0" dur="500" fill="hold"/>
                                        <p:tgtEl>
                                          <p:spTgt spid="3942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1" dur="500" fill="hold"/>
                                        <p:tgtEl>
                                          <p:spTgt spid="3942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2" fill="hold" nodeType="clickPar">
                      <p:stCondLst>
                        <p:cond delay="indefinite"/>
                      </p:stCondLst>
                      <p:childTnLst>
                        <p:par>
                          <p:cTn id="3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4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6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7" fill="hold" nodeType="clickPar">
                      <p:stCondLst>
                        <p:cond delay="indefinite"/>
                      </p:stCondLst>
                      <p:childTnLst>
                        <p:par>
                          <p:cTn id="3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9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2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1" dur="500" fill="hold"/>
                                        <p:tgtEl>
                                          <p:spTgt spid="3942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2" dur="500" fill="hold"/>
                                        <p:tgtEl>
                                          <p:spTgt spid="3942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4243" grpId="0"/>
      <p:bldP spid="394244" grpId="0"/>
      <p:bldP spid="394245" grpId="0"/>
      <p:bldP spid="394246" grpId="0"/>
      <p:bldP spid="394248" grpId="0"/>
      <p:bldP spid="394250" grpId="0"/>
      <p:bldP spid="394252" grpId="0"/>
      <p:bldP spid="394253" grpId="0"/>
      <p:bldP spid="394254" grpId="0"/>
      <p:bldP spid="394256" grpId="0"/>
      <p:bldP spid="394258" grpId="0"/>
      <p:bldP spid="394260" grpId="0"/>
      <p:bldP spid="394261" grpId="0"/>
      <p:bldP spid="394262" grpId="0"/>
      <p:bldP spid="394269" grpId="0"/>
      <p:bldP spid="394270" grpId="0"/>
      <p:bldP spid="394271" grpId="0"/>
      <p:bldP spid="394272" grpId="0"/>
      <p:bldP spid="394274" grpId="0"/>
      <p:bldP spid="394276" grpId="0"/>
      <p:bldP spid="394278" grpId="0"/>
      <p:bldP spid="394279" grpId="0"/>
      <p:bldP spid="394280" grpId="0"/>
      <p:bldP spid="394282" grpId="0"/>
      <p:bldP spid="394284" grpId="0"/>
      <p:bldP spid="394286" grpId="0"/>
      <p:bldP spid="394287" grpId="0"/>
      <p:bldP spid="394288" grpId="0"/>
      <p:bldP spid="394289" grpId="0"/>
      <p:bldP spid="394290" grpId="0"/>
      <p:bldP spid="394291" grpId="0"/>
      <p:bldP spid="394292" grpId="0"/>
      <p:bldP spid="394294" grpId="0"/>
      <p:bldP spid="394296" grpId="0"/>
      <p:bldP spid="394247" grpId="0"/>
      <p:bldP spid="394249" grpId="0"/>
      <p:bldP spid="394251" grpId="0"/>
      <p:bldP spid="394255" grpId="0"/>
      <p:bldP spid="394257" grpId="0"/>
      <p:bldP spid="394259" grpId="0"/>
      <p:bldP spid="394264" grpId="0"/>
      <p:bldP spid="394268" grpId="0"/>
      <p:bldP spid="394266" grpId="0"/>
      <p:bldP spid="394273" grpId="0"/>
      <p:bldP spid="394277" grpId="0"/>
      <p:bldP spid="394281" grpId="0"/>
      <p:bldP spid="394283" grpId="0"/>
      <p:bldP spid="394285" grpId="0"/>
      <p:bldP spid="394263" grpId="0"/>
      <p:bldP spid="394265" grpId="0"/>
      <p:bldP spid="394267" grpId="0"/>
      <p:bldP spid="128" grpId="0"/>
      <p:bldP spid="129" grpId="0"/>
      <p:bldP spid="134" grpId="0"/>
      <p:bldP spid="135" grpId="0"/>
      <p:bldP spid="136" grpId="0"/>
      <p:bldP spid="137" grpId="0"/>
      <p:bldP spid="138" grpId="0"/>
      <p:bldP spid="139" grpId="0"/>
      <p:bldP spid="394295" grpId="0"/>
      <p:bldP spid="140" grpId="0"/>
      <p:bldP spid="141" grpId="0"/>
      <p:bldP spid="142" grpId="0"/>
      <p:bldP spid="143" grpId="0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 shadeToTitle="1"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AutoShape 2" descr="Parchment"/>
          <p:cNvSpPr>
            <a:spLocks noChangeArrowheads="1"/>
          </p:cNvSpPr>
          <p:nvPr/>
        </p:nvSpPr>
        <p:spPr bwMode="auto">
          <a:xfrm>
            <a:off x="6297613" y="768350"/>
            <a:ext cx="2568575" cy="2424113"/>
          </a:xfrm>
          <a:prstGeom prst="triangle">
            <a:avLst>
              <a:gd name="adj" fmla="val 50000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57150" cmpd="thickThin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467" name="AutoShape 3" descr="Parchment"/>
          <p:cNvSpPr>
            <a:spLocks noChangeArrowheads="1"/>
          </p:cNvSpPr>
          <p:nvPr/>
        </p:nvSpPr>
        <p:spPr bwMode="auto">
          <a:xfrm>
            <a:off x="6305550" y="4240213"/>
            <a:ext cx="2568575" cy="2424112"/>
          </a:xfrm>
          <a:prstGeom prst="triangle">
            <a:avLst>
              <a:gd name="adj" fmla="val 50000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57150" cmpd="thickThin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2548" name="Rectangle 4"/>
          <p:cNvSpPr>
            <a:spLocks noChangeArrowheads="1"/>
          </p:cNvSpPr>
          <p:nvPr/>
        </p:nvSpPr>
        <p:spPr bwMode="auto">
          <a:xfrm>
            <a:off x="7575550" y="5886450"/>
            <a:ext cx="1103313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18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</a:t>
            </a: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__</a:t>
            </a:r>
          </a:p>
          <a:p>
            <a:pPr>
              <a:defRPr/>
            </a:pPr>
            <a:r>
              <a:rPr 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</a:t>
            </a:r>
            <a:r>
              <a:rPr 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</a:t>
            </a: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__</a:t>
            </a:r>
          </a:p>
          <a:p>
            <a:pPr>
              <a:defRPr/>
            </a:pPr>
            <a:r>
              <a:rPr lang="en-US" sz="1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BB</a:t>
            </a: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___</a:t>
            </a:r>
          </a:p>
        </p:txBody>
      </p:sp>
      <p:sp>
        <p:nvSpPr>
          <p:cNvPr id="62469" name="AutoShape 5" descr="Parchment"/>
          <p:cNvSpPr>
            <a:spLocks noChangeArrowheads="1"/>
          </p:cNvSpPr>
          <p:nvPr/>
        </p:nvSpPr>
        <p:spPr bwMode="auto">
          <a:xfrm>
            <a:off x="3278188" y="4276725"/>
            <a:ext cx="2568575" cy="2424113"/>
          </a:xfrm>
          <a:prstGeom prst="triangle">
            <a:avLst>
              <a:gd name="adj" fmla="val 50000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57150" cmpd="thickThin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2550" name="Rectangle 6"/>
          <p:cNvSpPr>
            <a:spLocks noChangeArrowheads="1"/>
          </p:cNvSpPr>
          <p:nvPr/>
        </p:nvSpPr>
        <p:spPr bwMode="auto">
          <a:xfrm>
            <a:off x="4549775" y="5929313"/>
            <a:ext cx="1154113" cy="69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18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</a:t>
            </a: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__</a:t>
            </a:r>
          </a:p>
          <a:p>
            <a:pPr>
              <a:defRPr/>
            </a:pPr>
            <a:r>
              <a:rPr 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</a:t>
            </a: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___</a:t>
            </a:r>
          </a:p>
          <a:p>
            <a:pPr>
              <a:defRPr/>
            </a:pPr>
            <a:r>
              <a:rPr lang="en-US" sz="1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BB</a:t>
            </a: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___</a:t>
            </a:r>
          </a:p>
        </p:txBody>
      </p:sp>
      <p:sp>
        <p:nvSpPr>
          <p:cNvPr id="62471" name="AutoShape 7" descr="Parchment"/>
          <p:cNvSpPr>
            <a:spLocks noChangeArrowheads="1"/>
          </p:cNvSpPr>
          <p:nvPr/>
        </p:nvSpPr>
        <p:spPr bwMode="auto">
          <a:xfrm>
            <a:off x="217488" y="4254500"/>
            <a:ext cx="2568575" cy="2424113"/>
          </a:xfrm>
          <a:prstGeom prst="triangle">
            <a:avLst>
              <a:gd name="adj" fmla="val 50000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57150" cmpd="thickThin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2552" name="Rectangle 8"/>
          <p:cNvSpPr>
            <a:spLocks noChangeArrowheads="1"/>
          </p:cNvSpPr>
          <p:nvPr/>
        </p:nvSpPr>
        <p:spPr bwMode="auto">
          <a:xfrm>
            <a:off x="1450975" y="5900738"/>
            <a:ext cx="1089025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18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</a:t>
            </a: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__</a:t>
            </a:r>
          </a:p>
          <a:p>
            <a:pPr>
              <a:defRPr/>
            </a:pPr>
            <a:r>
              <a:rPr 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</a:t>
            </a: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___</a:t>
            </a:r>
          </a:p>
          <a:p>
            <a:pPr>
              <a:defRPr/>
            </a:pPr>
            <a:r>
              <a:rPr lang="en-US" sz="1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BB</a:t>
            </a: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___</a:t>
            </a:r>
          </a:p>
        </p:txBody>
      </p:sp>
      <p:sp>
        <p:nvSpPr>
          <p:cNvPr id="492553" name="Rectangle 9"/>
          <p:cNvSpPr>
            <a:spLocks noChangeArrowheads="1"/>
          </p:cNvSpPr>
          <p:nvPr/>
        </p:nvSpPr>
        <p:spPr bwMode="auto">
          <a:xfrm>
            <a:off x="7602538" y="2446338"/>
            <a:ext cx="1133475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18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</a:t>
            </a: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__</a:t>
            </a:r>
          </a:p>
          <a:p>
            <a:pPr>
              <a:defRPr/>
            </a:pPr>
            <a:r>
              <a:rPr 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</a:t>
            </a:r>
            <a:r>
              <a:rPr 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___</a:t>
            </a:r>
          </a:p>
          <a:p>
            <a:pPr>
              <a:defRPr/>
            </a:pPr>
            <a:r>
              <a:rPr lang="en-US" sz="1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BB</a:t>
            </a: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___</a:t>
            </a:r>
          </a:p>
        </p:txBody>
      </p:sp>
      <p:sp>
        <p:nvSpPr>
          <p:cNvPr id="62474" name="AutoShape 10" descr="Parchment"/>
          <p:cNvSpPr>
            <a:spLocks noChangeArrowheads="1"/>
          </p:cNvSpPr>
          <p:nvPr/>
        </p:nvSpPr>
        <p:spPr bwMode="auto">
          <a:xfrm>
            <a:off x="3249613" y="739775"/>
            <a:ext cx="2568575" cy="2424113"/>
          </a:xfrm>
          <a:prstGeom prst="triangle">
            <a:avLst>
              <a:gd name="adj" fmla="val 50000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57150" cmpd="thickThin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2555" name="Rectangle 11"/>
          <p:cNvSpPr>
            <a:spLocks noChangeArrowheads="1"/>
          </p:cNvSpPr>
          <p:nvPr/>
        </p:nvSpPr>
        <p:spPr bwMode="auto">
          <a:xfrm>
            <a:off x="4549775" y="2416175"/>
            <a:ext cx="1139825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18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</a:t>
            </a: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__</a:t>
            </a:r>
          </a:p>
          <a:p>
            <a:pPr>
              <a:defRPr/>
            </a:pPr>
            <a:r>
              <a:rPr 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</a:t>
            </a:r>
            <a:r>
              <a:rPr 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___</a:t>
            </a:r>
          </a:p>
          <a:p>
            <a:pPr>
              <a:defRPr/>
            </a:pPr>
            <a:r>
              <a:rPr lang="en-US" sz="1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BB</a:t>
            </a: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___</a:t>
            </a:r>
          </a:p>
        </p:txBody>
      </p:sp>
      <p:sp>
        <p:nvSpPr>
          <p:cNvPr id="62476" name="AutoShape 12" descr="Parchment"/>
          <p:cNvSpPr>
            <a:spLocks noChangeArrowheads="1"/>
          </p:cNvSpPr>
          <p:nvPr/>
        </p:nvSpPr>
        <p:spPr bwMode="auto">
          <a:xfrm>
            <a:off x="260350" y="752475"/>
            <a:ext cx="2568575" cy="2424113"/>
          </a:xfrm>
          <a:prstGeom prst="triangle">
            <a:avLst>
              <a:gd name="adj" fmla="val 50000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57150" cmpd="thickThin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2557" name="Rectangle 13"/>
          <p:cNvSpPr>
            <a:spLocks noChangeArrowheads="1"/>
          </p:cNvSpPr>
          <p:nvPr/>
        </p:nvSpPr>
        <p:spPr bwMode="auto">
          <a:xfrm>
            <a:off x="1500188" y="2436813"/>
            <a:ext cx="1322387" cy="69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18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</a:t>
            </a: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__</a:t>
            </a:r>
          </a:p>
          <a:p>
            <a:pPr>
              <a:defRPr/>
            </a:pPr>
            <a:r>
              <a:rPr 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</a:t>
            </a: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___</a:t>
            </a:r>
          </a:p>
          <a:p>
            <a:pPr>
              <a:defRPr/>
            </a:pPr>
            <a:r>
              <a:rPr lang="en-US" sz="1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BB</a:t>
            </a: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___</a:t>
            </a:r>
          </a:p>
        </p:txBody>
      </p:sp>
      <p:sp>
        <p:nvSpPr>
          <p:cNvPr id="492558" name="Rectangle 14" descr="Papyrus"/>
          <p:cNvSpPr>
            <a:spLocks noChangeArrowheads="1"/>
          </p:cNvSpPr>
          <p:nvPr/>
        </p:nvSpPr>
        <p:spPr bwMode="auto">
          <a:xfrm>
            <a:off x="6362700" y="3340100"/>
            <a:ext cx="2781300" cy="92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[</a:t>
            </a:r>
            <a:r>
              <a:rPr 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-G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]    1. </a:t>
            </a:r>
            <a:r>
              <a:rPr 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M</a:t>
            </a:r>
            <a:r>
              <a:rPr lang="en-US" sz="16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E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  =</a:t>
            </a: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Arial" charset="0"/>
              </a:rPr>
              <a:t>___</a:t>
            </a:r>
          </a:p>
          <a:p>
            <a:pPr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[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+T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]   2. 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M</a:t>
            </a:r>
            <a:r>
              <a:rPr 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T</a:t>
            </a:r>
            <a:r>
              <a:rPr lang="en-US" sz="20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 =</a:t>
            </a: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Arial" charset="0"/>
              </a:rPr>
              <a:t>___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cs typeface="Arial" charset="0"/>
            </a:endParaRPr>
          </a:p>
          <a:p>
            <a:pPr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[</a:t>
            </a:r>
            <a:r>
              <a:rPr lang="en-US" sz="20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-G&amp;T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]3.</a:t>
            </a:r>
            <a:r>
              <a:rPr lang="en-US" sz="20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M</a:t>
            </a:r>
            <a:r>
              <a:rPr lang="en-US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BB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=</a:t>
            </a: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Arial" charset="0"/>
              </a:rPr>
              <a:t>___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492559" name="Rectangle 15"/>
          <p:cNvSpPr>
            <a:spLocks noChangeArrowheads="1"/>
          </p:cNvSpPr>
          <p:nvPr/>
        </p:nvSpPr>
        <p:spPr bwMode="auto">
          <a:xfrm>
            <a:off x="2033588" y="2438400"/>
            <a:ext cx="2857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2.5</a:t>
            </a:r>
          </a:p>
        </p:txBody>
      </p:sp>
      <p:sp>
        <p:nvSpPr>
          <p:cNvPr id="492560" name="Rectangle 16"/>
          <p:cNvSpPr>
            <a:spLocks noChangeArrowheads="1"/>
          </p:cNvSpPr>
          <p:nvPr/>
        </p:nvSpPr>
        <p:spPr bwMode="auto">
          <a:xfrm>
            <a:off x="1931988" y="2705100"/>
            <a:ext cx="454025" cy="163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-1.5</a:t>
            </a:r>
          </a:p>
        </p:txBody>
      </p:sp>
      <p:sp>
        <p:nvSpPr>
          <p:cNvPr id="492561" name="Rectangle 17"/>
          <p:cNvSpPr>
            <a:spLocks noChangeArrowheads="1"/>
          </p:cNvSpPr>
          <p:nvPr/>
        </p:nvSpPr>
        <p:spPr bwMode="auto">
          <a:xfrm>
            <a:off x="2147888" y="2952750"/>
            <a:ext cx="20955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1</a:t>
            </a:r>
          </a:p>
        </p:txBody>
      </p:sp>
      <p:sp>
        <p:nvSpPr>
          <p:cNvPr id="492562" name="Rectangle 18"/>
          <p:cNvSpPr>
            <a:spLocks noChangeArrowheads="1"/>
          </p:cNvSpPr>
          <p:nvPr/>
        </p:nvSpPr>
        <p:spPr bwMode="auto">
          <a:xfrm>
            <a:off x="1400175" y="1062038"/>
            <a:ext cx="28575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125</a:t>
            </a:r>
          </a:p>
        </p:txBody>
      </p:sp>
      <p:sp>
        <p:nvSpPr>
          <p:cNvPr id="492563" name="Rectangle 19"/>
          <p:cNvSpPr>
            <a:spLocks noChangeArrowheads="1"/>
          </p:cNvSpPr>
          <p:nvPr/>
        </p:nvSpPr>
        <p:spPr bwMode="auto">
          <a:xfrm>
            <a:off x="1400175" y="1323975"/>
            <a:ext cx="3429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75</a:t>
            </a:r>
          </a:p>
        </p:txBody>
      </p:sp>
      <p:sp>
        <p:nvSpPr>
          <p:cNvPr id="492564" name="Rectangle 20"/>
          <p:cNvSpPr>
            <a:spLocks noChangeArrowheads="1"/>
          </p:cNvSpPr>
          <p:nvPr/>
        </p:nvSpPr>
        <p:spPr bwMode="auto">
          <a:xfrm>
            <a:off x="1428750" y="1595438"/>
            <a:ext cx="3048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50</a:t>
            </a:r>
          </a:p>
        </p:txBody>
      </p:sp>
      <p:sp>
        <p:nvSpPr>
          <p:cNvPr id="492565" name="Rectangle 21"/>
          <p:cNvSpPr>
            <a:spLocks noChangeArrowheads="1"/>
          </p:cNvSpPr>
          <p:nvPr/>
        </p:nvSpPr>
        <p:spPr bwMode="auto">
          <a:xfrm>
            <a:off x="5067300" y="2386013"/>
            <a:ext cx="20955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20</a:t>
            </a:r>
          </a:p>
        </p:txBody>
      </p:sp>
      <p:sp>
        <p:nvSpPr>
          <p:cNvPr id="492566" name="Rectangle 22"/>
          <p:cNvSpPr>
            <a:spLocks noChangeArrowheads="1"/>
          </p:cNvSpPr>
          <p:nvPr/>
        </p:nvSpPr>
        <p:spPr bwMode="auto">
          <a:xfrm>
            <a:off x="5067300" y="2638425"/>
            <a:ext cx="2286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-19</a:t>
            </a:r>
          </a:p>
        </p:txBody>
      </p:sp>
      <p:sp>
        <p:nvSpPr>
          <p:cNvPr id="492567" name="Rectangle 23"/>
          <p:cNvSpPr>
            <a:spLocks noChangeArrowheads="1"/>
          </p:cNvSpPr>
          <p:nvPr/>
        </p:nvSpPr>
        <p:spPr bwMode="auto">
          <a:xfrm>
            <a:off x="5162550" y="2900363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1</a:t>
            </a:r>
          </a:p>
        </p:txBody>
      </p:sp>
      <p:sp>
        <p:nvSpPr>
          <p:cNvPr id="492568" name="Rectangle 24"/>
          <p:cNvSpPr>
            <a:spLocks noChangeArrowheads="1"/>
          </p:cNvSpPr>
          <p:nvPr/>
        </p:nvSpPr>
        <p:spPr bwMode="auto">
          <a:xfrm>
            <a:off x="4391025" y="1438275"/>
            <a:ext cx="28575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38</a:t>
            </a:r>
          </a:p>
        </p:txBody>
      </p:sp>
      <p:sp>
        <p:nvSpPr>
          <p:cNvPr id="492569" name="Rectangle 25"/>
          <p:cNvSpPr>
            <a:spLocks noChangeArrowheads="1"/>
          </p:cNvSpPr>
          <p:nvPr/>
        </p:nvSpPr>
        <p:spPr bwMode="auto">
          <a:xfrm>
            <a:off x="4475163" y="1743075"/>
            <a:ext cx="2667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2</a:t>
            </a:r>
          </a:p>
        </p:txBody>
      </p:sp>
      <p:sp>
        <p:nvSpPr>
          <p:cNvPr id="492570" name="Rectangle 26"/>
          <p:cNvSpPr>
            <a:spLocks noChangeArrowheads="1"/>
          </p:cNvSpPr>
          <p:nvPr/>
        </p:nvSpPr>
        <p:spPr bwMode="auto">
          <a:xfrm>
            <a:off x="8086725" y="2433638"/>
            <a:ext cx="2286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5</a:t>
            </a:r>
          </a:p>
        </p:txBody>
      </p:sp>
      <p:sp>
        <p:nvSpPr>
          <p:cNvPr id="492571" name="Rectangle 27"/>
          <p:cNvSpPr>
            <a:spLocks noChangeArrowheads="1"/>
          </p:cNvSpPr>
          <p:nvPr/>
        </p:nvSpPr>
        <p:spPr bwMode="auto">
          <a:xfrm>
            <a:off x="8043863" y="2686050"/>
            <a:ext cx="2667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-4</a:t>
            </a:r>
          </a:p>
        </p:txBody>
      </p:sp>
      <p:sp>
        <p:nvSpPr>
          <p:cNvPr id="492572" name="Rectangle 28"/>
          <p:cNvSpPr>
            <a:spLocks noChangeArrowheads="1"/>
          </p:cNvSpPr>
          <p:nvPr/>
        </p:nvSpPr>
        <p:spPr bwMode="auto">
          <a:xfrm>
            <a:off x="8177213" y="2959100"/>
            <a:ext cx="306387" cy="153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1</a:t>
            </a:r>
          </a:p>
        </p:txBody>
      </p:sp>
      <p:sp>
        <p:nvSpPr>
          <p:cNvPr id="492573" name="Rectangle 29"/>
          <p:cNvSpPr>
            <a:spLocks noChangeArrowheads="1"/>
          </p:cNvSpPr>
          <p:nvPr/>
        </p:nvSpPr>
        <p:spPr bwMode="auto">
          <a:xfrm>
            <a:off x="1962150" y="5876925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4</a:t>
            </a:r>
          </a:p>
        </p:txBody>
      </p:sp>
      <p:sp>
        <p:nvSpPr>
          <p:cNvPr id="492574" name="Rectangle 30"/>
          <p:cNvSpPr>
            <a:spLocks noChangeArrowheads="1"/>
          </p:cNvSpPr>
          <p:nvPr/>
        </p:nvSpPr>
        <p:spPr bwMode="auto">
          <a:xfrm>
            <a:off x="1943100" y="6143625"/>
            <a:ext cx="20955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-3</a:t>
            </a:r>
          </a:p>
        </p:txBody>
      </p:sp>
      <p:sp>
        <p:nvSpPr>
          <p:cNvPr id="492575" name="Rectangle 31"/>
          <p:cNvSpPr>
            <a:spLocks noChangeArrowheads="1"/>
          </p:cNvSpPr>
          <p:nvPr/>
        </p:nvSpPr>
        <p:spPr bwMode="auto">
          <a:xfrm>
            <a:off x="2109788" y="6434138"/>
            <a:ext cx="1905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1</a:t>
            </a:r>
          </a:p>
        </p:txBody>
      </p:sp>
      <p:sp>
        <p:nvSpPr>
          <p:cNvPr id="492576" name="Rectangle 32"/>
          <p:cNvSpPr>
            <a:spLocks noChangeArrowheads="1"/>
          </p:cNvSpPr>
          <p:nvPr/>
        </p:nvSpPr>
        <p:spPr bwMode="auto">
          <a:xfrm>
            <a:off x="1323975" y="4591050"/>
            <a:ext cx="3048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60</a:t>
            </a:r>
          </a:p>
        </p:txBody>
      </p:sp>
      <p:sp>
        <p:nvSpPr>
          <p:cNvPr id="492577" name="Rectangle 33"/>
          <p:cNvSpPr>
            <a:spLocks noChangeArrowheads="1"/>
          </p:cNvSpPr>
          <p:nvPr/>
        </p:nvSpPr>
        <p:spPr bwMode="auto">
          <a:xfrm>
            <a:off x="1314450" y="4857750"/>
            <a:ext cx="3619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45</a:t>
            </a:r>
          </a:p>
        </p:txBody>
      </p:sp>
      <p:sp>
        <p:nvSpPr>
          <p:cNvPr id="492578" name="Rectangle 34"/>
          <p:cNvSpPr>
            <a:spLocks noChangeArrowheads="1"/>
          </p:cNvSpPr>
          <p:nvPr/>
        </p:nvSpPr>
        <p:spPr bwMode="auto">
          <a:xfrm>
            <a:off x="1333500" y="5114925"/>
            <a:ext cx="2857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15</a:t>
            </a:r>
          </a:p>
        </p:txBody>
      </p:sp>
      <p:sp>
        <p:nvSpPr>
          <p:cNvPr id="492579" name="Rectangle 35"/>
          <p:cNvSpPr>
            <a:spLocks noChangeArrowheads="1"/>
          </p:cNvSpPr>
          <p:nvPr/>
        </p:nvSpPr>
        <p:spPr bwMode="auto">
          <a:xfrm>
            <a:off x="4972050" y="5891213"/>
            <a:ext cx="24765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2</a:t>
            </a:r>
          </a:p>
        </p:txBody>
      </p:sp>
      <p:sp>
        <p:nvSpPr>
          <p:cNvPr id="492580" name="Rectangle 36"/>
          <p:cNvSpPr>
            <a:spLocks noChangeArrowheads="1"/>
          </p:cNvSpPr>
          <p:nvPr/>
        </p:nvSpPr>
        <p:spPr bwMode="auto">
          <a:xfrm>
            <a:off x="4967288" y="6186488"/>
            <a:ext cx="28575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-1</a:t>
            </a:r>
          </a:p>
        </p:txBody>
      </p:sp>
      <p:sp>
        <p:nvSpPr>
          <p:cNvPr id="492581" name="Rectangle 37"/>
          <p:cNvSpPr>
            <a:spLocks noChangeArrowheads="1"/>
          </p:cNvSpPr>
          <p:nvPr/>
        </p:nvSpPr>
        <p:spPr bwMode="auto">
          <a:xfrm>
            <a:off x="5140325" y="6448425"/>
            <a:ext cx="20955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1</a:t>
            </a:r>
          </a:p>
        </p:txBody>
      </p:sp>
      <p:sp>
        <p:nvSpPr>
          <p:cNvPr id="492582" name="Rectangle 38"/>
          <p:cNvSpPr>
            <a:spLocks noChangeArrowheads="1"/>
          </p:cNvSpPr>
          <p:nvPr/>
        </p:nvSpPr>
        <p:spPr bwMode="auto">
          <a:xfrm>
            <a:off x="4367213" y="4886325"/>
            <a:ext cx="3048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100</a:t>
            </a:r>
          </a:p>
        </p:txBody>
      </p:sp>
      <p:sp>
        <p:nvSpPr>
          <p:cNvPr id="492583" name="Rectangle 39"/>
          <p:cNvSpPr>
            <a:spLocks noChangeArrowheads="1"/>
          </p:cNvSpPr>
          <p:nvPr/>
        </p:nvSpPr>
        <p:spPr bwMode="auto">
          <a:xfrm>
            <a:off x="4352925" y="5153025"/>
            <a:ext cx="32385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100</a:t>
            </a:r>
          </a:p>
        </p:txBody>
      </p:sp>
      <p:sp>
        <p:nvSpPr>
          <p:cNvPr id="492584" name="Rectangle 40"/>
          <p:cNvSpPr>
            <a:spLocks noChangeArrowheads="1"/>
          </p:cNvSpPr>
          <p:nvPr/>
        </p:nvSpPr>
        <p:spPr bwMode="auto">
          <a:xfrm>
            <a:off x="7972425" y="5824538"/>
            <a:ext cx="3429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8</a:t>
            </a:r>
          </a:p>
        </p:txBody>
      </p:sp>
      <p:sp>
        <p:nvSpPr>
          <p:cNvPr id="492585" name="Rectangle 41"/>
          <p:cNvSpPr>
            <a:spLocks noChangeArrowheads="1"/>
          </p:cNvSpPr>
          <p:nvPr/>
        </p:nvSpPr>
        <p:spPr bwMode="auto">
          <a:xfrm>
            <a:off x="8099425" y="6129338"/>
            <a:ext cx="2286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-7</a:t>
            </a:r>
          </a:p>
        </p:txBody>
      </p:sp>
      <p:sp>
        <p:nvSpPr>
          <p:cNvPr id="492586" name="Rectangle 42"/>
          <p:cNvSpPr>
            <a:spLocks noChangeArrowheads="1"/>
          </p:cNvSpPr>
          <p:nvPr/>
        </p:nvSpPr>
        <p:spPr bwMode="auto">
          <a:xfrm>
            <a:off x="8186738" y="6400800"/>
            <a:ext cx="2667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1</a:t>
            </a:r>
          </a:p>
        </p:txBody>
      </p:sp>
      <p:sp>
        <p:nvSpPr>
          <p:cNvPr id="492587" name="Rectangle 43"/>
          <p:cNvSpPr>
            <a:spLocks noChangeArrowheads="1"/>
          </p:cNvSpPr>
          <p:nvPr/>
        </p:nvSpPr>
        <p:spPr bwMode="auto">
          <a:xfrm>
            <a:off x="7362825" y="4576763"/>
            <a:ext cx="4000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-80</a:t>
            </a:r>
          </a:p>
        </p:txBody>
      </p:sp>
      <p:sp>
        <p:nvSpPr>
          <p:cNvPr id="492588" name="Rectangle 44"/>
          <p:cNvSpPr>
            <a:spLocks noChangeArrowheads="1"/>
          </p:cNvSpPr>
          <p:nvPr/>
        </p:nvSpPr>
        <p:spPr bwMode="auto">
          <a:xfrm>
            <a:off x="8591550" y="3384550"/>
            <a:ext cx="457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420</a:t>
            </a:r>
          </a:p>
        </p:txBody>
      </p:sp>
      <p:sp>
        <p:nvSpPr>
          <p:cNvPr id="492589" name="Rectangle 45"/>
          <p:cNvSpPr>
            <a:spLocks noChangeArrowheads="1"/>
          </p:cNvSpPr>
          <p:nvPr/>
        </p:nvSpPr>
        <p:spPr bwMode="auto">
          <a:xfrm>
            <a:off x="7348538" y="4862513"/>
            <a:ext cx="36195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-70</a:t>
            </a:r>
          </a:p>
        </p:txBody>
      </p:sp>
      <p:sp>
        <p:nvSpPr>
          <p:cNvPr id="492590" name="Rectangle 46"/>
          <p:cNvSpPr>
            <a:spLocks noChangeArrowheads="1"/>
          </p:cNvSpPr>
          <p:nvPr/>
        </p:nvSpPr>
        <p:spPr bwMode="auto">
          <a:xfrm>
            <a:off x="8558213" y="3698875"/>
            <a:ext cx="514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430</a:t>
            </a:r>
          </a:p>
        </p:txBody>
      </p:sp>
      <p:sp>
        <p:nvSpPr>
          <p:cNvPr id="492591" name="Rectangle 47"/>
          <p:cNvSpPr>
            <a:spLocks noChangeArrowheads="1"/>
          </p:cNvSpPr>
          <p:nvPr/>
        </p:nvSpPr>
        <p:spPr bwMode="auto">
          <a:xfrm>
            <a:off x="7319963" y="5153025"/>
            <a:ext cx="43815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-10</a:t>
            </a:r>
          </a:p>
        </p:txBody>
      </p:sp>
      <p:sp>
        <p:nvSpPr>
          <p:cNvPr id="492592" name="Rectangle 48"/>
          <p:cNvSpPr>
            <a:spLocks noChangeArrowheads="1"/>
          </p:cNvSpPr>
          <p:nvPr/>
        </p:nvSpPr>
        <p:spPr bwMode="auto">
          <a:xfrm>
            <a:off x="8529638" y="4010025"/>
            <a:ext cx="614362" cy="22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490</a:t>
            </a:r>
          </a:p>
        </p:txBody>
      </p:sp>
      <p:sp>
        <p:nvSpPr>
          <p:cNvPr id="492595" name="Rectangle 51" descr="Papyrus"/>
          <p:cNvSpPr>
            <a:spLocks noChangeArrowheads="1"/>
          </p:cNvSpPr>
          <p:nvPr/>
        </p:nvSpPr>
        <p:spPr bwMode="auto">
          <a:xfrm>
            <a:off x="6251575" y="0"/>
            <a:ext cx="2749550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[+G]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    </a:t>
            </a: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Arial" charset="0"/>
              </a:rPr>
              <a:t>1.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 </a:t>
            </a:r>
            <a:r>
              <a:rPr 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M</a:t>
            </a:r>
            <a:r>
              <a:rPr lang="en-US" sz="16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E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 </a:t>
            </a: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Arial" charset="0"/>
              </a:rPr>
              <a:t>= ___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cs typeface="Arial" charset="0"/>
            </a:endParaRPr>
          </a:p>
          <a:p>
            <a:pPr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[-T]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     </a:t>
            </a:r>
            <a:r>
              <a:rPr lang="en-US" sz="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 </a:t>
            </a: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Arial" charset="0"/>
              </a:rPr>
              <a:t>2.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 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M</a:t>
            </a:r>
            <a:r>
              <a:rPr 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T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  </a:t>
            </a: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Arial" charset="0"/>
              </a:rPr>
              <a:t>=___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cs typeface="Arial" charset="0"/>
            </a:endParaRPr>
          </a:p>
          <a:p>
            <a:pPr>
              <a:defRPr/>
            </a:pPr>
            <a:r>
              <a:rPr lang="en-US" sz="20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[+G&amp;T]</a:t>
            </a: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Arial" charset="0"/>
              </a:rPr>
              <a:t>3.</a:t>
            </a:r>
            <a:r>
              <a:rPr lang="en-US" sz="20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M</a:t>
            </a:r>
            <a:r>
              <a:rPr lang="en-US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BB</a:t>
            </a: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Arial" charset="0"/>
              </a:rPr>
              <a:t>=___</a:t>
            </a:r>
          </a:p>
        </p:txBody>
      </p:sp>
      <p:sp>
        <p:nvSpPr>
          <p:cNvPr id="492596" name="Rectangle 52" descr="Papyrus"/>
          <p:cNvSpPr>
            <a:spLocks noChangeArrowheads="1"/>
          </p:cNvSpPr>
          <p:nvPr/>
        </p:nvSpPr>
        <p:spPr bwMode="auto">
          <a:xfrm>
            <a:off x="3381375" y="3368675"/>
            <a:ext cx="2671763" cy="884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20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[+G]</a:t>
            </a: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    1. </a:t>
            </a:r>
            <a:r>
              <a:rPr lang="en-US" sz="20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</a:t>
            </a: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= ____</a:t>
            </a:r>
          </a:p>
          <a:p>
            <a:pPr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[-T]</a:t>
            </a: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      2. 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</a:t>
            </a: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= ____</a:t>
            </a:r>
          </a:p>
          <a:p>
            <a:pPr>
              <a:defRPr/>
            </a:pPr>
            <a:r>
              <a:rPr lang="en-US" sz="20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[+G&amp;T]</a:t>
            </a: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3. </a:t>
            </a:r>
            <a:r>
              <a:rPr lang="en-US" sz="20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BB</a:t>
            </a: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=____</a:t>
            </a:r>
          </a:p>
        </p:txBody>
      </p:sp>
      <p:sp>
        <p:nvSpPr>
          <p:cNvPr id="492597" name="Rectangle 53" descr="Papyrus"/>
          <p:cNvSpPr>
            <a:spLocks noChangeArrowheads="1"/>
          </p:cNvSpPr>
          <p:nvPr/>
        </p:nvSpPr>
        <p:spPr bwMode="auto">
          <a:xfrm>
            <a:off x="361950" y="3365500"/>
            <a:ext cx="2759075" cy="82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20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[+G]</a:t>
            </a: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    1. </a:t>
            </a:r>
            <a:r>
              <a:rPr lang="en-US" sz="20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</a:t>
            </a: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= ____</a:t>
            </a:r>
          </a:p>
          <a:p>
            <a:pPr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[-T]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      </a:t>
            </a: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2. 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</a:t>
            </a: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= ____</a:t>
            </a:r>
          </a:p>
          <a:p>
            <a:pPr>
              <a:defRPr/>
            </a:pPr>
            <a:r>
              <a:rPr lang="en-US" sz="20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[+G&amp;T]</a:t>
            </a: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3. </a:t>
            </a:r>
            <a:r>
              <a:rPr lang="en-US" sz="20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BB</a:t>
            </a: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=____</a:t>
            </a:r>
          </a:p>
        </p:txBody>
      </p:sp>
      <p:sp>
        <p:nvSpPr>
          <p:cNvPr id="492598" name="Rectangle 54" descr="Papyrus"/>
          <p:cNvSpPr>
            <a:spLocks noChangeArrowheads="1"/>
          </p:cNvSpPr>
          <p:nvPr/>
        </p:nvSpPr>
        <p:spPr bwMode="auto">
          <a:xfrm>
            <a:off x="261938" y="14288"/>
            <a:ext cx="2655887" cy="827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20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[+G]</a:t>
            </a: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    1. </a:t>
            </a:r>
            <a:r>
              <a:rPr lang="en-US" sz="20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</a:t>
            </a: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= ____</a:t>
            </a:r>
          </a:p>
          <a:p>
            <a:pPr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[-T]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      </a:t>
            </a: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2. 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</a:t>
            </a: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= ____</a:t>
            </a:r>
          </a:p>
          <a:p>
            <a:pPr>
              <a:defRPr/>
            </a:pPr>
            <a:r>
              <a:rPr lang="en-US" sz="20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[+G&amp;T]</a:t>
            </a: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3. </a:t>
            </a:r>
            <a:r>
              <a:rPr lang="en-US" sz="20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BB</a:t>
            </a: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=____</a:t>
            </a:r>
          </a:p>
        </p:txBody>
      </p:sp>
      <p:sp>
        <p:nvSpPr>
          <p:cNvPr id="492599" name="Rectangle 55" descr="Papyrus"/>
          <p:cNvSpPr>
            <a:spLocks noChangeArrowheads="1"/>
          </p:cNvSpPr>
          <p:nvPr/>
        </p:nvSpPr>
        <p:spPr bwMode="auto">
          <a:xfrm>
            <a:off x="3379788" y="42863"/>
            <a:ext cx="2757487" cy="76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20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[+G]</a:t>
            </a: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    1. </a:t>
            </a:r>
            <a:r>
              <a:rPr lang="en-US" sz="20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</a:t>
            </a: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= ____</a:t>
            </a:r>
          </a:p>
          <a:p>
            <a:pPr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[-T]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      </a:t>
            </a: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2. 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</a:t>
            </a: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= ____</a:t>
            </a:r>
          </a:p>
          <a:p>
            <a:pPr>
              <a:defRPr/>
            </a:pPr>
            <a:r>
              <a:rPr lang="en-US" sz="20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[+G&amp;T]</a:t>
            </a: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3. </a:t>
            </a:r>
            <a:r>
              <a:rPr lang="en-US" sz="20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BB</a:t>
            </a: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=____</a:t>
            </a:r>
          </a:p>
        </p:txBody>
      </p:sp>
      <p:sp>
        <p:nvSpPr>
          <p:cNvPr id="492600" name="Rectangle 56"/>
          <p:cNvSpPr>
            <a:spLocks noChangeArrowheads="1"/>
          </p:cNvSpPr>
          <p:nvPr/>
        </p:nvSpPr>
        <p:spPr bwMode="auto">
          <a:xfrm>
            <a:off x="2192338" y="57150"/>
            <a:ext cx="455612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625</a:t>
            </a:r>
          </a:p>
        </p:txBody>
      </p:sp>
      <p:sp>
        <p:nvSpPr>
          <p:cNvPr id="492601" name="Rectangle 57"/>
          <p:cNvSpPr>
            <a:spLocks noChangeArrowheads="1"/>
          </p:cNvSpPr>
          <p:nvPr/>
        </p:nvSpPr>
        <p:spPr bwMode="auto">
          <a:xfrm>
            <a:off x="2228850" y="328613"/>
            <a:ext cx="4000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575</a:t>
            </a:r>
          </a:p>
        </p:txBody>
      </p:sp>
      <p:sp>
        <p:nvSpPr>
          <p:cNvPr id="492602" name="Rectangle 58"/>
          <p:cNvSpPr>
            <a:spLocks noChangeArrowheads="1"/>
          </p:cNvSpPr>
          <p:nvPr/>
        </p:nvSpPr>
        <p:spPr bwMode="auto">
          <a:xfrm>
            <a:off x="2347913" y="623888"/>
            <a:ext cx="43815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550</a:t>
            </a:r>
          </a:p>
        </p:txBody>
      </p:sp>
      <p:sp>
        <p:nvSpPr>
          <p:cNvPr id="492603" name="Rectangle 59"/>
          <p:cNvSpPr>
            <a:spLocks noChangeArrowheads="1"/>
          </p:cNvSpPr>
          <p:nvPr/>
        </p:nvSpPr>
        <p:spPr bwMode="auto">
          <a:xfrm>
            <a:off x="5276850" y="33338"/>
            <a:ext cx="514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540</a:t>
            </a:r>
          </a:p>
        </p:txBody>
      </p:sp>
      <p:sp>
        <p:nvSpPr>
          <p:cNvPr id="492604" name="Rectangle 60"/>
          <p:cNvSpPr>
            <a:spLocks noChangeArrowheads="1"/>
          </p:cNvSpPr>
          <p:nvPr/>
        </p:nvSpPr>
        <p:spPr bwMode="auto">
          <a:xfrm>
            <a:off x="5286375" y="319088"/>
            <a:ext cx="4953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538</a:t>
            </a:r>
          </a:p>
        </p:txBody>
      </p:sp>
      <p:sp>
        <p:nvSpPr>
          <p:cNvPr id="492605" name="Rectangle 61"/>
          <p:cNvSpPr>
            <a:spLocks noChangeArrowheads="1"/>
          </p:cNvSpPr>
          <p:nvPr/>
        </p:nvSpPr>
        <p:spPr bwMode="auto">
          <a:xfrm>
            <a:off x="5481638" y="614363"/>
            <a:ext cx="40005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502</a:t>
            </a:r>
          </a:p>
        </p:txBody>
      </p:sp>
      <p:sp>
        <p:nvSpPr>
          <p:cNvPr id="492606" name="Rectangle 62"/>
          <p:cNvSpPr>
            <a:spLocks noChangeArrowheads="1"/>
          </p:cNvSpPr>
          <p:nvPr/>
        </p:nvSpPr>
        <p:spPr bwMode="auto">
          <a:xfrm>
            <a:off x="8489950" y="85725"/>
            <a:ext cx="49212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i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550</a:t>
            </a:r>
          </a:p>
        </p:txBody>
      </p:sp>
      <p:sp>
        <p:nvSpPr>
          <p:cNvPr id="492607" name="Rectangle 63"/>
          <p:cNvSpPr>
            <a:spLocks noChangeArrowheads="1"/>
          </p:cNvSpPr>
          <p:nvPr/>
        </p:nvSpPr>
        <p:spPr bwMode="auto">
          <a:xfrm>
            <a:off x="8529638" y="638175"/>
            <a:ext cx="4762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510</a:t>
            </a:r>
          </a:p>
        </p:txBody>
      </p:sp>
      <p:sp>
        <p:nvSpPr>
          <p:cNvPr id="492608" name="Rectangle 64"/>
          <p:cNvSpPr>
            <a:spLocks noChangeArrowheads="1"/>
          </p:cNvSpPr>
          <p:nvPr/>
        </p:nvSpPr>
        <p:spPr bwMode="auto">
          <a:xfrm>
            <a:off x="8582025" y="323850"/>
            <a:ext cx="3619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540</a:t>
            </a:r>
          </a:p>
        </p:txBody>
      </p:sp>
      <p:sp>
        <p:nvSpPr>
          <p:cNvPr id="492609" name="Rectangle 65"/>
          <p:cNvSpPr>
            <a:spLocks noChangeArrowheads="1"/>
          </p:cNvSpPr>
          <p:nvPr/>
        </p:nvSpPr>
        <p:spPr bwMode="auto">
          <a:xfrm>
            <a:off x="2328863" y="3363913"/>
            <a:ext cx="4000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560</a:t>
            </a:r>
          </a:p>
        </p:txBody>
      </p:sp>
      <p:sp>
        <p:nvSpPr>
          <p:cNvPr id="492610" name="Rectangle 66"/>
          <p:cNvSpPr>
            <a:spLocks noChangeArrowheads="1"/>
          </p:cNvSpPr>
          <p:nvPr/>
        </p:nvSpPr>
        <p:spPr bwMode="auto">
          <a:xfrm>
            <a:off x="2328863" y="3690938"/>
            <a:ext cx="40005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545</a:t>
            </a:r>
          </a:p>
        </p:txBody>
      </p:sp>
      <p:sp>
        <p:nvSpPr>
          <p:cNvPr id="492611" name="Rectangle 67"/>
          <p:cNvSpPr>
            <a:spLocks noChangeArrowheads="1"/>
          </p:cNvSpPr>
          <p:nvPr/>
        </p:nvSpPr>
        <p:spPr bwMode="auto">
          <a:xfrm>
            <a:off x="2436813" y="3986213"/>
            <a:ext cx="4953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i="1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515</a:t>
            </a:r>
          </a:p>
        </p:txBody>
      </p:sp>
      <p:sp>
        <p:nvSpPr>
          <p:cNvPr id="492612" name="Rectangle 68"/>
          <p:cNvSpPr>
            <a:spLocks noChangeArrowheads="1"/>
          </p:cNvSpPr>
          <p:nvPr/>
        </p:nvSpPr>
        <p:spPr bwMode="auto">
          <a:xfrm>
            <a:off x="5272088" y="3386138"/>
            <a:ext cx="51435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700</a:t>
            </a:r>
          </a:p>
        </p:txBody>
      </p:sp>
      <p:sp>
        <p:nvSpPr>
          <p:cNvPr id="492613" name="Rectangle 69"/>
          <p:cNvSpPr>
            <a:spLocks noChangeArrowheads="1"/>
          </p:cNvSpPr>
          <p:nvPr/>
        </p:nvSpPr>
        <p:spPr bwMode="auto">
          <a:xfrm>
            <a:off x="5324475" y="3705225"/>
            <a:ext cx="4381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600</a:t>
            </a:r>
          </a:p>
        </p:txBody>
      </p:sp>
      <p:sp>
        <p:nvSpPr>
          <p:cNvPr id="492614" name="Rectangle 70"/>
          <p:cNvSpPr>
            <a:spLocks noChangeArrowheads="1"/>
          </p:cNvSpPr>
          <p:nvPr/>
        </p:nvSpPr>
        <p:spPr bwMode="auto">
          <a:xfrm>
            <a:off x="5489575" y="4029075"/>
            <a:ext cx="40005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600</a:t>
            </a:r>
          </a:p>
        </p:txBody>
      </p:sp>
      <p:sp>
        <p:nvSpPr>
          <p:cNvPr id="62533" name="Line 71"/>
          <p:cNvSpPr>
            <a:spLocks noChangeShapeType="1"/>
          </p:cNvSpPr>
          <p:nvPr/>
        </p:nvSpPr>
        <p:spPr bwMode="auto">
          <a:xfrm>
            <a:off x="869950" y="2047875"/>
            <a:ext cx="13350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534" name="Line 72"/>
          <p:cNvSpPr>
            <a:spLocks noChangeShapeType="1"/>
          </p:cNvSpPr>
          <p:nvPr/>
        </p:nvSpPr>
        <p:spPr bwMode="auto">
          <a:xfrm>
            <a:off x="1538288" y="2046288"/>
            <a:ext cx="0" cy="11033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535" name="Line 78"/>
          <p:cNvSpPr>
            <a:spLocks noChangeShapeType="1"/>
          </p:cNvSpPr>
          <p:nvPr/>
        </p:nvSpPr>
        <p:spPr bwMode="auto">
          <a:xfrm>
            <a:off x="3830638" y="2019300"/>
            <a:ext cx="14017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536" name="Line 79"/>
          <p:cNvSpPr>
            <a:spLocks noChangeShapeType="1"/>
          </p:cNvSpPr>
          <p:nvPr/>
        </p:nvSpPr>
        <p:spPr bwMode="auto">
          <a:xfrm flipH="1">
            <a:off x="4572000" y="2046288"/>
            <a:ext cx="14288" cy="11033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537" name="Line 80"/>
          <p:cNvSpPr>
            <a:spLocks noChangeShapeType="1"/>
          </p:cNvSpPr>
          <p:nvPr/>
        </p:nvSpPr>
        <p:spPr bwMode="auto">
          <a:xfrm flipV="1">
            <a:off x="6900863" y="2112963"/>
            <a:ext cx="134143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538" name="Line 81"/>
          <p:cNvSpPr>
            <a:spLocks noChangeShapeType="1"/>
          </p:cNvSpPr>
          <p:nvPr/>
        </p:nvSpPr>
        <p:spPr bwMode="auto">
          <a:xfrm flipV="1">
            <a:off x="819150" y="5567363"/>
            <a:ext cx="1343025" cy="1428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539" name="Line 82"/>
          <p:cNvSpPr>
            <a:spLocks noChangeShapeType="1"/>
          </p:cNvSpPr>
          <p:nvPr/>
        </p:nvSpPr>
        <p:spPr bwMode="auto">
          <a:xfrm>
            <a:off x="3887788" y="5597525"/>
            <a:ext cx="134461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540" name="Line 83"/>
          <p:cNvSpPr>
            <a:spLocks noChangeShapeType="1"/>
          </p:cNvSpPr>
          <p:nvPr/>
        </p:nvSpPr>
        <p:spPr bwMode="auto">
          <a:xfrm>
            <a:off x="6913563" y="5568950"/>
            <a:ext cx="132873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541" name="Line 84"/>
          <p:cNvSpPr>
            <a:spLocks noChangeShapeType="1"/>
          </p:cNvSpPr>
          <p:nvPr/>
        </p:nvSpPr>
        <p:spPr bwMode="auto">
          <a:xfrm flipH="1">
            <a:off x="7612063" y="2111375"/>
            <a:ext cx="14287" cy="1089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542" name="Line 85"/>
          <p:cNvSpPr>
            <a:spLocks noChangeShapeType="1"/>
          </p:cNvSpPr>
          <p:nvPr/>
        </p:nvSpPr>
        <p:spPr bwMode="auto">
          <a:xfrm flipH="1">
            <a:off x="1487488" y="5594350"/>
            <a:ext cx="14287" cy="10604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543" name="Line 86"/>
          <p:cNvSpPr>
            <a:spLocks noChangeShapeType="1"/>
          </p:cNvSpPr>
          <p:nvPr/>
        </p:nvSpPr>
        <p:spPr bwMode="auto">
          <a:xfrm flipH="1">
            <a:off x="4592638" y="5608638"/>
            <a:ext cx="14287" cy="1074737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2544" name="Line 87"/>
          <p:cNvSpPr>
            <a:spLocks noChangeShapeType="1"/>
          </p:cNvSpPr>
          <p:nvPr/>
        </p:nvSpPr>
        <p:spPr bwMode="auto">
          <a:xfrm flipH="1">
            <a:off x="7597775" y="5583238"/>
            <a:ext cx="14288" cy="1089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492632" name="Rectangle 88"/>
          <p:cNvSpPr>
            <a:spLocks noChangeArrowheads="1"/>
          </p:cNvSpPr>
          <p:nvPr/>
        </p:nvSpPr>
        <p:spPr bwMode="auto">
          <a:xfrm>
            <a:off x="7348538" y="1238250"/>
            <a:ext cx="36195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50</a:t>
            </a:r>
          </a:p>
        </p:txBody>
      </p:sp>
      <p:sp>
        <p:nvSpPr>
          <p:cNvPr id="492633" name="Rectangle 89"/>
          <p:cNvSpPr>
            <a:spLocks noChangeArrowheads="1"/>
          </p:cNvSpPr>
          <p:nvPr/>
        </p:nvSpPr>
        <p:spPr bwMode="auto">
          <a:xfrm>
            <a:off x="7358063" y="1490663"/>
            <a:ext cx="3619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40</a:t>
            </a:r>
          </a:p>
        </p:txBody>
      </p:sp>
      <p:sp>
        <p:nvSpPr>
          <p:cNvPr id="492634" name="Rectangle 90"/>
          <p:cNvSpPr>
            <a:spLocks noChangeArrowheads="1"/>
          </p:cNvSpPr>
          <p:nvPr/>
        </p:nvSpPr>
        <p:spPr bwMode="auto">
          <a:xfrm>
            <a:off x="7405688" y="1781175"/>
            <a:ext cx="3048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10</a:t>
            </a:r>
          </a:p>
        </p:txBody>
      </p:sp>
      <p:sp>
        <p:nvSpPr>
          <p:cNvPr id="492635" name="Rectangle 91"/>
          <p:cNvSpPr>
            <a:spLocks noChangeArrowheads="1"/>
          </p:cNvSpPr>
          <p:nvPr/>
        </p:nvSpPr>
        <p:spPr bwMode="auto">
          <a:xfrm>
            <a:off x="4311650" y="1176338"/>
            <a:ext cx="390525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40</a:t>
            </a:r>
          </a:p>
        </p:txBody>
      </p:sp>
      <p:sp>
        <p:nvSpPr>
          <p:cNvPr id="492640" name="Rectangle 96"/>
          <p:cNvSpPr>
            <a:spLocks noChangeArrowheads="1"/>
          </p:cNvSpPr>
          <p:nvPr/>
        </p:nvSpPr>
        <p:spPr bwMode="auto">
          <a:xfrm>
            <a:off x="4383088" y="4624388"/>
            <a:ext cx="349250" cy="193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200</a:t>
            </a:r>
          </a:p>
        </p:txBody>
      </p:sp>
      <p:sp>
        <p:nvSpPr>
          <p:cNvPr id="62550" name="Oval 98"/>
          <p:cNvSpPr>
            <a:spLocks noChangeArrowheads="1"/>
          </p:cNvSpPr>
          <p:nvPr/>
        </p:nvSpPr>
        <p:spPr bwMode="auto">
          <a:xfrm>
            <a:off x="611188" y="900113"/>
            <a:ext cx="593725" cy="534987"/>
          </a:xfrm>
          <a:prstGeom prst="ellipse">
            <a:avLst/>
          </a:prstGeom>
          <a:gradFill rotWithShape="1">
            <a:gsLst>
              <a:gs pos="0">
                <a:srgbClr val="DCDC84"/>
              </a:gs>
              <a:gs pos="100000">
                <a:srgbClr val="FFFF99"/>
              </a:gs>
            </a:gsLst>
            <a:path path="shape">
              <a:fillToRect l="50000" t="50000" r="50000" b="50000"/>
            </a:path>
          </a:gradFill>
          <a:ln w="57150" cmpd="thickThin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551" name="Oval 99"/>
          <p:cNvSpPr>
            <a:spLocks noChangeArrowheads="1"/>
          </p:cNvSpPr>
          <p:nvPr/>
        </p:nvSpPr>
        <p:spPr bwMode="auto">
          <a:xfrm>
            <a:off x="3546475" y="973138"/>
            <a:ext cx="593725" cy="534987"/>
          </a:xfrm>
          <a:prstGeom prst="ellipse">
            <a:avLst/>
          </a:prstGeom>
          <a:gradFill rotWithShape="1">
            <a:gsLst>
              <a:gs pos="0">
                <a:srgbClr val="DCDC84"/>
              </a:gs>
              <a:gs pos="100000">
                <a:srgbClr val="FFFF99"/>
              </a:gs>
            </a:gsLst>
            <a:path path="shape">
              <a:fillToRect l="50000" t="50000" r="50000" b="50000"/>
            </a:path>
          </a:gradFill>
          <a:ln w="57150" cmpd="thickThin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552" name="Oval 100"/>
          <p:cNvSpPr>
            <a:spLocks noChangeArrowheads="1"/>
          </p:cNvSpPr>
          <p:nvPr/>
        </p:nvSpPr>
        <p:spPr bwMode="auto">
          <a:xfrm>
            <a:off x="6592888" y="1003300"/>
            <a:ext cx="593725" cy="534988"/>
          </a:xfrm>
          <a:prstGeom prst="ellipse">
            <a:avLst/>
          </a:prstGeom>
          <a:gradFill rotWithShape="1">
            <a:gsLst>
              <a:gs pos="0">
                <a:srgbClr val="DCDC84"/>
              </a:gs>
              <a:gs pos="100000">
                <a:srgbClr val="FFFF99"/>
              </a:gs>
            </a:gsLst>
            <a:path path="shape">
              <a:fillToRect l="50000" t="50000" r="50000" b="50000"/>
            </a:path>
          </a:gradFill>
          <a:ln w="57150" cmpd="thickThin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553" name="Oval 101"/>
          <p:cNvSpPr>
            <a:spLocks noChangeArrowheads="1"/>
          </p:cNvSpPr>
          <p:nvPr/>
        </p:nvSpPr>
        <p:spPr bwMode="auto">
          <a:xfrm>
            <a:off x="614363" y="4324350"/>
            <a:ext cx="593725" cy="534988"/>
          </a:xfrm>
          <a:prstGeom prst="ellipse">
            <a:avLst/>
          </a:prstGeom>
          <a:gradFill rotWithShape="1">
            <a:gsLst>
              <a:gs pos="0">
                <a:srgbClr val="DCDC84"/>
              </a:gs>
              <a:gs pos="100000">
                <a:srgbClr val="FFFF99"/>
              </a:gs>
            </a:gsLst>
            <a:path path="shape">
              <a:fillToRect l="50000" t="50000" r="50000" b="50000"/>
            </a:path>
          </a:gradFill>
          <a:ln w="57150" cmpd="thickThin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554" name="Oval 102"/>
          <p:cNvSpPr>
            <a:spLocks noChangeArrowheads="1"/>
          </p:cNvSpPr>
          <p:nvPr/>
        </p:nvSpPr>
        <p:spPr bwMode="auto">
          <a:xfrm>
            <a:off x="3644900" y="4367213"/>
            <a:ext cx="593725" cy="534987"/>
          </a:xfrm>
          <a:prstGeom prst="ellipse">
            <a:avLst/>
          </a:prstGeom>
          <a:gradFill rotWithShape="1">
            <a:gsLst>
              <a:gs pos="0">
                <a:srgbClr val="DCDC84"/>
              </a:gs>
              <a:gs pos="100000">
                <a:srgbClr val="FFFF99"/>
              </a:gs>
            </a:gsLst>
            <a:path path="shape">
              <a:fillToRect l="50000" t="50000" r="50000" b="50000"/>
            </a:path>
          </a:gradFill>
          <a:ln w="57150" cmpd="thickThin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555" name="Oval 103"/>
          <p:cNvSpPr>
            <a:spLocks noChangeArrowheads="1"/>
          </p:cNvSpPr>
          <p:nvPr/>
        </p:nvSpPr>
        <p:spPr bwMode="auto">
          <a:xfrm>
            <a:off x="6464300" y="4386263"/>
            <a:ext cx="593725" cy="534987"/>
          </a:xfrm>
          <a:prstGeom prst="ellipse">
            <a:avLst/>
          </a:prstGeom>
          <a:gradFill rotWithShape="1">
            <a:gsLst>
              <a:gs pos="0">
                <a:srgbClr val="DCDC84"/>
              </a:gs>
              <a:gs pos="100000">
                <a:srgbClr val="FFFF99"/>
              </a:gs>
            </a:gsLst>
            <a:path path="shape">
              <a:fillToRect l="50000" t="50000" r="50000" b="50000"/>
            </a:path>
          </a:gradFill>
          <a:ln w="57150" cmpd="thickThin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2648" name="Rectangle 104"/>
          <p:cNvSpPr>
            <a:spLocks noChangeArrowheads="1"/>
          </p:cNvSpPr>
          <p:nvPr/>
        </p:nvSpPr>
        <p:spPr bwMode="auto">
          <a:xfrm>
            <a:off x="638175" y="974725"/>
            <a:ext cx="465138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 b="1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ckwell Extra Bold" pitchFamily="18" charset="0"/>
              </a:rPr>
              <a:t>10</a:t>
            </a:r>
          </a:p>
        </p:txBody>
      </p:sp>
      <p:sp>
        <p:nvSpPr>
          <p:cNvPr id="492649" name="Rectangle 105"/>
          <p:cNvSpPr>
            <a:spLocks noChangeArrowheads="1"/>
          </p:cNvSpPr>
          <p:nvPr/>
        </p:nvSpPr>
        <p:spPr bwMode="auto">
          <a:xfrm>
            <a:off x="3622675" y="1027113"/>
            <a:ext cx="465138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ckwell Extra Bold" pitchFamily="18" charset="0"/>
              </a:rPr>
              <a:t>11</a:t>
            </a:r>
          </a:p>
        </p:txBody>
      </p:sp>
      <p:sp>
        <p:nvSpPr>
          <p:cNvPr id="492650" name="Rectangle 106"/>
          <p:cNvSpPr>
            <a:spLocks noChangeArrowheads="1"/>
          </p:cNvSpPr>
          <p:nvPr/>
        </p:nvSpPr>
        <p:spPr bwMode="auto">
          <a:xfrm>
            <a:off x="6651625" y="1082675"/>
            <a:ext cx="465138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ckwell Extra Bold" pitchFamily="18" charset="0"/>
              </a:rPr>
              <a:t>12</a:t>
            </a:r>
          </a:p>
        </p:txBody>
      </p:sp>
      <p:sp>
        <p:nvSpPr>
          <p:cNvPr id="492651" name="Rectangle 107"/>
          <p:cNvSpPr>
            <a:spLocks noChangeArrowheads="1"/>
          </p:cNvSpPr>
          <p:nvPr/>
        </p:nvSpPr>
        <p:spPr bwMode="auto">
          <a:xfrm>
            <a:off x="698500" y="4410075"/>
            <a:ext cx="465138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ckwell Extra Bold" pitchFamily="18" charset="0"/>
              </a:rPr>
              <a:t>13</a:t>
            </a:r>
          </a:p>
        </p:txBody>
      </p:sp>
      <p:sp>
        <p:nvSpPr>
          <p:cNvPr id="492652" name="Rectangle 108"/>
          <p:cNvSpPr>
            <a:spLocks noChangeArrowheads="1"/>
          </p:cNvSpPr>
          <p:nvPr/>
        </p:nvSpPr>
        <p:spPr bwMode="auto">
          <a:xfrm>
            <a:off x="3706813" y="4424363"/>
            <a:ext cx="465137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ckwell Extra Bold" pitchFamily="18" charset="0"/>
              </a:rPr>
              <a:t>14</a:t>
            </a:r>
          </a:p>
        </p:txBody>
      </p:sp>
      <p:sp>
        <p:nvSpPr>
          <p:cNvPr id="492653" name="Rectangle 109"/>
          <p:cNvSpPr>
            <a:spLocks noChangeArrowheads="1"/>
          </p:cNvSpPr>
          <p:nvPr/>
        </p:nvSpPr>
        <p:spPr bwMode="auto">
          <a:xfrm>
            <a:off x="6523038" y="4438650"/>
            <a:ext cx="465137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ckwell Extra Bold" pitchFamily="18" charset="0"/>
              </a:rPr>
              <a:t>15</a:t>
            </a:r>
          </a:p>
        </p:txBody>
      </p:sp>
      <p:sp>
        <p:nvSpPr>
          <p:cNvPr id="492654" name="Rectangle 110"/>
          <p:cNvSpPr>
            <a:spLocks noChangeArrowheads="1"/>
          </p:cNvSpPr>
          <p:nvPr/>
        </p:nvSpPr>
        <p:spPr bwMode="auto">
          <a:xfrm>
            <a:off x="1698625" y="2062163"/>
            <a:ext cx="319088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.60</a:t>
            </a:r>
          </a:p>
        </p:txBody>
      </p:sp>
      <p:sp>
        <p:nvSpPr>
          <p:cNvPr id="492655" name="Rectangle 111"/>
          <p:cNvSpPr>
            <a:spLocks noChangeArrowheads="1"/>
          </p:cNvSpPr>
          <p:nvPr/>
        </p:nvSpPr>
        <p:spPr bwMode="auto">
          <a:xfrm>
            <a:off x="4687888" y="2046288"/>
            <a:ext cx="5445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.95</a:t>
            </a:r>
          </a:p>
        </p:txBody>
      </p:sp>
      <p:sp>
        <p:nvSpPr>
          <p:cNvPr id="492656" name="Rectangle 112"/>
          <p:cNvSpPr>
            <a:spLocks noChangeArrowheads="1"/>
          </p:cNvSpPr>
          <p:nvPr/>
        </p:nvSpPr>
        <p:spPr bwMode="auto">
          <a:xfrm>
            <a:off x="8037513" y="2133600"/>
            <a:ext cx="276225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?</a:t>
            </a:r>
          </a:p>
        </p:txBody>
      </p:sp>
      <p:sp>
        <p:nvSpPr>
          <p:cNvPr id="492658" name="Rectangle 114"/>
          <p:cNvSpPr>
            <a:spLocks noChangeArrowheads="1"/>
          </p:cNvSpPr>
          <p:nvPr/>
        </p:nvSpPr>
        <p:spPr bwMode="auto">
          <a:xfrm>
            <a:off x="1712913" y="5602288"/>
            <a:ext cx="290512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.75</a:t>
            </a:r>
          </a:p>
        </p:txBody>
      </p:sp>
      <p:sp>
        <p:nvSpPr>
          <p:cNvPr id="492659" name="Rectangle 115"/>
          <p:cNvSpPr>
            <a:spLocks noChangeArrowheads="1"/>
          </p:cNvSpPr>
          <p:nvPr/>
        </p:nvSpPr>
        <p:spPr bwMode="auto">
          <a:xfrm>
            <a:off x="4732338" y="5616575"/>
            <a:ext cx="319087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.50</a:t>
            </a:r>
          </a:p>
        </p:txBody>
      </p:sp>
      <p:sp>
        <p:nvSpPr>
          <p:cNvPr id="492660" name="Rectangle 116"/>
          <p:cNvSpPr>
            <a:spLocks noChangeArrowheads="1"/>
          </p:cNvSpPr>
          <p:nvPr/>
        </p:nvSpPr>
        <p:spPr bwMode="auto">
          <a:xfrm>
            <a:off x="7693025" y="5588000"/>
            <a:ext cx="406400" cy="2174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87.5</a:t>
            </a:r>
          </a:p>
        </p:txBody>
      </p:sp>
      <p:sp>
        <p:nvSpPr>
          <p:cNvPr id="492663" name="Rectangle 119"/>
          <p:cNvSpPr>
            <a:spLocks noChangeArrowheads="1"/>
          </p:cNvSpPr>
          <p:nvPr/>
        </p:nvSpPr>
        <p:spPr bwMode="auto">
          <a:xfrm>
            <a:off x="7705725" y="2151063"/>
            <a:ext cx="319088" cy="261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.80</a:t>
            </a:r>
          </a:p>
        </p:txBody>
      </p:sp>
      <p:sp>
        <p:nvSpPr>
          <p:cNvPr id="126" name="Rectangle 125"/>
          <p:cNvSpPr/>
          <p:nvPr/>
        </p:nvSpPr>
        <p:spPr>
          <a:xfrm>
            <a:off x="711200" y="2273300"/>
            <a:ext cx="749300" cy="81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schemeClr val="tx1"/>
                </a:solidFill>
              </a:rPr>
              <a:t>_______________</a:t>
            </a:r>
          </a:p>
        </p:txBody>
      </p:sp>
      <p:sp>
        <p:nvSpPr>
          <p:cNvPr id="492639" name="Rectangle 95"/>
          <p:cNvSpPr>
            <a:spLocks noChangeArrowheads="1"/>
          </p:cNvSpPr>
          <p:nvPr/>
        </p:nvSpPr>
        <p:spPr bwMode="auto">
          <a:xfrm>
            <a:off x="792163" y="2200275"/>
            <a:ext cx="625475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$50</a:t>
            </a:r>
          </a:p>
        </p:txBody>
      </p:sp>
      <p:sp>
        <p:nvSpPr>
          <p:cNvPr id="127" name="Rectangle 126"/>
          <p:cNvSpPr/>
          <p:nvPr/>
        </p:nvSpPr>
        <p:spPr>
          <a:xfrm>
            <a:off x="3822700" y="2311400"/>
            <a:ext cx="749300" cy="81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>
                <a:solidFill>
                  <a:schemeClr val="tx1"/>
                </a:solidFill>
              </a:rPr>
              <a:t>_______________</a:t>
            </a:r>
          </a:p>
        </p:txBody>
      </p:sp>
      <p:sp>
        <p:nvSpPr>
          <p:cNvPr id="128" name="Rectangle 127"/>
          <p:cNvSpPr/>
          <p:nvPr/>
        </p:nvSpPr>
        <p:spPr>
          <a:xfrm>
            <a:off x="6731000" y="2286000"/>
            <a:ext cx="825500" cy="81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dirty="0">
                <a:solidFill>
                  <a:schemeClr val="tx1"/>
                </a:solidFill>
              </a:rPr>
              <a:t>_______________</a:t>
            </a:r>
          </a:p>
        </p:txBody>
      </p:sp>
      <p:sp>
        <p:nvSpPr>
          <p:cNvPr id="129" name="Rectangle 128"/>
          <p:cNvSpPr/>
          <p:nvPr/>
        </p:nvSpPr>
        <p:spPr>
          <a:xfrm>
            <a:off x="673100" y="5791200"/>
            <a:ext cx="850900" cy="81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dirty="0">
                <a:solidFill>
                  <a:schemeClr val="tx1"/>
                </a:solidFill>
              </a:rPr>
              <a:t>_______________</a:t>
            </a:r>
          </a:p>
        </p:txBody>
      </p:sp>
      <p:sp>
        <p:nvSpPr>
          <p:cNvPr id="130" name="Rectangle 129"/>
          <p:cNvSpPr/>
          <p:nvPr/>
        </p:nvSpPr>
        <p:spPr>
          <a:xfrm>
            <a:off x="3683000" y="5854700"/>
            <a:ext cx="889000" cy="81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dirty="0">
                <a:solidFill>
                  <a:schemeClr val="tx1"/>
                </a:solidFill>
              </a:rPr>
              <a:t>__________________</a:t>
            </a:r>
          </a:p>
        </p:txBody>
      </p:sp>
      <p:sp>
        <p:nvSpPr>
          <p:cNvPr id="131" name="Rectangle 130"/>
          <p:cNvSpPr/>
          <p:nvPr/>
        </p:nvSpPr>
        <p:spPr>
          <a:xfrm>
            <a:off x="6692900" y="5791200"/>
            <a:ext cx="952500" cy="8128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dirty="0">
                <a:solidFill>
                  <a:schemeClr val="tx1"/>
                </a:solidFill>
              </a:rPr>
              <a:t>__________________</a:t>
            </a:r>
          </a:p>
        </p:txBody>
      </p:sp>
      <p:sp>
        <p:nvSpPr>
          <p:cNvPr id="132" name="Rectangle 95"/>
          <p:cNvSpPr>
            <a:spLocks noChangeArrowheads="1"/>
          </p:cNvSpPr>
          <p:nvPr/>
        </p:nvSpPr>
        <p:spPr bwMode="auto">
          <a:xfrm>
            <a:off x="728663" y="2466975"/>
            <a:ext cx="625475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-$50</a:t>
            </a:r>
          </a:p>
        </p:txBody>
      </p:sp>
      <p:sp>
        <p:nvSpPr>
          <p:cNvPr id="133" name="Rectangle 95"/>
          <p:cNvSpPr>
            <a:spLocks noChangeArrowheads="1"/>
          </p:cNvSpPr>
          <p:nvPr/>
        </p:nvSpPr>
        <p:spPr bwMode="auto">
          <a:xfrm>
            <a:off x="766763" y="2708275"/>
            <a:ext cx="625475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$50</a:t>
            </a:r>
          </a:p>
        </p:txBody>
      </p:sp>
      <p:sp>
        <p:nvSpPr>
          <p:cNvPr id="492594" name="Rectangle 50"/>
          <p:cNvSpPr>
            <a:spLocks noChangeArrowheads="1"/>
          </p:cNvSpPr>
          <p:nvPr/>
        </p:nvSpPr>
        <p:spPr bwMode="auto">
          <a:xfrm>
            <a:off x="3925888" y="2260600"/>
            <a:ext cx="5445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$2</a:t>
            </a:r>
          </a:p>
        </p:txBody>
      </p:sp>
      <p:sp>
        <p:nvSpPr>
          <p:cNvPr id="492657" name="Rectangle 113"/>
          <p:cNvSpPr>
            <a:spLocks noChangeArrowheads="1"/>
          </p:cNvSpPr>
          <p:nvPr/>
        </p:nvSpPr>
        <p:spPr bwMode="auto">
          <a:xfrm>
            <a:off x="3717925" y="2230438"/>
            <a:ext cx="37623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?</a:t>
            </a:r>
          </a:p>
        </p:txBody>
      </p:sp>
      <p:sp>
        <p:nvSpPr>
          <p:cNvPr id="134" name="Rectangle 50"/>
          <p:cNvSpPr>
            <a:spLocks noChangeArrowheads="1"/>
          </p:cNvSpPr>
          <p:nvPr/>
        </p:nvSpPr>
        <p:spPr bwMode="auto">
          <a:xfrm>
            <a:off x="3811588" y="2533650"/>
            <a:ext cx="658812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Arial" charset="0"/>
              </a:rPr>
              <a:t>-$2</a:t>
            </a:r>
          </a:p>
        </p:txBody>
      </p:sp>
      <p:sp>
        <p:nvSpPr>
          <p:cNvPr id="135" name="Rectangle 50"/>
          <p:cNvSpPr>
            <a:spLocks noChangeArrowheads="1"/>
          </p:cNvSpPr>
          <p:nvPr/>
        </p:nvSpPr>
        <p:spPr bwMode="auto">
          <a:xfrm>
            <a:off x="3824288" y="2787650"/>
            <a:ext cx="658812" cy="298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Arial" charset="0"/>
              </a:rPr>
              <a:t> $2</a:t>
            </a:r>
          </a:p>
        </p:txBody>
      </p:sp>
      <p:sp>
        <p:nvSpPr>
          <p:cNvPr id="492638" name="Rectangle 94"/>
          <p:cNvSpPr>
            <a:spLocks noChangeArrowheads="1"/>
          </p:cNvSpPr>
          <p:nvPr/>
        </p:nvSpPr>
        <p:spPr bwMode="auto">
          <a:xfrm>
            <a:off x="6861175" y="2252663"/>
            <a:ext cx="60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Arial" charset="0"/>
              </a:rPr>
              <a:t>$10</a:t>
            </a:r>
          </a:p>
        </p:txBody>
      </p:sp>
      <p:sp>
        <p:nvSpPr>
          <p:cNvPr id="136" name="Rectangle 94"/>
          <p:cNvSpPr>
            <a:spLocks noChangeArrowheads="1"/>
          </p:cNvSpPr>
          <p:nvPr/>
        </p:nvSpPr>
        <p:spPr bwMode="auto">
          <a:xfrm>
            <a:off x="6734175" y="2532063"/>
            <a:ext cx="758825" cy="31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Arial" charset="0"/>
              </a:rPr>
              <a:t>-$10</a:t>
            </a:r>
          </a:p>
        </p:txBody>
      </p:sp>
      <p:sp>
        <p:nvSpPr>
          <p:cNvPr id="137" name="Rectangle 94"/>
          <p:cNvSpPr>
            <a:spLocks noChangeArrowheads="1"/>
          </p:cNvSpPr>
          <p:nvPr/>
        </p:nvSpPr>
        <p:spPr bwMode="auto">
          <a:xfrm>
            <a:off x="6797675" y="2786063"/>
            <a:ext cx="771525" cy="325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Arial" charset="0"/>
              </a:rPr>
              <a:t>$10</a:t>
            </a:r>
          </a:p>
        </p:txBody>
      </p:sp>
      <p:sp>
        <p:nvSpPr>
          <p:cNvPr id="492636" name="Rectangle 92"/>
          <p:cNvSpPr>
            <a:spLocks noChangeArrowheads="1"/>
          </p:cNvSpPr>
          <p:nvPr/>
        </p:nvSpPr>
        <p:spPr bwMode="auto">
          <a:xfrm>
            <a:off x="787400" y="5700713"/>
            <a:ext cx="623888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$15</a:t>
            </a:r>
          </a:p>
        </p:txBody>
      </p:sp>
      <p:sp>
        <p:nvSpPr>
          <p:cNvPr id="138" name="Rectangle 92"/>
          <p:cNvSpPr>
            <a:spLocks noChangeArrowheads="1"/>
          </p:cNvSpPr>
          <p:nvPr/>
        </p:nvSpPr>
        <p:spPr bwMode="auto">
          <a:xfrm>
            <a:off x="635000" y="5981700"/>
            <a:ext cx="7747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-$15</a:t>
            </a:r>
          </a:p>
        </p:txBody>
      </p:sp>
      <p:sp>
        <p:nvSpPr>
          <p:cNvPr id="139" name="Rectangle 92"/>
          <p:cNvSpPr>
            <a:spLocks noChangeArrowheads="1"/>
          </p:cNvSpPr>
          <p:nvPr/>
        </p:nvSpPr>
        <p:spPr bwMode="auto">
          <a:xfrm>
            <a:off x="711200" y="6273800"/>
            <a:ext cx="774700" cy="427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$15</a:t>
            </a:r>
          </a:p>
        </p:txBody>
      </p:sp>
      <p:sp>
        <p:nvSpPr>
          <p:cNvPr id="492593" name="Rectangle 49"/>
          <p:cNvSpPr>
            <a:spLocks noChangeArrowheads="1"/>
          </p:cNvSpPr>
          <p:nvPr/>
        </p:nvSpPr>
        <p:spPr bwMode="auto">
          <a:xfrm>
            <a:off x="3740150" y="5778500"/>
            <a:ext cx="79375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$</a:t>
            </a:r>
            <a:r>
              <a:rPr lang="en-US" sz="24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100</a:t>
            </a:r>
          </a:p>
        </p:txBody>
      </p:sp>
      <p:sp>
        <p:nvSpPr>
          <p:cNvPr id="140" name="Rectangle 113"/>
          <p:cNvSpPr>
            <a:spLocks noChangeArrowheads="1"/>
          </p:cNvSpPr>
          <p:nvPr/>
        </p:nvSpPr>
        <p:spPr bwMode="auto">
          <a:xfrm>
            <a:off x="3946525" y="5557838"/>
            <a:ext cx="376238" cy="347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?</a:t>
            </a:r>
          </a:p>
        </p:txBody>
      </p:sp>
      <p:sp>
        <p:nvSpPr>
          <p:cNvPr id="141" name="Rectangle 49"/>
          <p:cNvSpPr>
            <a:spLocks noChangeArrowheads="1"/>
          </p:cNvSpPr>
          <p:nvPr/>
        </p:nvSpPr>
        <p:spPr bwMode="auto">
          <a:xfrm>
            <a:off x="3581400" y="6032500"/>
            <a:ext cx="9525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Arial" charset="0"/>
              </a:rPr>
              <a:t>-$</a:t>
            </a: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Arial" charset="0"/>
              </a:rPr>
              <a:t>100</a:t>
            </a:r>
          </a:p>
        </p:txBody>
      </p:sp>
      <p:sp>
        <p:nvSpPr>
          <p:cNvPr id="142" name="Rectangle 49"/>
          <p:cNvSpPr>
            <a:spLocks noChangeArrowheads="1"/>
          </p:cNvSpPr>
          <p:nvPr/>
        </p:nvSpPr>
        <p:spPr bwMode="auto">
          <a:xfrm>
            <a:off x="3644900" y="6324600"/>
            <a:ext cx="952500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Arial" charset="0"/>
              </a:rPr>
              <a:t>$</a:t>
            </a:r>
            <a:r>
              <a:rPr lang="en-US" sz="24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Arial" charset="0"/>
              </a:rPr>
              <a:t>100</a:t>
            </a:r>
          </a:p>
        </p:txBody>
      </p:sp>
      <p:sp>
        <p:nvSpPr>
          <p:cNvPr id="492637" name="Rectangle 93"/>
          <p:cNvSpPr>
            <a:spLocks noChangeArrowheads="1"/>
          </p:cNvSpPr>
          <p:nvPr/>
        </p:nvSpPr>
        <p:spPr bwMode="auto">
          <a:xfrm>
            <a:off x="6840538" y="5756275"/>
            <a:ext cx="60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-$10</a:t>
            </a:r>
          </a:p>
        </p:txBody>
      </p:sp>
      <p:sp>
        <p:nvSpPr>
          <p:cNvPr id="143" name="Rectangle 93"/>
          <p:cNvSpPr>
            <a:spLocks noChangeArrowheads="1"/>
          </p:cNvSpPr>
          <p:nvPr/>
        </p:nvSpPr>
        <p:spPr bwMode="auto">
          <a:xfrm>
            <a:off x="6891338" y="6048375"/>
            <a:ext cx="60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$10</a:t>
            </a:r>
          </a:p>
        </p:txBody>
      </p:sp>
      <p:sp>
        <p:nvSpPr>
          <p:cNvPr id="144" name="Rectangle 93"/>
          <p:cNvSpPr>
            <a:spLocks noChangeArrowheads="1"/>
          </p:cNvSpPr>
          <p:nvPr/>
        </p:nvSpPr>
        <p:spPr bwMode="auto">
          <a:xfrm>
            <a:off x="6853238" y="6327775"/>
            <a:ext cx="609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-$10</a:t>
            </a:r>
          </a:p>
        </p:txBody>
      </p:sp>
      <p:sp>
        <p:nvSpPr>
          <p:cNvPr id="492617" name="Rectangle 73" descr="Papyrus"/>
          <p:cNvSpPr>
            <a:spLocks noChangeArrowheads="1"/>
          </p:cNvSpPr>
          <p:nvPr/>
        </p:nvSpPr>
        <p:spPr bwMode="auto">
          <a:xfrm>
            <a:off x="1277938" y="1058863"/>
            <a:ext cx="1887537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___ Y with </a:t>
            </a:r>
            <a:r>
              <a:rPr lang="en-US" sz="18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</a:t>
            </a:r>
          </a:p>
          <a:p>
            <a:pPr>
              <a:defRPr/>
            </a:pP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</a:t>
            </a:r>
            <a:r>
              <a:rPr 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__</a:t>
            </a: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_Y with </a:t>
            </a:r>
            <a:r>
              <a:rPr 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</a:t>
            </a:r>
          </a:p>
          <a:p>
            <a:pPr>
              <a:defRPr/>
            </a:pP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____Y with </a:t>
            </a:r>
            <a:r>
              <a:rPr lang="en-US" sz="1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BB</a:t>
            </a:r>
          </a:p>
        </p:txBody>
      </p:sp>
      <p:sp>
        <p:nvSpPr>
          <p:cNvPr id="492621" name="Rectangle 77" descr="Papyrus"/>
          <p:cNvSpPr>
            <a:spLocks noChangeArrowheads="1"/>
          </p:cNvSpPr>
          <p:nvPr/>
        </p:nvSpPr>
        <p:spPr bwMode="auto">
          <a:xfrm>
            <a:off x="4210050" y="1189038"/>
            <a:ext cx="1944688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___ Y with </a:t>
            </a:r>
            <a:r>
              <a:rPr lang="en-US" sz="18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</a:t>
            </a:r>
          </a:p>
          <a:p>
            <a:pPr>
              <a:defRPr/>
            </a:pP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____Y with </a:t>
            </a:r>
            <a:r>
              <a:rPr 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</a:t>
            </a:r>
          </a:p>
          <a:p>
            <a:pPr>
              <a:defRPr/>
            </a:pP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____Y with </a:t>
            </a:r>
            <a:r>
              <a:rPr lang="en-US" sz="1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BB</a:t>
            </a:r>
          </a:p>
        </p:txBody>
      </p:sp>
      <p:sp>
        <p:nvSpPr>
          <p:cNvPr id="492618" name="Rectangle 74" descr="Papyrus"/>
          <p:cNvSpPr>
            <a:spLocks noChangeArrowheads="1"/>
          </p:cNvSpPr>
          <p:nvPr/>
        </p:nvSpPr>
        <p:spPr bwMode="auto">
          <a:xfrm>
            <a:off x="7237413" y="1254125"/>
            <a:ext cx="1906587" cy="74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___ Y with </a:t>
            </a:r>
            <a:r>
              <a:rPr lang="en-US" sz="18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</a:t>
            </a:r>
          </a:p>
          <a:p>
            <a:pPr>
              <a:defRPr/>
            </a:pP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____Y with </a:t>
            </a:r>
            <a:r>
              <a:rPr 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</a:t>
            </a:r>
          </a:p>
          <a:p>
            <a:pPr>
              <a:defRPr/>
            </a:pP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____Y with </a:t>
            </a:r>
            <a:r>
              <a:rPr lang="en-US" sz="1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BB</a:t>
            </a:r>
          </a:p>
        </p:txBody>
      </p:sp>
      <p:sp>
        <p:nvSpPr>
          <p:cNvPr id="492641" name="Rectangle 97" descr="Papyrus"/>
          <p:cNvSpPr>
            <a:spLocks noChangeArrowheads="1"/>
          </p:cNvSpPr>
          <p:nvPr/>
        </p:nvSpPr>
        <p:spPr bwMode="auto">
          <a:xfrm>
            <a:off x="1203325" y="4610100"/>
            <a:ext cx="1858963" cy="727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___ Y with </a:t>
            </a:r>
            <a:r>
              <a:rPr lang="en-US" sz="18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</a:t>
            </a:r>
          </a:p>
          <a:p>
            <a:pPr>
              <a:defRPr/>
            </a:pP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____Y with </a:t>
            </a:r>
            <a:r>
              <a:rPr 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</a:t>
            </a:r>
          </a:p>
          <a:p>
            <a:pPr>
              <a:defRPr/>
            </a:pP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____Y with </a:t>
            </a:r>
            <a:r>
              <a:rPr lang="en-US" sz="1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BB</a:t>
            </a:r>
          </a:p>
        </p:txBody>
      </p:sp>
      <p:sp>
        <p:nvSpPr>
          <p:cNvPr id="492619" name="Rectangle 75" descr="Papyrus"/>
          <p:cNvSpPr>
            <a:spLocks noChangeArrowheads="1"/>
          </p:cNvSpPr>
          <p:nvPr/>
        </p:nvSpPr>
        <p:spPr bwMode="auto">
          <a:xfrm>
            <a:off x="4254500" y="4610100"/>
            <a:ext cx="1887538" cy="74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___ Y with </a:t>
            </a:r>
            <a:r>
              <a:rPr lang="en-US" sz="18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</a:t>
            </a:r>
          </a:p>
          <a:p>
            <a:pPr>
              <a:defRPr/>
            </a:pP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____Y with </a:t>
            </a:r>
            <a:r>
              <a:rPr 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</a:t>
            </a:r>
          </a:p>
          <a:p>
            <a:pPr>
              <a:defRPr/>
            </a:pP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____Y with </a:t>
            </a:r>
            <a:r>
              <a:rPr lang="en-US" sz="1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BB</a:t>
            </a:r>
          </a:p>
        </p:txBody>
      </p:sp>
      <p:sp>
        <p:nvSpPr>
          <p:cNvPr id="492620" name="Rectangle 76" descr="Papyrus"/>
          <p:cNvSpPr>
            <a:spLocks noChangeArrowheads="1"/>
          </p:cNvSpPr>
          <p:nvPr/>
        </p:nvSpPr>
        <p:spPr bwMode="auto">
          <a:xfrm>
            <a:off x="7269163" y="4610100"/>
            <a:ext cx="1828800" cy="74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___ Y with </a:t>
            </a:r>
            <a:r>
              <a:rPr lang="en-US" sz="18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</a:t>
            </a:r>
          </a:p>
          <a:p>
            <a:pPr>
              <a:defRPr/>
            </a:pP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____Y with </a:t>
            </a:r>
            <a:r>
              <a:rPr 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</a:t>
            </a:r>
          </a:p>
          <a:p>
            <a:pPr>
              <a:defRPr/>
            </a:pP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____Y with </a:t>
            </a:r>
            <a:r>
              <a:rPr lang="en-US" sz="1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BB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25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25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25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925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26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26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25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25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925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925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6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926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926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925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925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925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925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926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926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925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925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92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92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6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926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926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925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925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925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925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926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926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4925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4925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4925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4925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 nodeType="clickPar">
                      <p:stCondLst>
                        <p:cond delay="indefinite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4926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4926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6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7" dur="500" fill="hold"/>
                                        <p:tgtEl>
                                          <p:spTgt spid="49266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500" fill="hold"/>
                                        <p:tgtEl>
                                          <p:spTgt spid="49266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 nodeType="clickPar">
                      <p:stCondLst>
                        <p:cond delay="indefinite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4925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4925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 nodeType="clickPar">
                      <p:stCondLst>
                        <p:cond delay="indefinite"/>
                      </p:stCondLst>
                      <p:childTnLst>
                        <p:par>
                          <p:cTn id="1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4926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4926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 nodeType="clickPar">
                      <p:stCondLst>
                        <p:cond delay="indefinite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4925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4925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 nodeType="clickPar">
                      <p:stCondLst>
                        <p:cond delay="indefinite"/>
                      </p:stCondLst>
                      <p:childTnLst>
                        <p:par>
                          <p:cTn id="1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1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 nodeType="clickPar">
                      <p:stCondLst>
                        <p:cond delay="indefinite"/>
                      </p:stCondLst>
                      <p:childTnLst>
                        <p:par>
                          <p:cTn id="1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4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492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492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 nodeType="clickPar">
                      <p:stCondLst>
                        <p:cond delay="indefinite"/>
                      </p:stCondLst>
                      <p:childTnLst>
                        <p:par>
                          <p:cTn id="1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0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4926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4926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 nodeType="clickPar">
                      <p:stCondLst>
                        <p:cond delay="indefinite"/>
                      </p:stCondLst>
                      <p:childTnLst>
                        <p:par>
                          <p:cTn id="1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6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4925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4925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 nodeType="clickPar">
                      <p:stCondLst>
                        <p:cond delay="indefinite"/>
                      </p:stCondLst>
                      <p:childTnLst>
                        <p:par>
                          <p:cTn id="1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 nodeType="clickPar">
                      <p:stCondLst>
                        <p:cond delay="indefinite"/>
                      </p:stCondLst>
                      <p:childTnLst>
                        <p:par>
                          <p:cTn id="1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6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4926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4926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 nodeType="clickPar">
                      <p:stCondLst>
                        <p:cond delay="indefinite"/>
                      </p:stCondLst>
                      <p:childTnLst>
                        <p:par>
                          <p:cTn id="1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6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4926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4926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 nodeType="clickPar">
                      <p:stCondLst>
                        <p:cond delay="indefinite"/>
                      </p:stCondLst>
                      <p:childTnLst>
                        <p:par>
                          <p:cTn id="1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9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1" dur="500" fill="hold"/>
                                        <p:tgtEl>
                                          <p:spTgt spid="4925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2" dur="500" fill="hold"/>
                                        <p:tgtEl>
                                          <p:spTgt spid="4925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 nodeType="clickPar">
                      <p:stCondLst>
                        <p:cond delay="indefinite"/>
                      </p:stCondLst>
                      <p:childTnLst>
                        <p:par>
                          <p:cTn id="2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5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7" dur="500" fill="hold"/>
                                        <p:tgtEl>
                                          <p:spTgt spid="4925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8" dur="500" fill="hold"/>
                                        <p:tgtEl>
                                          <p:spTgt spid="4925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9" fill="hold" nodeType="clickPar">
                      <p:stCondLst>
                        <p:cond delay="indefinite"/>
                      </p:stCondLst>
                      <p:childTnLst>
                        <p:par>
                          <p:cTn id="2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3" dur="500" fill="hold"/>
                                        <p:tgtEl>
                                          <p:spTgt spid="4926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4" dur="500" fill="hold"/>
                                        <p:tgtEl>
                                          <p:spTgt spid="4926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 nodeType="clickPar">
                      <p:stCondLst>
                        <p:cond delay="indefinite"/>
                      </p:stCondLst>
                      <p:childTnLst>
                        <p:par>
                          <p:cTn id="2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9" dur="500" fill="hold"/>
                                        <p:tgtEl>
                                          <p:spTgt spid="49257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0" dur="500" fill="hold"/>
                                        <p:tgtEl>
                                          <p:spTgt spid="49257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1" fill="hold" nodeType="clickPar">
                      <p:stCondLst>
                        <p:cond delay="indefinite"/>
                      </p:stCondLst>
                      <p:childTnLst>
                        <p:par>
                          <p:cTn id="2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5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6" fill="hold" nodeType="clickPar">
                      <p:stCondLst>
                        <p:cond delay="indefinite"/>
                      </p:stCondLst>
                      <p:childTnLst>
                        <p:par>
                          <p:cTn id="22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8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0" dur="500" fill="hold"/>
                                        <p:tgtEl>
                                          <p:spTgt spid="4925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1" dur="500" fill="hold"/>
                                        <p:tgtEl>
                                          <p:spTgt spid="4925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 nodeType="clickPar">
                      <p:stCondLst>
                        <p:cond delay="indefinite"/>
                      </p:stCondLst>
                      <p:childTnLst>
                        <p:par>
                          <p:cTn id="2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4" presetID="2" presetClass="entr" presetSubtype="9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6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6" dur="500" fill="hold"/>
                                        <p:tgtEl>
                                          <p:spTgt spid="4926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7" dur="500" fill="hold"/>
                                        <p:tgtEl>
                                          <p:spTgt spid="4926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8" fill="hold" nodeType="clickPar">
                      <p:stCondLst>
                        <p:cond delay="indefinite"/>
                      </p:stCondLst>
                      <p:childTnLst>
                        <p:par>
                          <p:cTn id="2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0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2" dur="500" fill="hold"/>
                                        <p:tgtEl>
                                          <p:spTgt spid="4925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3" dur="500" fill="hold"/>
                                        <p:tgtEl>
                                          <p:spTgt spid="4925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 nodeType="clickPar">
                      <p:stCondLst>
                        <p:cond delay="indefinite"/>
                      </p:stCondLst>
                      <p:childTnLst>
                        <p:par>
                          <p:cTn id="2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48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 nodeType="clickPar">
                      <p:stCondLst>
                        <p:cond delay="indefinite"/>
                      </p:stCondLst>
                      <p:childTnLst>
                        <p:par>
                          <p:cTn id="2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1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3" dur="500" fill="hold"/>
                                        <p:tgtEl>
                                          <p:spTgt spid="4925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4" dur="500" fill="hold"/>
                                        <p:tgtEl>
                                          <p:spTgt spid="4925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 nodeType="clickPar">
                      <p:stCondLst>
                        <p:cond delay="indefinite"/>
                      </p:stCondLst>
                      <p:childTnLst>
                        <p:par>
                          <p:cTn id="2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9" dur="500" fill="hold"/>
                                        <p:tgtEl>
                                          <p:spTgt spid="4926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0" dur="500" fill="hold"/>
                                        <p:tgtEl>
                                          <p:spTgt spid="4926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 nodeType="clickPar">
                      <p:stCondLst>
                        <p:cond delay="indefinite"/>
                      </p:stCondLst>
                      <p:childTnLst>
                        <p:par>
                          <p:cTn id="2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5" dur="500" fill="hold"/>
                                        <p:tgtEl>
                                          <p:spTgt spid="4925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6" dur="500" fill="hold"/>
                                        <p:tgtEl>
                                          <p:spTgt spid="4925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7" fill="hold" nodeType="clickPar">
                      <p:stCondLst>
                        <p:cond delay="indefinite"/>
                      </p:stCondLst>
                      <p:childTnLst>
                        <p:par>
                          <p:cTn id="2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1" dur="500" fill="hold"/>
                                        <p:tgtEl>
                                          <p:spTgt spid="4925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2" dur="500" fill="hold"/>
                                        <p:tgtEl>
                                          <p:spTgt spid="4925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3" fill="hold" nodeType="clickPar">
                      <p:stCondLst>
                        <p:cond delay="indefinite"/>
                      </p:stCondLst>
                      <p:childTnLst>
                        <p:par>
                          <p:cTn id="2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6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7" dur="500" fill="hold"/>
                                        <p:tgtEl>
                                          <p:spTgt spid="4926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8" dur="500" fill="hold"/>
                                        <p:tgtEl>
                                          <p:spTgt spid="4926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 nodeType="clickPar">
                      <p:stCondLst>
                        <p:cond delay="indefinite"/>
                      </p:stCondLst>
                      <p:childTnLst>
                        <p:par>
                          <p:cTn id="2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3" dur="500" fill="hold"/>
                                        <p:tgtEl>
                                          <p:spTgt spid="4925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4" dur="500" fill="hold"/>
                                        <p:tgtEl>
                                          <p:spTgt spid="4925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 nodeType="clickPar">
                      <p:stCondLst>
                        <p:cond delay="indefinite"/>
                      </p:stCondLst>
                      <p:childTnLst>
                        <p:par>
                          <p:cTn id="2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8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9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0" dur="500" fill="hold"/>
                                        <p:tgtEl>
                                          <p:spTgt spid="1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1" fill="hold" nodeType="clickPar">
                      <p:stCondLst>
                        <p:cond delay="indefinite"/>
                      </p:stCondLst>
                      <p:childTnLst>
                        <p:par>
                          <p:cTn id="2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3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5" dur="500" fill="hold"/>
                                        <p:tgtEl>
                                          <p:spTgt spid="4925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6" dur="500" fill="hold"/>
                                        <p:tgtEl>
                                          <p:spTgt spid="4925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7" fill="hold" nodeType="clickPar">
                      <p:stCondLst>
                        <p:cond delay="indefinite"/>
                      </p:stCondLst>
                      <p:childTnLst>
                        <p:par>
                          <p:cTn id="2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1" dur="500" fill="hold"/>
                                        <p:tgtEl>
                                          <p:spTgt spid="4926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2" dur="500" fill="hold"/>
                                        <p:tgtEl>
                                          <p:spTgt spid="4926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 nodeType="clickPar">
                      <p:stCondLst>
                        <p:cond delay="indefinite"/>
                      </p:stCondLst>
                      <p:childTnLst>
                        <p:par>
                          <p:cTn id="3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7" dur="500" fill="hold"/>
                                        <p:tgtEl>
                                          <p:spTgt spid="4925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8" dur="500" fill="hold"/>
                                        <p:tgtEl>
                                          <p:spTgt spid="4925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 nodeType="clickPar">
                      <p:stCondLst>
                        <p:cond delay="indefinite"/>
                      </p:stCondLst>
                      <p:childTnLst>
                        <p:par>
                          <p:cTn id="3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3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4" dur="500" fill="hold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5" fill="hold" nodeType="clickPar">
                      <p:stCondLst>
                        <p:cond delay="indefinite"/>
                      </p:stCondLst>
                      <p:childTnLst>
                        <p:par>
                          <p:cTn id="3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17" presetID="2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9" dur="500" fill="hold"/>
                                        <p:tgtEl>
                                          <p:spTgt spid="4925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0" dur="500" fill="hold"/>
                                        <p:tgtEl>
                                          <p:spTgt spid="4925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1" fill="hold" nodeType="clickPar">
                      <p:stCondLst>
                        <p:cond delay="indefinite"/>
                      </p:stCondLst>
                      <p:childTnLst>
                        <p:par>
                          <p:cTn id="3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5" dur="500" fill="hold"/>
                                        <p:tgtEl>
                                          <p:spTgt spid="4926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6" dur="500" fill="hold"/>
                                        <p:tgtEl>
                                          <p:spTgt spid="4926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7" fill="hold" nodeType="clickPar">
                      <p:stCondLst>
                        <p:cond delay="indefinite"/>
                      </p:stCondLst>
                      <p:childTnLst>
                        <p:par>
                          <p:cTn id="3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9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1" dur="500" fill="hold"/>
                                        <p:tgtEl>
                                          <p:spTgt spid="492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2" dur="500" fill="hold"/>
                                        <p:tgtEl>
                                          <p:spTgt spid="492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3" fill="hold" nodeType="clickPar">
                      <p:stCondLst>
                        <p:cond delay="indefinite"/>
                      </p:stCondLst>
                      <p:childTnLst>
                        <p:par>
                          <p:cTn id="3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5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7" dur="500" fill="hold"/>
                                        <p:tgtEl>
                                          <p:spTgt spid="492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8" dur="500" fill="hold"/>
                                        <p:tgtEl>
                                          <p:spTgt spid="492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9" fill="hold" nodeType="clickPar">
                      <p:stCondLst>
                        <p:cond delay="indefinite"/>
                      </p:stCondLst>
                      <p:childTnLst>
                        <p:par>
                          <p:cTn id="3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3" dur="500" fill="hold"/>
                                        <p:tgtEl>
                                          <p:spTgt spid="492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4" dur="500" fill="hold"/>
                                        <p:tgtEl>
                                          <p:spTgt spid="492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5" fill="hold" nodeType="clickPar">
                      <p:stCondLst>
                        <p:cond delay="indefinite"/>
                      </p:stCondLst>
                      <p:childTnLst>
                        <p:par>
                          <p:cTn id="3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7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9" dur="500" fill="hold"/>
                                        <p:tgtEl>
                                          <p:spTgt spid="4925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0" dur="500" fill="hold"/>
                                        <p:tgtEl>
                                          <p:spTgt spid="492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1" fill="hold" nodeType="clickPar">
                      <p:stCondLst>
                        <p:cond delay="indefinite"/>
                      </p:stCondLst>
                      <p:childTnLst>
                        <p:par>
                          <p:cTn id="3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5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6" fill="hold" nodeType="clickPar">
                      <p:stCondLst>
                        <p:cond delay="indefinite"/>
                      </p:stCondLst>
                      <p:childTnLst>
                        <p:par>
                          <p:cTn id="3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8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0" dur="500" fill="hold"/>
                                        <p:tgtEl>
                                          <p:spTgt spid="492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1" dur="500" fill="hold"/>
                                        <p:tgtEl>
                                          <p:spTgt spid="492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2" fill="hold" nodeType="clickPar">
                      <p:stCondLst>
                        <p:cond delay="indefinite"/>
                      </p:stCondLst>
                      <p:childTnLst>
                        <p:par>
                          <p:cTn id="3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4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6" dur="500" fill="hold"/>
                                        <p:tgtEl>
                                          <p:spTgt spid="492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7" dur="500" fill="hold"/>
                                        <p:tgtEl>
                                          <p:spTgt spid="492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8" fill="hold" nodeType="clickPar">
                      <p:stCondLst>
                        <p:cond delay="indefinite"/>
                      </p:stCondLst>
                      <p:childTnLst>
                        <p:par>
                          <p:cTn id="3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0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2" dur="500" fill="hold"/>
                                        <p:tgtEl>
                                          <p:spTgt spid="492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3" dur="500" fill="hold"/>
                                        <p:tgtEl>
                                          <p:spTgt spid="492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4" fill="hold" nodeType="clickPar">
                      <p:stCondLst>
                        <p:cond delay="indefinite"/>
                      </p:stCondLst>
                      <p:childTnLst>
                        <p:par>
                          <p:cTn id="3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76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78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9" fill="hold" nodeType="clickPar">
                      <p:stCondLst>
                        <p:cond delay="indefinite"/>
                      </p:stCondLst>
                      <p:childTnLst>
                        <p:par>
                          <p:cTn id="3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1" presetID="2" presetClass="entr" presetSubtype="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3" dur="500" fill="hold"/>
                                        <p:tgtEl>
                                          <p:spTgt spid="492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4" dur="500" fill="hold"/>
                                        <p:tgtEl>
                                          <p:spTgt spid="4925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5" fill="hold" nodeType="clickPar">
                      <p:stCondLst>
                        <p:cond delay="indefinite"/>
                      </p:stCondLst>
                      <p:childTnLst>
                        <p:par>
                          <p:cTn id="3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7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9" dur="500" fill="hold"/>
                                        <p:tgtEl>
                                          <p:spTgt spid="492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0" dur="500" fill="hold"/>
                                        <p:tgtEl>
                                          <p:spTgt spid="492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2559" grpId="0"/>
      <p:bldP spid="492560" grpId="0"/>
      <p:bldP spid="492561" grpId="0"/>
      <p:bldP spid="492562" grpId="0"/>
      <p:bldP spid="492563" grpId="0"/>
      <p:bldP spid="492564" grpId="0"/>
      <p:bldP spid="492565" grpId="0"/>
      <p:bldP spid="492566" grpId="0"/>
      <p:bldP spid="492567" grpId="0"/>
      <p:bldP spid="492568" grpId="0"/>
      <p:bldP spid="492569" grpId="0"/>
      <p:bldP spid="492570" grpId="0"/>
      <p:bldP spid="492571" grpId="0"/>
      <p:bldP spid="492572" grpId="0"/>
      <p:bldP spid="492573" grpId="0"/>
      <p:bldP spid="492574" grpId="0"/>
      <p:bldP spid="492575" grpId="0"/>
      <p:bldP spid="492576" grpId="0"/>
      <p:bldP spid="492577" grpId="0"/>
      <p:bldP spid="492578" grpId="0"/>
      <p:bldP spid="492579" grpId="0"/>
      <p:bldP spid="492580" grpId="0"/>
      <p:bldP spid="492581" grpId="0"/>
      <p:bldP spid="492582" grpId="0"/>
      <p:bldP spid="492583" grpId="0"/>
      <p:bldP spid="492584" grpId="0"/>
      <p:bldP spid="492585" grpId="0"/>
      <p:bldP spid="492586" grpId="0"/>
      <p:bldP spid="492587" grpId="0"/>
      <p:bldP spid="492588" grpId="0"/>
      <p:bldP spid="492589" grpId="0"/>
      <p:bldP spid="492590" grpId="0"/>
      <p:bldP spid="492591" grpId="0"/>
      <p:bldP spid="492592" grpId="0"/>
      <p:bldP spid="492600" grpId="0"/>
      <p:bldP spid="492601" grpId="0"/>
      <p:bldP spid="492602" grpId="0"/>
      <p:bldP spid="492603" grpId="0"/>
      <p:bldP spid="492604" grpId="0"/>
      <p:bldP spid="492605" grpId="0"/>
      <p:bldP spid="492606" grpId="0"/>
      <p:bldP spid="492607" grpId="0"/>
      <p:bldP spid="492608" grpId="0"/>
      <p:bldP spid="492609" grpId="0"/>
      <p:bldP spid="492611" grpId="0"/>
      <p:bldP spid="492612" grpId="0"/>
      <p:bldP spid="492613" grpId="0"/>
      <p:bldP spid="492614" grpId="0"/>
      <p:bldP spid="492633" grpId="0"/>
      <p:bldP spid="492634" grpId="0"/>
      <p:bldP spid="492663" grpId="0"/>
      <p:bldP spid="132" grpId="0"/>
      <p:bldP spid="133" grpId="0"/>
      <p:bldP spid="492594" grpId="0"/>
      <p:bldP spid="134" grpId="0"/>
      <p:bldP spid="135" grpId="0"/>
      <p:bldP spid="136" grpId="0"/>
      <p:bldP spid="137" grpId="0"/>
      <p:bldP spid="138" grpId="0"/>
      <p:bldP spid="139" grpId="0"/>
      <p:bldP spid="492593" grpId="0"/>
      <p:bldP spid="141" grpId="0"/>
      <p:bldP spid="142" grpId="0"/>
      <p:bldP spid="143" grpId="0"/>
      <p:bldP spid="144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AutoShape 3" descr="Parchment"/>
          <p:cNvSpPr>
            <a:spLocks noChangeArrowheads="1"/>
          </p:cNvSpPr>
          <p:nvPr/>
        </p:nvSpPr>
        <p:spPr bwMode="auto">
          <a:xfrm>
            <a:off x="6297613" y="1082675"/>
            <a:ext cx="2568575" cy="2424113"/>
          </a:xfrm>
          <a:prstGeom prst="triangle">
            <a:avLst>
              <a:gd name="adj" fmla="val 50000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57150" cmpd="thickThin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3578" name="Rectangle 10"/>
          <p:cNvSpPr>
            <a:spLocks noChangeArrowheads="1"/>
          </p:cNvSpPr>
          <p:nvPr/>
        </p:nvSpPr>
        <p:spPr bwMode="auto">
          <a:xfrm>
            <a:off x="7602538" y="2760663"/>
            <a:ext cx="1133475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18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</a:t>
            </a: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__</a:t>
            </a:r>
          </a:p>
          <a:p>
            <a:pPr>
              <a:defRPr/>
            </a:pPr>
            <a:r>
              <a:rPr 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</a:t>
            </a: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___</a:t>
            </a:r>
          </a:p>
          <a:p>
            <a:pPr>
              <a:defRPr/>
            </a:pPr>
            <a:r>
              <a:rPr lang="en-US" sz="1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BB</a:t>
            </a: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___</a:t>
            </a:r>
          </a:p>
        </p:txBody>
      </p:sp>
      <p:sp>
        <p:nvSpPr>
          <p:cNvPr id="63492" name="AutoShape 11" descr="Parchment"/>
          <p:cNvSpPr>
            <a:spLocks noChangeArrowheads="1"/>
          </p:cNvSpPr>
          <p:nvPr/>
        </p:nvSpPr>
        <p:spPr bwMode="auto">
          <a:xfrm>
            <a:off x="3249613" y="1096963"/>
            <a:ext cx="2568575" cy="2424112"/>
          </a:xfrm>
          <a:prstGeom prst="triangle">
            <a:avLst>
              <a:gd name="adj" fmla="val 50000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57150" cmpd="thickThin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3580" name="Rectangle 12"/>
          <p:cNvSpPr>
            <a:spLocks noChangeArrowheads="1"/>
          </p:cNvSpPr>
          <p:nvPr/>
        </p:nvSpPr>
        <p:spPr bwMode="auto">
          <a:xfrm>
            <a:off x="4549775" y="2759075"/>
            <a:ext cx="1139825" cy="68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18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</a:t>
            </a: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__</a:t>
            </a:r>
          </a:p>
          <a:p>
            <a:pPr>
              <a:defRPr/>
            </a:pPr>
            <a:r>
              <a:rPr 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</a:t>
            </a: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___</a:t>
            </a:r>
          </a:p>
          <a:p>
            <a:pPr>
              <a:defRPr/>
            </a:pPr>
            <a:r>
              <a:rPr lang="en-US" sz="1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BB</a:t>
            </a: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___</a:t>
            </a:r>
          </a:p>
        </p:txBody>
      </p:sp>
      <p:sp>
        <p:nvSpPr>
          <p:cNvPr id="63494" name="AutoShape 13" descr="Parchment"/>
          <p:cNvSpPr>
            <a:spLocks noChangeArrowheads="1"/>
          </p:cNvSpPr>
          <p:nvPr/>
        </p:nvSpPr>
        <p:spPr bwMode="auto">
          <a:xfrm>
            <a:off x="260350" y="1109663"/>
            <a:ext cx="2568575" cy="2424112"/>
          </a:xfrm>
          <a:prstGeom prst="triangle">
            <a:avLst>
              <a:gd name="adj" fmla="val 50000"/>
            </a:avLst>
          </a:prstGeom>
          <a:blipFill dpi="0" rotWithShape="1">
            <a:blip r:embed="rId4"/>
            <a:srcRect/>
            <a:tile tx="0" ty="0" sx="100000" sy="100000" flip="none" algn="tl"/>
          </a:blipFill>
          <a:ln w="57150" cmpd="thickThin">
            <a:solidFill>
              <a:srgbClr val="008000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3582" name="Rectangle 14"/>
          <p:cNvSpPr>
            <a:spLocks noChangeArrowheads="1"/>
          </p:cNvSpPr>
          <p:nvPr/>
        </p:nvSpPr>
        <p:spPr bwMode="auto">
          <a:xfrm>
            <a:off x="1500188" y="2751138"/>
            <a:ext cx="1322387" cy="696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18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</a:t>
            </a: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__</a:t>
            </a:r>
          </a:p>
          <a:p>
            <a:pPr>
              <a:defRPr/>
            </a:pPr>
            <a:r>
              <a:rPr 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</a:t>
            </a: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___</a:t>
            </a:r>
          </a:p>
          <a:p>
            <a:pPr>
              <a:defRPr/>
            </a:pPr>
            <a:r>
              <a:rPr lang="en-US" sz="1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BB</a:t>
            </a: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___</a:t>
            </a:r>
          </a:p>
        </p:txBody>
      </p:sp>
      <p:sp>
        <p:nvSpPr>
          <p:cNvPr id="493584" name="Rectangle 16"/>
          <p:cNvSpPr>
            <a:spLocks noChangeArrowheads="1"/>
          </p:cNvSpPr>
          <p:nvPr/>
        </p:nvSpPr>
        <p:spPr bwMode="auto">
          <a:xfrm>
            <a:off x="1941513" y="2752725"/>
            <a:ext cx="28575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5</a:t>
            </a:r>
          </a:p>
        </p:txBody>
      </p:sp>
      <p:sp>
        <p:nvSpPr>
          <p:cNvPr id="493585" name="Rectangle 17"/>
          <p:cNvSpPr>
            <a:spLocks noChangeArrowheads="1"/>
          </p:cNvSpPr>
          <p:nvPr/>
        </p:nvSpPr>
        <p:spPr bwMode="auto">
          <a:xfrm>
            <a:off x="1903413" y="3005138"/>
            <a:ext cx="295275" cy="1635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-4</a:t>
            </a:r>
          </a:p>
        </p:txBody>
      </p:sp>
      <p:sp>
        <p:nvSpPr>
          <p:cNvPr id="493586" name="Rectangle 18"/>
          <p:cNvSpPr>
            <a:spLocks noChangeArrowheads="1"/>
          </p:cNvSpPr>
          <p:nvPr/>
        </p:nvSpPr>
        <p:spPr bwMode="auto">
          <a:xfrm>
            <a:off x="2147888" y="3252788"/>
            <a:ext cx="20955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1</a:t>
            </a:r>
          </a:p>
        </p:txBody>
      </p:sp>
      <p:sp>
        <p:nvSpPr>
          <p:cNvPr id="493590" name="Rectangle 22"/>
          <p:cNvSpPr>
            <a:spLocks noChangeArrowheads="1"/>
          </p:cNvSpPr>
          <p:nvPr/>
        </p:nvSpPr>
        <p:spPr bwMode="auto">
          <a:xfrm>
            <a:off x="5024438" y="2700338"/>
            <a:ext cx="20955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4</a:t>
            </a:r>
          </a:p>
        </p:txBody>
      </p:sp>
      <p:sp>
        <p:nvSpPr>
          <p:cNvPr id="493591" name="Rectangle 23"/>
          <p:cNvSpPr>
            <a:spLocks noChangeArrowheads="1"/>
          </p:cNvSpPr>
          <p:nvPr/>
        </p:nvSpPr>
        <p:spPr bwMode="auto">
          <a:xfrm>
            <a:off x="5067300" y="2981325"/>
            <a:ext cx="2286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-3</a:t>
            </a:r>
          </a:p>
        </p:txBody>
      </p:sp>
      <p:sp>
        <p:nvSpPr>
          <p:cNvPr id="493592" name="Rectangle 24"/>
          <p:cNvSpPr>
            <a:spLocks noChangeArrowheads="1"/>
          </p:cNvSpPr>
          <p:nvPr/>
        </p:nvSpPr>
        <p:spPr bwMode="auto">
          <a:xfrm>
            <a:off x="5162550" y="3243263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1</a:t>
            </a:r>
          </a:p>
        </p:txBody>
      </p:sp>
      <p:sp>
        <p:nvSpPr>
          <p:cNvPr id="493595" name="Rectangle 27"/>
          <p:cNvSpPr>
            <a:spLocks noChangeArrowheads="1"/>
          </p:cNvSpPr>
          <p:nvPr/>
        </p:nvSpPr>
        <p:spPr bwMode="auto">
          <a:xfrm>
            <a:off x="8086725" y="2719388"/>
            <a:ext cx="2286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10</a:t>
            </a:r>
          </a:p>
        </p:txBody>
      </p:sp>
      <p:sp>
        <p:nvSpPr>
          <p:cNvPr id="493596" name="Rectangle 28"/>
          <p:cNvSpPr>
            <a:spLocks noChangeArrowheads="1"/>
          </p:cNvSpPr>
          <p:nvPr/>
        </p:nvSpPr>
        <p:spPr bwMode="auto">
          <a:xfrm>
            <a:off x="8043863" y="3000375"/>
            <a:ext cx="2667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-9</a:t>
            </a:r>
          </a:p>
        </p:txBody>
      </p:sp>
      <p:sp>
        <p:nvSpPr>
          <p:cNvPr id="493597" name="Rectangle 29"/>
          <p:cNvSpPr>
            <a:spLocks noChangeArrowheads="1"/>
          </p:cNvSpPr>
          <p:nvPr/>
        </p:nvSpPr>
        <p:spPr bwMode="auto">
          <a:xfrm>
            <a:off x="8201025" y="3265488"/>
            <a:ext cx="2667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1</a:t>
            </a:r>
          </a:p>
        </p:txBody>
      </p:sp>
      <p:sp>
        <p:nvSpPr>
          <p:cNvPr id="493620" name="Rectangle 52" descr="Papyrus"/>
          <p:cNvSpPr>
            <a:spLocks noChangeArrowheads="1"/>
          </p:cNvSpPr>
          <p:nvPr/>
        </p:nvSpPr>
        <p:spPr bwMode="auto">
          <a:xfrm>
            <a:off x="6251575" y="71438"/>
            <a:ext cx="2749550" cy="884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[</a:t>
            </a:r>
            <a:r>
              <a:rPr 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-G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]    1. </a:t>
            </a:r>
            <a:r>
              <a:rPr 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M</a:t>
            </a:r>
            <a:r>
              <a:rPr lang="en-US" sz="16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E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 =</a:t>
            </a: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Arial" charset="0"/>
              </a:rPr>
              <a:t> ___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cs typeface="Arial" charset="0"/>
            </a:endParaRPr>
          </a:p>
          <a:p>
            <a:pPr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[</a:t>
            </a:r>
            <a:r>
              <a:rPr lang="en-US" sz="20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+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T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]   2. 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M</a:t>
            </a:r>
            <a:r>
              <a:rPr 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T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 =</a:t>
            </a: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Arial" charset="0"/>
              </a:rPr>
              <a:t>___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cs typeface="Arial" charset="0"/>
            </a:endParaRPr>
          </a:p>
          <a:p>
            <a:pPr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[</a:t>
            </a:r>
            <a:r>
              <a:rPr lang="en-US" sz="20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-G&amp;T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]3.</a:t>
            </a:r>
            <a:r>
              <a:rPr lang="en-US" sz="20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M</a:t>
            </a:r>
            <a:r>
              <a:rPr lang="en-US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BB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=</a:t>
            </a: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Arial" charset="0"/>
              </a:rPr>
              <a:t>___</a:t>
            </a:r>
          </a:p>
        </p:txBody>
      </p:sp>
      <p:sp>
        <p:nvSpPr>
          <p:cNvPr id="493623" name="Rectangle 55" descr="Papyrus"/>
          <p:cNvSpPr>
            <a:spLocks noChangeArrowheads="1"/>
          </p:cNvSpPr>
          <p:nvPr/>
        </p:nvSpPr>
        <p:spPr bwMode="auto">
          <a:xfrm>
            <a:off x="261938" y="85725"/>
            <a:ext cx="2655887" cy="827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20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[+G]</a:t>
            </a: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    1. </a:t>
            </a:r>
            <a:r>
              <a:rPr lang="en-US" sz="20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</a:t>
            </a: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= ____</a:t>
            </a:r>
          </a:p>
          <a:p>
            <a:pPr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[-T]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      </a:t>
            </a: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2. 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= ____</a:t>
            </a:r>
          </a:p>
          <a:p>
            <a:pPr>
              <a:defRPr/>
            </a:pPr>
            <a:r>
              <a:rPr lang="en-US" sz="20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[+G&amp;T]</a:t>
            </a: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3. </a:t>
            </a:r>
            <a:r>
              <a:rPr lang="en-US" sz="20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BB</a:t>
            </a: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=____</a:t>
            </a:r>
          </a:p>
        </p:txBody>
      </p:sp>
      <p:sp>
        <p:nvSpPr>
          <p:cNvPr id="493624" name="Rectangle 56" descr="Papyrus"/>
          <p:cNvSpPr>
            <a:spLocks noChangeArrowheads="1"/>
          </p:cNvSpPr>
          <p:nvPr/>
        </p:nvSpPr>
        <p:spPr bwMode="auto">
          <a:xfrm>
            <a:off x="3379788" y="114300"/>
            <a:ext cx="2757487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20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[+G]</a:t>
            </a: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    1. </a:t>
            </a:r>
            <a:r>
              <a:rPr lang="en-US" sz="20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</a:t>
            </a: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= ____</a:t>
            </a:r>
          </a:p>
          <a:p>
            <a:pPr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[-T]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      </a:t>
            </a: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2. 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</a:t>
            </a: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= ____</a:t>
            </a:r>
          </a:p>
          <a:p>
            <a:pPr>
              <a:defRPr/>
            </a:pPr>
            <a:r>
              <a:rPr lang="en-US" sz="20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[+G&amp;T]</a:t>
            </a: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3. </a:t>
            </a:r>
            <a:r>
              <a:rPr lang="en-US" sz="20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BB</a:t>
            </a: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=____</a:t>
            </a:r>
          </a:p>
        </p:txBody>
      </p:sp>
      <p:sp>
        <p:nvSpPr>
          <p:cNvPr id="493625" name="Rectangle 57"/>
          <p:cNvSpPr>
            <a:spLocks noChangeArrowheads="1"/>
          </p:cNvSpPr>
          <p:nvPr/>
        </p:nvSpPr>
        <p:spPr bwMode="auto">
          <a:xfrm>
            <a:off x="2192338" y="114300"/>
            <a:ext cx="455612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625</a:t>
            </a:r>
          </a:p>
        </p:txBody>
      </p:sp>
      <p:sp>
        <p:nvSpPr>
          <p:cNvPr id="493626" name="Rectangle 58"/>
          <p:cNvSpPr>
            <a:spLocks noChangeArrowheads="1"/>
          </p:cNvSpPr>
          <p:nvPr/>
        </p:nvSpPr>
        <p:spPr bwMode="auto">
          <a:xfrm>
            <a:off x="2228850" y="385763"/>
            <a:ext cx="4000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600</a:t>
            </a:r>
          </a:p>
        </p:txBody>
      </p:sp>
      <p:sp>
        <p:nvSpPr>
          <p:cNvPr id="493627" name="Rectangle 59"/>
          <p:cNvSpPr>
            <a:spLocks noChangeArrowheads="1"/>
          </p:cNvSpPr>
          <p:nvPr/>
        </p:nvSpPr>
        <p:spPr bwMode="auto">
          <a:xfrm>
            <a:off x="2347913" y="681038"/>
            <a:ext cx="43815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525</a:t>
            </a:r>
          </a:p>
        </p:txBody>
      </p:sp>
      <p:sp>
        <p:nvSpPr>
          <p:cNvPr id="493628" name="Rectangle 60"/>
          <p:cNvSpPr>
            <a:spLocks noChangeArrowheads="1"/>
          </p:cNvSpPr>
          <p:nvPr/>
        </p:nvSpPr>
        <p:spPr bwMode="auto">
          <a:xfrm>
            <a:off x="5276850" y="57150"/>
            <a:ext cx="514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532</a:t>
            </a:r>
          </a:p>
        </p:txBody>
      </p:sp>
      <p:sp>
        <p:nvSpPr>
          <p:cNvPr id="493629" name="Rectangle 61"/>
          <p:cNvSpPr>
            <a:spLocks noChangeArrowheads="1"/>
          </p:cNvSpPr>
          <p:nvPr/>
        </p:nvSpPr>
        <p:spPr bwMode="auto">
          <a:xfrm>
            <a:off x="5286375" y="376238"/>
            <a:ext cx="4953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524</a:t>
            </a:r>
          </a:p>
        </p:txBody>
      </p:sp>
      <p:sp>
        <p:nvSpPr>
          <p:cNvPr id="493630" name="Rectangle 62"/>
          <p:cNvSpPr>
            <a:spLocks noChangeArrowheads="1"/>
          </p:cNvSpPr>
          <p:nvPr/>
        </p:nvSpPr>
        <p:spPr bwMode="auto">
          <a:xfrm>
            <a:off x="5481638" y="671513"/>
            <a:ext cx="40005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508</a:t>
            </a:r>
          </a:p>
        </p:txBody>
      </p:sp>
      <p:sp>
        <p:nvSpPr>
          <p:cNvPr id="493631" name="Rectangle 63"/>
          <p:cNvSpPr>
            <a:spLocks noChangeArrowheads="1"/>
          </p:cNvSpPr>
          <p:nvPr/>
        </p:nvSpPr>
        <p:spPr bwMode="auto">
          <a:xfrm>
            <a:off x="8489950" y="142875"/>
            <a:ext cx="492125" cy="142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400</a:t>
            </a:r>
          </a:p>
        </p:txBody>
      </p:sp>
      <p:sp>
        <p:nvSpPr>
          <p:cNvPr id="493632" name="Rectangle 64"/>
          <p:cNvSpPr>
            <a:spLocks noChangeArrowheads="1"/>
          </p:cNvSpPr>
          <p:nvPr/>
        </p:nvSpPr>
        <p:spPr bwMode="auto">
          <a:xfrm>
            <a:off x="8501063" y="709613"/>
            <a:ext cx="4762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490</a:t>
            </a:r>
          </a:p>
        </p:txBody>
      </p:sp>
      <p:sp>
        <p:nvSpPr>
          <p:cNvPr id="493633" name="Rectangle 65"/>
          <p:cNvSpPr>
            <a:spLocks noChangeArrowheads="1"/>
          </p:cNvSpPr>
          <p:nvPr/>
        </p:nvSpPr>
        <p:spPr bwMode="auto">
          <a:xfrm>
            <a:off x="8553450" y="395288"/>
            <a:ext cx="3619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410</a:t>
            </a:r>
          </a:p>
        </p:txBody>
      </p:sp>
      <p:sp>
        <p:nvSpPr>
          <p:cNvPr id="63517" name="Line 72"/>
          <p:cNvSpPr>
            <a:spLocks noChangeShapeType="1"/>
          </p:cNvSpPr>
          <p:nvPr/>
        </p:nvSpPr>
        <p:spPr bwMode="auto">
          <a:xfrm>
            <a:off x="869950" y="2376488"/>
            <a:ext cx="1335088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518" name="Line 73"/>
          <p:cNvSpPr>
            <a:spLocks noChangeShapeType="1"/>
          </p:cNvSpPr>
          <p:nvPr/>
        </p:nvSpPr>
        <p:spPr bwMode="auto">
          <a:xfrm>
            <a:off x="1538288" y="2389188"/>
            <a:ext cx="0" cy="1103312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519" name="Line 75"/>
          <p:cNvSpPr>
            <a:spLocks noChangeShapeType="1"/>
          </p:cNvSpPr>
          <p:nvPr/>
        </p:nvSpPr>
        <p:spPr bwMode="auto">
          <a:xfrm>
            <a:off x="3830638" y="2362200"/>
            <a:ext cx="1401762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520" name="Line 76"/>
          <p:cNvSpPr>
            <a:spLocks noChangeShapeType="1"/>
          </p:cNvSpPr>
          <p:nvPr/>
        </p:nvSpPr>
        <p:spPr bwMode="auto">
          <a:xfrm flipH="1">
            <a:off x="4572000" y="2374900"/>
            <a:ext cx="14288" cy="1103313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521" name="Line 77"/>
          <p:cNvSpPr>
            <a:spLocks noChangeShapeType="1"/>
          </p:cNvSpPr>
          <p:nvPr/>
        </p:nvSpPr>
        <p:spPr bwMode="auto">
          <a:xfrm flipV="1">
            <a:off x="6900863" y="2398713"/>
            <a:ext cx="1341437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522" name="Line 81"/>
          <p:cNvSpPr>
            <a:spLocks noChangeShapeType="1"/>
          </p:cNvSpPr>
          <p:nvPr/>
        </p:nvSpPr>
        <p:spPr bwMode="auto">
          <a:xfrm flipH="1">
            <a:off x="7612063" y="2397125"/>
            <a:ext cx="14287" cy="10890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3523" name="Oval 94"/>
          <p:cNvSpPr>
            <a:spLocks noChangeArrowheads="1"/>
          </p:cNvSpPr>
          <p:nvPr/>
        </p:nvSpPr>
        <p:spPr bwMode="auto">
          <a:xfrm>
            <a:off x="611188" y="1243013"/>
            <a:ext cx="593725" cy="534987"/>
          </a:xfrm>
          <a:prstGeom prst="ellipse">
            <a:avLst/>
          </a:prstGeom>
          <a:gradFill rotWithShape="1">
            <a:gsLst>
              <a:gs pos="0">
                <a:srgbClr val="DCDC84"/>
              </a:gs>
              <a:gs pos="100000">
                <a:srgbClr val="FFFF99"/>
              </a:gs>
            </a:gsLst>
            <a:path path="shape">
              <a:fillToRect l="50000" t="50000" r="50000" b="50000"/>
            </a:path>
          </a:gradFill>
          <a:ln w="57150" cmpd="thickThin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24" name="Oval 95"/>
          <p:cNvSpPr>
            <a:spLocks noChangeArrowheads="1"/>
          </p:cNvSpPr>
          <p:nvPr/>
        </p:nvSpPr>
        <p:spPr bwMode="auto">
          <a:xfrm>
            <a:off x="3546475" y="1316038"/>
            <a:ext cx="593725" cy="534987"/>
          </a:xfrm>
          <a:prstGeom prst="ellipse">
            <a:avLst/>
          </a:prstGeom>
          <a:gradFill rotWithShape="1">
            <a:gsLst>
              <a:gs pos="0">
                <a:srgbClr val="DCDC84"/>
              </a:gs>
              <a:gs pos="100000">
                <a:srgbClr val="FFFF99"/>
              </a:gs>
            </a:gsLst>
            <a:path path="shape">
              <a:fillToRect l="50000" t="50000" r="50000" b="50000"/>
            </a:path>
          </a:gradFill>
          <a:ln w="57150" cmpd="thickThin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3525" name="Oval 96"/>
          <p:cNvSpPr>
            <a:spLocks noChangeArrowheads="1"/>
          </p:cNvSpPr>
          <p:nvPr/>
        </p:nvSpPr>
        <p:spPr bwMode="auto">
          <a:xfrm>
            <a:off x="6550025" y="1389063"/>
            <a:ext cx="593725" cy="534987"/>
          </a:xfrm>
          <a:prstGeom prst="ellipse">
            <a:avLst/>
          </a:prstGeom>
          <a:gradFill rotWithShape="1">
            <a:gsLst>
              <a:gs pos="0">
                <a:srgbClr val="DCDC84"/>
              </a:gs>
              <a:gs pos="100000">
                <a:srgbClr val="FFFF99"/>
              </a:gs>
            </a:gsLst>
            <a:path path="shape">
              <a:fillToRect l="50000" t="50000" r="50000" b="50000"/>
            </a:path>
          </a:gradFill>
          <a:ln w="57150" cmpd="thickThin">
            <a:solidFill>
              <a:srgbClr val="0000FF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493668" name="Rectangle 100"/>
          <p:cNvSpPr>
            <a:spLocks noChangeArrowheads="1"/>
          </p:cNvSpPr>
          <p:nvPr/>
        </p:nvSpPr>
        <p:spPr bwMode="auto">
          <a:xfrm>
            <a:off x="652463" y="1317625"/>
            <a:ext cx="465137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ckwell Extra Bold" pitchFamily="18" charset="0"/>
              </a:rPr>
              <a:t>16</a:t>
            </a:r>
          </a:p>
        </p:txBody>
      </p:sp>
      <p:sp>
        <p:nvSpPr>
          <p:cNvPr id="493669" name="Rectangle 101"/>
          <p:cNvSpPr>
            <a:spLocks noChangeArrowheads="1"/>
          </p:cNvSpPr>
          <p:nvPr/>
        </p:nvSpPr>
        <p:spPr bwMode="auto">
          <a:xfrm>
            <a:off x="3594100" y="1384300"/>
            <a:ext cx="465138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ckwell Extra Bold" pitchFamily="18" charset="0"/>
              </a:rPr>
              <a:t>17</a:t>
            </a:r>
          </a:p>
        </p:txBody>
      </p:sp>
      <p:sp>
        <p:nvSpPr>
          <p:cNvPr id="493670" name="Rectangle 102"/>
          <p:cNvSpPr>
            <a:spLocks noChangeArrowheads="1"/>
          </p:cNvSpPr>
          <p:nvPr/>
        </p:nvSpPr>
        <p:spPr bwMode="auto">
          <a:xfrm>
            <a:off x="6594475" y="1454150"/>
            <a:ext cx="465138" cy="377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Rockwell Extra Bold" pitchFamily="18" charset="0"/>
              </a:rPr>
              <a:t>18</a:t>
            </a:r>
          </a:p>
        </p:txBody>
      </p:sp>
      <p:sp>
        <p:nvSpPr>
          <p:cNvPr id="493675" name="Rectangle 107"/>
          <p:cNvSpPr>
            <a:spLocks noChangeArrowheads="1"/>
          </p:cNvSpPr>
          <p:nvPr/>
        </p:nvSpPr>
        <p:spPr bwMode="auto">
          <a:xfrm>
            <a:off x="1698625" y="2390775"/>
            <a:ext cx="319088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.80</a:t>
            </a:r>
          </a:p>
        </p:txBody>
      </p:sp>
      <p:sp>
        <p:nvSpPr>
          <p:cNvPr id="493676" name="Rectangle 108"/>
          <p:cNvSpPr>
            <a:spLocks noChangeArrowheads="1"/>
          </p:cNvSpPr>
          <p:nvPr/>
        </p:nvSpPr>
        <p:spPr bwMode="auto">
          <a:xfrm>
            <a:off x="4687888" y="2374900"/>
            <a:ext cx="544512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.75</a:t>
            </a:r>
          </a:p>
        </p:txBody>
      </p:sp>
      <p:sp>
        <p:nvSpPr>
          <p:cNvPr id="493677" name="Rectangle 109"/>
          <p:cNvSpPr>
            <a:spLocks noChangeArrowheads="1"/>
          </p:cNvSpPr>
          <p:nvPr/>
        </p:nvSpPr>
        <p:spPr bwMode="auto">
          <a:xfrm>
            <a:off x="7808913" y="2447925"/>
            <a:ext cx="276225" cy="261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 b="1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.9</a:t>
            </a:r>
          </a:p>
        </p:txBody>
      </p:sp>
      <p:sp>
        <p:nvSpPr>
          <p:cNvPr id="493589" name="Rectangle 21"/>
          <p:cNvSpPr>
            <a:spLocks noChangeArrowheads="1"/>
          </p:cNvSpPr>
          <p:nvPr/>
        </p:nvSpPr>
        <p:spPr bwMode="auto">
          <a:xfrm>
            <a:off x="1428750" y="2109788"/>
            <a:ext cx="3048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25</a:t>
            </a:r>
          </a:p>
        </p:txBody>
      </p:sp>
      <p:sp>
        <p:nvSpPr>
          <p:cNvPr id="493588" name="Rectangle 20"/>
          <p:cNvSpPr>
            <a:spLocks noChangeArrowheads="1"/>
          </p:cNvSpPr>
          <p:nvPr/>
        </p:nvSpPr>
        <p:spPr bwMode="auto">
          <a:xfrm>
            <a:off x="1400175" y="1824038"/>
            <a:ext cx="3429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100</a:t>
            </a:r>
          </a:p>
        </p:txBody>
      </p:sp>
      <p:sp>
        <p:nvSpPr>
          <p:cNvPr id="493587" name="Rectangle 19"/>
          <p:cNvSpPr>
            <a:spLocks noChangeArrowheads="1"/>
          </p:cNvSpPr>
          <p:nvPr/>
        </p:nvSpPr>
        <p:spPr bwMode="auto">
          <a:xfrm>
            <a:off x="1371600" y="1547813"/>
            <a:ext cx="28575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125</a:t>
            </a:r>
          </a:p>
        </p:txBody>
      </p:sp>
      <p:sp>
        <p:nvSpPr>
          <p:cNvPr id="493656" name="Rectangle 88"/>
          <p:cNvSpPr>
            <a:spLocks noChangeArrowheads="1"/>
          </p:cNvSpPr>
          <p:nvPr/>
        </p:nvSpPr>
        <p:spPr bwMode="auto">
          <a:xfrm>
            <a:off x="4311650" y="1519238"/>
            <a:ext cx="390525" cy="188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32</a:t>
            </a:r>
          </a:p>
        </p:txBody>
      </p:sp>
      <p:sp>
        <p:nvSpPr>
          <p:cNvPr id="493593" name="Rectangle 25"/>
          <p:cNvSpPr>
            <a:spLocks noChangeArrowheads="1"/>
          </p:cNvSpPr>
          <p:nvPr/>
        </p:nvSpPr>
        <p:spPr bwMode="auto">
          <a:xfrm>
            <a:off x="4419600" y="1809750"/>
            <a:ext cx="28575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24</a:t>
            </a:r>
          </a:p>
        </p:txBody>
      </p:sp>
      <p:sp>
        <p:nvSpPr>
          <p:cNvPr id="493594" name="Rectangle 26"/>
          <p:cNvSpPr>
            <a:spLocks noChangeArrowheads="1"/>
          </p:cNvSpPr>
          <p:nvPr/>
        </p:nvSpPr>
        <p:spPr bwMode="auto">
          <a:xfrm>
            <a:off x="4470400" y="2100263"/>
            <a:ext cx="266700" cy="171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8</a:t>
            </a:r>
          </a:p>
        </p:txBody>
      </p:sp>
      <p:sp>
        <p:nvSpPr>
          <p:cNvPr id="493653" name="Rectangle 85"/>
          <p:cNvSpPr>
            <a:spLocks noChangeArrowheads="1"/>
          </p:cNvSpPr>
          <p:nvPr/>
        </p:nvSpPr>
        <p:spPr bwMode="auto">
          <a:xfrm>
            <a:off x="7334250" y="1581150"/>
            <a:ext cx="36195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-100</a:t>
            </a:r>
          </a:p>
        </p:txBody>
      </p:sp>
      <p:sp>
        <p:nvSpPr>
          <p:cNvPr id="493654" name="Rectangle 86"/>
          <p:cNvSpPr>
            <a:spLocks noChangeArrowheads="1"/>
          </p:cNvSpPr>
          <p:nvPr/>
        </p:nvSpPr>
        <p:spPr bwMode="auto">
          <a:xfrm>
            <a:off x="7358063" y="1847850"/>
            <a:ext cx="3619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i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Arial" charset="0"/>
              </a:rPr>
              <a:t>-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Arial" charset="0"/>
              </a:rPr>
              <a:t>90</a:t>
            </a:r>
          </a:p>
        </p:txBody>
      </p:sp>
      <p:sp>
        <p:nvSpPr>
          <p:cNvPr id="493655" name="Rectangle 87"/>
          <p:cNvSpPr>
            <a:spLocks noChangeArrowheads="1"/>
          </p:cNvSpPr>
          <p:nvPr/>
        </p:nvSpPr>
        <p:spPr bwMode="auto">
          <a:xfrm>
            <a:off x="7391400" y="2138363"/>
            <a:ext cx="304800" cy="209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-10</a:t>
            </a:r>
          </a:p>
        </p:txBody>
      </p:sp>
      <p:sp>
        <p:nvSpPr>
          <p:cNvPr id="65" name="Rectangle 64"/>
          <p:cNvSpPr/>
          <p:nvPr/>
        </p:nvSpPr>
        <p:spPr>
          <a:xfrm>
            <a:off x="520700" y="2552700"/>
            <a:ext cx="1079500" cy="901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dirty="0">
                <a:solidFill>
                  <a:schemeClr val="tx1"/>
                </a:solidFill>
              </a:rPr>
              <a:t>_____________________</a:t>
            </a:r>
          </a:p>
        </p:txBody>
      </p:sp>
      <p:sp>
        <p:nvSpPr>
          <p:cNvPr id="66" name="Rectangle 65"/>
          <p:cNvSpPr/>
          <p:nvPr/>
        </p:nvSpPr>
        <p:spPr>
          <a:xfrm>
            <a:off x="6604000" y="2590800"/>
            <a:ext cx="1079500" cy="901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dirty="0">
                <a:solidFill>
                  <a:schemeClr val="tx1"/>
                </a:solidFill>
              </a:rPr>
              <a:t>_____________________</a:t>
            </a:r>
          </a:p>
        </p:txBody>
      </p:sp>
      <p:sp>
        <p:nvSpPr>
          <p:cNvPr id="67" name="Rectangle 66"/>
          <p:cNvSpPr/>
          <p:nvPr/>
        </p:nvSpPr>
        <p:spPr>
          <a:xfrm>
            <a:off x="3556000" y="2590800"/>
            <a:ext cx="1079500" cy="9017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1800" dirty="0">
                <a:solidFill>
                  <a:schemeClr val="tx1"/>
                </a:solidFill>
              </a:rPr>
              <a:t>_____________________</a:t>
            </a:r>
          </a:p>
        </p:txBody>
      </p:sp>
      <p:sp>
        <p:nvSpPr>
          <p:cNvPr id="493660" name="Rectangle 92"/>
          <p:cNvSpPr>
            <a:spLocks noChangeArrowheads="1"/>
          </p:cNvSpPr>
          <p:nvPr/>
        </p:nvSpPr>
        <p:spPr bwMode="auto">
          <a:xfrm>
            <a:off x="811213" y="2476500"/>
            <a:ext cx="625475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$25</a:t>
            </a:r>
          </a:p>
        </p:txBody>
      </p:sp>
      <p:sp>
        <p:nvSpPr>
          <p:cNvPr id="493619" name="Rectangle 51"/>
          <p:cNvSpPr>
            <a:spLocks noChangeArrowheads="1"/>
          </p:cNvSpPr>
          <p:nvPr/>
        </p:nvSpPr>
        <p:spPr bwMode="auto">
          <a:xfrm>
            <a:off x="3903663" y="2595563"/>
            <a:ext cx="5524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solidFill>
                  <a:srgbClr val="0066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$8</a:t>
            </a:r>
          </a:p>
        </p:txBody>
      </p:sp>
      <p:sp>
        <p:nvSpPr>
          <p:cNvPr id="68" name="Rectangle 92"/>
          <p:cNvSpPr>
            <a:spLocks noChangeArrowheads="1"/>
          </p:cNvSpPr>
          <p:nvPr/>
        </p:nvSpPr>
        <p:spPr bwMode="auto">
          <a:xfrm>
            <a:off x="660400" y="2768600"/>
            <a:ext cx="738188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-$25</a:t>
            </a:r>
          </a:p>
        </p:txBody>
      </p:sp>
      <p:sp>
        <p:nvSpPr>
          <p:cNvPr id="69" name="Rectangle 92"/>
          <p:cNvSpPr>
            <a:spLocks noChangeArrowheads="1"/>
          </p:cNvSpPr>
          <p:nvPr/>
        </p:nvSpPr>
        <p:spPr bwMode="auto">
          <a:xfrm>
            <a:off x="723900" y="3048000"/>
            <a:ext cx="738188" cy="45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$25</a:t>
            </a:r>
          </a:p>
        </p:txBody>
      </p:sp>
      <p:sp>
        <p:nvSpPr>
          <p:cNvPr id="70" name="Rectangle 51"/>
          <p:cNvSpPr>
            <a:spLocks noChangeArrowheads="1"/>
          </p:cNvSpPr>
          <p:nvPr/>
        </p:nvSpPr>
        <p:spPr bwMode="auto">
          <a:xfrm>
            <a:off x="3840163" y="2887663"/>
            <a:ext cx="5524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Arial" charset="0"/>
              </a:rPr>
              <a:t>-$8</a:t>
            </a:r>
          </a:p>
        </p:txBody>
      </p:sp>
      <p:sp>
        <p:nvSpPr>
          <p:cNvPr id="71" name="Rectangle 51"/>
          <p:cNvSpPr>
            <a:spLocks noChangeArrowheads="1"/>
          </p:cNvSpPr>
          <p:nvPr/>
        </p:nvSpPr>
        <p:spPr bwMode="auto">
          <a:xfrm>
            <a:off x="3916363" y="3154363"/>
            <a:ext cx="55245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Arial" charset="0"/>
              </a:rPr>
              <a:t>$8</a:t>
            </a:r>
          </a:p>
        </p:txBody>
      </p:sp>
      <p:sp>
        <p:nvSpPr>
          <p:cNvPr id="493659" name="Rectangle 91"/>
          <p:cNvSpPr>
            <a:spLocks noChangeArrowheads="1"/>
          </p:cNvSpPr>
          <p:nvPr/>
        </p:nvSpPr>
        <p:spPr bwMode="auto">
          <a:xfrm>
            <a:off x="6807200" y="2579688"/>
            <a:ext cx="714375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-$10</a:t>
            </a:r>
          </a:p>
        </p:txBody>
      </p:sp>
      <p:sp>
        <p:nvSpPr>
          <p:cNvPr id="72" name="Rectangle 91"/>
          <p:cNvSpPr>
            <a:spLocks noChangeArrowheads="1"/>
          </p:cNvSpPr>
          <p:nvPr/>
        </p:nvSpPr>
        <p:spPr bwMode="auto">
          <a:xfrm>
            <a:off x="6883400" y="2871788"/>
            <a:ext cx="714375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Arial" charset="0"/>
              </a:rPr>
              <a:t>$10</a:t>
            </a:r>
          </a:p>
        </p:txBody>
      </p:sp>
      <p:sp>
        <p:nvSpPr>
          <p:cNvPr id="73" name="Rectangle 91"/>
          <p:cNvSpPr>
            <a:spLocks noChangeArrowheads="1"/>
          </p:cNvSpPr>
          <p:nvPr/>
        </p:nvSpPr>
        <p:spPr bwMode="auto">
          <a:xfrm>
            <a:off x="6832600" y="3138488"/>
            <a:ext cx="714375" cy="315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Arial" charset="0"/>
              </a:rPr>
              <a:t>-$10</a:t>
            </a:r>
          </a:p>
        </p:txBody>
      </p:sp>
      <p:sp>
        <p:nvSpPr>
          <p:cNvPr id="493642" name="Rectangle 74" descr="Papyrus"/>
          <p:cNvSpPr>
            <a:spLocks noChangeArrowheads="1"/>
          </p:cNvSpPr>
          <p:nvPr/>
        </p:nvSpPr>
        <p:spPr bwMode="auto">
          <a:xfrm>
            <a:off x="7237413" y="1601788"/>
            <a:ext cx="1906587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___ Y with </a:t>
            </a:r>
            <a:r>
              <a:rPr lang="en-US" sz="18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</a:t>
            </a:r>
          </a:p>
          <a:p>
            <a:pPr>
              <a:defRPr/>
            </a:pP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____Y with </a:t>
            </a:r>
            <a:r>
              <a:rPr 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</a:t>
            </a:r>
          </a:p>
          <a:p>
            <a:pPr>
              <a:defRPr/>
            </a:pP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____Y with </a:t>
            </a:r>
            <a:r>
              <a:rPr lang="en-US" sz="1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BB</a:t>
            </a:r>
          </a:p>
        </p:txBody>
      </p:sp>
      <p:sp>
        <p:nvSpPr>
          <p:cNvPr id="493679" name="Rectangle 111" descr="Papyrus"/>
          <p:cNvSpPr>
            <a:spLocks noChangeArrowheads="1"/>
          </p:cNvSpPr>
          <p:nvPr/>
        </p:nvSpPr>
        <p:spPr bwMode="auto">
          <a:xfrm>
            <a:off x="4206875" y="1560513"/>
            <a:ext cx="1944688" cy="741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___ Y with </a:t>
            </a:r>
            <a:r>
              <a:rPr lang="en-US" sz="18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</a:t>
            </a:r>
          </a:p>
          <a:p>
            <a:pPr>
              <a:defRPr/>
            </a:pP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____Y with </a:t>
            </a:r>
            <a:r>
              <a:rPr 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</a:t>
            </a:r>
          </a:p>
          <a:p>
            <a:pPr>
              <a:defRPr/>
            </a:pP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____Y with </a:t>
            </a:r>
            <a:r>
              <a:rPr lang="en-US" sz="1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BB</a:t>
            </a:r>
          </a:p>
        </p:txBody>
      </p:sp>
      <p:sp>
        <p:nvSpPr>
          <p:cNvPr id="493674" name="Rectangle 106" descr="Papyrus"/>
          <p:cNvSpPr>
            <a:spLocks noChangeArrowheads="1"/>
          </p:cNvSpPr>
          <p:nvPr/>
        </p:nvSpPr>
        <p:spPr bwMode="auto">
          <a:xfrm>
            <a:off x="1277938" y="1587500"/>
            <a:ext cx="1887537" cy="741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___ Y with </a:t>
            </a:r>
            <a:r>
              <a:rPr lang="en-US" sz="18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</a:t>
            </a:r>
          </a:p>
          <a:p>
            <a:pPr>
              <a:defRPr/>
            </a:pP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____Y with </a:t>
            </a:r>
            <a:r>
              <a:rPr 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</a:t>
            </a:r>
          </a:p>
          <a:p>
            <a:pPr>
              <a:defRPr/>
            </a:pP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____Y with </a:t>
            </a:r>
            <a:r>
              <a:rPr lang="en-US" sz="1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6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BB</a:t>
            </a:r>
          </a:p>
        </p:txBody>
      </p:sp>
      <p:sp>
        <p:nvSpPr>
          <p:cNvPr id="2" name="Rectangle 1"/>
          <p:cNvSpPr/>
          <p:nvPr/>
        </p:nvSpPr>
        <p:spPr>
          <a:xfrm>
            <a:off x="-11906" y="3951287"/>
            <a:ext cx="9144000" cy="2554545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20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Practice: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  Assume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that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Sarah’s </a:t>
            </a:r>
            <a:r>
              <a:rPr lang="en-US" sz="2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marginal propensity </a:t>
            </a:r>
            <a:r>
              <a:rPr lang="en-US" sz="20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 consume </a:t>
            </a:r>
            <a:r>
              <a:rPr lang="en-US" sz="2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equals 0.8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, and that in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2011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Jane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spent $36,000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from her disposable income of </a:t>
            </a:r>
            <a:r>
              <a:rPr lang="en-US" sz="2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$</a:t>
            </a:r>
            <a:r>
              <a:rPr lang="en-US" sz="20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40,000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. If 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her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DI in 2012 </a:t>
            </a:r>
            <a:r>
              <a:rPr lang="en-US" sz="2000" b="1" dirty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increased </a:t>
            </a:r>
            <a:r>
              <a:rPr lang="en-US" sz="2000" b="1" dirty="0" smtClean="0">
                <a:solidFill>
                  <a:srgbClr val="3333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to $50,000</a:t>
            </a:r>
            <a:r>
              <a:rPr lang="en-US" sz="2000" dirty="0">
                <a:latin typeface="Arial" pitchFamily="34" charset="0"/>
                <a:cs typeface="Arial" pitchFamily="34" charset="0"/>
              </a:rPr>
              <a:t>, her consumption spending increased </a:t>
            </a:r>
            <a:r>
              <a:rPr lang="en-US" sz="2000" dirty="0" smtClean="0">
                <a:latin typeface="Arial" pitchFamily="34" charset="0"/>
                <a:cs typeface="Arial" pitchFamily="34" charset="0"/>
              </a:rPr>
              <a:t>by:</a:t>
            </a:r>
            <a:endParaRPr lang="en-US" sz="2000" dirty="0">
              <a:latin typeface="Arial" pitchFamily="34" charset="0"/>
              <a:cs typeface="Arial" pitchFamily="34" charset="0"/>
            </a:endParaRPr>
          </a:p>
          <a:p>
            <a:r>
              <a:rPr lang="en-US" sz="2000" dirty="0">
                <a:latin typeface="Arial" pitchFamily="34" charset="0"/>
                <a:cs typeface="Arial" pitchFamily="34" charset="0"/>
              </a:rPr>
              <a:t>(A) $4,000</a:t>
            </a:r>
          </a:p>
          <a:p>
            <a:r>
              <a:rPr lang="en-US" sz="2000" dirty="0">
                <a:latin typeface="Arial" pitchFamily="34" charset="0"/>
                <a:cs typeface="Arial" pitchFamily="34" charset="0"/>
              </a:rPr>
              <a:t>(B) $8,000</a:t>
            </a:r>
          </a:p>
          <a:p>
            <a:r>
              <a:rPr lang="en-US" sz="2000" dirty="0">
                <a:latin typeface="Arial" pitchFamily="34" charset="0"/>
                <a:cs typeface="Arial" pitchFamily="34" charset="0"/>
              </a:rPr>
              <a:t>(C) $9,000</a:t>
            </a:r>
          </a:p>
          <a:p>
            <a:r>
              <a:rPr lang="en-US" sz="2000" dirty="0">
                <a:latin typeface="Arial" pitchFamily="34" charset="0"/>
                <a:cs typeface="Arial" pitchFamily="34" charset="0"/>
              </a:rPr>
              <a:t>(D) $10,000</a:t>
            </a:r>
          </a:p>
          <a:p>
            <a:r>
              <a:rPr lang="en-US" sz="2000" dirty="0">
                <a:latin typeface="Arial" pitchFamily="34" charset="0"/>
                <a:cs typeface="Arial" pitchFamily="34" charset="0"/>
              </a:rPr>
              <a:t>(E) $14,000</a:t>
            </a:r>
          </a:p>
        </p:txBody>
      </p:sp>
      <p:sp>
        <p:nvSpPr>
          <p:cNvPr id="74" name="Line 12"/>
          <p:cNvSpPr>
            <a:spLocks noChangeShapeType="1"/>
          </p:cNvSpPr>
          <p:nvPr/>
        </p:nvSpPr>
        <p:spPr bwMode="auto">
          <a:xfrm>
            <a:off x="481013" y="5524500"/>
            <a:ext cx="762000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endParaRPr lang="en-US" dirty="0"/>
          </a:p>
        </p:txBody>
      </p:sp>
      <p:sp>
        <p:nvSpPr>
          <p:cNvPr id="75" name="Text Box 14"/>
          <p:cNvSpPr txBox="1">
            <a:spLocks noChangeArrowheads="1"/>
          </p:cNvSpPr>
          <p:nvPr/>
        </p:nvSpPr>
        <p:spPr bwMode="auto">
          <a:xfrm>
            <a:off x="1371600" y="5185946"/>
            <a:ext cx="7760494" cy="313932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 w="57150" cmpd="thickThin">
            <a:solidFill>
              <a:schemeClr val="bg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  <a:sp3d extrusionH="57150">
              <a:bevelT w="38100" h="38100" prst="angle"/>
            </a:sp3d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1800" b="1" dirty="0" smtClean="0">
                <a:solidFill>
                  <a:srgbClr val="FF0000"/>
                </a:solidFill>
                <a:latin typeface="Arial" charset="0"/>
              </a:rPr>
              <a:t>Y increased by $10,000 [$40,000 to $50,000] &amp; 80% or $8,000 </a:t>
            </a:r>
            <a:r>
              <a:rPr lang="en-US" sz="1800" b="1" dirty="0" err="1" smtClean="0">
                <a:solidFill>
                  <a:srgbClr val="FF0000"/>
                </a:solidFill>
                <a:latin typeface="Arial" charset="0"/>
              </a:rPr>
              <a:t>incr</a:t>
            </a:r>
            <a:r>
              <a:rPr lang="en-US" sz="1800" b="1" dirty="0" smtClean="0">
                <a:solidFill>
                  <a:srgbClr val="FF0000"/>
                </a:solidFill>
                <a:latin typeface="Arial" charset="0"/>
              </a:rPr>
              <a:t> in C  </a:t>
            </a:r>
            <a:endParaRPr lang="en-US" sz="1800" b="1" dirty="0">
              <a:solidFill>
                <a:srgbClr val="FF0000"/>
              </a:solidFill>
              <a:latin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935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935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935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935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936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936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935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935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935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935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4936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4936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4935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4935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 nodeType="clickPar">
                      <p:stCondLst>
                        <p:cond delay="indefinite"/>
                      </p:stCondLst>
                      <p:childTnLst>
                        <p:par>
                          <p:cTn id="5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4935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4935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ntr" presetSubtype="9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936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 fill="hold"/>
                                        <p:tgtEl>
                                          <p:spTgt spid="4936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 nodeType="clickPar">
                      <p:stCondLst>
                        <p:cond delay="indefinite"/>
                      </p:stCondLst>
                      <p:childTnLst>
                        <p:par>
                          <p:cTn id="6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4935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4935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4936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8" dur="500" fill="hold"/>
                                        <p:tgtEl>
                                          <p:spTgt spid="4936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 nodeType="clickPar">
                      <p:stCondLst>
                        <p:cond delay="indefinite"/>
                      </p:stCondLst>
                      <p:childTnLst>
                        <p:par>
                          <p:cTn id="8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4936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4936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 nodeType="clickPar">
                      <p:stCondLst>
                        <p:cond delay="indefinite"/>
                      </p:stCondLst>
                      <p:childTnLst>
                        <p:par>
                          <p:cTn id="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7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4935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4935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 nodeType="clickPar">
                      <p:stCondLst>
                        <p:cond delay="indefinite"/>
                      </p:stCondLst>
                      <p:childTnLst>
                        <p:par>
                          <p:cTn id="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5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6" dur="5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 nodeType="clickPar">
                      <p:stCondLst>
                        <p:cond delay="indefinite"/>
                      </p:stCondLst>
                      <p:childTnLst>
                        <p:par>
                          <p:cTn id="9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1" dur="500" fill="hold"/>
                                        <p:tgtEl>
                                          <p:spTgt spid="4935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2" dur="500" fill="hold"/>
                                        <p:tgtEl>
                                          <p:spTgt spid="4935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 nodeType="clickPar">
                      <p:stCondLst>
                        <p:cond delay="indefinite"/>
                      </p:stCondLst>
                      <p:childTnLst>
                        <p:par>
                          <p:cTn id="10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7" dur="500" fill="hold"/>
                                        <p:tgtEl>
                                          <p:spTgt spid="4936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8" dur="500" fill="hold"/>
                                        <p:tgtEl>
                                          <p:spTgt spid="4936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 nodeType="clickPar">
                      <p:stCondLst>
                        <p:cond delay="indefinite"/>
                      </p:stCondLst>
                      <p:childTnLst>
                        <p:par>
                          <p:cTn id="1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1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3" dur="500" fill="hold"/>
                                        <p:tgtEl>
                                          <p:spTgt spid="4935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4" dur="500" fill="hold"/>
                                        <p:tgtEl>
                                          <p:spTgt spid="4935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 nodeType="clickPar">
                      <p:stCondLst>
                        <p:cond delay="indefinite"/>
                      </p:stCondLst>
                      <p:childTnLst>
                        <p:par>
                          <p:cTn id="1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9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4935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6" dur="500" fill="hold"/>
                                        <p:tgtEl>
                                          <p:spTgt spid="49359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7" fill="hold" nodeType="clickPar">
                      <p:stCondLst>
                        <p:cond delay="indefinite"/>
                      </p:stCondLst>
                      <p:childTnLst>
                        <p:par>
                          <p:cTn id="1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9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1" dur="500" fill="hold"/>
                                        <p:tgtEl>
                                          <p:spTgt spid="4936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2" dur="500" fill="hold"/>
                                        <p:tgtEl>
                                          <p:spTgt spid="4936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 nodeType="clickPar">
                      <p:stCondLst>
                        <p:cond delay="indefinite"/>
                      </p:stCondLst>
                      <p:childTnLst>
                        <p:par>
                          <p:cTn id="1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5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7" dur="500" fill="hold"/>
                                        <p:tgtEl>
                                          <p:spTgt spid="4935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8" dur="500" fill="hold"/>
                                        <p:tgtEl>
                                          <p:spTgt spid="4935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 nodeType="clickPar">
                      <p:stCondLst>
                        <p:cond delay="indefinite"/>
                      </p:stCondLst>
                      <p:childTnLst>
                        <p:par>
                          <p:cTn id="1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1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6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3" dur="500" fill="hold"/>
                                        <p:tgtEl>
                                          <p:spTgt spid="4936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4" dur="500" fill="hold"/>
                                        <p:tgtEl>
                                          <p:spTgt spid="4936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 nodeType="clickPar">
                      <p:stCondLst>
                        <p:cond delay="indefinite"/>
                      </p:stCondLst>
                      <p:childTnLst>
                        <p:par>
                          <p:cTn id="1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6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9" dur="500" fill="hold"/>
                                        <p:tgtEl>
                                          <p:spTgt spid="4936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0" dur="500" fill="hold"/>
                                        <p:tgtEl>
                                          <p:spTgt spid="4936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1" fill="hold" nodeType="clickPar">
                      <p:stCondLst>
                        <p:cond delay="indefinite"/>
                      </p:stCondLst>
                      <p:childTnLst>
                        <p:par>
                          <p:cTn id="1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5" dur="500" fill="hold"/>
                                        <p:tgtEl>
                                          <p:spTgt spid="4935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6" dur="500" fill="hold"/>
                                        <p:tgtEl>
                                          <p:spTgt spid="4935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 nodeType="clickPar">
                      <p:stCondLst>
                        <p:cond delay="indefinite"/>
                      </p:stCondLst>
                      <p:childTnLst>
                        <p:par>
                          <p:cTn id="15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9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61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2" fill="hold" nodeType="clickPar">
                      <p:stCondLst>
                        <p:cond delay="indefinite"/>
                      </p:stCondLst>
                      <p:childTnLst>
                        <p:par>
                          <p:cTn id="1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64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6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6" dur="500" fill="hold"/>
                                        <p:tgtEl>
                                          <p:spTgt spid="4936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7" dur="500" fill="hold"/>
                                        <p:tgtEl>
                                          <p:spTgt spid="4936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 nodeType="clickPar">
                      <p:stCondLst>
                        <p:cond delay="indefinite"/>
                      </p:stCondLst>
                      <p:childTnLst>
                        <p:par>
                          <p:cTn id="1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0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6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2" dur="500" fill="hold"/>
                                        <p:tgtEl>
                                          <p:spTgt spid="4936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3" dur="500" fill="hold"/>
                                        <p:tgtEl>
                                          <p:spTgt spid="4936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4" fill="hold" nodeType="clickPar">
                      <p:stCondLst>
                        <p:cond delay="indefinite"/>
                      </p:stCondLst>
                      <p:childTnLst>
                        <p:par>
                          <p:cTn id="17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6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8" dur="500" fill="hold"/>
                                        <p:tgtEl>
                                          <p:spTgt spid="4935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9" dur="500" fill="hold"/>
                                        <p:tgtEl>
                                          <p:spTgt spid="4935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 nodeType="clickPar">
                      <p:stCondLst>
                        <p:cond delay="indefinite"/>
                      </p:stCondLst>
                      <p:childTnLst>
                        <p:par>
                          <p:cTn id="1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2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 nodeType="clickPar">
                      <p:stCondLst>
                        <p:cond delay="indefinite"/>
                      </p:stCondLst>
                      <p:childTnLst>
                        <p:par>
                          <p:cTn id="18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7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6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9" dur="500" fill="hold"/>
                                        <p:tgtEl>
                                          <p:spTgt spid="4936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0" dur="500" fill="hold"/>
                                        <p:tgtEl>
                                          <p:spTgt spid="4936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1" fill="hold" nodeType="clickPar">
                      <p:stCondLst>
                        <p:cond delay="indefinite"/>
                      </p:stCondLst>
                      <p:childTnLst>
                        <p:par>
                          <p:cTn id="19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3" presetID="2" presetClass="entr" presetSubtype="3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6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5" dur="500" fill="hold"/>
                                        <p:tgtEl>
                                          <p:spTgt spid="4936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6" dur="500" fill="hold"/>
                                        <p:tgtEl>
                                          <p:spTgt spid="4936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7" fill="hold">
                      <p:stCondLst>
                        <p:cond delay="indefinite"/>
                      </p:stCondLst>
                      <p:childTnLst>
                        <p:par>
                          <p:cTn id="198" fill="hold">
                            <p:stCondLst>
                              <p:cond delay="0"/>
                            </p:stCondLst>
                            <p:childTnLst>
                              <p:par>
                                <p:cTn id="199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1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2" dur="5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3" fill="hold">
                            <p:stCondLst>
                              <p:cond delay="500"/>
                            </p:stCondLst>
                            <p:childTnLst>
                              <p:par>
                                <p:cTn id="20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6" dur="2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93584" grpId="0"/>
      <p:bldP spid="493585" grpId="0"/>
      <p:bldP spid="493586" grpId="0"/>
      <p:bldP spid="493590" grpId="0"/>
      <p:bldP spid="493591" grpId="0"/>
      <p:bldP spid="493592" grpId="0"/>
      <p:bldP spid="493595" grpId="0"/>
      <p:bldP spid="493596" grpId="0"/>
      <p:bldP spid="493597" grpId="0"/>
      <p:bldP spid="493625" grpId="0"/>
      <p:bldP spid="493626" grpId="0"/>
      <p:bldP spid="493627" grpId="0"/>
      <p:bldP spid="493628" grpId="0"/>
      <p:bldP spid="493629" grpId="0"/>
      <p:bldP spid="493630" grpId="0"/>
      <p:bldP spid="493631" grpId="0"/>
      <p:bldP spid="493632" grpId="0"/>
      <p:bldP spid="493633" grpId="0"/>
      <p:bldP spid="493589" grpId="0"/>
      <p:bldP spid="493588" grpId="0"/>
      <p:bldP spid="493587" grpId="0"/>
      <p:bldP spid="493593" grpId="0"/>
      <p:bldP spid="493594" grpId="0"/>
      <p:bldP spid="493653" grpId="0"/>
      <p:bldP spid="493654" grpId="0"/>
      <p:bldP spid="493655" grpId="0"/>
      <p:bldP spid="493619" grpId="0"/>
      <p:bldP spid="68" grpId="0"/>
      <p:bldP spid="69" grpId="0"/>
      <p:bldP spid="70" grpId="0"/>
      <p:bldP spid="71" grpId="0"/>
      <p:bldP spid="72" grpId="0"/>
      <p:bldP spid="73" grpId="0"/>
      <p:bldP spid="74" grpId="0" animBg="1"/>
      <p:bldP spid="75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6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134"/>
          <p:cNvSpPr>
            <a:spLocks noChangeArrowheads="1"/>
          </p:cNvSpPr>
          <p:nvPr/>
        </p:nvSpPr>
        <p:spPr bwMode="auto">
          <a:xfrm>
            <a:off x="673100" y="1562100"/>
            <a:ext cx="7835900" cy="4622800"/>
          </a:xfrm>
          <a:prstGeom prst="rect">
            <a:avLst/>
          </a:prstGeom>
          <a:solidFill>
            <a:schemeClr val="tx1"/>
          </a:solidFill>
          <a:ln w="57150" cmpd="thickThin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endParaRPr lang="en-US"/>
          </a:p>
        </p:txBody>
      </p:sp>
      <p:sp>
        <p:nvSpPr>
          <p:cNvPr id="64515" name="Rectangle 2"/>
          <p:cNvSpPr>
            <a:spLocks noChangeArrowheads="1"/>
          </p:cNvSpPr>
          <p:nvPr/>
        </p:nvSpPr>
        <p:spPr bwMode="auto">
          <a:xfrm>
            <a:off x="1925638" y="1958975"/>
            <a:ext cx="6048375" cy="3495675"/>
          </a:xfrm>
          <a:prstGeom prst="rect">
            <a:avLst/>
          </a:prstGeom>
          <a:noFill/>
          <a:ln w="19050">
            <a:solidFill>
              <a:srgbClr val="99FF99"/>
            </a:solidFill>
            <a:miter lim="800000"/>
            <a:headEnd/>
            <a:tailEnd/>
          </a:ln>
        </p:spPr>
        <p:txBody>
          <a:bodyPr/>
          <a:lstStyle/>
          <a:p>
            <a:endParaRPr lang="en-US">
              <a:solidFill>
                <a:schemeClr val="bg1"/>
              </a:solidFill>
            </a:endParaRPr>
          </a:p>
        </p:txBody>
      </p:sp>
      <p:grpSp>
        <p:nvGrpSpPr>
          <p:cNvPr id="2" name="Group 125"/>
          <p:cNvGrpSpPr>
            <a:grpSpLocks/>
          </p:cNvGrpSpPr>
          <p:nvPr/>
        </p:nvGrpSpPr>
        <p:grpSpPr bwMode="auto">
          <a:xfrm>
            <a:off x="5626100" y="2373313"/>
            <a:ext cx="1066800" cy="277812"/>
            <a:chOff x="3504" y="1783"/>
            <a:chExt cx="672" cy="137"/>
          </a:xfrm>
        </p:grpSpPr>
        <p:sp>
          <p:nvSpPr>
            <p:cNvPr id="367742" name="Rectangle 126"/>
            <p:cNvSpPr>
              <a:spLocks noChangeArrowheads="1"/>
            </p:cNvSpPr>
            <p:nvPr/>
          </p:nvSpPr>
          <p:spPr bwMode="auto">
            <a:xfrm>
              <a:off x="3504" y="1783"/>
              <a:ext cx="356" cy="120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r">
                <a:defRPr/>
              </a:pPr>
              <a:r>
                <a:rPr lang="en-US" sz="1600" b="1">
                  <a:solidFill>
                    <a:srgbClr val="66FF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itchFamily="34" charset="0"/>
                </a:rPr>
                <a:t>C = Y</a:t>
              </a:r>
              <a:r>
                <a:rPr lang="en-US" sz="1600" b="1" baseline="-25000">
                  <a:solidFill>
                    <a:srgbClr val="66FF66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itchFamily="34" charset="0"/>
                </a:rPr>
                <a:t>D</a:t>
              </a:r>
            </a:p>
          </p:txBody>
        </p:sp>
        <p:sp>
          <p:nvSpPr>
            <p:cNvPr id="64642" name="Line 127"/>
            <p:cNvSpPr>
              <a:spLocks noChangeShapeType="1"/>
            </p:cNvSpPr>
            <p:nvPr/>
          </p:nvSpPr>
          <p:spPr bwMode="auto">
            <a:xfrm>
              <a:off x="3888" y="1872"/>
              <a:ext cx="288" cy="48"/>
            </a:xfrm>
            <a:prstGeom prst="line">
              <a:avLst/>
            </a:prstGeom>
            <a:noFill/>
            <a:ln w="38100">
              <a:noFill/>
              <a:round/>
              <a:headEnd/>
              <a:tailEnd type="stealth" w="med" len="med"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7646" name="Line 30"/>
          <p:cNvSpPr>
            <a:spLocks noChangeShapeType="1"/>
          </p:cNvSpPr>
          <p:nvPr/>
        </p:nvSpPr>
        <p:spPr bwMode="auto">
          <a:xfrm flipV="1">
            <a:off x="1920875" y="2212975"/>
            <a:ext cx="6042025" cy="3248025"/>
          </a:xfrm>
          <a:prstGeom prst="line">
            <a:avLst/>
          </a:prstGeom>
          <a:noFill/>
          <a:ln w="38100">
            <a:solidFill>
              <a:schemeClr val="folHlink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en-US"/>
          </a:p>
        </p:txBody>
      </p:sp>
      <p:grpSp>
        <p:nvGrpSpPr>
          <p:cNvPr id="3" name="Group 106"/>
          <p:cNvGrpSpPr>
            <a:grpSpLocks/>
          </p:cNvGrpSpPr>
          <p:nvPr/>
        </p:nvGrpSpPr>
        <p:grpSpPr bwMode="auto">
          <a:xfrm>
            <a:off x="6765925" y="2794000"/>
            <a:ext cx="565150" cy="274638"/>
            <a:chOff x="4222" y="2048"/>
            <a:chExt cx="356" cy="173"/>
          </a:xfrm>
        </p:grpSpPr>
        <p:sp>
          <p:nvSpPr>
            <p:cNvPr id="64639" name="Freeform 107"/>
            <p:cNvSpPr>
              <a:spLocks/>
            </p:cNvSpPr>
            <p:nvPr/>
          </p:nvSpPr>
          <p:spPr bwMode="auto">
            <a:xfrm>
              <a:off x="4222" y="2054"/>
              <a:ext cx="75" cy="46"/>
            </a:xfrm>
            <a:custGeom>
              <a:avLst/>
              <a:gdLst>
                <a:gd name="T0" fmla="*/ 0 w 46"/>
                <a:gd name="T1" fmla="*/ 22 h 46"/>
                <a:gd name="T2" fmla="*/ 0 w 46"/>
                <a:gd name="T3" fmla="*/ 22 h 46"/>
                <a:gd name="T4" fmla="*/ 2147483647 w 46"/>
                <a:gd name="T5" fmla="*/ 14 h 46"/>
                <a:gd name="T6" fmla="*/ 2147483647 w 46"/>
                <a:gd name="T7" fmla="*/ 6 h 46"/>
                <a:gd name="T8" fmla="*/ 2147483647 w 46"/>
                <a:gd name="T9" fmla="*/ 2 h 46"/>
                <a:gd name="T10" fmla="*/ 2147483647 w 46"/>
                <a:gd name="T11" fmla="*/ 0 h 46"/>
                <a:gd name="T12" fmla="*/ 2147483647 w 46"/>
                <a:gd name="T13" fmla="*/ 0 h 46"/>
                <a:gd name="T14" fmla="*/ 2147483647 w 46"/>
                <a:gd name="T15" fmla="*/ 2 h 46"/>
                <a:gd name="T16" fmla="*/ 2147483647 w 46"/>
                <a:gd name="T17" fmla="*/ 6 h 46"/>
                <a:gd name="T18" fmla="*/ 2147483647 w 46"/>
                <a:gd name="T19" fmla="*/ 14 h 46"/>
                <a:gd name="T20" fmla="*/ 2147483647 w 46"/>
                <a:gd name="T21" fmla="*/ 24 h 46"/>
                <a:gd name="T22" fmla="*/ 2147483647 w 46"/>
                <a:gd name="T23" fmla="*/ 24 h 46"/>
                <a:gd name="T24" fmla="*/ 2147483647 w 46"/>
                <a:gd name="T25" fmla="*/ 32 h 46"/>
                <a:gd name="T26" fmla="*/ 2147483647 w 46"/>
                <a:gd name="T27" fmla="*/ 40 h 46"/>
                <a:gd name="T28" fmla="*/ 2147483647 w 46"/>
                <a:gd name="T29" fmla="*/ 44 h 46"/>
                <a:gd name="T30" fmla="*/ 2147483647 w 46"/>
                <a:gd name="T31" fmla="*/ 46 h 46"/>
                <a:gd name="T32" fmla="*/ 2147483647 w 46"/>
                <a:gd name="T33" fmla="*/ 46 h 46"/>
                <a:gd name="T34" fmla="*/ 2147483647 w 46"/>
                <a:gd name="T35" fmla="*/ 44 h 46"/>
                <a:gd name="T36" fmla="*/ 2147483647 w 46"/>
                <a:gd name="T37" fmla="*/ 38 h 46"/>
                <a:gd name="T38" fmla="*/ 2147483647 w 46"/>
                <a:gd name="T39" fmla="*/ 32 h 46"/>
                <a:gd name="T40" fmla="*/ 0 w 46"/>
                <a:gd name="T41" fmla="*/ 22 h 46"/>
                <a:gd name="T42" fmla="*/ 0 w 46"/>
                <a:gd name="T43" fmla="*/ 22 h 4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6"/>
                <a:gd name="T67" fmla="*/ 0 h 46"/>
                <a:gd name="T68" fmla="*/ 46 w 46"/>
                <a:gd name="T69" fmla="*/ 46 h 4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6" h="46">
                  <a:moveTo>
                    <a:pt x="0" y="22"/>
                  </a:moveTo>
                  <a:lnTo>
                    <a:pt x="0" y="22"/>
                  </a:lnTo>
                  <a:lnTo>
                    <a:pt x="2" y="14"/>
                  </a:lnTo>
                  <a:lnTo>
                    <a:pt x="8" y="6"/>
                  </a:lnTo>
                  <a:lnTo>
                    <a:pt x="16" y="2"/>
                  </a:lnTo>
                  <a:lnTo>
                    <a:pt x="24" y="0"/>
                  </a:lnTo>
                  <a:lnTo>
                    <a:pt x="32" y="2"/>
                  </a:lnTo>
                  <a:lnTo>
                    <a:pt x="40" y="6"/>
                  </a:lnTo>
                  <a:lnTo>
                    <a:pt x="44" y="14"/>
                  </a:lnTo>
                  <a:lnTo>
                    <a:pt x="46" y="24"/>
                  </a:lnTo>
                  <a:lnTo>
                    <a:pt x="44" y="32"/>
                  </a:lnTo>
                  <a:lnTo>
                    <a:pt x="40" y="40"/>
                  </a:lnTo>
                  <a:lnTo>
                    <a:pt x="32" y="44"/>
                  </a:lnTo>
                  <a:lnTo>
                    <a:pt x="22" y="46"/>
                  </a:lnTo>
                  <a:lnTo>
                    <a:pt x="14" y="44"/>
                  </a:lnTo>
                  <a:lnTo>
                    <a:pt x="6" y="38"/>
                  </a:lnTo>
                  <a:lnTo>
                    <a:pt x="2" y="32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40" name="Rectangle 108"/>
            <p:cNvSpPr>
              <a:spLocks noChangeArrowheads="1"/>
            </p:cNvSpPr>
            <p:nvPr/>
          </p:nvSpPr>
          <p:spPr bwMode="auto">
            <a:xfrm>
              <a:off x="4314" y="2048"/>
              <a:ext cx="26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r"/>
              <a:r>
                <a:rPr lang="en-US" sz="1800">
                  <a:solidFill>
                    <a:schemeClr val="bg1"/>
                  </a:solidFill>
                  <a:latin typeface="Arial Narrow" pitchFamily="34" charset="0"/>
                </a:rPr>
                <a:t>1996</a:t>
              </a:r>
            </a:p>
          </p:txBody>
        </p:sp>
      </p:grpSp>
      <p:grpSp>
        <p:nvGrpSpPr>
          <p:cNvPr id="4" name="Group 115"/>
          <p:cNvGrpSpPr>
            <a:grpSpLocks/>
          </p:cNvGrpSpPr>
          <p:nvPr/>
        </p:nvGrpSpPr>
        <p:grpSpPr bwMode="auto">
          <a:xfrm>
            <a:off x="7602538" y="2286000"/>
            <a:ext cx="614362" cy="274638"/>
            <a:chOff x="4749" y="1728"/>
            <a:chExt cx="387" cy="173"/>
          </a:xfrm>
        </p:grpSpPr>
        <p:sp>
          <p:nvSpPr>
            <p:cNvPr id="64637" name="Freeform 116"/>
            <p:cNvSpPr>
              <a:spLocks/>
            </p:cNvSpPr>
            <p:nvPr/>
          </p:nvSpPr>
          <p:spPr bwMode="auto">
            <a:xfrm>
              <a:off x="4749" y="1730"/>
              <a:ext cx="76" cy="46"/>
            </a:xfrm>
            <a:custGeom>
              <a:avLst/>
              <a:gdLst>
                <a:gd name="T0" fmla="*/ 0 w 46"/>
                <a:gd name="T1" fmla="*/ 22 h 46"/>
                <a:gd name="T2" fmla="*/ 0 w 46"/>
                <a:gd name="T3" fmla="*/ 22 h 46"/>
                <a:gd name="T4" fmla="*/ 2147483647 w 46"/>
                <a:gd name="T5" fmla="*/ 14 h 46"/>
                <a:gd name="T6" fmla="*/ 2147483647 w 46"/>
                <a:gd name="T7" fmla="*/ 6 h 46"/>
                <a:gd name="T8" fmla="*/ 2147483647 w 46"/>
                <a:gd name="T9" fmla="*/ 2 h 46"/>
                <a:gd name="T10" fmla="*/ 2147483647 w 46"/>
                <a:gd name="T11" fmla="*/ 0 h 46"/>
                <a:gd name="T12" fmla="*/ 2147483647 w 46"/>
                <a:gd name="T13" fmla="*/ 0 h 46"/>
                <a:gd name="T14" fmla="*/ 2147483647 w 46"/>
                <a:gd name="T15" fmla="*/ 2 h 46"/>
                <a:gd name="T16" fmla="*/ 2147483647 w 46"/>
                <a:gd name="T17" fmla="*/ 8 h 46"/>
                <a:gd name="T18" fmla="*/ 2147483647 w 46"/>
                <a:gd name="T19" fmla="*/ 16 h 46"/>
                <a:gd name="T20" fmla="*/ 2147483647 w 46"/>
                <a:gd name="T21" fmla="*/ 24 h 46"/>
                <a:gd name="T22" fmla="*/ 2147483647 w 46"/>
                <a:gd name="T23" fmla="*/ 24 h 46"/>
                <a:gd name="T24" fmla="*/ 2147483647 w 46"/>
                <a:gd name="T25" fmla="*/ 32 h 46"/>
                <a:gd name="T26" fmla="*/ 2147483647 w 46"/>
                <a:gd name="T27" fmla="*/ 40 h 46"/>
                <a:gd name="T28" fmla="*/ 2147483647 w 46"/>
                <a:gd name="T29" fmla="*/ 44 h 46"/>
                <a:gd name="T30" fmla="*/ 2147483647 w 46"/>
                <a:gd name="T31" fmla="*/ 46 h 46"/>
                <a:gd name="T32" fmla="*/ 2147483647 w 46"/>
                <a:gd name="T33" fmla="*/ 46 h 46"/>
                <a:gd name="T34" fmla="*/ 2147483647 w 46"/>
                <a:gd name="T35" fmla="*/ 44 h 46"/>
                <a:gd name="T36" fmla="*/ 2147483647 w 46"/>
                <a:gd name="T37" fmla="*/ 40 h 46"/>
                <a:gd name="T38" fmla="*/ 2147483647 w 46"/>
                <a:gd name="T39" fmla="*/ 32 h 46"/>
                <a:gd name="T40" fmla="*/ 0 w 46"/>
                <a:gd name="T41" fmla="*/ 22 h 46"/>
                <a:gd name="T42" fmla="*/ 0 w 46"/>
                <a:gd name="T43" fmla="*/ 22 h 4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6"/>
                <a:gd name="T67" fmla="*/ 0 h 46"/>
                <a:gd name="T68" fmla="*/ 46 w 46"/>
                <a:gd name="T69" fmla="*/ 46 h 4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6" h="46">
                  <a:moveTo>
                    <a:pt x="0" y="22"/>
                  </a:moveTo>
                  <a:lnTo>
                    <a:pt x="0" y="22"/>
                  </a:lnTo>
                  <a:lnTo>
                    <a:pt x="2" y="14"/>
                  </a:lnTo>
                  <a:lnTo>
                    <a:pt x="6" y="6"/>
                  </a:lnTo>
                  <a:lnTo>
                    <a:pt x="14" y="2"/>
                  </a:lnTo>
                  <a:lnTo>
                    <a:pt x="22" y="0"/>
                  </a:lnTo>
                  <a:lnTo>
                    <a:pt x="32" y="2"/>
                  </a:lnTo>
                  <a:lnTo>
                    <a:pt x="38" y="8"/>
                  </a:lnTo>
                  <a:lnTo>
                    <a:pt x="44" y="16"/>
                  </a:lnTo>
                  <a:lnTo>
                    <a:pt x="46" y="24"/>
                  </a:lnTo>
                  <a:lnTo>
                    <a:pt x="44" y="32"/>
                  </a:lnTo>
                  <a:lnTo>
                    <a:pt x="38" y="40"/>
                  </a:lnTo>
                  <a:lnTo>
                    <a:pt x="30" y="44"/>
                  </a:lnTo>
                  <a:lnTo>
                    <a:pt x="22" y="46"/>
                  </a:lnTo>
                  <a:lnTo>
                    <a:pt x="12" y="44"/>
                  </a:lnTo>
                  <a:lnTo>
                    <a:pt x="6" y="40"/>
                  </a:lnTo>
                  <a:lnTo>
                    <a:pt x="2" y="32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38" name="Rectangle 117"/>
            <p:cNvSpPr>
              <a:spLocks noChangeArrowheads="1"/>
            </p:cNvSpPr>
            <p:nvPr/>
          </p:nvSpPr>
          <p:spPr bwMode="auto">
            <a:xfrm>
              <a:off x="4872" y="1728"/>
              <a:ext cx="26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r"/>
              <a:r>
                <a:rPr lang="en-US" sz="1800">
                  <a:solidFill>
                    <a:schemeClr val="bg1"/>
                  </a:solidFill>
                  <a:latin typeface="Arial Narrow" pitchFamily="34" charset="0"/>
                </a:rPr>
                <a:t>1999</a:t>
              </a:r>
            </a:p>
          </p:txBody>
        </p:sp>
      </p:grpSp>
      <p:sp>
        <p:nvSpPr>
          <p:cNvPr id="36761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19150"/>
          </a:xfrm>
        </p:spPr>
        <p:txBody>
          <a:bodyPr lIns="90488" tIns="44450" rIns="90488" bIns="44450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eaLnBrk="1" hangingPunct="1">
              <a:defRPr/>
            </a:pP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U.S. </a:t>
            </a:r>
            <a:r>
              <a:rPr lang="en-US" b="1" dirty="0" smtClean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Consumption</a:t>
            </a:r>
            <a:r>
              <a:rPr lang="en-US" b="1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and </a:t>
            </a:r>
            <a:r>
              <a:rPr lang="en-US" b="1" dirty="0" smtClean="0">
                <a:solidFill>
                  <a:srgbClr val="99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Income</a:t>
            </a:r>
          </a:p>
        </p:txBody>
      </p:sp>
      <p:sp>
        <p:nvSpPr>
          <p:cNvPr id="64521" name="Line 4"/>
          <p:cNvSpPr>
            <a:spLocks noChangeShapeType="1"/>
          </p:cNvSpPr>
          <p:nvPr/>
        </p:nvSpPr>
        <p:spPr bwMode="auto">
          <a:xfrm>
            <a:off x="1925638" y="2209800"/>
            <a:ext cx="6048375" cy="1588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522" name="Line 5"/>
          <p:cNvSpPr>
            <a:spLocks noChangeShapeType="1"/>
          </p:cNvSpPr>
          <p:nvPr/>
        </p:nvSpPr>
        <p:spPr bwMode="auto">
          <a:xfrm>
            <a:off x="1925638" y="2460625"/>
            <a:ext cx="6048375" cy="1588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523" name="Line 6"/>
          <p:cNvSpPr>
            <a:spLocks noChangeShapeType="1"/>
          </p:cNvSpPr>
          <p:nvPr/>
        </p:nvSpPr>
        <p:spPr bwMode="auto">
          <a:xfrm>
            <a:off x="1925638" y="2711450"/>
            <a:ext cx="6048375" cy="1588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524" name="Line 7"/>
          <p:cNvSpPr>
            <a:spLocks noChangeShapeType="1"/>
          </p:cNvSpPr>
          <p:nvPr/>
        </p:nvSpPr>
        <p:spPr bwMode="auto">
          <a:xfrm>
            <a:off x="1925638" y="2959100"/>
            <a:ext cx="6048375" cy="1588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525" name="Line 8"/>
          <p:cNvSpPr>
            <a:spLocks noChangeShapeType="1"/>
          </p:cNvSpPr>
          <p:nvPr/>
        </p:nvSpPr>
        <p:spPr bwMode="auto">
          <a:xfrm>
            <a:off x="1925638" y="3209925"/>
            <a:ext cx="6048375" cy="1588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526" name="Line 9"/>
          <p:cNvSpPr>
            <a:spLocks noChangeShapeType="1"/>
          </p:cNvSpPr>
          <p:nvPr/>
        </p:nvSpPr>
        <p:spPr bwMode="auto">
          <a:xfrm>
            <a:off x="1925638" y="3457575"/>
            <a:ext cx="6048375" cy="1588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527" name="Line 10"/>
          <p:cNvSpPr>
            <a:spLocks noChangeShapeType="1"/>
          </p:cNvSpPr>
          <p:nvPr/>
        </p:nvSpPr>
        <p:spPr bwMode="auto">
          <a:xfrm>
            <a:off x="1925638" y="3708400"/>
            <a:ext cx="6048375" cy="1588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528" name="Line 11"/>
          <p:cNvSpPr>
            <a:spLocks noChangeShapeType="1"/>
          </p:cNvSpPr>
          <p:nvPr/>
        </p:nvSpPr>
        <p:spPr bwMode="auto">
          <a:xfrm>
            <a:off x="1897063" y="3959225"/>
            <a:ext cx="6048375" cy="1588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529" name="Line 12"/>
          <p:cNvSpPr>
            <a:spLocks noChangeShapeType="1"/>
          </p:cNvSpPr>
          <p:nvPr/>
        </p:nvSpPr>
        <p:spPr bwMode="auto">
          <a:xfrm>
            <a:off x="1925638" y="4206875"/>
            <a:ext cx="6048375" cy="1588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530" name="Line 13"/>
          <p:cNvSpPr>
            <a:spLocks noChangeShapeType="1"/>
          </p:cNvSpPr>
          <p:nvPr/>
        </p:nvSpPr>
        <p:spPr bwMode="auto">
          <a:xfrm>
            <a:off x="1925638" y="4457700"/>
            <a:ext cx="6048375" cy="1588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531" name="Line 14"/>
          <p:cNvSpPr>
            <a:spLocks noChangeShapeType="1"/>
          </p:cNvSpPr>
          <p:nvPr/>
        </p:nvSpPr>
        <p:spPr bwMode="auto">
          <a:xfrm>
            <a:off x="1925638" y="4708525"/>
            <a:ext cx="6048375" cy="1588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532" name="Line 15"/>
          <p:cNvSpPr>
            <a:spLocks noChangeShapeType="1"/>
          </p:cNvSpPr>
          <p:nvPr/>
        </p:nvSpPr>
        <p:spPr bwMode="auto">
          <a:xfrm>
            <a:off x="1925638" y="4956175"/>
            <a:ext cx="6048375" cy="1588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533" name="Line 16"/>
          <p:cNvSpPr>
            <a:spLocks noChangeShapeType="1"/>
          </p:cNvSpPr>
          <p:nvPr/>
        </p:nvSpPr>
        <p:spPr bwMode="auto">
          <a:xfrm>
            <a:off x="1925638" y="5207000"/>
            <a:ext cx="6048375" cy="1588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534" name="Line 17"/>
          <p:cNvSpPr>
            <a:spLocks noChangeShapeType="1"/>
          </p:cNvSpPr>
          <p:nvPr/>
        </p:nvSpPr>
        <p:spPr bwMode="auto">
          <a:xfrm>
            <a:off x="7105650" y="1958975"/>
            <a:ext cx="1588" cy="3495675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535" name="Line 18"/>
          <p:cNvSpPr>
            <a:spLocks noChangeShapeType="1"/>
          </p:cNvSpPr>
          <p:nvPr/>
        </p:nvSpPr>
        <p:spPr bwMode="auto">
          <a:xfrm>
            <a:off x="6670675" y="1958975"/>
            <a:ext cx="3175" cy="3495675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536" name="Line 19"/>
          <p:cNvSpPr>
            <a:spLocks noChangeShapeType="1"/>
          </p:cNvSpPr>
          <p:nvPr/>
        </p:nvSpPr>
        <p:spPr bwMode="auto">
          <a:xfrm>
            <a:off x="6242050" y="1958975"/>
            <a:ext cx="3175" cy="3495675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537" name="Line 20"/>
          <p:cNvSpPr>
            <a:spLocks noChangeShapeType="1"/>
          </p:cNvSpPr>
          <p:nvPr/>
        </p:nvSpPr>
        <p:spPr bwMode="auto">
          <a:xfrm>
            <a:off x="5807075" y="1958975"/>
            <a:ext cx="3175" cy="3495675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538" name="Line 21"/>
          <p:cNvSpPr>
            <a:spLocks noChangeShapeType="1"/>
          </p:cNvSpPr>
          <p:nvPr/>
        </p:nvSpPr>
        <p:spPr bwMode="auto">
          <a:xfrm>
            <a:off x="5373688" y="1958975"/>
            <a:ext cx="3175" cy="3495675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539" name="Line 22"/>
          <p:cNvSpPr>
            <a:spLocks noChangeShapeType="1"/>
          </p:cNvSpPr>
          <p:nvPr/>
        </p:nvSpPr>
        <p:spPr bwMode="auto">
          <a:xfrm>
            <a:off x="4938713" y="1958975"/>
            <a:ext cx="3175" cy="3495675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540" name="Line 23"/>
          <p:cNvSpPr>
            <a:spLocks noChangeShapeType="1"/>
          </p:cNvSpPr>
          <p:nvPr/>
        </p:nvSpPr>
        <p:spPr bwMode="auto">
          <a:xfrm>
            <a:off x="4505325" y="1958975"/>
            <a:ext cx="1588" cy="3495675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541" name="Line 24"/>
          <p:cNvSpPr>
            <a:spLocks noChangeShapeType="1"/>
          </p:cNvSpPr>
          <p:nvPr/>
        </p:nvSpPr>
        <p:spPr bwMode="auto">
          <a:xfrm>
            <a:off x="4070350" y="1958975"/>
            <a:ext cx="3175" cy="3495675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542" name="Line 25"/>
          <p:cNvSpPr>
            <a:spLocks noChangeShapeType="1"/>
          </p:cNvSpPr>
          <p:nvPr/>
        </p:nvSpPr>
        <p:spPr bwMode="auto">
          <a:xfrm>
            <a:off x="3636963" y="1958975"/>
            <a:ext cx="1587" cy="3495675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543" name="Line 26"/>
          <p:cNvSpPr>
            <a:spLocks noChangeShapeType="1"/>
          </p:cNvSpPr>
          <p:nvPr/>
        </p:nvSpPr>
        <p:spPr bwMode="auto">
          <a:xfrm>
            <a:off x="3206750" y="1958975"/>
            <a:ext cx="3175" cy="3495675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544" name="Line 27"/>
          <p:cNvSpPr>
            <a:spLocks noChangeShapeType="1"/>
          </p:cNvSpPr>
          <p:nvPr/>
        </p:nvSpPr>
        <p:spPr bwMode="auto">
          <a:xfrm>
            <a:off x="2773363" y="1958975"/>
            <a:ext cx="3175" cy="3495675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545" name="Line 28"/>
          <p:cNvSpPr>
            <a:spLocks noChangeShapeType="1"/>
          </p:cNvSpPr>
          <p:nvPr/>
        </p:nvSpPr>
        <p:spPr bwMode="auto">
          <a:xfrm>
            <a:off x="2338388" y="1958975"/>
            <a:ext cx="3175" cy="3495675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546" name="Line 29"/>
          <p:cNvSpPr>
            <a:spLocks noChangeShapeType="1"/>
          </p:cNvSpPr>
          <p:nvPr/>
        </p:nvSpPr>
        <p:spPr bwMode="auto">
          <a:xfrm>
            <a:off x="7539038" y="1958975"/>
            <a:ext cx="3175" cy="3495675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367647" name="Rectangle 31"/>
          <p:cNvSpPr>
            <a:spLocks noChangeArrowheads="1"/>
          </p:cNvSpPr>
          <p:nvPr/>
        </p:nvSpPr>
        <p:spPr bwMode="auto">
          <a:xfrm>
            <a:off x="1270000" y="5829300"/>
            <a:ext cx="697865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0" tIns="0" rIns="0" bIns="0">
            <a:spAutoFit/>
          </a:bodyPr>
          <a:lstStyle/>
          <a:p>
            <a:pPr algn="r">
              <a:defRPr/>
            </a:pPr>
            <a:r>
              <a:rPr lang="en-US" sz="2000" b="1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Maiandra GD" pitchFamily="34" charset="0"/>
              </a:rPr>
              <a:t>DISPOSABLE INCOME (billions of dollars per year)</a:t>
            </a:r>
          </a:p>
        </p:txBody>
      </p:sp>
      <p:sp>
        <p:nvSpPr>
          <p:cNvPr id="64548" name="Rectangle 32"/>
          <p:cNvSpPr>
            <a:spLocks noChangeArrowheads="1"/>
          </p:cNvSpPr>
          <p:nvPr/>
        </p:nvSpPr>
        <p:spPr bwMode="auto">
          <a:xfrm>
            <a:off x="2511425" y="5492750"/>
            <a:ext cx="5222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/>
            <a:r>
              <a:rPr lang="en-US" sz="1800" b="1">
                <a:solidFill>
                  <a:schemeClr val="bg1"/>
                </a:solidFill>
                <a:latin typeface="Arial Narrow" pitchFamily="34" charset="0"/>
              </a:rPr>
              <a:t>$1000</a:t>
            </a:r>
          </a:p>
        </p:txBody>
      </p:sp>
      <p:sp>
        <p:nvSpPr>
          <p:cNvPr id="64549" name="Rectangle 33"/>
          <p:cNvSpPr>
            <a:spLocks noChangeArrowheads="1"/>
          </p:cNvSpPr>
          <p:nvPr/>
        </p:nvSpPr>
        <p:spPr bwMode="auto">
          <a:xfrm>
            <a:off x="3425825" y="5492750"/>
            <a:ext cx="4191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/>
            <a:r>
              <a:rPr lang="en-US" sz="1800" b="1">
                <a:solidFill>
                  <a:schemeClr val="bg1"/>
                </a:solidFill>
                <a:latin typeface="Arial Narrow" pitchFamily="34" charset="0"/>
              </a:rPr>
              <a:t>2000</a:t>
            </a:r>
          </a:p>
        </p:txBody>
      </p:sp>
      <p:sp>
        <p:nvSpPr>
          <p:cNvPr id="64550" name="Rectangle 34"/>
          <p:cNvSpPr>
            <a:spLocks noChangeArrowheads="1"/>
          </p:cNvSpPr>
          <p:nvPr/>
        </p:nvSpPr>
        <p:spPr bwMode="auto">
          <a:xfrm>
            <a:off x="4300538" y="5492750"/>
            <a:ext cx="4191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/>
            <a:r>
              <a:rPr lang="en-US" sz="1800" b="1">
                <a:solidFill>
                  <a:schemeClr val="bg1"/>
                </a:solidFill>
                <a:latin typeface="Arial Narrow" pitchFamily="34" charset="0"/>
              </a:rPr>
              <a:t>3000</a:t>
            </a:r>
          </a:p>
        </p:txBody>
      </p:sp>
      <p:sp>
        <p:nvSpPr>
          <p:cNvPr id="64551" name="Rectangle 35"/>
          <p:cNvSpPr>
            <a:spLocks noChangeArrowheads="1"/>
          </p:cNvSpPr>
          <p:nvPr/>
        </p:nvSpPr>
        <p:spPr bwMode="auto">
          <a:xfrm>
            <a:off x="5168900" y="5492750"/>
            <a:ext cx="4191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/>
            <a:r>
              <a:rPr lang="en-US" sz="1800" b="1">
                <a:solidFill>
                  <a:schemeClr val="bg1"/>
                </a:solidFill>
                <a:latin typeface="Arial Narrow" pitchFamily="34" charset="0"/>
              </a:rPr>
              <a:t>4000</a:t>
            </a:r>
          </a:p>
        </p:txBody>
      </p:sp>
      <p:grpSp>
        <p:nvGrpSpPr>
          <p:cNvPr id="5" name="Group 36"/>
          <p:cNvGrpSpPr>
            <a:grpSpLocks/>
          </p:cNvGrpSpPr>
          <p:nvPr/>
        </p:nvGrpSpPr>
        <p:grpSpPr bwMode="auto">
          <a:xfrm>
            <a:off x="3263900" y="4829175"/>
            <a:ext cx="2844800" cy="341313"/>
            <a:chOff x="2016" y="3330"/>
            <a:chExt cx="1792" cy="215"/>
          </a:xfrm>
        </p:grpSpPr>
        <p:sp>
          <p:nvSpPr>
            <p:cNvPr id="64635" name="Line 37"/>
            <p:cNvSpPr>
              <a:spLocks noChangeShapeType="1"/>
            </p:cNvSpPr>
            <p:nvPr/>
          </p:nvSpPr>
          <p:spPr bwMode="auto">
            <a:xfrm flipH="1" flipV="1">
              <a:off x="2016" y="3330"/>
              <a:ext cx="240" cy="126"/>
            </a:xfrm>
            <a:prstGeom prst="line">
              <a:avLst/>
            </a:prstGeom>
            <a:noFill/>
            <a:ln w="38100">
              <a:solidFill>
                <a:schemeClr val="folHlink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7654" name="Rectangle 38"/>
            <p:cNvSpPr>
              <a:spLocks noChangeArrowheads="1"/>
            </p:cNvSpPr>
            <p:nvPr/>
          </p:nvSpPr>
          <p:spPr bwMode="auto">
            <a:xfrm>
              <a:off x="2291" y="3372"/>
              <a:ext cx="151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  <a:scene3d>
                <a:camera prst="orthographicFront"/>
                <a:lightRig rig="threePt" dir="t"/>
              </a:scene3d>
              <a:sp3d extrusionH="57150">
                <a:bevelT w="38100" h="38100"/>
              </a:sp3d>
            </a:bodyPr>
            <a:lstStyle/>
            <a:p>
              <a:pPr>
                <a:defRPr/>
              </a:pPr>
              <a:r>
                <a:rPr lang="en-US" sz="1800" b="1" dirty="0">
                  <a:solidFill>
                    <a:schemeClr val="folHlink"/>
                  </a:solidFill>
                  <a:effectLst>
                    <a:outerShdw blurRad="38100" dist="38100" dir="2700000" algn="tl">
                      <a:srgbClr val="000000"/>
                    </a:outerShdw>
                  </a:effectLst>
                  <a:latin typeface="Arial Narrow" pitchFamily="34" charset="0"/>
                </a:rPr>
                <a:t>Actual consumer spending</a:t>
              </a:r>
            </a:p>
          </p:txBody>
        </p:sp>
      </p:grpSp>
      <p:sp>
        <p:nvSpPr>
          <p:cNvPr id="64553" name="Rectangle 39"/>
          <p:cNvSpPr>
            <a:spLocks noChangeArrowheads="1"/>
          </p:cNvSpPr>
          <p:nvPr/>
        </p:nvSpPr>
        <p:spPr bwMode="auto">
          <a:xfrm>
            <a:off x="1443038" y="2327275"/>
            <a:ext cx="4191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/>
            <a:r>
              <a:rPr lang="en-US" sz="1800" b="1">
                <a:solidFill>
                  <a:schemeClr val="bg1"/>
                </a:solidFill>
                <a:latin typeface="Arial Narrow" pitchFamily="34" charset="0"/>
              </a:rPr>
              <a:t>6000</a:t>
            </a:r>
          </a:p>
        </p:txBody>
      </p:sp>
      <p:sp>
        <p:nvSpPr>
          <p:cNvPr id="64554" name="Rectangle 40"/>
          <p:cNvSpPr>
            <a:spLocks noChangeArrowheads="1"/>
          </p:cNvSpPr>
          <p:nvPr/>
        </p:nvSpPr>
        <p:spPr bwMode="auto">
          <a:xfrm>
            <a:off x="1443038" y="2822575"/>
            <a:ext cx="4191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/>
            <a:r>
              <a:rPr lang="en-US" sz="1800" b="1">
                <a:solidFill>
                  <a:schemeClr val="bg1"/>
                </a:solidFill>
                <a:latin typeface="Arial Narrow" pitchFamily="34" charset="0"/>
              </a:rPr>
              <a:t>5000</a:t>
            </a:r>
          </a:p>
        </p:txBody>
      </p:sp>
      <p:sp>
        <p:nvSpPr>
          <p:cNvPr id="64555" name="Rectangle 41"/>
          <p:cNvSpPr>
            <a:spLocks noChangeArrowheads="1"/>
          </p:cNvSpPr>
          <p:nvPr/>
        </p:nvSpPr>
        <p:spPr bwMode="auto">
          <a:xfrm>
            <a:off x="1443038" y="3314700"/>
            <a:ext cx="4191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/>
            <a:r>
              <a:rPr lang="en-US" sz="1800" b="1">
                <a:solidFill>
                  <a:schemeClr val="bg1"/>
                </a:solidFill>
                <a:latin typeface="Arial Narrow" pitchFamily="34" charset="0"/>
              </a:rPr>
              <a:t>4000</a:t>
            </a:r>
          </a:p>
        </p:txBody>
      </p:sp>
      <p:sp>
        <p:nvSpPr>
          <p:cNvPr id="64556" name="Rectangle 42"/>
          <p:cNvSpPr>
            <a:spLocks noChangeArrowheads="1"/>
          </p:cNvSpPr>
          <p:nvPr/>
        </p:nvSpPr>
        <p:spPr bwMode="auto">
          <a:xfrm>
            <a:off x="1443038" y="3819525"/>
            <a:ext cx="4191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/>
            <a:r>
              <a:rPr lang="en-US" sz="1800" b="1">
                <a:solidFill>
                  <a:schemeClr val="bg1"/>
                </a:solidFill>
                <a:latin typeface="Arial Narrow" pitchFamily="34" charset="0"/>
              </a:rPr>
              <a:t>3000</a:t>
            </a:r>
          </a:p>
        </p:txBody>
      </p:sp>
      <p:sp>
        <p:nvSpPr>
          <p:cNvPr id="64557" name="Rectangle 43"/>
          <p:cNvSpPr>
            <a:spLocks noChangeArrowheads="1"/>
          </p:cNvSpPr>
          <p:nvPr/>
        </p:nvSpPr>
        <p:spPr bwMode="auto">
          <a:xfrm>
            <a:off x="1443038" y="4321175"/>
            <a:ext cx="4191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/>
            <a:r>
              <a:rPr lang="en-US" sz="1800" b="1">
                <a:solidFill>
                  <a:schemeClr val="bg1"/>
                </a:solidFill>
                <a:latin typeface="Arial Narrow" pitchFamily="34" charset="0"/>
              </a:rPr>
              <a:t>2000</a:t>
            </a:r>
          </a:p>
        </p:txBody>
      </p:sp>
      <p:sp>
        <p:nvSpPr>
          <p:cNvPr id="64558" name="Rectangle 44"/>
          <p:cNvSpPr>
            <a:spLocks noChangeArrowheads="1"/>
          </p:cNvSpPr>
          <p:nvPr/>
        </p:nvSpPr>
        <p:spPr bwMode="auto">
          <a:xfrm>
            <a:off x="1443038" y="4813300"/>
            <a:ext cx="4191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/>
            <a:r>
              <a:rPr lang="en-US" sz="1800" b="1">
                <a:solidFill>
                  <a:schemeClr val="bg1"/>
                </a:solidFill>
                <a:latin typeface="Arial Narrow" pitchFamily="34" charset="0"/>
              </a:rPr>
              <a:t>1000</a:t>
            </a:r>
          </a:p>
        </p:txBody>
      </p:sp>
      <p:sp>
        <p:nvSpPr>
          <p:cNvPr id="64559" name="Rectangle 45"/>
          <p:cNvSpPr>
            <a:spLocks noChangeArrowheads="1"/>
          </p:cNvSpPr>
          <p:nvPr/>
        </p:nvSpPr>
        <p:spPr bwMode="auto">
          <a:xfrm>
            <a:off x="1757363" y="5416550"/>
            <a:ext cx="104775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/>
            <a:r>
              <a:rPr lang="en-US" sz="1800" b="1">
                <a:solidFill>
                  <a:schemeClr val="bg1"/>
                </a:solidFill>
                <a:latin typeface="Arial Narrow" pitchFamily="34" charset="0"/>
              </a:rPr>
              <a:t>0</a:t>
            </a:r>
          </a:p>
        </p:txBody>
      </p:sp>
      <p:sp>
        <p:nvSpPr>
          <p:cNvPr id="64560" name="Rectangle 46"/>
          <p:cNvSpPr>
            <a:spLocks noChangeArrowheads="1"/>
          </p:cNvSpPr>
          <p:nvPr/>
        </p:nvSpPr>
        <p:spPr bwMode="auto">
          <a:xfrm>
            <a:off x="6032500" y="5492750"/>
            <a:ext cx="4191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/>
            <a:r>
              <a:rPr lang="en-US" sz="1800" b="1">
                <a:solidFill>
                  <a:schemeClr val="bg1"/>
                </a:solidFill>
                <a:latin typeface="Arial Narrow" pitchFamily="34" charset="0"/>
              </a:rPr>
              <a:t>5000</a:t>
            </a:r>
          </a:p>
        </p:txBody>
      </p:sp>
      <p:sp>
        <p:nvSpPr>
          <p:cNvPr id="64561" name="Rectangle 47"/>
          <p:cNvSpPr>
            <a:spLocks noChangeArrowheads="1"/>
          </p:cNvSpPr>
          <p:nvPr/>
        </p:nvSpPr>
        <p:spPr bwMode="auto">
          <a:xfrm>
            <a:off x="6900863" y="5492750"/>
            <a:ext cx="419100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/>
            <a:r>
              <a:rPr lang="en-US" sz="1800" b="1">
                <a:solidFill>
                  <a:schemeClr val="bg1"/>
                </a:solidFill>
                <a:latin typeface="Arial Narrow" pitchFamily="34" charset="0"/>
              </a:rPr>
              <a:t>6000</a:t>
            </a:r>
          </a:p>
        </p:txBody>
      </p:sp>
      <p:sp>
        <p:nvSpPr>
          <p:cNvPr id="64562" name="Rectangle 48"/>
          <p:cNvSpPr>
            <a:spLocks noChangeArrowheads="1"/>
          </p:cNvSpPr>
          <p:nvPr/>
        </p:nvSpPr>
        <p:spPr bwMode="auto">
          <a:xfrm>
            <a:off x="7767638" y="5492750"/>
            <a:ext cx="417512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/>
            <a:r>
              <a:rPr lang="en-US" sz="1800" b="1">
                <a:solidFill>
                  <a:schemeClr val="bg1"/>
                </a:solidFill>
                <a:latin typeface="Arial Narrow" pitchFamily="34" charset="0"/>
              </a:rPr>
              <a:t>7000</a:t>
            </a:r>
          </a:p>
        </p:txBody>
      </p:sp>
      <p:sp>
        <p:nvSpPr>
          <p:cNvPr id="64563" name="Line 49"/>
          <p:cNvSpPr>
            <a:spLocks noChangeShapeType="1"/>
          </p:cNvSpPr>
          <p:nvPr/>
        </p:nvSpPr>
        <p:spPr bwMode="auto">
          <a:xfrm>
            <a:off x="1925638" y="5451475"/>
            <a:ext cx="3175" cy="1588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grpSp>
        <p:nvGrpSpPr>
          <p:cNvPr id="6" name="Group 50"/>
          <p:cNvGrpSpPr>
            <a:grpSpLocks/>
          </p:cNvGrpSpPr>
          <p:nvPr/>
        </p:nvGrpSpPr>
        <p:grpSpPr bwMode="auto">
          <a:xfrm>
            <a:off x="2657475" y="4984750"/>
            <a:ext cx="454025" cy="425450"/>
            <a:chOff x="1634" y="3428"/>
            <a:chExt cx="286" cy="268"/>
          </a:xfrm>
        </p:grpSpPr>
        <p:sp>
          <p:nvSpPr>
            <p:cNvPr id="64633" name="Freeform 51"/>
            <p:cNvSpPr>
              <a:spLocks/>
            </p:cNvSpPr>
            <p:nvPr/>
          </p:nvSpPr>
          <p:spPr bwMode="auto">
            <a:xfrm>
              <a:off x="1808" y="3428"/>
              <a:ext cx="112" cy="264"/>
            </a:xfrm>
            <a:custGeom>
              <a:avLst/>
              <a:gdLst>
                <a:gd name="T0" fmla="*/ 2147483647 w 68"/>
                <a:gd name="T1" fmla="*/ 2147483647 h 176"/>
                <a:gd name="T2" fmla="*/ 2147483647 w 68"/>
                <a:gd name="T3" fmla="*/ 2147483647 h 176"/>
                <a:gd name="T4" fmla="*/ 2147483647 w 68"/>
                <a:gd name="T5" fmla="*/ 2147483647 h 176"/>
                <a:gd name="T6" fmla="*/ 2147483647 w 68"/>
                <a:gd name="T7" fmla="*/ 2147483647 h 176"/>
                <a:gd name="T8" fmla="*/ 2147483647 w 68"/>
                <a:gd name="T9" fmla="*/ 2147483647 h 176"/>
                <a:gd name="T10" fmla="*/ 2147483647 w 68"/>
                <a:gd name="T11" fmla="*/ 2147483647 h 176"/>
                <a:gd name="T12" fmla="*/ 2147483647 w 68"/>
                <a:gd name="T13" fmla="*/ 2147483647 h 176"/>
                <a:gd name="T14" fmla="*/ 2147483647 w 68"/>
                <a:gd name="T15" fmla="*/ 2147483647 h 176"/>
                <a:gd name="T16" fmla="*/ 2147483647 w 68"/>
                <a:gd name="T17" fmla="*/ 2147483647 h 176"/>
                <a:gd name="T18" fmla="*/ 0 w 68"/>
                <a:gd name="T19" fmla="*/ 0 h 17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68"/>
                <a:gd name="T31" fmla="*/ 0 h 176"/>
                <a:gd name="T32" fmla="*/ 68 w 68"/>
                <a:gd name="T33" fmla="*/ 176 h 17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68" h="176">
                  <a:moveTo>
                    <a:pt x="68" y="176"/>
                  </a:moveTo>
                  <a:lnTo>
                    <a:pt x="68" y="176"/>
                  </a:lnTo>
                  <a:lnTo>
                    <a:pt x="66" y="152"/>
                  </a:lnTo>
                  <a:lnTo>
                    <a:pt x="62" y="128"/>
                  </a:lnTo>
                  <a:lnTo>
                    <a:pt x="56" y="104"/>
                  </a:lnTo>
                  <a:lnTo>
                    <a:pt x="48" y="80"/>
                  </a:lnTo>
                  <a:lnTo>
                    <a:pt x="38" y="58"/>
                  </a:lnTo>
                  <a:lnTo>
                    <a:pt x="28" y="38"/>
                  </a:lnTo>
                  <a:lnTo>
                    <a:pt x="14" y="18"/>
                  </a:lnTo>
                  <a:lnTo>
                    <a:pt x="0" y="0"/>
                  </a:lnTo>
                </a:path>
              </a:pathLst>
            </a:custGeom>
            <a:noFill/>
            <a:ln w="28575">
              <a:solidFill>
                <a:schemeClr val="bg1"/>
              </a:solidFill>
              <a:round/>
              <a:headEnd type="stealth" w="med" len="med"/>
              <a:tailEnd type="stealth" w="med" len="med"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34" name="Rectangle 52"/>
            <p:cNvSpPr>
              <a:spLocks noChangeArrowheads="1"/>
            </p:cNvSpPr>
            <p:nvPr/>
          </p:nvSpPr>
          <p:spPr bwMode="auto">
            <a:xfrm>
              <a:off x="1634" y="3523"/>
              <a:ext cx="190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r"/>
              <a:r>
                <a:rPr lang="en-US" sz="1800">
                  <a:solidFill>
                    <a:schemeClr val="bg1"/>
                  </a:solidFill>
                  <a:latin typeface="Arial Narrow" pitchFamily="34" charset="0"/>
                </a:rPr>
                <a:t>45°</a:t>
              </a:r>
            </a:p>
          </p:txBody>
        </p:sp>
      </p:grpSp>
      <p:sp>
        <p:nvSpPr>
          <p:cNvPr id="367669" name="Line 53"/>
          <p:cNvSpPr>
            <a:spLocks noChangeShapeType="1"/>
          </p:cNvSpPr>
          <p:nvPr/>
        </p:nvSpPr>
        <p:spPr bwMode="auto">
          <a:xfrm flipV="1">
            <a:off x="1920875" y="1962150"/>
            <a:ext cx="6053138" cy="3495675"/>
          </a:xfrm>
          <a:prstGeom prst="line">
            <a:avLst/>
          </a:prstGeom>
          <a:noFill/>
          <a:ln w="38100">
            <a:solidFill>
              <a:srgbClr val="99FF99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en-US"/>
          </a:p>
        </p:txBody>
      </p:sp>
      <p:sp>
        <p:nvSpPr>
          <p:cNvPr id="64566" name="Line 54"/>
          <p:cNvSpPr>
            <a:spLocks noChangeShapeType="1"/>
          </p:cNvSpPr>
          <p:nvPr/>
        </p:nvSpPr>
        <p:spPr bwMode="auto">
          <a:xfrm flipV="1">
            <a:off x="7974013" y="1949450"/>
            <a:ext cx="3175" cy="3536950"/>
          </a:xfrm>
          <a:prstGeom prst="line">
            <a:avLst/>
          </a:prstGeom>
          <a:noFill/>
          <a:ln w="6350">
            <a:solidFill>
              <a:srgbClr val="FFFFFF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64567" name="Rectangle 55"/>
          <p:cNvSpPr>
            <a:spLocks noChangeArrowheads="1"/>
          </p:cNvSpPr>
          <p:nvPr/>
        </p:nvSpPr>
        <p:spPr bwMode="auto">
          <a:xfrm>
            <a:off x="1339850" y="1828800"/>
            <a:ext cx="522288" cy="274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0" tIns="0" rIns="0" bIns="0">
            <a:spAutoFit/>
          </a:bodyPr>
          <a:lstStyle/>
          <a:p>
            <a:pPr algn="r"/>
            <a:r>
              <a:rPr lang="en-US" sz="1800" b="1">
                <a:solidFill>
                  <a:schemeClr val="bg1"/>
                </a:solidFill>
                <a:latin typeface="Arial Narrow" pitchFamily="34" charset="0"/>
              </a:rPr>
              <a:t>$7000</a:t>
            </a:r>
          </a:p>
        </p:txBody>
      </p:sp>
      <p:grpSp>
        <p:nvGrpSpPr>
          <p:cNvPr id="7" name="Group 56"/>
          <p:cNvGrpSpPr>
            <a:grpSpLocks/>
          </p:cNvGrpSpPr>
          <p:nvPr/>
        </p:nvGrpSpPr>
        <p:grpSpPr bwMode="auto">
          <a:xfrm>
            <a:off x="3609975" y="4543425"/>
            <a:ext cx="508000" cy="303213"/>
            <a:chOff x="2234" y="3150"/>
            <a:chExt cx="320" cy="191"/>
          </a:xfrm>
        </p:grpSpPr>
        <p:sp>
          <p:nvSpPr>
            <p:cNvPr id="64631" name="Freeform 57"/>
            <p:cNvSpPr>
              <a:spLocks/>
            </p:cNvSpPr>
            <p:nvPr/>
          </p:nvSpPr>
          <p:spPr bwMode="auto">
            <a:xfrm>
              <a:off x="2234" y="3150"/>
              <a:ext cx="76" cy="44"/>
            </a:xfrm>
            <a:custGeom>
              <a:avLst/>
              <a:gdLst>
                <a:gd name="T0" fmla="*/ 0 w 46"/>
                <a:gd name="T1" fmla="*/ 22 h 44"/>
                <a:gd name="T2" fmla="*/ 0 w 46"/>
                <a:gd name="T3" fmla="*/ 22 h 44"/>
                <a:gd name="T4" fmla="*/ 2147483647 w 46"/>
                <a:gd name="T5" fmla="*/ 12 h 44"/>
                <a:gd name="T6" fmla="*/ 2147483647 w 46"/>
                <a:gd name="T7" fmla="*/ 6 h 44"/>
                <a:gd name="T8" fmla="*/ 2147483647 w 46"/>
                <a:gd name="T9" fmla="*/ 0 h 44"/>
                <a:gd name="T10" fmla="*/ 2147483647 w 46"/>
                <a:gd name="T11" fmla="*/ 0 h 44"/>
                <a:gd name="T12" fmla="*/ 2147483647 w 46"/>
                <a:gd name="T13" fmla="*/ 0 h 44"/>
                <a:gd name="T14" fmla="*/ 2147483647 w 46"/>
                <a:gd name="T15" fmla="*/ 2 h 44"/>
                <a:gd name="T16" fmla="*/ 2147483647 w 46"/>
                <a:gd name="T17" fmla="*/ 6 h 44"/>
                <a:gd name="T18" fmla="*/ 2147483647 w 46"/>
                <a:gd name="T19" fmla="*/ 14 h 44"/>
                <a:gd name="T20" fmla="*/ 2147483647 w 46"/>
                <a:gd name="T21" fmla="*/ 22 h 44"/>
                <a:gd name="T22" fmla="*/ 2147483647 w 46"/>
                <a:gd name="T23" fmla="*/ 22 h 44"/>
                <a:gd name="T24" fmla="*/ 2147483647 w 46"/>
                <a:gd name="T25" fmla="*/ 32 h 44"/>
                <a:gd name="T26" fmla="*/ 2147483647 w 46"/>
                <a:gd name="T27" fmla="*/ 38 h 44"/>
                <a:gd name="T28" fmla="*/ 2147483647 w 46"/>
                <a:gd name="T29" fmla="*/ 44 h 44"/>
                <a:gd name="T30" fmla="*/ 2147483647 w 46"/>
                <a:gd name="T31" fmla="*/ 44 h 44"/>
                <a:gd name="T32" fmla="*/ 2147483647 w 46"/>
                <a:gd name="T33" fmla="*/ 44 h 44"/>
                <a:gd name="T34" fmla="*/ 2147483647 w 46"/>
                <a:gd name="T35" fmla="*/ 42 h 44"/>
                <a:gd name="T36" fmla="*/ 2147483647 w 46"/>
                <a:gd name="T37" fmla="*/ 38 h 44"/>
                <a:gd name="T38" fmla="*/ 2147483647 w 46"/>
                <a:gd name="T39" fmla="*/ 30 h 44"/>
                <a:gd name="T40" fmla="*/ 0 w 46"/>
                <a:gd name="T41" fmla="*/ 22 h 44"/>
                <a:gd name="T42" fmla="*/ 0 w 46"/>
                <a:gd name="T43" fmla="*/ 22 h 4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6"/>
                <a:gd name="T67" fmla="*/ 0 h 44"/>
                <a:gd name="T68" fmla="*/ 46 w 46"/>
                <a:gd name="T69" fmla="*/ 44 h 4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6" h="44">
                  <a:moveTo>
                    <a:pt x="0" y="22"/>
                  </a:moveTo>
                  <a:lnTo>
                    <a:pt x="0" y="22"/>
                  </a:lnTo>
                  <a:lnTo>
                    <a:pt x="2" y="12"/>
                  </a:lnTo>
                  <a:lnTo>
                    <a:pt x="6" y="6"/>
                  </a:lnTo>
                  <a:lnTo>
                    <a:pt x="14" y="0"/>
                  </a:lnTo>
                  <a:lnTo>
                    <a:pt x="24" y="0"/>
                  </a:lnTo>
                  <a:lnTo>
                    <a:pt x="32" y="2"/>
                  </a:lnTo>
                  <a:lnTo>
                    <a:pt x="40" y="6"/>
                  </a:lnTo>
                  <a:lnTo>
                    <a:pt x="44" y="14"/>
                  </a:lnTo>
                  <a:lnTo>
                    <a:pt x="46" y="22"/>
                  </a:lnTo>
                  <a:lnTo>
                    <a:pt x="44" y="32"/>
                  </a:lnTo>
                  <a:lnTo>
                    <a:pt x="38" y="38"/>
                  </a:lnTo>
                  <a:lnTo>
                    <a:pt x="32" y="44"/>
                  </a:lnTo>
                  <a:lnTo>
                    <a:pt x="22" y="44"/>
                  </a:lnTo>
                  <a:lnTo>
                    <a:pt x="14" y="42"/>
                  </a:lnTo>
                  <a:lnTo>
                    <a:pt x="6" y="38"/>
                  </a:lnTo>
                  <a:lnTo>
                    <a:pt x="2" y="30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32" name="Rectangle 58"/>
            <p:cNvSpPr>
              <a:spLocks noChangeArrowheads="1"/>
            </p:cNvSpPr>
            <p:nvPr/>
          </p:nvSpPr>
          <p:spPr bwMode="auto">
            <a:xfrm>
              <a:off x="2290" y="3168"/>
              <a:ext cx="26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0" tIns="0" rIns="0" bIns="0">
              <a:spAutoFit/>
            </a:bodyPr>
            <a:lstStyle/>
            <a:p>
              <a:pPr algn="r"/>
              <a:r>
                <a:rPr lang="en-US" sz="1800">
                  <a:solidFill>
                    <a:schemeClr val="bg1"/>
                  </a:solidFill>
                  <a:latin typeface="Arial Narrow" pitchFamily="34" charset="0"/>
                </a:rPr>
                <a:t>1980</a:t>
              </a:r>
            </a:p>
          </p:txBody>
        </p:sp>
      </p:grpSp>
      <p:grpSp>
        <p:nvGrpSpPr>
          <p:cNvPr id="8" name="Group 59"/>
          <p:cNvGrpSpPr>
            <a:grpSpLocks/>
          </p:cNvGrpSpPr>
          <p:nvPr/>
        </p:nvGrpSpPr>
        <p:grpSpPr bwMode="auto">
          <a:xfrm>
            <a:off x="3803650" y="4451350"/>
            <a:ext cx="523875" cy="290513"/>
            <a:chOff x="2356" y="3092"/>
            <a:chExt cx="330" cy="183"/>
          </a:xfrm>
        </p:grpSpPr>
        <p:sp>
          <p:nvSpPr>
            <p:cNvPr id="64627" name="Freeform 60"/>
            <p:cNvSpPr>
              <a:spLocks/>
            </p:cNvSpPr>
            <p:nvPr/>
          </p:nvSpPr>
          <p:spPr bwMode="auto">
            <a:xfrm>
              <a:off x="2356" y="3092"/>
              <a:ext cx="76" cy="44"/>
            </a:xfrm>
            <a:custGeom>
              <a:avLst/>
              <a:gdLst>
                <a:gd name="T0" fmla="*/ 0 w 46"/>
                <a:gd name="T1" fmla="*/ 22 h 44"/>
                <a:gd name="T2" fmla="*/ 0 w 46"/>
                <a:gd name="T3" fmla="*/ 22 h 44"/>
                <a:gd name="T4" fmla="*/ 2147483647 w 46"/>
                <a:gd name="T5" fmla="*/ 12 h 44"/>
                <a:gd name="T6" fmla="*/ 2147483647 w 46"/>
                <a:gd name="T7" fmla="*/ 6 h 44"/>
                <a:gd name="T8" fmla="*/ 2147483647 w 46"/>
                <a:gd name="T9" fmla="*/ 0 h 44"/>
                <a:gd name="T10" fmla="*/ 2147483647 w 46"/>
                <a:gd name="T11" fmla="*/ 0 h 44"/>
                <a:gd name="T12" fmla="*/ 2147483647 w 46"/>
                <a:gd name="T13" fmla="*/ 0 h 44"/>
                <a:gd name="T14" fmla="*/ 2147483647 w 46"/>
                <a:gd name="T15" fmla="*/ 2 h 44"/>
                <a:gd name="T16" fmla="*/ 2147483647 w 46"/>
                <a:gd name="T17" fmla="*/ 6 h 44"/>
                <a:gd name="T18" fmla="*/ 2147483647 w 46"/>
                <a:gd name="T19" fmla="*/ 14 h 44"/>
                <a:gd name="T20" fmla="*/ 2147483647 w 46"/>
                <a:gd name="T21" fmla="*/ 22 h 44"/>
                <a:gd name="T22" fmla="*/ 2147483647 w 46"/>
                <a:gd name="T23" fmla="*/ 22 h 44"/>
                <a:gd name="T24" fmla="*/ 2147483647 w 46"/>
                <a:gd name="T25" fmla="*/ 32 h 44"/>
                <a:gd name="T26" fmla="*/ 2147483647 w 46"/>
                <a:gd name="T27" fmla="*/ 38 h 44"/>
                <a:gd name="T28" fmla="*/ 2147483647 w 46"/>
                <a:gd name="T29" fmla="*/ 44 h 44"/>
                <a:gd name="T30" fmla="*/ 2147483647 w 46"/>
                <a:gd name="T31" fmla="*/ 44 h 44"/>
                <a:gd name="T32" fmla="*/ 2147483647 w 46"/>
                <a:gd name="T33" fmla="*/ 44 h 44"/>
                <a:gd name="T34" fmla="*/ 2147483647 w 46"/>
                <a:gd name="T35" fmla="*/ 42 h 44"/>
                <a:gd name="T36" fmla="*/ 2147483647 w 46"/>
                <a:gd name="T37" fmla="*/ 38 h 44"/>
                <a:gd name="T38" fmla="*/ 2147483647 w 46"/>
                <a:gd name="T39" fmla="*/ 30 h 44"/>
                <a:gd name="T40" fmla="*/ 0 w 46"/>
                <a:gd name="T41" fmla="*/ 22 h 44"/>
                <a:gd name="T42" fmla="*/ 0 w 46"/>
                <a:gd name="T43" fmla="*/ 22 h 4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6"/>
                <a:gd name="T67" fmla="*/ 0 h 44"/>
                <a:gd name="T68" fmla="*/ 46 w 46"/>
                <a:gd name="T69" fmla="*/ 44 h 4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6" h="44">
                  <a:moveTo>
                    <a:pt x="0" y="22"/>
                  </a:moveTo>
                  <a:lnTo>
                    <a:pt x="0" y="22"/>
                  </a:lnTo>
                  <a:lnTo>
                    <a:pt x="2" y="12"/>
                  </a:lnTo>
                  <a:lnTo>
                    <a:pt x="8" y="6"/>
                  </a:lnTo>
                  <a:lnTo>
                    <a:pt x="14" y="0"/>
                  </a:lnTo>
                  <a:lnTo>
                    <a:pt x="24" y="0"/>
                  </a:lnTo>
                  <a:lnTo>
                    <a:pt x="32" y="2"/>
                  </a:lnTo>
                  <a:lnTo>
                    <a:pt x="40" y="6"/>
                  </a:lnTo>
                  <a:lnTo>
                    <a:pt x="44" y="14"/>
                  </a:lnTo>
                  <a:lnTo>
                    <a:pt x="46" y="22"/>
                  </a:lnTo>
                  <a:lnTo>
                    <a:pt x="44" y="32"/>
                  </a:lnTo>
                  <a:lnTo>
                    <a:pt x="38" y="38"/>
                  </a:lnTo>
                  <a:lnTo>
                    <a:pt x="32" y="44"/>
                  </a:lnTo>
                  <a:lnTo>
                    <a:pt x="22" y="44"/>
                  </a:lnTo>
                  <a:lnTo>
                    <a:pt x="14" y="42"/>
                  </a:lnTo>
                  <a:lnTo>
                    <a:pt x="6" y="38"/>
                  </a:lnTo>
                  <a:lnTo>
                    <a:pt x="2" y="30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grpSp>
          <p:nvGrpSpPr>
            <p:cNvPr id="64628" name="Group 61"/>
            <p:cNvGrpSpPr>
              <a:grpSpLocks/>
            </p:cNvGrpSpPr>
            <p:nvPr/>
          </p:nvGrpSpPr>
          <p:grpSpPr bwMode="auto">
            <a:xfrm>
              <a:off x="2396" y="3102"/>
              <a:ext cx="290" cy="173"/>
              <a:chOff x="2396" y="3102"/>
              <a:chExt cx="290" cy="173"/>
            </a:xfrm>
          </p:grpSpPr>
          <p:sp>
            <p:nvSpPr>
              <p:cNvPr id="64629" name="Line 62"/>
              <p:cNvSpPr>
                <a:spLocks noChangeShapeType="1"/>
              </p:cNvSpPr>
              <p:nvPr/>
            </p:nvSpPr>
            <p:spPr bwMode="auto">
              <a:xfrm>
                <a:off x="2396" y="3114"/>
                <a:ext cx="1" cy="1"/>
              </a:xfrm>
              <a:prstGeom prst="line">
                <a:avLst/>
              </a:prstGeom>
              <a:noFill/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64630" name="Rectangle 63"/>
              <p:cNvSpPr>
                <a:spLocks noChangeArrowheads="1"/>
              </p:cNvSpPr>
              <p:nvPr/>
            </p:nvSpPr>
            <p:spPr bwMode="auto">
              <a:xfrm>
                <a:off x="2422" y="3102"/>
                <a:ext cx="264" cy="173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0" tIns="0" rIns="0" bIns="0">
                <a:spAutoFit/>
              </a:bodyPr>
              <a:lstStyle/>
              <a:p>
                <a:pPr algn="r"/>
                <a:r>
                  <a:rPr lang="en-US" sz="1800">
                    <a:solidFill>
                      <a:schemeClr val="bg1"/>
                    </a:solidFill>
                    <a:latin typeface="Arial Narrow" pitchFamily="34" charset="0"/>
                  </a:rPr>
                  <a:t>1981</a:t>
                </a:r>
              </a:p>
            </p:txBody>
          </p:sp>
        </p:grpSp>
      </p:grpSp>
      <p:grpSp>
        <p:nvGrpSpPr>
          <p:cNvPr id="10" name="Group 64"/>
          <p:cNvGrpSpPr>
            <a:grpSpLocks/>
          </p:cNvGrpSpPr>
          <p:nvPr/>
        </p:nvGrpSpPr>
        <p:grpSpPr bwMode="auto">
          <a:xfrm>
            <a:off x="3944938" y="4375150"/>
            <a:ext cx="560387" cy="274638"/>
            <a:chOff x="2445" y="3044"/>
            <a:chExt cx="353" cy="173"/>
          </a:xfrm>
        </p:grpSpPr>
        <p:sp>
          <p:nvSpPr>
            <p:cNvPr id="64625" name="Freeform 65"/>
            <p:cNvSpPr>
              <a:spLocks/>
            </p:cNvSpPr>
            <p:nvPr/>
          </p:nvSpPr>
          <p:spPr bwMode="auto">
            <a:xfrm>
              <a:off x="2445" y="3050"/>
              <a:ext cx="76" cy="46"/>
            </a:xfrm>
            <a:custGeom>
              <a:avLst/>
              <a:gdLst>
                <a:gd name="T0" fmla="*/ 0 w 46"/>
                <a:gd name="T1" fmla="*/ 22 h 46"/>
                <a:gd name="T2" fmla="*/ 0 w 46"/>
                <a:gd name="T3" fmla="*/ 22 h 46"/>
                <a:gd name="T4" fmla="*/ 2147483647 w 46"/>
                <a:gd name="T5" fmla="*/ 14 h 46"/>
                <a:gd name="T6" fmla="*/ 2147483647 w 46"/>
                <a:gd name="T7" fmla="*/ 6 h 46"/>
                <a:gd name="T8" fmla="*/ 2147483647 w 46"/>
                <a:gd name="T9" fmla="*/ 2 h 46"/>
                <a:gd name="T10" fmla="*/ 2147483647 w 46"/>
                <a:gd name="T11" fmla="*/ 0 h 46"/>
                <a:gd name="T12" fmla="*/ 2147483647 w 46"/>
                <a:gd name="T13" fmla="*/ 0 h 46"/>
                <a:gd name="T14" fmla="*/ 2147483647 w 46"/>
                <a:gd name="T15" fmla="*/ 2 h 46"/>
                <a:gd name="T16" fmla="*/ 2147483647 w 46"/>
                <a:gd name="T17" fmla="*/ 8 h 46"/>
                <a:gd name="T18" fmla="*/ 2147483647 w 46"/>
                <a:gd name="T19" fmla="*/ 14 h 46"/>
                <a:gd name="T20" fmla="*/ 2147483647 w 46"/>
                <a:gd name="T21" fmla="*/ 24 h 46"/>
                <a:gd name="T22" fmla="*/ 2147483647 w 46"/>
                <a:gd name="T23" fmla="*/ 24 h 46"/>
                <a:gd name="T24" fmla="*/ 2147483647 w 46"/>
                <a:gd name="T25" fmla="*/ 32 h 46"/>
                <a:gd name="T26" fmla="*/ 2147483647 w 46"/>
                <a:gd name="T27" fmla="*/ 40 h 46"/>
                <a:gd name="T28" fmla="*/ 2147483647 w 46"/>
                <a:gd name="T29" fmla="*/ 44 h 46"/>
                <a:gd name="T30" fmla="*/ 2147483647 w 46"/>
                <a:gd name="T31" fmla="*/ 46 h 46"/>
                <a:gd name="T32" fmla="*/ 2147483647 w 46"/>
                <a:gd name="T33" fmla="*/ 46 h 46"/>
                <a:gd name="T34" fmla="*/ 2147483647 w 46"/>
                <a:gd name="T35" fmla="*/ 44 h 46"/>
                <a:gd name="T36" fmla="*/ 2147483647 w 46"/>
                <a:gd name="T37" fmla="*/ 38 h 46"/>
                <a:gd name="T38" fmla="*/ 2147483647 w 46"/>
                <a:gd name="T39" fmla="*/ 32 h 46"/>
                <a:gd name="T40" fmla="*/ 0 w 46"/>
                <a:gd name="T41" fmla="*/ 22 h 46"/>
                <a:gd name="T42" fmla="*/ 0 w 46"/>
                <a:gd name="T43" fmla="*/ 22 h 4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6"/>
                <a:gd name="T67" fmla="*/ 0 h 46"/>
                <a:gd name="T68" fmla="*/ 46 w 46"/>
                <a:gd name="T69" fmla="*/ 46 h 4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6" h="46">
                  <a:moveTo>
                    <a:pt x="0" y="22"/>
                  </a:moveTo>
                  <a:lnTo>
                    <a:pt x="0" y="22"/>
                  </a:lnTo>
                  <a:lnTo>
                    <a:pt x="2" y="14"/>
                  </a:lnTo>
                  <a:lnTo>
                    <a:pt x="6" y="6"/>
                  </a:lnTo>
                  <a:lnTo>
                    <a:pt x="14" y="2"/>
                  </a:lnTo>
                  <a:lnTo>
                    <a:pt x="24" y="0"/>
                  </a:lnTo>
                  <a:lnTo>
                    <a:pt x="32" y="2"/>
                  </a:lnTo>
                  <a:lnTo>
                    <a:pt x="40" y="8"/>
                  </a:lnTo>
                  <a:lnTo>
                    <a:pt x="44" y="14"/>
                  </a:lnTo>
                  <a:lnTo>
                    <a:pt x="46" y="24"/>
                  </a:lnTo>
                  <a:lnTo>
                    <a:pt x="44" y="32"/>
                  </a:lnTo>
                  <a:lnTo>
                    <a:pt x="38" y="40"/>
                  </a:lnTo>
                  <a:lnTo>
                    <a:pt x="32" y="44"/>
                  </a:lnTo>
                  <a:lnTo>
                    <a:pt x="22" y="46"/>
                  </a:lnTo>
                  <a:lnTo>
                    <a:pt x="14" y="44"/>
                  </a:lnTo>
                  <a:lnTo>
                    <a:pt x="6" y="38"/>
                  </a:lnTo>
                  <a:lnTo>
                    <a:pt x="2" y="32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26" name="Rectangle 66"/>
            <p:cNvSpPr>
              <a:spLocks noChangeArrowheads="1"/>
            </p:cNvSpPr>
            <p:nvPr/>
          </p:nvSpPr>
          <p:spPr bwMode="auto">
            <a:xfrm>
              <a:off x="2534" y="3044"/>
              <a:ext cx="26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r"/>
              <a:r>
                <a:rPr lang="en-US" sz="1800">
                  <a:solidFill>
                    <a:schemeClr val="bg1"/>
                  </a:solidFill>
                  <a:latin typeface="Arial Narrow" pitchFamily="34" charset="0"/>
                </a:rPr>
                <a:t>1982</a:t>
              </a:r>
            </a:p>
          </p:txBody>
        </p:sp>
      </p:grpSp>
      <p:grpSp>
        <p:nvGrpSpPr>
          <p:cNvPr id="11" name="Group 67"/>
          <p:cNvGrpSpPr>
            <a:grpSpLocks/>
          </p:cNvGrpSpPr>
          <p:nvPr/>
        </p:nvGrpSpPr>
        <p:grpSpPr bwMode="auto">
          <a:xfrm>
            <a:off x="4090988" y="4260850"/>
            <a:ext cx="563562" cy="274638"/>
            <a:chOff x="2537" y="2972"/>
            <a:chExt cx="355" cy="173"/>
          </a:xfrm>
        </p:grpSpPr>
        <p:sp>
          <p:nvSpPr>
            <p:cNvPr id="64623" name="Freeform 68"/>
            <p:cNvSpPr>
              <a:spLocks/>
            </p:cNvSpPr>
            <p:nvPr/>
          </p:nvSpPr>
          <p:spPr bwMode="auto">
            <a:xfrm>
              <a:off x="2537" y="2986"/>
              <a:ext cx="76" cy="44"/>
            </a:xfrm>
            <a:custGeom>
              <a:avLst/>
              <a:gdLst>
                <a:gd name="T0" fmla="*/ 0 w 46"/>
                <a:gd name="T1" fmla="*/ 22 h 44"/>
                <a:gd name="T2" fmla="*/ 0 w 46"/>
                <a:gd name="T3" fmla="*/ 22 h 44"/>
                <a:gd name="T4" fmla="*/ 2147483647 w 46"/>
                <a:gd name="T5" fmla="*/ 12 h 44"/>
                <a:gd name="T6" fmla="*/ 2147483647 w 46"/>
                <a:gd name="T7" fmla="*/ 6 h 44"/>
                <a:gd name="T8" fmla="*/ 2147483647 w 46"/>
                <a:gd name="T9" fmla="*/ 0 h 44"/>
                <a:gd name="T10" fmla="*/ 2147483647 w 46"/>
                <a:gd name="T11" fmla="*/ 0 h 44"/>
                <a:gd name="T12" fmla="*/ 2147483647 w 46"/>
                <a:gd name="T13" fmla="*/ 0 h 44"/>
                <a:gd name="T14" fmla="*/ 2147483647 w 46"/>
                <a:gd name="T15" fmla="*/ 2 h 44"/>
                <a:gd name="T16" fmla="*/ 2147483647 w 46"/>
                <a:gd name="T17" fmla="*/ 6 h 44"/>
                <a:gd name="T18" fmla="*/ 2147483647 w 46"/>
                <a:gd name="T19" fmla="*/ 14 h 44"/>
                <a:gd name="T20" fmla="*/ 2147483647 w 46"/>
                <a:gd name="T21" fmla="*/ 22 h 44"/>
                <a:gd name="T22" fmla="*/ 2147483647 w 46"/>
                <a:gd name="T23" fmla="*/ 22 h 44"/>
                <a:gd name="T24" fmla="*/ 2147483647 w 46"/>
                <a:gd name="T25" fmla="*/ 32 h 44"/>
                <a:gd name="T26" fmla="*/ 2147483647 w 46"/>
                <a:gd name="T27" fmla="*/ 38 h 44"/>
                <a:gd name="T28" fmla="*/ 2147483647 w 46"/>
                <a:gd name="T29" fmla="*/ 44 h 44"/>
                <a:gd name="T30" fmla="*/ 2147483647 w 46"/>
                <a:gd name="T31" fmla="*/ 44 h 44"/>
                <a:gd name="T32" fmla="*/ 2147483647 w 46"/>
                <a:gd name="T33" fmla="*/ 44 h 44"/>
                <a:gd name="T34" fmla="*/ 2147483647 w 46"/>
                <a:gd name="T35" fmla="*/ 42 h 44"/>
                <a:gd name="T36" fmla="*/ 2147483647 w 46"/>
                <a:gd name="T37" fmla="*/ 38 h 44"/>
                <a:gd name="T38" fmla="*/ 2147483647 w 46"/>
                <a:gd name="T39" fmla="*/ 30 h 44"/>
                <a:gd name="T40" fmla="*/ 0 w 46"/>
                <a:gd name="T41" fmla="*/ 22 h 44"/>
                <a:gd name="T42" fmla="*/ 0 w 46"/>
                <a:gd name="T43" fmla="*/ 22 h 4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6"/>
                <a:gd name="T67" fmla="*/ 0 h 44"/>
                <a:gd name="T68" fmla="*/ 46 w 46"/>
                <a:gd name="T69" fmla="*/ 44 h 4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6" h="44">
                  <a:moveTo>
                    <a:pt x="0" y="22"/>
                  </a:moveTo>
                  <a:lnTo>
                    <a:pt x="0" y="22"/>
                  </a:lnTo>
                  <a:lnTo>
                    <a:pt x="2" y="12"/>
                  </a:lnTo>
                  <a:lnTo>
                    <a:pt x="8" y="6"/>
                  </a:lnTo>
                  <a:lnTo>
                    <a:pt x="14" y="0"/>
                  </a:lnTo>
                  <a:lnTo>
                    <a:pt x="24" y="0"/>
                  </a:lnTo>
                  <a:lnTo>
                    <a:pt x="32" y="2"/>
                  </a:lnTo>
                  <a:lnTo>
                    <a:pt x="40" y="6"/>
                  </a:lnTo>
                  <a:lnTo>
                    <a:pt x="44" y="14"/>
                  </a:lnTo>
                  <a:lnTo>
                    <a:pt x="46" y="22"/>
                  </a:lnTo>
                  <a:lnTo>
                    <a:pt x="44" y="32"/>
                  </a:lnTo>
                  <a:lnTo>
                    <a:pt x="38" y="38"/>
                  </a:lnTo>
                  <a:lnTo>
                    <a:pt x="32" y="44"/>
                  </a:lnTo>
                  <a:lnTo>
                    <a:pt x="22" y="44"/>
                  </a:lnTo>
                  <a:lnTo>
                    <a:pt x="14" y="42"/>
                  </a:lnTo>
                  <a:lnTo>
                    <a:pt x="6" y="38"/>
                  </a:lnTo>
                  <a:lnTo>
                    <a:pt x="2" y="30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24" name="Rectangle 69"/>
            <p:cNvSpPr>
              <a:spLocks noChangeArrowheads="1"/>
            </p:cNvSpPr>
            <p:nvPr/>
          </p:nvSpPr>
          <p:spPr bwMode="auto">
            <a:xfrm>
              <a:off x="2628" y="2972"/>
              <a:ext cx="26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r"/>
              <a:r>
                <a:rPr lang="en-US" sz="1800">
                  <a:solidFill>
                    <a:schemeClr val="bg1"/>
                  </a:solidFill>
                  <a:latin typeface="Arial Narrow" pitchFamily="34" charset="0"/>
                </a:rPr>
                <a:t>1983</a:t>
              </a:r>
            </a:p>
          </p:txBody>
        </p:sp>
      </p:grpSp>
      <p:grpSp>
        <p:nvGrpSpPr>
          <p:cNvPr id="12" name="Group 70"/>
          <p:cNvGrpSpPr>
            <a:grpSpLocks/>
          </p:cNvGrpSpPr>
          <p:nvPr/>
        </p:nvGrpSpPr>
        <p:grpSpPr bwMode="auto">
          <a:xfrm>
            <a:off x="4359275" y="4165600"/>
            <a:ext cx="560388" cy="274638"/>
            <a:chOff x="2706" y="2912"/>
            <a:chExt cx="353" cy="173"/>
          </a:xfrm>
        </p:grpSpPr>
        <p:sp>
          <p:nvSpPr>
            <p:cNvPr id="64621" name="Freeform 71"/>
            <p:cNvSpPr>
              <a:spLocks/>
            </p:cNvSpPr>
            <p:nvPr/>
          </p:nvSpPr>
          <p:spPr bwMode="auto">
            <a:xfrm>
              <a:off x="2706" y="2918"/>
              <a:ext cx="75" cy="44"/>
            </a:xfrm>
            <a:custGeom>
              <a:avLst/>
              <a:gdLst>
                <a:gd name="T0" fmla="*/ 0 w 46"/>
                <a:gd name="T1" fmla="*/ 22 h 44"/>
                <a:gd name="T2" fmla="*/ 0 w 46"/>
                <a:gd name="T3" fmla="*/ 22 h 44"/>
                <a:gd name="T4" fmla="*/ 2147483647 w 46"/>
                <a:gd name="T5" fmla="*/ 12 h 44"/>
                <a:gd name="T6" fmla="*/ 2147483647 w 46"/>
                <a:gd name="T7" fmla="*/ 6 h 44"/>
                <a:gd name="T8" fmla="*/ 2147483647 w 46"/>
                <a:gd name="T9" fmla="*/ 0 h 44"/>
                <a:gd name="T10" fmla="*/ 2147483647 w 46"/>
                <a:gd name="T11" fmla="*/ 0 h 44"/>
                <a:gd name="T12" fmla="*/ 2147483647 w 46"/>
                <a:gd name="T13" fmla="*/ 0 h 44"/>
                <a:gd name="T14" fmla="*/ 2147483647 w 46"/>
                <a:gd name="T15" fmla="*/ 2 h 44"/>
                <a:gd name="T16" fmla="*/ 2147483647 w 46"/>
                <a:gd name="T17" fmla="*/ 6 h 44"/>
                <a:gd name="T18" fmla="*/ 2147483647 w 46"/>
                <a:gd name="T19" fmla="*/ 14 h 44"/>
                <a:gd name="T20" fmla="*/ 2147483647 w 46"/>
                <a:gd name="T21" fmla="*/ 22 h 44"/>
                <a:gd name="T22" fmla="*/ 2147483647 w 46"/>
                <a:gd name="T23" fmla="*/ 22 h 44"/>
                <a:gd name="T24" fmla="*/ 2147483647 w 46"/>
                <a:gd name="T25" fmla="*/ 32 h 44"/>
                <a:gd name="T26" fmla="*/ 2147483647 w 46"/>
                <a:gd name="T27" fmla="*/ 38 h 44"/>
                <a:gd name="T28" fmla="*/ 2147483647 w 46"/>
                <a:gd name="T29" fmla="*/ 44 h 44"/>
                <a:gd name="T30" fmla="*/ 2147483647 w 46"/>
                <a:gd name="T31" fmla="*/ 44 h 44"/>
                <a:gd name="T32" fmla="*/ 2147483647 w 46"/>
                <a:gd name="T33" fmla="*/ 44 h 44"/>
                <a:gd name="T34" fmla="*/ 2147483647 w 46"/>
                <a:gd name="T35" fmla="*/ 42 h 44"/>
                <a:gd name="T36" fmla="*/ 2147483647 w 46"/>
                <a:gd name="T37" fmla="*/ 38 h 44"/>
                <a:gd name="T38" fmla="*/ 2147483647 w 46"/>
                <a:gd name="T39" fmla="*/ 30 h 44"/>
                <a:gd name="T40" fmla="*/ 0 w 46"/>
                <a:gd name="T41" fmla="*/ 22 h 44"/>
                <a:gd name="T42" fmla="*/ 0 w 46"/>
                <a:gd name="T43" fmla="*/ 22 h 4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6"/>
                <a:gd name="T67" fmla="*/ 0 h 44"/>
                <a:gd name="T68" fmla="*/ 46 w 46"/>
                <a:gd name="T69" fmla="*/ 44 h 4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6" h="44">
                  <a:moveTo>
                    <a:pt x="0" y="22"/>
                  </a:moveTo>
                  <a:lnTo>
                    <a:pt x="0" y="22"/>
                  </a:lnTo>
                  <a:lnTo>
                    <a:pt x="2" y="12"/>
                  </a:lnTo>
                  <a:lnTo>
                    <a:pt x="6" y="6"/>
                  </a:lnTo>
                  <a:lnTo>
                    <a:pt x="14" y="0"/>
                  </a:lnTo>
                  <a:lnTo>
                    <a:pt x="24" y="0"/>
                  </a:lnTo>
                  <a:lnTo>
                    <a:pt x="32" y="2"/>
                  </a:lnTo>
                  <a:lnTo>
                    <a:pt x="40" y="6"/>
                  </a:lnTo>
                  <a:lnTo>
                    <a:pt x="44" y="14"/>
                  </a:lnTo>
                  <a:lnTo>
                    <a:pt x="46" y="22"/>
                  </a:lnTo>
                  <a:lnTo>
                    <a:pt x="44" y="32"/>
                  </a:lnTo>
                  <a:lnTo>
                    <a:pt x="38" y="38"/>
                  </a:lnTo>
                  <a:lnTo>
                    <a:pt x="32" y="44"/>
                  </a:lnTo>
                  <a:lnTo>
                    <a:pt x="22" y="44"/>
                  </a:lnTo>
                  <a:lnTo>
                    <a:pt x="14" y="42"/>
                  </a:lnTo>
                  <a:lnTo>
                    <a:pt x="6" y="38"/>
                  </a:lnTo>
                  <a:lnTo>
                    <a:pt x="2" y="30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22" name="Rectangle 72"/>
            <p:cNvSpPr>
              <a:spLocks noChangeArrowheads="1"/>
            </p:cNvSpPr>
            <p:nvPr/>
          </p:nvSpPr>
          <p:spPr bwMode="auto">
            <a:xfrm>
              <a:off x="2795" y="2912"/>
              <a:ext cx="26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r"/>
              <a:r>
                <a:rPr lang="en-US" sz="1800">
                  <a:solidFill>
                    <a:schemeClr val="bg1"/>
                  </a:solidFill>
                  <a:latin typeface="Arial Narrow" pitchFamily="34" charset="0"/>
                </a:rPr>
                <a:t>1984</a:t>
              </a:r>
            </a:p>
          </p:txBody>
        </p:sp>
      </p:grpSp>
      <p:grpSp>
        <p:nvGrpSpPr>
          <p:cNvPr id="13" name="Group 73"/>
          <p:cNvGrpSpPr>
            <a:grpSpLocks/>
          </p:cNvGrpSpPr>
          <p:nvPr/>
        </p:nvGrpSpPr>
        <p:grpSpPr bwMode="auto">
          <a:xfrm>
            <a:off x="4530725" y="4064000"/>
            <a:ext cx="546100" cy="280988"/>
            <a:chOff x="2814" y="2848"/>
            <a:chExt cx="344" cy="177"/>
          </a:xfrm>
        </p:grpSpPr>
        <p:sp>
          <p:nvSpPr>
            <p:cNvPr id="64619" name="Freeform 74"/>
            <p:cNvSpPr>
              <a:spLocks/>
            </p:cNvSpPr>
            <p:nvPr/>
          </p:nvSpPr>
          <p:spPr bwMode="auto">
            <a:xfrm>
              <a:off x="2814" y="2848"/>
              <a:ext cx="73" cy="46"/>
            </a:xfrm>
            <a:custGeom>
              <a:avLst/>
              <a:gdLst>
                <a:gd name="T0" fmla="*/ 0 w 44"/>
                <a:gd name="T1" fmla="*/ 24 h 46"/>
                <a:gd name="T2" fmla="*/ 0 w 44"/>
                <a:gd name="T3" fmla="*/ 24 h 46"/>
                <a:gd name="T4" fmla="*/ 2147483647 w 44"/>
                <a:gd name="T5" fmla="*/ 14 h 46"/>
                <a:gd name="T6" fmla="*/ 2147483647 w 44"/>
                <a:gd name="T7" fmla="*/ 8 h 46"/>
                <a:gd name="T8" fmla="*/ 2147483647 w 44"/>
                <a:gd name="T9" fmla="*/ 2 h 46"/>
                <a:gd name="T10" fmla="*/ 2147483647 w 44"/>
                <a:gd name="T11" fmla="*/ 0 h 46"/>
                <a:gd name="T12" fmla="*/ 2147483647 w 44"/>
                <a:gd name="T13" fmla="*/ 0 h 46"/>
                <a:gd name="T14" fmla="*/ 2147483647 w 44"/>
                <a:gd name="T15" fmla="*/ 2 h 46"/>
                <a:gd name="T16" fmla="*/ 2147483647 w 44"/>
                <a:gd name="T17" fmla="*/ 8 h 46"/>
                <a:gd name="T18" fmla="*/ 2147483647 w 44"/>
                <a:gd name="T19" fmla="*/ 16 h 46"/>
                <a:gd name="T20" fmla="*/ 2147483647 w 44"/>
                <a:gd name="T21" fmla="*/ 24 h 46"/>
                <a:gd name="T22" fmla="*/ 2147483647 w 44"/>
                <a:gd name="T23" fmla="*/ 24 h 46"/>
                <a:gd name="T24" fmla="*/ 2147483647 w 44"/>
                <a:gd name="T25" fmla="*/ 34 h 46"/>
                <a:gd name="T26" fmla="*/ 2147483647 w 44"/>
                <a:gd name="T27" fmla="*/ 40 h 46"/>
                <a:gd name="T28" fmla="*/ 2147483647 w 44"/>
                <a:gd name="T29" fmla="*/ 44 h 46"/>
                <a:gd name="T30" fmla="*/ 2147483647 w 44"/>
                <a:gd name="T31" fmla="*/ 46 h 46"/>
                <a:gd name="T32" fmla="*/ 2147483647 w 44"/>
                <a:gd name="T33" fmla="*/ 46 h 46"/>
                <a:gd name="T34" fmla="*/ 2147483647 w 44"/>
                <a:gd name="T35" fmla="*/ 44 h 46"/>
                <a:gd name="T36" fmla="*/ 2147483647 w 44"/>
                <a:gd name="T37" fmla="*/ 40 h 46"/>
                <a:gd name="T38" fmla="*/ 0 w 44"/>
                <a:gd name="T39" fmla="*/ 32 h 46"/>
                <a:gd name="T40" fmla="*/ 0 w 44"/>
                <a:gd name="T41" fmla="*/ 24 h 46"/>
                <a:gd name="T42" fmla="*/ 0 w 44"/>
                <a:gd name="T43" fmla="*/ 24 h 4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4"/>
                <a:gd name="T67" fmla="*/ 0 h 46"/>
                <a:gd name="T68" fmla="*/ 44 w 44"/>
                <a:gd name="T69" fmla="*/ 46 h 4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4" h="46">
                  <a:moveTo>
                    <a:pt x="0" y="24"/>
                  </a:moveTo>
                  <a:lnTo>
                    <a:pt x="0" y="24"/>
                  </a:lnTo>
                  <a:lnTo>
                    <a:pt x="2" y="14"/>
                  </a:lnTo>
                  <a:lnTo>
                    <a:pt x="6" y="8"/>
                  </a:lnTo>
                  <a:lnTo>
                    <a:pt x="14" y="2"/>
                  </a:lnTo>
                  <a:lnTo>
                    <a:pt x="22" y="0"/>
                  </a:lnTo>
                  <a:lnTo>
                    <a:pt x="32" y="2"/>
                  </a:lnTo>
                  <a:lnTo>
                    <a:pt x="38" y="8"/>
                  </a:lnTo>
                  <a:lnTo>
                    <a:pt x="44" y="16"/>
                  </a:lnTo>
                  <a:lnTo>
                    <a:pt x="44" y="24"/>
                  </a:lnTo>
                  <a:lnTo>
                    <a:pt x="42" y="34"/>
                  </a:lnTo>
                  <a:lnTo>
                    <a:pt x="38" y="40"/>
                  </a:lnTo>
                  <a:lnTo>
                    <a:pt x="30" y="44"/>
                  </a:lnTo>
                  <a:lnTo>
                    <a:pt x="22" y="46"/>
                  </a:lnTo>
                  <a:lnTo>
                    <a:pt x="12" y="44"/>
                  </a:lnTo>
                  <a:lnTo>
                    <a:pt x="6" y="40"/>
                  </a:lnTo>
                  <a:lnTo>
                    <a:pt x="0" y="32"/>
                  </a:lnTo>
                  <a:lnTo>
                    <a:pt x="0" y="24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20" name="Rectangle 75"/>
            <p:cNvSpPr>
              <a:spLocks noChangeArrowheads="1"/>
            </p:cNvSpPr>
            <p:nvPr/>
          </p:nvSpPr>
          <p:spPr bwMode="auto">
            <a:xfrm>
              <a:off x="2894" y="2852"/>
              <a:ext cx="26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r"/>
              <a:r>
                <a:rPr lang="en-US" sz="1800">
                  <a:solidFill>
                    <a:schemeClr val="bg1"/>
                  </a:solidFill>
                  <a:latin typeface="Arial Narrow" pitchFamily="34" charset="0"/>
                </a:rPr>
                <a:t>1985</a:t>
              </a:r>
            </a:p>
          </p:txBody>
        </p:sp>
      </p:grpSp>
      <p:grpSp>
        <p:nvGrpSpPr>
          <p:cNvPr id="14" name="Group 76"/>
          <p:cNvGrpSpPr>
            <a:grpSpLocks/>
          </p:cNvGrpSpPr>
          <p:nvPr/>
        </p:nvGrpSpPr>
        <p:grpSpPr bwMode="auto">
          <a:xfrm>
            <a:off x="4640263" y="3959225"/>
            <a:ext cx="560387" cy="274638"/>
            <a:chOff x="2907" y="2788"/>
            <a:chExt cx="353" cy="173"/>
          </a:xfrm>
        </p:grpSpPr>
        <p:sp>
          <p:nvSpPr>
            <p:cNvPr id="64617" name="Freeform 77"/>
            <p:cNvSpPr>
              <a:spLocks/>
            </p:cNvSpPr>
            <p:nvPr/>
          </p:nvSpPr>
          <p:spPr bwMode="auto">
            <a:xfrm>
              <a:off x="2907" y="2792"/>
              <a:ext cx="75" cy="46"/>
            </a:xfrm>
            <a:custGeom>
              <a:avLst/>
              <a:gdLst>
                <a:gd name="T0" fmla="*/ 0 w 46"/>
                <a:gd name="T1" fmla="*/ 22 h 46"/>
                <a:gd name="T2" fmla="*/ 0 w 46"/>
                <a:gd name="T3" fmla="*/ 22 h 46"/>
                <a:gd name="T4" fmla="*/ 2147483647 w 46"/>
                <a:gd name="T5" fmla="*/ 14 h 46"/>
                <a:gd name="T6" fmla="*/ 2147483647 w 46"/>
                <a:gd name="T7" fmla="*/ 6 h 46"/>
                <a:gd name="T8" fmla="*/ 2147483647 w 46"/>
                <a:gd name="T9" fmla="*/ 2 h 46"/>
                <a:gd name="T10" fmla="*/ 2147483647 w 46"/>
                <a:gd name="T11" fmla="*/ 0 h 46"/>
                <a:gd name="T12" fmla="*/ 2147483647 w 46"/>
                <a:gd name="T13" fmla="*/ 0 h 46"/>
                <a:gd name="T14" fmla="*/ 2147483647 w 46"/>
                <a:gd name="T15" fmla="*/ 2 h 46"/>
                <a:gd name="T16" fmla="*/ 2147483647 w 46"/>
                <a:gd name="T17" fmla="*/ 8 h 46"/>
                <a:gd name="T18" fmla="*/ 2147483647 w 46"/>
                <a:gd name="T19" fmla="*/ 14 h 46"/>
                <a:gd name="T20" fmla="*/ 2147483647 w 46"/>
                <a:gd name="T21" fmla="*/ 24 h 46"/>
                <a:gd name="T22" fmla="*/ 2147483647 w 46"/>
                <a:gd name="T23" fmla="*/ 24 h 46"/>
                <a:gd name="T24" fmla="*/ 2147483647 w 46"/>
                <a:gd name="T25" fmla="*/ 32 h 46"/>
                <a:gd name="T26" fmla="*/ 2147483647 w 46"/>
                <a:gd name="T27" fmla="*/ 40 h 46"/>
                <a:gd name="T28" fmla="*/ 2147483647 w 46"/>
                <a:gd name="T29" fmla="*/ 44 h 46"/>
                <a:gd name="T30" fmla="*/ 2147483647 w 46"/>
                <a:gd name="T31" fmla="*/ 46 h 46"/>
                <a:gd name="T32" fmla="*/ 2147483647 w 46"/>
                <a:gd name="T33" fmla="*/ 46 h 46"/>
                <a:gd name="T34" fmla="*/ 2147483647 w 46"/>
                <a:gd name="T35" fmla="*/ 44 h 46"/>
                <a:gd name="T36" fmla="*/ 2147483647 w 46"/>
                <a:gd name="T37" fmla="*/ 38 h 46"/>
                <a:gd name="T38" fmla="*/ 2147483647 w 46"/>
                <a:gd name="T39" fmla="*/ 32 h 46"/>
                <a:gd name="T40" fmla="*/ 0 w 46"/>
                <a:gd name="T41" fmla="*/ 22 h 46"/>
                <a:gd name="T42" fmla="*/ 0 w 46"/>
                <a:gd name="T43" fmla="*/ 22 h 4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6"/>
                <a:gd name="T67" fmla="*/ 0 h 46"/>
                <a:gd name="T68" fmla="*/ 46 w 46"/>
                <a:gd name="T69" fmla="*/ 46 h 4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6" h="46">
                  <a:moveTo>
                    <a:pt x="0" y="22"/>
                  </a:moveTo>
                  <a:lnTo>
                    <a:pt x="0" y="22"/>
                  </a:lnTo>
                  <a:lnTo>
                    <a:pt x="2" y="14"/>
                  </a:lnTo>
                  <a:lnTo>
                    <a:pt x="8" y="6"/>
                  </a:lnTo>
                  <a:lnTo>
                    <a:pt x="14" y="2"/>
                  </a:lnTo>
                  <a:lnTo>
                    <a:pt x="24" y="0"/>
                  </a:lnTo>
                  <a:lnTo>
                    <a:pt x="32" y="2"/>
                  </a:lnTo>
                  <a:lnTo>
                    <a:pt x="40" y="8"/>
                  </a:lnTo>
                  <a:lnTo>
                    <a:pt x="44" y="14"/>
                  </a:lnTo>
                  <a:lnTo>
                    <a:pt x="46" y="24"/>
                  </a:lnTo>
                  <a:lnTo>
                    <a:pt x="44" y="32"/>
                  </a:lnTo>
                  <a:lnTo>
                    <a:pt x="38" y="40"/>
                  </a:lnTo>
                  <a:lnTo>
                    <a:pt x="32" y="44"/>
                  </a:lnTo>
                  <a:lnTo>
                    <a:pt x="22" y="46"/>
                  </a:lnTo>
                  <a:lnTo>
                    <a:pt x="14" y="44"/>
                  </a:lnTo>
                  <a:lnTo>
                    <a:pt x="6" y="38"/>
                  </a:lnTo>
                  <a:lnTo>
                    <a:pt x="2" y="32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18" name="Rectangle 78"/>
            <p:cNvSpPr>
              <a:spLocks noChangeArrowheads="1"/>
            </p:cNvSpPr>
            <p:nvPr/>
          </p:nvSpPr>
          <p:spPr bwMode="auto">
            <a:xfrm>
              <a:off x="2996" y="2788"/>
              <a:ext cx="26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r"/>
              <a:r>
                <a:rPr lang="en-US" sz="1800">
                  <a:solidFill>
                    <a:schemeClr val="bg1"/>
                  </a:solidFill>
                  <a:latin typeface="Arial Narrow" pitchFamily="34" charset="0"/>
                </a:rPr>
                <a:t>1986</a:t>
              </a:r>
            </a:p>
          </p:txBody>
        </p:sp>
      </p:grpSp>
      <p:grpSp>
        <p:nvGrpSpPr>
          <p:cNvPr id="15" name="Group 79"/>
          <p:cNvGrpSpPr>
            <a:grpSpLocks/>
          </p:cNvGrpSpPr>
          <p:nvPr/>
        </p:nvGrpSpPr>
        <p:grpSpPr bwMode="auto">
          <a:xfrm>
            <a:off x="4840288" y="3860800"/>
            <a:ext cx="561975" cy="274638"/>
            <a:chOff x="3015" y="2720"/>
            <a:chExt cx="354" cy="173"/>
          </a:xfrm>
        </p:grpSpPr>
        <p:sp>
          <p:nvSpPr>
            <p:cNvPr id="64615" name="Freeform 80"/>
            <p:cNvSpPr>
              <a:spLocks/>
            </p:cNvSpPr>
            <p:nvPr/>
          </p:nvSpPr>
          <p:spPr bwMode="auto">
            <a:xfrm>
              <a:off x="3015" y="2726"/>
              <a:ext cx="76" cy="44"/>
            </a:xfrm>
            <a:custGeom>
              <a:avLst/>
              <a:gdLst>
                <a:gd name="T0" fmla="*/ 0 w 46"/>
                <a:gd name="T1" fmla="*/ 22 h 44"/>
                <a:gd name="T2" fmla="*/ 0 w 46"/>
                <a:gd name="T3" fmla="*/ 22 h 44"/>
                <a:gd name="T4" fmla="*/ 2147483647 w 46"/>
                <a:gd name="T5" fmla="*/ 12 h 44"/>
                <a:gd name="T6" fmla="*/ 2147483647 w 46"/>
                <a:gd name="T7" fmla="*/ 6 h 44"/>
                <a:gd name="T8" fmla="*/ 2147483647 w 46"/>
                <a:gd name="T9" fmla="*/ 0 h 44"/>
                <a:gd name="T10" fmla="*/ 2147483647 w 46"/>
                <a:gd name="T11" fmla="*/ 0 h 44"/>
                <a:gd name="T12" fmla="*/ 2147483647 w 46"/>
                <a:gd name="T13" fmla="*/ 0 h 44"/>
                <a:gd name="T14" fmla="*/ 2147483647 w 46"/>
                <a:gd name="T15" fmla="*/ 2 h 44"/>
                <a:gd name="T16" fmla="*/ 2147483647 w 46"/>
                <a:gd name="T17" fmla="*/ 6 h 44"/>
                <a:gd name="T18" fmla="*/ 2147483647 w 46"/>
                <a:gd name="T19" fmla="*/ 14 h 44"/>
                <a:gd name="T20" fmla="*/ 2147483647 w 46"/>
                <a:gd name="T21" fmla="*/ 22 h 44"/>
                <a:gd name="T22" fmla="*/ 2147483647 w 46"/>
                <a:gd name="T23" fmla="*/ 22 h 44"/>
                <a:gd name="T24" fmla="*/ 2147483647 w 46"/>
                <a:gd name="T25" fmla="*/ 32 h 44"/>
                <a:gd name="T26" fmla="*/ 2147483647 w 46"/>
                <a:gd name="T27" fmla="*/ 38 h 44"/>
                <a:gd name="T28" fmla="*/ 2147483647 w 46"/>
                <a:gd name="T29" fmla="*/ 44 h 44"/>
                <a:gd name="T30" fmla="*/ 2147483647 w 46"/>
                <a:gd name="T31" fmla="*/ 44 h 44"/>
                <a:gd name="T32" fmla="*/ 2147483647 w 46"/>
                <a:gd name="T33" fmla="*/ 44 h 44"/>
                <a:gd name="T34" fmla="*/ 2147483647 w 46"/>
                <a:gd name="T35" fmla="*/ 42 h 44"/>
                <a:gd name="T36" fmla="*/ 2147483647 w 46"/>
                <a:gd name="T37" fmla="*/ 38 h 44"/>
                <a:gd name="T38" fmla="*/ 2147483647 w 46"/>
                <a:gd name="T39" fmla="*/ 30 h 44"/>
                <a:gd name="T40" fmla="*/ 0 w 46"/>
                <a:gd name="T41" fmla="*/ 22 h 44"/>
                <a:gd name="T42" fmla="*/ 0 w 46"/>
                <a:gd name="T43" fmla="*/ 22 h 4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6"/>
                <a:gd name="T67" fmla="*/ 0 h 44"/>
                <a:gd name="T68" fmla="*/ 46 w 46"/>
                <a:gd name="T69" fmla="*/ 44 h 4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6" h="44">
                  <a:moveTo>
                    <a:pt x="0" y="22"/>
                  </a:moveTo>
                  <a:lnTo>
                    <a:pt x="0" y="22"/>
                  </a:lnTo>
                  <a:lnTo>
                    <a:pt x="2" y="12"/>
                  </a:lnTo>
                  <a:lnTo>
                    <a:pt x="6" y="6"/>
                  </a:lnTo>
                  <a:lnTo>
                    <a:pt x="14" y="0"/>
                  </a:lnTo>
                  <a:lnTo>
                    <a:pt x="22" y="0"/>
                  </a:lnTo>
                  <a:lnTo>
                    <a:pt x="32" y="2"/>
                  </a:lnTo>
                  <a:lnTo>
                    <a:pt x="38" y="6"/>
                  </a:lnTo>
                  <a:lnTo>
                    <a:pt x="44" y="14"/>
                  </a:lnTo>
                  <a:lnTo>
                    <a:pt x="46" y="22"/>
                  </a:lnTo>
                  <a:lnTo>
                    <a:pt x="44" y="32"/>
                  </a:lnTo>
                  <a:lnTo>
                    <a:pt x="38" y="38"/>
                  </a:lnTo>
                  <a:lnTo>
                    <a:pt x="30" y="44"/>
                  </a:lnTo>
                  <a:lnTo>
                    <a:pt x="22" y="44"/>
                  </a:lnTo>
                  <a:lnTo>
                    <a:pt x="12" y="42"/>
                  </a:lnTo>
                  <a:lnTo>
                    <a:pt x="6" y="38"/>
                  </a:lnTo>
                  <a:lnTo>
                    <a:pt x="2" y="30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16" name="Rectangle 81"/>
            <p:cNvSpPr>
              <a:spLocks noChangeArrowheads="1"/>
            </p:cNvSpPr>
            <p:nvPr/>
          </p:nvSpPr>
          <p:spPr bwMode="auto">
            <a:xfrm>
              <a:off x="3105" y="2720"/>
              <a:ext cx="26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r"/>
              <a:r>
                <a:rPr lang="en-US" sz="1800">
                  <a:solidFill>
                    <a:schemeClr val="bg1"/>
                  </a:solidFill>
                  <a:latin typeface="Arial Narrow" pitchFamily="34" charset="0"/>
                </a:rPr>
                <a:t>1987</a:t>
              </a:r>
            </a:p>
          </p:txBody>
        </p:sp>
      </p:grpSp>
      <p:grpSp>
        <p:nvGrpSpPr>
          <p:cNvPr id="16" name="Group 82"/>
          <p:cNvGrpSpPr>
            <a:grpSpLocks/>
          </p:cNvGrpSpPr>
          <p:nvPr/>
        </p:nvGrpSpPr>
        <p:grpSpPr bwMode="auto">
          <a:xfrm>
            <a:off x="5106988" y="3736975"/>
            <a:ext cx="560387" cy="274638"/>
            <a:chOff x="3177" y="2642"/>
            <a:chExt cx="353" cy="173"/>
          </a:xfrm>
        </p:grpSpPr>
        <p:sp>
          <p:nvSpPr>
            <p:cNvPr id="64613" name="Freeform 83"/>
            <p:cNvSpPr>
              <a:spLocks/>
            </p:cNvSpPr>
            <p:nvPr/>
          </p:nvSpPr>
          <p:spPr bwMode="auto">
            <a:xfrm>
              <a:off x="3177" y="2646"/>
              <a:ext cx="72" cy="46"/>
            </a:xfrm>
            <a:custGeom>
              <a:avLst/>
              <a:gdLst>
                <a:gd name="T0" fmla="*/ 0 w 44"/>
                <a:gd name="T1" fmla="*/ 22 h 46"/>
                <a:gd name="T2" fmla="*/ 0 w 44"/>
                <a:gd name="T3" fmla="*/ 22 h 46"/>
                <a:gd name="T4" fmla="*/ 2147483647 w 44"/>
                <a:gd name="T5" fmla="*/ 14 h 46"/>
                <a:gd name="T6" fmla="*/ 2147483647 w 44"/>
                <a:gd name="T7" fmla="*/ 6 h 46"/>
                <a:gd name="T8" fmla="*/ 2147483647 w 44"/>
                <a:gd name="T9" fmla="*/ 2 h 46"/>
                <a:gd name="T10" fmla="*/ 2147483647 w 44"/>
                <a:gd name="T11" fmla="*/ 0 h 46"/>
                <a:gd name="T12" fmla="*/ 2147483647 w 44"/>
                <a:gd name="T13" fmla="*/ 0 h 46"/>
                <a:gd name="T14" fmla="*/ 2147483647 w 44"/>
                <a:gd name="T15" fmla="*/ 2 h 46"/>
                <a:gd name="T16" fmla="*/ 2147483647 w 44"/>
                <a:gd name="T17" fmla="*/ 8 h 46"/>
                <a:gd name="T18" fmla="*/ 2147483647 w 44"/>
                <a:gd name="T19" fmla="*/ 14 h 46"/>
                <a:gd name="T20" fmla="*/ 2147483647 w 44"/>
                <a:gd name="T21" fmla="*/ 24 h 46"/>
                <a:gd name="T22" fmla="*/ 2147483647 w 44"/>
                <a:gd name="T23" fmla="*/ 24 h 46"/>
                <a:gd name="T24" fmla="*/ 2147483647 w 44"/>
                <a:gd name="T25" fmla="*/ 32 h 46"/>
                <a:gd name="T26" fmla="*/ 2147483647 w 44"/>
                <a:gd name="T27" fmla="*/ 40 h 46"/>
                <a:gd name="T28" fmla="*/ 2147483647 w 44"/>
                <a:gd name="T29" fmla="*/ 44 h 46"/>
                <a:gd name="T30" fmla="*/ 2147483647 w 44"/>
                <a:gd name="T31" fmla="*/ 46 h 46"/>
                <a:gd name="T32" fmla="*/ 2147483647 w 44"/>
                <a:gd name="T33" fmla="*/ 46 h 46"/>
                <a:gd name="T34" fmla="*/ 2147483647 w 44"/>
                <a:gd name="T35" fmla="*/ 44 h 46"/>
                <a:gd name="T36" fmla="*/ 2147483647 w 44"/>
                <a:gd name="T37" fmla="*/ 38 h 46"/>
                <a:gd name="T38" fmla="*/ 0 w 44"/>
                <a:gd name="T39" fmla="*/ 32 h 46"/>
                <a:gd name="T40" fmla="*/ 0 w 44"/>
                <a:gd name="T41" fmla="*/ 22 h 46"/>
                <a:gd name="T42" fmla="*/ 0 w 44"/>
                <a:gd name="T43" fmla="*/ 22 h 4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4"/>
                <a:gd name="T67" fmla="*/ 0 h 46"/>
                <a:gd name="T68" fmla="*/ 44 w 44"/>
                <a:gd name="T69" fmla="*/ 46 h 4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4" h="46">
                  <a:moveTo>
                    <a:pt x="0" y="22"/>
                  </a:moveTo>
                  <a:lnTo>
                    <a:pt x="0" y="22"/>
                  </a:lnTo>
                  <a:lnTo>
                    <a:pt x="2" y="14"/>
                  </a:lnTo>
                  <a:lnTo>
                    <a:pt x="6" y="6"/>
                  </a:lnTo>
                  <a:lnTo>
                    <a:pt x="14" y="2"/>
                  </a:lnTo>
                  <a:lnTo>
                    <a:pt x="22" y="0"/>
                  </a:lnTo>
                  <a:lnTo>
                    <a:pt x="32" y="2"/>
                  </a:lnTo>
                  <a:lnTo>
                    <a:pt x="38" y="8"/>
                  </a:lnTo>
                  <a:lnTo>
                    <a:pt x="44" y="14"/>
                  </a:lnTo>
                  <a:lnTo>
                    <a:pt x="44" y="24"/>
                  </a:lnTo>
                  <a:lnTo>
                    <a:pt x="42" y="32"/>
                  </a:lnTo>
                  <a:lnTo>
                    <a:pt x="38" y="40"/>
                  </a:lnTo>
                  <a:lnTo>
                    <a:pt x="30" y="44"/>
                  </a:lnTo>
                  <a:lnTo>
                    <a:pt x="22" y="46"/>
                  </a:lnTo>
                  <a:lnTo>
                    <a:pt x="12" y="44"/>
                  </a:lnTo>
                  <a:lnTo>
                    <a:pt x="6" y="38"/>
                  </a:lnTo>
                  <a:lnTo>
                    <a:pt x="0" y="32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14" name="Rectangle 84"/>
            <p:cNvSpPr>
              <a:spLocks noChangeArrowheads="1"/>
            </p:cNvSpPr>
            <p:nvPr/>
          </p:nvSpPr>
          <p:spPr bwMode="auto">
            <a:xfrm>
              <a:off x="3266" y="2642"/>
              <a:ext cx="26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r"/>
              <a:r>
                <a:rPr lang="en-US" sz="1800">
                  <a:solidFill>
                    <a:schemeClr val="bg1"/>
                  </a:solidFill>
                  <a:latin typeface="Arial Narrow" pitchFamily="34" charset="0"/>
                </a:rPr>
                <a:t>1988</a:t>
              </a:r>
            </a:p>
          </p:txBody>
        </p:sp>
      </p:grpSp>
      <p:grpSp>
        <p:nvGrpSpPr>
          <p:cNvPr id="17" name="Group 85"/>
          <p:cNvGrpSpPr>
            <a:grpSpLocks/>
          </p:cNvGrpSpPr>
          <p:nvPr/>
        </p:nvGrpSpPr>
        <p:grpSpPr bwMode="auto">
          <a:xfrm>
            <a:off x="5326063" y="3616325"/>
            <a:ext cx="566737" cy="274638"/>
            <a:chOff x="3315" y="2566"/>
            <a:chExt cx="357" cy="173"/>
          </a:xfrm>
        </p:grpSpPr>
        <p:sp>
          <p:nvSpPr>
            <p:cNvPr id="64611" name="Freeform 86"/>
            <p:cNvSpPr>
              <a:spLocks/>
            </p:cNvSpPr>
            <p:nvPr/>
          </p:nvSpPr>
          <p:spPr bwMode="auto">
            <a:xfrm>
              <a:off x="3315" y="2572"/>
              <a:ext cx="76" cy="44"/>
            </a:xfrm>
            <a:custGeom>
              <a:avLst/>
              <a:gdLst>
                <a:gd name="T0" fmla="*/ 0 w 46"/>
                <a:gd name="T1" fmla="*/ 22 h 44"/>
                <a:gd name="T2" fmla="*/ 0 w 46"/>
                <a:gd name="T3" fmla="*/ 22 h 44"/>
                <a:gd name="T4" fmla="*/ 2147483647 w 46"/>
                <a:gd name="T5" fmla="*/ 12 h 44"/>
                <a:gd name="T6" fmla="*/ 2147483647 w 46"/>
                <a:gd name="T7" fmla="*/ 6 h 44"/>
                <a:gd name="T8" fmla="*/ 2147483647 w 46"/>
                <a:gd name="T9" fmla="*/ 0 h 44"/>
                <a:gd name="T10" fmla="*/ 2147483647 w 46"/>
                <a:gd name="T11" fmla="*/ 0 h 44"/>
                <a:gd name="T12" fmla="*/ 2147483647 w 46"/>
                <a:gd name="T13" fmla="*/ 0 h 44"/>
                <a:gd name="T14" fmla="*/ 2147483647 w 46"/>
                <a:gd name="T15" fmla="*/ 2 h 44"/>
                <a:gd name="T16" fmla="*/ 2147483647 w 46"/>
                <a:gd name="T17" fmla="*/ 6 h 44"/>
                <a:gd name="T18" fmla="*/ 2147483647 w 46"/>
                <a:gd name="T19" fmla="*/ 14 h 44"/>
                <a:gd name="T20" fmla="*/ 2147483647 w 46"/>
                <a:gd name="T21" fmla="*/ 22 h 44"/>
                <a:gd name="T22" fmla="*/ 2147483647 w 46"/>
                <a:gd name="T23" fmla="*/ 22 h 44"/>
                <a:gd name="T24" fmla="*/ 2147483647 w 46"/>
                <a:gd name="T25" fmla="*/ 32 h 44"/>
                <a:gd name="T26" fmla="*/ 2147483647 w 46"/>
                <a:gd name="T27" fmla="*/ 38 h 44"/>
                <a:gd name="T28" fmla="*/ 2147483647 w 46"/>
                <a:gd name="T29" fmla="*/ 44 h 44"/>
                <a:gd name="T30" fmla="*/ 2147483647 w 46"/>
                <a:gd name="T31" fmla="*/ 44 h 44"/>
                <a:gd name="T32" fmla="*/ 2147483647 w 46"/>
                <a:gd name="T33" fmla="*/ 44 h 44"/>
                <a:gd name="T34" fmla="*/ 2147483647 w 46"/>
                <a:gd name="T35" fmla="*/ 42 h 44"/>
                <a:gd name="T36" fmla="*/ 2147483647 w 46"/>
                <a:gd name="T37" fmla="*/ 38 h 44"/>
                <a:gd name="T38" fmla="*/ 2147483647 w 46"/>
                <a:gd name="T39" fmla="*/ 30 h 44"/>
                <a:gd name="T40" fmla="*/ 0 w 46"/>
                <a:gd name="T41" fmla="*/ 22 h 44"/>
                <a:gd name="T42" fmla="*/ 0 w 46"/>
                <a:gd name="T43" fmla="*/ 22 h 4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6"/>
                <a:gd name="T67" fmla="*/ 0 h 44"/>
                <a:gd name="T68" fmla="*/ 46 w 46"/>
                <a:gd name="T69" fmla="*/ 44 h 4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6" h="44">
                  <a:moveTo>
                    <a:pt x="0" y="22"/>
                  </a:moveTo>
                  <a:lnTo>
                    <a:pt x="0" y="22"/>
                  </a:lnTo>
                  <a:lnTo>
                    <a:pt x="2" y="12"/>
                  </a:lnTo>
                  <a:lnTo>
                    <a:pt x="8" y="6"/>
                  </a:lnTo>
                  <a:lnTo>
                    <a:pt x="16" y="0"/>
                  </a:lnTo>
                  <a:lnTo>
                    <a:pt x="24" y="0"/>
                  </a:lnTo>
                  <a:lnTo>
                    <a:pt x="34" y="2"/>
                  </a:lnTo>
                  <a:lnTo>
                    <a:pt x="40" y="6"/>
                  </a:lnTo>
                  <a:lnTo>
                    <a:pt x="44" y="14"/>
                  </a:lnTo>
                  <a:lnTo>
                    <a:pt x="46" y="22"/>
                  </a:lnTo>
                  <a:lnTo>
                    <a:pt x="44" y="32"/>
                  </a:lnTo>
                  <a:lnTo>
                    <a:pt x="40" y="38"/>
                  </a:lnTo>
                  <a:lnTo>
                    <a:pt x="32" y="44"/>
                  </a:lnTo>
                  <a:lnTo>
                    <a:pt x="24" y="44"/>
                  </a:lnTo>
                  <a:lnTo>
                    <a:pt x="14" y="42"/>
                  </a:lnTo>
                  <a:lnTo>
                    <a:pt x="8" y="38"/>
                  </a:lnTo>
                  <a:lnTo>
                    <a:pt x="2" y="30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12" name="Rectangle 87"/>
            <p:cNvSpPr>
              <a:spLocks noChangeArrowheads="1"/>
            </p:cNvSpPr>
            <p:nvPr/>
          </p:nvSpPr>
          <p:spPr bwMode="auto">
            <a:xfrm>
              <a:off x="3408" y="2566"/>
              <a:ext cx="26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r"/>
              <a:r>
                <a:rPr lang="en-US" sz="1800">
                  <a:solidFill>
                    <a:schemeClr val="bg1"/>
                  </a:solidFill>
                  <a:latin typeface="Arial Narrow" pitchFamily="34" charset="0"/>
                </a:rPr>
                <a:t>1989</a:t>
              </a:r>
            </a:p>
          </p:txBody>
        </p:sp>
      </p:grpSp>
      <p:grpSp>
        <p:nvGrpSpPr>
          <p:cNvPr id="18" name="Group 88"/>
          <p:cNvGrpSpPr>
            <a:grpSpLocks/>
          </p:cNvGrpSpPr>
          <p:nvPr/>
        </p:nvGrpSpPr>
        <p:grpSpPr bwMode="auto">
          <a:xfrm>
            <a:off x="5572125" y="3505200"/>
            <a:ext cx="544513" cy="280988"/>
            <a:chOff x="3470" y="2496"/>
            <a:chExt cx="343" cy="177"/>
          </a:xfrm>
        </p:grpSpPr>
        <p:sp>
          <p:nvSpPr>
            <p:cNvPr id="64609" name="Freeform 89"/>
            <p:cNvSpPr>
              <a:spLocks/>
            </p:cNvSpPr>
            <p:nvPr/>
          </p:nvSpPr>
          <p:spPr bwMode="auto">
            <a:xfrm>
              <a:off x="3470" y="2496"/>
              <a:ext cx="76" cy="46"/>
            </a:xfrm>
            <a:custGeom>
              <a:avLst/>
              <a:gdLst>
                <a:gd name="T0" fmla="*/ 0 w 46"/>
                <a:gd name="T1" fmla="*/ 22 h 46"/>
                <a:gd name="T2" fmla="*/ 0 w 46"/>
                <a:gd name="T3" fmla="*/ 22 h 46"/>
                <a:gd name="T4" fmla="*/ 2147483647 w 46"/>
                <a:gd name="T5" fmla="*/ 14 h 46"/>
                <a:gd name="T6" fmla="*/ 2147483647 w 46"/>
                <a:gd name="T7" fmla="*/ 6 h 46"/>
                <a:gd name="T8" fmla="*/ 2147483647 w 46"/>
                <a:gd name="T9" fmla="*/ 2 h 46"/>
                <a:gd name="T10" fmla="*/ 2147483647 w 46"/>
                <a:gd name="T11" fmla="*/ 0 h 46"/>
                <a:gd name="T12" fmla="*/ 2147483647 w 46"/>
                <a:gd name="T13" fmla="*/ 0 h 46"/>
                <a:gd name="T14" fmla="*/ 2147483647 w 46"/>
                <a:gd name="T15" fmla="*/ 2 h 46"/>
                <a:gd name="T16" fmla="*/ 2147483647 w 46"/>
                <a:gd name="T17" fmla="*/ 8 h 46"/>
                <a:gd name="T18" fmla="*/ 2147483647 w 46"/>
                <a:gd name="T19" fmla="*/ 14 h 46"/>
                <a:gd name="T20" fmla="*/ 2147483647 w 46"/>
                <a:gd name="T21" fmla="*/ 24 h 46"/>
                <a:gd name="T22" fmla="*/ 2147483647 w 46"/>
                <a:gd name="T23" fmla="*/ 24 h 46"/>
                <a:gd name="T24" fmla="*/ 2147483647 w 46"/>
                <a:gd name="T25" fmla="*/ 32 h 46"/>
                <a:gd name="T26" fmla="*/ 2147483647 w 46"/>
                <a:gd name="T27" fmla="*/ 40 h 46"/>
                <a:gd name="T28" fmla="*/ 2147483647 w 46"/>
                <a:gd name="T29" fmla="*/ 44 h 46"/>
                <a:gd name="T30" fmla="*/ 2147483647 w 46"/>
                <a:gd name="T31" fmla="*/ 46 h 46"/>
                <a:gd name="T32" fmla="*/ 2147483647 w 46"/>
                <a:gd name="T33" fmla="*/ 46 h 46"/>
                <a:gd name="T34" fmla="*/ 2147483647 w 46"/>
                <a:gd name="T35" fmla="*/ 44 h 46"/>
                <a:gd name="T36" fmla="*/ 2147483647 w 46"/>
                <a:gd name="T37" fmla="*/ 40 h 46"/>
                <a:gd name="T38" fmla="*/ 2147483647 w 46"/>
                <a:gd name="T39" fmla="*/ 32 h 46"/>
                <a:gd name="T40" fmla="*/ 0 w 46"/>
                <a:gd name="T41" fmla="*/ 22 h 46"/>
                <a:gd name="T42" fmla="*/ 0 w 46"/>
                <a:gd name="T43" fmla="*/ 22 h 4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6"/>
                <a:gd name="T67" fmla="*/ 0 h 46"/>
                <a:gd name="T68" fmla="*/ 46 w 46"/>
                <a:gd name="T69" fmla="*/ 46 h 4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6" h="46">
                  <a:moveTo>
                    <a:pt x="0" y="22"/>
                  </a:moveTo>
                  <a:lnTo>
                    <a:pt x="0" y="22"/>
                  </a:lnTo>
                  <a:lnTo>
                    <a:pt x="2" y="14"/>
                  </a:lnTo>
                  <a:lnTo>
                    <a:pt x="8" y="6"/>
                  </a:lnTo>
                  <a:lnTo>
                    <a:pt x="14" y="2"/>
                  </a:lnTo>
                  <a:lnTo>
                    <a:pt x="24" y="0"/>
                  </a:lnTo>
                  <a:lnTo>
                    <a:pt x="32" y="2"/>
                  </a:lnTo>
                  <a:lnTo>
                    <a:pt x="40" y="8"/>
                  </a:lnTo>
                  <a:lnTo>
                    <a:pt x="44" y="14"/>
                  </a:lnTo>
                  <a:lnTo>
                    <a:pt x="46" y="24"/>
                  </a:lnTo>
                  <a:lnTo>
                    <a:pt x="44" y="32"/>
                  </a:lnTo>
                  <a:lnTo>
                    <a:pt x="38" y="40"/>
                  </a:lnTo>
                  <a:lnTo>
                    <a:pt x="32" y="44"/>
                  </a:lnTo>
                  <a:lnTo>
                    <a:pt x="22" y="46"/>
                  </a:lnTo>
                  <a:lnTo>
                    <a:pt x="14" y="44"/>
                  </a:lnTo>
                  <a:lnTo>
                    <a:pt x="6" y="40"/>
                  </a:lnTo>
                  <a:lnTo>
                    <a:pt x="2" y="32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10" name="Rectangle 90"/>
            <p:cNvSpPr>
              <a:spLocks noChangeArrowheads="1"/>
            </p:cNvSpPr>
            <p:nvPr/>
          </p:nvSpPr>
          <p:spPr bwMode="auto">
            <a:xfrm>
              <a:off x="3549" y="2500"/>
              <a:ext cx="26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r"/>
              <a:r>
                <a:rPr lang="en-US" sz="1800">
                  <a:solidFill>
                    <a:schemeClr val="bg1"/>
                  </a:solidFill>
                  <a:latin typeface="Arial Narrow" pitchFamily="34" charset="0"/>
                </a:rPr>
                <a:t>1990</a:t>
              </a:r>
            </a:p>
          </p:txBody>
        </p:sp>
      </p:grpSp>
      <p:grpSp>
        <p:nvGrpSpPr>
          <p:cNvPr id="19" name="Group 91"/>
          <p:cNvGrpSpPr>
            <a:grpSpLocks/>
          </p:cNvGrpSpPr>
          <p:nvPr/>
        </p:nvGrpSpPr>
        <p:grpSpPr bwMode="auto">
          <a:xfrm>
            <a:off x="5729288" y="3419475"/>
            <a:ext cx="566737" cy="274638"/>
            <a:chOff x="3569" y="2442"/>
            <a:chExt cx="357" cy="173"/>
          </a:xfrm>
        </p:grpSpPr>
        <p:sp>
          <p:nvSpPr>
            <p:cNvPr id="64607" name="Freeform 92"/>
            <p:cNvSpPr>
              <a:spLocks/>
            </p:cNvSpPr>
            <p:nvPr/>
          </p:nvSpPr>
          <p:spPr bwMode="auto">
            <a:xfrm>
              <a:off x="3569" y="2454"/>
              <a:ext cx="76" cy="46"/>
            </a:xfrm>
            <a:custGeom>
              <a:avLst/>
              <a:gdLst>
                <a:gd name="T0" fmla="*/ 0 w 46"/>
                <a:gd name="T1" fmla="*/ 22 h 46"/>
                <a:gd name="T2" fmla="*/ 0 w 46"/>
                <a:gd name="T3" fmla="*/ 22 h 46"/>
                <a:gd name="T4" fmla="*/ 2147483647 w 46"/>
                <a:gd name="T5" fmla="*/ 14 h 46"/>
                <a:gd name="T6" fmla="*/ 2147483647 w 46"/>
                <a:gd name="T7" fmla="*/ 6 h 46"/>
                <a:gd name="T8" fmla="*/ 2147483647 w 46"/>
                <a:gd name="T9" fmla="*/ 2 h 46"/>
                <a:gd name="T10" fmla="*/ 2147483647 w 46"/>
                <a:gd name="T11" fmla="*/ 0 h 46"/>
                <a:gd name="T12" fmla="*/ 2147483647 w 46"/>
                <a:gd name="T13" fmla="*/ 0 h 46"/>
                <a:gd name="T14" fmla="*/ 2147483647 w 46"/>
                <a:gd name="T15" fmla="*/ 2 h 46"/>
                <a:gd name="T16" fmla="*/ 2147483647 w 46"/>
                <a:gd name="T17" fmla="*/ 8 h 46"/>
                <a:gd name="T18" fmla="*/ 2147483647 w 46"/>
                <a:gd name="T19" fmla="*/ 16 h 46"/>
                <a:gd name="T20" fmla="*/ 2147483647 w 46"/>
                <a:gd name="T21" fmla="*/ 24 h 46"/>
                <a:gd name="T22" fmla="*/ 2147483647 w 46"/>
                <a:gd name="T23" fmla="*/ 24 h 46"/>
                <a:gd name="T24" fmla="*/ 2147483647 w 46"/>
                <a:gd name="T25" fmla="*/ 32 h 46"/>
                <a:gd name="T26" fmla="*/ 2147483647 w 46"/>
                <a:gd name="T27" fmla="*/ 40 h 46"/>
                <a:gd name="T28" fmla="*/ 2147483647 w 46"/>
                <a:gd name="T29" fmla="*/ 44 h 46"/>
                <a:gd name="T30" fmla="*/ 2147483647 w 46"/>
                <a:gd name="T31" fmla="*/ 46 h 46"/>
                <a:gd name="T32" fmla="*/ 2147483647 w 46"/>
                <a:gd name="T33" fmla="*/ 46 h 46"/>
                <a:gd name="T34" fmla="*/ 2147483647 w 46"/>
                <a:gd name="T35" fmla="*/ 44 h 46"/>
                <a:gd name="T36" fmla="*/ 2147483647 w 46"/>
                <a:gd name="T37" fmla="*/ 40 h 46"/>
                <a:gd name="T38" fmla="*/ 2147483647 w 46"/>
                <a:gd name="T39" fmla="*/ 32 h 46"/>
                <a:gd name="T40" fmla="*/ 0 w 46"/>
                <a:gd name="T41" fmla="*/ 22 h 46"/>
                <a:gd name="T42" fmla="*/ 0 w 46"/>
                <a:gd name="T43" fmla="*/ 22 h 4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6"/>
                <a:gd name="T67" fmla="*/ 0 h 46"/>
                <a:gd name="T68" fmla="*/ 46 w 46"/>
                <a:gd name="T69" fmla="*/ 46 h 4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6" h="46">
                  <a:moveTo>
                    <a:pt x="0" y="22"/>
                  </a:moveTo>
                  <a:lnTo>
                    <a:pt x="0" y="22"/>
                  </a:lnTo>
                  <a:lnTo>
                    <a:pt x="2" y="14"/>
                  </a:lnTo>
                  <a:lnTo>
                    <a:pt x="6" y="6"/>
                  </a:lnTo>
                  <a:lnTo>
                    <a:pt x="14" y="2"/>
                  </a:lnTo>
                  <a:lnTo>
                    <a:pt x="22" y="0"/>
                  </a:lnTo>
                  <a:lnTo>
                    <a:pt x="32" y="2"/>
                  </a:lnTo>
                  <a:lnTo>
                    <a:pt x="38" y="8"/>
                  </a:lnTo>
                  <a:lnTo>
                    <a:pt x="44" y="16"/>
                  </a:lnTo>
                  <a:lnTo>
                    <a:pt x="46" y="24"/>
                  </a:lnTo>
                  <a:lnTo>
                    <a:pt x="44" y="32"/>
                  </a:lnTo>
                  <a:lnTo>
                    <a:pt x="38" y="40"/>
                  </a:lnTo>
                  <a:lnTo>
                    <a:pt x="30" y="44"/>
                  </a:lnTo>
                  <a:lnTo>
                    <a:pt x="22" y="46"/>
                  </a:lnTo>
                  <a:lnTo>
                    <a:pt x="12" y="44"/>
                  </a:lnTo>
                  <a:lnTo>
                    <a:pt x="6" y="40"/>
                  </a:lnTo>
                  <a:lnTo>
                    <a:pt x="2" y="32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08" name="Rectangle 93"/>
            <p:cNvSpPr>
              <a:spLocks noChangeArrowheads="1"/>
            </p:cNvSpPr>
            <p:nvPr/>
          </p:nvSpPr>
          <p:spPr bwMode="auto">
            <a:xfrm>
              <a:off x="3662" y="2442"/>
              <a:ext cx="26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r"/>
              <a:r>
                <a:rPr lang="en-US" sz="1800">
                  <a:solidFill>
                    <a:schemeClr val="bg1"/>
                  </a:solidFill>
                  <a:latin typeface="Arial Narrow" pitchFamily="34" charset="0"/>
                </a:rPr>
                <a:t>1991</a:t>
              </a:r>
            </a:p>
          </p:txBody>
        </p:sp>
      </p:grpSp>
      <p:grpSp>
        <p:nvGrpSpPr>
          <p:cNvPr id="20" name="Group 94"/>
          <p:cNvGrpSpPr>
            <a:grpSpLocks/>
          </p:cNvGrpSpPr>
          <p:nvPr/>
        </p:nvGrpSpPr>
        <p:grpSpPr bwMode="auto">
          <a:xfrm>
            <a:off x="5975350" y="3308350"/>
            <a:ext cx="552450" cy="274638"/>
            <a:chOff x="3724" y="2372"/>
            <a:chExt cx="348" cy="173"/>
          </a:xfrm>
        </p:grpSpPr>
        <p:sp>
          <p:nvSpPr>
            <p:cNvPr id="64605" name="Freeform 95"/>
            <p:cNvSpPr>
              <a:spLocks/>
            </p:cNvSpPr>
            <p:nvPr/>
          </p:nvSpPr>
          <p:spPr bwMode="auto">
            <a:xfrm>
              <a:off x="3724" y="2378"/>
              <a:ext cx="72" cy="46"/>
            </a:xfrm>
            <a:custGeom>
              <a:avLst/>
              <a:gdLst>
                <a:gd name="T0" fmla="*/ 0 w 44"/>
                <a:gd name="T1" fmla="*/ 22 h 46"/>
                <a:gd name="T2" fmla="*/ 0 w 44"/>
                <a:gd name="T3" fmla="*/ 22 h 46"/>
                <a:gd name="T4" fmla="*/ 2147483647 w 44"/>
                <a:gd name="T5" fmla="*/ 14 h 46"/>
                <a:gd name="T6" fmla="*/ 2147483647 w 44"/>
                <a:gd name="T7" fmla="*/ 6 h 46"/>
                <a:gd name="T8" fmla="*/ 2147483647 w 44"/>
                <a:gd name="T9" fmla="*/ 2 h 46"/>
                <a:gd name="T10" fmla="*/ 2147483647 w 44"/>
                <a:gd name="T11" fmla="*/ 0 h 46"/>
                <a:gd name="T12" fmla="*/ 2147483647 w 44"/>
                <a:gd name="T13" fmla="*/ 0 h 46"/>
                <a:gd name="T14" fmla="*/ 2147483647 w 44"/>
                <a:gd name="T15" fmla="*/ 2 h 46"/>
                <a:gd name="T16" fmla="*/ 2147483647 w 44"/>
                <a:gd name="T17" fmla="*/ 6 h 46"/>
                <a:gd name="T18" fmla="*/ 2147483647 w 44"/>
                <a:gd name="T19" fmla="*/ 14 h 46"/>
                <a:gd name="T20" fmla="*/ 2147483647 w 44"/>
                <a:gd name="T21" fmla="*/ 24 h 46"/>
                <a:gd name="T22" fmla="*/ 2147483647 w 44"/>
                <a:gd name="T23" fmla="*/ 24 h 46"/>
                <a:gd name="T24" fmla="*/ 2147483647 w 44"/>
                <a:gd name="T25" fmla="*/ 32 h 46"/>
                <a:gd name="T26" fmla="*/ 2147483647 w 44"/>
                <a:gd name="T27" fmla="*/ 40 h 46"/>
                <a:gd name="T28" fmla="*/ 2147483647 w 44"/>
                <a:gd name="T29" fmla="*/ 44 h 46"/>
                <a:gd name="T30" fmla="*/ 2147483647 w 44"/>
                <a:gd name="T31" fmla="*/ 46 h 46"/>
                <a:gd name="T32" fmla="*/ 2147483647 w 44"/>
                <a:gd name="T33" fmla="*/ 46 h 46"/>
                <a:gd name="T34" fmla="*/ 2147483647 w 44"/>
                <a:gd name="T35" fmla="*/ 44 h 46"/>
                <a:gd name="T36" fmla="*/ 2147483647 w 44"/>
                <a:gd name="T37" fmla="*/ 38 h 46"/>
                <a:gd name="T38" fmla="*/ 0 w 44"/>
                <a:gd name="T39" fmla="*/ 30 h 46"/>
                <a:gd name="T40" fmla="*/ 0 w 44"/>
                <a:gd name="T41" fmla="*/ 22 h 46"/>
                <a:gd name="T42" fmla="*/ 0 w 44"/>
                <a:gd name="T43" fmla="*/ 22 h 4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4"/>
                <a:gd name="T67" fmla="*/ 0 h 46"/>
                <a:gd name="T68" fmla="*/ 44 w 44"/>
                <a:gd name="T69" fmla="*/ 46 h 4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4" h="46">
                  <a:moveTo>
                    <a:pt x="0" y="22"/>
                  </a:moveTo>
                  <a:lnTo>
                    <a:pt x="0" y="22"/>
                  </a:lnTo>
                  <a:lnTo>
                    <a:pt x="2" y="14"/>
                  </a:lnTo>
                  <a:lnTo>
                    <a:pt x="6" y="6"/>
                  </a:lnTo>
                  <a:lnTo>
                    <a:pt x="14" y="2"/>
                  </a:lnTo>
                  <a:lnTo>
                    <a:pt x="22" y="0"/>
                  </a:lnTo>
                  <a:lnTo>
                    <a:pt x="32" y="2"/>
                  </a:lnTo>
                  <a:lnTo>
                    <a:pt x="38" y="6"/>
                  </a:lnTo>
                  <a:lnTo>
                    <a:pt x="44" y="14"/>
                  </a:lnTo>
                  <a:lnTo>
                    <a:pt x="44" y="24"/>
                  </a:lnTo>
                  <a:lnTo>
                    <a:pt x="42" y="32"/>
                  </a:lnTo>
                  <a:lnTo>
                    <a:pt x="38" y="40"/>
                  </a:lnTo>
                  <a:lnTo>
                    <a:pt x="30" y="44"/>
                  </a:lnTo>
                  <a:lnTo>
                    <a:pt x="22" y="46"/>
                  </a:lnTo>
                  <a:lnTo>
                    <a:pt x="12" y="44"/>
                  </a:lnTo>
                  <a:lnTo>
                    <a:pt x="6" y="38"/>
                  </a:lnTo>
                  <a:lnTo>
                    <a:pt x="0" y="30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06" name="Rectangle 96"/>
            <p:cNvSpPr>
              <a:spLocks noChangeArrowheads="1"/>
            </p:cNvSpPr>
            <p:nvPr/>
          </p:nvSpPr>
          <p:spPr bwMode="auto">
            <a:xfrm>
              <a:off x="3808" y="2372"/>
              <a:ext cx="26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r"/>
              <a:r>
                <a:rPr lang="en-US" sz="1800">
                  <a:solidFill>
                    <a:schemeClr val="bg1"/>
                  </a:solidFill>
                  <a:latin typeface="Arial Narrow" pitchFamily="34" charset="0"/>
                </a:rPr>
                <a:t>1992</a:t>
              </a:r>
            </a:p>
          </p:txBody>
        </p:sp>
      </p:grpSp>
      <p:grpSp>
        <p:nvGrpSpPr>
          <p:cNvPr id="21" name="Group 97"/>
          <p:cNvGrpSpPr>
            <a:grpSpLocks/>
          </p:cNvGrpSpPr>
          <p:nvPr/>
        </p:nvGrpSpPr>
        <p:grpSpPr bwMode="auto">
          <a:xfrm>
            <a:off x="6121400" y="3187700"/>
            <a:ext cx="566738" cy="274638"/>
            <a:chOff x="3816" y="2296"/>
            <a:chExt cx="357" cy="173"/>
          </a:xfrm>
        </p:grpSpPr>
        <p:sp>
          <p:nvSpPr>
            <p:cNvPr id="64603" name="Freeform 98"/>
            <p:cNvSpPr>
              <a:spLocks/>
            </p:cNvSpPr>
            <p:nvPr/>
          </p:nvSpPr>
          <p:spPr bwMode="auto">
            <a:xfrm>
              <a:off x="3816" y="2302"/>
              <a:ext cx="76" cy="44"/>
            </a:xfrm>
            <a:custGeom>
              <a:avLst/>
              <a:gdLst>
                <a:gd name="T0" fmla="*/ 0 w 46"/>
                <a:gd name="T1" fmla="*/ 22 h 44"/>
                <a:gd name="T2" fmla="*/ 0 w 46"/>
                <a:gd name="T3" fmla="*/ 22 h 44"/>
                <a:gd name="T4" fmla="*/ 2147483647 w 46"/>
                <a:gd name="T5" fmla="*/ 12 h 44"/>
                <a:gd name="T6" fmla="*/ 2147483647 w 46"/>
                <a:gd name="T7" fmla="*/ 6 h 44"/>
                <a:gd name="T8" fmla="*/ 2147483647 w 46"/>
                <a:gd name="T9" fmla="*/ 0 h 44"/>
                <a:gd name="T10" fmla="*/ 2147483647 w 46"/>
                <a:gd name="T11" fmla="*/ 0 h 44"/>
                <a:gd name="T12" fmla="*/ 2147483647 w 46"/>
                <a:gd name="T13" fmla="*/ 0 h 44"/>
                <a:gd name="T14" fmla="*/ 2147483647 w 46"/>
                <a:gd name="T15" fmla="*/ 2 h 44"/>
                <a:gd name="T16" fmla="*/ 2147483647 w 46"/>
                <a:gd name="T17" fmla="*/ 6 h 44"/>
                <a:gd name="T18" fmla="*/ 2147483647 w 46"/>
                <a:gd name="T19" fmla="*/ 14 h 44"/>
                <a:gd name="T20" fmla="*/ 2147483647 w 46"/>
                <a:gd name="T21" fmla="*/ 22 h 44"/>
                <a:gd name="T22" fmla="*/ 2147483647 w 46"/>
                <a:gd name="T23" fmla="*/ 22 h 44"/>
                <a:gd name="T24" fmla="*/ 2147483647 w 46"/>
                <a:gd name="T25" fmla="*/ 32 h 44"/>
                <a:gd name="T26" fmla="*/ 2147483647 w 46"/>
                <a:gd name="T27" fmla="*/ 38 h 44"/>
                <a:gd name="T28" fmla="*/ 2147483647 w 46"/>
                <a:gd name="T29" fmla="*/ 44 h 44"/>
                <a:gd name="T30" fmla="*/ 2147483647 w 46"/>
                <a:gd name="T31" fmla="*/ 44 h 44"/>
                <a:gd name="T32" fmla="*/ 2147483647 w 46"/>
                <a:gd name="T33" fmla="*/ 44 h 44"/>
                <a:gd name="T34" fmla="*/ 2147483647 w 46"/>
                <a:gd name="T35" fmla="*/ 42 h 44"/>
                <a:gd name="T36" fmla="*/ 2147483647 w 46"/>
                <a:gd name="T37" fmla="*/ 38 h 44"/>
                <a:gd name="T38" fmla="*/ 2147483647 w 46"/>
                <a:gd name="T39" fmla="*/ 30 h 44"/>
                <a:gd name="T40" fmla="*/ 0 w 46"/>
                <a:gd name="T41" fmla="*/ 22 h 44"/>
                <a:gd name="T42" fmla="*/ 0 w 46"/>
                <a:gd name="T43" fmla="*/ 22 h 4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6"/>
                <a:gd name="T67" fmla="*/ 0 h 44"/>
                <a:gd name="T68" fmla="*/ 46 w 46"/>
                <a:gd name="T69" fmla="*/ 44 h 4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6" h="44">
                  <a:moveTo>
                    <a:pt x="0" y="22"/>
                  </a:moveTo>
                  <a:lnTo>
                    <a:pt x="0" y="22"/>
                  </a:lnTo>
                  <a:lnTo>
                    <a:pt x="2" y="12"/>
                  </a:lnTo>
                  <a:lnTo>
                    <a:pt x="8" y="6"/>
                  </a:lnTo>
                  <a:lnTo>
                    <a:pt x="16" y="0"/>
                  </a:lnTo>
                  <a:lnTo>
                    <a:pt x="24" y="0"/>
                  </a:lnTo>
                  <a:lnTo>
                    <a:pt x="32" y="2"/>
                  </a:lnTo>
                  <a:lnTo>
                    <a:pt x="40" y="6"/>
                  </a:lnTo>
                  <a:lnTo>
                    <a:pt x="44" y="14"/>
                  </a:lnTo>
                  <a:lnTo>
                    <a:pt x="46" y="22"/>
                  </a:lnTo>
                  <a:lnTo>
                    <a:pt x="44" y="32"/>
                  </a:lnTo>
                  <a:lnTo>
                    <a:pt x="40" y="38"/>
                  </a:lnTo>
                  <a:lnTo>
                    <a:pt x="32" y="44"/>
                  </a:lnTo>
                  <a:lnTo>
                    <a:pt x="22" y="44"/>
                  </a:lnTo>
                  <a:lnTo>
                    <a:pt x="14" y="42"/>
                  </a:lnTo>
                  <a:lnTo>
                    <a:pt x="6" y="38"/>
                  </a:lnTo>
                  <a:lnTo>
                    <a:pt x="2" y="30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04" name="Rectangle 99"/>
            <p:cNvSpPr>
              <a:spLocks noChangeArrowheads="1"/>
            </p:cNvSpPr>
            <p:nvPr/>
          </p:nvSpPr>
          <p:spPr bwMode="auto">
            <a:xfrm>
              <a:off x="3909" y="2296"/>
              <a:ext cx="26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r"/>
              <a:r>
                <a:rPr lang="en-US" sz="1800">
                  <a:solidFill>
                    <a:schemeClr val="bg1"/>
                  </a:solidFill>
                  <a:latin typeface="Arial Narrow" pitchFamily="34" charset="0"/>
                </a:rPr>
                <a:t>1993</a:t>
              </a:r>
            </a:p>
          </p:txBody>
        </p:sp>
      </p:grpSp>
      <p:grpSp>
        <p:nvGrpSpPr>
          <p:cNvPr id="22" name="Group 100"/>
          <p:cNvGrpSpPr>
            <a:grpSpLocks/>
          </p:cNvGrpSpPr>
          <p:nvPr/>
        </p:nvGrpSpPr>
        <p:grpSpPr bwMode="auto">
          <a:xfrm>
            <a:off x="6330950" y="3054350"/>
            <a:ext cx="560388" cy="274638"/>
            <a:chOff x="3948" y="2212"/>
            <a:chExt cx="353" cy="173"/>
          </a:xfrm>
        </p:grpSpPr>
        <p:sp>
          <p:nvSpPr>
            <p:cNvPr id="64601" name="Freeform 101"/>
            <p:cNvSpPr>
              <a:spLocks/>
            </p:cNvSpPr>
            <p:nvPr/>
          </p:nvSpPr>
          <p:spPr bwMode="auto">
            <a:xfrm>
              <a:off x="3948" y="2218"/>
              <a:ext cx="73" cy="46"/>
            </a:xfrm>
            <a:custGeom>
              <a:avLst/>
              <a:gdLst>
                <a:gd name="T0" fmla="*/ 0 w 44"/>
                <a:gd name="T1" fmla="*/ 22 h 46"/>
                <a:gd name="T2" fmla="*/ 0 w 44"/>
                <a:gd name="T3" fmla="*/ 22 h 46"/>
                <a:gd name="T4" fmla="*/ 2147483647 w 44"/>
                <a:gd name="T5" fmla="*/ 14 h 46"/>
                <a:gd name="T6" fmla="*/ 2147483647 w 44"/>
                <a:gd name="T7" fmla="*/ 6 h 46"/>
                <a:gd name="T8" fmla="*/ 2147483647 w 44"/>
                <a:gd name="T9" fmla="*/ 2 h 46"/>
                <a:gd name="T10" fmla="*/ 2147483647 w 44"/>
                <a:gd name="T11" fmla="*/ 0 h 46"/>
                <a:gd name="T12" fmla="*/ 2147483647 w 44"/>
                <a:gd name="T13" fmla="*/ 0 h 46"/>
                <a:gd name="T14" fmla="*/ 2147483647 w 44"/>
                <a:gd name="T15" fmla="*/ 2 h 46"/>
                <a:gd name="T16" fmla="*/ 2147483647 w 44"/>
                <a:gd name="T17" fmla="*/ 6 h 46"/>
                <a:gd name="T18" fmla="*/ 2147483647 w 44"/>
                <a:gd name="T19" fmla="*/ 14 h 46"/>
                <a:gd name="T20" fmla="*/ 2147483647 w 44"/>
                <a:gd name="T21" fmla="*/ 24 h 46"/>
                <a:gd name="T22" fmla="*/ 2147483647 w 44"/>
                <a:gd name="T23" fmla="*/ 24 h 46"/>
                <a:gd name="T24" fmla="*/ 2147483647 w 44"/>
                <a:gd name="T25" fmla="*/ 32 h 46"/>
                <a:gd name="T26" fmla="*/ 2147483647 w 44"/>
                <a:gd name="T27" fmla="*/ 40 h 46"/>
                <a:gd name="T28" fmla="*/ 2147483647 w 44"/>
                <a:gd name="T29" fmla="*/ 44 h 46"/>
                <a:gd name="T30" fmla="*/ 2147483647 w 44"/>
                <a:gd name="T31" fmla="*/ 46 h 46"/>
                <a:gd name="T32" fmla="*/ 2147483647 w 44"/>
                <a:gd name="T33" fmla="*/ 46 h 46"/>
                <a:gd name="T34" fmla="*/ 2147483647 w 44"/>
                <a:gd name="T35" fmla="*/ 44 h 46"/>
                <a:gd name="T36" fmla="*/ 2147483647 w 44"/>
                <a:gd name="T37" fmla="*/ 38 h 46"/>
                <a:gd name="T38" fmla="*/ 0 w 44"/>
                <a:gd name="T39" fmla="*/ 30 h 46"/>
                <a:gd name="T40" fmla="*/ 0 w 44"/>
                <a:gd name="T41" fmla="*/ 22 h 46"/>
                <a:gd name="T42" fmla="*/ 0 w 44"/>
                <a:gd name="T43" fmla="*/ 22 h 4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4"/>
                <a:gd name="T67" fmla="*/ 0 h 46"/>
                <a:gd name="T68" fmla="*/ 44 w 44"/>
                <a:gd name="T69" fmla="*/ 46 h 4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4" h="46">
                  <a:moveTo>
                    <a:pt x="0" y="22"/>
                  </a:moveTo>
                  <a:lnTo>
                    <a:pt x="0" y="22"/>
                  </a:lnTo>
                  <a:lnTo>
                    <a:pt x="2" y="14"/>
                  </a:lnTo>
                  <a:lnTo>
                    <a:pt x="6" y="6"/>
                  </a:lnTo>
                  <a:lnTo>
                    <a:pt x="14" y="2"/>
                  </a:lnTo>
                  <a:lnTo>
                    <a:pt x="22" y="0"/>
                  </a:lnTo>
                  <a:lnTo>
                    <a:pt x="32" y="2"/>
                  </a:lnTo>
                  <a:lnTo>
                    <a:pt x="38" y="6"/>
                  </a:lnTo>
                  <a:lnTo>
                    <a:pt x="44" y="14"/>
                  </a:lnTo>
                  <a:lnTo>
                    <a:pt x="44" y="24"/>
                  </a:lnTo>
                  <a:lnTo>
                    <a:pt x="42" y="32"/>
                  </a:lnTo>
                  <a:lnTo>
                    <a:pt x="38" y="40"/>
                  </a:lnTo>
                  <a:lnTo>
                    <a:pt x="30" y="44"/>
                  </a:lnTo>
                  <a:lnTo>
                    <a:pt x="22" y="46"/>
                  </a:lnTo>
                  <a:lnTo>
                    <a:pt x="12" y="44"/>
                  </a:lnTo>
                  <a:lnTo>
                    <a:pt x="6" y="38"/>
                  </a:lnTo>
                  <a:lnTo>
                    <a:pt x="0" y="30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02" name="Rectangle 102"/>
            <p:cNvSpPr>
              <a:spLocks noChangeArrowheads="1"/>
            </p:cNvSpPr>
            <p:nvPr/>
          </p:nvSpPr>
          <p:spPr bwMode="auto">
            <a:xfrm>
              <a:off x="4037" y="2212"/>
              <a:ext cx="26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r"/>
              <a:r>
                <a:rPr lang="en-US" sz="1800">
                  <a:solidFill>
                    <a:schemeClr val="bg1"/>
                  </a:solidFill>
                  <a:latin typeface="Arial Narrow" pitchFamily="34" charset="0"/>
                </a:rPr>
                <a:t>1994</a:t>
              </a:r>
            </a:p>
          </p:txBody>
        </p:sp>
      </p:grpSp>
      <p:grpSp>
        <p:nvGrpSpPr>
          <p:cNvPr id="23" name="Group 103"/>
          <p:cNvGrpSpPr>
            <a:grpSpLocks/>
          </p:cNvGrpSpPr>
          <p:nvPr/>
        </p:nvGrpSpPr>
        <p:grpSpPr bwMode="auto">
          <a:xfrm>
            <a:off x="6545263" y="2930525"/>
            <a:ext cx="560387" cy="274638"/>
            <a:chOff x="4083" y="2134"/>
            <a:chExt cx="353" cy="173"/>
          </a:xfrm>
        </p:grpSpPr>
        <p:sp>
          <p:nvSpPr>
            <p:cNvPr id="64599" name="Freeform 104"/>
            <p:cNvSpPr>
              <a:spLocks/>
            </p:cNvSpPr>
            <p:nvPr/>
          </p:nvSpPr>
          <p:spPr bwMode="auto">
            <a:xfrm>
              <a:off x="4083" y="2140"/>
              <a:ext cx="76" cy="46"/>
            </a:xfrm>
            <a:custGeom>
              <a:avLst/>
              <a:gdLst>
                <a:gd name="T0" fmla="*/ 0 w 46"/>
                <a:gd name="T1" fmla="*/ 22 h 46"/>
                <a:gd name="T2" fmla="*/ 0 w 46"/>
                <a:gd name="T3" fmla="*/ 22 h 46"/>
                <a:gd name="T4" fmla="*/ 2147483647 w 46"/>
                <a:gd name="T5" fmla="*/ 14 h 46"/>
                <a:gd name="T6" fmla="*/ 2147483647 w 46"/>
                <a:gd name="T7" fmla="*/ 6 h 46"/>
                <a:gd name="T8" fmla="*/ 2147483647 w 46"/>
                <a:gd name="T9" fmla="*/ 2 h 46"/>
                <a:gd name="T10" fmla="*/ 2147483647 w 46"/>
                <a:gd name="T11" fmla="*/ 0 h 46"/>
                <a:gd name="T12" fmla="*/ 2147483647 w 46"/>
                <a:gd name="T13" fmla="*/ 0 h 46"/>
                <a:gd name="T14" fmla="*/ 2147483647 w 46"/>
                <a:gd name="T15" fmla="*/ 2 h 46"/>
                <a:gd name="T16" fmla="*/ 2147483647 w 46"/>
                <a:gd name="T17" fmla="*/ 6 h 46"/>
                <a:gd name="T18" fmla="*/ 2147483647 w 46"/>
                <a:gd name="T19" fmla="*/ 14 h 46"/>
                <a:gd name="T20" fmla="*/ 2147483647 w 46"/>
                <a:gd name="T21" fmla="*/ 24 h 46"/>
                <a:gd name="T22" fmla="*/ 2147483647 w 46"/>
                <a:gd name="T23" fmla="*/ 24 h 46"/>
                <a:gd name="T24" fmla="*/ 2147483647 w 46"/>
                <a:gd name="T25" fmla="*/ 32 h 46"/>
                <a:gd name="T26" fmla="*/ 2147483647 w 46"/>
                <a:gd name="T27" fmla="*/ 40 h 46"/>
                <a:gd name="T28" fmla="*/ 2147483647 w 46"/>
                <a:gd name="T29" fmla="*/ 44 h 46"/>
                <a:gd name="T30" fmla="*/ 2147483647 w 46"/>
                <a:gd name="T31" fmla="*/ 46 h 46"/>
                <a:gd name="T32" fmla="*/ 2147483647 w 46"/>
                <a:gd name="T33" fmla="*/ 46 h 46"/>
                <a:gd name="T34" fmla="*/ 2147483647 w 46"/>
                <a:gd name="T35" fmla="*/ 44 h 46"/>
                <a:gd name="T36" fmla="*/ 2147483647 w 46"/>
                <a:gd name="T37" fmla="*/ 38 h 46"/>
                <a:gd name="T38" fmla="*/ 2147483647 w 46"/>
                <a:gd name="T39" fmla="*/ 32 h 46"/>
                <a:gd name="T40" fmla="*/ 0 w 46"/>
                <a:gd name="T41" fmla="*/ 22 h 46"/>
                <a:gd name="T42" fmla="*/ 0 w 46"/>
                <a:gd name="T43" fmla="*/ 22 h 4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6"/>
                <a:gd name="T67" fmla="*/ 0 h 46"/>
                <a:gd name="T68" fmla="*/ 46 w 46"/>
                <a:gd name="T69" fmla="*/ 46 h 4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6" h="46">
                  <a:moveTo>
                    <a:pt x="0" y="22"/>
                  </a:moveTo>
                  <a:lnTo>
                    <a:pt x="0" y="22"/>
                  </a:lnTo>
                  <a:lnTo>
                    <a:pt x="2" y="14"/>
                  </a:lnTo>
                  <a:lnTo>
                    <a:pt x="8" y="6"/>
                  </a:lnTo>
                  <a:lnTo>
                    <a:pt x="16" y="2"/>
                  </a:lnTo>
                  <a:lnTo>
                    <a:pt x="24" y="0"/>
                  </a:lnTo>
                  <a:lnTo>
                    <a:pt x="32" y="2"/>
                  </a:lnTo>
                  <a:lnTo>
                    <a:pt x="40" y="6"/>
                  </a:lnTo>
                  <a:lnTo>
                    <a:pt x="44" y="14"/>
                  </a:lnTo>
                  <a:lnTo>
                    <a:pt x="46" y="24"/>
                  </a:lnTo>
                  <a:lnTo>
                    <a:pt x="44" y="32"/>
                  </a:lnTo>
                  <a:lnTo>
                    <a:pt x="40" y="40"/>
                  </a:lnTo>
                  <a:lnTo>
                    <a:pt x="32" y="44"/>
                  </a:lnTo>
                  <a:lnTo>
                    <a:pt x="24" y="46"/>
                  </a:lnTo>
                  <a:lnTo>
                    <a:pt x="14" y="44"/>
                  </a:lnTo>
                  <a:lnTo>
                    <a:pt x="8" y="38"/>
                  </a:lnTo>
                  <a:lnTo>
                    <a:pt x="2" y="32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600" name="Rectangle 105"/>
            <p:cNvSpPr>
              <a:spLocks noChangeArrowheads="1"/>
            </p:cNvSpPr>
            <p:nvPr/>
          </p:nvSpPr>
          <p:spPr bwMode="auto">
            <a:xfrm>
              <a:off x="4172" y="2134"/>
              <a:ext cx="26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r"/>
              <a:r>
                <a:rPr lang="en-US" sz="1800">
                  <a:solidFill>
                    <a:schemeClr val="bg1"/>
                  </a:solidFill>
                  <a:latin typeface="Arial Narrow" pitchFamily="34" charset="0"/>
                </a:rPr>
                <a:t>1995</a:t>
              </a:r>
            </a:p>
          </p:txBody>
        </p:sp>
      </p:grpSp>
      <p:grpSp>
        <p:nvGrpSpPr>
          <p:cNvPr id="24" name="Group 109"/>
          <p:cNvGrpSpPr>
            <a:grpSpLocks/>
          </p:cNvGrpSpPr>
          <p:nvPr/>
        </p:nvGrpSpPr>
        <p:grpSpPr bwMode="auto">
          <a:xfrm>
            <a:off x="7021513" y="2651125"/>
            <a:ext cx="566737" cy="274638"/>
            <a:chOff x="4383" y="1958"/>
            <a:chExt cx="357" cy="173"/>
          </a:xfrm>
        </p:grpSpPr>
        <p:sp>
          <p:nvSpPr>
            <p:cNvPr id="64597" name="Freeform 110"/>
            <p:cNvSpPr>
              <a:spLocks/>
            </p:cNvSpPr>
            <p:nvPr/>
          </p:nvSpPr>
          <p:spPr bwMode="auto">
            <a:xfrm>
              <a:off x="4383" y="1964"/>
              <a:ext cx="76" cy="46"/>
            </a:xfrm>
            <a:custGeom>
              <a:avLst/>
              <a:gdLst>
                <a:gd name="T0" fmla="*/ 0 w 46"/>
                <a:gd name="T1" fmla="*/ 22 h 46"/>
                <a:gd name="T2" fmla="*/ 0 w 46"/>
                <a:gd name="T3" fmla="*/ 22 h 46"/>
                <a:gd name="T4" fmla="*/ 2147483647 w 46"/>
                <a:gd name="T5" fmla="*/ 14 h 46"/>
                <a:gd name="T6" fmla="*/ 2147483647 w 46"/>
                <a:gd name="T7" fmla="*/ 6 h 46"/>
                <a:gd name="T8" fmla="*/ 2147483647 w 46"/>
                <a:gd name="T9" fmla="*/ 2 h 46"/>
                <a:gd name="T10" fmla="*/ 2147483647 w 46"/>
                <a:gd name="T11" fmla="*/ 0 h 46"/>
                <a:gd name="T12" fmla="*/ 2147483647 w 46"/>
                <a:gd name="T13" fmla="*/ 0 h 46"/>
                <a:gd name="T14" fmla="*/ 2147483647 w 46"/>
                <a:gd name="T15" fmla="*/ 2 h 46"/>
                <a:gd name="T16" fmla="*/ 2147483647 w 46"/>
                <a:gd name="T17" fmla="*/ 8 h 46"/>
                <a:gd name="T18" fmla="*/ 2147483647 w 46"/>
                <a:gd name="T19" fmla="*/ 14 h 46"/>
                <a:gd name="T20" fmla="*/ 2147483647 w 46"/>
                <a:gd name="T21" fmla="*/ 24 h 46"/>
                <a:gd name="T22" fmla="*/ 2147483647 w 46"/>
                <a:gd name="T23" fmla="*/ 24 h 46"/>
                <a:gd name="T24" fmla="*/ 2147483647 w 46"/>
                <a:gd name="T25" fmla="*/ 32 h 46"/>
                <a:gd name="T26" fmla="*/ 2147483647 w 46"/>
                <a:gd name="T27" fmla="*/ 40 h 46"/>
                <a:gd name="T28" fmla="*/ 2147483647 w 46"/>
                <a:gd name="T29" fmla="*/ 44 h 46"/>
                <a:gd name="T30" fmla="*/ 2147483647 w 46"/>
                <a:gd name="T31" fmla="*/ 46 h 46"/>
                <a:gd name="T32" fmla="*/ 2147483647 w 46"/>
                <a:gd name="T33" fmla="*/ 46 h 46"/>
                <a:gd name="T34" fmla="*/ 2147483647 w 46"/>
                <a:gd name="T35" fmla="*/ 44 h 46"/>
                <a:gd name="T36" fmla="*/ 2147483647 w 46"/>
                <a:gd name="T37" fmla="*/ 38 h 46"/>
                <a:gd name="T38" fmla="*/ 2147483647 w 46"/>
                <a:gd name="T39" fmla="*/ 32 h 46"/>
                <a:gd name="T40" fmla="*/ 0 w 46"/>
                <a:gd name="T41" fmla="*/ 22 h 46"/>
                <a:gd name="T42" fmla="*/ 0 w 46"/>
                <a:gd name="T43" fmla="*/ 22 h 4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6"/>
                <a:gd name="T67" fmla="*/ 0 h 46"/>
                <a:gd name="T68" fmla="*/ 46 w 46"/>
                <a:gd name="T69" fmla="*/ 46 h 4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6" h="46">
                  <a:moveTo>
                    <a:pt x="0" y="22"/>
                  </a:moveTo>
                  <a:lnTo>
                    <a:pt x="0" y="22"/>
                  </a:lnTo>
                  <a:lnTo>
                    <a:pt x="2" y="14"/>
                  </a:lnTo>
                  <a:lnTo>
                    <a:pt x="6" y="6"/>
                  </a:lnTo>
                  <a:lnTo>
                    <a:pt x="14" y="2"/>
                  </a:lnTo>
                  <a:lnTo>
                    <a:pt x="22" y="0"/>
                  </a:lnTo>
                  <a:lnTo>
                    <a:pt x="32" y="2"/>
                  </a:lnTo>
                  <a:lnTo>
                    <a:pt x="38" y="8"/>
                  </a:lnTo>
                  <a:lnTo>
                    <a:pt x="44" y="14"/>
                  </a:lnTo>
                  <a:lnTo>
                    <a:pt x="46" y="24"/>
                  </a:lnTo>
                  <a:lnTo>
                    <a:pt x="44" y="32"/>
                  </a:lnTo>
                  <a:lnTo>
                    <a:pt x="38" y="40"/>
                  </a:lnTo>
                  <a:lnTo>
                    <a:pt x="30" y="44"/>
                  </a:lnTo>
                  <a:lnTo>
                    <a:pt x="22" y="46"/>
                  </a:lnTo>
                  <a:lnTo>
                    <a:pt x="12" y="44"/>
                  </a:lnTo>
                  <a:lnTo>
                    <a:pt x="6" y="38"/>
                  </a:lnTo>
                  <a:lnTo>
                    <a:pt x="2" y="32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98" name="Rectangle 111"/>
            <p:cNvSpPr>
              <a:spLocks noChangeArrowheads="1"/>
            </p:cNvSpPr>
            <p:nvPr/>
          </p:nvSpPr>
          <p:spPr bwMode="auto">
            <a:xfrm>
              <a:off x="4476" y="1958"/>
              <a:ext cx="26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r"/>
              <a:r>
                <a:rPr lang="en-US" sz="1800">
                  <a:solidFill>
                    <a:schemeClr val="bg1"/>
                  </a:solidFill>
                  <a:latin typeface="Arial Narrow" pitchFamily="34" charset="0"/>
                </a:rPr>
                <a:t>1997</a:t>
              </a:r>
            </a:p>
          </p:txBody>
        </p:sp>
      </p:grpSp>
      <p:grpSp>
        <p:nvGrpSpPr>
          <p:cNvPr id="25" name="Group 112"/>
          <p:cNvGrpSpPr>
            <a:grpSpLocks/>
          </p:cNvGrpSpPr>
          <p:nvPr/>
        </p:nvGrpSpPr>
        <p:grpSpPr bwMode="auto">
          <a:xfrm>
            <a:off x="7324725" y="2495550"/>
            <a:ext cx="547688" cy="280988"/>
            <a:chOff x="4574" y="1860"/>
            <a:chExt cx="345" cy="177"/>
          </a:xfrm>
        </p:grpSpPr>
        <p:sp>
          <p:nvSpPr>
            <p:cNvPr id="64595" name="Freeform 113"/>
            <p:cNvSpPr>
              <a:spLocks/>
            </p:cNvSpPr>
            <p:nvPr/>
          </p:nvSpPr>
          <p:spPr bwMode="auto">
            <a:xfrm>
              <a:off x="4574" y="1860"/>
              <a:ext cx="76" cy="46"/>
            </a:xfrm>
            <a:custGeom>
              <a:avLst/>
              <a:gdLst>
                <a:gd name="T0" fmla="*/ 0 w 46"/>
                <a:gd name="T1" fmla="*/ 22 h 46"/>
                <a:gd name="T2" fmla="*/ 0 w 46"/>
                <a:gd name="T3" fmla="*/ 22 h 46"/>
                <a:gd name="T4" fmla="*/ 2147483647 w 46"/>
                <a:gd name="T5" fmla="*/ 14 h 46"/>
                <a:gd name="T6" fmla="*/ 2147483647 w 46"/>
                <a:gd name="T7" fmla="*/ 6 h 46"/>
                <a:gd name="T8" fmla="*/ 2147483647 w 46"/>
                <a:gd name="T9" fmla="*/ 2 h 46"/>
                <a:gd name="T10" fmla="*/ 2147483647 w 46"/>
                <a:gd name="T11" fmla="*/ 0 h 46"/>
                <a:gd name="T12" fmla="*/ 2147483647 w 46"/>
                <a:gd name="T13" fmla="*/ 0 h 46"/>
                <a:gd name="T14" fmla="*/ 2147483647 w 46"/>
                <a:gd name="T15" fmla="*/ 2 h 46"/>
                <a:gd name="T16" fmla="*/ 2147483647 w 46"/>
                <a:gd name="T17" fmla="*/ 8 h 46"/>
                <a:gd name="T18" fmla="*/ 2147483647 w 46"/>
                <a:gd name="T19" fmla="*/ 16 h 46"/>
                <a:gd name="T20" fmla="*/ 2147483647 w 46"/>
                <a:gd name="T21" fmla="*/ 24 h 46"/>
                <a:gd name="T22" fmla="*/ 2147483647 w 46"/>
                <a:gd name="T23" fmla="*/ 24 h 46"/>
                <a:gd name="T24" fmla="*/ 2147483647 w 46"/>
                <a:gd name="T25" fmla="*/ 32 h 46"/>
                <a:gd name="T26" fmla="*/ 2147483647 w 46"/>
                <a:gd name="T27" fmla="*/ 40 h 46"/>
                <a:gd name="T28" fmla="*/ 2147483647 w 46"/>
                <a:gd name="T29" fmla="*/ 44 h 46"/>
                <a:gd name="T30" fmla="*/ 2147483647 w 46"/>
                <a:gd name="T31" fmla="*/ 46 h 46"/>
                <a:gd name="T32" fmla="*/ 2147483647 w 46"/>
                <a:gd name="T33" fmla="*/ 46 h 46"/>
                <a:gd name="T34" fmla="*/ 2147483647 w 46"/>
                <a:gd name="T35" fmla="*/ 44 h 46"/>
                <a:gd name="T36" fmla="*/ 2147483647 w 46"/>
                <a:gd name="T37" fmla="*/ 40 h 46"/>
                <a:gd name="T38" fmla="*/ 2147483647 w 46"/>
                <a:gd name="T39" fmla="*/ 32 h 46"/>
                <a:gd name="T40" fmla="*/ 0 w 46"/>
                <a:gd name="T41" fmla="*/ 22 h 46"/>
                <a:gd name="T42" fmla="*/ 0 w 46"/>
                <a:gd name="T43" fmla="*/ 22 h 4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6"/>
                <a:gd name="T67" fmla="*/ 0 h 46"/>
                <a:gd name="T68" fmla="*/ 46 w 46"/>
                <a:gd name="T69" fmla="*/ 46 h 4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6" h="46">
                  <a:moveTo>
                    <a:pt x="0" y="22"/>
                  </a:moveTo>
                  <a:lnTo>
                    <a:pt x="0" y="22"/>
                  </a:lnTo>
                  <a:lnTo>
                    <a:pt x="2" y="14"/>
                  </a:lnTo>
                  <a:lnTo>
                    <a:pt x="8" y="6"/>
                  </a:lnTo>
                  <a:lnTo>
                    <a:pt x="14" y="2"/>
                  </a:lnTo>
                  <a:lnTo>
                    <a:pt x="24" y="0"/>
                  </a:lnTo>
                  <a:lnTo>
                    <a:pt x="32" y="2"/>
                  </a:lnTo>
                  <a:lnTo>
                    <a:pt x="40" y="8"/>
                  </a:lnTo>
                  <a:lnTo>
                    <a:pt x="44" y="16"/>
                  </a:lnTo>
                  <a:lnTo>
                    <a:pt x="46" y="24"/>
                  </a:lnTo>
                  <a:lnTo>
                    <a:pt x="44" y="32"/>
                  </a:lnTo>
                  <a:lnTo>
                    <a:pt x="40" y="40"/>
                  </a:lnTo>
                  <a:lnTo>
                    <a:pt x="32" y="44"/>
                  </a:lnTo>
                  <a:lnTo>
                    <a:pt x="22" y="46"/>
                  </a:lnTo>
                  <a:lnTo>
                    <a:pt x="14" y="44"/>
                  </a:lnTo>
                  <a:lnTo>
                    <a:pt x="6" y="40"/>
                  </a:lnTo>
                  <a:lnTo>
                    <a:pt x="2" y="32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chemeClr val="bg1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96" name="Rectangle 114"/>
            <p:cNvSpPr>
              <a:spLocks noChangeArrowheads="1"/>
            </p:cNvSpPr>
            <p:nvPr/>
          </p:nvSpPr>
          <p:spPr bwMode="auto">
            <a:xfrm>
              <a:off x="4655" y="1864"/>
              <a:ext cx="26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r"/>
              <a:r>
                <a:rPr lang="en-US" sz="1800">
                  <a:solidFill>
                    <a:schemeClr val="bg1"/>
                  </a:solidFill>
                  <a:latin typeface="Arial Narrow" pitchFamily="34" charset="0"/>
                </a:rPr>
                <a:t>1998</a:t>
              </a:r>
            </a:p>
          </p:txBody>
        </p:sp>
      </p:grpSp>
      <p:grpSp>
        <p:nvGrpSpPr>
          <p:cNvPr id="26" name="Group 118"/>
          <p:cNvGrpSpPr>
            <a:grpSpLocks/>
          </p:cNvGrpSpPr>
          <p:nvPr/>
        </p:nvGrpSpPr>
        <p:grpSpPr bwMode="auto">
          <a:xfrm>
            <a:off x="7900988" y="1927225"/>
            <a:ext cx="538162" cy="282575"/>
            <a:chOff x="4937" y="1502"/>
            <a:chExt cx="339" cy="178"/>
          </a:xfrm>
        </p:grpSpPr>
        <p:sp>
          <p:nvSpPr>
            <p:cNvPr id="64593" name="Freeform 119"/>
            <p:cNvSpPr>
              <a:spLocks/>
            </p:cNvSpPr>
            <p:nvPr/>
          </p:nvSpPr>
          <p:spPr bwMode="auto">
            <a:xfrm>
              <a:off x="4937" y="1502"/>
              <a:ext cx="76" cy="44"/>
            </a:xfrm>
            <a:custGeom>
              <a:avLst/>
              <a:gdLst>
                <a:gd name="T0" fmla="*/ 0 w 46"/>
                <a:gd name="T1" fmla="*/ 22 h 44"/>
                <a:gd name="T2" fmla="*/ 0 w 46"/>
                <a:gd name="T3" fmla="*/ 22 h 44"/>
                <a:gd name="T4" fmla="*/ 2147483647 w 46"/>
                <a:gd name="T5" fmla="*/ 12 h 44"/>
                <a:gd name="T6" fmla="*/ 2147483647 w 46"/>
                <a:gd name="T7" fmla="*/ 6 h 44"/>
                <a:gd name="T8" fmla="*/ 2147483647 w 46"/>
                <a:gd name="T9" fmla="*/ 0 h 44"/>
                <a:gd name="T10" fmla="*/ 2147483647 w 46"/>
                <a:gd name="T11" fmla="*/ 0 h 44"/>
                <a:gd name="T12" fmla="*/ 2147483647 w 46"/>
                <a:gd name="T13" fmla="*/ 0 h 44"/>
                <a:gd name="T14" fmla="*/ 2147483647 w 46"/>
                <a:gd name="T15" fmla="*/ 2 h 44"/>
                <a:gd name="T16" fmla="*/ 2147483647 w 46"/>
                <a:gd name="T17" fmla="*/ 6 h 44"/>
                <a:gd name="T18" fmla="*/ 2147483647 w 46"/>
                <a:gd name="T19" fmla="*/ 14 h 44"/>
                <a:gd name="T20" fmla="*/ 2147483647 w 46"/>
                <a:gd name="T21" fmla="*/ 22 h 44"/>
                <a:gd name="T22" fmla="*/ 2147483647 w 46"/>
                <a:gd name="T23" fmla="*/ 22 h 44"/>
                <a:gd name="T24" fmla="*/ 2147483647 w 46"/>
                <a:gd name="T25" fmla="*/ 32 h 44"/>
                <a:gd name="T26" fmla="*/ 2147483647 w 46"/>
                <a:gd name="T27" fmla="*/ 38 h 44"/>
                <a:gd name="T28" fmla="*/ 2147483647 w 46"/>
                <a:gd name="T29" fmla="*/ 44 h 44"/>
                <a:gd name="T30" fmla="*/ 2147483647 w 46"/>
                <a:gd name="T31" fmla="*/ 44 h 44"/>
                <a:gd name="T32" fmla="*/ 2147483647 w 46"/>
                <a:gd name="T33" fmla="*/ 44 h 44"/>
                <a:gd name="T34" fmla="*/ 2147483647 w 46"/>
                <a:gd name="T35" fmla="*/ 42 h 44"/>
                <a:gd name="T36" fmla="*/ 2147483647 w 46"/>
                <a:gd name="T37" fmla="*/ 38 h 44"/>
                <a:gd name="T38" fmla="*/ 2147483647 w 46"/>
                <a:gd name="T39" fmla="*/ 30 h 44"/>
                <a:gd name="T40" fmla="*/ 0 w 46"/>
                <a:gd name="T41" fmla="*/ 22 h 44"/>
                <a:gd name="T42" fmla="*/ 0 w 46"/>
                <a:gd name="T43" fmla="*/ 22 h 44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w 46"/>
                <a:gd name="T67" fmla="*/ 0 h 44"/>
                <a:gd name="T68" fmla="*/ 46 w 46"/>
                <a:gd name="T69" fmla="*/ 44 h 44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T66" t="T67" r="T68" b="T69"/>
              <a:pathLst>
                <a:path w="46" h="44">
                  <a:moveTo>
                    <a:pt x="0" y="22"/>
                  </a:moveTo>
                  <a:lnTo>
                    <a:pt x="0" y="22"/>
                  </a:lnTo>
                  <a:lnTo>
                    <a:pt x="2" y="12"/>
                  </a:lnTo>
                  <a:lnTo>
                    <a:pt x="8" y="6"/>
                  </a:lnTo>
                  <a:lnTo>
                    <a:pt x="14" y="0"/>
                  </a:lnTo>
                  <a:lnTo>
                    <a:pt x="24" y="0"/>
                  </a:lnTo>
                  <a:lnTo>
                    <a:pt x="32" y="2"/>
                  </a:lnTo>
                  <a:lnTo>
                    <a:pt x="40" y="6"/>
                  </a:lnTo>
                  <a:lnTo>
                    <a:pt x="44" y="14"/>
                  </a:lnTo>
                  <a:lnTo>
                    <a:pt x="46" y="22"/>
                  </a:lnTo>
                  <a:lnTo>
                    <a:pt x="44" y="32"/>
                  </a:lnTo>
                  <a:lnTo>
                    <a:pt x="38" y="38"/>
                  </a:lnTo>
                  <a:lnTo>
                    <a:pt x="32" y="44"/>
                  </a:lnTo>
                  <a:lnTo>
                    <a:pt x="22" y="44"/>
                  </a:lnTo>
                  <a:lnTo>
                    <a:pt x="14" y="42"/>
                  </a:lnTo>
                  <a:lnTo>
                    <a:pt x="6" y="38"/>
                  </a:lnTo>
                  <a:lnTo>
                    <a:pt x="2" y="30"/>
                  </a:lnTo>
                  <a:lnTo>
                    <a:pt x="0" y="22"/>
                  </a:ln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94" name="Rectangle 120"/>
            <p:cNvSpPr>
              <a:spLocks noChangeArrowheads="1"/>
            </p:cNvSpPr>
            <p:nvPr/>
          </p:nvSpPr>
          <p:spPr bwMode="auto">
            <a:xfrm>
              <a:off x="5013" y="1507"/>
              <a:ext cx="26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/>
            <a:p>
              <a:pPr algn="r"/>
              <a:r>
                <a:rPr lang="en-US" sz="1800">
                  <a:solidFill>
                    <a:schemeClr val="bg1"/>
                  </a:solidFill>
                  <a:latin typeface="Arial Narrow" pitchFamily="34" charset="0"/>
                </a:rPr>
                <a:t>2000</a:t>
              </a:r>
            </a:p>
          </p:txBody>
        </p:sp>
      </p:grpSp>
      <p:grpSp>
        <p:nvGrpSpPr>
          <p:cNvPr id="64587" name="Group 121"/>
          <p:cNvGrpSpPr>
            <a:grpSpLocks/>
          </p:cNvGrpSpPr>
          <p:nvPr/>
        </p:nvGrpSpPr>
        <p:grpSpPr bwMode="auto">
          <a:xfrm>
            <a:off x="1925638" y="1958975"/>
            <a:ext cx="6048375" cy="3495675"/>
            <a:chOff x="1173" y="1522"/>
            <a:chExt cx="3810" cy="2202"/>
          </a:xfrm>
        </p:grpSpPr>
        <p:sp>
          <p:nvSpPr>
            <p:cNvPr id="64591" name="Line 122"/>
            <p:cNvSpPr>
              <a:spLocks noChangeShapeType="1"/>
            </p:cNvSpPr>
            <p:nvPr/>
          </p:nvSpPr>
          <p:spPr bwMode="auto">
            <a:xfrm>
              <a:off x="1173" y="1522"/>
              <a:ext cx="2" cy="2202"/>
            </a:xfrm>
            <a:prstGeom prst="line">
              <a:avLst/>
            </a:prstGeom>
            <a:noFill/>
            <a:ln w="19050">
              <a:solidFill>
                <a:srgbClr val="66FF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92" name="Line 123"/>
            <p:cNvSpPr>
              <a:spLocks noChangeShapeType="1"/>
            </p:cNvSpPr>
            <p:nvPr/>
          </p:nvSpPr>
          <p:spPr bwMode="auto">
            <a:xfrm>
              <a:off x="1173" y="3723"/>
              <a:ext cx="3810" cy="1"/>
            </a:xfrm>
            <a:prstGeom prst="line">
              <a:avLst/>
            </a:prstGeom>
            <a:noFill/>
            <a:ln w="19050">
              <a:solidFill>
                <a:srgbClr val="66FF66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4588" name="Rectangle 124"/>
          <p:cNvSpPr>
            <a:spLocks noChangeArrowheads="1"/>
          </p:cNvSpPr>
          <p:nvPr/>
        </p:nvSpPr>
        <p:spPr bwMode="auto">
          <a:xfrm rot="-5400000">
            <a:off x="-381794" y="4025107"/>
            <a:ext cx="2500313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600" b="1">
                <a:solidFill>
                  <a:schemeClr val="bg1"/>
                </a:solidFill>
                <a:latin typeface="Arial" charset="0"/>
              </a:rPr>
              <a:t>CONSUMPTION </a:t>
            </a:r>
            <a:r>
              <a:rPr lang="en-US" sz="1400" b="1">
                <a:solidFill>
                  <a:schemeClr val="bg1"/>
                </a:solidFill>
                <a:latin typeface="Arial" charset="0"/>
              </a:rPr>
              <a:t>(billions)</a:t>
            </a:r>
          </a:p>
        </p:txBody>
      </p:sp>
      <p:sp>
        <p:nvSpPr>
          <p:cNvPr id="367746" name="Line 130"/>
          <p:cNvSpPr>
            <a:spLocks noChangeShapeType="1"/>
          </p:cNvSpPr>
          <p:nvPr/>
        </p:nvSpPr>
        <p:spPr bwMode="auto">
          <a:xfrm>
            <a:off x="6200775" y="2609850"/>
            <a:ext cx="323850" cy="171450"/>
          </a:xfrm>
          <a:prstGeom prst="line">
            <a:avLst/>
          </a:prstGeom>
          <a:noFill/>
          <a:ln w="38100">
            <a:solidFill>
              <a:srgbClr val="66FF66"/>
            </a:solidFill>
            <a:round/>
            <a:headEnd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367747" name="Rectangle 131"/>
          <p:cNvSpPr>
            <a:spLocks noChangeArrowheads="1"/>
          </p:cNvSpPr>
          <p:nvPr/>
        </p:nvSpPr>
        <p:spPr bwMode="auto">
          <a:xfrm>
            <a:off x="6219825" y="4933950"/>
            <a:ext cx="186690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en-US" sz="1800" b="1" dirty="0">
                <a:solidFill>
                  <a:schemeClr val="fol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[so, gives us APC]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676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6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2000"/>
                                        <p:tgtEl>
                                          <p:spTgt spid="3677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4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4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5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 nodeType="afterGroup">
                            <p:stCondLst>
                              <p:cond delay="5500"/>
                            </p:stCondLst>
                            <p:childTnLst>
                              <p:par>
                                <p:cTn id="5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5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6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6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 nodeType="afterGroup">
                            <p:stCondLst>
                              <p:cond delay="7500"/>
                            </p:stCondLst>
                            <p:childTnLst>
                              <p:par>
                                <p:cTn id="6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6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 nodeType="afterGroup">
                            <p:stCondLst>
                              <p:cond delay="8500"/>
                            </p:stCondLst>
                            <p:childTnLst>
                              <p:par>
                                <p:cTn id="7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7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9500"/>
                            </p:stCondLst>
                            <p:childTnLst>
                              <p:par>
                                <p:cTn id="7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8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 nodeType="clickPar">
                      <p:stCondLst>
                        <p:cond delay="indefinite"/>
                      </p:stCondLst>
                      <p:childTnLst>
                        <p:par>
                          <p:cTn id="8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6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7" dur="500"/>
                                        <p:tgtEl>
                                          <p:spTgt spid="3676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2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9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7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1000"/>
                                        <p:tgtEl>
                                          <p:spTgt spid="3677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67646" grpId="0" animBg="1"/>
      <p:bldP spid="367669" grpId="0" animBg="1"/>
      <p:bldP spid="367746" grpId="0" animBg="1"/>
      <p:bldP spid="367747" grpId="0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538" name="Picture 49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36650" y="936625"/>
            <a:ext cx="6872288" cy="554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9" name="Rectangle 3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819150"/>
          </a:xfrm>
        </p:spPr>
        <p:txBody>
          <a:bodyPr lIns="90488" tIns="44450" rIns="90488" bIns="44450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eaLnBrk="1" hangingPunct="1">
              <a:defRPr/>
            </a:pPr>
            <a:r>
              <a:rPr lang="en-US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U.S. </a:t>
            </a:r>
            <a:r>
              <a:rPr lang="en-US" b="1" dirty="0" smtClean="0">
                <a:solidFill>
                  <a:srgbClr val="0099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Consumption</a:t>
            </a:r>
            <a:r>
              <a:rPr lang="en-US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and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Income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3094" name="Picture 22" descr="thundercloud with lighting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589338" y="466725"/>
            <a:ext cx="5876925" cy="309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72707" name="Group 2"/>
          <p:cNvGrpSpPr>
            <a:grpSpLocks/>
          </p:cNvGrpSpPr>
          <p:nvPr/>
        </p:nvGrpSpPr>
        <p:grpSpPr bwMode="auto">
          <a:xfrm>
            <a:off x="3225800" y="2041525"/>
            <a:ext cx="4335463" cy="3384550"/>
            <a:chOff x="2080" y="1286"/>
            <a:chExt cx="2712" cy="2132"/>
          </a:xfrm>
        </p:grpSpPr>
        <p:sp>
          <p:nvSpPr>
            <p:cNvPr id="72718" name="Line 3"/>
            <p:cNvSpPr>
              <a:spLocks noChangeShapeType="1"/>
            </p:cNvSpPr>
            <p:nvPr/>
          </p:nvSpPr>
          <p:spPr bwMode="auto">
            <a:xfrm>
              <a:off x="2080" y="1286"/>
              <a:ext cx="0" cy="2132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719" name="Line 4"/>
            <p:cNvSpPr>
              <a:spLocks noChangeShapeType="1"/>
            </p:cNvSpPr>
            <p:nvPr/>
          </p:nvSpPr>
          <p:spPr bwMode="auto">
            <a:xfrm>
              <a:off x="2404" y="1286"/>
              <a:ext cx="0" cy="2132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720" name="Line 5"/>
            <p:cNvSpPr>
              <a:spLocks noChangeShapeType="1"/>
            </p:cNvSpPr>
            <p:nvPr/>
          </p:nvSpPr>
          <p:spPr bwMode="auto">
            <a:xfrm>
              <a:off x="2752" y="1286"/>
              <a:ext cx="0" cy="2132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721" name="Line 6"/>
            <p:cNvSpPr>
              <a:spLocks noChangeShapeType="1"/>
            </p:cNvSpPr>
            <p:nvPr/>
          </p:nvSpPr>
          <p:spPr bwMode="auto">
            <a:xfrm>
              <a:off x="3088" y="1286"/>
              <a:ext cx="0" cy="2132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722" name="Line 7"/>
            <p:cNvSpPr>
              <a:spLocks noChangeShapeType="1"/>
            </p:cNvSpPr>
            <p:nvPr/>
          </p:nvSpPr>
          <p:spPr bwMode="auto">
            <a:xfrm>
              <a:off x="3430" y="1286"/>
              <a:ext cx="0" cy="2132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723" name="Line 8"/>
            <p:cNvSpPr>
              <a:spLocks noChangeShapeType="1"/>
            </p:cNvSpPr>
            <p:nvPr/>
          </p:nvSpPr>
          <p:spPr bwMode="auto">
            <a:xfrm>
              <a:off x="3772" y="1286"/>
              <a:ext cx="0" cy="2132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724" name="Line 9"/>
            <p:cNvSpPr>
              <a:spLocks noChangeShapeType="1"/>
            </p:cNvSpPr>
            <p:nvPr/>
          </p:nvSpPr>
          <p:spPr bwMode="auto">
            <a:xfrm>
              <a:off x="4108" y="1286"/>
              <a:ext cx="0" cy="2132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725" name="Line 10"/>
            <p:cNvSpPr>
              <a:spLocks noChangeShapeType="1"/>
            </p:cNvSpPr>
            <p:nvPr/>
          </p:nvSpPr>
          <p:spPr bwMode="auto">
            <a:xfrm>
              <a:off x="4450" y="1286"/>
              <a:ext cx="0" cy="2132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2726" name="Line 11"/>
            <p:cNvSpPr>
              <a:spLocks noChangeShapeType="1"/>
            </p:cNvSpPr>
            <p:nvPr/>
          </p:nvSpPr>
          <p:spPr bwMode="auto">
            <a:xfrm>
              <a:off x="4792" y="1286"/>
              <a:ext cx="0" cy="2132"/>
            </a:xfrm>
            <a:prstGeom prst="line">
              <a:avLst/>
            </a:prstGeom>
            <a:noFill/>
            <a:ln w="12700">
              <a:solidFill>
                <a:schemeClr val="bg2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graphicFrame>
        <p:nvGraphicFramePr>
          <p:cNvPr id="643085" name="Object 13"/>
          <p:cNvGraphicFramePr>
            <a:graphicFrameLocks noGrp="1" noChangeAspect="1"/>
          </p:cNvGraphicFramePr>
          <p:nvPr>
            <p:ph idx="1"/>
          </p:nvPr>
        </p:nvGraphicFramePr>
        <p:xfrm>
          <a:off x="2130425" y="2257425"/>
          <a:ext cx="6040438" cy="37861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858" name="Chart" r:id="rId7" imgW="6096000" imgH="4067175" progId="MSGraph.Chart.8">
                  <p:embed followColorScheme="full"/>
                </p:oleObj>
              </mc:Choice>
              <mc:Fallback>
                <p:oleObj name="Chart" r:id="rId7" imgW="6096000" imgH="4067175" progId="MSGraph.Chart.8">
                  <p:embed followColorScheme="full"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130425" y="2257425"/>
                        <a:ext cx="6040438" cy="3786188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bg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43086" name="Text Box 14"/>
          <p:cNvSpPr txBox="1">
            <a:spLocks noChangeArrowheads="1"/>
          </p:cNvSpPr>
          <p:nvPr/>
        </p:nvSpPr>
        <p:spPr bwMode="auto">
          <a:xfrm>
            <a:off x="2952750" y="5441950"/>
            <a:ext cx="5110163" cy="2905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300" b="1">
                <a:latin typeface="Arial" charset="0"/>
              </a:rPr>
              <a:t>1971   1975    1979    1983    1987   1991    1995    1999    2003     </a:t>
            </a:r>
          </a:p>
        </p:txBody>
      </p:sp>
      <p:sp>
        <p:nvSpPr>
          <p:cNvPr id="643087" name="Text Box 15"/>
          <p:cNvSpPr txBox="1">
            <a:spLocks noChangeArrowheads="1"/>
          </p:cNvSpPr>
          <p:nvPr/>
        </p:nvSpPr>
        <p:spPr bwMode="auto">
          <a:xfrm>
            <a:off x="6321425" y="3797300"/>
            <a:ext cx="9032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sz="2400" b="1" dirty="0" smtClean="0">
                <a:solidFill>
                  <a:srgbClr val="0000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GDP</a:t>
            </a:r>
          </a:p>
        </p:txBody>
      </p:sp>
      <p:sp>
        <p:nvSpPr>
          <p:cNvPr id="643088" name="Text Box 16"/>
          <p:cNvSpPr txBox="1">
            <a:spLocks noChangeArrowheads="1"/>
          </p:cNvSpPr>
          <p:nvPr/>
        </p:nvSpPr>
        <p:spPr bwMode="auto">
          <a:xfrm>
            <a:off x="5346700" y="2978150"/>
            <a:ext cx="2854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>
              <a:defRPr/>
            </a:pP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Gross Investment</a:t>
            </a:r>
          </a:p>
        </p:txBody>
      </p:sp>
      <p:sp>
        <p:nvSpPr>
          <p:cNvPr id="72712" name="Text Box 18"/>
          <p:cNvSpPr txBox="1">
            <a:spLocks noChangeArrowheads="1"/>
          </p:cNvSpPr>
          <p:nvPr/>
        </p:nvSpPr>
        <p:spPr bwMode="auto">
          <a:xfrm rot="-5400000">
            <a:off x="1206500" y="4557713"/>
            <a:ext cx="1838325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latin typeface="Arial" charset="0"/>
              </a:rPr>
              <a:t>Percentage Change</a:t>
            </a:r>
          </a:p>
        </p:txBody>
      </p:sp>
      <p:sp>
        <p:nvSpPr>
          <p:cNvPr id="72713" name="Text Box 19"/>
          <p:cNvSpPr txBox="1">
            <a:spLocks noChangeArrowheads="1"/>
          </p:cNvSpPr>
          <p:nvPr/>
        </p:nvSpPr>
        <p:spPr bwMode="auto">
          <a:xfrm>
            <a:off x="4814888" y="5688013"/>
            <a:ext cx="569912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400" b="1">
                <a:latin typeface="Arial" charset="0"/>
              </a:rPr>
              <a:t>Year</a:t>
            </a:r>
          </a:p>
        </p:txBody>
      </p:sp>
      <p:sp>
        <p:nvSpPr>
          <p:cNvPr id="643092" name="Rectangle 20"/>
          <p:cNvSpPr>
            <a:spLocks noChangeArrowheads="1"/>
          </p:cNvSpPr>
          <p:nvPr/>
        </p:nvSpPr>
        <p:spPr bwMode="auto">
          <a:xfrm>
            <a:off x="3009900" y="5153025"/>
            <a:ext cx="50482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2400" b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R   R     R R         R          R   </a:t>
            </a:r>
          </a:p>
        </p:txBody>
      </p:sp>
      <p:pic>
        <p:nvPicPr>
          <p:cNvPr id="643098" name="thun108.wav">
            <a:hlinkClick r:id="" action="ppaction://media"/>
          </p:cNvPr>
          <p:cNvPicPr>
            <a:picLocks noRot="1" noChangeAspect="1" noChangeArrowheads="1"/>
          </p:cNvPicPr>
          <p:nvPr>
            <a:wavAudioFile r:embed="rId2" name="thunder13.wav"/>
          </p:nvPr>
        </p:nvPicPr>
        <p:blipFill>
          <a:blip r:embed="rId9"/>
          <a:srcRect/>
          <a:stretch>
            <a:fillRect/>
          </a:stretch>
        </p:blipFill>
        <p:spPr bwMode="auto">
          <a:xfrm>
            <a:off x="0" y="6553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716" name="WordArt 27"/>
          <p:cNvSpPr>
            <a:spLocks noChangeArrowheads="1" noChangeShapeType="1" noTextEdit="1"/>
          </p:cNvSpPr>
          <p:nvPr/>
        </p:nvSpPr>
        <p:spPr bwMode="auto">
          <a:xfrm>
            <a:off x="1363663" y="88900"/>
            <a:ext cx="6623050" cy="4826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3600" kern="10" dirty="0">
                <a:ln w="12700">
                  <a:solidFill>
                    <a:schemeClr val="tx1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Rockwell Extra Bold"/>
              </a:rPr>
              <a:t>Volatility  of  Investment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27000" y="800100"/>
            <a:ext cx="4802188" cy="2528888"/>
          </a:xfrm>
          <a:prstGeom prst="rect">
            <a:avLst/>
          </a:prstGeom>
          <a:noFill/>
          <a:ln w="38100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0"/>
                                        <p:tgtEl>
                                          <p:spTgt spid="6430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2000"/>
                                        <p:tgtEl>
                                          <p:spTgt spid="6430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3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0"/>
                                        <p:tgtEl>
                                          <p:spTgt spid="6430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765" fill="hold"/>
                                        <p:tgtEl>
                                          <p:spTgt spid="64309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43098"/>
                </p:tgtEl>
              </p:cMediaNode>
            </p:audio>
          </p:childTnLst>
        </p:cTn>
      </p:par>
    </p:tnLst>
    <p:bldLst>
      <p:bldP spid="643086" grpId="0"/>
      <p:bldP spid="643087" grpId="0"/>
      <p:bldP spid="64308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" y="0"/>
            <a:ext cx="9137649" cy="68580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</p:pic>
      <p:sp>
        <p:nvSpPr>
          <p:cNvPr id="65" name="Line 8"/>
          <p:cNvSpPr>
            <a:spLocks noChangeShapeType="1"/>
          </p:cNvSpPr>
          <p:nvPr/>
        </p:nvSpPr>
        <p:spPr bwMode="auto">
          <a:xfrm>
            <a:off x="7478711" y="2949575"/>
            <a:ext cx="762000" cy="1066800"/>
          </a:xfrm>
          <a:prstGeom prst="line">
            <a:avLst/>
          </a:prstGeom>
          <a:noFill/>
          <a:ln w="38100">
            <a:solidFill>
              <a:srgbClr val="009900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 dirty="0">
              <a:solidFill>
                <a:srgbClr val="000000"/>
              </a:solidFill>
            </a:endParaRPr>
          </a:p>
        </p:txBody>
      </p:sp>
      <p:sp>
        <p:nvSpPr>
          <p:cNvPr id="53" name="Line 4"/>
          <p:cNvSpPr>
            <a:spLocks noChangeShapeType="1"/>
          </p:cNvSpPr>
          <p:nvPr/>
        </p:nvSpPr>
        <p:spPr bwMode="auto">
          <a:xfrm>
            <a:off x="7451725" y="2908300"/>
            <a:ext cx="762000" cy="1066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38" name="Arc 15"/>
          <p:cNvSpPr>
            <a:spLocks/>
          </p:cNvSpPr>
          <p:nvPr/>
        </p:nvSpPr>
        <p:spPr bwMode="auto">
          <a:xfrm flipV="1">
            <a:off x="6096000" y="2514600"/>
            <a:ext cx="1801813" cy="1524000"/>
          </a:xfrm>
          <a:custGeom>
            <a:avLst/>
            <a:gdLst>
              <a:gd name="T0" fmla="*/ 0 w 21289"/>
              <a:gd name="T1" fmla="*/ 0 h 21600"/>
              <a:gd name="T2" fmla="*/ 2147483647 w 21289"/>
              <a:gd name="T3" fmla="*/ 2147483647 h 21600"/>
              <a:gd name="T4" fmla="*/ 0 w 21289"/>
              <a:gd name="T5" fmla="*/ 2147483647 h 21600"/>
              <a:gd name="T6" fmla="*/ 0 60000 65536"/>
              <a:gd name="T7" fmla="*/ 0 60000 65536"/>
              <a:gd name="T8" fmla="*/ 0 60000 65536"/>
              <a:gd name="T9" fmla="*/ 0 w 21289"/>
              <a:gd name="T10" fmla="*/ 0 h 21600"/>
              <a:gd name="T11" fmla="*/ 21289 w 21289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289" h="21600" fill="none" extrusionOk="0">
                <a:moveTo>
                  <a:pt x="-1" y="0"/>
                </a:moveTo>
                <a:cubicBezTo>
                  <a:pt x="10519" y="0"/>
                  <a:pt x="19509" y="7578"/>
                  <a:pt x="21288" y="17947"/>
                </a:cubicBezTo>
              </a:path>
              <a:path w="21289" h="21600" stroke="0" extrusionOk="0">
                <a:moveTo>
                  <a:pt x="-1" y="0"/>
                </a:moveTo>
                <a:cubicBezTo>
                  <a:pt x="10519" y="0"/>
                  <a:pt x="19509" y="7578"/>
                  <a:pt x="21288" y="17947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5715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659460" name="Line 4"/>
          <p:cNvSpPr>
            <a:spLocks noChangeShapeType="1"/>
          </p:cNvSpPr>
          <p:nvPr/>
        </p:nvSpPr>
        <p:spPr bwMode="auto">
          <a:xfrm>
            <a:off x="1676400" y="3044825"/>
            <a:ext cx="755649" cy="1047750"/>
          </a:xfrm>
          <a:prstGeom prst="line">
            <a:avLst/>
          </a:prstGeom>
          <a:noFill/>
          <a:ln w="3810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31" name="Line 17"/>
          <p:cNvSpPr>
            <a:spLocks noChangeShapeType="1"/>
          </p:cNvSpPr>
          <p:nvPr/>
        </p:nvSpPr>
        <p:spPr bwMode="auto">
          <a:xfrm>
            <a:off x="1495425" y="3036888"/>
            <a:ext cx="762000" cy="106680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en-US"/>
          </a:p>
        </p:txBody>
      </p:sp>
      <p:sp>
        <p:nvSpPr>
          <p:cNvPr id="64" name="Line 17"/>
          <p:cNvSpPr>
            <a:spLocks noChangeShapeType="1"/>
          </p:cNvSpPr>
          <p:nvPr/>
        </p:nvSpPr>
        <p:spPr bwMode="auto">
          <a:xfrm>
            <a:off x="1495425" y="3036888"/>
            <a:ext cx="838200" cy="1181100"/>
          </a:xfrm>
          <a:prstGeom prst="line">
            <a:avLst/>
          </a:prstGeom>
          <a:noFill/>
          <a:ln w="38100">
            <a:solidFill>
              <a:srgbClr val="FF0000"/>
            </a:solidFill>
            <a:prstDash val="solid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pic>
        <p:nvPicPr>
          <p:cNvPr id="42" name="Picture 57" descr="divider inflation line_of_fire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261224" y="4092575"/>
            <a:ext cx="701675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Line 8"/>
          <p:cNvSpPr>
            <a:spLocks noChangeShapeType="1"/>
          </p:cNvSpPr>
          <p:nvPr/>
        </p:nvSpPr>
        <p:spPr bwMode="auto">
          <a:xfrm>
            <a:off x="2155825" y="3044825"/>
            <a:ext cx="762000" cy="1066800"/>
          </a:xfrm>
          <a:prstGeom prst="line">
            <a:avLst/>
          </a:prstGeom>
          <a:noFill/>
          <a:ln w="5715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5123" name="Picture 100" descr="divider candy cane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978898" y="4100714"/>
            <a:ext cx="650001" cy="178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8" name="Line 14"/>
          <p:cNvSpPr>
            <a:spLocks noChangeShapeType="1"/>
          </p:cNvSpPr>
          <p:nvPr/>
        </p:nvSpPr>
        <p:spPr bwMode="auto">
          <a:xfrm>
            <a:off x="1257300" y="2540000"/>
            <a:ext cx="0" cy="1752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29" name="Line 15"/>
          <p:cNvSpPr>
            <a:spLocks noChangeShapeType="1"/>
          </p:cNvSpPr>
          <p:nvPr/>
        </p:nvSpPr>
        <p:spPr bwMode="auto">
          <a:xfrm>
            <a:off x="1257300" y="4282750"/>
            <a:ext cx="213360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30" name="Rectangle 16"/>
          <p:cNvSpPr>
            <a:spLocks noChangeArrowheads="1"/>
          </p:cNvSpPr>
          <p:nvPr/>
        </p:nvSpPr>
        <p:spPr bwMode="auto">
          <a:xfrm>
            <a:off x="876300" y="3578225"/>
            <a:ext cx="381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b="1" dirty="0">
                <a:latin typeface="Arial" charset="0"/>
                <a:cs typeface="Arial" charset="0"/>
              </a:rPr>
              <a:t>PL</a:t>
            </a:r>
          </a:p>
        </p:txBody>
      </p:sp>
      <p:sp>
        <p:nvSpPr>
          <p:cNvPr id="5132" name="Line 18"/>
          <p:cNvSpPr>
            <a:spLocks noChangeShapeType="1"/>
          </p:cNvSpPr>
          <p:nvPr/>
        </p:nvSpPr>
        <p:spPr bwMode="auto">
          <a:xfrm>
            <a:off x="1969373" y="3694113"/>
            <a:ext cx="0" cy="584993"/>
          </a:xfrm>
          <a:prstGeom prst="line">
            <a:avLst/>
          </a:prstGeom>
          <a:noFill/>
          <a:ln w="38100">
            <a:solidFill>
              <a:srgbClr val="C00000"/>
            </a:solidFill>
            <a:prstDash val="sysDot"/>
            <a:round/>
            <a:headEnd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59475" name="Rectangle 19"/>
          <p:cNvSpPr>
            <a:spLocks noChangeArrowheads="1"/>
          </p:cNvSpPr>
          <p:nvPr/>
        </p:nvSpPr>
        <p:spPr bwMode="auto">
          <a:xfrm>
            <a:off x="1864590" y="2816225"/>
            <a:ext cx="609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b="1" dirty="0">
                <a:latin typeface="Arial" charset="0"/>
                <a:cs typeface="Arial" charset="0"/>
              </a:rPr>
              <a:t>AD</a:t>
            </a:r>
            <a:r>
              <a:rPr lang="en-US" sz="1600" b="1" dirty="0">
                <a:latin typeface="Arial" charset="0"/>
                <a:cs typeface="Arial" charset="0"/>
              </a:rPr>
              <a:t>2</a:t>
            </a:r>
          </a:p>
        </p:txBody>
      </p:sp>
      <p:sp>
        <p:nvSpPr>
          <p:cNvPr id="659476" name="Rectangle 20"/>
          <p:cNvSpPr>
            <a:spLocks noChangeArrowheads="1"/>
          </p:cNvSpPr>
          <p:nvPr/>
        </p:nvSpPr>
        <p:spPr bwMode="auto">
          <a:xfrm>
            <a:off x="1266825" y="2732088"/>
            <a:ext cx="457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AD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1</a:t>
            </a:r>
          </a:p>
        </p:txBody>
      </p:sp>
      <p:sp>
        <p:nvSpPr>
          <p:cNvPr id="5135" name="Rectangle 21"/>
          <p:cNvSpPr>
            <a:spLocks noChangeArrowheads="1"/>
          </p:cNvSpPr>
          <p:nvPr/>
        </p:nvSpPr>
        <p:spPr bwMode="auto">
          <a:xfrm>
            <a:off x="2305049" y="2501900"/>
            <a:ext cx="609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b="1" dirty="0">
                <a:latin typeface="Arial" charset="0"/>
                <a:cs typeface="Arial" charset="0"/>
              </a:rPr>
              <a:t>LRAS</a:t>
            </a:r>
          </a:p>
        </p:txBody>
      </p:sp>
      <p:sp>
        <p:nvSpPr>
          <p:cNvPr id="659513" name="Rectangle 57"/>
          <p:cNvSpPr>
            <a:spLocks noChangeArrowheads="1"/>
          </p:cNvSpPr>
          <p:nvPr/>
        </p:nvSpPr>
        <p:spPr bwMode="auto">
          <a:xfrm>
            <a:off x="3390900" y="3571875"/>
            <a:ext cx="762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8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SRAS</a:t>
            </a:r>
          </a:p>
        </p:txBody>
      </p:sp>
      <p:sp>
        <p:nvSpPr>
          <p:cNvPr id="5138" name="Arc 60"/>
          <p:cNvSpPr>
            <a:spLocks/>
          </p:cNvSpPr>
          <p:nvPr/>
        </p:nvSpPr>
        <p:spPr bwMode="auto">
          <a:xfrm flipV="1">
            <a:off x="1423193" y="2514600"/>
            <a:ext cx="1801813" cy="1524000"/>
          </a:xfrm>
          <a:custGeom>
            <a:avLst/>
            <a:gdLst>
              <a:gd name="T0" fmla="*/ 0 w 21289"/>
              <a:gd name="T1" fmla="*/ 0 h 21600"/>
              <a:gd name="T2" fmla="*/ 2147483647 w 21289"/>
              <a:gd name="T3" fmla="*/ 2147483647 h 21600"/>
              <a:gd name="T4" fmla="*/ 0 w 21289"/>
              <a:gd name="T5" fmla="*/ 2147483647 h 21600"/>
              <a:gd name="T6" fmla="*/ 0 60000 65536"/>
              <a:gd name="T7" fmla="*/ 0 60000 65536"/>
              <a:gd name="T8" fmla="*/ 0 60000 65536"/>
              <a:gd name="T9" fmla="*/ 0 w 21289"/>
              <a:gd name="T10" fmla="*/ 0 h 21600"/>
              <a:gd name="T11" fmla="*/ 21289 w 21289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289" h="21600" fill="none" extrusionOk="0">
                <a:moveTo>
                  <a:pt x="-1" y="0"/>
                </a:moveTo>
                <a:cubicBezTo>
                  <a:pt x="10519" y="0"/>
                  <a:pt x="19509" y="7578"/>
                  <a:pt x="21288" y="17947"/>
                </a:cubicBezTo>
              </a:path>
              <a:path w="21289" h="21600" stroke="0" extrusionOk="0">
                <a:moveTo>
                  <a:pt x="-1" y="0"/>
                </a:moveTo>
                <a:cubicBezTo>
                  <a:pt x="10519" y="0"/>
                  <a:pt x="19509" y="7578"/>
                  <a:pt x="21288" y="17947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57150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139" name="Line 61"/>
          <p:cNvSpPr>
            <a:spLocks noChangeShapeType="1"/>
          </p:cNvSpPr>
          <p:nvPr/>
        </p:nvSpPr>
        <p:spPr bwMode="auto">
          <a:xfrm>
            <a:off x="2641600" y="2682550"/>
            <a:ext cx="0" cy="1600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5140" name="Line 62"/>
          <p:cNvSpPr>
            <a:spLocks noChangeShapeType="1"/>
          </p:cNvSpPr>
          <p:nvPr/>
        </p:nvSpPr>
        <p:spPr bwMode="auto">
          <a:xfrm flipH="1">
            <a:off x="1257300" y="3692525"/>
            <a:ext cx="2133600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 type="none" w="med" len="med"/>
            <a:tailEnd type="none" w="med" len="med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en-US"/>
          </a:p>
        </p:txBody>
      </p:sp>
      <p:pic>
        <p:nvPicPr>
          <p:cNvPr id="5143" name="Picture 65" descr="1 aaaa bullet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807448" y="3603625"/>
            <a:ext cx="304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59538" name="Picture 82" descr="1 a bullet gets bigger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2527300" y="358140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57" name="WordArt 86"/>
          <p:cNvSpPr>
            <a:spLocks noChangeArrowheads="1" noChangeShapeType="1" noTextEdit="1"/>
          </p:cNvSpPr>
          <p:nvPr/>
        </p:nvSpPr>
        <p:spPr bwMode="auto">
          <a:xfrm>
            <a:off x="1577974" y="66675"/>
            <a:ext cx="5995988" cy="5016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3600" kern="10" dirty="0" smtClean="0">
                <a:ln w="28575">
                  <a:solidFill>
                    <a:srgbClr val="FF3300"/>
                  </a:solidFill>
                  <a:round/>
                  <a:headEnd/>
                  <a:tailEnd/>
                </a:ln>
                <a:latin typeface="Arial Black" panose="020B0A04020102020204" pitchFamily="34" charset="0"/>
                <a:cs typeface="Arial" panose="020B0604020202020204" pitchFamily="34" charset="0"/>
              </a:rPr>
              <a:t>The Multipliers [MPC = .75]</a:t>
            </a:r>
            <a:endParaRPr lang="en-US" sz="3600" kern="10" dirty="0">
              <a:ln w="28575">
                <a:solidFill>
                  <a:srgbClr val="FF3300"/>
                </a:solidFill>
                <a:round/>
                <a:headEnd/>
                <a:tailEnd/>
              </a:ln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Rectangle 51"/>
          <p:cNvSpPr>
            <a:spLocks noChangeArrowheads="1"/>
          </p:cNvSpPr>
          <p:nvPr/>
        </p:nvSpPr>
        <p:spPr bwMode="auto">
          <a:xfrm>
            <a:off x="15875" y="5224587"/>
            <a:ext cx="9144000" cy="162865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225425" indent="-225425" eaLnBrk="0" hangingPunct="0">
              <a:buFontTx/>
              <a:buChar char="•"/>
              <a:defRPr/>
            </a:pPr>
            <a:r>
              <a:rPr lang="en-US" sz="2000" b="1" dirty="0" smtClean="0">
                <a:latin typeface="Arial" charset="0"/>
              </a:rPr>
              <a:t>The </a:t>
            </a:r>
            <a:r>
              <a:rPr lang="en-US" sz="2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AS curve </a:t>
            </a:r>
            <a:r>
              <a:rPr lang="en-US" sz="2000" b="1" dirty="0" smtClean="0">
                <a:latin typeface="Arial" charset="0"/>
              </a:rPr>
              <a:t>will be </a:t>
            </a:r>
            <a:r>
              <a:rPr lang="en-US" sz="2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horizontal</a:t>
            </a:r>
            <a:r>
              <a:rPr lang="en-US" sz="2000" b="1" dirty="0" smtClean="0">
                <a:latin typeface="Arial" charset="0"/>
              </a:rPr>
              <a:t>.</a:t>
            </a:r>
            <a:endParaRPr lang="en-US" sz="2000" b="1" dirty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225425" indent="-225425" eaLnBrk="0" hangingPunct="0">
              <a:buFontTx/>
              <a:buChar char="•"/>
              <a:defRPr/>
            </a:pPr>
            <a:r>
              <a:rPr lang="en-US" sz="2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PL </a:t>
            </a:r>
            <a:r>
              <a:rPr lang="en-US" sz="19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will not </a:t>
            </a:r>
            <a:r>
              <a:rPr lang="en-US" sz="2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change </a:t>
            </a:r>
            <a:r>
              <a:rPr lang="en-US" sz="1800" b="1" dirty="0" smtClean="0">
                <a:latin typeface="Arial" charset="0"/>
              </a:rPr>
              <a:t>to decrease impact of fiscal policy [dotted line AS is reality]</a:t>
            </a:r>
            <a:endParaRPr lang="en-US" sz="1800" b="1" dirty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 marL="225425" indent="-225425" eaLnBrk="0" hangingPunct="0">
              <a:buFontTx/>
              <a:buChar char="•"/>
              <a:defRPr/>
            </a:pPr>
            <a:r>
              <a:rPr lang="en-US" sz="2000" b="1" dirty="0" smtClean="0">
                <a:latin typeface="Arial" charset="0"/>
              </a:rPr>
              <a:t>We will </a:t>
            </a:r>
            <a:r>
              <a:rPr lang="en-US" sz="2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ignore the impact of taxes, imports, and price level</a:t>
            </a:r>
            <a:r>
              <a:rPr lang="en-US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.</a:t>
            </a:r>
            <a:endParaRPr lang="en-US" sz="2000" b="1" dirty="0" smtClean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 marL="225425" indent="-225425" eaLnBrk="0" hangingPunct="0">
              <a:buFontTx/>
              <a:buChar char="•"/>
              <a:defRPr/>
            </a:pPr>
            <a:r>
              <a:rPr lang="en-US" sz="2000" b="1" dirty="0" smtClean="0">
                <a:solidFill>
                  <a:srgbClr val="000000"/>
                </a:solidFill>
                <a:latin typeface="Arial" charset="0"/>
              </a:rPr>
              <a:t>In other words, </a:t>
            </a:r>
            <a:r>
              <a:rPr lang="en-US" sz="2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“suspend reality”  </a:t>
            </a:r>
            <a:r>
              <a:rPr lang="en-US" sz="2000" b="1" dirty="0" smtClean="0">
                <a:solidFill>
                  <a:srgbClr val="000000"/>
                </a:solidFill>
                <a:latin typeface="Arial" charset="0"/>
              </a:rPr>
              <a:t>to demonstrate </a:t>
            </a:r>
            <a:r>
              <a:rPr lang="en-US" sz="2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fiscal policy actions</a:t>
            </a:r>
            <a:r>
              <a:rPr lang="en-US" sz="2000" b="1" dirty="0" smtClean="0">
                <a:solidFill>
                  <a:srgbClr val="000000"/>
                </a:solidFill>
                <a:latin typeface="Arial" charset="0"/>
              </a:rPr>
              <a:t>.</a:t>
            </a:r>
          </a:p>
          <a:p>
            <a:pPr marL="225425" indent="-225425" eaLnBrk="0" hangingPunct="0">
              <a:buFontTx/>
              <a:buChar char="•"/>
              <a:defRPr/>
            </a:pPr>
            <a:r>
              <a:rPr lang="en-US" sz="2000" b="1" dirty="0" smtClean="0">
                <a:solidFill>
                  <a:srgbClr val="000000"/>
                </a:solidFill>
                <a:latin typeface="Arial" charset="0"/>
              </a:rPr>
              <a:t>But then, we are  </a:t>
            </a:r>
            <a:r>
              <a:rPr lang="en-US" sz="2000" b="1" dirty="0" smtClean="0">
                <a:solidFill>
                  <a:srgbClr val="00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“always suspending reality” </a:t>
            </a:r>
            <a:r>
              <a:rPr lang="en-US" sz="2000" b="1" dirty="0" smtClean="0">
                <a:solidFill>
                  <a:srgbClr val="000000"/>
                </a:solidFill>
                <a:latin typeface="Arial" charset="0"/>
              </a:rPr>
              <a:t>in economics. </a:t>
            </a:r>
            <a:endParaRPr lang="en-US" sz="2000" b="1" dirty="0" smtClean="0">
              <a:solidFill>
                <a:srgbClr val="00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51" name="Rectangle 50"/>
          <p:cNvSpPr>
            <a:spLocks noChangeArrowheads="1"/>
          </p:cNvSpPr>
          <p:nvPr/>
        </p:nvSpPr>
        <p:spPr bwMode="auto">
          <a:xfrm>
            <a:off x="28575" y="4886325"/>
            <a:ext cx="9115426" cy="393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457200" indent="-457200">
              <a:defRPr/>
            </a:pPr>
            <a:r>
              <a:rPr lang="en-US" sz="2200" b="1" u="sng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pitchFamily="34" charset="0"/>
              </a:rPr>
              <a:t>AD/AS M</a:t>
            </a:r>
            <a:r>
              <a:rPr lang="en-US" sz="2100" b="1" u="sng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pitchFamily="34" charset="0"/>
              </a:rPr>
              <a:t>odel </a:t>
            </a:r>
            <a:r>
              <a:rPr lang="en-US" sz="2200" b="1" u="sng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pitchFamily="34" charset="0"/>
              </a:rPr>
              <a:t>S</a:t>
            </a:r>
            <a:r>
              <a:rPr lang="en-US" sz="2100" b="1" u="sng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pitchFamily="34" charset="0"/>
              </a:rPr>
              <a:t>implifications</a:t>
            </a:r>
            <a:r>
              <a:rPr lang="en-US" sz="2200" b="1" u="sng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pitchFamily="34" charset="0"/>
              </a:rPr>
              <a:t> F</a:t>
            </a:r>
            <a:r>
              <a:rPr lang="en-US" sz="2100" b="1" u="sng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pitchFamily="34" charset="0"/>
              </a:rPr>
              <a:t>or </a:t>
            </a:r>
            <a:r>
              <a:rPr lang="en-US" sz="2200" b="1" u="sng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pitchFamily="34" charset="0"/>
              </a:rPr>
              <a:t>D</a:t>
            </a:r>
            <a:r>
              <a:rPr lang="en-US" sz="2000" b="1" u="sng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pitchFamily="34" charset="0"/>
              </a:rPr>
              <a:t>emonstrating </a:t>
            </a:r>
            <a:r>
              <a:rPr lang="en-US" sz="2200" b="1" u="sng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pitchFamily="34" charset="0"/>
              </a:rPr>
              <a:t>F</a:t>
            </a:r>
            <a:r>
              <a:rPr lang="en-US" sz="2100" b="1" u="sng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  <a:cs typeface="Arial" pitchFamily="34" charset="0"/>
              </a:rPr>
              <a:t>iscal Policy</a:t>
            </a:r>
            <a:endParaRPr lang="en-US" sz="2100" b="1" u="sng" dirty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27" name="Rectangle 57"/>
          <p:cNvSpPr>
            <a:spLocks noChangeArrowheads="1"/>
          </p:cNvSpPr>
          <p:nvPr/>
        </p:nvSpPr>
        <p:spPr bwMode="auto">
          <a:xfrm>
            <a:off x="3257550" y="4314825"/>
            <a:ext cx="762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800" b="1" dirty="0" smtClean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RGDP</a:t>
            </a:r>
            <a:endParaRPr lang="en-US" sz="1800" b="1" dirty="0"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29" name="Rectangle 57"/>
          <p:cNvSpPr>
            <a:spLocks noChangeArrowheads="1"/>
          </p:cNvSpPr>
          <p:nvPr/>
        </p:nvSpPr>
        <p:spPr bwMode="auto">
          <a:xfrm>
            <a:off x="463551" y="4733925"/>
            <a:ext cx="2917824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en-US" sz="1800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Recessionary GDP Gap</a:t>
            </a:r>
            <a:endParaRPr lang="en-US" sz="1800" b="1" dirty="0">
              <a:solidFill>
                <a:srgbClr val="C00000"/>
              </a:solidFill>
              <a:latin typeface="Arial" charset="0"/>
              <a:cs typeface="Arial" charset="0"/>
            </a:endParaRPr>
          </a:p>
        </p:txBody>
      </p:sp>
      <p:sp>
        <p:nvSpPr>
          <p:cNvPr id="30" name="Line 15"/>
          <p:cNvSpPr>
            <a:spLocks noChangeShapeType="1"/>
          </p:cNvSpPr>
          <p:nvPr/>
        </p:nvSpPr>
        <p:spPr bwMode="auto">
          <a:xfrm flipH="1" flipV="1">
            <a:off x="2291193" y="4211637"/>
            <a:ext cx="42432" cy="522287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 type="stealth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sp3d extrusionH="57150">
              <a:bevelT w="38100" h="38100"/>
            </a:sp3d>
          </a:bodyPr>
          <a:lstStyle/>
          <a:p>
            <a:pPr algn="ctr"/>
            <a:endParaRPr lang="en-US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31" name="Rectangle 57"/>
          <p:cNvSpPr>
            <a:spLocks noChangeArrowheads="1"/>
          </p:cNvSpPr>
          <p:nvPr/>
        </p:nvSpPr>
        <p:spPr bwMode="auto">
          <a:xfrm>
            <a:off x="128587" y="2185988"/>
            <a:ext cx="3089275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en-US" sz="1800" b="1" dirty="0" smtClean="0">
                <a:solidFill>
                  <a:srgbClr val="C00000"/>
                </a:solidFill>
                <a:latin typeface="Arial" charset="0"/>
                <a:cs typeface="Arial" charset="0"/>
              </a:rPr>
              <a:t>Recessionary Spending Gap</a:t>
            </a:r>
            <a:endParaRPr lang="en-US" sz="1800" b="1" dirty="0">
              <a:solidFill>
                <a:srgbClr val="C00000"/>
              </a:solidFill>
              <a:latin typeface="Arial" charset="0"/>
              <a:cs typeface="Arial" charset="0"/>
            </a:endParaRPr>
          </a:p>
        </p:txBody>
      </p:sp>
      <p:sp>
        <p:nvSpPr>
          <p:cNvPr id="33" name="Line 15"/>
          <p:cNvSpPr>
            <a:spLocks noChangeShapeType="1"/>
          </p:cNvSpPr>
          <p:nvPr/>
        </p:nvSpPr>
        <p:spPr bwMode="auto">
          <a:xfrm flipH="1">
            <a:off x="1807448" y="2422527"/>
            <a:ext cx="218991" cy="854073"/>
          </a:xfrm>
          <a:prstGeom prst="line">
            <a:avLst/>
          </a:prstGeom>
          <a:noFill/>
          <a:ln w="57150">
            <a:solidFill>
              <a:srgbClr val="C00000"/>
            </a:solidFill>
            <a:round/>
            <a:headEnd/>
            <a:tailEnd type="stealth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pPr algn="ctr"/>
            <a:endParaRPr lang="en-US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32" name="Rectangle 57"/>
          <p:cNvSpPr>
            <a:spLocks noChangeArrowheads="1"/>
          </p:cNvSpPr>
          <p:nvPr/>
        </p:nvSpPr>
        <p:spPr bwMode="auto">
          <a:xfrm>
            <a:off x="2889249" y="2588419"/>
            <a:ext cx="762000" cy="21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SRAS</a:t>
            </a:r>
          </a:p>
        </p:txBody>
      </p:sp>
      <p:sp>
        <p:nvSpPr>
          <p:cNvPr id="34" name="Line 6"/>
          <p:cNvSpPr>
            <a:spLocks noChangeShapeType="1"/>
          </p:cNvSpPr>
          <p:nvPr/>
        </p:nvSpPr>
        <p:spPr bwMode="auto">
          <a:xfrm>
            <a:off x="5867399" y="4343400"/>
            <a:ext cx="30194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35" name="Line 5"/>
          <p:cNvSpPr>
            <a:spLocks noChangeShapeType="1"/>
          </p:cNvSpPr>
          <p:nvPr/>
        </p:nvSpPr>
        <p:spPr bwMode="auto">
          <a:xfrm>
            <a:off x="5867400" y="2590800"/>
            <a:ext cx="0" cy="1752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36" name="Line 17"/>
          <p:cNvSpPr>
            <a:spLocks noChangeShapeType="1"/>
          </p:cNvSpPr>
          <p:nvPr/>
        </p:nvSpPr>
        <p:spPr bwMode="auto">
          <a:xfrm flipH="1">
            <a:off x="5867400" y="3679825"/>
            <a:ext cx="2400300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37" name="Rectangle 7"/>
          <p:cNvSpPr>
            <a:spLocks noChangeArrowheads="1"/>
          </p:cNvSpPr>
          <p:nvPr/>
        </p:nvSpPr>
        <p:spPr bwMode="auto">
          <a:xfrm>
            <a:off x="5486400" y="3543300"/>
            <a:ext cx="3810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dirty="0">
                <a:solidFill>
                  <a:srgbClr val="000000"/>
                </a:solidFill>
                <a:latin typeface="Arial" charset="0"/>
                <a:cs typeface="Arial" charset="0"/>
              </a:rPr>
              <a:t>PL</a:t>
            </a:r>
          </a:p>
        </p:txBody>
      </p:sp>
      <p:sp>
        <p:nvSpPr>
          <p:cNvPr id="41" name="Rectangle 14"/>
          <p:cNvSpPr>
            <a:spLocks noChangeArrowheads="1"/>
          </p:cNvSpPr>
          <p:nvPr/>
        </p:nvSpPr>
        <p:spPr bwMode="auto">
          <a:xfrm>
            <a:off x="8267700" y="3543300"/>
            <a:ext cx="762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SRAS</a:t>
            </a:r>
          </a:p>
        </p:txBody>
      </p:sp>
      <p:sp>
        <p:nvSpPr>
          <p:cNvPr id="43" name="Rectangle 10"/>
          <p:cNvSpPr>
            <a:spLocks noChangeArrowheads="1"/>
          </p:cNvSpPr>
          <p:nvPr/>
        </p:nvSpPr>
        <p:spPr bwMode="auto">
          <a:xfrm>
            <a:off x="6276975" y="2686050"/>
            <a:ext cx="609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AD</a:t>
            </a:r>
            <a:r>
              <a:rPr lang="en-US" sz="16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2</a:t>
            </a:r>
            <a:endParaRPr lang="en-US" sz="18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44" name="Rectangle 14"/>
          <p:cNvSpPr>
            <a:spLocks noChangeArrowheads="1"/>
          </p:cNvSpPr>
          <p:nvPr/>
        </p:nvSpPr>
        <p:spPr bwMode="auto">
          <a:xfrm>
            <a:off x="8251825" y="4365625"/>
            <a:ext cx="762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RGDP</a:t>
            </a:r>
            <a:endParaRPr lang="en-US" sz="18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45" name="Line 16"/>
          <p:cNvSpPr>
            <a:spLocks noChangeShapeType="1"/>
          </p:cNvSpPr>
          <p:nvPr/>
        </p:nvSpPr>
        <p:spPr bwMode="auto">
          <a:xfrm>
            <a:off x="7242175" y="2743200"/>
            <a:ext cx="0" cy="1600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47" name="Rectangle 12"/>
          <p:cNvSpPr>
            <a:spLocks noChangeArrowheads="1"/>
          </p:cNvSpPr>
          <p:nvPr/>
        </p:nvSpPr>
        <p:spPr bwMode="auto">
          <a:xfrm>
            <a:off x="6918325" y="2520950"/>
            <a:ext cx="609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US" sz="1800" b="1" dirty="0">
                <a:solidFill>
                  <a:srgbClr val="000000"/>
                </a:solidFill>
                <a:latin typeface="Arial" charset="0"/>
                <a:cs typeface="Arial" charset="0"/>
              </a:rPr>
              <a:t>LRAS</a:t>
            </a:r>
          </a:p>
        </p:txBody>
      </p:sp>
      <p:sp>
        <p:nvSpPr>
          <p:cNvPr id="54" name="Line 15"/>
          <p:cNvSpPr>
            <a:spLocks noChangeShapeType="1"/>
          </p:cNvSpPr>
          <p:nvPr/>
        </p:nvSpPr>
        <p:spPr bwMode="auto">
          <a:xfrm>
            <a:off x="6454775" y="2340105"/>
            <a:ext cx="946150" cy="704590"/>
          </a:xfrm>
          <a:prstGeom prst="line">
            <a:avLst/>
          </a:prstGeom>
          <a:noFill/>
          <a:ln w="57150">
            <a:solidFill>
              <a:srgbClr val="009900"/>
            </a:solidFill>
            <a:round/>
            <a:headEnd/>
            <a:tailEnd type="stealth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55" name="Rectangle 57"/>
          <p:cNvSpPr>
            <a:spLocks noChangeArrowheads="1"/>
          </p:cNvSpPr>
          <p:nvPr/>
        </p:nvSpPr>
        <p:spPr bwMode="auto">
          <a:xfrm>
            <a:off x="4905375" y="2071687"/>
            <a:ext cx="3136901" cy="2685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Inflationary Spending Gap</a:t>
            </a:r>
            <a:endParaRPr lang="en-US" sz="1800" b="1" dirty="0">
              <a:solidFill>
                <a:srgbClr val="006600"/>
              </a:solidFill>
              <a:latin typeface="Arial" charset="0"/>
              <a:cs typeface="Arial" charset="0"/>
            </a:endParaRPr>
          </a:p>
        </p:txBody>
      </p:sp>
      <p:sp>
        <p:nvSpPr>
          <p:cNvPr id="56" name="Line 15"/>
          <p:cNvSpPr>
            <a:spLocks noChangeShapeType="1"/>
          </p:cNvSpPr>
          <p:nvPr/>
        </p:nvSpPr>
        <p:spPr bwMode="auto">
          <a:xfrm flipV="1">
            <a:off x="7612061" y="4260845"/>
            <a:ext cx="0" cy="405734"/>
          </a:xfrm>
          <a:prstGeom prst="line">
            <a:avLst/>
          </a:prstGeom>
          <a:noFill/>
          <a:ln w="57150">
            <a:solidFill>
              <a:srgbClr val="009900"/>
            </a:solidFill>
            <a:round/>
            <a:headEnd/>
            <a:tailEnd type="stealth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>
            <a:sp3d extrusionH="57150">
              <a:bevelT w="38100" h="38100"/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57" name="Rectangle 57"/>
          <p:cNvSpPr>
            <a:spLocks noChangeArrowheads="1"/>
          </p:cNvSpPr>
          <p:nvPr/>
        </p:nvSpPr>
        <p:spPr bwMode="auto">
          <a:xfrm>
            <a:off x="5981701" y="4719637"/>
            <a:ext cx="2520950" cy="319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b="1" dirty="0" smtClean="0">
                <a:solidFill>
                  <a:srgbClr val="006600"/>
                </a:solidFill>
                <a:latin typeface="Arial" charset="0"/>
                <a:cs typeface="Arial" charset="0"/>
              </a:rPr>
              <a:t>Inflationary GDP Gap</a:t>
            </a:r>
            <a:endParaRPr lang="en-US" sz="1800" b="1" dirty="0">
              <a:solidFill>
                <a:srgbClr val="006600"/>
              </a:solidFill>
              <a:latin typeface="Arial" charset="0"/>
              <a:cs typeface="Arial" charset="0"/>
            </a:endParaRPr>
          </a:p>
        </p:txBody>
      </p:sp>
      <p:sp>
        <p:nvSpPr>
          <p:cNvPr id="58" name="Line 9"/>
          <p:cNvSpPr>
            <a:spLocks noChangeShapeType="1"/>
          </p:cNvSpPr>
          <p:nvPr/>
        </p:nvSpPr>
        <p:spPr bwMode="auto">
          <a:xfrm flipH="1">
            <a:off x="7962900" y="3657600"/>
            <a:ext cx="12700" cy="660400"/>
          </a:xfrm>
          <a:prstGeom prst="line">
            <a:avLst/>
          </a:prstGeom>
          <a:noFill/>
          <a:ln w="38100">
            <a:solidFill>
              <a:srgbClr val="009900"/>
            </a:solidFill>
            <a:prstDash val="sysDot"/>
            <a:round/>
            <a:headEnd/>
            <a:tailEnd type="stealth" w="med" len="med"/>
          </a:ln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59" name="Rectangle 11"/>
          <p:cNvSpPr>
            <a:spLocks noChangeArrowheads="1"/>
          </p:cNvSpPr>
          <p:nvPr/>
        </p:nvSpPr>
        <p:spPr bwMode="auto">
          <a:xfrm>
            <a:off x="7251700" y="2667000"/>
            <a:ext cx="457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18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AD</a:t>
            </a:r>
            <a:r>
              <a:rPr lang="en-US" sz="16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1</a:t>
            </a:r>
            <a:endParaRPr lang="en-US" sz="1800" b="1" dirty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60" name="Rectangle 57"/>
          <p:cNvSpPr>
            <a:spLocks noChangeArrowheads="1"/>
          </p:cNvSpPr>
          <p:nvPr/>
        </p:nvSpPr>
        <p:spPr bwMode="auto">
          <a:xfrm>
            <a:off x="7600950" y="2597944"/>
            <a:ext cx="762000" cy="21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6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SRAS</a:t>
            </a:r>
          </a:p>
        </p:txBody>
      </p:sp>
      <p:sp>
        <p:nvSpPr>
          <p:cNvPr id="62" name="Rectangle 61"/>
          <p:cNvSpPr/>
          <p:nvPr/>
        </p:nvSpPr>
        <p:spPr>
          <a:xfrm>
            <a:off x="-14288" y="1091109"/>
            <a:ext cx="4081463" cy="9541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defRPr/>
            </a:pPr>
            <a:r>
              <a:rPr lang="en-US" b="1" dirty="0" smtClean="0">
                <a:ln w="11430">
                  <a:solidFill>
                    <a:srgbClr val="0066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[If there is a </a:t>
            </a:r>
          </a:p>
          <a:p>
            <a:pPr algn="ctr">
              <a:defRPr/>
            </a:pPr>
            <a:r>
              <a:rPr lang="en-US" b="1" dirty="0" smtClean="0">
                <a:ln w="11430">
                  <a:solidFill>
                    <a:srgbClr val="006600"/>
                  </a:solidFill>
                </a:ln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Recessionary Gap]</a:t>
            </a:r>
            <a:endParaRPr lang="en-US" b="1" dirty="0">
              <a:ln w="11430">
                <a:solidFill>
                  <a:srgbClr val="006600"/>
                </a:solidFill>
              </a:ln>
              <a:solidFill>
                <a:srgbClr val="FF00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63" name="Rectangle 62"/>
          <p:cNvSpPr/>
          <p:nvPr/>
        </p:nvSpPr>
        <p:spPr>
          <a:xfrm>
            <a:off x="4905375" y="1091109"/>
            <a:ext cx="4081463" cy="95410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defRPr/>
            </a:pPr>
            <a:r>
              <a:rPr lang="en-US" b="1" dirty="0" smtClean="0">
                <a:ln w="11430">
                  <a:solidFill>
                    <a:srgbClr val="006600"/>
                  </a:solidFill>
                </a:ln>
                <a:solidFill>
                  <a:srgbClr val="00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[If there is an </a:t>
            </a:r>
          </a:p>
          <a:p>
            <a:pPr algn="ctr">
              <a:defRPr/>
            </a:pPr>
            <a:r>
              <a:rPr lang="en-US" b="1" dirty="0" smtClean="0">
                <a:ln w="11430">
                  <a:solidFill>
                    <a:srgbClr val="006600"/>
                  </a:solidFill>
                </a:ln>
                <a:solidFill>
                  <a:srgbClr val="00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Inflationary Gap]</a:t>
            </a:r>
            <a:endParaRPr lang="en-US" b="1" dirty="0">
              <a:ln w="11430">
                <a:solidFill>
                  <a:srgbClr val="006600"/>
                </a:solidFill>
              </a:ln>
              <a:solidFill>
                <a:srgbClr val="009900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48" name="Line 8"/>
          <p:cNvSpPr>
            <a:spLocks noChangeShapeType="1"/>
          </p:cNvSpPr>
          <p:nvPr/>
        </p:nvSpPr>
        <p:spPr bwMode="auto">
          <a:xfrm>
            <a:off x="6680200" y="2895600"/>
            <a:ext cx="762000" cy="10668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en-US" sz="2800">
              <a:solidFill>
                <a:srgbClr val="000000"/>
              </a:solidFill>
            </a:endParaRPr>
          </a:p>
        </p:txBody>
      </p:sp>
      <p:sp>
        <p:nvSpPr>
          <p:cNvPr id="61" name="Rectangle 60"/>
          <p:cNvSpPr/>
          <p:nvPr/>
        </p:nvSpPr>
        <p:spPr>
          <a:xfrm>
            <a:off x="-14288" y="444778"/>
            <a:ext cx="9082089" cy="64633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3600" b="1" dirty="0" smtClean="0">
                <a:ln w="11430">
                  <a:solidFill>
                    <a:srgbClr val="006600"/>
                  </a:solidFill>
                </a:ln>
                <a:solidFill>
                  <a:srgbClr val="00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[M</a:t>
            </a:r>
            <a:r>
              <a:rPr lang="en-US" b="1" dirty="0" smtClean="0">
                <a:ln w="11430">
                  <a:solidFill>
                    <a:srgbClr val="006600"/>
                  </a:solidFill>
                </a:ln>
                <a:solidFill>
                  <a:srgbClr val="00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E(1/MPS)</a:t>
            </a:r>
            <a:r>
              <a:rPr lang="en-US" sz="3600" b="1" dirty="0">
                <a:ln w="11430">
                  <a:solidFill>
                    <a:srgbClr val="006600"/>
                  </a:solidFill>
                </a:ln>
                <a:solidFill>
                  <a:srgbClr val="00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;</a:t>
            </a:r>
            <a:r>
              <a:rPr lang="en-US" sz="3600" b="1" dirty="0" smtClean="0">
                <a:ln w="11430">
                  <a:solidFill>
                    <a:srgbClr val="006600"/>
                  </a:solidFill>
                </a:ln>
                <a:solidFill>
                  <a:srgbClr val="00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3600" b="1" dirty="0" smtClean="0">
                <a:ln w="11430">
                  <a:solidFill>
                    <a:srgbClr val="006600"/>
                  </a:solidFill>
                </a:ln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M</a:t>
            </a:r>
            <a:r>
              <a:rPr lang="en-US" b="1" dirty="0" smtClean="0">
                <a:ln w="11430">
                  <a:solidFill>
                    <a:srgbClr val="006600"/>
                  </a:solidFill>
                </a:ln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T(-MPC/MPS)</a:t>
            </a:r>
            <a:r>
              <a:rPr lang="en-US" sz="3600" b="1" dirty="0" smtClean="0">
                <a:ln w="11430">
                  <a:solidFill>
                    <a:srgbClr val="006600"/>
                  </a:solidFill>
                </a:ln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, </a:t>
            </a:r>
            <a:r>
              <a:rPr lang="en-US" sz="3600" b="1" dirty="0" smtClean="0">
                <a:ln w="11430">
                  <a:solidFill>
                    <a:srgbClr val="006600"/>
                  </a:solidFill>
                </a:ln>
                <a:solidFill>
                  <a:srgbClr val="4D4D4D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&amp;</a:t>
            </a:r>
            <a:r>
              <a:rPr lang="en-US" sz="3600" b="1" dirty="0" smtClean="0">
                <a:ln w="11430">
                  <a:solidFill>
                    <a:srgbClr val="006600"/>
                  </a:solidFill>
                </a:ln>
                <a:solidFill>
                  <a:srgbClr val="CC0066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 </a:t>
            </a:r>
            <a:r>
              <a:rPr lang="en-US" sz="3600" b="1" dirty="0" smtClean="0">
                <a:ln w="11430">
                  <a:solidFill>
                    <a:srgbClr val="006600"/>
                  </a:solidFill>
                </a:ln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M</a:t>
            </a:r>
            <a:r>
              <a:rPr lang="en-US" b="1" dirty="0" smtClean="0">
                <a:ln w="11430">
                  <a:solidFill>
                    <a:srgbClr val="006600"/>
                  </a:solidFill>
                </a:ln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BB(“1”</a:t>
            </a:r>
            <a:r>
              <a:rPr lang="en-US" sz="3600" b="1" dirty="0" smtClean="0">
                <a:ln w="11430">
                  <a:solidFill>
                    <a:srgbClr val="006600"/>
                  </a:solidFill>
                </a:ln>
                <a:solidFill>
                  <a:srgbClr val="0000FF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]</a:t>
            </a:r>
            <a:endParaRPr lang="en-US" sz="3600" b="1" dirty="0">
              <a:ln w="11430">
                <a:solidFill>
                  <a:srgbClr val="006600"/>
                </a:solidFill>
              </a:ln>
              <a:solidFill>
                <a:srgbClr val="0000FF"/>
              </a:soli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0375" y="4204384"/>
            <a:ext cx="5207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Y</a:t>
            </a: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</a:t>
            </a:r>
            <a:r>
              <a:rPr lang="en-US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7</a:t>
            </a:r>
            <a:r>
              <a:rPr 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00</a:t>
            </a:r>
            <a:endParaRPr lang="en-US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2432049" y="4206656"/>
            <a:ext cx="520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Arial" pitchFamily="34" charset="0"/>
                <a:cs typeface="Arial" pitchFamily="34" charset="0"/>
              </a:rPr>
              <a:t>Y*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800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8" name="Rectangle 33" descr="Papyrus"/>
          <p:cNvSpPr>
            <a:spLocks noChangeArrowheads="1"/>
          </p:cNvSpPr>
          <p:nvPr/>
        </p:nvSpPr>
        <p:spPr bwMode="auto">
          <a:xfrm>
            <a:off x="1416915" y="2872582"/>
            <a:ext cx="3238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1200" b="1" dirty="0" smtClean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+25</a:t>
            </a:r>
            <a:endParaRPr lang="en-US" sz="1200" b="1" dirty="0">
              <a:solidFill>
                <a:srgbClr val="FF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9" name="Rectangle 34" descr="Papyrus"/>
          <p:cNvSpPr>
            <a:spLocks noChangeArrowheads="1"/>
          </p:cNvSpPr>
          <p:nvPr/>
        </p:nvSpPr>
        <p:spPr bwMode="auto">
          <a:xfrm>
            <a:off x="1927225" y="3931148"/>
            <a:ext cx="752475" cy="209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en-US" sz="12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Arial" charset="0"/>
              </a:rPr>
              <a:t>+ </a:t>
            </a:r>
            <a:r>
              <a:rPr lang="en-US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Arial" charset="0"/>
              </a:rPr>
              <a:t>100 B</a:t>
            </a:r>
            <a:endParaRPr lang="en-US" sz="1200" b="1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  <a:cs typeface="Arial" charset="0"/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6975475" y="4251790"/>
            <a:ext cx="5207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latin typeface="Arial" pitchFamily="34" charset="0"/>
                <a:cs typeface="Arial" pitchFamily="34" charset="0"/>
              </a:rPr>
              <a:t>Y* </a:t>
            </a:r>
            <a:r>
              <a:rPr lang="en-US" sz="1400" b="1" dirty="0" smtClean="0">
                <a:latin typeface="Arial" pitchFamily="34" charset="0"/>
                <a:cs typeface="Arial" pitchFamily="34" charset="0"/>
              </a:rPr>
              <a:t>800</a:t>
            </a:r>
            <a:endParaRPr lang="en-US" sz="1400" b="1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7807325" y="4249519"/>
            <a:ext cx="520700" cy="646331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2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Y</a:t>
            </a:r>
            <a:r>
              <a:rPr lang="en-US" sz="1600" b="1" dirty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</a:t>
            </a:r>
            <a:r>
              <a:rPr lang="en-US" sz="2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4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900</a:t>
            </a:r>
            <a:endParaRPr lang="en-US" sz="1400" b="1" dirty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72" name="Rectangle 33" descr="Papyrus"/>
          <p:cNvSpPr>
            <a:spLocks noChangeArrowheads="1"/>
          </p:cNvSpPr>
          <p:nvPr/>
        </p:nvSpPr>
        <p:spPr bwMode="auto">
          <a:xfrm>
            <a:off x="7283450" y="3064669"/>
            <a:ext cx="320674" cy="114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1200" b="1" dirty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-</a:t>
            </a:r>
            <a:r>
              <a:rPr lang="en-US" sz="1200" b="1" dirty="0" smtClean="0">
                <a:solidFill>
                  <a:srgbClr val="00B050"/>
                </a:solidFill>
                <a:latin typeface="Arial" pitchFamily="34" charset="0"/>
                <a:cs typeface="Arial" pitchFamily="34" charset="0"/>
              </a:rPr>
              <a:t>25</a:t>
            </a:r>
            <a:endParaRPr lang="en-US" sz="1200" b="1" dirty="0">
              <a:solidFill>
                <a:srgbClr val="00B05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73" name="Rectangle 34" descr="Papyrus"/>
          <p:cNvSpPr>
            <a:spLocks noChangeArrowheads="1"/>
          </p:cNvSpPr>
          <p:nvPr/>
        </p:nvSpPr>
        <p:spPr bwMode="auto">
          <a:xfrm>
            <a:off x="7216775" y="3934074"/>
            <a:ext cx="752475" cy="2090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en-US" sz="1200" b="1" dirty="0">
                <a:solidFill>
                  <a:srgbClr val="00B05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Arial" charset="0"/>
              </a:rPr>
              <a:t>-</a:t>
            </a:r>
            <a:r>
              <a:rPr lang="en-US" sz="1200" b="1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Arial" charset="0"/>
              </a:rPr>
              <a:t> 100 B</a:t>
            </a:r>
            <a:endParaRPr lang="en-US" sz="1200" b="1" dirty="0">
              <a:solidFill>
                <a:srgbClr val="00B05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  <a:cs typeface="Arial" charset="0"/>
            </a:endParaRPr>
          </a:p>
        </p:txBody>
      </p:sp>
      <p:pic>
        <p:nvPicPr>
          <p:cNvPr id="5" name="Reality Is this fantasy or reality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171781" y="2273300"/>
            <a:ext cx="609600" cy="609600"/>
          </a:xfrm>
          <a:prstGeom prst="rect">
            <a:avLst/>
          </a:prstGeom>
        </p:spPr>
      </p:pic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6943" y="2976563"/>
            <a:ext cx="798513" cy="1090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6" name="Picture 35" descr="1 a bullet gets bigger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7112000" y="3570288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5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800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8000"/>
                            </p:stCondLst>
                            <p:childTnLst>
                              <p:par>
                                <p:cTn id="2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3000"/>
                                        <p:tgtEl>
                                          <p:spTgt spid="5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1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3000"/>
                                        <p:tgtEl>
                                          <p:spTgt spid="5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3000"/>
                                        <p:tgtEl>
                                          <p:spTgt spid="5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1" dur="1486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4860"/>
                            </p:stCondLst>
                            <p:childTnLst>
                              <p:par>
                                <p:cTn id="6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5" dur="2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07407E-6 L 0.01875 -4.07407E-6 " pathEditMode="relative" rAng="0" ptsTypes="AA">
                                      <p:cBhvr>
                                        <p:cTn id="69" dur="2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38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 s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2000"/>
                            </p:stCondLst>
                            <p:childTnLst>
                              <p:par>
                                <p:cTn id="7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3" dur="500"/>
                                        <p:tgtEl>
                                          <p:spTgt spid="6594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2500"/>
                            </p:stCondLst>
                            <p:childTnLst>
                              <p:par>
                                <p:cTn id="75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29 0.01551 L 0.06285 0.01829 " pathEditMode="relative" rAng="0" ptsTypes="AA">
                                      <p:cBhvr>
                                        <p:cTn id="81" dur="3000" fill="hold"/>
                                        <p:tgtEl>
                                          <p:spTgt spid="6594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78" y="13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 s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3000"/>
                            </p:stCondLst>
                            <p:childTnLst>
                              <p:par>
                                <p:cTn id="8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6595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3500"/>
                            </p:stCondLst>
                            <p:childTnLst>
                              <p:par>
                                <p:cTn id="8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1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4000"/>
                            </p:stCondLst>
                            <p:childTnLst>
                              <p:par>
                                <p:cTn id="9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6000"/>
                            </p:stCondLst>
                            <p:childTnLst>
                              <p:par>
                                <p:cTn id="9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9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8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9" fill="hold">
                            <p:stCondLst>
                              <p:cond delay="4000"/>
                            </p:stCondLst>
                            <p:childTnLst>
                              <p:par>
                                <p:cTn id="11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2" dur="2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14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7" fill="hold">
                            <p:stCondLst>
                              <p:cond delay="6500"/>
                            </p:stCondLst>
                            <p:childTnLst>
                              <p:par>
                                <p:cTn id="11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2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8500"/>
                            </p:stCondLst>
                            <p:childTnLst>
                              <p:par>
                                <p:cTn id="122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4" dur="2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5" fill="hold">
                            <p:stCondLst>
                              <p:cond delay="10500"/>
                            </p:stCondLst>
                            <p:childTnLst>
                              <p:par>
                                <p:cTn id="12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8" dur="2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9" fill="hold">
                            <p:stCondLst>
                              <p:cond delay="12500"/>
                            </p:stCondLst>
                            <p:childTnLst>
                              <p:par>
                                <p:cTn id="13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2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3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3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35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104 0.00139 L -0.02083 -3.7037E-7 " pathEditMode="relative" rAng="0" ptsTypes="AA">
                                      <p:cBhvr>
                                        <p:cTn id="139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94" y="-6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 s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2000"/>
                            </p:stCondLst>
                            <p:childTnLst>
                              <p:par>
                                <p:cTn id="1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43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4" fill="hold">
                            <p:stCondLst>
                              <p:cond delay="2500"/>
                            </p:stCondLst>
                            <p:childTnLst>
                              <p:par>
                                <p:cTn id="14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74 -0.00555 L -0.06841 -0.01389 " pathEditMode="relative" rAng="0" ptsTypes="AA">
                                      <p:cBhvr>
                                        <p:cTn id="150" dur="2000" fill="hold"/>
                                        <p:tgtEl>
                                          <p:spTgt spid="737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33" y="-41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 s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1" fill="hold">
                            <p:stCondLst>
                              <p:cond delay="2000"/>
                            </p:stCondLst>
                            <p:childTnLst>
                              <p:par>
                                <p:cTn id="15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4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500"/>
                            </p:stCondLst>
                            <p:childTnLst>
                              <p:par>
                                <p:cTn id="156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  <p:cond evt="onNext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65" grpId="0" animBg="1"/>
      <p:bldP spid="53" grpId="0" animBg="1"/>
      <p:bldP spid="38" grpId="0" animBg="1"/>
      <p:bldP spid="38" grpId="1" animBg="1"/>
      <p:bldP spid="659460" grpId="0" animBg="1"/>
      <p:bldP spid="659460" grpId="1" animBg="1"/>
      <p:bldP spid="659460" grpId="2" animBg="1"/>
      <p:bldP spid="64" grpId="0" animBg="1"/>
      <p:bldP spid="5138" grpId="0" animBg="1"/>
      <p:bldP spid="5138" grpId="1" animBg="1"/>
      <p:bldP spid="29" grpId="0"/>
      <p:bldP spid="30" grpId="0" animBg="1"/>
      <p:bldP spid="31" grpId="0"/>
      <p:bldP spid="33" grpId="0" animBg="1"/>
      <p:bldP spid="32" grpId="0"/>
      <p:bldP spid="32" grpId="1"/>
      <p:bldP spid="54" grpId="0" animBg="1"/>
      <p:bldP spid="55" grpId="0"/>
      <p:bldP spid="56" grpId="0" animBg="1"/>
      <p:bldP spid="57" grpId="0"/>
      <p:bldP spid="60" grpId="0"/>
      <p:bldP spid="60" grpId="1"/>
      <p:bldP spid="62" grpId="0"/>
      <p:bldP spid="63" grpId="0"/>
      <p:bldP spid="61" grpId="0"/>
      <p:bldP spid="68" grpId="0"/>
      <p:bldP spid="69" grpId="0"/>
      <p:bldP spid="72" grpId="0"/>
      <p:bldP spid="73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10" descr="thundercloud with lighting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165475" y="468313"/>
            <a:ext cx="2422525" cy="1641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5725" name="Thun124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Thunder 2.wav"/>
          </p:nvPr>
        </p:nvPicPr>
        <p:blipFill>
          <a:blip r:embed="rId6"/>
          <a:srcRect/>
          <a:stretch>
            <a:fillRect/>
          </a:stretch>
        </p:blipFill>
        <p:spPr bwMode="auto">
          <a:xfrm>
            <a:off x="571500" y="6553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3732" name="WordArt 15"/>
          <p:cNvSpPr>
            <a:spLocks noChangeArrowheads="1" noChangeShapeType="1" noTextEdit="1"/>
          </p:cNvSpPr>
          <p:nvPr/>
        </p:nvSpPr>
        <p:spPr bwMode="auto">
          <a:xfrm>
            <a:off x="358775" y="38100"/>
            <a:ext cx="8401050" cy="4953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3200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66FF"/>
                </a:solidFill>
                <a:latin typeface="Rockwell Extra Bold"/>
              </a:rPr>
              <a:t>Reasons  For  Instability  of  Investment</a:t>
            </a: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>
          <a:xfrm>
            <a:off x="0" y="1092200"/>
            <a:ext cx="9144000" cy="5715000"/>
          </a:xfrm>
          <a:prstGeom prst="rect">
            <a:avLst/>
          </a:prstGeom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SzPct val="120000"/>
              <a:buFontTx/>
              <a:buChar char="•"/>
              <a:defRPr/>
            </a:pPr>
            <a:r>
              <a:rPr lang="en-US" sz="3600" b="1" kern="0" dirty="0">
                <a:solidFill>
                  <a:schemeClr val="accent4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Durability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Font typeface="Tahoma" pitchFamily="34" charset="0"/>
              <a:buChar char="–"/>
              <a:defRPr/>
            </a:pPr>
            <a:r>
              <a:rPr lang="en-US" sz="2400" kern="0" dirty="0">
                <a:solidFill>
                  <a:schemeClr val="accent4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Capital has a long life-span, therefore once it is built there   is no immediate need for further investment.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SzPct val="120000"/>
              <a:buFontTx/>
              <a:buChar char="•"/>
              <a:defRPr/>
            </a:pPr>
            <a:r>
              <a:rPr lang="en-US" sz="3600" b="1" kern="0" dirty="0">
                <a:solidFill>
                  <a:schemeClr val="accent4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Irregularity of Innovation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Font typeface="Tahoma" pitchFamily="34" charset="0"/>
              <a:buChar char="–"/>
              <a:defRPr/>
            </a:pPr>
            <a:r>
              <a:rPr lang="en-US" sz="2400" kern="0" dirty="0">
                <a:solidFill>
                  <a:schemeClr val="accent4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Innovation  does  not  proceed in a smooth linear fashion, instead there are bursts of innovation followed by periods   of relative stability.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SzPct val="120000"/>
              <a:buFontTx/>
              <a:buChar char="•"/>
              <a:defRPr/>
            </a:pPr>
            <a:r>
              <a:rPr lang="en-US" sz="3600" b="1" kern="0" dirty="0">
                <a:solidFill>
                  <a:schemeClr val="accent4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Variability of Profits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Font typeface="Tahoma" pitchFamily="34" charset="0"/>
              <a:buChar char="–"/>
              <a:defRPr/>
            </a:pPr>
            <a:r>
              <a:rPr lang="en-US" sz="2400" kern="0" dirty="0">
                <a:solidFill>
                  <a:schemeClr val="accent4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Profitability is subject to the forces of competition, cyclical changes </a:t>
            </a:r>
            <a:r>
              <a:rPr lang="en-US" sz="2000" kern="0" dirty="0">
                <a:solidFill>
                  <a:schemeClr val="accent4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in the </a:t>
            </a:r>
            <a:r>
              <a:rPr lang="en-US" sz="2400" kern="0" dirty="0">
                <a:solidFill>
                  <a:schemeClr val="accent4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economy, &amp; human management decisions.</a:t>
            </a: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SzPct val="120000"/>
              <a:buFontTx/>
              <a:buChar char="•"/>
              <a:defRPr/>
            </a:pPr>
            <a:r>
              <a:rPr lang="en-US" sz="3600" b="1" kern="0" dirty="0">
                <a:solidFill>
                  <a:schemeClr val="accent4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Variability of Expectations</a:t>
            </a:r>
          </a:p>
          <a:p>
            <a:pPr marL="742950" lvl="1" indent="-285750" eaLnBrk="0" hangingPunct="0">
              <a:lnSpc>
                <a:spcPct val="90000"/>
              </a:lnSpc>
              <a:spcBef>
                <a:spcPct val="20000"/>
              </a:spcBef>
              <a:buClr>
                <a:srgbClr val="FF0000"/>
              </a:buClr>
              <a:buFont typeface="Tahoma" pitchFamily="34" charset="0"/>
              <a:buChar char="–"/>
              <a:defRPr/>
            </a:pPr>
            <a:r>
              <a:rPr lang="en-US" sz="2400" kern="0" dirty="0">
                <a:solidFill>
                  <a:schemeClr val="accent4">
                    <a:lumMod val="10000"/>
                  </a:schemeClr>
                </a:solidFill>
                <a:latin typeface="Arial" pitchFamily="34" charset="0"/>
                <a:cs typeface="Arial" pitchFamily="34" charset="0"/>
              </a:rPr>
              <a:t>Political, social &amp; natural phenomenon shape our positive and negative expectations of the future.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27" fill="hold"/>
                                        <p:tgtEl>
                                          <p:spTgt spid="11572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0" dur="2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8" dur="5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5725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ChangeArrowheads="1"/>
          </p:cNvSpPr>
          <p:nvPr/>
        </p:nvSpPr>
        <p:spPr bwMode="auto">
          <a:xfrm>
            <a:off x="2659997" y="1612106"/>
            <a:ext cx="5441950" cy="4733925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/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7" name="Arc 10"/>
          <p:cNvSpPr>
            <a:spLocks/>
          </p:cNvSpPr>
          <p:nvPr/>
        </p:nvSpPr>
        <p:spPr bwMode="auto">
          <a:xfrm rot="-1216564" flipH="1" flipV="1">
            <a:off x="4895850" y="1262063"/>
            <a:ext cx="3262313" cy="3743325"/>
          </a:xfrm>
          <a:custGeom>
            <a:avLst/>
            <a:gdLst>
              <a:gd name="T0" fmla="*/ 2147483647 w 21600"/>
              <a:gd name="T1" fmla="*/ 0 h 15790"/>
              <a:gd name="T2" fmla="*/ 2147483647 w 21600"/>
              <a:gd name="T3" fmla="*/ 2147483647 h 15790"/>
              <a:gd name="T4" fmla="*/ 0 w 21600"/>
              <a:gd name="T5" fmla="*/ 2147483647 h 15790"/>
              <a:gd name="T6" fmla="*/ 0 60000 65536"/>
              <a:gd name="T7" fmla="*/ 0 60000 65536"/>
              <a:gd name="T8" fmla="*/ 0 60000 65536"/>
              <a:gd name="T9" fmla="*/ 0 w 21600"/>
              <a:gd name="T10" fmla="*/ 0 h 15790"/>
              <a:gd name="T11" fmla="*/ 21600 w 21600"/>
              <a:gd name="T12" fmla="*/ 15790 h 1579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5790" fill="none" extrusionOk="0">
                <a:moveTo>
                  <a:pt x="14738" y="0"/>
                </a:moveTo>
                <a:cubicBezTo>
                  <a:pt x="19115" y="4085"/>
                  <a:pt x="21600" y="9803"/>
                  <a:pt x="21600" y="15790"/>
                </a:cubicBezTo>
              </a:path>
              <a:path w="21600" h="15790" stroke="0" extrusionOk="0">
                <a:moveTo>
                  <a:pt x="14738" y="0"/>
                </a:moveTo>
                <a:cubicBezTo>
                  <a:pt x="19115" y="4085"/>
                  <a:pt x="21600" y="9803"/>
                  <a:pt x="21600" y="15790"/>
                </a:cubicBezTo>
                <a:lnTo>
                  <a:pt x="0" y="15790"/>
                </a:lnTo>
                <a:lnTo>
                  <a:pt x="14738" y="0"/>
                </a:lnTo>
                <a:close/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6083300" y="5545138"/>
            <a:ext cx="15271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>
                <a:solidFill>
                  <a:srgbClr val="000000"/>
                </a:solidFill>
                <a:latin typeface="Arial" charset="0"/>
              </a:rPr>
              <a:t>Real GDP</a:t>
            </a:r>
          </a:p>
        </p:txBody>
      </p:sp>
      <p:sp>
        <p:nvSpPr>
          <p:cNvPr id="18436" name="Text Box 5"/>
          <p:cNvSpPr txBox="1">
            <a:spLocks noChangeArrowheads="1"/>
          </p:cNvSpPr>
          <p:nvPr/>
        </p:nvSpPr>
        <p:spPr bwMode="auto">
          <a:xfrm rot="-5400000">
            <a:off x="1462882" y="3571081"/>
            <a:ext cx="18113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Arial" charset="0"/>
                <a:cs typeface="Arial" charset="0"/>
              </a:rPr>
              <a:t>Price Level</a:t>
            </a:r>
          </a:p>
        </p:txBody>
      </p:sp>
      <p:sp>
        <p:nvSpPr>
          <p:cNvPr id="16389" name="Text Box 6"/>
          <p:cNvSpPr txBox="1">
            <a:spLocks noChangeArrowheads="1"/>
          </p:cNvSpPr>
          <p:nvPr/>
        </p:nvSpPr>
        <p:spPr bwMode="auto">
          <a:xfrm>
            <a:off x="3232150" y="1944688"/>
            <a:ext cx="6511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defRPr/>
            </a:pP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AD</a:t>
            </a:r>
            <a:r>
              <a:rPr lang="en-US" sz="2000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1</a:t>
            </a:r>
            <a:endParaRPr lang="en-US" sz="2000" b="1" baseline="-25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23977" name="Arc 9"/>
          <p:cNvSpPr>
            <a:spLocks/>
          </p:cNvSpPr>
          <p:nvPr/>
        </p:nvSpPr>
        <p:spPr bwMode="auto">
          <a:xfrm rot="-1216564" flipH="1" flipV="1">
            <a:off x="4219575" y="1519238"/>
            <a:ext cx="3262313" cy="3743325"/>
          </a:xfrm>
          <a:custGeom>
            <a:avLst/>
            <a:gdLst>
              <a:gd name="T0" fmla="*/ 2147483647 w 21600"/>
              <a:gd name="T1" fmla="*/ 0 h 15790"/>
              <a:gd name="T2" fmla="*/ 2147483647 w 21600"/>
              <a:gd name="T3" fmla="*/ 2147483647 h 15790"/>
              <a:gd name="T4" fmla="*/ 0 w 21600"/>
              <a:gd name="T5" fmla="*/ 2147483647 h 15790"/>
              <a:gd name="T6" fmla="*/ 0 60000 65536"/>
              <a:gd name="T7" fmla="*/ 0 60000 65536"/>
              <a:gd name="T8" fmla="*/ 0 60000 65536"/>
              <a:gd name="T9" fmla="*/ 0 w 21600"/>
              <a:gd name="T10" fmla="*/ 0 h 15790"/>
              <a:gd name="T11" fmla="*/ 21600 w 21600"/>
              <a:gd name="T12" fmla="*/ 15790 h 1579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5790" fill="none" extrusionOk="0">
                <a:moveTo>
                  <a:pt x="14738" y="0"/>
                </a:moveTo>
                <a:cubicBezTo>
                  <a:pt x="19115" y="4085"/>
                  <a:pt x="21600" y="9803"/>
                  <a:pt x="21600" y="15790"/>
                </a:cubicBezTo>
              </a:path>
              <a:path w="21600" h="15790" stroke="0" extrusionOk="0">
                <a:moveTo>
                  <a:pt x="14738" y="0"/>
                </a:moveTo>
                <a:cubicBezTo>
                  <a:pt x="19115" y="4085"/>
                  <a:pt x="21600" y="9803"/>
                  <a:pt x="21600" y="15790"/>
                </a:cubicBezTo>
                <a:lnTo>
                  <a:pt x="0" y="15790"/>
                </a:lnTo>
                <a:lnTo>
                  <a:pt x="14738" y="0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723979" name="Text Box 11"/>
          <p:cNvSpPr txBox="1">
            <a:spLocks noChangeArrowheads="1"/>
          </p:cNvSpPr>
          <p:nvPr/>
        </p:nvSpPr>
        <p:spPr bwMode="auto">
          <a:xfrm>
            <a:off x="3990975" y="1624013"/>
            <a:ext cx="6511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  <a:latin typeface="Arial" charset="0"/>
              </a:rPr>
              <a:t>AD</a:t>
            </a:r>
            <a:r>
              <a:rPr lang="en-US" sz="2000" b="1" baseline="-25000" dirty="0" smtClean="0">
                <a:solidFill>
                  <a:srgbClr val="000000"/>
                </a:solidFill>
                <a:latin typeface="Arial" charset="0"/>
              </a:rPr>
              <a:t>2</a:t>
            </a:r>
            <a:endParaRPr lang="en-US" sz="2000" b="1" baseline="-25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440" name="Arc 12"/>
          <p:cNvSpPr>
            <a:spLocks/>
          </p:cNvSpPr>
          <p:nvPr/>
        </p:nvSpPr>
        <p:spPr bwMode="auto">
          <a:xfrm rot="-1216564" flipH="1" flipV="1">
            <a:off x="4038600" y="1672323"/>
            <a:ext cx="3262313" cy="3743325"/>
          </a:xfrm>
          <a:custGeom>
            <a:avLst/>
            <a:gdLst>
              <a:gd name="T0" fmla="*/ 2147483647 w 21600"/>
              <a:gd name="T1" fmla="*/ 0 h 15790"/>
              <a:gd name="T2" fmla="*/ 2147483647 w 21600"/>
              <a:gd name="T3" fmla="*/ 2147483647 h 15790"/>
              <a:gd name="T4" fmla="*/ 0 w 21600"/>
              <a:gd name="T5" fmla="*/ 2147483647 h 15790"/>
              <a:gd name="T6" fmla="*/ 0 60000 65536"/>
              <a:gd name="T7" fmla="*/ 0 60000 65536"/>
              <a:gd name="T8" fmla="*/ 0 60000 65536"/>
              <a:gd name="T9" fmla="*/ 0 w 21600"/>
              <a:gd name="T10" fmla="*/ 0 h 15790"/>
              <a:gd name="T11" fmla="*/ 21600 w 21600"/>
              <a:gd name="T12" fmla="*/ 15790 h 1579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5790" fill="none" extrusionOk="0">
                <a:moveTo>
                  <a:pt x="14738" y="0"/>
                </a:moveTo>
                <a:cubicBezTo>
                  <a:pt x="19115" y="4085"/>
                  <a:pt x="21600" y="9803"/>
                  <a:pt x="21600" y="15790"/>
                </a:cubicBezTo>
              </a:path>
              <a:path w="21600" h="15790" stroke="0" extrusionOk="0">
                <a:moveTo>
                  <a:pt x="14738" y="0"/>
                </a:moveTo>
                <a:cubicBezTo>
                  <a:pt x="19115" y="4085"/>
                  <a:pt x="21600" y="9803"/>
                  <a:pt x="21600" y="15790"/>
                </a:cubicBezTo>
                <a:lnTo>
                  <a:pt x="0" y="15790"/>
                </a:lnTo>
                <a:lnTo>
                  <a:pt x="14738" y="0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723983" name="Line 15"/>
          <p:cNvSpPr>
            <a:spLocks noChangeShapeType="1"/>
          </p:cNvSpPr>
          <p:nvPr/>
        </p:nvSpPr>
        <p:spPr bwMode="auto">
          <a:xfrm>
            <a:off x="2866231" y="2344798"/>
            <a:ext cx="1142207" cy="83655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stealth" w="med" len="med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algn="ctr"/>
            <a:endParaRPr lang="en-US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18444" name="Arc 18"/>
          <p:cNvSpPr>
            <a:spLocks/>
          </p:cNvSpPr>
          <p:nvPr/>
        </p:nvSpPr>
        <p:spPr bwMode="auto">
          <a:xfrm rot="346526" flipV="1">
            <a:off x="3203575" y="2009775"/>
            <a:ext cx="3087688" cy="2781300"/>
          </a:xfrm>
          <a:custGeom>
            <a:avLst/>
            <a:gdLst>
              <a:gd name="T0" fmla="*/ 0 w 21289"/>
              <a:gd name="T1" fmla="*/ 0 h 21600"/>
              <a:gd name="T2" fmla="*/ 2147483647 w 21289"/>
              <a:gd name="T3" fmla="*/ 2147483647 h 21600"/>
              <a:gd name="T4" fmla="*/ 0 w 21289"/>
              <a:gd name="T5" fmla="*/ 2147483647 h 21600"/>
              <a:gd name="T6" fmla="*/ 0 60000 65536"/>
              <a:gd name="T7" fmla="*/ 0 60000 65536"/>
              <a:gd name="T8" fmla="*/ 0 60000 65536"/>
              <a:gd name="T9" fmla="*/ 0 w 21289"/>
              <a:gd name="T10" fmla="*/ 0 h 21600"/>
              <a:gd name="T11" fmla="*/ 21289 w 21289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289" h="21600" fill="none" extrusionOk="0">
                <a:moveTo>
                  <a:pt x="-1" y="0"/>
                </a:moveTo>
                <a:cubicBezTo>
                  <a:pt x="10520" y="0"/>
                  <a:pt x="19510" y="7579"/>
                  <a:pt x="21289" y="17947"/>
                </a:cubicBezTo>
              </a:path>
              <a:path w="21289" h="21600" stroke="0" extrusionOk="0">
                <a:moveTo>
                  <a:pt x="-1" y="0"/>
                </a:moveTo>
                <a:cubicBezTo>
                  <a:pt x="10520" y="0"/>
                  <a:pt x="19510" y="7579"/>
                  <a:pt x="21289" y="17947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18445" name="Text Box 19"/>
          <p:cNvSpPr txBox="1">
            <a:spLocks noChangeArrowheads="1"/>
          </p:cNvSpPr>
          <p:nvPr/>
        </p:nvSpPr>
        <p:spPr bwMode="auto">
          <a:xfrm>
            <a:off x="6629399" y="3773721"/>
            <a:ext cx="1031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" charset="0"/>
              </a:rPr>
              <a:t>SRAS</a:t>
            </a:r>
            <a:endParaRPr lang="en-US" sz="2400" b="1" baseline="-25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446" name="Line 20"/>
          <p:cNvSpPr>
            <a:spLocks noChangeShapeType="1"/>
          </p:cNvSpPr>
          <p:nvPr/>
        </p:nvSpPr>
        <p:spPr bwMode="auto">
          <a:xfrm flipH="1" flipV="1">
            <a:off x="3076574" y="3963988"/>
            <a:ext cx="3552825" cy="30162"/>
          </a:xfrm>
          <a:prstGeom prst="line">
            <a:avLst/>
          </a:prstGeom>
          <a:noFill/>
          <a:ln w="57150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algn="ctr"/>
            <a:endParaRPr lang="en-US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723989" name="Line 21"/>
          <p:cNvSpPr>
            <a:spLocks noChangeShapeType="1"/>
          </p:cNvSpPr>
          <p:nvPr/>
        </p:nvSpPr>
        <p:spPr bwMode="auto">
          <a:xfrm>
            <a:off x="5419725" y="3956050"/>
            <a:ext cx="0" cy="1608138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stealth" w="med" len="med"/>
          </a:ln>
        </p:spPr>
        <p:txBody>
          <a:bodyPr/>
          <a:lstStyle/>
          <a:p>
            <a:pPr algn="ctr"/>
            <a:endParaRPr lang="en-US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18448" name="Line 23"/>
          <p:cNvSpPr>
            <a:spLocks noChangeShapeType="1"/>
          </p:cNvSpPr>
          <p:nvPr/>
        </p:nvSpPr>
        <p:spPr bwMode="auto">
          <a:xfrm>
            <a:off x="4343400" y="3956050"/>
            <a:ext cx="9525" cy="1589088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stealth" w="med" len="med"/>
          </a:ln>
        </p:spPr>
        <p:txBody>
          <a:bodyPr/>
          <a:lstStyle/>
          <a:p>
            <a:pPr algn="ctr"/>
            <a:endParaRPr lang="en-US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723992" name="Oval 24"/>
          <p:cNvSpPr>
            <a:spLocks noChangeArrowheads="1"/>
          </p:cNvSpPr>
          <p:nvPr/>
        </p:nvSpPr>
        <p:spPr bwMode="auto">
          <a:xfrm>
            <a:off x="4256088" y="3881438"/>
            <a:ext cx="165100" cy="165100"/>
          </a:xfrm>
          <a:prstGeom prst="ellipse">
            <a:avLst/>
          </a:prstGeom>
          <a:solidFill>
            <a:schemeClr val="bg1"/>
          </a:solidFill>
          <a:ln w="19050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723993" name="Text Box 25"/>
          <p:cNvSpPr txBox="1">
            <a:spLocks noChangeArrowheads="1"/>
          </p:cNvSpPr>
          <p:nvPr/>
        </p:nvSpPr>
        <p:spPr bwMode="auto">
          <a:xfrm>
            <a:off x="4027488" y="5524500"/>
            <a:ext cx="635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Arial" charset="0"/>
              </a:rPr>
              <a:t>$470</a:t>
            </a:r>
            <a:endParaRPr lang="en-US" sz="1600" b="1" dirty="0">
              <a:solidFill>
                <a:srgbClr val="000000"/>
              </a:solidFill>
              <a:latin typeface="Arial" charset="0"/>
            </a:endParaRPr>
          </a:p>
          <a:p>
            <a:pPr>
              <a:defRPr/>
            </a:pPr>
            <a:r>
              <a:rPr lang="en-US" sz="16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Y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</a:t>
            </a:r>
          </a:p>
        </p:txBody>
      </p:sp>
      <p:sp>
        <p:nvSpPr>
          <p:cNvPr id="723994" name="Text Box 26"/>
          <p:cNvSpPr txBox="1">
            <a:spLocks noChangeArrowheads="1"/>
          </p:cNvSpPr>
          <p:nvPr/>
        </p:nvSpPr>
        <p:spPr bwMode="auto">
          <a:xfrm>
            <a:off x="5141913" y="5553075"/>
            <a:ext cx="63991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Arial" charset="0"/>
              </a:rPr>
              <a:t>$490</a:t>
            </a:r>
            <a:endParaRPr lang="en-US" sz="1600" b="1" dirty="0">
              <a:solidFill>
                <a:srgbClr val="000000"/>
              </a:solidFill>
              <a:latin typeface="Arial" charset="0"/>
            </a:endParaRPr>
          </a:p>
          <a:p>
            <a:pPr>
              <a:defRPr/>
            </a:pPr>
            <a:r>
              <a:rPr lang="en-US" sz="16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Y</a:t>
            </a: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F</a:t>
            </a:r>
          </a:p>
        </p:txBody>
      </p:sp>
      <p:sp>
        <p:nvSpPr>
          <p:cNvPr id="18452" name="Text Box 27"/>
          <p:cNvSpPr txBox="1">
            <a:spLocks noChangeArrowheads="1"/>
          </p:cNvSpPr>
          <p:nvPr/>
        </p:nvSpPr>
        <p:spPr bwMode="auto">
          <a:xfrm>
            <a:off x="2586038" y="3767138"/>
            <a:ext cx="5603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000000"/>
                </a:solidFill>
                <a:latin typeface="Arial" charset="0"/>
              </a:rPr>
              <a:t>PL</a:t>
            </a:r>
            <a:r>
              <a:rPr lang="en-US" sz="1800" b="1" baseline="-25000">
                <a:solidFill>
                  <a:srgbClr val="000000"/>
                </a:solidFill>
                <a:latin typeface="Arial" charset="0"/>
              </a:rPr>
              <a:t>1</a:t>
            </a:r>
          </a:p>
        </p:txBody>
      </p:sp>
      <p:pic>
        <p:nvPicPr>
          <p:cNvPr id="723998" name="Picture 30" descr="arrow rt grey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10100" y="3800475"/>
            <a:ext cx="76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54" name="Line 31"/>
          <p:cNvSpPr>
            <a:spLocks noChangeShapeType="1"/>
          </p:cNvSpPr>
          <p:nvPr/>
        </p:nvSpPr>
        <p:spPr bwMode="auto">
          <a:xfrm>
            <a:off x="5429250" y="2314575"/>
            <a:ext cx="0" cy="32289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18455" name="Text Box 32"/>
          <p:cNvSpPr txBox="1">
            <a:spLocks noChangeArrowheads="1"/>
          </p:cNvSpPr>
          <p:nvPr/>
        </p:nvSpPr>
        <p:spPr bwMode="auto">
          <a:xfrm>
            <a:off x="4911725" y="1954213"/>
            <a:ext cx="1014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Arial" charset="0"/>
              </a:rPr>
              <a:t>LRAS</a:t>
            </a:r>
            <a:endParaRPr lang="en-US" sz="2400" b="1" baseline="-25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23978" name="Arc 10"/>
          <p:cNvSpPr>
            <a:spLocks/>
          </p:cNvSpPr>
          <p:nvPr/>
        </p:nvSpPr>
        <p:spPr bwMode="auto">
          <a:xfrm rot="-1216564" flipH="1" flipV="1">
            <a:off x="4905375" y="1262063"/>
            <a:ext cx="3262313" cy="3743325"/>
          </a:xfrm>
          <a:custGeom>
            <a:avLst/>
            <a:gdLst>
              <a:gd name="T0" fmla="*/ 2147483647 w 21600"/>
              <a:gd name="T1" fmla="*/ 0 h 15790"/>
              <a:gd name="T2" fmla="*/ 2147483647 w 21600"/>
              <a:gd name="T3" fmla="*/ 2147483647 h 15790"/>
              <a:gd name="T4" fmla="*/ 0 w 21600"/>
              <a:gd name="T5" fmla="*/ 2147483647 h 15790"/>
              <a:gd name="T6" fmla="*/ 0 60000 65536"/>
              <a:gd name="T7" fmla="*/ 0 60000 65536"/>
              <a:gd name="T8" fmla="*/ 0 60000 65536"/>
              <a:gd name="T9" fmla="*/ 0 w 21600"/>
              <a:gd name="T10" fmla="*/ 0 h 15790"/>
              <a:gd name="T11" fmla="*/ 21600 w 21600"/>
              <a:gd name="T12" fmla="*/ 15790 h 1579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5790" fill="none" extrusionOk="0">
                <a:moveTo>
                  <a:pt x="14738" y="0"/>
                </a:moveTo>
                <a:cubicBezTo>
                  <a:pt x="19115" y="4085"/>
                  <a:pt x="21600" y="9803"/>
                  <a:pt x="21600" y="15790"/>
                </a:cubicBezTo>
              </a:path>
              <a:path w="21600" h="15790" stroke="0" extrusionOk="0">
                <a:moveTo>
                  <a:pt x="14738" y="0"/>
                </a:moveTo>
                <a:cubicBezTo>
                  <a:pt x="19115" y="4085"/>
                  <a:pt x="21600" y="9803"/>
                  <a:pt x="21600" y="15790"/>
                </a:cubicBezTo>
                <a:lnTo>
                  <a:pt x="0" y="15790"/>
                </a:lnTo>
                <a:lnTo>
                  <a:pt x="14738" y="0"/>
                </a:lnTo>
                <a:close/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18458" name="Line 35"/>
          <p:cNvSpPr>
            <a:spLocks noChangeShapeType="1"/>
          </p:cNvSpPr>
          <p:nvPr/>
        </p:nvSpPr>
        <p:spPr bwMode="auto">
          <a:xfrm>
            <a:off x="3076575" y="2305050"/>
            <a:ext cx="0" cy="32385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18459" name="Line 36"/>
          <p:cNvSpPr>
            <a:spLocks noChangeShapeType="1"/>
          </p:cNvSpPr>
          <p:nvPr/>
        </p:nvSpPr>
        <p:spPr bwMode="auto">
          <a:xfrm flipV="1">
            <a:off x="3067050" y="5553075"/>
            <a:ext cx="4514850" cy="95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723982" name="Text Box 14"/>
          <p:cNvSpPr txBox="1">
            <a:spLocks noChangeArrowheads="1"/>
          </p:cNvSpPr>
          <p:nvPr/>
        </p:nvSpPr>
        <p:spPr bwMode="auto">
          <a:xfrm>
            <a:off x="169203" y="2068659"/>
            <a:ext cx="3103563" cy="338554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 w="57150" cmpd="thickThin">
            <a:solidFill>
              <a:schemeClr val="bg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  <a:sp3d extrusionH="57150">
              <a:bevelT w="38100" h="38100" prst="angle"/>
            </a:sp3d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2000" b="1" dirty="0" smtClean="0">
                <a:solidFill>
                  <a:srgbClr val="C00000"/>
                </a:solidFill>
                <a:latin typeface="Arial" charset="0"/>
              </a:rPr>
              <a:t>Increase Ig by $5 </a:t>
            </a:r>
            <a:r>
              <a:rPr lang="en-US" sz="2000" b="1" dirty="0">
                <a:solidFill>
                  <a:srgbClr val="C00000"/>
                </a:solidFill>
                <a:latin typeface="Arial" charset="0"/>
              </a:rPr>
              <a:t>b</a:t>
            </a:r>
            <a:r>
              <a:rPr lang="en-US" sz="2000" b="1" dirty="0" smtClean="0">
                <a:solidFill>
                  <a:srgbClr val="C00000"/>
                </a:solidFill>
                <a:latin typeface="Arial" charset="0"/>
              </a:rPr>
              <a:t>illion  </a:t>
            </a:r>
            <a:endParaRPr lang="en-US" sz="2000" b="1" dirty="0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724010" name="Picture 42" descr="1 a bull's eye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35450" y="3867150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4024" name="Oval 56"/>
          <p:cNvSpPr>
            <a:spLocks noChangeArrowheads="1"/>
          </p:cNvSpPr>
          <p:nvPr/>
        </p:nvSpPr>
        <p:spPr bwMode="auto">
          <a:xfrm>
            <a:off x="5334000" y="3898900"/>
            <a:ext cx="203200" cy="190500"/>
          </a:xfrm>
          <a:prstGeom prst="ellipse">
            <a:avLst/>
          </a:prstGeom>
          <a:solidFill>
            <a:schemeClr val="bg1"/>
          </a:solidFill>
          <a:ln w="12700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CC0000"/>
              </a:solidFill>
              <a:latin typeface="Arial" charset="0"/>
            </a:endParaRPr>
          </a:p>
        </p:txBody>
      </p:sp>
      <p:pic>
        <p:nvPicPr>
          <p:cNvPr id="724023" name="Picture 55" descr="1 a bull's eye 2"/>
          <p:cNvPicPr>
            <a:picLocks noChangeAspect="1" noChangeArrowheads="1" noCrop="1"/>
          </p:cNvPicPr>
          <p:nvPr/>
        </p:nvPicPr>
        <p:blipFill>
          <a:blip r:embed="rId8">
            <a:grayscl/>
            <a:biLevel thresh="50000"/>
          </a:blip>
          <a:srcRect/>
          <a:stretch>
            <a:fillRect/>
          </a:stretch>
        </p:blipFill>
        <p:spPr bwMode="auto">
          <a:xfrm>
            <a:off x="5314950" y="38671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0728324" y="101601"/>
            <a:ext cx="396875" cy="523875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E</a:t>
            </a:r>
          </a:p>
        </p:txBody>
      </p:sp>
      <p:pic>
        <p:nvPicPr>
          <p:cNvPr id="36" name="Picture 51" descr="divider candy cane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330700" y="5333999"/>
            <a:ext cx="1088231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Rectangle 45" descr="Papyrus"/>
          <p:cNvSpPr>
            <a:spLocks noChangeArrowheads="1"/>
          </p:cNvSpPr>
          <p:nvPr/>
        </p:nvSpPr>
        <p:spPr bwMode="auto">
          <a:xfrm>
            <a:off x="0" y="6229350"/>
            <a:ext cx="299085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Recessionary GDP Gap</a:t>
            </a:r>
          </a:p>
        </p:txBody>
      </p:sp>
      <p:sp>
        <p:nvSpPr>
          <p:cNvPr id="38" name="Arc 44"/>
          <p:cNvSpPr>
            <a:spLocks/>
          </p:cNvSpPr>
          <p:nvPr/>
        </p:nvSpPr>
        <p:spPr bwMode="auto">
          <a:xfrm flipV="1">
            <a:off x="2628899" y="5572124"/>
            <a:ext cx="2276475" cy="1020764"/>
          </a:xfrm>
          <a:custGeom>
            <a:avLst/>
            <a:gdLst>
              <a:gd name="T0" fmla="*/ 2147483647 w 21600"/>
              <a:gd name="T1" fmla="*/ 0 h 21209"/>
              <a:gd name="T2" fmla="*/ 2147483647 w 21600"/>
              <a:gd name="T3" fmla="*/ 2147483647 h 21209"/>
              <a:gd name="T4" fmla="*/ 0 w 21600"/>
              <a:gd name="T5" fmla="*/ 2147483647 h 21209"/>
              <a:gd name="T6" fmla="*/ 0 60000 65536"/>
              <a:gd name="T7" fmla="*/ 0 60000 65536"/>
              <a:gd name="T8" fmla="*/ 0 60000 65536"/>
              <a:gd name="T9" fmla="*/ 0 w 21600"/>
              <a:gd name="T10" fmla="*/ 0 h 21209"/>
              <a:gd name="T11" fmla="*/ 21600 w 21600"/>
              <a:gd name="T12" fmla="*/ 21209 h 2120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209" fill="none" extrusionOk="0">
                <a:moveTo>
                  <a:pt x="4091" y="0"/>
                </a:moveTo>
                <a:cubicBezTo>
                  <a:pt x="14256" y="1961"/>
                  <a:pt x="21600" y="10857"/>
                  <a:pt x="21600" y="21209"/>
                </a:cubicBezTo>
              </a:path>
              <a:path w="21600" h="21209" stroke="0" extrusionOk="0">
                <a:moveTo>
                  <a:pt x="4091" y="0"/>
                </a:moveTo>
                <a:cubicBezTo>
                  <a:pt x="14256" y="1961"/>
                  <a:pt x="21600" y="10857"/>
                  <a:pt x="21600" y="21209"/>
                </a:cubicBezTo>
                <a:lnTo>
                  <a:pt x="0" y="21209"/>
                </a:lnTo>
                <a:lnTo>
                  <a:pt x="4091" y="0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  <a:round/>
            <a:headEnd type="none" w="med" len="med"/>
            <a:tailEnd type="triangle" w="med" len="med"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9" name="Rectangle 36" descr="Papyrus"/>
          <p:cNvSpPr>
            <a:spLocks noChangeArrowheads="1"/>
          </p:cNvSpPr>
          <p:nvPr/>
        </p:nvSpPr>
        <p:spPr bwMode="auto">
          <a:xfrm>
            <a:off x="4502150" y="4663148"/>
            <a:ext cx="6096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+20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pic>
        <p:nvPicPr>
          <p:cNvPr id="40" name="Picture 35" descr="arrow bl rt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319588" y="4882223"/>
            <a:ext cx="1061384" cy="25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Rectangle 52" descr="Papyrus"/>
          <p:cNvSpPr>
            <a:spLocks noChangeArrowheads="1"/>
          </p:cNvSpPr>
          <p:nvPr/>
        </p:nvSpPr>
        <p:spPr bwMode="auto">
          <a:xfrm>
            <a:off x="4257675" y="5114925"/>
            <a:ext cx="127635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Recess. Gap</a:t>
            </a:r>
          </a:p>
        </p:txBody>
      </p:sp>
      <p:sp>
        <p:nvSpPr>
          <p:cNvPr id="48" name="Rectangle 45" descr="Papyrus"/>
          <p:cNvSpPr>
            <a:spLocks noChangeArrowheads="1"/>
          </p:cNvSpPr>
          <p:nvPr/>
        </p:nvSpPr>
        <p:spPr bwMode="auto">
          <a:xfrm>
            <a:off x="510521" y="983456"/>
            <a:ext cx="3648994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Recessionary </a:t>
            </a:r>
            <a:r>
              <a:rPr 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Spending </a:t>
            </a: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Gap</a:t>
            </a:r>
          </a:p>
        </p:txBody>
      </p:sp>
      <p:sp>
        <p:nvSpPr>
          <p:cNvPr id="49" name="Line 15"/>
          <p:cNvSpPr>
            <a:spLocks noChangeShapeType="1"/>
          </p:cNvSpPr>
          <p:nvPr/>
        </p:nvSpPr>
        <p:spPr bwMode="auto">
          <a:xfrm flipH="1">
            <a:off x="3824287" y="1438562"/>
            <a:ext cx="116154" cy="1209388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stealth" w="med" len="med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algn="ctr"/>
            <a:endParaRPr lang="en-US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44" name="WordArt 77"/>
          <p:cNvSpPr>
            <a:spLocks noChangeArrowheads="1" noChangeShapeType="1" noTextEdit="1"/>
          </p:cNvSpPr>
          <p:nvPr/>
        </p:nvSpPr>
        <p:spPr bwMode="auto">
          <a:xfrm>
            <a:off x="503238" y="190500"/>
            <a:ext cx="8285162" cy="393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3200" b="1" kern="10" dirty="0">
                <a:ln w="12700">
                  <a:solidFill>
                    <a:srgbClr val="000066"/>
                  </a:solidFill>
                  <a:round/>
                  <a:headEnd/>
                  <a:tailEnd/>
                </a:ln>
                <a:solidFill>
                  <a:srgbClr val="33CC33"/>
                </a:solidFill>
                <a:latin typeface="Rockwell Extra Bold"/>
              </a:rPr>
              <a:t>Changes in Equilibrium GDP &amp; the “M”</a:t>
            </a:r>
          </a:p>
        </p:txBody>
      </p:sp>
      <p:sp>
        <p:nvSpPr>
          <p:cNvPr id="50" name="Rectangle 6"/>
          <p:cNvSpPr>
            <a:spLocks noChangeArrowheads="1"/>
          </p:cNvSpPr>
          <p:nvPr/>
        </p:nvSpPr>
        <p:spPr bwMode="auto">
          <a:xfrm>
            <a:off x="0" y="647700"/>
            <a:ext cx="9144000" cy="5052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eaLnBrk="0" hangingPunct="0">
              <a:defRPr/>
            </a:pPr>
            <a:r>
              <a:rPr lang="en-US" sz="2700" dirty="0">
                <a:solidFill>
                  <a:srgbClr val="009900"/>
                </a:solidFill>
                <a:latin typeface="Arial" charset="0"/>
              </a:rPr>
              <a:t>[</a:t>
            </a:r>
            <a:r>
              <a:rPr lang="en-US" sz="27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Increase </a:t>
            </a:r>
            <a:r>
              <a:rPr lang="en-US" sz="27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Ig [</a:t>
            </a:r>
            <a:r>
              <a:rPr lang="en-US" sz="27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o</a:t>
            </a:r>
            <a:r>
              <a:rPr lang="en-US" sz="27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r G, or Xn] </a:t>
            </a:r>
            <a:r>
              <a:rPr lang="en-US" sz="27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by $5 billion with “</a:t>
            </a:r>
            <a:r>
              <a:rPr lang="en-US" sz="27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M</a:t>
            </a:r>
            <a:r>
              <a:rPr lang="en-US" sz="24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E</a:t>
            </a:r>
            <a:r>
              <a:rPr lang="en-US" sz="27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” of </a:t>
            </a:r>
            <a:r>
              <a:rPr lang="en-US" sz="27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</a:rPr>
              <a:t>4</a:t>
            </a:r>
            <a:r>
              <a:rPr lang="en-US" sz="2700" dirty="0">
                <a:solidFill>
                  <a:srgbClr val="009900"/>
                </a:solidFill>
                <a:latin typeface="Arial" charset="0"/>
              </a:rPr>
              <a:t>]</a:t>
            </a:r>
          </a:p>
        </p:txBody>
      </p:sp>
      <p:sp>
        <p:nvSpPr>
          <p:cNvPr id="51" name="Rectangle 84" descr="Papyrus"/>
          <p:cNvSpPr>
            <a:spLocks noChangeArrowheads="1"/>
          </p:cNvSpPr>
          <p:nvPr/>
        </p:nvSpPr>
        <p:spPr bwMode="auto">
          <a:xfrm>
            <a:off x="4027489" y="6346031"/>
            <a:ext cx="5116511" cy="443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[$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5 billion Ig x 4 = $20 billion]</a:t>
            </a:r>
          </a:p>
        </p:txBody>
      </p:sp>
      <p:sp>
        <p:nvSpPr>
          <p:cNvPr id="723985" name="Line 17"/>
          <p:cNvSpPr>
            <a:spLocks noChangeShapeType="1"/>
          </p:cNvSpPr>
          <p:nvPr/>
        </p:nvSpPr>
        <p:spPr bwMode="auto">
          <a:xfrm flipH="1">
            <a:off x="4642115" y="1954212"/>
            <a:ext cx="348985" cy="66363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stealth" w="med" len="med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algn="ctr"/>
            <a:endParaRPr lang="en-US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723984" name="Text Box 16"/>
          <p:cNvSpPr txBox="1">
            <a:spLocks noChangeArrowheads="1"/>
          </p:cNvSpPr>
          <p:nvPr/>
        </p:nvSpPr>
        <p:spPr bwMode="auto">
          <a:xfrm>
            <a:off x="4642115" y="1670467"/>
            <a:ext cx="3479085" cy="338554"/>
          </a:xfrm>
          <a:prstGeom prst="rect">
            <a:avLst/>
          </a:prstGeom>
          <a:noFill/>
          <a:ln w="57150" cmpd="thickThin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2000" b="1" dirty="0" smtClean="0">
                <a:solidFill>
                  <a:srgbClr val="000000"/>
                </a:solidFill>
                <a:latin typeface="Arial" charset="0"/>
              </a:rPr>
              <a:t>$20 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Billion </a:t>
            </a:r>
            <a:r>
              <a:rPr lang="en-US" sz="2000" b="1" dirty="0" smtClean="0">
                <a:solidFill>
                  <a:srgbClr val="000000"/>
                </a:solidFill>
                <a:latin typeface="Arial" charset="0"/>
              </a:rPr>
              <a:t>increase 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in </a:t>
            </a:r>
            <a:r>
              <a:rPr lang="en-US" sz="2000" b="1" dirty="0" smtClean="0">
                <a:solidFill>
                  <a:srgbClr val="000000"/>
                </a:solidFill>
                <a:latin typeface="Arial" charset="0"/>
              </a:rPr>
              <a:t>AD</a:t>
            </a:r>
          </a:p>
        </p:txBody>
      </p:sp>
      <p:sp>
        <p:nvSpPr>
          <p:cNvPr id="52" name="Text Box 14"/>
          <p:cNvSpPr txBox="1">
            <a:spLocks noChangeArrowheads="1"/>
          </p:cNvSpPr>
          <p:nvPr/>
        </p:nvSpPr>
        <p:spPr bwMode="auto">
          <a:xfrm>
            <a:off x="1" y="2557045"/>
            <a:ext cx="3491062" cy="560153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 w="57150" cmpd="thickThin">
            <a:solidFill>
              <a:schemeClr val="bg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  <a:sp3d extrusionH="57150">
              <a:bevelT w="38100" h="38100" prst="angle"/>
            </a:sp3d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1800" b="1" dirty="0" smtClean="0">
                <a:solidFill>
                  <a:srgbClr val="C00000"/>
                </a:solidFill>
                <a:latin typeface="Arial" charset="0"/>
              </a:rPr>
              <a:t>Could also </a:t>
            </a:r>
            <a:r>
              <a:rPr lang="en-US" sz="1800" b="1" dirty="0" err="1" smtClean="0">
                <a:solidFill>
                  <a:srgbClr val="C00000"/>
                </a:solidFill>
                <a:latin typeface="Arial" charset="0"/>
              </a:rPr>
              <a:t>decr</a:t>
            </a:r>
            <a:r>
              <a:rPr lang="en-US" sz="1800" b="1" dirty="0" smtClean="0">
                <a:solidFill>
                  <a:srgbClr val="C00000"/>
                </a:solidFill>
                <a:latin typeface="Arial" charset="0"/>
              </a:rPr>
              <a:t> T by $6.66 B</a:t>
            </a:r>
          </a:p>
          <a:p>
            <a:pPr algn="ctr">
              <a:lnSpc>
                <a:spcPct val="80000"/>
              </a:lnSpc>
              <a:defRPr/>
            </a:pPr>
            <a:r>
              <a:rPr lang="en-US" sz="1600" b="1" dirty="0" smtClean="0">
                <a:solidFill>
                  <a:srgbClr val="C00000"/>
                </a:solidFill>
                <a:latin typeface="Arial" charset="0"/>
              </a:rPr>
              <a:t>[</a:t>
            </a:r>
            <a:r>
              <a:rPr lang="en-US" sz="2000" b="1" dirty="0" smtClean="0">
                <a:solidFill>
                  <a:srgbClr val="C00000"/>
                </a:solidFill>
                <a:latin typeface="Arial" charset="0"/>
              </a:rPr>
              <a:t>M</a:t>
            </a:r>
            <a:r>
              <a:rPr lang="en-US" sz="1600" b="1" dirty="0" smtClean="0">
                <a:solidFill>
                  <a:srgbClr val="C00000"/>
                </a:solidFill>
                <a:latin typeface="Arial" charset="0"/>
              </a:rPr>
              <a:t>T of -3 x -$6.66 tax cut = $20 B]</a:t>
            </a:r>
            <a:r>
              <a:rPr lang="en-US" sz="1800" b="1" dirty="0" smtClean="0">
                <a:solidFill>
                  <a:srgbClr val="C00000"/>
                </a:solidFill>
                <a:latin typeface="Arial" charset="0"/>
              </a:rPr>
              <a:t>  </a:t>
            </a:r>
            <a:endParaRPr lang="en-US" sz="1800" b="1" dirty="0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35" name="Picture 34" descr="1 a bullet gets bigger.gif"/>
          <p:cNvPicPr>
            <a:picLocks noChangeAspect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299075" y="3863975"/>
            <a:ext cx="24765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6" name="TextBox 45"/>
          <p:cNvSpPr txBox="1"/>
          <p:nvPr/>
        </p:nvSpPr>
        <p:spPr>
          <a:xfrm>
            <a:off x="6267451" y="2141884"/>
            <a:ext cx="1901171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20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$20 </a:t>
            </a:r>
            <a:r>
              <a:rPr lang="en-US" sz="16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RGDP Gap</a:t>
            </a:r>
          </a:p>
          <a:p>
            <a:r>
              <a:rPr 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M</a:t>
            </a:r>
            <a:r>
              <a:rPr lang="en-US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  <a:r>
              <a:rPr 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endParaRPr lang="en-US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010375" y="2230150"/>
            <a:ext cx="1247925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= $5 Ig 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5905500" y="4132135"/>
            <a:ext cx="180960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20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$20 </a:t>
            </a:r>
            <a:r>
              <a:rPr lang="en-US" sz="16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RGDP Gap</a:t>
            </a:r>
          </a:p>
          <a:p>
            <a:r>
              <a:rPr 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M</a:t>
            </a:r>
            <a:r>
              <a:rPr lang="en-US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of -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55" name="TextBox 54"/>
          <p:cNvSpPr txBox="1"/>
          <p:nvPr/>
        </p:nvSpPr>
        <p:spPr>
          <a:xfrm>
            <a:off x="7497921" y="4231779"/>
            <a:ext cx="1646079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2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= -$6.66 T </a:t>
            </a:r>
          </a:p>
        </p:txBody>
      </p:sp>
    </p:spTree>
    <p:extLst>
      <p:ext uri="{BB962C8B-B14F-4D97-AF65-F5344CB8AC3E}">
        <p14:creationId xmlns:p14="http://schemas.microsoft.com/office/powerpoint/2010/main" val="32471710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7239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2000"/>
                                        <p:tgtEl>
                                          <p:spTgt spid="723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4000"/>
                            </p:stCondLst>
                            <p:childTnLst>
                              <p:par>
                                <p:cTn id="34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41 0.01619 L 0.00868 0.0053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7239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0" y="-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319 0.04283 L -0.00139 0.00371 " pathEditMode="relative" rAng="0" ptsTypes="AA">
                                      <p:cBhvr>
                                        <p:cTn id="45" dur="3000" fill="hold"/>
                                        <p:tgtEl>
                                          <p:spTgt spid="7239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0" y="-2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 sword cl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3000"/>
                            </p:stCondLst>
                            <p:childTnLst>
                              <p:par>
                                <p:cTn id="5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500"/>
                            </p:stCondLst>
                            <p:childTnLst>
                              <p:par>
                                <p:cTn id="5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239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239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1" dur="2000"/>
                                        <p:tgtEl>
                                          <p:spTgt spid="723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6000"/>
                            </p:stCondLst>
                            <p:childTnLst>
                              <p:par>
                                <p:cTn id="6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5" dur="2000"/>
                                        <p:tgtEl>
                                          <p:spTgt spid="723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8000"/>
                            </p:stCondLst>
                            <p:childTnLst>
                              <p:par>
                                <p:cTn id="67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69" dur="500"/>
                                        <p:tgtEl>
                                          <p:spTgt spid="724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0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2" dur="500"/>
                                        <p:tgtEl>
                                          <p:spTgt spid="724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8500"/>
                            </p:stCondLst>
                            <p:childTnLst>
                              <p:par>
                                <p:cTn id="7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1000"/>
                                        <p:tgtEl>
                                          <p:spTgt spid="723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9500"/>
                            </p:stCondLst>
                            <p:childTnLst>
                              <p:par>
                                <p:cTn id="82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10000"/>
                            </p:stCondLst>
                            <p:childTnLst>
                              <p:par>
                                <p:cTn id="8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3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4" dur="3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3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3977" grpId="0" animBg="1"/>
      <p:bldP spid="723977" grpId="1" animBg="1"/>
      <p:bldP spid="723979" grpId="0"/>
      <p:bldP spid="723983" grpId="0" animBg="1"/>
      <p:bldP spid="723989" grpId="0" animBg="1"/>
      <p:bldP spid="723992" grpId="0" animBg="1"/>
      <p:bldP spid="723992" grpId="1" animBg="1"/>
      <p:bldP spid="723978" grpId="0" animBg="1"/>
      <p:bldP spid="723978" grpId="1" animBg="1"/>
      <p:bldP spid="723982" grpId="0" animBg="1"/>
      <p:bldP spid="724024" grpId="0" animBg="1"/>
      <p:bldP spid="3" grpId="0" animBg="1"/>
      <p:bldP spid="39" grpId="0"/>
      <p:bldP spid="49" grpId="0" animBg="1"/>
      <p:bldP spid="51" grpId="0"/>
      <p:bldP spid="723985" grpId="0" animBg="1"/>
      <p:bldP spid="723984" grpId="0"/>
      <p:bldP spid="52" grpId="0" animBg="1"/>
      <p:bldP spid="46" grpId="0"/>
      <p:bldP spid="53" grpId="0"/>
      <p:bldP spid="54" grpId="0"/>
      <p:bldP spid="5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Line 8"/>
          <p:cNvSpPr>
            <a:spLocks noChangeShapeType="1"/>
          </p:cNvSpPr>
          <p:nvPr/>
        </p:nvSpPr>
        <p:spPr bwMode="auto">
          <a:xfrm>
            <a:off x="6823075" y="3105149"/>
            <a:ext cx="762000" cy="10668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661561" name="Picture 57" descr="divider inflation line_of_fire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61224" y="4092575"/>
            <a:ext cx="701675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" name="Line 9"/>
          <p:cNvSpPr>
            <a:spLocks noChangeShapeType="1"/>
          </p:cNvSpPr>
          <p:nvPr/>
        </p:nvSpPr>
        <p:spPr bwMode="auto">
          <a:xfrm flipH="1">
            <a:off x="7962900" y="3657600"/>
            <a:ext cx="12700" cy="660400"/>
          </a:xfrm>
          <a:prstGeom prst="line">
            <a:avLst/>
          </a:prstGeom>
          <a:noFill/>
          <a:ln w="38100">
            <a:solidFill>
              <a:srgbClr val="009900"/>
            </a:solidFill>
            <a:prstDash val="sysDot"/>
            <a:round/>
            <a:headEnd/>
            <a:tailEnd type="stealth" w="med" len="med"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61508" name="Line 4"/>
          <p:cNvSpPr>
            <a:spLocks noChangeShapeType="1"/>
          </p:cNvSpPr>
          <p:nvPr/>
        </p:nvSpPr>
        <p:spPr bwMode="auto">
          <a:xfrm>
            <a:off x="7381875" y="2870200"/>
            <a:ext cx="762000" cy="1066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151" name="Line 8"/>
          <p:cNvSpPr>
            <a:spLocks noChangeShapeType="1"/>
          </p:cNvSpPr>
          <p:nvPr/>
        </p:nvSpPr>
        <p:spPr bwMode="auto">
          <a:xfrm>
            <a:off x="7381875" y="2870200"/>
            <a:ext cx="762000" cy="1066800"/>
          </a:xfrm>
          <a:prstGeom prst="line">
            <a:avLst/>
          </a:prstGeom>
          <a:noFill/>
          <a:ln w="38100">
            <a:solidFill>
              <a:srgbClr val="0099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153" name="Line 5"/>
          <p:cNvSpPr>
            <a:spLocks noChangeShapeType="1"/>
          </p:cNvSpPr>
          <p:nvPr/>
        </p:nvSpPr>
        <p:spPr bwMode="auto">
          <a:xfrm>
            <a:off x="5867400" y="2590800"/>
            <a:ext cx="0" cy="1752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154" name="Line 6"/>
          <p:cNvSpPr>
            <a:spLocks noChangeShapeType="1"/>
          </p:cNvSpPr>
          <p:nvPr/>
        </p:nvSpPr>
        <p:spPr bwMode="auto">
          <a:xfrm>
            <a:off x="5867399" y="4343400"/>
            <a:ext cx="30194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155" name="Rectangle 7"/>
          <p:cNvSpPr>
            <a:spLocks noChangeArrowheads="1"/>
          </p:cNvSpPr>
          <p:nvPr/>
        </p:nvSpPr>
        <p:spPr bwMode="auto">
          <a:xfrm>
            <a:off x="5486400" y="3543300"/>
            <a:ext cx="3810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b="1" dirty="0">
                <a:solidFill>
                  <a:srgbClr val="000000"/>
                </a:solidFill>
                <a:latin typeface="Arial" charset="0"/>
                <a:cs typeface="Arial" charset="0"/>
              </a:rPr>
              <a:t>PL</a:t>
            </a:r>
          </a:p>
        </p:txBody>
      </p:sp>
      <p:sp>
        <p:nvSpPr>
          <p:cNvPr id="661514" name="Rectangle 10"/>
          <p:cNvSpPr>
            <a:spLocks noChangeArrowheads="1"/>
          </p:cNvSpPr>
          <p:nvPr/>
        </p:nvSpPr>
        <p:spPr bwMode="auto">
          <a:xfrm>
            <a:off x="6515100" y="2867025"/>
            <a:ext cx="609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b="1" dirty="0">
                <a:solidFill>
                  <a:srgbClr val="000000"/>
                </a:solidFill>
                <a:latin typeface="Arial" charset="0"/>
                <a:cs typeface="Arial" charset="0"/>
              </a:rPr>
              <a:t>AD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  <a:cs typeface="Arial" charset="0"/>
              </a:rPr>
              <a:t>2</a:t>
            </a:r>
          </a:p>
        </p:txBody>
      </p:sp>
      <p:sp>
        <p:nvSpPr>
          <p:cNvPr id="661515" name="Rectangle 11"/>
          <p:cNvSpPr>
            <a:spLocks noChangeArrowheads="1"/>
          </p:cNvSpPr>
          <p:nvPr/>
        </p:nvSpPr>
        <p:spPr bwMode="auto">
          <a:xfrm>
            <a:off x="7289800" y="2667000"/>
            <a:ext cx="457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8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AD</a:t>
            </a:r>
            <a:r>
              <a:rPr lang="en-US" sz="16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1</a:t>
            </a:r>
          </a:p>
        </p:txBody>
      </p:sp>
      <p:sp>
        <p:nvSpPr>
          <p:cNvPr id="6158" name="Rectangle 12"/>
          <p:cNvSpPr>
            <a:spLocks noChangeArrowheads="1"/>
          </p:cNvSpPr>
          <p:nvPr/>
        </p:nvSpPr>
        <p:spPr bwMode="auto">
          <a:xfrm>
            <a:off x="6918325" y="2520950"/>
            <a:ext cx="609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b="1" dirty="0">
                <a:solidFill>
                  <a:srgbClr val="000000"/>
                </a:solidFill>
                <a:latin typeface="Arial" charset="0"/>
                <a:cs typeface="Arial" charset="0"/>
              </a:rPr>
              <a:t>LRAS</a:t>
            </a:r>
          </a:p>
        </p:txBody>
      </p:sp>
      <p:sp>
        <p:nvSpPr>
          <p:cNvPr id="661517" name="Rectangle 13"/>
          <p:cNvSpPr>
            <a:spLocks noChangeArrowheads="1"/>
          </p:cNvSpPr>
          <p:nvPr/>
        </p:nvSpPr>
        <p:spPr bwMode="auto">
          <a:xfrm>
            <a:off x="6248400" y="43434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     </a:t>
            </a: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  </a:t>
            </a: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  Y</a:t>
            </a: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* </a:t>
            </a:r>
            <a:r>
              <a:rPr lang="en-US" sz="18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        </a:t>
            </a:r>
            <a:r>
              <a:rPr lang="en-US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Arial" charset="0"/>
              </a:rPr>
              <a:t>RGDP</a:t>
            </a:r>
          </a:p>
        </p:txBody>
      </p:sp>
      <p:sp>
        <p:nvSpPr>
          <p:cNvPr id="661518" name="Rectangle 14"/>
          <p:cNvSpPr>
            <a:spLocks noChangeArrowheads="1"/>
          </p:cNvSpPr>
          <p:nvPr/>
        </p:nvSpPr>
        <p:spPr bwMode="auto">
          <a:xfrm>
            <a:off x="8267700" y="3543300"/>
            <a:ext cx="762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SRAS</a:t>
            </a:r>
          </a:p>
        </p:txBody>
      </p:sp>
      <p:sp>
        <p:nvSpPr>
          <p:cNvPr id="6161" name="Arc 15"/>
          <p:cNvSpPr>
            <a:spLocks/>
          </p:cNvSpPr>
          <p:nvPr/>
        </p:nvSpPr>
        <p:spPr bwMode="auto">
          <a:xfrm flipV="1">
            <a:off x="6096000" y="2514600"/>
            <a:ext cx="1801813" cy="1524000"/>
          </a:xfrm>
          <a:custGeom>
            <a:avLst/>
            <a:gdLst>
              <a:gd name="T0" fmla="*/ 0 w 21289"/>
              <a:gd name="T1" fmla="*/ 0 h 21600"/>
              <a:gd name="T2" fmla="*/ 2147483647 w 21289"/>
              <a:gd name="T3" fmla="*/ 2147483647 h 21600"/>
              <a:gd name="T4" fmla="*/ 0 w 21289"/>
              <a:gd name="T5" fmla="*/ 2147483647 h 21600"/>
              <a:gd name="T6" fmla="*/ 0 60000 65536"/>
              <a:gd name="T7" fmla="*/ 0 60000 65536"/>
              <a:gd name="T8" fmla="*/ 0 60000 65536"/>
              <a:gd name="T9" fmla="*/ 0 w 21289"/>
              <a:gd name="T10" fmla="*/ 0 h 21600"/>
              <a:gd name="T11" fmla="*/ 21289 w 21289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289" h="21600" fill="none" extrusionOk="0">
                <a:moveTo>
                  <a:pt x="-1" y="0"/>
                </a:moveTo>
                <a:cubicBezTo>
                  <a:pt x="10519" y="0"/>
                  <a:pt x="19509" y="7578"/>
                  <a:pt x="21288" y="17947"/>
                </a:cubicBezTo>
              </a:path>
              <a:path w="21289" h="21600" stroke="0" extrusionOk="0">
                <a:moveTo>
                  <a:pt x="-1" y="0"/>
                </a:moveTo>
                <a:cubicBezTo>
                  <a:pt x="10519" y="0"/>
                  <a:pt x="19509" y="7578"/>
                  <a:pt x="21288" y="17947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162" name="Line 16"/>
          <p:cNvSpPr>
            <a:spLocks noChangeShapeType="1"/>
          </p:cNvSpPr>
          <p:nvPr/>
        </p:nvSpPr>
        <p:spPr bwMode="auto">
          <a:xfrm>
            <a:off x="7223125" y="2743200"/>
            <a:ext cx="0" cy="1600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163" name="Line 17"/>
          <p:cNvSpPr>
            <a:spLocks noChangeShapeType="1"/>
          </p:cNvSpPr>
          <p:nvPr/>
        </p:nvSpPr>
        <p:spPr bwMode="auto">
          <a:xfrm flipH="1">
            <a:off x="5867400" y="3679825"/>
            <a:ext cx="2400300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olid"/>
            <a:round/>
            <a:headEnd/>
            <a:tailEnd type="stealth" w="med" len="med"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6175" name="Picture 34" descr="1 a bull's eye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56450" y="3603625"/>
            <a:ext cx="1524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78" name="WordArt 37"/>
          <p:cNvSpPr>
            <a:spLocks noChangeArrowheads="1" noChangeShapeType="1" noTextEdit="1"/>
          </p:cNvSpPr>
          <p:nvPr/>
        </p:nvSpPr>
        <p:spPr bwMode="auto">
          <a:xfrm>
            <a:off x="666750" y="142875"/>
            <a:ext cx="7816850" cy="5810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3600" kern="10" dirty="0" smtClean="0">
                <a:ln w="28575">
                  <a:solidFill>
                    <a:srgbClr val="FF3300"/>
                  </a:solidFill>
                  <a:round/>
                  <a:headEnd/>
                  <a:tailEnd/>
                </a:ln>
                <a:solidFill>
                  <a:srgbClr val="009900"/>
                </a:solidFill>
                <a:latin typeface="Arial Black" panose="020B0A04020102020204" pitchFamily="34" charset="0"/>
              </a:rPr>
              <a:t>Contractionary Fiscal Policy</a:t>
            </a:r>
            <a:endParaRPr lang="en-US" sz="3600" kern="10" dirty="0">
              <a:ln w="28575">
                <a:solidFill>
                  <a:srgbClr val="FF3300"/>
                </a:solidFill>
                <a:round/>
                <a:headEnd/>
                <a:tailEnd/>
              </a:ln>
              <a:solidFill>
                <a:srgbClr val="009900"/>
              </a:solidFill>
              <a:latin typeface="Arial Black" panose="020B0A04020102020204" pitchFamily="34" charset="0"/>
            </a:endParaRPr>
          </a:p>
        </p:txBody>
      </p:sp>
      <p:sp>
        <p:nvSpPr>
          <p:cNvPr id="6182" name="WordArt 43"/>
          <p:cNvSpPr>
            <a:spLocks noChangeArrowheads="1" noChangeShapeType="1" noTextEdit="1"/>
          </p:cNvSpPr>
          <p:nvPr/>
        </p:nvSpPr>
        <p:spPr bwMode="auto">
          <a:xfrm>
            <a:off x="331790" y="3209925"/>
            <a:ext cx="4243385" cy="469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3600" kern="10" dirty="0" smtClean="0">
                <a:ln w="19050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33CC33"/>
                </a:solidFill>
                <a:latin typeface="Arial Black"/>
              </a:rPr>
              <a:t>[Inflation Problem]</a:t>
            </a:r>
            <a:endParaRPr lang="en-US" sz="3600" kern="10" dirty="0">
              <a:ln w="19050">
                <a:solidFill>
                  <a:srgbClr val="FF0000"/>
                </a:solidFill>
                <a:round/>
                <a:headEnd/>
                <a:tailEnd/>
              </a:ln>
              <a:solidFill>
                <a:srgbClr val="33CC33"/>
              </a:solidFill>
              <a:latin typeface="Arial Black"/>
            </a:endParaRPr>
          </a:p>
        </p:txBody>
      </p:sp>
      <p:pic>
        <p:nvPicPr>
          <p:cNvPr id="6187" name="Picture 47" descr="1 aaaaa bullet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10500" y="3565525"/>
            <a:ext cx="304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1552" name="Rectangle 48"/>
          <p:cNvSpPr>
            <a:spLocks noChangeArrowheads="1"/>
          </p:cNvSpPr>
          <p:nvPr/>
        </p:nvSpPr>
        <p:spPr bwMode="auto">
          <a:xfrm>
            <a:off x="7686675" y="4368800"/>
            <a:ext cx="5080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Y</a:t>
            </a:r>
            <a:r>
              <a:rPr lang="en-US" sz="16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</a:t>
            </a:r>
          </a:p>
        </p:txBody>
      </p:sp>
      <p:sp>
        <p:nvSpPr>
          <p:cNvPr id="53" name="Rectangle 7"/>
          <p:cNvSpPr>
            <a:spLocks noChangeArrowheads="1"/>
          </p:cNvSpPr>
          <p:nvPr/>
        </p:nvSpPr>
        <p:spPr bwMode="auto">
          <a:xfrm rot="16200000">
            <a:off x="4441825" y="3436937"/>
            <a:ext cx="1730375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Price Level</a:t>
            </a:r>
            <a:endParaRPr lang="en-US" sz="18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" name="Rectangle 48"/>
          <p:cNvSpPr>
            <a:spLocks noChangeArrowheads="1"/>
          </p:cNvSpPr>
          <p:nvPr/>
        </p:nvSpPr>
        <p:spPr bwMode="auto">
          <a:xfrm>
            <a:off x="7747000" y="4657725"/>
            <a:ext cx="5080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470</a:t>
            </a:r>
            <a:endParaRPr lang="en-US" sz="2400" b="1" dirty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9" name="Rectangle 48"/>
          <p:cNvSpPr>
            <a:spLocks noChangeArrowheads="1"/>
          </p:cNvSpPr>
          <p:nvPr/>
        </p:nvSpPr>
        <p:spPr bwMode="auto">
          <a:xfrm>
            <a:off x="7035800" y="4679950"/>
            <a:ext cx="5080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450</a:t>
            </a:r>
            <a:endParaRPr lang="en-US" sz="20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2" name="Rectangle 7"/>
          <p:cNvSpPr>
            <a:spLocks noChangeArrowheads="1"/>
          </p:cNvSpPr>
          <p:nvPr/>
        </p:nvSpPr>
        <p:spPr bwMode="auto">
          <a:xfrm>
            <a:off x="247650" y="5194300"/>
            <a:ext cx="8639174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1. </a:t>
            </a:r>
            <a:r>
              <a:rPr lang="en-US" sz="24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Decrease G by 5 billion </a:t>
            </a:r>
            <a:r>
              <a:rPr lang="en-US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[M</a:t>
            </a:r>
            <a:r>
              <a:rPr lang="en-US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E</a:t>
            </a:r>
            <a:r>
              <a:rPr lang="en-US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of 4 </a:t>
            </a:r>
            <a:r>
              <a:rPr lang="en-US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X</a:t>
            </a:r>
            <a:r>
              <a:rPr lang="en-US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-5 = -$20 decrease in GDP]</a:t>
            </a:r>
            <a:endParaRPr lang="en-US" sz="24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35" name="Rectangle 45" descr="Papyrus"/>
          <p:cNvSpPr>
            <a:spLocks noChangeArrowheads="1"/>
          </p:cNvSpPr>
          <p:nvPr/>
        </p:nvSpPr>
        <p:spPr bwMode="auto">
          <a:xfrm>
            <a:off x="4809206" y="1727200"/>
            <a:ext cx="3648994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8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Inflationary Spending </a:t>
            </a:r>
            <a:r>
              <a:rPr lang="en-US" sz="18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Gap</a:t>
            </a:r>
          </a:p>
        </p:txBody>
      </p:sp>
      <p:sp>
        <p:nvSpPr>
          <p:cNvPr id="36" name="Line 15"/>
          <p:cNvSpPr>
            <a:spLocks noChangeShapeType="1"/>
          </p:cNvSpPr>
          <p:nvPr/>
        </p:nvSpPr>
        <p:spPr bwMode="auto">
          <a:xfrm>
            <a:off x="6248400" y="2210841"/>
            <a:ext cx="1133475" cy="894308"/>
          </a:xfrm>
          <a:prstGeom prst="line">
            <a:avLst/>
          </a:prstGeom>
          <a:noFill/>
          <a:ln w="57150">
            <a:solidFill>
              <a:srgbClr val="33CC33"/>
            </a:solidFill>
            <a:round/>
            <a:headEnd/>
            <a:tailEnd type="stealth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pPr algn="ctr"/>
            <a:endParaRPr lang="en-US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37" name="Rectangle 45" descr="Papyrus"/>
          <p:cNvSpPr>
            <a:spLocks noChangeArrowheads="1"/>
          </p:cNvSpPr>
          <p:nvPr/>
        </p:nvSpPr>
        <p:spPr bwMode="auto">
          <a:xfrm>
            <a:off x="6934201" y="4937125"/>
            <a:ext cx="2209800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1800" b="1" dirty="0" err="1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Inflat</a:t>
            </a:r>
            <a:r>
              <a:rPr lang="en-US" sz="18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. </a:t>
            </a:r>
            <a:r>
              <a:rPr lang="en-US" sz="18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GDP Gap</a:t>
            </a:r>
          </a:p>
        </p:txBody>
      </p:sp>
      <p:sp>
        <p:nvSpPr>
          <p:cNvPr id="38" name="Line 15"/>
          <p:cNvSpPr>
            <a:spLocks noChangeShapeType="1"/>
          </p:cNvSpPr>
          <p:nvPr/>
        </p:nvSpPr>
        <p:spPr bwMode="auto">
          <a:xfrm flipV="1">
            <a:off x="7612062" y="4208462"/>
            <a:ext cx="74613" cy="798512"/>
          </a:xfrm>
          <a:prstGeom prst="line">
            <a:avLst/>
          </a:prstGeom>
          <a:noFill/>
          <a:ln w="57150">
            <a:solidFill>
              <a:srgbClr val="009900"/>
            </a:solidFill>
            <a:round/>
            <a:headEnd/>
            <a:tailEnd type="stealth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pPr algn="ctr"/>
            <a:endParaRPr lang="en-US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39" name="Rectangle 5"/>
          <p:cNvSpPr>
            <a:spLocks noChangeArrowheads="1"/>
          </p:cNvSpPr>
          <p:nvPr/>
        </p:nvSpPr>
        <p:spPr bwMode="auto">
          <a:xfrm>
            <a:off x="0" y="701675"/>
            <a:ext cx="9144000" cy="5052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eaLnBrk="0" hangingPunct="0">
              <a:defRPr/>
            </a:pPr>
            <a:r>
              <a:rPr lang="en-US" sz="2700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[</a:t>
            </a:r>
            <a:r>
              <a:rPr lang="en-US" sz="27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Decrease </a:t>
            </a:r>
            <a:r>
              <a:rPr lang="en-US" sz="2700" b="1" dirty="0" smtClean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Ig [or G or Xn] </a:t>
            </a:r>
            <a:r>
              <a:rPr lang="en-US" sz="27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by $5 billion with “</a:t>
            </a:r>
            <a:r>
              <a:rPr lang="en-US" sz="27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M</a:t>
            </a:r>
            <a:r>
              <a:rPr lang="en-US" sz="24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E</a:t>
            </a:r>
            <a:r>
              <a:rPr lang="en-US" sz="27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” of </a:t>
            </a:r>
            <a:r>
              <a:rPr lang="en-US" sz="27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4</a:t>
            </a:r>
            <a:r>
              <a:rPr lang="en-US" sz="2700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] </a:t>
            </a:r>
          </a:p>
        </p:txBody>
      </p:sp>
      <p:sp>
        <p:nvSpPr>
          <p:cNvPr id="40" name="Rectangle 40"/>
          <p:cNvSpPr>
            <a:spLocks noChangeArrowheads="1"/>
          </p:cNvSpPr>
          <p:nvPr/>
        </p:nvSpPr>
        <p:spPr bwMode="auto">
          <a:xfrm>
            <a:off x="0" y="5629275"/>
            <a:ext cx="9144000" cy="695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Equilibrium GDP decreased by a</a:t>
            </a:r>
            <a:r>
              <a:rPr lang="en-US" sz="20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multiple of the multiplier (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4 x -$5 = -$20)</a:t>
            </a:r>
            <a:r>
              <a:rPr lang="en-US" sz="2000" b="1" dirty="0" smtClean="0">
                <a:solidFill>
                  <a:srgbClr val="FF0000"/>
                </a:solidFill>
                <a:latin typeface="Arial" charset="0"/>
              </a:rPr>
              <a:t>.</a:t>
            </a:r>
            <a:endParaRPr lang="en-US" sz="2000" b="1" dirty="0">
              <a:solidFill>
                <a:srgbClr val="FF0000"/>
              </a:solidFill>
              <a:latin typeface="Arial" charset="0"/>
            </a:endParaRPr>
          </a:p>
          <a:p>
            <a:pPr algn="ctr">
              <a:defRPr/>
            </a:pP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[4 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X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-$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5 billion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Ig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= -$20 billion]</a:t>
            </a:r>
          </a:p>
        </p:txBody>
      </p:sp>
      <p:pic>
        <p:nvPicPr>
          <p:cNvPr id="661539" name="Picture 35" descr="1 a bullet gets bigger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7118350" y="3571875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Text Box 14"/>
          <p:cNvSpPr txBox="1">
            <a:spLocks noChangeArrowheads="1"/>
          </p:cNvSpPr>
          <p:nvPr/>
        </p:nvSpPr>
        <p:spPr bwMode="auto">
          <a:xfrm>
            <a:off x="355983" y="6427371"/>
            <a:ext cx="8292717" cy="313932"/>
          </a:xfrm>
          <a:prstGeom prst="rect">
            <a:avLst/>
          </a:prstGeom>
          <a:blipFill>
            <a:blip r:embed="rId9"/>
            <a:tile tx="0" ty="0" sx="100000" sy="100000" flip="none" algn="tl"/>
          </a:blipFill>
          <a:ln w="57150" cmpd="thickThin">
            <a:solidFill>
              <a:schemeClr val="bg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  <a:sp3d extrusionH="57150">
              <a:bevelT w="38100" h="38100" prst="angle"/>
            </a:sp3d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1800" b="1" dirty="0" smtClean="0">
                <a:solidFill>
                  <a:srgbClr val="009900"/>
                </a:solidFill>
                <a:latin typeface="Arial" charset="0"/>
              </a:rPr>
              <a:t>[Could also increase T by $6.66 B[M</a:t>
            </a:r>
            <a:r>
              <a:rPr lang="en-US" sz="1400" b="1" dirty="0" smtClean="0">
                <a:solidFill>
                  <a:srgbClr val="009900"/>
                </a:solidFill>
                <a:latin typeface="Arial" charset="0"/>
              </a:rPr>
              <a:t>T</a:t>
            </a:r>
            <a:r>
              <a:rPr lang="en-US" sz="1800" b="1" dirty="0" smtClean="0">
                <a:solidFill>
                  <a:srgbClr val="009900"/>
                </a:solidFill>
                <a:latin typeface="Arial" charset="0"/>
              </a:rPr>
              <a:t> of -3 x $6.66 tax increase = -$20 B]  </a:t>
            </a:r>
            <a:endParaRPr lang="en-US" sz="1800" b="1" dirty="0">
              <a:solidFill>
                <a:srgbClr val="0099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245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0" dur="500"/>
                                        <p:tgtEl>
                                          <p:spTgt spid="66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81 0.03611 L 0.02083 0.03611 " pathEditMode="relative" rAng="0" ptsTypes="AA">
                                      <p:cBhvr>
                                        <p:cTn id="14" dur="3000" spd="-100000" fill="hold"/>
                                        <p:tgtEl>
                                          <p:spTgt spid="6615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3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 s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66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500"/>
                            </p:stCondLst>
                            <p:childTnLst>
                              <p:par>
                                <p:cTn id="2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661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1508" grpId="0" animBg="1"/>
      <p:bldP spid="661508" grpId="1" animBg="1"/>
      <p:bldP spid="661514" grpId="0"/>
      <p:bldP spid="32" grpId="0" autoUpdateAnimBg="0"/>
      <p:bldP spid="36" grpId="0" animBg="1"/>
      <p:bldP spid="40" grpId="0"/>
      <p:bldP spid="41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7842" name="Picture 2" descr="WTC on 9-1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7843" name="Rectangle 3"/>
          <p:cNvSpPr>
            <a:spLocks noChangeArrowheads="1"/>
          </p:cNvSpPr>
          <p:nvPr/>
        </p:nvSpPr>
        <p:spPr bwMode="auto">
          <a:xfrm>
            <a:off x="0" y="5543550"/>
            <a:ext cx="9144000" cy="1314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For instance, after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9-11,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what if the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government</a:t>
            </a:r>
          </a:p>
          <a:p>
            <a:pPr algn="ctr">
              <a:defRPr/>
            </a:pP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spent  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$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2</a:t>
            </a:r>
            <a:r>
              <a:rPr lang="en-US" sz="3200" b="1" dirty="0" smtClean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0  </a:t>
            </a:r>
            <a:r>
              <a:rPr lang="en-US" sz="3200" b="1" dirty="0">
                <a:solidFill>
                  <a:srgbClr val="FFFF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billion  to  fight  terrorism.</a:t>
            </a:r>
          </a:p>
        </p:txBody>
      </p:sp>
      <p:pic>
        <p:nvPicPr>
          <p:cNvPr id="547845" name="bush3571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bushw_biggest_job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3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7846" name="Picture 6" descr="Bush on 9-11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" y="1717675"/>
            <a:ext cx="4156075" cy="33020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7847" name="AutoShape 7"/>
          <p:cNvSpPr>
            <a:spLocks noChangeArrowheads="1"/>
          </p:cNvSpPr>
          <p:nvPr/>
        </p:nvSpPr>
        <p:spPr bwMode="auto">
          <a:xfrm>
            <a:off x="57150" y="1562100"/>
            <a:ext cx="2714625" cy="485775"/>
          </a:xfrm>
          <a:prstGeom prst="wedgeRoundRectCallout">
            <a:avLst>
              <a:gd name="adj1" fmla="val -4444"/>
              <a:gd name="adj2" fmla="val 80065"/>
              <a:gd name="adj3" fmla="val 16667"/>
            </a:avLst>
          </a:prstGeom>
          <a:solidFill>
            <a:srgbClr val="FFFF99"/>
          </a:solidFill>
          <a:ln w="38100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algn="ctr">
              <a:defRPr/>
            </a:pPr>
            <a:r>
              <a:rPr lang="en-US" sz="2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“The Pet Goat” . .</a:t>
            </a:r>
            <a:r>
              <a:rPr lang="en-US" sz="2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.</a:t>
            </a:r>
          </a:p>
        </p:txBody>
      </p:sp>
      <p:sp>
        <p:nvSpPr>
          <p:cNvPr id="547848" name="Rectangle 8"/>
          <p:cNvSpPr>
            <a:spLocks noChangeArrowheads="1"/>
          </p:cNvSpPr>
          <p:nvPr/>
        </p:nvSpPr>
        <p:spPr bwMode="auto">
          <a:xfrm>
            <a:off x="0" y="171450"/>
            <a:ext cx="4800600" cy="1390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charset="0"/>
              </a:rPr>
              <a:t>About  a pet goat the dad wants to get rid of</a:t>
            </a:r>
          </a:p>
          <a:p>
            <a:pPr>
              <a:defRPr/>
            </a:pPr>
            <a:r>
              <a:rPr lang="en-US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charset="0"/>
              </a:rPr>
              <a:t>because he eats too much.  But – he butts a</a:t>
            </a:r>
          </a:p>
          <a:p>
            <a:pPr>
              <a:defRPr/>
            </a:pPr>
            <a:r>
              <a:rPr lang="en-US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charset="0"/>
              </a:rPr>
              <a:t>potential  car  thief,  so the dad lets the goat</a:t>
            </a:r>
          </a:p>
          <a:p>
            <a:pPr>
              <a:defRPr/>
            </a:pPr>
            <a:r>
              <a:rPr lang="en-US" sz="1800" b="1" dirty="0">
                <a:solidFill>
                  <a:srgbClr val="FFFFFF"/>
                </a:solidFill>
                <a:effectLst>
                  <a:outerShdw blurRad="38100" dist="38100" dir="2700000" algn="tl">
                    <a:srgbClr val="808080"/>
                  </a:outerShdw>
                </a:effectLst>
                <a:latin typeface="Arial" charset="0"/>
              </a:rPr>
              <a:t>stay and says he can eat anything he wants.</a:t>
            </a:r>
          </a:p>
        </p:txBody>
      </p:sp>
      <p:sp>
        <p:nvSpPr>
          <p:cNvPr id="547849" name="Rectangle 9"/>
          <p:cNvSpPr>
            <a:spLocks noChangeArrowheads="1"/>
          </p:cNvSpPr>
          <p:nvPr/>
        </p:nvSpPr>
        <p:spPr bwMode="auto">
          <a:xfrm>
            <a:off x="781050" y="4743450"/>
            <a:ext cx="89535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600" b="1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aiandra GD" pitchFamily="34" charset="0"/>
              </a:rPr>
              <a:t>2</a:t>
            </a:r>
            <a:r>
              <a:rPr lang="en-US" sz="1600" b="1" baseline="30000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aiandra GD" pitchFamily="34" charset="0"/>
              </a:rPr>
              <a:t>nd</a:t>
            </a:r>
            <a:r>
              <a:rPr lang="en-US" sz="1600" b="1">
                <a:solidFill>
                  <a:srgbClr val="FFFF66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Maiandra GD" pitchFamily="34" charset="0"/>
              </a:rPr>
              <a:t> Grade</a:t>
            </a:r>
          </a:p>
        </p:txBody>
      </p:sp>
      <p:pic>
        <p:nvPicPr>
          <p:cNvPr id="547855" name="Picture 15" descr="billy_goat_head_butt_hg_clr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028950"/>
            <a:ext cx="2762250" cy="2762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7856" name="Goat3587.wav">
            <a:hlinkClick r:id="" action="ppaction://media"/>
          </p:cNvPr>
          <p:cNvPicPr>
            <a:picLocks noRot="1" noChangeAspect="1" noChangeArrowheads="1"/>
          </p:cNvPicPr>
          <p:nvPr>
            <a:wavAudioFile r:embed="rId2" name="Goat A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7857" name="Rectangle 17" descr="Parchment"/>
          <p:cNvSpPr>
            <a:spLocks noChangeArrowheads="1"/>
          </p:cNvSpPr>
          <p:nvPr/>
        </p:nvSpPr>
        <p:spPr bwMode="auto">
          <a:xfrm>
            <a:off x="4371975" y="2028825"/>
            <a:ext cx="4648200" cy="1733550"/>
          </a:xfrm>
          <a:prstGeom prst="rect">
            <a:avLst/>
          </a:prstGeom>
          <a:blipFill dpi="0" rotWithShape="1">
            <a:blip r:embed="rId9" cstate="print"/>
            <a:srcRect/>
            <a:tile tx="0" ty="0" sx="100000" sy="100000" flip="none" algn="tl"/>
          </a:blipFill>
          <a:ln w="57150" cmpd="thinThick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One </a:t>
            </a:r>
            <a:r>
              <a:rPr lang="en-US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of the</a:t>
            </a: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kids </a:t>
            </a:r>
            <a:r>
              <a:rPr lang="en-US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there that day later said</a:t>
            </a: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,</a:t>
            </a:r>
          </a:p>
          <a:p>
            <a:pPr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“His face just started to turn  red.   I </a:t>
            </a:r>
          </a:p>
          <a:p>
            <a:pPr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thought, personally, he had to go to</a:t>
            </a:r>
          </a:p>
          <a:p>
            <a:pPr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the bathroom.”</a:t>
            </a: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  Another  said,  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“He </a:t>
            </a:r>
          </a:p>
          <a:p>
            <a:pPr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looked like he was going to cry.”</a:t>
            </a:r>
          </a:p>
        </p:txBody>
      </p:sp>
    </p:spTree>
    <p:extLst>
      <p:ext uri="{BB962C8B-B14F-4D97-AF65-F5344CB8AC3E}">
        <p14:creationId xmlns:p14="http://schemas.microsoft.com/office/powerpoint/2010/main" val="239370506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8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78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78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8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478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478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6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8008" fill="hold"/>
                                        <p:tgtEl>
                                          <p:spTgt spid="5478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 nodeType="afterGroup">
                            <p:stCondLst>
                              <p:cond delay="8508"/>
                            </p:stCondLst>
                            <p:childTnLst>
                              <p:par>
                                <p:cTn id="19" presetID="23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5478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5478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10508"/>
                            </p:stCondLst>
                            <p:childTnLst>
                              <p:par>
                                <p:cTn id="24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6" dur="500"/>
                                        <p:tgtEl>
                                          <p:spTgt spid="5478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8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1" dur="500"/>
                                        <p:tgtEl>
                                          <p:spTgt spid="5478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5478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055" fill="hold"/>
                                        <p:tgtEl>
                                          <p:spTgt spid="54785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1000"/>
                                        <p:tgtEl>
                                          <p:spTgt spid="5478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8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5478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5478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49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7845"/>
                </p:tgtEl>
              </p:cMediaNode>
            </p:audio>
            <p:audio>
              <p:cMediaNode showWhenStopped="0">
                <p:cTn id="50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47856"/>
                </p:tgtEl>
              </p:cMediaNode>
            </p:audio>
          </p:childTnLst>
        </p:cTn>
      </p:par>
    </p:tnLst>
    <p:bldLst>
      <p:bldP spid="547843" grpId="0"/>
      <p:bldP spid="547847" grpId="0" animBg="1"/>
      <p:bldP spid="547848" grpId="0"/>
      <p:bldP spid="547849" grpId="0"/>
      <p:bldP spid="547857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WordArt 56"/>
          <p:cNvSpPr>
            <a:spLocks noChangeArrowheads="1" noChangeShapeType="1" noTextEdit="1"/>
          </p:cNvSpPr>
          <p:nvPr/>
        </p:nvSpPr>
        <p:spPr bwMode="auto">
          <a:xfrm>
            <a:off x="838200" y="152400"/>
            <a:ext cx="7315200" cy="4889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1800" kern="1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President Bush Commenting On 9/11</a:t>
            </a:r>
            <a:endParaRPr lang="en-US" sz="1800" kern="10" dirty="0">
              <a:ln w="12700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Arial Black"/>
            </a:endParaRPr>
          </a:p>
        </p:txBody>
      </p:sp>
      <p:pic>
        <p:nvPicPr>
          <p:cNvPr id="2" name="Bush on 9-11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" y="641350"/>
            <a:ext cx="7679267" cy="575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1471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 showWhenStopped="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0">
          <a:gsLst>
            <a:gs pos="0">
              <a:srgbClr val="00FFFF"/>
            </a:gs>
            <a:gs pos="53000">
              <a:srgbClr val="D4DEFF"/>
            </a:gs>
            <a:gs pos="83000">
              <a:srgbClr val="D4DEFF"/>
            </a:gs>
            <a:gs pos="100000">
              <a:srgbClr val="96AB94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2964" name="Plan3587.wav">
            <a:hlinkClick r:id="" action="ppaction://media"/>
          </p:cNvPr>
          <p:cNvPicPr>
            <a:picLocks noRot="1" noChangeAspect="1" noChangeArrowheads="1"/>
          </p:cNvPicPr>
          <p:nvPr>
            <a:wavAudioFile r:embed="rId1" name="Plane passing over 9-11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6" descr="premature-detonations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57300"/>
            <a:ext cx="5391150" cy="359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5" descr="north-tower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850" y="1247775"/>
            <a:ext cx="4502150" cy="3600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67" name="brok3603.wav">
            <a:hlinkClick r:id="" action="ppaction://media"/>
          </p:cNvPr>
          <p:cNvPicPr>
            <a:picLocks noRot="1" noChangeAspect="1" noChangeArrowheads="1"/>
          </p:cNvPicPr>
          <p:nvPr>
            <a:wavAudioFile r:embed="rId2" name="brokaw_immobilized.wav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2968" name="9-113603.wav">
            <a:hlinkClick r:id="" action="ppaction://media"/>
          </p:cNvPr>
          <p:cNvPicPr>
            <a:picLocks noRot="1" noChangeAspect="1" noChangeArrowheads="1"/>
          </p:cNvPicPr>
          <p:nvPr>
            <a:wavAudioFile r:embed="rId3" name="9-11 2nd plane.wav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27423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736" fill="hold"/>
                                        <p:tgtEl>
                                          <p:spTgt spid="55296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8736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0605" fill="hold"/>
                                        <p:tgtEl>
                                          <p:spTgt spid="55296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9341"/>
                            </p:stCondLst>
                            <p:childTnLst>
                              <p:par>
                                <p:cTn id="1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1752" fill="hold"/>
                                        <p:tgtEl>
                                          <p:spTgt spid="55296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3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2964"/>
                </p:tgtEl>
              </p:cMediaNode>
            </p:audio>
            <p:audio>
              <p:cMediaNode showWhenStopped="0">
                <p:cTn id="14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2967"/>
                </p:tgtEl>
              </p:cMediaNode>
            </p:audio>
            <p:audio>
              <p:cMediaNode showWhenStopped="0">
                <p:cTn id="1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52968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506" name="Picture 4" descr="WTO in per world 2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9855181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3"/>
          <p:cNvSpPr>
            <a:spLocks noChangeArrowheads="1"/>
          </p:cNvSpPr>
          <p:nvPr/>
        </p:nvSpPr>
        <p:spPr bwMode="auto">
          <a:xfrm>
            <a:off x="2659997" y="1612106"/>
            <a:ext cx="5441950" cy="4733925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/>
            <a:endParaRPr 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7" name="Arc 10"/>
          <p:cNvSpPr>
            <a:spLocks/>
          </p:cNvSpPr>
          <p:nvPr/>
        </p:nvSpPr>
        <p:spPr bwMode="auto">
          <a:xfrm rot="-1216564" flipH="1" flipV="1">
            <a:off x="4895850" y="1262063"/>
            <a:ext cx="3262313" cy="3743325"/>
          </a:xfrm>
          <a:custGeom>
            <a:avLst/>
            <a:gdLst>
              <a:gd name="T0" fmla="*/ 2147483647 w 21600"/>
              <a:gd name="T1" fmla="*/ 0 h 15790"/>
              <a:gd name="T2" fmla="*/ 2147483647 w 21600"/>
              <a:gd name="T3" fmla="*/ 2147483647 h 15790"/>
              <a:gd name="T4" fmla="*/ 0 w 21600"/>
              <a:gd name="T5" fmla="*/ 2147483647 h 15790"/>
              <a:gd name="T6" fmla="*/ 0 60000 65536"/>
              <a:gd name="T7" fmla="*/ 0 60000 65536"/>
              <a:gd name="T8" fmla="*/ 0 60000 65536"/>
              <a:gd name="T9" fmla="*/ 0 w 21600"/>
              <a:gd name="T10" fmla="*/ 0 h 15790"/>
              <a:gd name="T11" fmla="*/ 21600 w 21600"/>
              <a:gd name="T12" fmla="*/ 15790 h 1579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5790" fill="none" extrusionOk="0">
                <a:moveTo>
                  <a:pt x="14738" y="0"/>
                </a:moveTo>
                <a:cubicBezTo>
                  <a:pt x="19115" y="4085"/>
                  <a:pt x="21600" y="9803"/>
                  <a:pt x="21600" y="15790"/>
                </a:cubicBezTo>
              </a:path>
              <a:path w="21600" h="15790" stroke="0" extrusionOk="0">
                <a:moveTo>
                  <a:pt x="14738" y="0"/>
                </a:moveTo>
                <a:cubicBezTo>
                  <a:pt x="19115" y="4085"/>
                  <a:pt x="21600" y="9803"/>
                  <a:pt x="21600" y="15790"/>
                </a:cubicBezTo>
                <a:lnTo>
                  <a:pt x="0" y="15790"/>
                </a:lnTo>
                <a:lnTo>
                  <a:pt x="14738" y="0"/>
                </a:lnTo>
                <a:close/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18435" name="Text Box 4"/>
          <p:cNvSpPr txBox="1">
            <a:spLocks noChangeArrowheads="1"/>
          </p:cNvSpPr>
          <p:nvPr/>
        </p:nvSpPr>
        <p:spPr bwMode="auto">
          <a:xfrm>
            <a:off x="6083300" y="5545138"/>
            <a:ext cx="1527175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sz="1800" b="1">
                <a:solidFill>
                  <a:srgbClr val="000000"/>
                </a:solidFill>
                <a:latin typeface="Arial" charset="0"/>
              </a:rPr>
              <a:t>Real GDP</a:t>
            </a:r>
          </a:p>
        </p:txBody>
      </p:sp>
      <p:sp>
        <p:nvSpPr>
          <p:cNvPr id="18436" name="Text Box 5"/>
          <p:cNvSpPr txBox="1">
            <a:spLocks noChangeArrowheads="1"/>
          </p:cNvSpPr>
          <p:nvPr/>
        </p:nvSpPr>
        <p:spPr bwMode="auto">
          <a:xfrm rot="-5400000">
            <a:off x="1577182" y="3571081"/>
            <a:ext cx="1811338" cy="460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Price Level</a:t>
            </a:r>
          </a:p>
        </p:txBody>
      </p:sp>
      <p:sp>
        <p:nvSpPr>
          <p:cNvPr id="16389" name="Text Box 6"/>
          <p:cNvSpPr txBox="1">
            <a:spLocks noChangeArrowheads="1"/>
          </p:cNvSpPr>
          <p:nvPr/>
        </p:nvSpPr>
        <p:spPr bwMode="auto">
          <a:xfrm>
            <a:off x="3232150" y="1944688"/>
            <a:ext cx="6511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defRPr/>
            </a:pP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AD</a:t>
            </a:r>
            <a:r>
              <a:rPr lang="en-US" sz="2000" b="1" baseline="-25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1</a:t>
            </a:r>
            <a:endParaRPr lang="en-US" sz="2000" b="1" baseline="-25000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</p:txBody>
      </p:sp>
      <p:sp>
        <p:nvSpPr>
          <p:cNvPr id="723977" name="Arc 9"/>
          <p:cNvSpPr>
            <a:spLocks/>
          </p:cNvSpPr>
          <p:nvPr/>
        </p:nvSpPr>
        <p:spPr bwMode="auto">
          <a:xfrm rot="-1216564" flipH="1" flipV="1">
            <a:off x="4219575" y="1519238"/>
            <a:ext cx="3262313" cy="3743325"/>
          </a:xfrm>
          <a:custGeom>
            <a:avLst/>
            <a:gdLst>
              <a:gd name="T0" fmla="*/ 2147483647 w 21600"/>
              <a:gd name="T1" fmla="*/ 0 h 15790"/>
              <a:gd name="T2" fmla="*/ 2147483647 w 21600"/>
              <a:gd name="T3" fmla="*/ 2147483647 h 15790"/>
              <a:gd name="T4" fmla="*/ 0 w 21600"/>
              <a:gd name="T5" fmla="*/ 2147483647 h 15790"/>
              <a:gd name="T6" fmla="*/ 0 60000 65536"/>
              <a:gd name="T7" fmla="*/ 0 60000 65536"/>
              <a:gd name="T8" fmla="*/ 0 60000 65536"/>
              <a:gd name="T9" fmla="*/ 0 w 21600"/>
              <a:gd name="T10" fmla="*/ 0 h 15790"/>
              <a:gd name="T11" fmla="*/ 21600 w 21600"/>
              <a:gd name="T12" fmla="*/ 15790 h 1579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5790" fill="none" extrusionOk="0">
                <a:moveTo>
                  <a:pt x="14738" y="0"/>
                </a:moveTo>
                <a:cubicBezTo>
                  <a:pt x="19115" y="4085"/>
                  <a:pt x="21600" y="9803"/>
                  <a:pt x="21600" y="15790"/>
                </a:cubicBezTo>
              </a:path>
              <a:path w="21600" h="15790" stroke="0" extrusionOk="0">
                <a:moveTo>
                  <a:pt x="14738" y="0"/>
                </a:moveTo>
                <a:cubicBezTo>
                  <a:pt x="19115" y="4085"/>
                  <a:pt x="21600" y="9803"/>
                  <a:pt x="21600" y="15790"/>
                </a:cubicBezTo>
                <a:lnTo>
                  <a:pt x="0" y="15790"/>
                </a:lnTo>
                <a:lnTo>
                  <a:pt x="14738" y="0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  <a:prstDash val="dash"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723979" name="Text Box 11"/>
          <p:cNvSpPr txBox="1">
            <a:spLocks noChangeArrowheads="1"/>
          </p:cNvSpPr>
          <p:nvPr/>
        </p:nvSpPr>
        <p:spPr bwMode="auto">
          <a:xfrm>
            <a:off x="3990975" y="1624013"/>
            <a:ext cx="65114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000000"/>
                </a:solidFill>
                <a:latin typeface="Arial" charset="0"/>
              </a:rPr>
              <a:t>AD</a:t>
            </a:r>
            <a:r>
              <a:rPr lang="en-US" sz="2000" b="1" baseline="-25000" dirty="0" smtClean="0">
                <a:solidFill>
                  <a:srgbClr val="000000"/>
                </a:solidFill>
                <a:latin typeface="Arial" charset="0"/>
              </a:rPr>
              <a:t>2</a:t>
            </a:r>
            <a:endParaRPr lang="en-US" sz="2000" b="1" baseline="-25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440" name="Arc 12"/>
          <p:cNvSpPr>
            <a:spLocks/>
          </p:cNvSpPr>
          <p:nvPr/>
        </p:nvSpPr>
        <p:spPr bwMode="auto">
          <a:xfrm rot="-1216564" flipH="1" flipV="1">
            <a:off x="4038600" y="1672323"/>
            <a:ext cx="3262313" cy="3743325"/>
          </a:xfrm>
          <a:custGeom>
            <a:avLst/>
            <a:gdLst>
              <a:gd name="T0" fmla="*/ 2147483647 w 21600"/>
              <a:gd name="T1" fmla="*/ 0 h 15790"/>
              <a:gd name="T2" fmla="*/ 2147483647 w 21600"/>
              <a:gd name="T3" fmla="*/ 2147483647 h 15790"/>
              <a:gd name="T4" fmla="*/ 0 w 21600"/>
              <a:gd name="T5" fmla="*/ 2147483647 h 15790"/>
              <a:gd name="T6" fmla="*/ 0 60000 65536"/>
              <a:gd name="T7" fmla="*/ 0 60000 65536"/>
              <a:gd name="T8" fmla="*/ 0 60000 65536"/>
              <a:gd name="T9" fmla="*/ 0 w 21600"/>
              <a:gd name="T10" fmla="*/ 0 h 15790"/>
              <a:gd name="T11" fmla="*/ 21600 w 21600"/>
              <a:gd name="T12" fmla="*/ 15790 h 1579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5790" fill="none" extrusionOk="0">
                <a:moveTo>
                  <a:pt x="14738" y="0"/>
                </a:moveTo>
                <a:cubicBezTo>
                  <a:pt x="19115" y="4085"/>
                  <a:pt x="21600" y="9803"/>
                  <a:pt x="21600" y="15790"/>
                </a:cubicBezTo>
              </a:path>
              <a:path w="21600" h="15790" stroke="0" extrusionOk="0">
                <a:moveTo>
                  <a:pt x="14738" y="0"/>
                </a:moveTo>
                <a:cubicBezTo>
                  <a:pt x="19115" y="4085"/>
                  <a:pt x="21600" y="9803"/>
                  <a:pt x="21600" y="15790"/>
                </a:cubicBezTo>
                <a:lnTo>
                  <a:pt x="0" y="15790"/>
                </a:lnTo>
                <a:lnTo>
                  <a:pt x="14738" y="0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723983" name="Line 15"/>
          <p:cNvSpPr>
            <a:spLocks noChangeShapeType="1"/>
          </p:cNvSpPr>
          <p:nvPr/>
        </p:nvSpPr>
        <p:spPr bwMode="auto">
          <a:xfrm>
            <a:off x="3232150" y="2518192"/>
            <a:ext cx="776288" cy="66315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stealth" w="med" len="med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algn="ctr"/>
            <a:endParaRPr lang="en-US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723984" name="Text Box 16"/>
          <p:cNvSpPr txBox="1">
            <a:spLocks noChangeArrowheads="1"/>
          </p:cNvSpPr>
          <p:nvPr/>
        </p:nvSpPr>
        <p:spPr bwMode="auto">
          <a:xfrm>
            <a:off x="4571997" y="1689562"/>
            <a:ext cx="3612497" cy="313932"/>
          </a:xfrm>
          <a:prstGeom prst="rect">
            <a:avLst/>
          </a:prstGeom>
          <a:noFill/>
          <a:ln w="57150" cmpd="thickThin" algn="ctr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lnSpc>
                <a:spcPct val="80000"/>
              </a:lnSpc>
            </a:pPr>
            <a:r>
              <a:rPr lang="en-US" sz="1800" b="1" dirty="0">
                <a:solidFill>
                  <a:srgbClr val="000000"/>
                </a:solidFill>
                <a:latin typeface="Arial" charset="0"/>
              </a:rPr>
              <a:t>Full </a:t>
            </a:r>
            <a:r>
              <a:rPr lang="en-US" sz="1800" b="1" dirty="0" smtClean="0">
                <a:solidFill>
                  <a:srgbClr val="000000"/>
                </a:solidFill>
                <a:latin typeface="Arial" charset="0"/>
              </a:rPr>
              <a:t>$25 </a:t>
            </a:r>
            <a:r>
              <a:rPr lang="en-US" sz="1800" b="1" dirty="0">
                <a:solidFill>
                  <a:srgbClr val="000000"/>
                </a:solidFill>
                <a:latin typeface="Arial" charset="0"/>
              </a:rPr>
              <a:t>Billion </a:t>
            </a:r>
            <a:r>
              <a:rPr lang="en-US" sz="1800" b="1" dirty="0" smtClean="0">
                <a:solidFill>
                  <a:srgbClr val="000000"/>
                </a:solidFill>
                <a:latin typeface="Arial" charset="0"/>
              </a:rPr>
              <a:t>Increase </a:t>
            </a:r>
            <a:r>
              <a:rPr lang="en-US" sz="1800" b="1" dirty="0">
                <a:solidFill>
                  <a:srgbClr val="000000"/>
                </a:solidFill>
                <a:latin typeface="Arial" charset="0"/>
              </a:rPr>
              <a:t>in </a:t>
            </a:r>
            <a:r>
              <a:rPr lang="en-US" sz="1800" b="1" dirty="0" smtClean="0">
                <a:solidFill>
                  <a:srgbClr val="000000"/>
                </a:solidFill>
                <a:latin typeface="Arial" charset="0"/>
              </a:rPr>
              <a:t>AD</a:t>
            </a:r>
          </a:p>
        </p:txBody>
      </p:sp>
      <p:sp>
        <p:nvSpPr>
          <p:cNvPr id="723985" name="Line 17"/>
          <p:cNvSpPr>
            <a:spLocks noChangeShapeType="1"/>
          </p:cNvSpPr>
          <p:nvPr/>
        </p:nvSpPr>
        <p:spPr bwMode="auto">
          <a:xfrm flipH="1">
            <a:off x="4610096" y="1954212"/>
            <a:ext cx="381003" cy="563979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stealth" w="med" len="med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algn="ctr"/>
            <a:endParaRPr lang="en-US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18444" name="Arc 18"/>
          <p:cNvSpPr>
            <a:spLocks/>
          </p:cNvSpPr>
          <p:nvPr/>
        </p:nvSpPr>
        <p:spPr bwMode="auto">
          <a:xfrm rot="346526" flipV="1">
            <a:off x="3203575" y="2009775"/>
            <a:ext cx="3087688" cy="2781300"/>
          </a:xfrm>
          <a:custGeom>
            <a:avLst/>
            <a:gdLst>
              <a:gd name="T0" fmla="*/ 0 w 21289"/>
              <a:gd name="T1" fmla="*/ 0 h 21600"/>
              <a:gd name="T2" fmla="*/ 2147483647 w 21289"/>
              <a:gd name="T3" fmla="*/ 2147483647 h 21600"/>
              <a:gd name="T4" fmla="*/ 0 w 21289"/>
              <a:gd name="T5" fmla="*/ 2147483647 h 21600"/>
              <a:gd name="T6" fmla="*/ 0 60000 65536"/>
              <a:gd name="T7" fmla="*/ 0 60000 65536"/>
              <a:gd name="T8" fmla="*/ 0 60000 65536"/>
              <a:gd name="T9" fmla="*/ 0 w 21289"/>
              <a:gd name="T10" fmla="*/ 0 h 21600"/>
              <a:gd name="T11" fmla="*/ 21289 w 21289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289" h="21600" fill="none" extrusionOk="0">
                <a:moveTo>
                  <a:pt x="-1" y="0"/>
                </a:moveTo>
                <a:cubicBezTo>
                  <a:pt x="10520" y="0"/>
                  <a:pt x="19510" y="7579"/>
                  <a:pt x="21289" y="17947"/>
                </a:cubicBezTo>
              </a:path>
              <a:path w="21289" h="21600" stroke="0" extrusionOk="0">
                <a:moveTo>
                  <a:pt x="-1" y="0"/>
                </a:moveTo>
                <a:cubicBezTo>
                  <a:pt x="10520" y="0"/>
                  <a:pt x="19510" y="7579"/>
                  <a:pt x="21289" y="17947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prstDash val="sysDash"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18445" name="Text Box 19"/>
          <p:cNvSpPr txBox="1">
            <a:spLocks noChangeArrowheads="1"/>
          </p:cNvSpPr>
          <p:nvPr/>
        </p:nvSpPr>
        <p:spPr bwMode="auto">
          <a:xfrm>
            <a:off x="6629399" y="3773721"/>
            <a:ext cx="1031875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000000"/>
                </a:solidFill>
                <a:latin typeface="Arial" charset="0"/>
              </a:rPr>
              <a:t>SRAS</a:t>
            </a:r>
            <a:endParaRPr lang="en-US" sz="2400" b="1" baseline="-250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8446" name="Line 20"/>
          <p:cNvSpPr>
            <a:spLocks noChangeShapeType="1"/>
          </p:cNvSpPr>
          <p:nvPr/>
        </p:nvSpPr>
        <p:spPr bwMode="auto">
          <a:xfrm flipH="1" flipV="1">
            <a:off x="3076574" y="3963988"/>
            <a:ext cx="3552825" cy="30162"/>
          </a:xfrm>
          <a:prstGeom prst="line">
            <a:avLst/>
          </a:prstGeom>
          <a:noFill/>
          <a:ln w="57150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pPr algn="ctr"/>
            <a:endParaRPr lang="en-US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723989" name="Line 21"/>
          <p:cNvSpPr>
            <a:spLocks noChangeShapeType="1"/>
          </p:cNvSpPr>
          <p:nvPr/>
        </p:nvSpPr>
        <p:spPr bwMode="auto">
          <a:xfrm>
            <a:off x="5419725" y="3956050"/>
            <a:ext cx="0" cy="1608138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stealth" w="med" len="med"/>
          </a:ln>
        </p:spPr>
        <p:txBody>
          <a:bodyPr/>
          <a:lstStyle/>
          <a:p>
            <a:pPr algn="ctr"/>
            <a:endParaRPr lang="en-US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18448" name="Line 23"/>
          <p:cNvSpPr>
            <a:spLocks noChangeShapeType="1"/>
          </p:cNvSpPr>
          <p:nvPr/>
        </p:nvSpPr>
        <p:spPr bwMode="auto">
          <a:xfrm>
            <a:off x="4343400" y="3956050"/>
            <a:ext cx="9525" cy="1589088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stealth" w="med" len="med"/>
          </a:ln>
        </p:spPr>
        <p:txBody>
          <a:bodyPr/>
          <a:lstStyle/>
          <a:p>
            <a:pPr algn="ctr"/>
            <a:endParaRPr lang="en-US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723992" name="Oval 24"/>
          <p:cNvSpPr>
            <a:spLocks noChangeArrowheads="1"/>
          </p:cNvSpPr>
          <p:nvPr/>
        </p:nvSpPr>
        <p:spPr bwMode="auto">
          <a:xfrm>
            <a:off x="4256088" y="3881438"/>
            <a:ext cx="165100" cy="165100"/>
          </a:xfrm>
          <a:prstGeom prst="ellipse">
            <a:avLst/>
          </a:prstGeom>
          <a:solidFill>
            <a:schemeClr val="bg1"/>
          </a:solidFill>
          <a:ln w="19050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723993" name="Text Box 25"/>
          <p:cNvSpPr txBox="1">
            <a:spLocks noChangeArrowheads="1"/>
          </p:cNvSpPr>
          <p:nvPr/>
        </p:nvSpPr>
        <p:spPr bwMode="auto">
          <a:xfrm>
            <a:off x="4027488" y="5524500"/>
            <a:ext cx="635000" cy="701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$490</a:t>
            </a: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</a:endParaRPr>
          </a:p>
          <a:p>
            <a:pPr>
              <a:defRPr/>
            </a:pPr>
            <a:r>
              <a:rPr lang="en-US" sz="16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Y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</a:t>
            </a:r>
          </a:p>
        </p:txBody>
      </p:sp>
      <p:sp>
        <p:nvSpPr>
          <p:cNvPr id="723994" name="Text Box 26"/>
          <p:cNvSpPr txBox="1">
            <a:spLocks noChangeArrowheads="1"/>
          </p:cNvSpPr>
          <p:nvPr/>
        </p:nvSpPr>
        <p:spPr bwMode="auto">
          <a:xfrm>
            <a:off x="5141913" y="5553075"/>
            <a:ext cx="639919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600" b="1" dirty="0" smtClean="0">
                <a:solidFill>
                  <a:srgbClr val="000000"/>
                </a:solidFill>
                <a:latin typeface="Arial" charset="0"/>
              </a:rPr>
              <a:t>$515</a:t>
            </a:r>
            <a:endParaRPr lang="en-US" sz="1600" b="1" dirty="0">
              <a:solidFill>
                <a:srgbClr val="000000"/>
              </a:solidFill>
              <a:latin typeface="Arial" charset="0"/>
            </a:endParaRPr>
          </a:p>
          <a:p>
            <a:pPr>
              <a:defRPr/>
            </a:pPr>
            <a:r>
              <a:rPr lang="en-US" sz="16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Y</a:t>
            </a: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F</a:t>
            </a:r>
          </a:p>
        </p:txBody>
      </p:sp>
      <p:sp>
        <p:nvSpPr>
          <p:cNvPr id="18452" name="Text Box 27"/>
          <p:cNvSpPr txBox="1">
            <a:spLocks noChangeArrowheads="1"/>
          </p:cNvSpPr>
          <p:nvPr/>
        </p:nvSpPr>
        <p:spPr bwMode="auto">
          <a:xfrm>
            <a:off x="2586038" y="3767138"/>
            <a:ext cx="560387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000000"/>
                </a:solidFill>
                <a:latin typeface="Arial" charset="0"/>
              </a:rPr>
              <a:t>PL</a:t>
            </a:r>
            <a:r>
              <a:rPr lang="en-US" sz="1800" b="1" baseline="-25000">
                <a:solidFill>
                  <a:srgbClr val="000000"/>
                </a:solidFill>
                <a:latin typeface="Arial" charset="0"/>
              </a:rPr>
              <a:t>1</a:t>
            </a:r>
          </a:p>
        </p:txBody>
      </p:sp>
      <p:pic>
        <p:nvPicPr>
          <p:cNvPr id="723998" name="Picture 30" descr="arrow rt grey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10100" y="3800475"/>
            <a:ext cx="7620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454" name="Line 31"/>
          <p:cNvSpPr>
            <a:spLocks noChangeShapeType="1"/>
          </p:cNvSpPr>
          <p:nvPr/>
        </p:nvSpPr>
        <p:spPr bwMode="auto">
          <a:xfrm>
            <a:off x="5429250" y="2314575"/>
            <a:ext cx="0" cy="3228975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18455" name="Text Box 32"/>
          <p:cNvSpPr txBox="1">
            <a:spLocks noChangeArrowheads="1"/>
          </p:cNvSpPr>
          <p:nvPr/>
        </p:nvSpPr>
        <p:spPr bwMode="auto">
          <a:xfrm>
            <a:off x="4911725" y="1954213"/>
            <a:ext cx="1014413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en-US" sz="2400" b="1">
                <a:solidFill>
                  <a:srgbClr val="000000"/>
                </a:solidFill>
                <a:latin typeface="Arial" charset="0"/>
              </a:rPr>
              <a:t>LRAS</a:t>
            </a:r>
            <a:endParaRPr lang="en-US" sz="2400" b="1" baseline="-250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723978" name="Arc 10"/>
          <p:cNvSpPr>
            <a:spLocks/>
          </p:cNvSpPr>
          <p:nvPr/>
        </p:nvSpPr>
        <p:spPr bwMode="auto">
          <a:xfrm rot="-1216564" flipH="1" flipV="1">
            <a:off x="4895850" y="1262063"/>
            <a:ext cx="3262313" cy="3743325"/>
          </a:xfrm>
          <a:custGeom>
            <a:avLst/>
            <a:gdLst>
              <a:gd name="T0" fmla="*/ 2147483647 w 21600"/>
              <a:gd name="T1" fmla="*/ 0 h 15790"/>
              <a:gd name="T2" fmla="*/ 2147483647 w 21600"/>
              <a:gd name="T3" fmla="*/ 2147483647 h 15790"/>
              <a:gd name="T4" fmla="*/ 0 w 21600"/>
              <a:gd name="T5" fmla="*/ 2147483647 h 15790"/>
              <a:gd name="T6" fmla="*/ 0 60000 65536"/>
              <a:gd name="T7" fmla="*/ 0 60000 65536"/>
              <a:gd name="T8" fmla="*/ 0 60000 65536"/>
              <a:gd name="T9" fmla="*/ 0 w 21600"/>
              <a:gd name="T10" fmla="*/ 0 h 15790"/>
              <a:gd name="T11" fmla="*/ 21600 w 21600"/>
              <a:gd name="T12" fmla="*/ 15790 h 1579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15790" fill="none" extrusionOk="0">
                <a:moveTo>
                  <a:pt x="14738" y="0"/>
                </a:moveTo>
                <a:cubicBezTo>
                  <a:pt x="19115" y="4085"/>
                  <a:pt x="21600" y="9803"/>
                  <a:pt x="21600" y="15790"/>
                </a:cubicBezTo>
              </a:path>
              <a:path w="21600" h="15790" stroke="0" extrusionOk="0">
                <a:moveTo>
                  <a:pt x="14738" y="0"/>
                </a:moveTo>
                <a:cubicBezTo>
                  <a:pt x="19115" y="4085"/>
                  <a:pt x="21600" y="9803"/>
                  <a:pt x="21600" y="15790"/>
                </a:cubicBezTo>
                <a:lnTo>
                  <a:pt x="0" y="15790"/>
                </a:lnTo>
                <a:lnTo>
                  <a:pt x="14738" y="0"/>
                </a:lnTo>
                <a:close/>
              </a:path>
            </a:pathLst>
          </a:cu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18458" name="Line 35"/>
          <p:cNvSpPr>
            <a:spLocks noChangeShapeType="1"/>
          </p:cNvSpPr>
          <p:nvPr/>
        </p:nvSpPr>
        <p:spPr bwMode="auto">
          <a:xfrm>
            <a:off x="3076575" y="2305050"/>
            <a:ext cx="0" cy="32385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18459" name="Line 36"/>
          <p:cNvSpPr>
            <a:spLocks noChangeShapeType="1"/>
          </p:cNvSpPr>
          <p:nvPr/>
        </p:nvSpPr>
        <p:spPr bwMode="auto">
          <a:xfrm flipV="1">
            <a:off x="3067050" y="5553075"/>
            <a:ext cx="4514850" cy="9525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723982" name="Text Box 14"/>
          <p:cNvSpPr txBox="1">
            <a:spLocks noChangeArrowheads="1"/>
          </p:cNvSpPr>
          <p:nvPr/>
        </p:nvSpPr>
        <p:spPr bwMode="auto">
          <a:xfrm>
            <a:off x="185737" y="2179638"/>
            <a:ext cx="3117851" cy="338554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 w="57150" cmpd="thickThin">
            <a:solidFill>
              <a:schemeClr val="bg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  <a:sp3d extrusionH="57150">
              <a:bevelT w="38100" h="38100" prst="angle"/>
            </a:sp3d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2000" b="1" dirty="0" smtClean="0">
                <a:solidFill>
                  <a:srgbClr val="C00000"/>
                </a:solidFill>
                <a:latin typeface="Arial" charset="0"/>
              </a:rPr>
              <a:t>Increase G by $5 Billion  </a:t>
            </a:r>
            <a:endParaRPr lang="en-US" sz="2000" b="1" dirty="0">
              <a:solidFill>
                <a:srgbClr val="C00000"/>
              </a:solidFill>
              <a:latin typeface="Arial" charset="0"/>
            </a:endParaRPr>
          </a:p>
        </p:txBody>
      </p:sp>
      <p:pic>
        <p:nvPicPr>
          <p:cNvPr id="724010" name="Picture 42" descr="1 a bull's eye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235450" y="3867150"/>
            <a:ext cx="1905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24024" name="Oval 56"/>
          <p:cNvSpPr>
            <a:spLocks noChangeArrowheads="1"/>
          </p:cNvSpPr>
          <p:nvPr/>
        </p:nvSpPr>
        <p:spPr bwMode="auto">
          <a:xfrm>
            <a:off x="5334000" y="3898900"/>
            <a:ext cx="203200" cy="190500"/>
          </a:xfrm>
          <a:prstGeom prst="ellipse">
            <a:avLst/>
          </a:prstGeom>
          <a:solidFill>
            <a:schemeClr val="bg1"/>
          </a:solidFill>
          <a:ln w="12700" algn="ctr">
            <a:noFill/>
            <a:round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CC0000"/>
              </a:solidFill>
              <a:latin typeface="Arial" charset="0"/>
            </a:endParaRPr>
          </a:p>
        </p:txBody>
      </p:sp>
      <p:pic>
        <p:nvPicPr>
          <p:cNvPr id="724023" name="Picture 55" descr="1 a bull's eye 2"/>
          <p:cNvPicPr>
            <a:picLocks noChangeAspect="1" noChangeArrowheads="1" noCrop="1"/>
          </p:cNvPicPr>
          <p:nvPr/>
        </p:nvPicPr>
        <p:blipFill>
          <a:blip r:embed="rId8">
            <a:grayscl/>
            <a:biLevel thresh="50000"/>
          </a:blip>
          <a:srcRect/>
          <a:stretch>
            <a:fillRect/>
          </a:stretch>
        </p:blipFill>
        <p:spPr bwMode="auto">
          <a:xfrm>
            <a:off x="5314950" y="3867150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5" name="Picture 34" descr="1 a bullet gets bigger.gif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5299075" y="3863975"/>
            <a:ext cx="24765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6" name="Picture 51" descr="divider candy cane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330700" y="5333999"/>
            <a:ext cx="1088231" cy="238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7" name="Rectangle 45" descr="Papyrus"/>
          <p:cNvSpPr>
            <a:spLocks noChangeArrowheads="1"/>
          </p:cNvSpPr>
          <p:nvPr/>
        </p:nvSpPr>
        <p:spPr bwMode="auto">
          <a:xfrm>
            <a:off x="0" y="6229350"/>
            <a:ext cx="299085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Recessionary GDP Gap</a:t>
            </a:r>
          </a:p>
        </p:txBody>
      </p:sp>
      <p:sp>
        <p:nvSpPr>
          <p:cNvPr id="38" name="Arc 44"/>
          <p:cNvSpPr>
            <a:spLocks/>
          </p:cNvSpPr>
          <p:nvPr/>
        </p:nvSpPr>
        <p:spPr bwMode="auto">
          <a:xfrm flipV="1">
            <a:off x="2628899" y="5572124"/>
            <a:ext cx="2276475" cy="1020764"/>
          </a:xfrm>
          <a:custGeom>
            <a:avLst/>
            <a:gdLst>
              <a:gd name="T0" fmla="*/ 2147483647 w 21600"/>
              <a:gd name="T1" fmla="*/ 0 h 21209"/>
              <a:gd name="T2" fmla="*/ 2147483647 w 21600"/>
              <a:gd name="T3" fmla="*/ 2147483647 h 21209"/>
              <a:gd name="T4" fmla="*/ 0 w 21600"/>
              <a:gd name="T5" fmla="*/ 2147483647 h 21209"/>
              <a:gd name="T6" fmla="*/ 0 60000 65536"/>
              <a:gd name="T7" fmla="*/ 0 60000 65536"/>
              <a:gd name="T8" fmla="*/ 0 60000 65536"/>
              <a:gd name="T9" fmla="*/ 0 w 21600"/>
              <a:gd name="T10" fmla="*/ 0 h 21209"/>
              <a:gd name="T11" fmla="*/ 21600 w 21600"/>
              <a:gd name="T12" fmla="*/ 21209 h 2120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209" fill="none" extrusionOk="0">
                <a:moveTo>
                  <a:pt x="4091" y="0"/>
                </a:moveTo>
                <a:cubicBezTo>
                  <a:pt x="14256" y="1961"/>
                  <a:pt x="21600" y="10857"/>
                  <a:pt x="21600" y="21209"/>
                </a:cubicBezTo>
              </a:path>
              <a:path w="21600" h="21209" stroke="0" extrusionOk="0">
                <a:moveTo>
                  <a:pt x="4091" y="0"/>
                </a:moveTo>
                <a:cubicBezTo>
                  <a:pt x="14256" y="1961"/>
                  <a:pt x="21600" y="10857"/>
                  <a:pt x="21600" y="21209"/>
                </a:cubicBezTo>
                <a:lnTo>
                  <a:pt x="0" y="21209"/>
                </a:lnTo>
                <a:lnTo>
                  <a:pt x="4091" y="0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  <a:round/>
            <a:headEnd type="none" w="med" len="med"/>
            <a:tailEnd type="triangle" w="med" len="med"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9" name="Rectangle 36" descr="Papyrus"/>
          <p:cNvSpPr>
            <a:spLocks noChangeArrowheads="1"/>
          </p:cNvSpPr>
          <p:nvPr/>
        </p:nvSpPr>
        <p:spPr bwMode="auto">
          <a:xfrm>
            <a:off x="4502150" y="4663148"/>
            <a:ext cx="6096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+25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pic>
        <p:nvPicPr>
          <p:cNvPr id="40" name="Picture 35" descr="arrow bl rt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4319588" y="4882223"/>
            <a:ext cx="1061384" cy="2571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1" name="Rectangle 52" descr="Papyrus"/>
          <p:cNvSpPr>
            <a:spLocks noChangeArrowheads="1"/>
          </p:cNvSpPr>
          <p:nvPr/>
        </p:nvSpPr>
        <p:spPr bwMode="auto">
          <a:xfrm>
            <a:off x="4257675" y="5114925"/>
            <a:ext cx="1276350" cy="266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Recess. Gap</a:t>
            </a:r>
          </a:p>
        </p:txBody>
      </p:sp>
      <p:sp>
        <p:nvSpPr>
          <p:cNvPr id="48" name="Rectangle 45" descr="Papyrus"/>
          <p:cNvSpPr>
            <a:spLocks noChangeArrowheads="1"/>
          </p:cNvSpPr>
          <p:nvPr/>
        </p:nvSpPr>
        <p:spPr bwMode="auto">
          <a:xfrm>
            <a:off x="376908" y="1589226"/>
            <a:ext cx="3648994" cy="3539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Recessionary </a:t>
            </a:r>
            <a:r>
              <a:rPr 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Spending </a:t>
            </a: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Gap</a:t>
            </a:r>
          </a:p>
        </p:txBody>
      </p:sp>
      <p:sp>
        <p:nvSpPr>
          <p:cNvPr id="49" name="Line 15"/>
          <p:cNvSpPr>
            <a:spLocks noChangeShapeType="1"/>
          </p:cNvSpPr>
          <p:nvPr/>
        </p:nvSpPr>
        <p:spPr bwMode="auto">
          <a:xfrm>
            <a:off x="2990849" y="1954213"/>
            <a:ext cx="776287" cy="710227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stealth" w="med" len="med"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algn="ctr"/>
            <a:endParaRPr lang="en-US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51" name="Rectangle 84" descr="Papyrus"/>
          <p:cNvSpPr>
            <a:spLocks noChangeArrowheads="1"/>
          </p:cNvSpPr>
          <p:nvPr/>
        </p:nvSpPr>
        <p:spPr bwMode="auto">
          <a:xfrm>
            <a:off x="4027489" y="6346031"/>
            <a:ext cx="5116511" cy="4437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[5 x $5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billion 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Ig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= $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25 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billion]</a:t>
            </a:r>
          </a:p>
        </p:txBody>
      </p:sp>
      <p:pic>
        <p:nvPicPr>
          <p:cNvPr id="54" name="Picture 44" descr="hippie_cartoon_caracter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" y="3800475"/>
            <a:ext cx="1751012" cy="2533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" name="AutoShape 45"/>
          <p:cNvSpPr>
            <a:spLocks noChangeArrowheads="1"/>
          </p:cNvSpPr>
          <p:nvPr/>
        </p:nvSpPr>
        <p:spPr bwMode="auto">
          <a:xfrm>
            <a:off x="0" y="3157538"/>
            <a:ext cx="2317750" cy="593725"/>
          </a:xfrm>
          <a:prstGeom prst="wedgeRoundRectCallout">
            <a:avLst>
              <a:gd name="adj1" fmla="val -6644"/>
              <a:gd name="adj2" fmla="val 101338"/>
              <a:gd name="adj3" fmla="val 16667"/>
            </a:avLst>
          </a:prstGeom>
          <a:blipFill>
            <a:blip r:embed="rId5"/>
            <a:tile tx="0" ty="0" sx="100000" sy="100000" flip="none" algn="tl"/>
          </a:blipFill>
          <a:ln w="38100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en-US" sz="2400" b="1">
                <a:solidFill>
                  <a:srgbClr val="000000"/>
                </a:solidFill>
                <a:latin typeface="Tahoma" pitchFamily="34" charset="0"/>
              </a:rPr>
              <a:t>I need a Job</a:t>
            </a:r>
          </a:p>
        </p:txBody>
      </p:sp>
      <p:sp>
        <p:nvSpPr>
          <p:cNvPr id="50" name="Text Box 14"/>
          <p:cNvSpPr txBox="1">
            <a:spLocks noChangeArrowheads="1"/>
          </p:cNvSpPr>
          <p:nvPr/>
        </p:nvSpPr>
        <p:spPr bwMode="auto">
          <a:xfrm>
            <a:off x="185736" y="552915"/>
            <a:ext cx="8824913" cy="387798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 w="57150" cmpd="thickThin">
            <a:solidFill>
              <a:schemeClr val="bg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square">
            <a:spAutoFit/>
            <a:sp3d extrusionH="57150">
              <a:bevelT w="38100" h="38100" prst="angle"/>
            </a:sp3d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2000" b="1" dirty="0" smtClean="0">
                <a:solidFill>
                  <a:srgbClr val="C00000"/>
                </a:solidFill>
                <a:latin typeface="Arial" charset="0"/>
              </a:rPr>
              <a:t>Could also decrease T by $6.25 B </a:t>
            </a:r>
            <a:r>
              <a:rPr lang="en-US" sz="1800" b="1" dirty="0" smtClean="0">
                <a:solidFill>
                  <a:srgbClr val="C00000"/>
                </a:solidFill>
                <a:latin typeface="Arial" charset="0"/>
              </a:rPr>
              <a:t>[</a:t>
            </a:r>
            <a:r>
              <a:rPr lang="en-US" sz="2400" b="1" dirty="0" smtClean="0">
                <a:solidFill>
                  <a:srgbClr val="C00000"/>
                </a:solidFill>
                <a:latin typeface="Arial" charset="0"/>
              </a:rPr>
              <a:t>M</a:t>
            </a:r>
            <a:r>
              <a:rPr lang="en-US" sz="1800" b="1" dirty="0" smtClean="0">
                <a:solidFill>
                  <a:srgbClr val="C00000"/>
                </a:solidFill>
                <a:latin typeface="Arial" charset="0"/>
              </a:rPr>
              <a:t>T of -4 x -$6.25 T decrease = $25 B]</a:t>
            </a:r>
          </a:p>
        </p:txBody>
      </p:sp>
      <p:sp>
        <p:nvSpPr>
          <p:cNvPr id="52" name="Rectangle 51"/>
          <p:cNvSpPr/>
          <p:nvPr/>
        </p:nvSpPr>
        <p:spPr>
          <a:xfrm>
            <a:off x="-14288" y="-8552"/>
            <a:ext cx="9158288" cy="55399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3000" b="1" dirty="0" smtClean="0">
                <a:ln w="11430">
                  <a:solidFill>
                    <a:srgbClr val="006600"/>
                  </a:solidFill>
                </a:ln>
                <a:solidFill>
                  <a:srgbClr val="C0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Recessionary Gap [MPC = .80, so ME of 5]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6267451" y="2141884"/>
            <a:ext cx="1901171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20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$25 </a:t>
            </a:r>
            <a:r>
              <a:rPr lang="en-US" sz="16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RGDP Gap</a:t>
            </a:r>
          </a:p>
          <a:p>
            <a:r>
              <a:rPr 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  M</a:t>
            </a:r>
            <a:r>
              <a:rPr lang="en-US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of 5  </a:t>
            </a:r>
            <a:endParaRPr lang="en-US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8010375" y="2230150"/>
            <a:ext cx="1133625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= $5 G 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166685" y="995641"/>
            <a:ext cx="1809600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20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$25 </a:t>
            </a:r>
            <a:r>
              <a:rPr lang="en-US" sz="1600" b="1" u="sng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RGDP Gap</a:t>
            </a:r>
          </a:p>
          <a:p>
            <a:r>
              <a:rPr 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 M</a:t>
            </a:r>
            <a:r>
              <a:rPr lang="en-US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0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of -4</a:t>
            </a:r>
            <a:endParaRPr lang="en-US" sz="20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" name="TextBox 56"/>
          <p:cNvSpPr txBox="1"/>
          <p:nvPr/>
        </p:nvSpPr>
        <p:spPr>
          <a:xfrm>
            <a:off x="1785224" y="1141769"/>
            <a:ext cx="1646079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23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= -$6.25 T 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303588" y="1141769"/>
            <a:ext cx="5840411" cy="43088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Our goal is to increase GDP by $25 billion. </a:t>
            </a:r>
            <a:endParaRPr lang="en-US" sz="2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90924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2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30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3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3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3000" fill="hold"/>
                                        <p:tgtEl>
                                          <p:spTgt spid="72398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3000" fill="hold"/>
                                        <p:tgtEl>
                                          <p:spTgt spid="72398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7239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5000"/>
                            </p:stCondLst>
                            <p:childTnLst>
                              <p:par>
                                <p:cTn id="3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0"/>
                            </p:stCondLst>
                            <p:childTnLst>
                              <p:par>
                                <p:cTn id="39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41 0.01619 L 0.00868 0.00532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7239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00" y="-6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319 0.04283 L -0.00139 0.00371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7239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00" y="-20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 sword cla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4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3500"/>
                            </p:stCondLst>
                            <p:childTnLst>
                              <p:par>
                                <p:cTn id="56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2398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2398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4000"/>
                            </p:stCondLst>
                            <p:childTnLst>
                              <p:par>
                                <p:cTn id="6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3" dur="2000"/>
                                        <p:tgtEl>
                                          <p:spTgt spid="7239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67" dur="2000"/>
                                        <p:tgtEl>
                                          <p:spTgt spid="7239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0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1" dur="500"/>
                                        <p:tgtEl>
                                          <p:spTgt spid="7240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0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4" dur="500"/>
                                        <p:tgtEl>
                                          <p:spTgt spid="7240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1000"/>
                                        <p:tgtEl>
                                          <p:spTgt spid="7239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39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4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9000"/>
                            </p:stCondLst>
                            <p:childTnLst>
                              <p:par>
                                <p:cTn id="8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9500"/>
                            </p:stCondLst>
                            <p:childTnLst>
                              <p:par>
                                <p:cTn id="87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89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3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30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3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3977" grpId="0" animBg="1"/>
      <p:bldP spid="723977" grpId="1" animBg="1"/>
      <p:bldP spid="723979" grpId="0"/>
      <p:bldP spid="723983" grpId="0" animBg="1"/>
      <p:bldP spid="723984" grpId="0"/>
      <p:bldP spid="723985" grpId="0" animBg="1"/>
      <p:bldP spid="723989" grpId="0" animBg="1"/>
      <p:bldP spid="723992" grpId="0" animBg="1"/>
      <p:bldP spid="723992" grpId="1" animBg="1"/>
      <p:bldP spid="723978" grpId="0" animBg="1"/>
      <p:bldP spid="723978" grpId="1" animBg="1"/>
      <p:bldP spid="723982" grpId="0" animBg="1"/>
      <p:bldP spid="724024" grpId="0" animBg="1"/>
      <p:bldP spid="39" grpId="0"/>
      <p:bldP spid="49" grpId="0" animBg="1"/>
      <p:bldP spid="51" grpId="0"/>
      <p:bldP spid="50" grpId="0" animBg="1"/>
      <p:bldP spid="46" grpId="0"/>
      <p:bldP spid="53" grpId="0"/>
      <p:bldP spid="56" grpId="0"/>
      <p:bldP spid="57" grpId="0"/>
      <p:bldP spid="5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Line 8"/>
          <p:cNvSpPr>
            <a:spLocks noChangeShapeType="1"/>
          </p:cNvSpPr>
          <p:nvPr/>
        </p:nvSpPr>
        <p:spPr bwMode="auto">
          <a:xfrm>
            <a:off x="6813550" y="3105149"/>
            <a:ext cx="762000" cy="1066800"/>
          </a:xfrm>
          <a:prstGeom prst="line">
            <a:avLst/>
          </a:prstGeom>
          <a:noFill/>
          <a:ln w="38100">
            <a:solidFill>
              <a:srgbClr val="00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661561" name="Picture 57" descr="divider inflation line_of_fire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7261224" y="4092575"/>
            <a:ext cx="701675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6" name="Line 9"/>
          <p:cNvSpPr>
            <a:spLocks noChangeShapeType="1"/>
          </p:cNvSpPr>
          <p:nvPr/>
        </p:nvSpPr>
        <p:spPr bwMode="auto">
          <a:xfrm flipH="1">
            <a:off x="7962900" y="3657600"/>
            <a:ext cx="12700" cy="660400"/>
          </a:xfrm>
          <a:prstGeom prst="line">
            <a:avLst/>
          </a:prstGeom>
          <a:noFill/>
          <a:ln w="38100">
            <a:solidFill>
              <a:srgbClr val="009900"/>
            </a:solidFill>
            <a:prstDash val="sysDot"/>
            <a:round/>
            <a:headEnd/>
            <a:tailEnd type="stealth" w="med" len="med"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61508" name="Line 4"/>
          <p:cNvSpPr>
            <a:spLocks noChangeShapeType="1"/>
          </p:cNvSpPr>
          <p:nvPr/>
        </p:nvSpPr>
        <p:spPr bwMode="auto">
          <a:xfrm>
            <a:off x="7381875" y="2870200"/>
            <a:ext cx="762000" cy="10668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151" name="Line 8"/>
          <p:cNvSpPr>
            <a:spLocks noChangeShapeType="1"/>
          </p:cNvSpPr>
          <p:nvPr/>
        </p:nvSpPr>
        <p:spPr bwMode="auto">
          <a:xfrm>
            <a:off x="7381875" y="2870200"/>
            <a:ext cx="762000" cy="1066800"/>
          </a:xfrm>
          <a:prstGeom prst="line">
            <a:avLst/>
          </a:prstGeom>
          <a:noFill/>
          <a:ln w="38100">
            <a:solidFill>
              <a:srgbClr val="0099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153" name="Line 5"/>
          <p:cNvSpPr>
            <a:spLocks noChangeShapeType="1"/>
          </p:cNvSpPr>
          <p:nvPr/>
        </p:nvSpPr>
        <p:spPr bwMode="auto">
          <a:xfrm>
            <a:off x="5867400" y="2590800"/>
            <a:ext cx="0" cy="175260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154" name="Line 6"/>
          <p:cNvSpPr>
            <a:spLocks noChangeShapeType="1"/>
          </p:cNvSpPr>
          <p:nvPr/>
        </p:nvSpPr>
        <p:spPr bwMode="auto">
          <a:xfrm>
            <a:off x="5867399" y="4343400"/>
            <a:ext cx="3019425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155" name="Rectangle 7"/>
          <p:cNvSpPr>
            <a:spLocks noChangeArrowheads="1"/>
          </p:cNvSpPr>
          <p:nvPr/>
        </p:nvSpPr>
        <p:spPr bwMode="auto">
          <a:xfrm>
            <a:off x="5486400" y="3543300"/>
            <a:ext cx="381000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b="1" dirty="0">
                <a:solidFill>
                  <a:srgbClr val="000000"/>
                </a:solidFill>
                <a:latin typeface="Arial" charset="0"/>
                <a:cs typeface="Arial" charset="0"/>
              </a:rPr>
              <a:t>PL</a:t>
            </a:r>
          </a:p>
        </p:txBody>
      </p:sp>
      <p:sp>
        <p:nvSpPr>
          <p:cNvPr id="661514" name="Rectangle 10"/>
          <p:cNvSpPr>
            <a:spLocks noChangeArrowheads="1"/>
          </p:cNvSpPr>
          <p:nvPr/>
        </p:nvSpPr>
        <p:spPr bwMode="auto">
          <a:xfrm>
            <a:off x="6515100" y="2857500"/>
            <a:ext cx="609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b="1" dirty="0">
                <a:solidFill>
                  <a:srgbClr val="000000"/>
                </a:solidFill>
                <a:latin typeface="Arial" charset="0"/>
                <a:cs typeface="Arial" charset="0"/>
              </a:rPr>
              <a:t>AD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  <a:cs typeface="Arial" charset="0"/>
              </a:rPr>
              <a:t>2</a:t>
            </a:r>
          </a:p>
        </p:txBody>
      </p:sp>
      <p:sp>
        <p:nvSpPr>
          <p:cNvPr id="661515" name="Rectangle 11"/>
          <p:cNvSpPr>
            <a:spLocks noChangeArrowheads="1"/>
          </p:cNvSpPr>
          <p:nvPr/>
        </p:nvSpPr>
        <p:spPr bwMode="auto">
          <a:xfrm>
            <a:off x="7289800" y="2667000"/>
            <a:ext cx="4572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8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AD</a:t>
            </a:r>
            <a:r>
              <a:rPr lang="en-US" sz="1600" b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1</a:t>
            </a:r>
          </a:p>
        </p:txBody>
      </p:sp>
      <p:sp>
        <p:nvSpPr>
          <p:cNvPr id="6158" name="Rectangle 12"/>
          <p:cNvSpPr>
            <a:spLocks noChangeArrowheads="1"/>
          </p:cNvSpPr>
          <p:nvPr/>
        </p:nvSpPr>
        <p:spPr bwMode="auto">
          <a:xfrm>
            <a:off x="6918325" y="2520950"/>
            <a:ext cx="6096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b="1" dirty="0">
                <a:solidFill>
                  <a:srgbClr val="000000"/>
                </a:solidFill>
                <a:latin typeface="Arial" charset="0"/>
                <a:cs typeface="Arial" charset="0"/>
              </a:rPr>
              <a:t>LRAS</a:t>
            </a:r>
          </a:p>
        </p:txBody>
      </p:sp>
      <p:sp>
        <p:nvSpPr>
          <p:cNvPr id="661517" name="Rectangle 13"/>
          <p:cNvSpPr>
            <a:spLocks noChangeArrowheads="1"/>
          </p:cNvSpPr>
          <p:nvPr/>
        </p:nvSpPr>
        <p:spPr bwMode="auto">
          <a:xfrm>
            <a:off x="6248400" y="4343400"/>
            <a:ext cx="28956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     </a:t>
            </a: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  </a:t>
            </a: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  Y</a:t>
            </a: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* </a:t>
            </a:r>
            <a:r>
              <a:rPr lang="en-US" sz="18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        </a:t>
            </a:r>
            <a:r>
              <a:rPr lang="en-US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  <a:cs typeface="Arial" charset="0"/>
              </a:rPr>
              <a:t>RGDP</a:t>
            </a:r>
          </a:p>
        </p:txBody>
      </p:sp>
      <p:sp>
        <p:nvSpPr>
          <p:cNvPr id="661518" name="Rectangle 14"/>
          <p:cNvSpPr>
            <a:spLocks noChangeArrowheads="1"/>
          </p:cNvSpPr>
          <p:nvPr/>
        </p:nvSpPr>
        <p:spPr bwMode="auto">
          <a:xfrm>
            <a:off x="8267700" y="3543300"/>
            <a:ext cx="762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SRAS</a:t>
            </a:r>
          </a:p>
        </p:txBody>
      </p:sp>
      <p:sp>
        <p:nvSpPr>
          <p:cNvPr id="6161" name="Arc 15"/>
          <p:cNvSpPr>
            <a:spLocks/>
          </p:cNvSpPr>
          <p:nvPr/>
        </p:nvSpPr>
        <p:spPr bwMode="auto">
          <a:xfrm flipV="1">
            <a:off x="6096000" y="2514600"/>
            <a:ext cx="1801813" cy="1524000"/>
          </a:xfrm>
          <a:custGeom>
            <a:avLst/>
            <a:gdLst>
              <a:gd name="T0" fmla="*/ 0 w 21289"/>
              <a:gd name="T1" fmla="*/ 0 h 21600"/>
              <a:gd name="T2" fmla="*/ 2147483647 w 21289"/>
              <a:gd name="T3" fmla="*/ 2147483647 h 21600"/>
              <a:gd name="T4" fmla="*/ 0 w 21289"/>
              <a:gd name="T5" fmla="*/ 2147483647 h 21600"/>
              <a:gd name="T6" fmla="*/ 0 60000 65536"/>
              <a:gd name="T7" fmla="*/ 0 60000 65536"/>
              <a:gd name="T8" fmla="*/ 0 60000 65536"/>
              <a:gd name="T9" fmla="*/ 0 w 21289"/>
              <a:gd name="T10" fmla="*/ 0 h 21600"/>
              <a:gd name="T11" fmla="*/ 21289 w 21289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289" h="21600" fill="none" extrusionOk="0">
                <a:moveTo>
                  <a:pt x="-1" y="0"/>
                </a:moveTo>
                <a:cubicBezTo>
                  <a:pt x="10519" y="0"/>
                  <a:pt x="19509" y="7578"/>
                  <a:pt x="21288" y="17947"/>
                </a:cubicBezTo>
              </a:path>
              <a:path w="21289" h="21600" stroke="0" extrusionOk="0">
                <a:moveTo>
                  <a:pt x="-1" y="0"/>
                </a:moveTo>
                <a:cubicBezTo>
                  <a:pt x="10519" y="0"/>
                  <a:pt x="19509" y="7578"/>
                  <a:pt x="21288" y="17947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28575">
            <a:solidFill>
              <a:schemeClr val="tx1"/>
            </a:solidFill>
            <a:prstDash val="sysDot"/>
            <a:round/>
            <a:headEnd/>
            <a:tailEnd/>
          </a:ln>
        </p:spPr>
        <p:txBody>
          <a:bodyPr wrap="none" anchor="ctr"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162" name="Line 16"/>
          <p:cNvSpPr>
            <a:spLocks noChangeShapeType="1"/>
          </p:cNvSpPr>
          <p:nvPr/>
        </p:nvSpPr>
        <p:spPr bwMode="auto">
          <a:xfrm>
            <a:off x="7223125" y="2743200"/>
            <a:ext cx="0" cy="16002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163" name="Line 17"/>
          <p:cNvSpPr>
            <a:spLocks noChangeShapeType="1"/>
          </p:cNvSpPr>
          <p:nvPr/>
        </p:nvSpPr>
        <p:spPr bwMode="auto">
          <a:xfrm flipH="1">
            <a:off x="5867400" y="3679825"/>
            <a:ext cx="2400300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</p:spPr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pic>
        <p:nvPicPr>
          <p:cNvPr id="661539" name="Picture 35" descr="1 a bullet gets bigger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7102475" y="3570288"/>
            <a:ext cx="228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187" name="Picture 47" descr="1 aaaaa bullet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810500" y="3565525"/>
            <a:ext cx="3048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61552" name="Rectangle 48"/>
          <p:cNvSpPr>
            <a:spLocks noChangeArrowheads="1"/>
          </p:cNvSpPr>
          <p:nvPr/>
        </p:nvSpPr>
        <p:spPr bwMode="auto">
          <a:xfrm>
            <a:off x="7686675" y="4368800"/>
            <a:ext cx="5080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Y</a:t>
            </a:r>
            <a:r>
              <a:rPr 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</a:t>
            </a:r>
          </a:p>
        </p:txBody>
      </p:sp>
      <p:sp>
        <p:nvSpPr>
          <p:cNvPr id="53" name="Rectangle 7"/>
          <p:cNvSpPr>
            <a:spLocks noChangeArrowheads="1"/>
          </p:cNvSpPr>
          <p:nvPr/>
        </p:nvSpPr>
        <p:spPr bwMode="auto">
          <a:xfrm rot="16200000">
            <a:off x="4441825" y="3436937"/>
            <a:ext cx="1730375" cy="190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b="1" dirty="0" smtClean="0">
                <a:solidFill>
                  <a:srgbClr val="000000"/>
                </a:solidFill>
                <a:latin typeface="Arial" charset="0"/>
                <a:cs typeface="Arial" charset="0"/>
              </a:rPr>
              <a:t>Price Level</a:t>
            </a:r>
            <a:endParaRPr lang="en-US" sz="18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28" name="Rectangle 48"/>
          <p:cNvSpPr>
            <a:spLocks noChangeArrowheads="1"/>
          </p:cNvSpPr>
          <p:nvPr/>
        </p:nvSpPr>
        <p:spPr bwMode="auto">
          <a:xfrm>
            <a:off x="7747000" y="4657725"/>
            <a:ext cx="5080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540</a:t>
            </a:r>
            <a:endParaRPr lang="en-US" sz="2400" b="1" dirty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9" name="Rectangle 48"/>
          <p:cNvSpPr>
            <a:spLocks noChangeArrowheads="1"/>
          </p:cNvSpPr>
          <p:nvPr/>
        </p:nvSpPr>
        <p:spPr bwMode="auto">
          <a:xfrm>
            <a:off x="7035800" y="4679950"/>
            <a:ext cx="508000" cy="27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515</a:t>
            </a:r>
            <a:endParaRPr lang="en-US" sz="20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32" name="Rectangle 7"/>
          <p:cNvSpPr>
            <a:spLocks noChangeArrowheads="1"/>
          </p:cNvSpPr>
          <p:nvPr/>
        </p:nvSpPr>
        <p:spPr bwMode="auto">
          <a:xfrm>
            <a:off x="16668" y="5175250"/>
            <a:ext cx="8889205" cy="406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21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1.</a:t>
            </a:r>
            <a:r>
              <a:rPr lang="en-US" sz="21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4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Decrease G by 5 billion </a:t>
            </a:r>
            <a:r>
              <a:rPr lang="en-US" sz="21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[M</a:t>
            </a:r>
            <a:r>
              <a:rPr lang="en-US" sz="16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E</a:t>
            </a:r>
            <a:r>
              <a:rPr lang="en-US" sz="21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of 5 </a:t>
            </a:r>
            <a:r>
              <a:rPr lang="en-US" sz="18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X</a:t>
            </a:r>
            <a:r>
              <a:rPr lang="en-US" sz="21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-5 = -$25 decrease in GDP]</a:t>
            </a:r>
            <a:endParaRPr lang="en-US" sz="21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35" name="Rectangle 45" descr="Papyrus"/>
          <p:cNvSpPr>
            <a:spLocks noChangeArrowheads="1"/>
          </p:cNvSpPr>
          <p:nvPr/>
        </p:nvSpPr>
        <p:spPr bwMode="auto">
          <a:xfrm>
            <a:off x="4657725" y="1727200"/>
            <a:ext cx="4486275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18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Inflationary Spending Gap of $5 B</a:t>
            </a:r>
            <a:endParaRPr lang="en-US" sz="1800" b="1" dirty="0">
              <a:solidFill>
                <a:srgbClr val="009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36" name="Line 15"/>
          <p:cNvSpPr>
            <a:spLocks noChangeShapeType="1"/>
          </p:cNvSpPr>
          <p:nvPr/>
        </p:nvSpPr>
        <p:spPr bwMode="auto">
          <a:xfrm>
            <a:off x="6248400" y="2191791"/>
            <a:ext cx="1200150" cy="913358"/>
          </a:xfrm>
          <a:prstGeom prst="line">
            <a:avLst/>
          </a:prstGeom>
          <a:noFill/>
          <a:ln w="57150">
            <a:solidFill>
              <a:srgbClr val="009900"/>
            </a:solidFill>
            <a:round/>
            <a:headEnd/>
            <a:tailEnd type="stealth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pPr algn="ctr"/>
            <a:endParaRPr lang="en-US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37" name="Rectangle 45" descr="Papyrus"/>
          <p:cNvSpPr>
            <a:spLocks noChangeArrowheads="1"/>
          </p:cNvSpPr>
          <p:nvPr/>
        </p:nvSpPr>
        <p:spPr bwMode="auto">
          <a:xfrm>
            <a:off x="6686550" y="4899025"/>
            <a:ext cx="2400299" cy="352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1400" b="1" dirty="0" err="1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Inflat</a:t>
            </a:r>
            <a:r>
              <a:rPr lang="en-US" sz="14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. </a:t>
            </a:r>
            <a:r>
              <a:rPr lang="en-US" sz="14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GDP </a:t>
            </a:r>
            <a:r>
              <a:rPr lang="en-US" sz="14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Gap of $25 B</a:t>
            </a:r>
            <a:endParaRPr lang="en-US" sz="1400" b="1" dirty="0">
              <a:solidFill>
                <a:srgbClr val="0099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38" name="Line 15"/>
          <p:cNvSpPr>
            <a:spLocks noChangeShapeType="1"/>
          </p:cNvSpPr>
          <p:nvPr/>
        </p:nvSpPr>
        <p:spPr bwMode="auto">
          <a:xfrm flipV="1">
            <a:off x="7612062" y="4208462"/>
            <a:ext cx="74613" cy="798512"/>
          </a:xfrm>
          <a:prstGeom prst="line">
            <a:avLst/>
          </a:prstGeom>
          <a:noFill/>
          <a:ln w="57150">
            <a:solidFill>
              <a:srgbClr val="009900"/>
            </a:solidFill>
            <a:round/>
            <a:headEnd/>
            <a:tailEnd type="stealth" w="med" len="med"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/>
          <a:lstStyle/>
          <a:p>
            <a:pPr algn="ctr"/>
            <a:endParaRPr lang="en-US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43" name="Rectangle 53"/>
          <p:cNvSpPr>
            <a:spLocks noChangeArrowheads="1"/>
          </p:cNvSpPr>
          <p:nvPr/>
        </p:nvSpPr>
        <p:spPr bwMode="auto">
          <a:xfrm>
            <a:off x="3934953" y="4732337"/>
            <a:ext cx="2698750" cy="3984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Full Employment</a:t>
            </a:r>
          </a:p>
        </p:txBody>
      </p:sp>
      <p:sp>
        <p:nvSpPr>
          <p:cNvPr id="44" name="Line 15"/>
          <p:cNvSpPr>
            <a:spLocks noChangeShapeType="1"/>
          </p:cNvSpPr>
          <p:nvPr/>
        </p:nvSpPr>
        <p:spPr bwMode="auto">
          <a:xfrm flipV="1">
            <a:off x="6391275" y="4391819"/>
            <a:ext cx="771525" cy="427831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 type="stealth" w="med" len="med"/>
          </a:ln>
        </p:spPr>
        <p:txBody>
          <a:bodyPr/>
          <a:lstStyle/>
          <a:p>
            <a:pPr algn="ctr"/>
            <a:endParaRPr lang="en-US">
              <a:solidFill>
                <a:srgbClr val="CC0000"/>
              </a:solidFill>
              <a:latin typeface="Arial" charset="0"/>
            </a:endParaRPr>
          </a:p>
        </p:txBody>
      </p:sp>
      <p:sp>
        <p:nvSpPr>
          <p:cNvPr id="46" name="Text Box 14"/>
          <p:cNvSpPr txBox="1">
            <a:spLocks noChangeArrowheads="1"/>
          </p:cNvSpPr>
          <p:nvPr/>
        </p:nvSpPr>
        <p:spPr bwMode="auto">
          <a:xfrm>
            <a:off x="-14288" y="6363117"/>
            <a:ext cx="9130507" cy="338554"/>
          </a:xfrm>
          <a:prstGeom prst="rect">
            <a:avLst/>
          </a:prstGeom>
          <a:noFill/>
          <a:ln w="57150" cmpd="thickThin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/>
        </p:spPr>
        <p:txBody>
          <a:bodyPr wrap="square">
            <a:spAutoFit/>
            <a:sp3d extrusionH="57150">
              <a:bevelT w="38100" h="38100" prst="angle"/>
            </a:sp3d>
          </a:bodyPr>
          <a:lstStyle/>
          <a:p>
            <a:pPr algn="ctr">
              <a:lnSpc>
                <a:spcPct val="80000"/>
              </a:lnSpc>
              <a:defRPr/>
            </a:pPr>
            <a:r>
              <a:rPr lang="en-US" sz="2000" dirty="0" smtClean="0">
                <a:latin typeface="Arial" charset="0"/>
              </a:rPr>
              <a:t>2.</a:t>
            </a:r>
            <a:r>
              <a:rPr lang="en-US" sz="2000" b="1" dirty="0" smtClean="0">
                <a:solidFill>
                  <a:srgbClr val="009900"/>
                </a:solidFill>
                <a:latin typeface="Arial" charset="0"/>
              </a:rPr>
              <a:t> Could also increase T by $6.25 B [M</a:t>
            </a:r>
            <a:r>
              <a:rPr lang="en-US" sz="1600" b="1" dirty="0" smtClean="0">
                <a:solidFill>
                  <a:srgbClr val="009900"/>
                </a:solidFill>
                <a:latin typeface="Arial" charset="0"/>
              </a:rPr>
              <a:t>T</a:t>
            </a:r>
            <a:r>
              <a:rPr lang="en-US" sz="2000" b="1" dirty="0" smtClean="0">
                <a:solidFill>
                  <a:srgbClr val="009900"/>
                </a:solidFill>
                <a:latin typeface="Arial" charset="0"/>
              </a:rPr>
              <a:t> of -4 x $6.25 T increase = -$25 B]</a:t>
            </a:r>
          </a:p>
        </p:txBody>
      </p:sp>
      <p:sp>
        <p:nvSpPr>
          <p:cNvPr id="45" name="Rectangle 44"/>
          <p:cNvSpPr/>
          <p:nvPr/>
        </p:nvSpPr>
        <p:spPr>
          <a:xfrm>
            <a:off x="16668" y="-47625"/>
            <a:ext cx="9158288" cy="707886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4000" b="1" dirty="0" smtClean="0">
                <a:ln w="11430">
                  <a:solidFill>
                    <a:srgbClr val="006600"/>
                  </a:solidFill>
                </a:ln>
                <a:solidFill>
                  <a:srgbClr val="00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Contractionary Fiscal Policy</a:t>
            </a:r>
          </a:p>
        </p:txBody>
      </p:sp>
      <p:sp>
        <p:nvSpPr>
          <p:cNvPr id="47" name="Rectangle 46"/>
          <p:cNvSpPr/>
          <p:nvPr/>
        </p:nvSpPr>
        <p:spPr>
          <a:xfrm>
            <a:off x="-14288" y="631905"/>
            <a:ext cx="9158288" cy="58477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en-US"/>
            </a:defPPr>
            <a:lvl1pPr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2860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7432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2004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657600" algn="l" defTabSz="914400" rtl="0" eaLnBrk="1" latinLnBrk="0" hangingPunct="1">
              <a:defRPr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algn="ctr">
              <a:defRPr/>
            </a:pPr>
            <a:r>
              <a:rPr lang="en-US" sz="3200" b="1" dirty="0" smtClean="0">
                <a:ln w="11430">
                  <a:solidFill>
                    <a:srgbClr val="006600"/>
                  </a:solidFill>
                </a:ln>
                <a:solidFill>
                  <a:srgbClr val="00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Inflationary Gap [MPC = .80, so M</a:t>
            </a:r>
            <a:r>
              <a:rPr lang="en-US" sz="2400" b="1" dirty="0" smtClean="0">
                <a:ln w="11430">
                  <a:solidFill>
                    <a:srgbClr val="006600"/>
                  </a:solidFill>
                </a:ln>
                <a:solidFill>
                  <a:srgbClr val="00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E</a:t>
            </a:r>
            <a:r>
              <a:rPr lang="en-US" sz="3200" b="1" dirty="0" smtClean="0">
                <a:ln w="11430">
                  <a:solidFill>
                    <a:srgbClr val="006600"/>
                  </a:solidFill>
                </a:ln>
                <a:solidFill>
                  <a:srgbClr val="0099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Arial Black" pitchFamily="34" charset="0"/>
              </a:rPr>
              <a:t> of 5]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451164" y="4542185"/>
            <a:ext cx="1387791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2000" b="1" u="sng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-$25 GDP</a:t>
            </a:r>
          </a:p>
          <a:p>
            <a:r>
              <a:rPr lang="en-US" sz="20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M</a:t>
            </a:r>
            <a:r>
              <a:rPr lang="en-US" sz="16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of 5</a:t>
            </a:r>
            <a:endParaRPr lang="en-US" sz="20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1833000" y="4680583"/>
            <a:ext cx="138779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24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= -$5 G 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465452" y="5634663"/>
            <a:ext cx="1387791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2000" b="1" u="sng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-$25 GDP</a:t>
            </a:r>
          </a:p>
          <a:p>
            <a:r>
              <a:rPr lang="en-US" sz="20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M</a:t>
            </a:r>
            <a:r>
              <a:rPr lang="en-US" sz="1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0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of -4</a:t>
            </a:r>
            <a:endParaRPr lang="en-US" sz="20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1838955" y="5757773"/>
            <a:ext cx="1620920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24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= $6.25 T </a:t>
            </a:r>
          </a:p>
        </p:txBody>
      </p:sp>
      <p:sp>
        <p:nvSpPr>
          <p:cNvPr id="51" name="TextBox 50"/>
          <p:cNvSpPr txBox="1"/>
          <p:nvPr/>
        </p:nvSpPr>
        <p:spPr>
          <a:xfrm>
            <a:off x="836614" y="2915147"/>
            <a:ext cx="4306885" cy="95410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Our goal is to decrease </a:t>
            </a:r>
          </a:p>
          <a:p>
            <a:r>
              <a:rPr lang="en-US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GDP by $25 billion. </a:t>
            </a:r>
            <a:endParaRPr lang="en-US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15595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9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0" dur="500"/>
                                        <p:tgtEl>
                                          <p:spTgt spid="6615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181 0.03611 L 0.02083 0.03611 " pathEditMode="relative" rAng="0" ptsTypes="AA">
                                      <p:cBhvr>
                                        <p:cTn id="24" dur="3000" spd="-100000" fill="hold"/>
                                        <p:tgtEl>
                                          <p:spTgt spid="6615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132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 s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8" dur="500"/>
                                        <p:tgtEl>
                                          <p:spTgt spid="6615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3500"/>
                            </p:stCondLst>
                            <p:childTnLst>
                              <p:par>
                                <p:cTn id="30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2" dur="500"/>
                                        <p:tgtEl>
                                          <p:spTgt spid="6615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1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3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3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3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61508" grpId="0" animBg="1"/>
      <p:bldP spid="661508" grpId="1" animBg="1"/>
      <p:bldP spid="661514" grpId="0"/>
      <p:bldP spid="32" grpId="0" autoUpdateAnimBg="0"/>
      <p:bldP spid="46" grpId="0"/>
      <p:bldP spid="41" grpId="0"/>
      <p:bldP spid="48" grpId="0"/>
      <p:bldP spid="49" grpId="0"/>
      <p:bldP spid="50" grpId="0"/>
      <p:bldP spid="51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32" name="Rectangle 28"/>
          <p:cNvSpPr>
            <a:spLocks noChangeArrowheads="1"/>
          </p:cNvSpPr>
          <p:nvPr/>
        </p:nvSpPr>
        <p:spPr bwMode="auto">
          <a:xfrm>
            <a:off x="0" y="-9246"/>
            <a:ext cx="9144000" cy="28315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eaLnBrk="0" hangingPunct="0">
              <a:defRPr/>
            </a:pPr>
            <a:endParaRPr lang="en-US" sz="2400" b="1" i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  <a:cs typeface="Times New Roman" pitchFamily="18" charset="0"/>
            </a:endParaRPr>
          </a:p>
          <a:p>
            <a:pPr eaLnBrk="0" hangingPunct="0">
              <a:defRPr/>
            </a:pPr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11. </a:t>
            </a:r>
            <a:r>
              <a:rPr lang="en-US" sz="2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en-US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economy has a recessionary GDP gap of $500 billion</a:t>
            </a:r>
            <a:r>
              <a:rPr lang="en-US" sz="2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With a</a:t>
            </a:r>
            <a:endParaRPr lang="en-US" sz="2200" dirty="0" smtClean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eaLnBrk="0" hangingPunct="0">
              <a:defRPr/>
            </a:pPr>
            <a:r>
              <a:rPr lang="en-US" sz="2200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    </a:t>
            </a:r>
            <a:r>
              <a:rPr lang="en-US" sz="2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MPS of </a:t>
            </a:r>
            <a:r>
              <a:rPr lang="en-US" sz="22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.40</a:t>
            </a:r>
            <a:r>
              <a:rPr lang="en-US" sz="2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en-US" sz="22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how much </a:t>
            </a:r>
            <a:r>
              <a:rPr lang="en-US" sz="22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government spending </a:t>
            </a:r>
            <a:r>
              <a:rPr lang="en-US" sz="2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is needed to </a:t>
            </a:r>
            <a:r>
              <a:rPr lang="en-US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close</a:t>
            </a:r>
          </a:p>
          <a:p>
            <a:pPr eaLnBrk="0" hangingPunct="0">
              <a:defRPr/>
            </a:pPr>
            <a:r>
              <a:rPr lang="en-US" sz="2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n-US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the GDP gap</a:t>
            </a:r>
            <a:r>
              <a:rPr lang="en-US" sz="2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?</a:t>
            </a:r>
            <a:r>
              <a:rPr lang="en-US" sz="2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($100/$200/$333.333/$500) billion.</a:t>
            </a:r>
            <a:endParaRPr lang="en-US" sz="2200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eaLnBrk="0" hangingPunct="0">
              <a:defRPr/>
            </a:pPr>
            <a:r>
              <a:rPr lang="en-US" sz="2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12.</a:t>
            </a:r>
            <a:r>
              <a:rPr lang="en-US" sz="2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en-US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economy has a recessionary GDP gap of $500 billion</a:t>
            </a:r>
            <a:r>
              <a:rPr lang="en-US" sz="2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2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With</a:t>
            </a:r>
          </a:p>
          <a:p>
            <a:pPr eaLnBrk="0" hangingPunct="0">
              <a:defRPr/>
            </a:pPr>
            <a:r>
              <a:rPr lang="en-US" sz="2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a</a:t>
            </a:r>
            <a:r>
              <a:rPr lang="en-US" sz="22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MPS </a:t>
            </a:r>
            <a:r>
              <a:rPr lang="en-US" sz="2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of </a:t>
            </a:r>
            <a:r>
              <a:rPr lang="en-US" sz="22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.40</a:t>
            </a:r>
            <a:r>
              <a:rPr lang="en-US" sz="2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</a:t>
            </a:r>
            <a:r>
              <a:rPr lang="en-US" sz="22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how much </a:t>
            </a:r>
            <a:r>
              <a:rPr lang="en-US" sz="2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of a</a:t>
            </a:r>
            <a:r>
              <a:rPr lang="en-US" sz="22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tax decrease </a:t>
            </a:r>
            <a:r>
              <a:rPr lang="en-US" sz="2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is needed to </a:t>
            </a:r>
            <a:r>
              <a:rPr lang="en-US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close the</a:t>
            </a:r>
            <a:endParaRPr lang="en-US" sz="2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 eaLnBrk="0" hangingPunct="0">
              <a:defRPr/>
            </a:pPr>
            <a:r>
              <a:rPr lang="en-US" sz="2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en-US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GDP </a:t>
            </a:r>
            <a:r>
              <a:rPr lang="en-US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gap</a:t>
            </a:r>
            <a:r>
              <a:rPr lang="en-US" sz="2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?</a:t>
            </a:r>
            <a:r>
              <a:rPr lang="en-US" sz="2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($100/$200/$333.333/$500) billion.</a:t>
            </a:r>
          </a:p>
          <a:p>
            <a:pPr eaLnBrk="0" hangingPunct="0">
              <a:defRPr/>
            </a:pPr>
            <a:r>
              <a:rPr lang="en-US" sz="2200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2200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23941" name="Rectangle 37" descr="Papyrus"/>
          <p:cNvSpPr>
            <a:spLocks noChangeArrowheads="1"/>
          </p:cNvSpPr>
          <p:nvPr/>
        </p:nvSpPr>
        <p:spPr bwMode="auto">
          <a:xfrm>
            <a:off x="0" y="3790949"/>
            <a:ext cx="9144000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endParaRPr lang="en-US" sz="22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2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14. </a:t>
            </a:r>
            <a:r>
              <a:rPr lang="en-US" sz="2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If the </a:t>
            </a:r>
            <a:r>
              <a:rPr lang="en-US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government </a:t>
            </a:r>
            <a:r>
              <a:rPr lang="en-US" sz="22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increases </a:t>
            </a:r>
            <a:r>
              <a:rPr lang="en-US" sz="22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G </a:t>
            </a:r>
            <a:r>
              <a:rPr lang="en-US" sz="18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&amp; </a:t>
            </a:r>
            <a:r>
              <a:rPr lang="en-US" sz="22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T </a:t>
            </a:r>
            <a:r>
              <a:rPr lang="en-US" sz="22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by the same </a:t>
            </a:r>
            <a:r>
              <a:rPr lang="en-US" sz="22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amount </a:t>
            </a:r>
            <a:r>
              <a:rPr lang="en-US" sz="2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[$</a:t>
            </a:r>
            <a:r>
              <a:rPr lang="en-US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20 B]</a:t>
            </a:r>
            <a:r>
              <a:rPr lang="en-US" sz="2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</a:t>
            </a:r>
          </a:p>
          <a:p>
            <a:pPr>
              <a:defRPr/>
            </a:pPr>
            <a:r>
              <a:rPr lang="en-US" sz="2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en-US" sz="22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GDP</a:t>
            </a:r>
            <a:r>
              <a:rPr lang="en-US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will (increase/decrease/stay the same) and </a:t>
            </a:r>
            <a:r>
              <a:rPr lang="en-US" sz="22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interest</a:t>
            </a:r>
          </a:p>
          <a:p>
            <a:pPr>
              <a:defRPr/>
            </a:pPr>
            <a:r>
              <a:rPr lang="en-US" sz="22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     rates</a:t>
            </a:r>
            <a:r>
              <a:rPr lang="en-US" sz="2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[because of </a:t>
            </a:r>
            <a:r>
              <a:rPr lang="en-US" sz="22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change in price level</a:t>
            </a:r>
            <a:r>
              <a:rPr lang="en-US" sz="2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] will (increase/decrease).</a:t>
            </a:r>
          </a:p>
          <a:p>
            <a:pPr>
              <a:defRPr/>
            </a:pPr>
            <a:r>
              <a:rPr lang="en-US" sz="2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15. </a:t>
            </a:r>
            <a:r>
              <a:rPr lang="en-US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E</a:t>
            </a: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qual </a:t>
            </a:r>
            <a:r>
              <a:rPr lang="en-US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decreases in G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&amp;</a:t>
            </a:r>
            <a:r>
              <a:rPr lang="en-US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T</a:t>
            </a:r>
            <a:r>
              <a:rPr lang="en-US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[$20 B]</a:t>
            </a:r>
            <a:r>
              <a:rPr lang="en-US" sz="2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will 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increase/decrease) 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GDP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 and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</a:t>
            </a:r>
            <a:r>
              <a:rPr lang="en-US" sz="2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en-US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size of that </a:t>
            </a:r>
            <a:r>
              <a:rPr lang="en-US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multiplier</a:t>
            </a:r>
            <a:r>
              <a:rPr lang="en-US" sz="2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21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(varies directly with/varies inversely with/</a:t>
            </a:r>
            <a:endParaRPr lang="en-US" sz="21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2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en-US" sz="2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is </a:t>
            </a:r>
            <a:r>
              <a:rPr lang="en-US" sz="2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independent of ) the MPC &amp; the simple “M”.</a:t>
            </a:r>
          </a:p>
          <a:p>
            <a:pPr>
              <a:defRPr/>
            </a:pPr>
            <a:r>
              <a:rPr lang="en-US" sz="2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16. </a:t>
            </a:r>
            <a:r>
              <a:rPr lang="en-US" sz="2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To </a:t>
            </a:r>
            <a:r>
              <a:rPr lang="en-US" sz="22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increase </a:t>
            </a:r>
            <a:r>
              <a:rPr lang="en-US" sz="22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GDP </a:t>
            </a:r>
            <a:r>
              <a:rPr lang="en-US" sz="22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by $400,000</a:t>
            </a:r>
            <a:r>
              <a:rPr lang="en-US" sz="2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with </a:t>
            </a:r>
            <a:r>
              <a:rPr lang="en-US" sz="22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MPC of .5</a:t>
            </a:r>
            <a:r>
              <a:rPr lang="en-US" sz="2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2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the government</a:t>
            </a:r>
            <a:endParaRPr lang="en-US" sz="22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2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en-US" sz="2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could </a:t>
            </a:r>
            <a:r>
              <a:rPr lang="en-US" sz="2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(increase </a:t>
            </a:r>
            <a:r>
              <a:rPr lang="en-US" sz="22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</a:t>
            </a:r>
            <a:r>
              <a:rPr lang="en-US" sz="2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/decrease </a:t>
            </a:r>
            <a:r>
              <a:rPr lang="en-US" sz="22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</a:t>
            </a:r>
            <a:r>
              <a:rPr lang="en-US" sz="2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 by $200,000.</a:t>
            </a:r>
          </a:p>
          <a:p>
            <a:pPr>
              <a:defRPr/>
            </a:pPr>
            <a:r>
              <a:rPr lang="en-US" sz="2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The G could </a:t>
            </a:r>
            <a:r>
              <a:rPr lang="en-US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also increase G &amp; T</a:t>
            </a:r>
            <a:r>
              <a:rPr lang="en-US" sz="2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[so M</a:t>
            </a:r>
            <a:r>
              <a:rPr lang="en-US" sz="16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BB</a:t>
            </a:r>
            <a:r>
              <a:rPr lang="en-US" sz="22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] by </a:t>
            </a:r>
            <a:r>
              <a:rPr lang="en-US" sz="22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($200,000/$400,000).</a:t>
            </a:r>
          </a:p>
          <a:p>
            <a:pPr>
              <a:defRPr/>
            </a:pPr>
            <a:endParaRPr lang="en-US" sz="2000" b="1" dirty="0">
              <a:solidFill>
                <a:srgbClr val="000000"/>
              </a:solidFill>
              <a:latin typeface="Verdana" pitchFamily="34" charset="0"/>
            </a:endParaRPr>
          </a:p>
        </p:txBody>
      </p:sp>
      <p:sp>
        <p:nvSpPr>
          <p:cNvPr id="123942" name="Rectangle 38" descr="Papyrus"/>
          <p:cNvSpPr>
            <a:spLocks noChangeArrowheads="1"/>
          </p:cNvSpPr>
          <p:nvPr/>
        </p:nvSpPr>
        <p:spPr bwMode="auto">
          <a:xfrm>
            <a:off x="0" y="2616757"/>
            <a:ext cx="6883400" cy="105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13.</a:t>
            </a:r>
            <a:r>
              <a:rPr lang="en-US" sz="2000" dirty="0" smtClean="0">
                <a:solidFill>
                  <a:srgbClr val="000000"/>
                </a:solidFill>
                <a:latin typeface="Tahoma" pitchFamily="34" charset="0"/>
              </a:rPr>
              <a:t> </a:t>
            </a:r>
            <a:r>
              <a:rPr lang="en-US" sz="20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E</a:t>
            </a:r>
            <a:r>
              <a:rPr lang="en-US" sz="18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xpansionary</a:t>
            </a:r>
            <a:r>
              <a:rPr lang="en-US" sz="20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fiscal p</a:t>
            </a:r>
            <a:r>
              <a:rPr lang="en-US" sz="18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olicy</a:t>
            </a:r>
            <a:r>
              <a:rPr lang="en-US" sz="2000" dirty="0">
                <a:solidFill>
                  <a:srgbClr val="000000"/>
                </a:solidFill>
                <a:latin typeface="Verdana" pitchFamily="34" charset="0"/>
              </a:rPr>
              <a:t> </a:t>
            </a:r>
            <a:r>
              <a:rPr lang="en-US" sz="1600" b="1" dirty="0">
                <a:solidFill>
                  <a:srgbClr val="000000"/>
                </a:solidFill>
                <a:latin typeface="Verdana" pitchFamily="34" charset="0"/>
              </a:rPr>
              <a:t>will be </a:t>
            </a:r>
            <a:r>
              <a:rPr lang="en-US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more</a:t>
            </a:r>
            <a:r>
              <a:rPr lang="en-US" sz="18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 effective</a:t>
            </a:r>
          </a:p>
          <a:p>
            <a:pPr>
              <a:defRPr/>
            </a:pPr>
            <a:r>
              <a:rPr lang="en-US" sz="1800" dirty="0">
                <a:solidFill>
                  <a:srgbClr val="000000"/>
                </a:solidFill>
                <a:latin typeface="Verdana" pitchFamily="34" charset="0"/>
              </a:rPr>
              <a:t>      </a:t>
            </a:r>
            <a:r>
              <a:rPr lang="en-US" sz="1800" b="1" dirty="0">
                <a:solidFill>
                  <a:srgbClr val="000000"/>
                </a:solidFill>
                <a:latin typeface="Verdana" pitchFamily="34" charset="0"/>
              </a:rPr>
              <a:t>in the (horizontal/intermediate/classical) </a:t>
            </a:r>
            <a:r>
              <a:rPr lang="en-US" sz="1600" b="1" dirty="0">
                <a:solidFill>
                  <a:srgbClr val="000000"/>
                </a:solidFill>
                <a:latin typeface="Verdana" pitchFamily="34" charset="0"/>
              </a:rPr>
              <a:t>range.</a:t>
            </a:r>
          </a:p>
        </p:txBody>
      </p:sp>
      <p:sp>
        <p:nvSpPr>
          <p:cNvPr id="123943" name="Line 39"/>
          <p:cNvSpPr>
            <a:spLocks noChangeShapeType="1"/>
          </p:cNvSpPr>
          <p:nvPr/>
        </p:nvSpPr>
        <p:spPr bwMode="auto">
          <a:xfrm>
            <a:off x="3168651" y="1406526"/>
            <a:ext cx="665956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 sz="2400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3944" name="Line 40"/>
          <p:cNvSpPr>
            <a:spLocks noChangeShapeType="1"/>
          </p:cNvSpPr>
          <p:nvPr/>
        </p:nvSpPr>
        <p:spPr bwMode="auto">
          <a:xfrm>
            <a:off x="3398837" y="2405063"/>
            <a:ext cx="11731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 sz="2400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3946" name="Line 42"/>
          <p:cNvSpPr>
            <a:spLocks noChangeShapeType="1"/>
          </p:cNvSpPr>
          <p:nvPr/>
        </p:nvSpPr>
        <p:spPr bwMode="auto">
          <a:xfrm>
            <a:off x="1495425" y="3414713"/>
            <a:ext cx="1328738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 sz="2400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3947" name="Line 43"/>
          <p:cNvSpPr>
            <a:spLocks noChangeShapeType="1"/>
          </p:cNvSpPr>
          <p:nvPr/>
        </p:nvSpPr>
        <p:spPr bwMode="auto">
          <a:xfrm>
            <a:off x="1879600" y="4427538"/>
            <a:ext cx="1139825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 sz="2400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3948" name="Line 44"/>
          <p:cNvSpPr>
            <a:spLocks noChangeShapeType="1"/>
          </p:cNvSpPr>
          <p:nvPr/>
        </p:nvSpPr>
        <p:spPr bwMode="auto">
          <a:xfrm>
            <a:off x="6489701" y="4775200"/>
            <a:ext cx="1139824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 sz="2400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3949" name="Line 45"/>
          <p:cNvSpPr>
            <a:spLocks noChangeShapeType="1"/>
          </p:cNvSpPr>
          <p:nvPr/>
        </p:nvSpPr>
        <p:spPr bwMode="auto">
          <a:xfrm>
            <a:off x="6396037" y="5095875"/>
            <a:ext cx="1109663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 sz="2400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3950" name="Line 46"/>
          <p:cNvSpPr>
            <a:spLocks noChangeShapeType="1"/>
          </p:cNvSpPr>
          <p:nvPr/>
        </p:nvSpPr>
        <p:spPr bwMode="auto">
          <a:xfrm>
            <a:off x="381000" y="5775325"/>
            <a:ext cx="2419349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 sz="2400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3951" name="Line 47"/>
          <p:cNvSpPr>
            <a:spLocks noChangeShapeType="1"/>
          </p:cNvSpPr>
          <p:nvPr/>
        </p:nvSpPr>
        <p:spPr bwMode="auto">
          <a:xfrm>
            <a:off x="1491854" y="6451600"/>
            <a:ext cx="1387871" cy="1587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 sz="2400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3952" name="Line 48"/>
          <p:cNvSpPr>
            <a:spLocks noChangeShapeType="1"/>
          </p:cNvSpPr>
          <p:nvPr/>
        </p:nvSpPr>
        <p:spPr bwMode="auto">
          <a:xfrm>
            <a:off x="7645402" y="6767512"/>
            <a:ext cx="1260474" cy="0"/>
          </a:xfrm>
          <a:prstGeom prst="line">
            <a:avLst/>
          </a:prstGeom>
          <a:noFill/>
          <a:ln w="38100">
            <a:solidFill>
              <a:srgbClr val="FF0000"/>
            </a:solidFill>
            <a:round/>
            <a:headEnd/>
            <a:tailEnd/>
          </a:ln>
          <a:effectLst/>
        </p:spPr>
        <p:txBody>
          <a:bodyPr/>
          <a:lstStyle/>
          <a:p>
            <a:pPr algn="ctr">
              <a:defRPr/>
            </a:pPr>
            <a:endParaRPr lang="en-US" sz="2400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6646" name="WordArt 61"/>
          <p:cNvSpPr>
            <a:spLocks noChangeArrowheads="1" noChangeShapeType="1" noTextEdit="1"/>
          </p:cNvSpPr>
          <p:nvPr/>
        </p:nvSpPr>
        <p:spPr bwMode="auto">
          <a:xfrm>
            <a:off x="3084513" y="57150"/>
            <a:ext cx="2109787" cy="317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Rockwell Extra Bold"/>
              </a:rPr>
              <a:t>NS </a:t>
            </a:r>
            <a:r>
              <a:rPr lang="en-US" sz="3600" b="1" kern="1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Rockwell Extra Bold"/>
              </a:rPr>
              <a:t>11-16</a:t>
            </a:r>
            <a:endParaRPr lang="en-US" sz="3600" b="1" kern="10" dirty="0">
              <a:ln w="12700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Rockwell Extra Bold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002" t="8666" r="29997" b="51331"/>
          <a:stretch/>
        </p:blipFill>
        <p:spPr bwMode="auto">
          <a:xfrm>
            <a:off x="6881281" y="2173829"/>
            <a:ext cx="2197155" cy="1498059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Rectangle 15"/>
          <p:cNvSpPr>
            <a:spLocks noChangeArrowheads="1"/>
          </p:cNvSpPr>
          <p:nvPr/>
        </p:nvSpPr>
        <p:spPr bwMode="auto">
          <a:xfrm>
            <a:off x="590550" y="2433638"/>
            <a:ext cx="6219825" cy="52065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8" tIns="44450" rIns="90488" bIns="4445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eaLnBrk="0" hangingPunct="0">
              <a:defRPr/>
            </a:pP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</a:t>
            </a:r>
            <a:r>
              <a:rPr lang="en-US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of -1.5 x -$333.333 = $500 B 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billion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6" name="Rectangle 15"/>
          <p:cNvSpPr>
            <a:spLocks noChangeArrowheads="1"/>
          </p:cNvSpPr>
          <p:nvPr/>
        </p:nvSpPr>
        <p:spPr bwMode="auto">
          <a:xfrm>
            <a:off x="6810375" y="1075484"/>
            <a:ext cx="2357438" cy="33598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8" tIns="44450" rIns="90488" bIns="4445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eaLnBrk="0" hangingPunct="0">
              <a:defRPr/>
            </a:pP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</a:t>
            </a:r>
            <a:r>
              <a:rPr lang="en-US" sz="1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</a:t>
            </a: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of 2.5x$200=$500</a:t>
            </a: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90550" y="3438525"/>
            <a:ext cx="3244056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1800" b="1" dirty="0" smtClean="0">
                <a:solidFill>
                  <a:srgbClr val="009900"/>
                </a:solidFill>
                <a:latin typeface="Arial Black" pitchFamily="34" charset="0"/>
                <a:cs typeface="Arial" pitchFamily="34" charset="0"/>
              </a:rPr>
              <a:t>Let’s say that </a:t>
            </a:r>
            <a:r>
              <a:rPr lang="en-US" sz="2400" b="1" dirty="0" smtClean="0">
                <a:solidFill>
                  <a:srgbClr val="009900"/>
                </a:solidFill>
                <a:latin typeface="Arial Black" pitchFamily="34" charset="0"/>
                <a:cs typeface="Arial" pitchFamily="34" charset="0"/>
              </a:rPr>
              <a:t>M</a:t>
            </a:r>
            <a:r>
              <a:rPr lang="en-US" sz="1800" b="1" dirty="0" smtClean="0">
                <a:solidFill>
                  <a:srgbClr val="009900"/>
                </a:solidFill>
                <a:latin typeface="Arial Black" pitchFamily="34" charset="0"/>
                <a:cs typeface="Arial" pitchFamily="34" charset="0"/>
              </a:rPr>
              <a:t>E = 2</a:t>
            </a:r>
            <a:endParaRPr lang="en-US" sz="1800" b="1" dirty="0">
              <a:solidFill>
                <a:srgbClr val="009900"/>
              </a:solidFill>
              <a:latin typeface="Arial Black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8065937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39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39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 nodeType="withGroup">
                            <p:stCondLst>
                              <p:cond delay="500"/>
                            </p:stCondLst>
                            <p:childTnLst>
                              <p:par>
                                <p:cTn id="1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39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39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500"/>
                            </p:stCondLst>
                            <p:childTnLst>
                              <p:par>
                                <p:cTn id="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239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239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39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239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239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239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39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239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1239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239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39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39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1239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239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2594" name="Line 2"/>
          <p:cNvSpPr>
            <a:spLocks noChangeShapeType="1"/>
          </p:cNvSpPr>
          <p:nvPr/>
        </p:nvSpPr>
        <p:spPr bwMode="auto">
          <a:xfrm>
            <a:off x="1219200" y="5124450"/>
            <a:ext cx="6664325" cy="0"/>
          </a:xfrm>
          <a:prstGeom prst="line">
            <a:avLst/>
          </a:prstGeom>
          <a:noFill/>
          <a:ln w="50800">
            <a:solidFill>
              <a:srgbClr val="000000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622595" name="Rectangle 3"/>
          <p:cNvSpPr>
            <a:spLocks noChangeArrowheads="1"/>
          </p:cNvSpPr>
          <p:nvPr/>
        </p:nvSpPr>
        <p:spPr bwMode="auto">
          <a:xfrm>
            <a:off x="1143000" y="5214938"/>
            <a:ext cx="1839913" cy="13700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eaLnBrk="0" hangingPunct="0"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Nominal</a:t>
            </a:r>
          </a:p>
          <a:p>
            <a:pPr algn="ctr" eaLnBrk="0" hangingPunct="0"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Interest</a:t>
            </a:r>
          </a:p>
          <a:p>
            <a:pPr algn="ctr" eaLnBrk="0" hangingPunct="0">
              <a:defRPr/>
            </a:pP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Rate</a:t>
            </a:r>
          </a:p>
        </p:txBody>
      </p:sp>
      <p:sp>
        <p:nvSpPr>
          <p:cNvPr id="622596" name="Rectangle 4"/>
          <p:cNvSpPr>
            <a:spLocks noChangeArrowheads="1"/>
          </p:cNvSpPr>
          <p:nvPr/>
        </p:nvSpPr>
        <p:spPr bwMode="auto">
          <a:xfrm>
            <a:off x="6172200" y="5181600"/>
            <a:ext cx="1812925" cy="1370013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eaLnBrk="0" hangingPunct="0">
              <a:defRPr/>
            </a:pPr>
            <a:r>
              <a:rPr lang="en-US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Real</a:t>
            </a:r>
          </a:p>
          <a:p>
            <a:pPr algn="ctr" eaLnBrk="0" hangingPunct="0">
              <a:defRPr/>
            </a:pPr>
            <a:r>
              <a:rPr lang="en-US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Interest</a:t>
            </a:r>
          </a:p>
          <a:p>
            <a:pPr algn="ctr" eaLnBrk="0" hangingPunct="0">
              <a:defRPr/>
            </a:pPr>
            <a:r>
              <a:rPr lang="en-US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Rate</a:t>
            </a:r>
          </a:p>
        </p:txBody>
      </p:sp>
      <p:sp>
        <p:nvSpPr>
          <p:cNvPr id="622597" name="Rectangle 5"/>
          <p:cNvSpPr>
            <a:spLocks noChangeArrowheads="1"/>
          </p:cNvSpPr>
          <p:nvPr/>
        </p:nvSpPr>
        <p:spPr bwMode="auto">
          <a:xfrm>
            <a:off x="3352800" y="5205413"/>
            <a:ext cx="1982788" cy="94297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eaLnBrk="0" hangingPunct="0">
              <a:defRPr/>
            </a:pPr>
            <a:r>
              <a:rPr lang="en-US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Inflation</a:t>
            </a:r>
          </a:p>
          <a:p>
            <a:pPr algn="ctr" eaLnBrk="0" hangingPunct="0">
              <a:defRPr/>
            </a:pPr>
            <a:r>
              <a:rPr lang="en-US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Premium</a:t>
            </a:r>
          </a:p>
        </p:txBody>
      </p:sp>
      <p:sp>
        <p:nvSpPr>
          <p:cNvPr id="622598" name="Rectangle 6"/>
          <p:cNvSpPr>
            <a:spLocks noChangeArrowheads="1"/>
          </p:cNvSpPr>
          <p:nvPr/>
        </p:nvSpPr>
        <p:spPr bwMode="auto">
          <a:xfrm>
            <a:off x="2895600" y="1600200"/>
            <a:ext cx="54610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ctr" eaLnBrk="0" hangingPunct="0">
              <a:defRPr/>
            </a:pPr>
            <a:r>
              <a:rPr lang="en-US" sz="6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-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1350964" y="1574800"/>
            <a:ext cx="1366838" cy="3529013"/>
            <a:chOff x="1393" y="968"/>
            <a:chExt cx="861" cy="2223"/>
          </a:xfrm>
          <a:blipFill>
            <a:blip r:embed="rId4"/>
            <a:tile tx="0" ty="0" sx="100000" sy="100000" flip="none" algn="tl"/>
          </a:blipFill>
        </p:grpSpPr>
        <p:sp>
          <p:nvSpPr>
            <p:cNvPr id="14370" name="Text Box 32"/>
            <p:cNvSpPr txBox="1">
              <a:spLocks noChangeArrowheads="1"/>
            </p:cNvSpPr>
            <p:nvPr/>
          </p:nvSpPr>
          <p:spPr bwMode="auto">
            <a:xfrm>
              <a:off x="1393" y="968"/>
              <a:ext cx="861" cy="2223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none" anchor="ctr"/>
            <a:lstStyle/>
            <a:p>
              <a:endParaRPr lang="en-US">
                <a:solidFill>
                  <a:srgbClr val="000000"/>
                </a:solidFill>
              </a:endParaRPr>
            </a:p>
          </p:txBody>
        </p:sp>
        <p:sp>
          <p:nvSpPr>
            <p:cNvPr id="17443" name="Text Box 35"/>
            <p:cNvSpPr txBox="1">
              <a:spLocks noChangeArrowheads="1"/>
            </p:cNvSpPr>
            <p:nvPr/>
          </p:nvSpPr>
          <p:spPr bwMode="auto">
            <a:xfrm>
              <a:off x="1532" y="1780"/>
              <a:ext cx="589" cy="4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  <a:scene3d>
                <a:camera prst="orthographicFront"/>
                <a:lightRig rig="threePt" dir="t"/>
              </a:scene3d>
              <a:sp3d extrusionH="57150">
                <a:bevelT w="38100" h="38100" prst="angle"/>
              </a:sp3d>
            </a:bodyPr>
            <a:lstStyle/>
            <a:p>
              <a:pPr algn="ctr" eaLnBrk="0" hangingPunct="0">
                <a:defRPr/>
              </a:pPr>
              <a:r>
                <a:rPr lang="en-US" sz="4000" b="1" dirty="0">
                  <a:solidFill>
                    <a:srgbClr val="FF0000"/>
                  </a:solidFill>
                  <a:latin typeface="Arial Black" pitchFamily="34" charset="0"/>
                </a:rPr>
                <a:t>8</a:t>
              </a:r>
              <a:r>
                <a:rPr lang="en-US" sz="3200" b="1" dirty="0">
                  <a:solidFill>
                    <a:srgbClr val="FF0000"/>
                  </a:solidFill>
                  <a:latin typeface="Arial Black" pitchFamily="34" charset="0"/>
                </a:rPr>
                <a:t>%</a:t>
              </a:r>
            </a:p>
          </p:txBody>
        </p:sp>
      </p:grpSp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6276975" y="2667000"/>
            <a:ext cx="1366838" cy="2427288"/>
            <a:chOff x="2884" y="2212"/>
            <a:chExt cx="861" cy="985"/>
          </a:xfrm>
          <a:blipFill>
            <a:blip r:embed="rId4"/>
            <a:tile tx="0" ty="0" sx="100000" sy="100000" flip="none" algn="tl"/>
          </a:blipFill>
        </p:grpSpPr>
        <p:sp>
          <p:nvSpPr>
            <p:cNvPr id="14364" name="Text Box 26"/>
            <p:cNvSpPr txBox="1">
              <a:spLocks noChangeArrowheads="1"/>
            </p:cNvSpPr>
            <p:nvPr/>
          </p:nvSpPr>
          <p:spPr bwMode="auto">
            <a:xfrm>
              <a:off x="2884" y="2212"/>
              <a:ext cx="861" cy="985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7437" name="Text Box 29"/>
            <p:cNvSpPr txBox="1">
              <a:spLocks noChangeArrowheads="1"/>
            </p:cNvSpPr>
            <p:nvPr/>
          </p:nvSpPr>
          <p:spPr bwMode="auto">
            <a:xfrm>
              <a:off x="3047" y="2330"/>
              <a:ext cx="589" cy="28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  <a:scene3d>
                <a:camera prst="orthographicFront"/>
                <a:lightRig rig="threePt" dir="t"/>
              </a:scene3d>
              <a:sp3d extrusionH="57150">
                <a:bevelT w="38100" h="38100" prst="angle"/>
              </a:sp3d>
            </a:bodyPr>
            <a:lstStyle/>
            <a:p>
              <a:pPr algn="ctr" eaLnBrk="0" hangingPunct="0">
                <a:defRPr/>
              </a:pPr>
              <a:r>
                <a:rPr lang="en-US" sz="4000" b="1" dirty="0">
                  <a:solidFill>
                    <a:srgbClr val="0066FF"/>
                  </a:solidFill>
                  <a:latin typeface="Arial Black" pitchFamily="34" charset="0"/>
                </a:rPr>
                <a:t>6</a:t>
              </a:r>
              <a:r>
                <a:rPr lang="en-US" sz="3200" b="1" dirty="0">
                  <a:solidFill>
                    <a:srgbClr val="0066FF"/>
                  </a:solidFill>
                  <a:latin typeface="Arial Black" pitchFamily="34" charset="0"/>
                </a:rPr>
                <a:t>%</a:t>
              </a:r>
            </a:p>
          </p:txBody>
        </p:sp>
      </p:grpSp>
      <p:grpSp>
        <p:nvGrpSpPr>
          <p:cNvPr id="8" name="Group 13"/>
          <p:cNvGrpSpPr>
            <a:grpSpLocks/>
          </p:cNvGrpSpPr>
          <p:nvPr/>
        </p:nvGrpSpPr>
        <p:grpSpPr bwMode="auto">
          <a:xfrm>
            <a:off x="3693923" y="1600335"/>
            <a:ext cx="1366838" cy="1067284"/>
            <a:chOff x="4359" y="965"/>
            <a:chExt cx="861" cy="1202"/>
          </a:xfrm>
          <a:blipFill>
            <a:blip r:embed="rId4"/>
            <a:tile tx="0" ty="0" sx="100000" sy="100000" flip="none" algn="tl"/>
          </a:blipFill>
        </p:grpSpPr>
        <p:sp>
          <p:nvSpPr>
            <p:cNvPr id="14358" name="Text Box 20"/>
            <p:cNvSpPr txBox="1">
              <a:spLocks noChangeArrowheads="1"/>
            </p:cNvSpPr>
            <p:nvPr/>
          </p:nvSpPr>
          <p:spPr bwMode="auto">
            <a:xfrm>
              <a:off x="4359" y="965"/>
              <a:ext cx="861" cy="1202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  <a:scene3d>
              <a:camera prst="orthographicFront"/>
              <a:lightRig rig="threePt" dir="t"/>
            </a:scene3d>
            <a:sp3d>
              <a:bevelT prst="angle"/>
            </a:sp3d>
          </p:spPr>
          <p:txBody>
            <a:bodyPr wrap="none" anchor="ctr"/>
            <a:lstStyle/>
            <a:p>
              <a:pPr algn="ctr"/>
              <a:endParaRPr lang="en-US" sz="1600">
                <a:latin typeface="Babylon"/>
              </a:endParaRPr>
            </a:p>
          </p:txBody>
        </p:sp>
        <p:sp>
          <p:nvSpPr>
            <p:cNvPr id="17431" name="Text Box 23"/>
            <p:cNvSpPr txBox="1">
              <a:spLocks noChangeArrowheads="1"/>
            </p:cNvSpPr>
            <p:nvPr/>
          </p:nvSpPr>
          <p:spPr bwMode="auto">
            <a:xfrm>
              <a:off x="4456" y="1133"/>
              <a:ext cx="667" cy="79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lIns="90488" tIns="44450" rIns="90488" bIns="44450">
              <a:spAutoFit/>
              <a:scene3d>
                <a:camera prst="orthographicFront"/>
                <a:lightRig rig="threePt" dir="t"/>
              </a:scene3d>
              <a:sp3d extrusionH="57150">
                <a:bevelT w="38100" h="38100" prst="angle"/>
              </a:sp3d>
            </a:bodyPr>
            <a:lstStyle/>
            <a:p>
              <a:pPr algn="ctr" eaLnBrk="0" hangingPunct="0">
                <a:defRPr/>
              </a:pPr>
              <a:r>
                <a:rPr lang="en-US" sz="4000" b="1" dirty="0">
                  <a:solidFill>
                    <a:srgbClr val="009900"/>
                  </a:solidFill>
                  <a:latin typeface="Arial Black" pitchFamily="34" charset="0"/>
                </a:rPr>
                <a:t>2</a:t>
              </a:r>
              <a:r>
                <a:rPr lang="en-US" b="1" dirty="0">
                  <a:solidFill>
                    <a:srgbClr val="009900"/>
                  </a:solidFill>
                  <a:latin typeface="Arial Black" pitchFamily="34" charset="0"/>
                </a:rPr>
                <a:t>%</a:t>
              </a:r>
            </a:p>
          </p:txBody>
        </p:sp>
      </p:grpSp>
      <p:sp>
        <p:nvSpPr>
          <p:cNvPr id="622608" name="Rectangle 16"/>
          <p:cNvSpPr>
            <a:spLocks noChangeArrowheads="1"/>
          </p:cNvSpPr>
          <p:nvPr/>
        </p:nvSpPr>
        <p:spPr bwMode="auto">
          <a:xfrm>
            <a:off x="0" y="939800"/>
            <a:ext cx="9169400" cy="51593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 eaLnBrk="0" hangingPunct="0">
              <a:defRPr/>
            </a:pP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[</a:t>
            </a:r>
            <a:r>
              <a:rPr lang="en-US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Nominal I.R.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</a:t>
            </a: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–</a:t>
            </a:r>
            <a:r>
              <a:rPr lang="en-U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</a:t>
            </a:r>
            <a:r>
              <a:rPr lang="en-US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inflation rate</a:t>
            </a:r>
            <a:r>
              <a:rPr lang="en-US" b="1" dirty="0"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</a:t>
            </a: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=</a:t>
            </a:r>
            <a:r>
              <a:rPr lang="en-US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</a:t>
            </a:r>
            <a:r>
              <a:rPr lang="en-US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Real I.R.</a:t>
            </a: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]</a:t>
            </a:r>
          </a:p>
        </p:txBody>
      </p:sp>
      <p:sp>
        <p:nvSpPr>
          <p:cNvPr id="622609" name="Rectangle 17"/>
          <p:cNvSpPr>
            <a:spLocks noChangeArrowheads="1"/>
          </p:cNvSpPr>
          <p:nvPr/>
        </p:nvSpPr>
        <p:spPr bwMode="auto">
          <a:xfrm>
            <a:off x="5334000" y="3352800"/>
            <a:ext cx="704850" cy="571500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4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=</a:t>
            </a:r>
          </a:p>
        </p:txBody>
      </p:sp>
      <p:sp>
        <p:nvSpPr>
          <p:cNvPr id="622610" name="WordArt 18"/>
          <p:cNvSpPr>
            <a:spLocks noChangeArrowheads="1" noChangeShapeType="1" noTextEdit="1"/>
          </p:cNvSpPr>
          <p:nvPr/>
        </p:nvSpPr>
        <p:spPr bwMode="auto">
          <a:xfrm>
            <a:off x="2168525" y="215900"/>
            <a:ext cx="4552950" cy="520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0099FF"/>
                </a:solidFill>
                <a:latin typeface="Rockwell Extra Bold"/>
              </a:rPr>
              <a:t>Real Interest Rate</a:t>
            </a:r>
          </a:p>
        </p:txBody>
      </p:sp>
      <p:sp>
        <p:nvSpPr>
          <p:cNvPr id="622616" name="Rectangle 24"/>
          <p:cNvSpPr>
            <a:spLocks noChangeArrowheads="1"/>
          </p:cNvSpPr>
          <p:nvPr/>
        </p:nvSpPr>
        <p:spPr bwMode="auto">
          <a:xfrm>
            <a:off x="2905125" y="5286375"/>
            <a:ext cx="546100" cy="10033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ctr" eaLnBrk="0" hangingPunct="0">
              <a:defRPr/>
            </a:pPr>
            <a:r>
              <a:rPr lang="en-US" sz="60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-</a:t>
            </a:r>
          </a:p>
        </p:txBody>
      </p:sp>
      <p:sp>
        <p:nvSpPr>
          <p:cNvPr id="622617" name="Rectangle 25"/>
          <p:cNvSpPr>
            <a:spLocks noChangeArrowheads="1"/>
          </p:cNvSpPr>
          <p:nvPr/>
        </p:nvSpPr>
        <p:spPr bwMode="auto">
          <a:xfrm>
            <a:off x="5457825" y="5562600"/>
            <a:ext cx="704850" cy="571500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4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=</a:t>
            </a:r>
          </a:p>
        </p:txBody>
      </p:sp>
      <p:sp>
        <p:nvSpPr>
          <p:cNvPr id="21" name="Rectangle 57"/>
          <p:cNvSpPr>
            <a:spLocks noChangeArrowheads="1"/>
          </p:cNvSpPr>
          <p:nvPr/>
        </p:nvSpPr>
        <p:spPr bwMode="auto">
          <a:xfrm>
            <a:off x="6402388" y="3647262"/>
            <a:ext cx="1160462" cy="1115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defRPr/>
            </a:pPr>
            <a:r>
              <a:rPr lang="en-US" sz="1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They are </a:t>
            </a:r>
          </a:p>
          <a:p>
            <a:pPr>
              <a:defRPr/>
            </a:pPr>
            <a:r>
              <a:rPr lang="en-US" sz="18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h</a:t>
            </a:r>
            <a:r>
              <a:rPr lang="en-US" sz="1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oping to</a:t>
            </a:r>
          </a:p>
          <a:p>
            <a:pPr>
              <a:defRPr/>
            </a:pPr>
            <a:r>
              <a:rPr lang="en-US" sz="18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m</a:t>
            </a:r>
            <a:r>
              <a:rPr lang="en-US" sz="1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ake 6% </a:t>
            </a:r>
          </a:p>
          <a:p>
            <a:pPr>
              <a:defRPr/>
            </a:pPr>
            <a:r>
              <a:rPr lang="en-US" sz="1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profit.</a:t>
            </a:r>
            <a:endParaRPr lang="en-US" sz="1800" b="1" dirty="0">
              <a:solidFill>
                <a:srgbClr val="0066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6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6226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6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3000"/>
                                        <p:tgtEl>
                                          <p:spTgt spid="6226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2000"/>
                                        <p:tgtEl>
                                          <p:spTgt spid="6225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5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6225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21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6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6226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2000"/>
                                        <p:tgtEl>
                                          <p:spTgt spid="6225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5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1000"/>
                                        <p:tgtEl>
                                          <p:spTgt spid="6225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3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4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6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43" dur="1000"/>
                                        <p:tgtEl>
                                          <p:spTgt spid="6226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180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5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2000"/>
                                        <p:tgtEl>
                                          <p:spTgt spid="6225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20000"/>
                            </p:stCondLst>
                            <p:childTnLst>
                              <p:par>
                                <p:cTn id="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26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1000"/>
                                        <p:tgtEl>
                                          <p:spTgt spid="6226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21000"/>
                            </p:stCondLst>
                            <p:childTnLst>
                              <p:par>
                                <p:cTn id="5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3000"/>
                            </p:stCondLst>
                            <p:childTnLst>
                              <p:par>
                                <p:cTn id="5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2594" grpId="0" animBg="1"/>
      <p:bldP spid="622595" grpId="0" autoUpdateAnimBg="0"/>
      <p:bldP spid="622596" grpId="0" autoUpdateAnimBg="0"/>
      <p:bldP spid="622597" grpId="0" autoUpdateAnimBg="0"/>
      <p:bldP spid="622598" grpId="0" autoUpdateAnimBg="0"/>
      <p:bldP spid="622608" grpId="0" autoUpdateAnimBg="0"/>
      <p:bldP spid="622609" grpId="0"/>
      <p:bldP spid="622610" grpId="0"/>
      <p:bldP spid="622616" grpId="0" autoUpdateAnimBg="0"/>
      <p:bldP spid="622617" grpId="0"/>
      <p:bldP spid="21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WordArt 114"/>
          <p:cNvSpPr>
            <a:spLocks noChangeArrowheads="1" noChangeShapeType="1" noTextEdit="1"/>
          </p:cNvSpPr>
          <p:nvPr/>
        </p:nvSpPr>
        <p:spPr bwMode="auto">
          <a:xfrm>
            <a:off x="152400" y="1047750"/>
            <a:ext cx="8775700" cy="4254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400" b="1" kern="10" dirty="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If a person saves more, he has more savings.</a:t>
            </a:r>
          </a:p>
        </p:txBody>
      </p:sp>
      <p:sp>
        <p:nvSpPr>
          <p:cNvPr id="6" name="WordArt 114"/>
          <p:cNvSpPr>
            <a:spLocks noChangeArrowheads="1" noChangeShapeType="1" noTextEdit="1"/>
          </p:cNvSpPr>
          <p:nvPr/>
        </p:nvSpPr>
        <p:spPr bwMode="auto">
          <a:xfrm>
            <a:off x="133350" y="1466850"/>
            <a:ext cx="8870950" cy="5429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400" b="1" kern="10" dirty="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But – if everyone saves more, does society’s savings increase?</a:t>
            </a:r>
          </a:p>
        </p:txBody>
      </p:sp>
      <p:sp>
        <p:nvSpPr>
          <p:cNvPr id="8" name="WordArt 114"/>
          <p:cNvSpPr>
            <a:spLocks noChangeArrowheads="1" noChangeShapeType="1" noTextEdit="1"/>
          </p:cNvSpPr>
          <p:nvPr/>
        </p:nvSpPr>
        <p:spPr bwMode="auto">
          <a:xfrm>
            <a:off x="133350" y="1984375"/>
            <a:ext cx="8915400" cy="51752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400" b="1" kern="10" dirty="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Yes and no, it depends on the state of the economy.</a:t>
            </a:r>
          </a:p>
        </p:txBody>
      </p:sp>
      <p:sp>
        <p:nvSpPr>
          <p:cNvPr id="7" name="Rectangle 6"/>
          <p:cNvSpPr/>
          <p:nvPr/>
        </p:nvSpPr>
        <p:spPr bwMode="auto">
          <a:xfrm>
            <a:off x="285750" y="4953000"/>
            <a:ext cx="8705850" cy="1905000"/>
          </a:xfrm>
          <a:prstGeom prst="rect">
            <a:avLst/>
          </a:prstGeom>
          <a:noFill/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“If we all individually cut our spending in an attempt to increase individual savings, then our collective savings will </a:t>
            </a:r>
            <a:r>
              <a:rPr lang="en-US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paradoxically fall 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because one </a:t>
            </a:r>
            <a:r>
              <a:rPr lang="en-US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person’s spending 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is </a:t>
            </a:r>
            <a:r>
              <a:rPr lang="en-US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another’s income 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– the </a:t>
            </a:r>
            <a:r>
              <a:rPr lang="en-US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fountain from which savings flow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.”</a:t>
            </a:r>
          </a:p>
          <a:p>
            <a:pPr>
              <a:defRPr/>
            </a:pPr>
            <a:r>
              <a:rPr lang="en-US" sz="2400" b="1" dirty="0">
                <a:solidFill>
                  <a:srgbClr val="7030A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Frugality is its own reward.  Just not right this second</a:t>
            </a:r>
            <a:r>
              <a:rPr lang="en-US" sz="24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37895" name="Picture 7" descr="http://atdetroit.com/graphics/images/stock_illustration/mattres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9925" y="2600325"/>
            <a:ext cx="2960688" cy="241935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mone3946.wav">
            <a:hlinkClick r:id="" action="ppaction://media"/>
          </p:cNvPr>
          <p:cNvPicPr>
            <a:picLocks noRot="1" noChangeAspect="1"/>
          </p:cNvPicPr>
          <p:nvPr>
            <a:wavAudioFile r:embed="rId1" name="money show me the money gooding.wav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5532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angle 10"/>
          <p:cNvSpPr/>
          <p:nvPr/>
        </p:nvSpPr>
        <p:spPr>
          <a:xfrm>
            <a:off x="124616" y="182344"/>
            <a:ext cx="8753475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defRPr/>
            </a:pPr>
            <a:r>
              <a:rPr lang="en-US" sz="4800" b="1" dirty="0" smtClean="0">
                <a:ln w="11430">
                  <a:solidFill>
                    <a:srgbClr val="006600"/>
                  </a:solidFill>
                </a:ln>
                <a:solidFill>
                  <a:srgbClr val="C00000"/>
                </a:solidFill>
                <a:latin typeface="Arial Black" pitchFamily="34" charset="0"/>
              </a:rPr>
              <a:t>“Paradox of Thrift”</a:t>
            </a:r>
            <a:endParaRPr lang="en-US" sz="4800" b="1" dirty="0">
              <a:ln w="11430">
                <a:solidFill>
                  <a:srgbClr val="006600"/>
                </a:solidFill>
              </a:ln>
              <a:solidFill>
                <a:srgbClr val="C00000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31653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378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08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 nodeType="clickPar">
                      <p:stCondLst>
                        <p:cond delay="indefinite"/>
                      </p:stCondLst>
                      <p:childTnLst>
                        <p:par>
                          <p:cTn id="3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2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35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5" grpId="0"/>
      <p:bldP spid="6" grpId="0"/>
      <p:bldP spid="8" grpId="0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90" name="Rectangle 6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9144000" cy="735013"/>
          </a:xfrm>
        </p:spPr>
        <p:txBody>
          <a:bodyPr/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Comic Sans MS" pitchFamily="66" charset="0"/>
              </a:rPr>
              <a:t>                     </a:t>
            </a:r>
            <a:r>
              <a:rPr lang="en-US" sz="28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 </a:t>
            </a:r>
            <a:r>
              <a:rPr lang="en-US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[“Paradoxical” because </a:t>
            </a:r>
            <a:br>
              <a:rPr lang="en-US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</a:br>
            <a:r>
              <a:rPr lang="en-US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 it contradicts “a penny saved is a penny earned”]</a:t>
            </a:r>
            <a:endParaRPr lang="en-US" sz="2000" b="1" dirty="0" smtClean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Thickhead" pitchFamily="2" charset="0"/>
            </a:endParaRPr>
          </a:p>
        </p:txBody>
      </p:sp>
      <p:pic>
        <p:nvPicPr>
          <p:cNvPr id="32771" name="Picture 5" descr="Paradox of Thrift"/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8763" y="804863"/>
            <a:ext cx="8643937" cy="3794125"/>
          </a:xfrm>
          <a:noFill/>
          <a:ln w="38100">
            <a:solidFill>
              <a:srgbClr val="006600"/>
            </a:solidFill>
            <a:miter lim="800000"/>
            <a:headEnd/>
            <a:tailEnd/>
          </a:ln>
        </p:spPr>
      </p:pic>
      <p:sp>
        <p:nvSpPr>
          <p:cNvPr id="144394" name="Rectangle 10"/>
          <p:cNvSpPr>
            <a:spLocks noChangeArrowheads="1"/>
          </p:cNvSpPr>
          <p:nvPr/>
        </p:nvSpPr>
        <p:spPr bwMode="auto">
          <a:xfrm>
            <a:off x="139700" y="4511675"/>
            <a:ext cx="8966200" cy="2346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defRPr/>
            </a:pPr>
            <a:r>
              <a:rPr lang="en-US" sz="2400" b="1" dirty="0">
                <a:solidFill>
                  <a:srgbClr val="000000"/>
                </a:solidFill>
                <a:latin typeface="Maiandra GD" pitchFamily="34" charset="0"/>
              </a:rPr>
              <a:t>Ex:</a:t>
            </a: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 What if </a:t>
            </a:r>
            <a:r>
              <a:rPr lang="en-US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everyone</a:t>
            </a: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 who worked, </a:t>
            </a:r>
            <a:r>
              <a:rPr lang="en-US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saved $10 more</a:t>
            </a:r>
          </a:p>
          <a:p>
            <a:pPr>
              <a:defRPr/>
            </a:pPr>
            <a:r>
              <a:rPr lang="en-US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every week</a:t>
            </a: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(</a:t>
            </a:r>
            <a:r>
              <a:rPr lang="en-US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$520 a year</a:t>
            </a: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)?  If  </a:t>
            </a:r>
            <a:r>
              <a:rPr lang="en-US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130 million  </a:t>
            </a: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do  this,</a:t>
            </a:r>
          </a:p>
          <a:p>
            <a:pPr>
              <a:defRPr/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that comes to </a:t>
            </a:r>
            <a:r>
              <a:rPr lang="en-US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$67.6 billion</a:t>
            </a: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.  </a:t>
            </a: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With an arbitrary  </a:t>
            </a:r>
            <a:r>
              <a:rPr lang="en-US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“M”</a:t>
            </a:r>
          </a:p>
          <a:p>
            <a:pPr>
              <a:defRPr/>
            </a:pPr>
            <a:r>
              <a:rPr lang="en-US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of 4</a:t>
            </a: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,</a:t>
            </a: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GDP would decline by </a:t>
            </a:r>
            <a:r>
              <a:rPr lang="en-US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$270.4 billion</a:t>
            </a: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.  </a:t>
            </a: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Millions</a:t>
            </a:r>
          </a:p>
          <a:p>
            <a:pPr>
              <a:defRPr/>
            </a:pPr>
            <a:r>
              <a:rPr lang="en-US" sz="2400" b="1" dirty="0">
                <a:solidFill>
                  <a:srgbClr val="000000"/>
                </a:solidFill>
                <a:latin typeface="Verdana" pitchFamily="34" charset="0"/>
              </a:rPr>
              <a:t>would  be  laid  off  and  not  save  at  all. </a:t>
            </a: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 </a:t>
            </a:r>
            <a:r>
              <a:rPr lang="en-US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National </a:t>
            </a:r>
          </a:p>
          <a:p>
            <a:pPr>
              <a:defRPr/>
            </a:pPr>
            <a:r>
              <a:rPr lang="en-US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savings  would  decline</a:t>
            </a: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</a:rPr>
              <a:t>. </a:t>
            </a:r>
          </a:p>
        </p:txBody>
      </p:sp>
      <p:sp>
        <p:nvSpPr>
          <p:cNvPr id="32773" name="Rectangle 12"/>
          <p:cNvSpPr>
            <a:spLocks noChangeArrowheads="1"/>
          </p:cNvSpPr>
          <p:nvPr/>
        </p:nvSpPr>
        <p:spPr bwMode="auto">
          <a:xfrm>
            <a:off x="4468813" y="1863725"/>
            <a:ext cx="1565275" cy="204788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/>
        </p:spPr>
        <p:txBody>
          <a:bodyPr wrap="none" anchor="ctr"/>
          <a:lstStyle/>
          <a:p>
            <a:pPr algn="ctr"/>
            <a:r>
              <a:rPr lang="en-US" sz="1600" b="1" dirty="0">
                <a:solidFill>
                  <a:srgbClr val="000000"/>
                </a:solidFill>
              </a:rPr>
              <a:t>o</a:t>
            </a:r>
            <a:r>
              <a:rPr lang="en-US" sz="1400" b="1" dirty="0">
                <a:solidFill>
                  <a:srgbClr val="000000"/>
                </a:solidFill>
              </a:rPr>
              <a:t>r could save less)</a:t>
            </a:r>
          </a:p>
        </p:txBody>
      </p:sp>
      <p:pic>
        <p:nvPicPr>
          <p:cNvPr id="144399" name="Picture 15" descr="1 a bulle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9188" y="2309813"/>
            <a:ext cx="138112" cy="138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401" name="Picture 17" descr="1 a bullet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07063" y="2289175"/>
            <a:ext cx="138112" cy="138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4403" name="Picture 19" descr="arrow left red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7450" y="3851275"/>
            <a:ext cx="822325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7" name="Picture 20" descr="piggy bank c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8875" y="2779713"/>
            <a:ext cx="1295400" cy="178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8" name="Picture 26" descr="Banner08">
            <a:hlinkClick r:id="rId8"/>
          </p:cNvPr>
          <p:cNvPicPr>
            <a:picLocks noChangeAspect="1" noChangeArrowheads="1" noCrop="1"/>
          </p:cNvPicPr>
          <p:nvPr/>
        </p:nvPicPr>
        <p:blipFill>
          <a:blip r:embed="rId9">
            <a:clrChange>
              <a:clrFrom>
                <a:srgbClr val="006633"/>
              </a:clrFrom>
              <a:clrTo>
                <a:srgbClr val="006633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1600" y="1096963"/>
            <a:ext cx="2476500" cy="63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2779" name="Picture 28" descr="Benjamin Frankli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3888" y="133350"/>
            <a:ext cx="752475" cy="952500"/>
          </a:xfrm>
          <a:prstGeom prst="rect">
            <a:avLst/>
          </a:prstGeom>
          <a:noFill/>
          <a:ln>
            <a:noFill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780" name="WordArt 61"/>
          <p:cNvSpPr>
            <a:spLocks noChangeArrowheads="1" noChangeShapeType="1" noTextEdit="1"/>
          </p:cNvSpPr>
          <p:nvPr/>
        </p:nvSpPr>
        <p:spPr bwMode="auto">
          <a:xfrm>
            <a:off x="1079500" y="63500"/>
            <a:ext cx="3695700" cy="3429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Paradox of Thrift</a:t>
            </a:r>
          </a:p>
        </p:txBody>
      </p:sp>
      <p:sp>
        <p:nvSpPr>
          <p:cNvPr id="32781" name="TextBox 13"/>
          <p:cNvSpPr txBox="1">
            <a:spLocks noChangeArrowheads="1"/>
          </p:cNvSpPr>
          <p:nvPr/>
        </p:nvSpPr>
        <p:spPr bwMode="auto">
          <a:xfrm>
            <a:off x="1085850" y="1590675"/>
            <a:ext cx="2162175" cy="18415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endParaRPr lang="en-US" sz="600" b="0">
              <a:solidFill>
                <a:srgbClr val="000000"/>
              </a:solidFill>
              <a:latin typeface="Cooper Black" pitchFamily="18" charset="0"/>
              <a:cs typeface="Arial" charset="0"/>
            </a:endParaRPr>
          </a:p>
        </p:txBody>
      </p:sp>
      <p:sp>
        <p:nvSpPr>
          <p:cNvPr id="32782" name="TextBox 12"/>
          <p:cNvSpPr txBox="1">
            <a:spLocks noChangeArrowheads="1"/>
          </p:cNvSpPr>
          <p:nvPr/>
        </p:nvSpPr>
        <p:spPr bwMode="auto">
          <a:xfrm>
            <a:off x="1019175" y="1047750"/>
            <a:ext cx="2133600" cy="646113"/>
          </a:xfrm>
          <a:prstGeom prst="rect">
            <a:avLst/>
          </a:prstGeom>
          <a:blipFill>
            <a:blip r:embed="rId3"/>
            <a:tile tx="0" ty="0" sx="100000" sy="100000" flip="none" algn="tl"/>
          </a:blip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r>
              <a:rPr lang="en-US" sz="1700" b="0" dirty="0">
                <a:solidFill>
                  <a:srgbClr val="000000"/>
                </a:solidFill>
                <a:latin typeface="Cooper Black" pitchFamily="18" charset="0"/>
                <a:cs typeface="Arial" charset="0"/>
              </a:rPr>
              <a:t>A</a:t>
            </a:r>
            <a:r>
              <a:rPr lang="en-US" sz="1800" b="0" dirty="0">
                <a:solidFill>
                  <a:srgbClr val="000000"/>
                </a:solidFill>
                <a:latin typeface="Cooper Black" pitchFamily="18" charset="0"/>
                <a:cs typeface="Arial" charset="0"/>
              </a:rPr>
              <a:t> P</a:t>
            </a:r>
            <a:r>
              <a:rPr lang="en-US" sz="1700" b="0" dirty="0">
                <a:solidFill>
                  <a:srgbClr val="000000"/>
                </a:solidFill>
                <a:latin typeface="Cooper Black" pitchFamily="18" charset="0"/>
                <a:cs typeface="Arial" charset="0"/>
              </a:rPr>
              <a:t>enny </a:t>
            </a:r>
            <a:r>
              <a:rPr lang="en-US" sz="1800" b="0" dirty="0">
                <a:solidFill>
                  <a:srgbClr val="000000"/>
                </a:solidFill>
                <a:latin typeface="Cooper Black" pitchFamily="18" charset="0"/>
                <a:cs typeface="Arial" charset="0"/>
              </a:rPr>
              <a:t>Saved </a:t>
            </a:r>
            <a:r>
              <a:rPr lang="en-US" sz="1700" b="0" dirty="0">
                <a:solidFill>
                  <a:srgbClr val="000000"/>
                </a:solidFill>
                <a:latin typeface="Cooper Black" pitchFamily="18" charset="0"/>
                <a:cs typeface="Arial" charset="0"/>
              </a:rPr>
              <a:t>is</a:t>
            </a:r>
          </a:p>
          <a:p>
            <a:pPr algn="ctr" eaLnBrk="1" hangingPunct="1"/>
            <a:r>
              <a:rPr lang="en-US" sz="1800" b="0" dirty="0">
                <a:solidFill>
                  <a:srgbClr val="000000"/>
                </a:solidFill>
                <a:latin typeface="Cooper Black" pitchFamily="18" charset="0"/>
                <a:cs typeface="Arial" charset="0"/>
              </a:rPr>
              <a:t>A Penny Earned.</a:t>
            </a:r>
          </a:p>
        </p:txBody>
      </p:sp>
      <p:sp>
        <p:nvSpPr>
          <p:cNvPr id="32783" name="TextBox 15"/>
          <p:cNvSpPr txBox="1">
            <a:spLocks noChangeArrowheads="1"/>
          </p:cNvSpPr>
          <p:nvPr/>
        </p:nvSpPr>
        <p:spPr bwMode="auto">
          <a:xfrm>
            <a:off x="771525" y="904875"/>
            <a:ext cx="1247775" cy="18415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endParaRPr lang="en-US" sz="600" b="0">
              <a:solidFill>
                <a:srgbClr val="000000"/>
              </a:solidFill>
              <a:latin typeface="Cooper Black" pitchFamily="18" charset="0"/>
              <a:cs typeface="Arial" charset="0"/>
            </a:endParaRPr>
          </a:p>
        </p:txBody>
      </p:sp>
      <p:sp>
        <p:nvSpPr>
          <p:cNvPr id="32784" name="TextBox 16"/>
          <p:cNvSpPr txBox="1">
            <a:spLocks noChangeArrowheads="1"/>
          </p:cNvSpPr>
          <p:nvPr/>
        </p:nvSpPr>
        <p:spPr bwMode="auto">
          <a:xfrm>
            <a:off x="1381125" y="800100"/>
            <a:ext cx="6305550" cy="307975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eaLnBrk="1" hangingPunct="1"/>
            <a:r>
              <a:rPr lang="en-US" sz="1400" dirty="0">
                <a:solidFill>
                  <a:srgbClr val="000000"/>
                </a:solidFill>
                <a:latin typeface="Arial" charset="0"/>
                <a:cs typeface="Arial" charset="0"/>
              </a:rPr>
              <a:t>*GDP has decreased from 470 to 450 due to job losses. [“C” 450 to 430]</a:t>
            </a:r>
          </a:p>
        </p:txBody>
      </p:sp>
      <p:sp>
        <p:nvSpPr>
          <p:cNvPr id="32785" name="TextBox 17"/>
          <p:cNvSpPr txBox="1">
            <a:spLocks noChangeArrowheads="1"/>
          </p:cNvSpPr>
          <p:nvPr/>
        </p:nvSpPr>
        <p:spPr bwMode="auto">
          <a:xfrm>
            <a:off x="3905250" y="1085850"/>
            <a:ext cx="1647825" cy="190500"/>
          </a:xfrm>
          <a:prstGeom prst="rect">
            <a:avLst/>
          </a:prstGeom>
          <a:blipFill dpi="0" rotWithShape="1">
            <a:blip r:embed="rId3"/>
            <a:srcRect/>
            <a:tile tx="0" ty="0" sx="100000" sy="100000" flip="none" algn="tl"/>
          </a:blipFill>
          <a:ln>
            <a:noFill/>
          </a:ln>
          <a:extLst/>
        </p:spPr>
        <p:txBody>
          <a:bodyPr>
            <a:spAutoFit/>
          </a:bodyPr>
          <a:lstStyle>
            <a:lvl1pPr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1pPr>
            <a:lvl2pPr marL="742950" indent="-28575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2pPr>
            <a:lvl3pPr marL="11430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3pPr>
            <a:lvl4pPr marL="16002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4pPr>
            <a:lvl5pPr marL="2057400" indent="-228600" eaLnBrk="0" hangingPunct="0">
              <a:defRPr sz="2400" b="1">
                <a:solidFill>
                  <a:schemeClr val="tx1"/>
                </a:solidFill>
                <a:latin typeface="Times New Roman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Times New Roman" pitchFamily="18" charset="0"/>
              </a:defRPr>
            </a:lvl9pPr>
          </a:lstStyle>
          <a:p>
            <a:pPr algn="ctr" eaLnBrk="1" hangingPunct="1"/>
            <a:endParaRPr lang="en-US" sz="600" b="0">
              <a:solidFill>
                <a:srgbClr val="000000"/>
              </a:solidFill>
              <a:latin typeface="Cooper Black" pitchFamily="18" charset="0"/>
              <a:cs typeface="Arial" charset="0"/>
            </a:endParaRPr>
          </a:p>
        </p:txBody>
      </p:sp>
      <p:sp>
        <p:nvSpPr>
          <p:cNvPr id="18" name="Rectangle 6"/>
          <p:cNvSpPr txBox="1">
            <a:spLocks noChangeArrowheads="1"/>
          </p:cNvSpPr>
          <p:nvPr/>
        </p:nvSpPr>
        <p:spPr bwMode="auto">
          <a:xfrm>
            <a:off x="485775" y="2039938"/>
            <a:ext cx="8243888" cy="1074737"/>
          </a:xfrm>
          <a:prstGeom prst="rect">
            <a:avLst/>
          </a:prstGeom>
          <a:blipFill>
            <a:blip r:embed="rId11"/>
            <a:tile tx="0" ty="0" sx="100000" sy="100000" flip="none" algn="tl"/>
          </a:blipFill>
          <a:ln w="57150">
            <a:noFill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anchor="ctr">
            <a:sp3d extrusionH="57150">
              <a:bevelT w="38100" h="38100" prst="angle"/>
            </a:sp3d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 algn="l" eaLnBrk="1" hangingPunct="1">
              <a:defRPr/>
            </a:pPr>
            <a:r>
              <a:rPr lang="en-US" sz="2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Saving more is good for the economy in the long run as it finances investment and fuels economic growth. But saving more can be bad for the economy during a </a:t>
            </a:r>
            <a:r>
              <a:rPr lang="en-US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recession</a:t>
            </a:r>
            <a:r>
              <a:rPr lang="en-US" sz="2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endParaRPr lang="en-US" sz="22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798681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43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4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1" dur="500"/>
                                        <p:tgtEl>
                                          <p:spTgt spid="1444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3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1443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2000"/>
                                        <p:tgtEl>
                                          <p:spTgt spid="1444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444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394" grpId="0"/>
      <p:bldP spid="18" grpId="0" animBg="1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4466" name="Rectangle 2" descr="Parchment"/>
          <p:cNvSpPr>
            <a:spLocks noChangeArrowheads="1"/>
          </p:cNvSpPr>
          <p:nvPr/>
        </p:nvSpPr>
        <p:spPr bwMode="auto">
          <a:xfrm>
            <a:off x="152400" y="495300"/>
            <a:ext cx="8896350" cy="257175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76200" algn="ctr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>
              <a:defRPr/>
            </a:pPr>
            <a:endParaRPr lang="en-US" sz="2400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5" name="Arc 20"/>
          <p:cNvSpPr>
            <a:spLocks/>
          </p:cNvSpPr>
          <p:nvPr/>
        </p:nvSpPr>
        <p:spPr bwMode="auto">
          <a:xfrm flipV="1">
            <a:off x="1479550" y="774700"/>
            <a:ext cx="2368550" cy="1422400"/>
          </a:xfrm>
          <a:custGeom>
            <a:avLst/>
            <a:gdLst>
              <a:gd name="G0" fmla="+- 0 0 0"/>
              <a:gd name="G1" fmla="+- 21600 0 0"/>
              <a:gd name="G2" fmla="+- 21600 0 0"/>
              <a:gd name="T0" fmla="*/ 0 w 21454"/>
              <a:gd name="T1" fmla="*/ 0 h 21600"/>
              <a:gd name="T2" fmla="*/ 21454 w 21454"/>
              <a:gd name="T3" fmla="*/ 19093 h 21600"/>
              <a:gd name="T4" fmla="*/ 0 w 21454"/>
              <a:gd name="T5" fmla="*/ 21600 h 216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</a:cxnLst>
            <a:rect l="0" t="0" r="r" b="b"/>
            <a:pathLst>
              <a:path w="21454" h="21600" fill="none" extrusionOk="0">
                <a:moveTo>
                  <a:pt x="-1" y="0"/>
                </a:moveTo>
                <a:cubicBezTo>
                  <a:pt x="10959" y="0"/>
                  <a:pt x="20182" y="8207"/>
                  <a:pt x="21454" y="19092"/>
                </a:cubicBezTo>
              </a:path>
              <a:path w="21454" h="21600" stroke="0" extrusionOk="0">
                <a:moveTo>
                  <a:pt x="-1" y="0"/>
                </a:moveTo>
                <a:cubicBezTo>
                  <a:pt x="10959" y="0"/>
                  <a:pt x="20182" y="8207"/>
                  <a:pt x="21454" y="19092"/>
                </a:cubicBezTo>
                <a:lnTo>
                  <a:pt x="0" y="21600"/>
                </a:lnTo>
                <a:close/>
              </a:path>
            </a:pathLst>
          </a:custGeom>
          <a:noFill/>
          <a:ln w="57150">
            <a:solidFill>
              <a:schemeClr val="accent4">
                <a:lumMod val="1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 b="1">
              <a:solidFill>
                <a:srgbClr val="FFFFFF"/>
              </a:solidFill>
            </a:endParaRPr>
          </a:p>
        </p:txBody>
      </p:sp>
      <p:sp>
        <p:nvSpPr>
          <p:cNvPr id="574467" name="Line 3"/>
          <p:cNvSpPr>
            <a:spLocks noChangeShapeType="1"/>
          </p:cNvSpPr>
          <p:nvPr/>
        </p:nvSpPr>
        <p:spPr bwMode="auto">
          <a:xfrm flipV="1">
            <a:off x="6934200" y="866775"/>
            <a:ext cx="38100" cy="1781175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74468" name="Rectangle 4"/>
          <p:cNvSpPr>
            <a:spLocks noGrp="1" noChangeArrowheads="1"/>
          </p:cNvSpPr>
          <p:nvPr>
            <p:ph type="title"/>
          </p:nvPr>
        </p:nvSpPr>
        <p:spPr>
          <a:xfrm>
            <a:off x="5549900" y="0"/>
            <a:ext cx="2441575" cy="431800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Classical</a:t>
            </a:r>
            <a:endParaRPr lang="en-US" sz="3200" b="1" dirty="0" smtClean="0">
              <a:solidFill>
                <a:srgbClr val="99FF99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574470" name="Line 6"/>
          <p:cNvSpPr>
            <a:spLocks noChangeShapeType="1"/>
          </p:cNvSpPr>
          <p:nvPr/>
        </p:nvSpPr>
        <p:spPr bwMode="auto">
          <a:xfrm>
            <a:off x="5543550" y="2286000"/>
            <a:ext cx="1409700" cy="0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74471" name="Line 7"/>
          <p:cNvSpPr>
            <a:spLocks noChangeShapeType="1"/>
          </p:cNvSpPr>
          <p:nvPr/>
        </p:nvSpPr>
        <p:spPr bwMode="auto">
          <a:xfrm>
            <a:off x="5505450" y="1943100"/>
            <a:ext cx="952500" cy="0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74472" name="Line 8"/>
          <p:cNvSpPr>
            <a:spLocks noChangeShapeType="1"/>
          </p:cNvSpPr>
          <p:nvPr/>
        </p:nvSpPr>
        <p:spPr bwMode="auto">
          <a:xfrm>
            <a:off x="5486400" y="1581150"/>
            <a:ext cx="1447800" cy="0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74474" name="Line 10"/>
          <p:cNvSpPr>
            <a:spLocks noChangeShapeType="1"/>
          </p:cNvSpPr>
          <p:nvPr/>
        </p:nvSpPr>
        <p:spPr bwMode="auto">
          <a:xfrm>
            <a:off x="5486400" y="2667000"/>
            <a:ext cx="2171700" cy="0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74475" name="Line 11"/>
          <p:cNvSpPr>
            <a:spLocks noChangeShapeType="1"/>
          </p:cNvSpPr>
          <p:nvPr/>
        </p:nvSpPr>
        <p:spPr bwMode="auto">
          <a:xfrm flipV="1">
            <a:off x="5962650" y="1104900"/>
            <a:ext cx="1524000" cy="146685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74476" name="Line 12"/>
          <p:cNvSpPr>
            <a:spLocks noChangeShapeType="1"/>
          </p:cNvSpPr>
          <p:nvPr/>
        </p:nvSpPr>
        <p:spPr bwMode="auto">
          <a:xfrm flipV="1">
            <a:off x="6610350" y="1714500"/>
            <a:ext cx="857250" cy="87630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74477" name="Line 13"/>
          <p:cNvSpPr>
            <a:spLocks noChangeShapeType="1"/>
          </p:cNvSpPr>
          <p:nvPr/>
        </p:nvSpPr>
        <p:spPr bwMode="auto">
          <a:xfrm>
            <a:off x="5886450" y="1238250"/>
            <a:ext cx="1428750" cy="1371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>
              <a:defRPr/>
            </a:pPr>
            <a:endParaRPr lang="en-US" sz="2400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74478" name="Rectangle 14"/>
          <p:cNvSpPr>
            <a:spLocks noChangeArrowheads="1"/>
          </p:cNvSpPr>
          <p:nvPr/>
        </p:nvSpPr>
        <p:spPr bwMode="auto">
          <a:xfrm>
            <a:off x="4743450" y="1333500"/>
            <a:ext cx="762000" cy="419100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-20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%</a:t>
            </a:r>
          </a:p>
        </p:txBody>
      </p:sp>
      <p:sp>
        <p:nvSpPr>
          <p:cNvPr id="574479" name="Rectangle 15"/>
          <p:cNvSpPr>
            <a:spLocks noChangeArrowheads="1"/>
          </p:cNvSpPr>
          <p:nvPr/>
        </p:nvSpPr>
        <p:spPr bwMode="auto">
          <a:xfrm>
            <a:off x="4895850" y="1733550"/>
            <a:ext cx="609600" cy="361950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$10</a:t>
            </a:r>
          </a:p>
        </p:txBody>
      </p:sp>
      <p:sp>
        <p:nvSpPr>
          <p:cNvPr id="574480" name="Rectangle 16"/>
          <p:cNvSpPr>
            <a:spLocks noChangeArrowheads="1"/>
          </p:cNvSpPr>
          <p:nvPr/>
        </p:nvSpPr>
        <p:spPr bwMode="auto">
          <a:xfrm>
            <a:off x="4953000" y="2076450"/>
            <a:ext cx="571500" cy="323850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$8</a:t>
            </a:r>
          </a:p>
        </p:txBody>
      </p:sp>
      <p:sp>
        <p:nvSpPr>
          <p:cNvPr id="574481" name="Rectangle 17"/>
          <p:cNvSpPr>
            <a:spLocks noChangeArrowheads="1"/>
          </p:cNvSpPr>
          <p:nvPr/>
        </p:nvSpPr>
        <p:spPr bwMode="auto">
          <a:xfrm>
            <a:off x="5924550" y="2609850"/>
            <a:ext cx="2343150" cy="457200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Y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Y</a:t>
            </a:r>
            <a:r>
              <a:rPr lang="en-US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Y*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r>
              <a:rPr lang="en-US" sz="20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Y</a:t>
            </a:r>
            <a:r>
              <a:rPr lang="en-US" sz="1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I</a:t>
            </a:r>
          </a:p>
        </p:txBody>
      </p:sp>
      <p:sp>
        <p:nvSpPr>
          <p:cNvPr id="574482" name="Rectangle 18"/>
          <p:cNvSpPr>
            <a:spLocks noChangeArrowheads="1"/>
          </p:cNvSpPr>
          <p:nvPr/>
        </p:nvSpPr>
        <p:spPr bwMode="auto">
          <a:xfrm>
            <a:off x="7467600" y="838200"/>
            <a:ext cx="781050" cy="285750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SRAS</a:t>
            </a:r>
            <a:r>
              <a:rPr 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</a:t>
            </a:r>
            <a:endParaRPr lang="en-US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574483" name="Rectangle 19"/>
          <p:cNvSpPr>
            <a:spLocks noChangeArrowheads="1"/>
          </p:cNvSpPr>
          <p:nvPr/>
        </p:nvSpPr>
        <p:spPr bwMode="auto">
          <a:xfrm>
            <a:off x="7181850" y="1438275"/>
            <a:ext cx="762000" cy="285750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SRAS</a:t>
            </a:r>
            <a:r>
              <a:rPr lang="en-US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</a:t>
            </a:r>
          </a:p>
        </p:txBody>
      </p:sp>
      <p:sp>
        <p:nvSpPr>
          <p:cNvPr id="574484" name="Rectangle 20"/>
          <p:cNvSpPr>
            <a:spLocks noChangeArrowheads="1"/>
          </p:cNvSpPr>
          <p:nvPr/>
        </p:nvSpPr>
        <p:spPr bwMode="auto">
          <a:xfrm>
            <a:off x="6057900" y="762000"/>
            <a:ext cx="647700" cy="285750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AD</a:t>
            </a:r>
            <a:r>
              <a:rPr 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1</a:t>
            </a:r>
            <a:endParaRPr lang="en-US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574485" name="Rectangle 21"/>
          <p:cNvSpPr>
            <a:spLocks noChangeArrowheads="1"/>
          </p:cNvSpPr>
          <p:nvPr/>
        </p:nvSpPr>
        <p:spPr bwMode="auto">
          <a:xfrm>
            <a:off x="5600700" y="914400"/>
            <a:ext cx="552450" cy="323850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AD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574486" name="Line 22"/>
          <p:cNvSpPr>
            <a:spLocks noChangeShapeType="1"/>
          </p:cNvSpPr>
          <p:nvPr/>
        </p:nvSpPr>
        <p:spPr bwMode="auto">
          <a:xfrm>
            <a:off x="6191250" y="1581150"/>
            <a:ext cx="0" cy="1047750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 type="stealth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74487" name="Line 23"/>
          <p:cNvSpPr>
            <a:spLocks noChangeShapeType="1"/>
          </p:cNvSpPr>
          <p:nvPr/>
        </p:nvSpPr>
        <p:spPr bwMode="auto">
          <a:xfrm>
            <a:off x="6610350" y="1905000"/>
            <a:ext cx="0" cy="723900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 type="stealth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74488" name="Rectangle 24"/>
          <p:cNvSpPr>
            <a:spLocks noChangeArrowheads="1"/>
          </p:cNvSpPr>
          <p:nvPr/>
        </p:nvSpPr>
        <p:spPr bwMode="auto">
          <a:xfrm>
            <a:off x="6457950" y="533400"/>
            <a:ext cx="933450" cy="400050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LRAS</a:t>
            </a:r>
          </a:p>
        </p:txBody>
      </p:sp>
      <p:sp>
        <p:nvSpPr>
          <p:cNvPr id="574489" name="Line 25"/>
          <p:cNvSpPr>
            <a:spLocks noChangeShapeType="1"/>
          </p:cNvSpPr>
          <p:nvPr/>
        </p:nvSpPr>
        <p:spPr bwMode="auto">
          <a:xfrm>
            <a:off x="6229350" y="1619250"/>
            <a:ext cx="342900" cy="28575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stealth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3818" name="Picture 26" descr="arrow rt re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139950"/>
            <a:ext cx="93345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4491" name="Line 27"/>
          <p:cNvSpPr>
            <a:spLocks noChangeShapeType="1"/>
          </p:cNvSpPr>
          <p:nvPr/>
        </p:nvSpPr>
        <p:spPr bwMode="auto">
          <a:xfrm flipV="1">
            <a:off x="5505450" y="762000"/>
            <a:ext cx="19050" cy="1885950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74492" name="Line 28"/>
          <p:cNvSpPr>
            <a:spLocks noChangeShapeType="1"/>
          </p:cNvSpPr>
          <p:nvPr/>
        </p:nvSpPr>
        <p:spPr bwMode="auto">
          <a:xfrm>
            <a:off x="6610350" y="1943100"/>
            <a:ext cx="323850" cy="3048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stealth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3821" name="Picture 29" descr="1 aaa ball colored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425" y="1457325"/>
            <a:ext cx="28575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22" name="Picture 30" descr="1 aaa ball colored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475" y="1800225"/>
            <a:ext cx="28575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23" name="Picture 31" descr="Sale c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1265238"/>
            <a:ext cx="601662" cy="31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4496" name="Line 32"/>
          <p:cNvSpPr>
            <a:spLocks noChangeShapeType="1"/>
          </p:cNvSpPr>
          <p:nvPr/>
        </p:nvSpPr>
        <p:spPr bwMode="auto">
          <a:xfrm>
            <a:off x="6400800" y="1066800"/>
            <a:ext cx="1104900" cy="108585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33825" name="Picture 33" descr="1 aaa ball red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475" y="1457325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26" name="Picture 34" descr="arrow left red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925" y="1449388"/>
            <a:ext cx="5905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27" name="Picture 35" descr="1 a bullet gets bigger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34188" y="2132013"/>
            <a:ext cx="180975" cy="227012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3828" name="Picture 36" descr="Uncle Sam X out c5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8050" y="596900"/>
            <a:ext cx="7239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4502" name="Rectangle 38"/>
          <p:cNvSpPr>
            <a:spLocks noChangeArrowheads="1"/>
          </p:cNvSpPr>
          <p:nvPr/>
        </p:nvSpPr>
        <p:spPr bwMode="auto">
          <a:xfrm>
            <a:off x="3727450" y="581025"/>
            <a:ext cx="39052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AS</a:t>
            </a:r>
          </a:p>
        </p:txBody>
      </p:sp>
      <p:sp>
        <p:nvSpPr>
          <p:cNvPr id="574503" name="Line 39"/>
          <p:cNvSpPr>
            <a:spLocks noChangeShapeType="1"/>
          </p:cNvSpPr>
          <p:nvPr/>
        </p:nvSpPr>
        <p:spPr bwMode="auto">
          <a:xfrm>
            <a:off x="1489075" y="1352550"/>
            <a:ext cx="1104900" cy="1085850"/>
          </a:xfrm>
          <a:prstGeom prst="line">
            <a:avLst/>
          </a:prstGeom>
          <a:noFill/>
          <a:ln w="76200">
            <a:solidFill>
              <a:schemeClr val="accent4">
                <a:lumMod val="10000"/>
              </a:scheme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74504" name="Line 40"/>
          <p:cNvSpPr>
            <a:spLocks noChangeShapeType="1"/>
          </p:cNvSpPr>
          <p:nvPr/>
        </p:nvSpPr>
        <p:spPr bwMode="auto">
          <a:xfrm>
            <a:off x="1168400" y="1660525"/>
            <a:ext cx="825500" cy="78105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>
              <a:defRPr/>
            </a:pPr>
            <a:endParaRPr lang="en-US" sz="2400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74506" name="Rectangle 42"/>
          <p:cNvSpPr>
            <a:spLocks noChangeArrowheads="1"/>
          </p:cNvSpPr>
          <p:nvPr/>
        </p:nvSpPr>
        <p:spPr bwMode="auto">
          <a:xfrm>
            <a:off x="1263650" y="1035050"/>
            <a:ext cx="647700" cy="285750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000" b="1" dirty="0">
                <a:solidFill>
                  <a:srgbClr val="DADADA">
                    <a:lumMod val="10000"/>
                  </a:srgbClr>
                </a:solidFill>
                <a:latin typeface="Arial" charset="0"/>
              </a:rPr>
              <a:t>AD</a:t>
            </a:r>
            <a:r>
              <a:rPr lang="en-US" sz="1600" b="1" dirty="0">
                <a:solidFill>
                  <a:srgbClr val="DADADA">
                    <a:lumMod val="10000"/>
                  </a:srgbClr>
                </a:solidFill>
                <a:latin typeface="Arial" charset="0"/>
              </a:rPr>
              <a:t>1</a:t>
            </a:r>
            <a:endParaRPr lang="en-US" sz="2000" b="1" dirty="0">
              <a:solidFill>
                <a:srgbClr val="DADADA">
                  <a:lumMod val="10000"/>
                </a:srgbClr>
              </a:solidFill>
              <a:latin typeface="Arial" charset="0"/>
            </a:endParaRPr>
          </a:p>
        </p:txBody>
      </p:sp>
      <p:sp>
        <p:nvSpPr>
          <p:cNvPr id="574507" name="Rectangle 43"/>
          <p:cNvSpPr>
            <a:spLocks noChangeArrowheads="1"/>
          </p:cNvSpPr>
          <p:nvPr/>
        </p:nvSpPr>
        <p:spPr bwMode="auto">
          <a:xfrm>
            <a:off x="1038225" y="1422400"/>
            <a:ext cx="647700" cy="285750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AD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574508" name="Line 44"/>
          <p:cNvSpPr>
            <a:spLocks noChangeShapeType="1"/>
          </p:cNvSpPr>
          <p:nvPr/>
        </p:nvSpPr>
        <p:spPr bwMode="auto">
          <a:xfrm flipV="1">
            <a:off x="1076325" y="901700"/>
            <a:ext cx="0" cy="1646238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74509" name="Line 45"/>
          <p:cNvSpPr>
            <a:spLocks noChangeShapeType="1"/>
          </p:cNvSpPr>
          <p:nvPr/>
        </p:nvSpPr>
        <p:spPr bwMode="auto">
          <a:xfrm>
            <a:off x="1076325" y="2543175"/>
            <a:ext cx="2847975" cy="0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74510" name="Line 46"/>
          <p:cNvSpPr>
            <a:spLocks noChangeShapeType="1"/>
          </p:cNvSpPr>
          <p:nvPr/>
        </p:nvSpPr>
        <p:spPr bwMode="auto">
          <a:xfrm>
            <a:off x="1717675" y="2200275"/>
            <a:ext cx="9525" cy="346075"/>
          </a:xfrm>
          <a:prstGeom prst="line">
            <a:avLst/>
          </a:prstGeom>
          <a:noFill/>
          <a:ln w="57150">
            <a:solidFill>
              <a:srgbClr val="FF0000"/>
            </a:solidFill>
            <a:prstDash val="sysDot"/>
            <a:round/>
            <a:headEnd/>
            <a:tailEnd type="stealth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74511" name="Line 47"/>
          <p:cNvSpPr>
            <a:spLocks noChangeShapeType="1"/>
          </p:cNvSpPr>
          <p:nvPr/>
        </p:nvSpPr>
        <p:spPr bwMode="auto">
          <a:xfrm>
            <a:off x="2289175" y="2133600"/>
            <a:ext cx="9525" cy="409575"/>
          </a:xfrm>
          <a:prstGeom prst="line">
            <a:avLst/>
          </a:prstGeom>
          <a:noFill/>
          <a:ln w="57150">
            <a:solidFill>
              <a:schemeClr val="accent4">
                <a:lumMod val="10000"/>
              </a:schemeClr>
            </a:solidFill>
            <a:prstDash val="sysDot"/>
            <a:round/>
            <a:headEnd/>
            <a:tailEnd type="stealth" w="med" len="med"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400" b="1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74512" name="Rectangle 48"/>
          <p:cNvSpPr>
            <a:spLocks noChangeArrowheads="1"/>
          </p:cNvSpPr>
          <p:nvPr/>
        </p:nvSpPr>
        <p:spPr bwMode="auto">
          <a:xfrm>
            <a:off x="2089150" y="2581275"/>
            <a:ext cx="552450" cy="323850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 b="1" dirty="0">
                <a:solidFill>
                  <a:srgbClr val="DADADA">
                    <a:lumMod val="10000"/>
                  </a:srgbClr>
                </a:solidFill>
                <a:latin typeface="Arial" charset="0"/>
              </a:rPr>
              <a:t>Y</a:t>
            </a:r>
            <a:r>
              <a:rPr lang="en-US" sz="2000" b="1" dirty="0">
                <a:solidFill>
                  <a:srgbClr val="DADADA">
                    <a:lumMod val="10000"/>
                  </a:srgbClr>
                </a:solidFill>
                <a:latin typeface="Arial" charset="0"/>
              </a:rPr>
              <a:t>1</a:t>
            </a:r>
          </a:p>
        </p:txBody>
      </p:sp>
      <p:sp>
        <p:nvSpPr>
          <p:cNvPr id="574513" name="Rectangle 49"/>
          <p:cNvSpPr>
            <a:spLocks noChangeArrowheads="1"/>
          </p:cNvSpPr>
          <p:nvPr/>
        </p:nvSpPr>
        <p:spPr bwMode="auto">
          <a:xfrm>
            <a:off x="1473200" y="2581275"/>
            <a:ext cx="558800" cy="327025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Y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</a:t>
            </a:r>
          </a:p>
        </p:txBody>
      </p:sp>
      <p:sp>
        <p:nvSpPr>
          <p:cNvPr id="574514" name="Rectangle 50"/>
          <p:cNvSpPr>
            <a:spLocks noChangeArrowheads="1"/>
          </p:cNvSpPr>
          <p:nvPr/>
        </p:nvSpPr>
        <p:spPr bwMode="auto">
          <a:xfrm>
            <a:off x="565150" y="1873250"/>
            <a:ext cx="485775" cy="381000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PL</a:t>
            </a:r>
            <a:endParaRPr lang="en-US" sz="20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36914" name="Rectangle 51"/>
          <p:cNvSpPr>
            <a:spLocks noChangeArrowheads="1"/>
          </p:cNvSpPr>
          <p:nvPr/>
        </p:nvSpPr>
        <p:spPr bwMode="auto">
          <a:xfrm>
            <a:off x="920750" y="0"/>
            <a:ext cx="2806700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Keynesian</a:t>
            </a:r>
          </a:p>
        </p:txBody>
      </p:sp>
      <p:sp>
        <p:nvSpPr>
          <p:cNvPr id="33842" name="Rectangle 52"/>
          <p:cNvSpPr>
            <a:spLocks noChangeArrowheads="1"/>
          </p:cNvSpPr>
          <p:nvPr/>
        </p:nvSpPr>
        <p:spPr bwMode="auto">
          <a:xfrm>
            <a:off x="600075" y="498475"/>
            <a:ext cx="3105150" cy="42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-US" sz="2400" b="1" dirty="0">
                <a:solidFill>
                  <a:srgbClr val="008000"/>
                </a:solidFill>
                <a:latin typeface="Arial" charset="0"/>
                <a:cs typeface="Arial" charset="0"/>
              </a:rPr>
              <a:t>“Paradox of Thrift”</a:t>
            </a:r>
          </a:p>
        </p:txBody>
      </p:sp>
      <p:pic>
        <p:nvPicPr>
          <p:cNvPr id="33843" name="Picture 53" descr="1 aaa ball colored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4800" y="2022475"/>
            <a:ext cx="28575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4524" name="Rectangle 60"/>
          <p:cNvSpPr>
            <a:spLocks noChangeArrowheads="1"/>
          </p:cNvSpPr>
          <p:nvPr/>
        </p:nvSpPr>
        <p:spPr bwMode="auto">
          <a:xfrm>
            <a:off x="0" y="3121025"/>
            <a:ext cx="9144000" cy="317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2400" b="1" dirty="0">
                <a:solidFill>
                  <a:srgbClr val="DADADA">
                    <a:lumMod val="10000"/>
                  </a:srgbClr>
                </a:solidFill>
                <a:latin typeface="Tahoma" pitchFamily="34" charset="0"/>
              </a:rPr>
              <a:t>A</a:t>
            </a:r>
            <a:r>
              <a:rPr lang="en-US" sz="2400" b="1" dirty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US" sz="2400" b="1" dirty="0">
                <a:solidFill>
                  <a:srgbClr val="000099"/>
                </a:solidFill>
                <a:latin typeface="Tahoma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decline in AD in the</a:t>
            </a:r>
            <a:r>
              <a:rPr lang="en-US" sz="2400" b="1" dirty="0">
                <a:solidFill>
                  <a:srgbClr val="FF0000"/>
                </a:solidFill>
                <a:latin typeface="Tahoma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Classical  range</a:t>
            </a:r>
            <a:r>
              <a:rPr lang="en-US" sz="2400" b="1" dirty="0">
                <a:solidFill>
                  <a:srgbClr val="000099"/>
                </a:solidFill>
                <a:latin typeface="Tahoma" pitchFamily="34" charset="0"/>
              </a:rPr>
              <a:t>  </a:t>
            </a:r>
            <a:r>
              <a:rPr lang="en-US" sz="2400" b="1" dirty="0">
                <a:solidFill>
                  <a:srgbClr val="DADADA">
                    <a:lumMod val="10000"/>
                  </a:srgbClr>
                </a:solidFill>
                <a:latin typeface="Tahoma" pitchFamily="34" charset="0"/>
              </a:rPr>
              <a:t>would result  in a </a:t>
            </a:r>
          </a:p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lower  price level</a:t>
            </a:r>
            <a:r>
              <a:rPr lang="en-US" sz="2400" b="1" dirty="0">
                <a:solidFill>
                  <a:srgbClr val="000099"/>
                </a:solidFill>
                <a:latin typeface="Tahoma" pitchFamily="34" charset="0"/>
              </a:rPr>
              <a:t>  </a:t>
            </a:r>
            <a:r>
              <a:rPr lang="en-US" sz="2400" b="1" dirty="0">
                <a:solidFill>
                  <a:srgbClr val="DADADA">
                    <a:lumMod val="10000"/>
                  </a:srgbClr>
                </a:solidFill>
                <a:latin typeface="Tahoma" pitchFamily="34" charset="0"/>
              </a:rPr>
              <a:t>which  would  result in 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lower </a:t>
            </a:r>
            <a:r>
              <a:rPr lang="en-US" sz="1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interest</a:t>
            </a:r>
          </a:p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rates</a:t>
            </a:r>
            <a:r>
              <a:rPr lang="en-US" sz="2400" b="1" dirty="0">
                <a:solidFill>
                  <a:srgbClr val="000099"/>
                </a:solidFill>
                <a:latin typeface="Tahoma" pitchFamily="34" charset="0"/>
              </a:rPr>
              <a:t>  </a:t>
            </a:r>
            <a:r>
              <a:rPr lang="en-US" sz="2400" b="1" dirty="0">
                <a:solidFill>
                  <a:srgbClr val="DADADA">
                    <a:lumMod val="10000"/>
                  </a:srgbClr>
                </a:solidFill>
                <a:latin typeface="Tahoma" pitchFamily="34" charset="0"/>
              </a:rPr>
              <a:t>and</a:t>
            </a:r>
            <a:r>
              <a:rPr lang="en-US" sz="2400" b="1" dirty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lower wages </a:t>
            </a:r>
            <a:r>
              <a:rPr lang="en-US" sz="2400" b="1" dirty="0">
                <a:solidFill>
                  <a:srgbClr val="DADADA">
                    <a:lumMod val="10000"/>
                  </a:srgbClr>
                </a:solidFill>
                <a:latin typeface="Tahoma" pitchFamily="34" charset="0"/>
              </a:rPr>
              <a:t>demanded which would result in </a:t>
            </a:r>
          </a:p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more consumption, more investment</a:t>
            </a:r>
            <a:r>
              <a:rPr lang="en-US" sz="2400" b="1" dirty="0">
                <a:solidFill>
                  <a:srgbClr val="DADADA">
                    <a:lumMod val="10000"/>
                  </a:srgbClr>
                </a:solidFill>
                <a:latin typeface="Tahoma" pitchFamily="34" charset="0"/>
              </a:rPr>
              <a:t>,</a:t>
            </a:r>
            <a:r>
              <a:rPr lang="en-US" sz="2400" b="1" dirty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US" sz="2400" b="1" dirty="0">
                <a:solidFill>
                  <a:srgbClr val="DADADA">
                    <a:lumMod val="10000"/>
                  </a:srgbClr>
                </a:solidFill>
                <a:latin typeface="Tahoma" pitchFamily="34" charset="0"/>
              </a:rPr>
              <a:t>and</a:t>
            </a:r>
            <a:r>
              <a:rPr lang="en-US" sz="2400" b="1" dirty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more workers </a:t>
            </a:r>
          </a:p>
          <a:p>
            <a:pPr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being hired</a:t>
            </a:r>
            <a:r>
              <a:rPr lang="en-US" sz="2400" b="1" dirty="0">
                <a:solidFill>
                  <a:srgbClr val="DADADA">
                    <a:lumMod val="10000"/>
                  </a:srgbClr>
                </a:solidFill>
                <a:latin typeface="Tahoma" pitchFamily="34" charset="0"/>
              </a:rPr>
              <a:t>,</a:t>
            </a:r>
            <a:r>
              <a:rPr lang="en-US" sz="2400" b="1" dirty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US" sz="2400" b="1" dirty="0">
                <a:solidFill>
                  <a:srgbClr val="DADADA">
                    <a:lumMod val="10000"/>
                  </a:srgbClr>
                </a:solidFill>
                <a:latin typeface="Tahoma" pitchFamily="34" charset="0"/>
              </a:rPr>
              <a:t>so there would be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“no job losses.”</a:t>
            </a: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 </a:t>
            </a:r>
          </a:p>
          <a:p>
            <a:pPr>
              <a:defRPr/>
            </a:pPr>
            <a:endParaRPr lang="en-US" sz="2400" b="1" dirty="0">
              <a:solidFill>
                <a:srgbClr val="0000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Tahoma" pitchFamily="34" charset="0"/>
            </a:endParaRPr>
          </a:p>
          <a:p>
            <a:pPr>
              <a:defRPr/>
            </a:pPr>
            <a:r>
              <a:rPr lang="en-US" sz="2400" b="1" dirty="0">
                <a:solidFill>
                  <a:srgbClr val="DADADA">
                    <a:lumMod val="10000"/>
                  </a:srgbClr>
                </a:solidFill>
                <a:latin typeface="Tahoma" pitchFamily="34" charset="0"/>
              </a:rPr>
              <a:t>In  the  </a:t>
            </a:r>
            <a:r>
              <a:rPr lang="en-US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Keynesian range</a:t>
            </a:r>
            <a:r>
              <a:rPr lang="en-US" sz="2400" b="1" dirty="0">
                <a:solidFill>
                  <a:srgbClr val="DADADA">
                    <a:lumMod val="10000"/>
                  </a:srgbClr>
                </a:solidFill>
                <a:latin typeface="Tahoma" pitchFamily="34" charset="0"/>
              </a:rPr>
              <a:t>,</a:t>
            </a:r>
            <a:r>
              <a:rPr lang="en-US" sz="2400" b="1" dirty="0">
                <a:solidFill>
                  <a:srgbClr val="FFFFFF"/>
                </a:solidFill>
                <a:latin typeface="Tahoma" pitchFamily="34" charset="0"/>
              </a:rPr>
              <a:t>  </a:t>
            </a:r>
            <a:r>
              <a:rPr lang="en-US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prices  and  interest  rates</a:t>
            </a:r>
            <a:r>
              <a:rPr lang="en-US" sz="2400" b="1" dirty="0">
                <a:solidFill>
                  <a:srgbClr val="008000"/>
                </a:solidFill>
                <a:latin typeface="Tahoma" pitchFamily="34" charset="0"/>
              </a:rPr>
              <a:t>  </a:t>
            </a:r>
            <a:r>
              <a:rPr lang="en-US" sz="2400" b="1" dirty="0">
                <a:solidFill>
                  <a:srgbClr val="DADADA">
                    <a:lumMod val="10000"/>
                  </a:srgbClr>
                </a:solidFill>
                <a:latin typeface="Tahoma" pitchFamily="34" charset="0"/>
              </a:rPr>
              <a:t>are </a:t>
            </a:r>
          </a:p>
          <a:p>
            <a:pPr>
              <a:defRPr/>
            </a:pPr>
            <a:r>
              <a:rPr lang="en-US" sz="2400" b="1" dirty="0">
                <a:solidFill>
                  <a:srgbClr val="DADADA">
                    <a:lumMod val="10000"/>
                  </a:srgbClr>
                </a:solidFill>
                <a:latin typeface="Tahoma" pitchFamily="34" charset="0"/>
              </a:rPr>
              <a:t>already as</a:t>
            </a:r>
            <a:r>
              <a:rPr lang="en-US" sz="2400" b="1" dirty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US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Tahoma" pitchFamily="34" charset="0"/>
              </a:rPr>
              <a:t>low as they can be</a:t>
            </a:r>
            <a:r>
              <a:rPr lang="en-US" sz="2400" b="1" dirty="0">
                <a:solidFill>
                  <a:srgbClr val="FFFFFF"/>
                </a:solidFill>
                <a:latin typeface="Tahoma" pitchFamily="34" charset="0"/>
              </a:rPr>
              <a:t> </a:t>
            </a:r>
            <a:r>
              <a:rPr lang="en-US" sz="2400" b="1" dirty="0">
                <a:solidFill>
                  <a:srgbClr val="DADADA">
                    <a:lumMod val="10000"/>
                  </a:srgbClr>
                </a:solidFill>
                <a:latin typeface="Tahoma" pitchFamily="34" charset="0"/>
              </a:rPr>
              <a:t>so there  will  be  “no more </a:t>
            </a:r>
          </a:p>
          <a:p>
            <a:pPr>
              <a:defRPr/>
            </a:pPr>
            <a:r>
              <a:rPr lang="en-US" sz="2400" b="1" dirty="0">
                <a:solidFill>
                  <a:srgbClr val="DADADA">
                    <a:lumMod val="10000"/>
                  </a:srgbClr>
                </a:solidFill>
                <a:latin typeface="Tahoma" pitchFamily="34" charset="0"/>
              </a:rPr>
              <a:t>new consumption or investment” </a:t>
            </a:r>
            <a:r>
              <a:rPr lang="en-US" sz="1600" b="1" dirty="0">
                <a:solidFill>
                  <a:srgbClr val="DADADA">
                    <a:lumMod val="10000"/>
                  </a:srgbClr>
                </a:solidFill>
                <a:latin typeface="Tahoma" pitchFamily="34" charset="0"/>
              </a:rPr>
              <a:t>&amp; </a:t>
            </a:r>
            <a:r>
              <a:rPr lang="en-US" sz="2400" b="1" dirty="0">
                <a:solidFill>
                  <a:srgbClr val="DADADA">
                    <a:lumMod val="10000"/>
                  </a:srgbClr>
                </a:solidFill>
                <a:latin typeface="Tahoma" pitchFamily="34" charset="0"/>
              </a:rPr>
              <a:t>therefore “job losses.”</a:t>
            </a:r>
          </a:p>
        </p:txBody>
      </p:sp>
      <p:pic>
        <p:nvPicPr>
          <p:cNvPr id="33845" name="Picture 41" descr="arrow left red"/>
          <p:cNvPicPr>
            <a:picLocks noChangeAspect="1" noChangeArrowheads="1" noCrop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500" y="1992313"/>
            <a:ext cx="5651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846" name="Picture 113" descr="arrow left  red flash.gif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5400000">
            <a:off x="5461794" y="1639094"/>
            <a:ext cx="430212" cy="25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3381046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5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5745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5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57452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5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1000"/>
                                        <p:tgtEl>
                                          <p:spTgt spid="57452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5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1000"/>
                                        <p:tgtEl>
                                          <p:spTgt spid="57452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5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1000"/>
                                        <p:tgtEl>
                                          <p:spTgt spid="57452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5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1000"/>
                                        <p:tgtEl>
                                          <p:spTgt spid="57452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5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1000"/>
                                        <p:tgtEl>
                                          <p:spTgt spid="57452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45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1000"/>
                                        <p:tgtEl>
                                          <p:spTgt spid="57452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 descr="Parchment"/>
          <p:cNvSpPr>
            <a:spLocks noChangeArrowheads="1"/>
          </p:cNvSpPr>
          <p:nvPr/>
        </p:nvSpPr>
        <p:spPr bwMode="auto">
          <a:xfrm>
            <a:off x="114300" y="495300"/>
            <a:ext cx="8896350" cy="2571750"/>
          </a:xfrm>
          <a:prstGeom prst="rect">
            <a:avLst/>
          </a:prstGeom>
          <a:blipFill dpi="0" rotWithShape="1">
            <a:blip r:embed="rId4"/>
            <a:srcRect/>
            <a:tile tx="0" ty="0" sx="100000" sy="100000" flip="none" algn="tl"/>
          </a:blipFill>
          <a:ln w="76200" algn="ctr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/>
          <a:lstStyle/>
          <a:p>
            <a:pPr algn="ctr"/>
            <a:endParaRPr lang="en-US" sz="2400" b="1">
              <a:solidFill>
                <a:srgbClr val="FFFFFF"/>
              </a:solidFill>
            </a:endParaRPr>
          </a:p>
        </p:txBody>
      </p:sp>
      <p:sp>
        <p:nvSpPr>
          <p:cNvPr id="34819" name="Line 3"/>
          <p:cNvSpPr>
            <a:spLocks noChangeShapeType="1"/>
          </p:cNvSpPr>
          <p:nvPr/>
        </p:nvSpPr>
        <p:spPr bwMode="auto">
          <a:xfrm flipV="1">
            <a:off x="6934200" y="866775"/>
            <a:ext cx="38100" cy="1781175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ctr"/>
            <a:endParaRPr lang="en-US" sz="2400" b="1">
              <a:solidFill>
                <a:srgbClr val="FFFFFF"/>
              </a:solidFill>
            </a:endParaRPr>
          </a:p>
        </p:txBody>
      </p:sp>
      <p:sp>
        <p:nvSpPr>
          <p:cNvPr id="34821" name="Line 7"/>
          <p:cNvSpPr>
            <a:spLocks noChangeShapeType="1"/>
          </p:cNvSpPr>
          <p:nvPr/>
        </p:nvSpPr>
        <p:spPr bwMode="auto">
          <a:xfrm>
            <a:off x="5543550" y="2286000"/>
            <a:ext cx="1409700" cy="0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ctr"/>
            <a:endParaRPr lang="en-US" sz="2400" b="1">
              <a:solidFill>
                <a:srgbClr val="FFFFFF"/>
              </a:solidFill>
            </a:endParaRPr>
          </a:p>
        </p:txBody>
      </p:sp>
      <p:sp>
        <p:nvSpPr>
          <p:cNvPr id="34822" name="Line 8"/>
          <p:cNvSpPr>
            <a:spLocks noChangeShapeType="1"/>
          </p:cNvSpPr>
          <p:nvPr/>
        </p:nvSpPr>
        <p:spPr bwMode="auto">
          <a:xfrm>
            <a:off x="5505450" y="1943100"/>
            <a:ext cx="952500" cy="0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ctr"/>
            <a:endParaRPr lang="en-US" sz="2400" b="1">
              <a:solidFill>
                <a:srgbClr val="FFFFFF"/>
              </a:solidFill>
            </a:endParaRPr>
          </a:p>
        </p:txBody>
      </p:sp>
      <p:sp>
        <p:nvSpPr>
          <p:cNvPr id="34823" name="Line 9"/>
          <p:cNvSpPr>
            <a:spLocks noChangeShapeType="1"/>
          </p:cNvSpPr>
          <p:nvPr/>
        </p:nvSpPr>
        <p:spPr bwMode="auto">
          <a:xfrm>
            <a:off x="5486400" y="1581150"/>
            <a:ext cx="1447800" cy="0"/>
          </a:xfrm>
          <a:prstGeom prst="line">
            <a:avLst/>
          </a:prstGeom>
          <a:noFill/>
          <a:ln w="38100">
            <a:solidFill>
              <a:srgbClr val="000000"/>
            </a:solidFill>
            <a:prstDash val="sysDot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ctr"/>
            <a:endParaRPr lang="en-US" sz="2400" b="1">
              <a:solidFill>
                <a:srgbClr val="FFFFFF"/>
              </a:solidFill>
            </a:endParaRPr>
          </a:p>
        </p:txBody>
      </p:sp>
      <p:sp>
        <p:nvSpPr>
          <p:cNvPr id="34824" name="Line 11"/>
          <p:cNvSpPr>
            <a:spLocks noChangeShapeType="1"/>
          </p:cNvSpPr>
          <p:nvPr/>
        </p:nvSpPr>
        <p:spPr bwMode="auto">
          <a:xfrm>
            <a:off x="5486400" y="2667000"/>
            <a:ext cx="2171700" cy="0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ctr"/>
            <a:endParaRPr lang="en-US" sz="2400" b="1">
              <a:solidFill>
                <a:srgbClr val="FFFFFF"/>
              </a:solidFill>
            </a:endParaRPr>
          </a:p>
        </p:txBody>
      </p:sp>
      <p:sp>
        <p:nvSpPr>
          <p:cNvPr id="34825" name="Line 12"/>
          <p:cNvSpPr>
            <a:spLocks noChangeShapeType="1"/>
          </p:cNvSpPr>
          <p:nvPr/>
        </p:nvSpPr>
        <p:spPr bwMode="auto">
          <a:xfrm flipV="1">
            <a:off x="5962650" y="1104900"/>
            <a:ext cx="1524000" cy="146685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ctr"/>
            <a:endParaRPr lang="en-US" sz="2400" b="1">
              <a:solidFill>
                <a:srgbClr val="FFFFFF"/>
              </a:solidFill>
            </a:endParaRPr>
          </a:p>
        </p:txBody>
      </p:sp>
      <p:sp>
        <p:nvSpPr>
          <p:cNvPr id="34826" name="Line 13"/>
          <p:cNvSpPr>
            <a:spLocks noChangeShapeType="1"/>
          </p:cNvSpPr>
          <p:nvPr/>
        </p:nvSpPr>
        <p:spPr bwMode="auto">
          <a:xfrm flipV="1">
            <a:off x="6610350" y="1714500"/>
            <a:ext cx="857250" cy="87630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ctr"/>
            <a:endParaRPr lang="en-US" sz="2400" b="1">
              <a:solidFill>
                <a:srgbClr val="FFFFFF"/>
              </a:solidFill>
            </a:endParaRPr>
          </a:p>
        </p:txBody>
      </p:sp>
      <p:sp>
        <p:nvSpPr>
          <p:cNvPr id="34827" name="Line 14"/>
          <p:cNvSpPr>
            <a:spLocks noChangeShapeType="1"/>
          </p:cNvSpPr>
          <p:nvPr/>
        </p:nvSpPr>
        <p:spPr bwMode="auto">
          <a:xfrm>
            <a:off x="5886450" y="1238250"/>
            <a:ext cx="1428750" cy="13716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ctr"/>
            <a:endParaRPr lang="en-US" sz="2400" b="1">
              <a:solidFill>
                <a:srgbClr val="FFFFFF"/>
              </a:solidFill>
            </a:endParaRPr>
          </a:p>
        </p:txBody>
      </p:sp>
      <p:sp>
        <p:nvSpPr>
          <p:cNvPr id="572431" name="Rectangle 15"/>
          <p:cNvSpPr>
            <a:spLocks noChangeArrowheads="1"/>
          </p:cNvSpPr>
          <p:nvPr/>
        </p:nvSpPr>
        <p:spPr bwMode="auto">
          <a:xfrm>
            <a:off x="4743450" y="1333500"/>
            <a:ext cx="762000" cy="419100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-20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%</a:t>
            </a:r>
          </a:p>
        </p:txBody>
      </p:sp>
      <p:sp>
        <p:nvSpPr>
          <p:cNvPr id="572432" name="Rectangle 16"/>
          <p:cNvSpPr>
            <a:spLocks noChangeArrowheads="1"/>
          </p:cNvSpPr>
          <p:nvPr/>
        </p:nvSpPr>
        <p:spPr bwMode="auto">
          <a:xfrm>
            <a:off x="4895850" y="1733550"/>
            <a:ext cx="609600" cy="361950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$10</a:t>
            </a:r>
          </a:p>
        </p:txBody>
      </p:sp>
      <p:sp>
        <p:nvSpPr>
          <p:cNvPr id="572433" name="Rectangle 17"/>
          <p:cNvSpPr>
            <a:spLocks noChangeArrowheads="1"/>
          </p:cNvSpPr>
          <p:nvPr/>
        </p:nvSpPr>
        <p:spPr bwMode="auto">
          <a:xfrm>
            <a:off x="4953000" y="2076450"/>
            <a:ext cx="571500" cy="323850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$8</a:t>
            </a:r>
          </a:p>
        </p:txBody>
      </p:sp>
      <p:sp>
        <p:nvSpPr>
          <p:cNvPr id="572434" name="Rectangle 18"/>
          <p:cNvSpPr>
            <a:spLocks noChangeArrowheads="1"/>
          </p:cNvSpPr>
          <p:nvPr/>
        </p:nvSpPr>
        <p:spPr bwMode="auto">
          <a:xfrm>
            <a:off x="5924550" y="2609850"/>
            <a:ext cx="2343150" cy="457200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8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Y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R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</a:t>
            </a:r>
            <a:r>
              <a:rPr lang="en-US" sz="2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Y</a:t>
            </a:r>
            <a:r>
              <a:rPr lang="en-US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R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 </a:t>
            </a: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Y*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  </a:t>
            </a:r>
            <a:r>
              <a:rPr lang="en-US" sz="2000" b="1" dirty="0">
                <a:solidFill>
                  <a:srgbClr val="0099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Y</a:t>
            </a:r>
            <a:r>
              <a:rPr lang="en-US" sz="1600" b="1" dirty="0">
                <a:solidFill>
                  <a:srgbClr val="0099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I</a:t>
            </a:r>
          </a:p>
        </p:txBody>
      </p:sp>
      <p:sp>
        <p:nvSpPr>
          <p:cNvPr id="572435" name="Rectangle 19"/>
          <p:cNvSpPr>
            <a:spLocks noChangeArrowheads="1"/>
          </p:cNvSpPr>
          <p:nvPr/>
        </p:nvSpPr>
        <p:spPr bwMode="auto">
          <a:xfrm>
            <a:off x="7467600" y="838200"/>
            <a:ext cx="781050" cy="285750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SRAS</a:t>
            </a:r>
            <a:r>
              <a:rPr 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1</a:t>
            </a:r>
            <a:endParaRPr lang="en-US" sz="2000" b="1" dirty="0">
              <a:solidFill>
                <a:srgbClr val="0000FF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572436" name="Rectangle 20"/>
          <p:cNvSpPr>
            <a:spLocks noChangeArrowheads="1"/>
          </p:cNvSpPr>
          <p:nvPr/>
        </p:nvSpPr>
        <p:spPr bwMode="auto">
          <a:xfrm>
            <a:off x="7143750" y="1428750"/>
            <a:ext cx="762000" cy="285750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SRAS</a:t>
            </a:r>
            <a:r>
              <a:rPr lang="en-US" sz="1400" b="1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2</a:t>
            </a:r>
          </a:p>
        </p:txBody>
      </p:sp>
      <p:sp>
        <p:nvSpPr>
          <p:cNvPr id="572437" name="Rectangle 21"/>
          <p:cNvSpPr>
            <a:spLocks noChangeArrowheads="1"/>
          </p:cNvSpPr>
          <p:nvPr/>
        </p:nvSpPr>
        <p:spPr bwMode="auto">
          <a:xfrm>
            <a:off x="6057900" y="762000"/>
            <a:ext cx="647700" cy="285750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AD</a:t>
            </a:r>
            <a:r>
              <a:rPr 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1</a:t>
            </a:r>
            <a:endParaRPr lang="en-US" sz="2000" b="1" dirty="0">
              <a:solidFill>
                <a:srgbClr val="0000FF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572438" name="Rectangle 22"/>
          <p:cNvSpPr>
            <a:spLocks noChangeArrowheads="1"/>
          </p:cNvSpPr>
          <p:nvPr/>
        </p:nvSpPr>
        <p:spPr bwMode="auto">
          <a:xfrm>
            <a:off x="5600700" y="914400"/>
            <a:ext cx="552450" cy="323850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AD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2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34836" name="Line 23"/>
          <p:cNvSpPr>
            <a:spLocks noChangeShapeType="1"/>
          </p:cNvSpPr>
          <p:nvPr/>
        </p:nvSpPr>
        <p:spPr bwMode="auto">
          <a:xfrm>
            <a:off x="6191250" y="1581150"/>
            <a:ext cx="0" cy="1047750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ctr"/>
            <a:endParaRPr lang="en-US" sz="2400" b="1">
              <a:solidFill>
                <a:srgbClr val="FFFFFF"/>
              </a:solidFill>
            </a:endParaRPr>
          </a:p>
        </p:txBody>
      </p:sp>
      <p:sp>
        <p:nvSpPr>
          <p:cNvPr id="34837" name="Line 24"/>
          <p:cNvSpPr>
            <a:spLocks noChangeShapeType="1"/>
          </p:cNvSpPr>
          <p:nvPr/>
        </p:nvSpPr>
        <p:spPr bwMode="auto">
          <a:xfrm>
            <a:off x="6610350" y="1905000"/>
            <a:ext cx="0" cy="723900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ctr"/>
            <a:endParaRPr lang="en-US" sz="2400" b="1">
              <a:solidFill>
                <a:srgbClr val="FFFFFF"/>
              </a:solidFill>
            </a:endParaRPr>
          </a:p>
        </p:txBody>
      </p:sp>
      <p:sp>
        <p:nvSpPr>
          <p:cNvPr id="572441" name="Rectangle 25"/>
          <p:cNvSpPr>
            <a:spLocks noChangeArrowheads="1"/>
          </p:cNvSpPr>
          <p:nvPr/>
        </p:nvSpPr>
        <p:spPr bwMode="auto">
          <a:xfrm>
            <a:off x="6505575" y="533400"/>
            <a:ext cx="933450" cy="400050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LRAS</a:t>
            </a:r>
          </a:p>
        </p:txBody>
      </p:sp>
      <p:sp>
        <p:nvSpPr>
          <p:cNvPr id="34839" name="Line 26"/>
          <p:cNvSpPr>
            <a:spLocks noChangeShapeType="1"/>
          </p:cNvSpPr>
          <p:nvPr/>
        </p:nvSpPr>
        <p:spPr bwMode="auto">
          <a:xfrm>
            <a:off x="6229350" y="1619250"/>
            <a:ext cx="342900" cy="28575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ctr"/>
            <a:endParaRPr lang="en-US" sz="2400" b="1">
              <a:solidFill>
                <a:srgbClr val="FFFFFF"/>
              </a:solidFill>
            </a:endParaRPr>
          </a:p>
        </p:txBody>
      </p:sp>
      <p:pic>
        <p:nvPicPr>
          <p:cNvPr id="34840" name="Picture 27" descr="arrow rt re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2139950"/>
            <a:ext cx="933450" cy="311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41" name="Line 28"/>
          <p:cNvSpPr>
            <a:spLocks noChangeShapeType="1"/>
          </p:cNvSpPr>
          <p:nvPr/>
        </p:nvSpPr>
        <p:spPr bwMode="auto">
          <a:xfrm flipV="1">
            <a:off x="5505450" y="762000"/>
            <a:ext cx="19050" cy="1885950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ctr"/>
            <a:endParaRPr lang="en-US" sz="2400" b="1">
              <a:solidFill>
                <a:srgbClr val="FFFFFF"/>
              </a:solidFill>
            </a:endParaRPr>
          </a:p>
        </p:txBody>
      </p:sp>
      <p:sp>
        <p:nvSpPr>
          <p:cNvPr id="34842" name="Line 29"/>
          <p:cNvSpPr>
            <a:spLocks noChangeShapeType="1"/>
          </p:cNvSpPr>
          <p:nvPr/>
        </p:nvSpPr>
        <p:spPr bwMode="auto">
          <a:xfrm>
            <a:off x="6610350" y="1943100"/>
            <a:ext cx="323850" cy="30480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ctr"/>
            <a:endParaRPr lang="en-US" sz="2400" b="1">
              <a:solidFill>
                <a:srgbClr val="FFFFFF"/>
              </a:solidFill>
            </a:endParaRPr>
          </a:p>
        </p:txBody>
      </p:sp>
      <p:pic>
        <p:nvPicPr>
          <p:cNvPr id="34843" name="Picture 30" descr="1 aaa ball colored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7425" y="1457325"/>
            <a:ext cx="28575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44" name="Picture 31" descr="1 aaa ball colored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7475" y="1800225"/>
            <a:ext cx="28575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45" name="Picture 32" descr="Sale c5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6488" y="1265238"/>
            <a:ext cx="601662" cy="31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46" name="Line 33"/>
          <p:cNvSpPr>
            <a:spLocks noChangeShapeType="1"/>
          </p:cNvSpPr>
          <p:nvPr/>
        </p:nvSpPr>
        <p:spPr bwMode="auto">
          <a:xfrm>
            <a:off x="6400800" y="1066800"/>
            <a:ext cx="1104900" cy="108585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ctr"/>
            <a:endParaRPr lang="en-US" sz="2400" b="1">
              <a:solidFill>
                <a:srgbClr val="FFFFFF"/>
              </a:solidFill>
            </a:endParaRPr>
          </a:p>
        </p:txBody>
      </p:sp>
      <p:pic>
        <p:nvPicPr>
          <p:cNvPr id="34847" name="Picture 34" descr="1 aaa ball red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8475" y="1457325"/>
            <a:ext cx="2286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48" name="Picture 35" descr="arrow left red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7925" y="1449388"/>
            <a:ext cx="590550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49" name="Picture 39" descr="1 a bullet gets bigger"/>
          <p:cNvPicPr>
            <a:picLocks noGrp="1" noChangeAspect="1" noChangeArrowheads="1"/>
          </p:cNvPicPr>
          <p:nvPr>
            <p:ph sz="quarter" idx="3"/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824663" y="2184400"/>
            <a:ext cx="212725" cy="185738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4850" name="Picture 43" descr="Uncle Sam X out c5"/>
          <p:cNvPicPr>
            <a:picLocks noChangeAspect="1" noChangeArrowheads="1" noCrop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4850" y="647700"/>
            <a:ext cx="723900" cy="723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51" name="Line 48"/>
          <p:cNvSpPr>
            <a:spLocks noChangeShapeType="1"/>
          </p:cNvSpPr>
          <p:nvPr/>
        </p:nvSpPr>
        <p:spPr bwMode="auto">
          <a:xfrm>
            <a:off x="1047750" y="2095500"/>
            <a:ext cx="2505075" cy="0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ctr"/>
            <a:endParaRPr lang="en-US" sz="2400" b="1">
              <a:solidFill>
                <a:srgbClr val="FFFFFF"/>
              </a:solidFill>
            </a:endParaRPr>
          </a:p>
        </p:txBody>
      </p:sp>
      <p:sp>
        <p:nvSpPr>
          <p:cNvPr id="572466" name="Rectangle 50"/>
          <p:cNvSpPr>
            <a:spLocks noChangeArrowheads="1"/>
          </p:cNvSpPr>
          <p:nvPr/>
        </p:nvSpPr>
        <p:spPr bwMode="auto">
          <a:xfrm>
            <a:off x="3562350" y="1914525"/>
            <a:ext cx="390525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AS</a:t>
            </a:r>
          </a:p>
        </p:txBody>
      </p:sp>
      <p:sp>
        <p:nvSpPr>
          <p:cNvPr id="34853" name="Line 51"/>
          <p:cNvSpPr>
            <a:spLocks noChangeShapeType="1"/>
          </p:cNvSpPr>
          <p:nvPr/>
        </p:nvSpPr>
        <p:spPr bwMode="auto">
          <a:xfrm>
            <a:off x="2238375" y="1314450"/>
            <a:ext cx="1104900" cy="1085850"/>
          </a:xfrm>
          <a:prstGeom prst="line">
            <a:avLst/>
          </a:prstGeom>
          <a:noFill/>
          <a:ln w="76200">
            <a:solidFill>
              <a:srgbClr val="0000FF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ctr"/>
            <a:endParaRPr lang="en-US" sz="2400" b="1">
              <a:solidFill>
                <a:srgbClr val="FFFFFF"/>
              </a:solidFill>
            </a:endParaRPr>
          </a:p>
        </p:txBody>
      </p:sp>
      <p:sp>
        <p:nvSpPr>
          <p:cNvPr id="34854" name="Line 52"/>
          <p:cNvSpPr>
            <a:spLocks noChangeShapeType="1"/>
          </p:cNvSpPr>
          <p:nvPr/>
        </p:nvSpPr>
        <p:spPr bwMode="auto">
          <a:xfrm>
            <a:off x="1333500" y="1343025"/>
            <a:ext cx="1104900" cy="1085850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ctr"/>
            <a:endParaRPr lang="en-US" sz="2400" b="1">
              <a:solidFill>
                <a:srgbClr val="FFFFFF"/>
              </a:solidFill>
            </a:endParaRPr>
          </a:p>
        </p:txBody>
      </p:sp>
      <p:pic>
        <p:nvPicPr>
          <p:cNvPr id="34855" name="Picture 49" descr="arrow left red"/>
          <p:cNvPicPr>
            <a:picLocks noChangeAspect="1" noChangeArrowheads="1" noCrop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76463" y="1928813"/>
            <a:ext cx="793750" cy="31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2469" name="Rectangle 53"/>
          <p:cNvSpPr>
            <a:spLocks noChangeArrowheads="1"/>
          </p:cNvSpPr>
          <p:nvPr/>
        </p:nvSpPr>
        <p:spPr bwMode="auto">
          <a:xfrm>
            <a:off x="1924050" y="1009650"/>
            <a:ext cx="647700" cy="285750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AD</a:t>
            </a:r>
            <a:r>
              <a:rPr 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1</a:t>
            </a:r>
            <a:endParaRPr lang="en-US" sz="2000" b="1" dirty="0">
              <a:solidFill>
                <a:srgbClr val="0000FF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572470" name="Rectangle 54"/>
          <p:cNvSpPr>
            <a:spLocks noChangeArrowheads="1"/>
          </p:cNvSpPr>
          <p:nvPr/>
        </p:nvSpPr>
        <p:spPr bwMode="auto">
          <a:xfrm>
            <a:off x="1038225" y="1028700"/>
            <a:ext cx="647700" cy="285750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AD</a:t>
            </a:r>
            <a:r>
              <a:rPr lang="en-US" sz="1600" b="1" dirty="0">
                <a:solidFill>
                  <a:srgbClr val="0000FF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2</a:t>
            </a:r>
            <a:endParaRPr lang="en-US" sz="2000" b="1" dirty="0">
              <a:solidFill>
                <a:srgbClr val="0000FF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34858" name="Line 55"/>
          <p:cNvSpPr>
            <a:spLocks noChangeShapeType="1"/>
          </p:cNvSpPr>
          <p:nvPr/>
        </p:nvSpPr>
        <p:spPr bwMode="auto">
          <a:xfrm flipV="1">
            <a:off x="1076325" y="666750"/>
            <a:ext cx="19050" cy="1885950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ctr"/>
            <a:endParaRPr lang="en-US" sz="2400" b="1">
              <a:solidFill>
                <a:srgbClr val="FFFFFF"/>
              </a:solidFill>
            </a:endParaRPr>
          </a:p>
        </p:txBody>
      </p:sp>
      <p:sp>
        <p:nvSpPr>
          <p:cNvPr id="34859" name="Line 56"/>
          <p:cNvSpPr>
            <a:spLocks noChangeShapeType="1"/>
          </p:cNvSpPr>
          <p:nvPr/>
        </p:nvSpPr>
        <p:spPr bwMode="auto">
          <a:xfrm>
            <a:off x="1076325" y="2543175"/>
            <a:ext cx="2847975" cy="0"/>
          </a:xfrm>
          <a:prstGeom prst="line">
            <a:avLst/>
          </a:prstGeom>
          <a:noFill/>
          <a:ln w="76200">
            <a:solidFill>
              <a:srgbClr val="00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ctr"/>
            <a:endParaRPr lang="en-US" sz="2400" b="1">
              <a:solidFill>
                <a:srgbClr val="FFFFFF"/>
              </a:solidFill>
            </a:endParaRPr>
          </a:p>
        </p:txBody>
      </p:sp>
      <p:sp>
        <p:nvSpPr>
          <p:cNvPr id="34860" name="Line 57"/>
          <p:cNvSpPr>
            <a:spLocks noChangeShapeType="1"/>
          </p:cNvSpPr>
          <p:nvPr/>
        </p:nvSpPr>
        <p:spPr bwMode="auto">
          <a:xfrm>
            <a:off x="2085975" y="2085975"/>
            <a:ext cx="9525" cy="447675"/>
          </a:xfrm>
          <a:prstGeom prst="line">
            <a:avLst/>
          </a:prstGeom>
          <a:noFill/>
          <a:ln w="38100">
            <a:solidFill>
              <a:srgbClr val="FF0000"/>
            </a:solidFill>
            <a:prstDash val="sysDot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ctr"/>
            <a:endParaRPr lang="en-US" sz="2400" b="1">
              <a:solidFill>
                <a:srgbClr val="FFFFFF"/>
              </a:solidFill>
            </a:endParaRPr>
          </a:p>
        </p:txBody>
      </p:sp>
      <p:sp>
        <p:nvSpPr>
          <p:cNvPr id="34861" name="Line 58"/>
          <p:cNvSpPr>
            <a:spLocks noChangeShapeType="1"/>
          </p:cNvSpPr>
          <p:nvPr/>
        </p:nvSpPr>
        <p:spPr bwMode="auto">
          <a:xfrm>
            <a:off x="2962275" y="2133600"/>
            <a:ext cx="9525" cy="409575"/>
          </a:xfrm>
          <a:prstGeom prst="line">
            <a:avLst/>
          </a:prstGeom>
          <a:noFill/>
          <a:ln w="38100">
            <a:solidFill>
              <a:schemeClr val="bg2"/>
            </a:solidFill>
            <a:prstDash val="sysDot"/>
            <a:round/>
            <a:headEnd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pPr algn="ctr"/>
            <a:endParaRPr lang="en-US" sz="2400" b="1">
              <a:solidFill>
                <a:srgbClr val="FFFFFF"/>
              </a:solidFill>
            </a:endParaRPr>
          </a:p>
        </p:txBody>
      </p:sp>
      <p:sp>
        <p:nvSpPr>
          <p:cNvPr id="572475" name="Rectangle 59"/>
          <p:cNvSpPr>
            <a:spLocks noChangeArrowheads="1"/>
          </p:cNvSpPr>
          <p:nvPr/>
        </p:nvSpPr>
        <p:spPr bwMode="auto">
          <a:xfrm>
            <a:off x="2724150" y="2581275"/>
            <a:ext cx="552450" cy="323850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Y</a:t>
            </a:r>
            <a:r>
              <a:rPr lang="en-US" sz="2000" b="1" dirty="0">
                <a:solidFill>
                  <a:srgbClr val="000099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1</a:t>
            </a:r>
          </a:p>
        </p:txBody>
      </p:sp>
      <p:sp>
        <p:nvSpPr>
          <p:cNvPr id="572476" name="Rectangle 60"/>
          <p:cNvSpPr>
            <a:spLocks noChangeArrowheads="1"/>
          </p:cNvSpPr>
          <p:nvPr/>
        </p:nvSpPr>
        <p:spPr bwMode="auto">
          <a:xfrm>
            <a:off x="1828800" y="2581275"/>
            <a:ext cx="552450" cy="323850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Y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2</a:t>
            </a:r>
          </a:p>
        </p:txBody>
      </p:sp>
      <p:sp>
        <p:nvSpPr>
          <p:cNvPr id="572477" name="Rectangle 61"/>
          <p:cNvSpPr>
            <a:spLocks noChangeArrowheads="1"/>
          </p:cNvSpPr>
          <p:nvPr/>
        </p:nvSpPr>
        <p:spPr bwMode="auto">
          <a:xfrm>
            <a:off x="552450" y="666750"/>
            <a:ext cx="485775" cy="381000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24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PL</a:t>
            </a:r>
            <a:endParaRPr lang="en-US" sz="2000" b="1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</p:txBody>
      </p:sp>
      <p:sp>
        <p:nvSpPr>
          <p:cNvPr id="572479" name="Rectangle 63"/>
          <p:cNvSpPr>
            <a:spLocks noChangeArrowheads="1"/>
          </p:cNvSpPr>
          <p:nvPr/>
        </p:nvSpPr>
        <p:spPr bwMode="auto">
          <a:xfrm>
            <a:off x="1171575" y="600075"/>
            <a:ext cx="3248025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2600" b="1" dirty="0">
                <a:solidFill>
                  <a:srgbClr val="008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“Paradox of Thrift”</a:t>
            </a:r>
          </a:p>
        </p:txBody>
      </p:sp>
      <p:pic>
        <p:nvPicPr>
          <p:cNvPr id="34866" name="Picture 64" descr="1 aaa ball colored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3100" y="1971675"/>
            <a:ext cx="285750" cy="285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67" name="Rectangle 65"/>
          <p:cNvSpPr>
            <a:spLocks noChangeArrowheads="1"/>
          </p:cNvSpPr>
          <p:nvPr/>
        </p:nvSpPr>
        <p:spPr bwMode="auto">
          <a:xfrm>
            <a:off x="0" y="3124200"/>
            <a:ext cx="91440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r>
              <a:rPr lang="en-US" sz="2000" b="1" dirty="0" smtClean="0">
                <a:solidFill>
                  <a:srgbClr val="000000"/>
                </a:solidFill>
                <a:latin typeface="Arial" charset="0"/>
              </a:rPr>
              <a:t>17. 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There (is/is no) paradox of thrift in the classical </a:t>
            </a:r>
            <a:r>
              <a:rPr lang="en-US" sz="2000" b="1" dirty="0" smtClean="0">
                <a:solidFill>
                  <a:srgbClr val="000000"/>
                </a:solidFill>
                <a:latin typeface="Arial" charset="0"/>
              </a:rPr>
              <a:t>range because full</a:t>
            </a:r>
            <a:endParaRPr lang="en-US" sz="2000" b="1" dirty="0">
              <a:solidFill>
                <a:srgbClr val="000000"/>
              </a:solidFill>
              <a:latin typeface="Arial" charset="0"/>
            </a:endParaRPr>
          </a:p>
          <a:p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       </a:t>
            </a:r>
            <a:r>
              <a:rPr lang="en-US" sz="2000" b="1" dirty="0" smtClean="0">
                <a:solidFill>
                  <a:srgbClr val="000000"/>
                </a:solidFill>
                <a:latin typeface="Arial" charset="0"/>
              </a:rPr>
              <a:t>employment 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is </a:t>
            </a:r>
            <a:r>
              <a:rPr lang="en-US" sz="2000" b="1" dirty="0" smtClean="0">
                <a:solidFill>
                  <a:srgbClr val="000000"/>
                </a:solidFill>
                <a:latin typeface="Arial" charset="0"/>
              </a:rPr>
              <a:t>maintained.  </a:t>
            </a:r>
            <a:r>
              <a:rPr lang="en-US" sz="1800" b="1" dirty="0" smtClean="0">
                <a:solidFill>
                  <a:srgbClr val="000000"/>
                </a:solidFill>
                <a:latin typeface="Arial" charset="0"/>
              </a:rPr>
              <a:t>In </a:t>
            </a:r>
            <a:r>
              <a:rPr lang="en-US" sz="1800" b="1" dirty="0">
                <a:solidFill>
                  <a:srgbClr val="000000"/>
                </a:solidFill>
                <a:latin typeface="Arial" charset="0"/>
              </a:rPr>
              <a:t>the 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Keynesian range, increased </a:t>
            </a:r>
            <a:r>
              <a:rPr lang="en-US" sz="2000" b="1" dirty="0" smtClean="0">
                <a:solidFill>
                  <a:srgbClr val="000000"/>
                </a:solidFill>
                <a:latin typeface="Arial" charset="0"/>
              </a:rPr>
              <a:t>savings</a:t>
            </a:r>
          </a:p>
          <a:p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000" b="1" dirty="0" smtClean="0">
                <a:solidFill>
                  <a:srgbClr val="000000"/>
                </a:solidFill>
                <a:latin typeface="Arial" charset="0"/>
              </a:rPr>
              <a:t>      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causes </a:t>
            </a:r>
            <a:r>
              <a:rPr lang="en-US" sz="2000" b="1" dirty="0" smtClean="0">
                <a:solidFill>
                  <a:srgbClr val="000000"/>
                </a:solidFill>
                <a:latin typeface="Arial" charset="0"/>
              </a:rPr>
              <a:t>job 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losses which (increases/decreases) society’s savings </a:t>
            </a:r>
          </a:p>
        </p:txBody>
      </p:sp>
      <p:sp>
        <p:nvSpPr>
          <p:cNvPr id="572484" name="Line 68"/>
          <p:cNvSpPr>
            <a:spLocks noChangeShapeType="1"/>
          </p:cNvSpPr>
          <p:nvPr/>
        </p:nvSpPr>
        <p:spPr bwMode="auto">
          <a:xfrm flipV="1">
            <a:off x="1638300" y="3417888"/>
            <a:ext cx="661987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/>
            <a:endParaRPr lang="en-US" sz="2400" b="1">
              <a:solidFill>
                <a:srgbClr val="FFFFFF"/>
              </a:solidFill>
            </a:endParaRPr>
          </a:p>
        </p:txBody>
      </p:sp>
      <p:sp>
        <p:nvSpPr>
          <p:cNvPr id="572485" name="Line 69"/>
          <p:cNvSpPr>
            <a:spLocks noChangeShapeType="1"/>
          </p:cNvSpPr>
          <p:nvPr/>
        </p:nvSpPr>
        <p:spPr bwMode="auto">
          <a:xfrm>
            <a:off x="4837113" y="4019551"/>
            <a:ext cx="1392237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/>
            <a:endParaRPr lang="en-US" sz="2400" b="1">
              <a:solidFill>
                <a:srgbClr val="FFFFFF"/>
              </a:solidFill>
            </a:endParaRPr>
          </a:p>
        </p:txBody>
      </p:sp>
      <p:sp>
        <p:nvSpPr>
          <p:cNvPr id="34870" name="WordArt 71"/>
          <p:cNvSpPr>
            <a:spLocks noChangeArrowheads="1" noChangeShapeType="1" noTextEdit="1"/>
          </p:cNvSpPr>
          <p:nvPr/>
        </p:nvSpPr>
        <p:spPr bwMode="auto">
          <a:xfrm>
            <a:off x="3719513" y="25400"/>
            <a:ext cx="1449387" cy="390525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3600" b="1" kern="10" dirty="0"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Rockwell Extra Bold"/>
              </a:rPr>
              <a:t>NS </a:t>
            </a:r>
            <a:r>
              <a:rPr lang="en-US" sz="3600" b="1" kern="10" dirty="0" smtClean="0">
                <a:solidFill>
                  <a:srgbClr val="0000FF"/>
                </a:solidFill>
                <a:effectLst>
                  <a:outerShdw dist="35921" dir="2700000" algn="ctr" rotWithShape="0">
                    <a:srgbClr val="C0C0C0">
                      <a:alpha val="79999"/>
                    </a:srgbClr>
                  </a:outerShdw>
                </a:effectLst>
                <a:latin typeface="Rockwell Extra Bold"/>
              </a:rPr>
              <a:t>17-20</a:t>
            </a:r>
            <a:endParaRPr lang="en-US" sz="3600" b="1" kern="10" dirty="0">
              <a:solidFill>
                <a:srgbClr val="0000FF"/>
              </a:solidFill>
              <a:effectLst>
                <a:outerShdw dist="35921" dir="2700000" algn="ctr" rotWithShape="0">
                  <a:srgbClr val="C0C0C0">
                    <a:alpha val="79999"/>
                  </a:srgbClr>
                </a:outerShdw>
              </a:effectLst>
              <a:latin typeface="Rockwell Extra Bold"/>
            </a:endParaRPr>
          </a:p>
        </p:txBody>
      </p:sp>
      <p:sp>
        <p:nvSpPr>
          <p:cNvPr id="61" name="Rectangle 51"/>
          <p:cNvSpPr>
            <a:spLocks noChangeArrowheads="1"/>
          </p:cNvSpPr>
          <p:nvPr/>
        </p:nvSpPr>
        <p:spPr bwMode="auto">
          <a:xfrm>
            <a:off x="920750" y="0"/>
            <a:ext cx="2555875" cy="422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 Black" pitchFamily="34" charset="0"/>
                <a:cs typeface="Arial" pitchFamily="34" charset="0"/>
              </a:rPr>
              <a:t>Keynesian</a:t>
            </a:r>
          </a:p>
        </p:txBody>
      </p:sp>
      <p:sp>
        <p:nvSpPr>
          <p:cNvPr id="62" name="Rectangle 4"/>
          <p:cNvSpPr>
            <a:spLocks noGrp="1" noChangeArrowheads="1"/>
          </p:cNvSpPr>
          <p:nvPr>
            <p:ph type="title"/>
          </p:nvPr>
        </p:nvSpPr>
        <p:spPr>
          <a:xfrm>
            <a:off x="5549900" y="0"/>
            <a:ext cx="2273300" cy="431800"/>
          </a:xfrm>
        </p:spPr>
        <p:txBody>
          <a:bodyPr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eaLnBrk="1" hangingPunct="1">
              <a:defRPr/>
            </a:pPr>
            <a:r>
              <a:rPr lang="en-US" sz="3200" b="1" dirty="0" smtClean="0">
                <a:solidFill>
                  <a:srgbClr val="FF0000"/>
                </a:solidFill>
                <a:latin typeface="Arial Black" pitchFamily="34" charset="0"/>
                <a:cs typeface="Arial" pitchFamily="34" charset="0"/>
              </a:rPr>
              <a:t>Classical</a:t>
            </a:r>
            <a:endParaRPr lang="en-US" sz="3200" b="1" dirty="0" smtClean="0">
              <a:solidFill>
                <a:srgbClr val="99FF99"/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34873" name="Picture 27" descr="arrow rt re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5381625" y="1584325"/>
            <a:ext cx="647700" cy="37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" name="Rectangle 36"/>
          <p:cNvSpPr>
            <a:spLocks noChangeArrowheads="1"/>
          </p:cNvSpPr>
          <p:nvPr/>
        </p:nvSpPr>
        <p:spPr bwMode="auto">
          <a:xfrm>
            <a:off x="0" y="4032250"/>
            <a:ext cx="9144000" cy="1311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2000" b="1" dirty="0" smtClean="0">
                <a:solidFill>
                  <a:srgbClr val="000000"/>
                </a:solidFill>
                <a:latin typeface="Arial" charset="0"/>
              </a:rPr>
              <a:t>18. 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If the </a:t>
            </a:r>
            <a:r>
              <a:rPr lang="en-US" sz="2000" b="1" dirty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MPC is .6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, the </a:t>
            </a:r>
            <a:r>
              <a:rPr lang="en-US" sz="2000" b="1" dirty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multiplier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 will be (2/2.5/3).</a:t>
            </a:r>
          </a:p>
          <a:p>
            <a:pPr>
              <a:defRPr/>
            </a:pPr>
            <a:r>
              <a:rPr lang="en-US" sz="2000" b="1" dirty="0" smtClean="0">
                <a:solidFill>
                  <a:srgbClr val="000000"/>
                </a:solidFill>
                <a:latin typeface="Arial" charset="0"/>
              </a:rPr>
              <a:t>19. Assume </a:t>
            </a:r>
            <a:r>
              <a:rPr lang="en-US" sz="2000" b="1" dirty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MPC </a:t>
            </a:r>
            <a:r>
              <a:rPr lang="en-US" sz="2000" b="1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of </a:t>
            </a:r>
            <a:r>
              <a:rPr lang="en-US" sz="2000" b="1" dirty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itchFamily="34" charset="0"/>
              </a:rPr>
              <a:t>.9</a:t>
            </a:r>
            <a:r>
              <a:rPr lang="en-US" sz="2000" b="1" dirty="0">
                <a:solidFill>
                  <a:srgbClr val="3366FF"/>
                </a:solidFill>
                <a:latin typeface="Arial" charset="0"/>
              </a:rPr>
              <a:t> 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in </a:t>
            </a:r>
            <a:r>
              <a:rPr lang="en-US" sz="2000" b="1" dirty="0" smtClean="0">
                <a:solidFill>
                  <a:srgbClr val="000000"/>
                </a:solidFill>
                <a:latin typeface="Arial" charset="0"/>
              </a:rPr>
              <a:t>an economy which is operating  </a:t>
            </a:r>
          </a:p>
          <a:p>
            <a:pPr>
              <a:defRPr/>
            </a:pP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000" b="1" dirty="0" smtClean="0">
                <a:solidFill>
                  <a:srgbClr val="000000"/>
                </a:solidFill>
                <a:latin typeface="Arial" charset="0"/>
              </a:rPr>
              <a:t>   </a:t>
            </a:r>
            <a:r>
              <a:rPr lang="en-US" sz="1800" b="1" dirty="0" smtClean="0">
                <a:solidFill>
                  <a:srgbClr val="000000"/>
                </a:solidFill>
                <a:latin typeface="Arial" charset="0"/>
              </a:rPr>
              <a:t>in </a:t>
            </a:r>
            <a:r>
              <a:rPr lang="en-US" sz="1800" b="1" dirty="0">
                <a:solidFill>
                  <a:srgbClr val="000000"/>
                </a:solidFill>
                <a:latin typeface="Arial" charset="0"/>
              </a:rPr>
              <a:t>its Keynesian </a:t>
            </a:r>
            <a:r>
              <a:rPr lang="en-US" sz="1800" b="1" dirty="0" smtClean="0">
                <a:solidFill>
                  <a:srgbClr val="000000"/>
                </a:solidFill>
                <a:latin typeface="Arial" charset="0"/>
              </a:rPr>
              <a:t>range </a:t>
            </a:r>
            <a:r>
              <a:rPr lang="en-US" sz="1800" b="1" dirty="0">
                <a:solidFill>
                  <a:srgbClr val="000000"/>
                </a:solidFill>
                <a:latin typeface="Arial" charset="0"/>
              </a:rPr>
              <a:t>of AS. An </a:t>
            </a:r>
            <a:r>
              <a:rPr lang="en-US" sz="18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increase in Ig by $10 billion </a:t>
            </a:r>
          </a:p>
          <a:p>
            <a:pPr>
              <a:defRPr/>
            </a:pPr>
            <a:r>
              <a:rPr lang="en-US" sz="20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20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</a:t>
            </a:r>
            <a:r>
              <a:rPr lang="en-US" sz="2000" b="1" dirty="0" smtClean="0">
                <a:solidFill>
                  <a:srgbClr val="000000"/>
                </a:solidFill>
                <a:latin typeface="Arial" charset="0"/>
              </a:rPr>
              <a:t>will </a:t>
            </a:r>
            <a:r>
              <a:rPr lang="en-US" sz="20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shift </a:t>
            </a:r>
            <a:r>
              <a:rPr lang="en-US" sz="20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the AD curve </a:t>
            </a:r>
            <a:r>
              <a:rPr lang="en-US" sz="20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right</a:t>
            </a:r>
            <a:r>
              <a:rPr lang="en-US" sz="2000" b="1" dirty="0" smtClean="0">
                <a:solidFill>
                  <a:srgbClr val="009900"/>
                </a:solidFill>
                <a:latin typeface="Arial" charset="0"/>
              </a:rPr>
              <a:t> 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by </a:t>
            </a:r>
            <a:r>
              <a:rPr lang="en-US" sz="2000" b="1" dirty="0" smtClean="0">
                <a:solidFill>
                  <a:srgbClr val="000000"/>
                </a:solidFill>
                <a:latin typeface="Arial" charset="0"/>
              </a:rPr>
              <a:t>($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50/$100/$150) </a:t>
            </a:r>
            <a:r>
              <a:rPr lang="en-US" sz="2000" b="1" dirty="0" smtClean="0">
                <a:solidFill>
                  <a:srgbClr val="000000"/>
                </a:solidFill>
                <a:latin typeface="Arial" charset="0"/>
              </a:rPr>
              <a:t>billion</a:t>
            </a:r>
            <a:r>
              <a:rPr lang="en-US" sz="1800" b="1" dirty="0" smtClean="0">
                <a:solidFill>
                  <a:srgbClr val="000000"/>
                </a:solidFill>
                <a:latin typeface="Arial" charset="0"/>
              </a:rPr>
              <a:t>.</a:t>
            </a:r>
            <a:endParaRPr lang="en-US" sz="20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8" name="Line 68"/>
          <p:cNvSpPr>
            <a:spLocks noChangeShapeType="1"/>
          </p:cNvSpPr>
          <p:nvPr/>
        </p:nvSpPr>
        <p:spPr bwMode="auto">
          <a:xfrm flipV="1">
            <a:off x="5240338" y="4360863"/>
            <a:ext cx="360362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/>
            <a:endParaRPr lang="en-US" sz="2400" b="1">
              <a:solidFill>
                <a:srgbClr val="FFFFFF"/>
              </a:solidFill>
            </a:endParaRPr>
          </a:p>
        </p:txBody>
      </p:sp>
      <p:sp>
        <p:nvSpPr>
          <p:cNvPr id="59" name="Line 68"/>
          <p:cNvSpPr>
            <a:spLocks noChangeShapeType="1"/>
          </p:cNvSpPr>
          <p:nvPr/>
        </p:nvSpPr>
        <p:spPr bwMode="auto">
          <a:xfrm flipV="1">
            <a:off x="4573588" y="5294313"/>
            <a:ext cx="722312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/>
            <a:endParaRPr lang="en-US" sz="2400" b="1">
              <a:solidFill>
                <a:srgbClr val="FFFFFF"/>
              </a:solidFill>
            </a:endParaRPr>
          </a:p>
        </p:txBody>
      </p:sp>
      <p:sp>
        <p:nvSpPr>
          <p:cNvPr id="60" name="Rectangle 15"/>
          <p:cNvSpPr>
            <a:spLocks noChangeArrowheads="1"/>
          </p:cNvSpPr>
          <p:nvPr/>
        </p:nvSpPr>
        <p:spPr bwMode="auto">
          <a:xfrm>
            <a:off x="1006077" y="5341938"/>
            <a:ext cx="5093495" cy="4591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8" tIns="44450" rIns="90488" bIns="4445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eaLnBrk="0" hangingPunct="0">
              <a:defRPr/>
            </a:pP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[M</a:t>
            </a:r>
            <a:r>
              <a:rPr 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of 10 X $10 Ig = $100 billion]</a:t>
            </a:r>
            <a:endParaRPr lang="en-US" sz="2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5859775"/>
            <a:ext cx="9144000" cy="1015663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20. If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AD = AS at $1,000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and the government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decreases 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both “G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” &amp; “T” 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by</a:t>
            </a:r>
          </a:p>
          <a:p>
            <a:pPr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   $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50 billion</a:t>
            </a:r>
            <a:r>
              <a:rPr lang="en-US" sz="2000" b="1" dirty="0">
                <a:solidFill>
                  <a:srgbClr val="FF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to balance the 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budget</a:t>
            </a:r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 With 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 simple multiplier of 5, the GDP </a:t>
            </a:r>
            <a:endParaRPr lang="en-US" sz="2000" b="1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(</a:t>
            </a: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increases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/</a:t>
            </a: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pitchFamily="34" charset="0"/>
                <a:cs typeface="Arial" pitchFamily="34" charset="0"/>
              </a:rPr>
              <a:t>decreases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 </a:t>
            </a:r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to ($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750/$950/$1,000/$1,050/$1,250).</a:t>
            </a:r>
          </a:p>
        </p:txBody>
      </p:sp>
      <p:sp>
        <p:nvSpPr>
          <p:cNvPr id="63" name="Line 68"/>
          <p:cNvSpPr>
            <a:spLocks noChangeShapeType="1"/>
          </p:cNvSpPr>
          <p:nvPr/>
        </p:nvSpPr>
        <p:spPr bwMode="auto">
          <a:xfrm flipV="1">
            <a:off x="1809749" y="6799263"/>
            <a:ext cx="1190625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/>
            <a:endParaRPr lang="en-US" sz="2400" b="1">
              <a:solidFill>
                <a:srgbClr val="FFFFFF"/>
              </a:solidFill>
            </a:endParaRPr>
          </a:p>
        </p:txBody>
      </p:sp>
      <p:sp>
        <p:nvSpPr>
          <p:cNvPr id="64" name="Line 68"/>
          <p:cNvSpPr>
            <a:spLocks noChangeShapeType="1"/>
          </p:cNvSpPr>
          <p:nvPr/>
        </p:nvSpPr>
        <p:spPr bwMode="auto">
          <a:xfrm>
            <a:off x="4135439" y="6788151"/>
            <a:ext cx="608012" cy="1111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pPr algn="ctr"/>
            <a:endParaRPr lang="en-US" sz="2400" b="1">
              <a:solidFill>
                <a:srgbClr val="FFFFFF"/>
              </a:solidFill>
            </a:endParaRPr>
          </a:p>
        </p:txBody>
      </p:sp>
      <p:pic>
        <p:nvPicPr>
          <p:cNvPr id="65" name="Picture 2"/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46" t="13500" r="57753" b="57163"/>
          <a:stretch/>
        </p:blipFill>
        <p:spPr bwMode="auto">
          <a:xfrm>
            <a:off x="6946669" y="4143375"/>
            <a:ext cx="2147801" cy="131254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6" name="Rectangle 15"/>
          <p:cNvSpPr>
            <a:spLocks noChangeArrowheads="1"/>
          </p:cNvSpPr>
          <p:nvPr/>
        </p:nvSpPr>
        <p:spPr bwMode="auto">
          <a:xfrm>
            <a:off x="7829550" y="4941476"/>
            <a:ext cx="924521" cy="3052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 lIns="90488" tIns="44450" rIns="90488" bIns="4445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eaLnBrk="0" hangingPunct="0">
              <a:defRPr/>
            </a:pPr>
            <a:r>
              <a:rPr 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+$100</a:t>
            </a:r>
            <a:endParaRPr lang="en-US" sz="14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pic>
        <p:nvPicPr>
          <p:cNvPr id="67" name="Picture 34" descr="1 aaa ball red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68321" y="4837113"/>
            <a:ext cx="114300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432311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4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24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24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4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724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724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500"/>
                            </p:stCondLst>
                            <p:childTnLst>
                              <p:par>
                                <p:cTn id="3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2484" grpId="0" animBg="1"/>
      <p:bldP spid="572485" grpId="0" animBg="1"/>
      <p:bldP spid="58" grpId="0" animBg="1"/>
      <p:bldP spid="59" grpId="0" animBg="1"/>
      <p:bldP spid="60" grpId="0"/>
      <p:bldP spid="63" grpId="0" animBg="1"/>
      <p:bldP spid="64" grpId="0" animBg="1"/>
      <p:bldP spid="66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WordArt 114"/>
          <p:cNvSpPr>
            <a:spLocks noChangeArrowheads="1" noChangeShapeType="1" noTextEdit="1"/>
          </p:cNvSpPr>
          <p:nvPr/>
        </p:nvSpPr>
        <p:spPr bwMode="auto">
          <a:xfrm>
            <a:off x="133350" y="2628900"/>
            <a:ext cx="8820150" cy="1362075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2400" b="1" kern="10" dirty="0" smtClean="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2 Multiplier </a:t>
            </a:r>
            <a:r>
              <a:rPr lang="en-US" sz="2400" b="1" kern="10" dirty="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questions </a:t>
            </a:r>
            <a:r>
              <a:rPr lang="en-US" sz="2400" b="1" kern="10" dirty="0" smtClean="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on </a:t>
            </a:r>
            <a:r>
              <a:rPr lang="en-US" sz="2400" b="1" kern="10" dirty="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the 2008 FRQ</a:t>
            </a:r>
          </a:p>
          <a:p>
            <a:pPr algn="ctr"/>
            <a:r>
              <a:rPr lang="en-US" sz="2400" b="1" kern="10" dirty="0">
                <a:ln w="28575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Let’s see if we could have answered them.</a:t>
            </a:r>
          </a:p>
        </p:txBody>
      </p:sp>
    </p:spTree>
    <p:extLst>
      <p:ext uri="{BB962C8B-B14F-4D97-AF65-F5344CB8AC3E}">
        <p14:creationId xmlns:p14="http://schemas.microsoft.com/office/powerpoint/2010/main" val="4163171858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22"/>
          <p:cNvSpPr>
            <a:spLocks noChangeArrowheads="1"/>
          </p:cNvSpPr>
          <p:nvPr/>
        </p:nvSpPr>
        <p:spPr bwMode="auto">
          <a:xfrm>
            <a:off x="0" y="2143125"/>
            <a:ext cx="91440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Answer to 1. (c) (</a:t>
            </a:r>
            <a:r>
              <a:rPr lang="en-US" sz="1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):</a:t>
            </a:r>
          </a:p>
          <a:p>
            <a:pPr>
              <a:defRPr/>
            </a:pP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The expenditure multiplier [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</a:t>
            </a:r>
            <a:r>
              <a:rPr 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] would be 5 [1/.2 =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</a:t>
            </a:r>
            <a:r>
              <a:rPr 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E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of 5].  Because  current output</a:t>
            </a:r>
          </a:p>
          <a:p>
            <a:pPr>
              <a:defRPr/>
            </a:pP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falls short by $500 billion, it would take a minimum increase in government spending</a:t>
            </a:r>
          </a:p>
          <a:p>
            <a:pPr>
              <a:defRPr/>
            </a:pP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of $100 billion to get to full employment.  [5 X $100 = $</a:t>
            </a:r>
            <a:r>
              <a:rPr lang="en-US" sz="1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500 increase in GDP]</a:t>
            </a:r>
            <a:endParaRPr lang="en-US" sz="1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</a:t>
            </a:r>
            <a:endParaRPr lang="en-US" sz="2000" b="1" dirty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Rectangle 22"/>
          <p:cNvSpPr>
            <a:spLocks noChangeArrowheads="1"/>
          </p:cNvSpPr>
          <p:nvPr/>
        </p:nvSpPr>
        <p:spPr bwMode="auto">
          <a:xfrm>
            <a:off x="0" y="3209925"/>
            <a:ext cx="9144000" cy="1600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1800" b="1" dirty="0">
                <a:solidFill>
                  <a:srgbClr val="000000"/>
                </a:solidFill>
                <a:latin typeface="Arial" charset="0"/>
                <a:cs typeface="Arial" charset="0"/>
              </a:rPr>
              <a:t>     </a:t>
            </a:r>
          </a:p>
          <a:p>
            <a:pPr>
              <a:defRPr/>
            </a:pPr>
            <a:r>
              <a:rPr lang="en-US" sz="1800" b="1" dirty="0">
                <a:solidFill>
                  <a:srgbClr val="000000"/>
                </a:solidFill>
                <a:latin typeface="Arial" charset="0"/>
                <a:cs typeface="Arial" charset="0"/>
              </a:rPr>
              <a:t>    </a:t>
            </a:r>
          </a:p>
          <a:p>
            <a:pPr>
              <a:defRPr/>
            </a:pPr>
            <a:r>
              <a:rPr lang="en-US" sz="1800" b="1" dirty="0">
                <a:solidFill>
                  <a:srgbClr val="000000"/>
                </a:solidFill>
                <a:latin typeface="Arial" charset="0"/>
                <a:cs typeface="Arial" charset="0"/>
              </a:rPr>
              <a:t>    (ii) Assume that instead of increasing government spending, the government</a:t>
            </a:r>
          </a:p>
          <a:p>
            <a:pPr>
              <a:defRPr/>
            </a:pPr>
            <a:r>
              <a:rPr lang="en-US" sz="1800" b="1" dirty="0">
                <a:solidFill>
                  <a:srgbClr val="000000"/>
                </a:solidFill>
                <a:latin typeface="Arial" charset="0"/>
                <a:cs typeface="Arial" charset="0"/>
              </a:rPr>
              <a:t>         decides to </a:t>
            </a:r>
            <a:r>
              <a:rPr lang="en-US" sz="1800" b="1" dirty="0">
                <a:solidFill>
                  <a:srgbClr val="00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reduce personal income taxes</a:t>
            </a:r>
            <a:r>
              <a:rPr lang="en-US" sz="1800" b="1" dirty="0">
                <a:solidFill>
                  <a:srgbClr val="000000"/>
                </a:solidFill>
                <a:latin typeface="Arial" charset="0"/>
                <a:cs typeface="Arial" charset="0"/>
              </a:rPr>
              <a:t>.  Will  the  reduction in personal</a:t>
            </a:r>
          </a:p>
          <a:p>
            <a:pPr>
              <a:defRPr/>
            </a:pPr>
            <a:r>
              <a:rPr lang="en-US" sz="1800" b="1" dirty="0">
                <a:solidFill>
                  <a:srgbClr val="000000"/>
                </a:solidFill>
                <a:latin typeface="Arial" charset="0"/>
                <a:cs typeface="Arial" charset="0"/>
              </a:rPr>
              <a:t>         income  taxes  required  to  achieve  full  employment  be  larger  than  or </a:t>
            </a:r>
          </a:p>
          <a:p>
            <a:pPr>
              <a:defRPr/>
            </a:pPr>
            <a:r>
              <a:rPr lang="en-US" sz="1800" b="1" dirty="0">
                <a:solidFill>
                  <a:srgbClr val="000000"/>
                </a:solidFill>
                <a:latin typeface="Arial" charset="0"/>
                <a:cs typeface="Arial" charset="0"/>
              </a:rPr>
              <a:t>         smaller  than  the  government  spending  change  you  calculated in part </a:t>
            </a:r>
          </a:p>
          <a:p>
            <a:pPr>
              <a:defRPr/>
            </a:pPr>
            <a:r>
              <a:rPr lang="en-US" sz="1800" b="1" dirty="0">
                <a:solidFill>
                  <a:srgbClr val="000000"/>
                </a:solidFill>
                <a:latin typeface="Arial" charset="0"/>
                <a:cs typeface="Arial" charset="0"/>
              </a:rPr>
              <a:t>         (c) (</a:t>
            </a:r>
            <a:r>
              <a:rPr lang="en-US" sz="1800" b="1" dirty="0" err="1">
                <a:solidFill>
                  <a:srgbClr val="000000"/>
                </a:solidFill>
                <a:latin typeface="Arial" charset="0"/>
                <a:cs typeface="Arial" charset="0"/>
              </a:rPr>
              <a:t>i</a:t>
            </a:r>
            <a:r>
              <a:rPr lang="en-US" sz="1800" b="1" dirty="0">
                <a:solidFill>
                  <a:srgbClr val="000000"/>
                </a:solidFill>
                <a:latin typeface="Arial" charset="0"/>
                <a:cs typeface="Arial" charset="0"/>
              </a:rPr>
              <a:t>)? Explain why.</a:t>
            </a:r>
          </a:p>
          <a:p>
            <a:pPr>
              <a:defRPr/>
            </a:pPr>
            <a:r>
              <a:rPr lang="en-US" sz="1800" b="1" dirty="0">
                <a:solidFill>
                  <a:srgbClr val="000000"/>
                </a:solidFill>
                <a:latin typeface="Arial" charset="0"/>
                <a:cs typeface="Arial" charset="0"/>
              </a:rPr>
              <a:t>   </a:t>
            </a:r>
          </a:p>
          <a:p>
            <a:pPr>
              <a:defRPr/>
            </a:pPr>
            <a:endParaRPr lang="en-US" sz="1800" b="1" dirty="0">
              <a:solidFill>
                <a:srgbClr val="000000"/>
              </a:solidFill>
              <a:latin typeface="Arial" charset="0"/>
              <a:cs typeface="Arial" charset="0"/>
            </a:endParaRPr>
          </a:p>
        </p:txBody>
      </p:sp>
      <p:sp>
        <p:nvSpPr>
          <p:cNvPr id="7" name="Rectangle 22"/>
          <p:cNvSpPr>
            <a:spLocks noChangeArrowheads="1"/>
          </p:cNvSpPr>
          <p:nvPr/>
        </p:nvSpPr>
        <p:spPr bwMode="auto">
          <a:xfrm>
            <a:off x="0" y="4495800"/>
            <a:ext cx="9144000" cy="1828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Answer to 1. (c) (ii): </a:t>
            </a:r>
          </a:p>
          <a:p>
            <a:pPr>
              <a:defRPr/>
            </a:pP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Because the tax multiplier [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</a:t>
            </a:r>
            <a:r>
              <a:rPr 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] is smaller, or [-MPC/MPS = -.8/.2 = -4], it will take a larger</a:t>
            </a:r>
          </a:p>
          <a:p>
            <a:pPr>
              <a:defRPr/>
            </a:pP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tax cut then the increase in government spending. Because current output is $500 b</a:t>
            </a:r>
            <a:r>
              <a:rPr 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illion</a:t>
            </a:r>
          </a:p>
          <a:p>
            <a:pPr>
              <a:defRPr/>
            </a:pP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short of FE Y, and the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</a:t>
            </a:r>
            <a:r>
              <a:rPr lang="en-US" sz="1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T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is -4, it would take a tax cut of $125 billion.  [-4 X -$125 = $500]</a:t>
            </a:r>
            <a:endParaRPr lang="en-US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59398" name="WordArt 33"/>
          <p:cNvSpPr>
            <a:spLocks noChangeArrowheads="1" noChangeShapeType="1" noTextEdit="1"/>
          </p:cNvSpPr>
          <p:nvPr/>
        </p:nvSpPr>
        <p:spPr bwMode="auto">
          <a:xfrm>
            <a:off x="1524001" y="98425"/>
            <a:ext cx="5857874" cy="339725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  <p:txBody>
          <a:bodyPr wrap="none" fromWordArt="1">
            <a:prstTxWarp prst="textPlain">
              <a:avLst>
                <a:gd name="adj" fmla="val 50000"/>
              </a:avLst>
            </a:prstTxWarp>
            <a:sp3d extrusionH="57150">
              <a:bevelT w="38100" h="38100" prst="angle"/>
            </a:sp3d>
          </a:bodyPr>
          <a:lstStyle/>
          <a:p>
            <a:pPr algn="ctr"/>
            <a:r>
              <a:rPr lang="en-US" sz="3600" b="1" kern="1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Multiplier </a:t>
            </a:r>
            <a:r>
              <a:rPr lang="en-US" sz="3600" b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</a:rPr>
              <a:t>FRQ’s on 2008 AP Exam</a:t>
            </a:r>
          </a:p>
        </p:txBody>
      </p:sp>
      <p:sp>
        <p:nvSpPr>
          <p:cNvPr id="3" name="Rectangle 22"/>
          <p:cNvSpPr>
            <a:spLocks noChangeArrowheads="1"/>
          </p:cNvSpPr>
          <p:nvPr/>
        </p:nvSpPr>
        <p:spPr bwMode="auto">
          <a:xfrm>
            <a:off x="0" y="276224"/>
            <a:ext cx="9144000" cy="191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    </a:t>
            </a:r>
            <a:r>
              <a:rPr lang="en-US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*There is a question like this 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on your </a:t>
            </a:r>
            <a:r>
              <a:rPr lang="en-US" sz="2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next test.  </a:t>
            </a:r>
          </a:p>
          <a:p>
            <a:pPr>
              <a:defRPr/>
            </a:pPr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(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c) A</a:t>
            </a:r>
            <a:r>
              <a:rPr lang="en-US" sz="18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ssume current real </a:t>
            </a:r>
            <a:r>
              <a:rPr 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GDP falls short </a:t>
            </a:r>
            <a:r>
              <a:rPr lang="en-US" sz="1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of </a:t>
            </a:r>
            <a:r>
              <a:rPr 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full-employment </a:t>
            </a:r>
            <a:endParaRPr lang="en-US" sz="2000" b="1" dirty="0" smtClean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output </a:t>
            </a:r>
            <a:r>
              <a:rPr 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by </a:t>
            </a:r>
            <a:r>
              <a:rPr lang="en-US" sz="20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$</a:t>
            </a:r>
            <a:r>
              <a:rPr 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500 billion 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and the </a:t>
            </a:r>
            <a:r>
              <a:rPr 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MPC is </a:t>
            </a:r>
            <a:r>
              <a:rPr lang="en-US" sz="20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.</a:t>
            </a:r>
            <a:r>
              <a:rPr 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8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>
              <a:defRPr/>
            </a:pP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     (</a:t>
            </a:r>
            <a:r>
              <a:rPr lang="en-US" sz="2000" b="1" dirty="0" err="1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i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) Calculate the </a:t>
            </a:r>
            <a:r>
              <a:rPr 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minimum increase in government </a:t>
            </a:r>
            <a:endParaRPr lang="en-US" sz="2000" b="1" dirty="0" smtClean="0">
              <a:solidFill>
                <a:srgbClr val="008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  <a:p>
            <a:pPr>
              <a:defRPr/>
            </a:pPr>
            <a:r>
              <a:rPr 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20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         spending 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that  </a:t>
            </a:r>
            <a:r>
              <a:rPr lang="en-US" sz="2000" b="1" dirty="0" smtClean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could </a:t>
            </a:r>
            <a:r>
              <a:rPr lang="en-US" sz="2000" b="1" dirty="0">
                <a:solidFill>
                  <a:srgbClr val="000000"/>
                </a:solidFill>
                <a:latin typeface="Arial" pitchFamily="34" charset="0"/>
                <a:cs typeface="Arial" pitchFamily="34" charset="0"/>
              </a:rPr>
              <a:t>bring about full employment.</a:t>
            </a:r>
          </a:p>
        </p:txBody>
      </p:sp>
      <p:pic>
        <p:nvPicPr>
          <p:cNvPr id="9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002" t="27335" r="17999" b="8663"/>
          <a:stretch/>
        </p:blipFill>
        <p:spPr bwMode="auto">
          <a:xfrm>
            <a:off x="6973490" y="495300"/>
            <a:ext cx="2132409" cy="189547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33" descr="1 aaa ball red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2925" y="1338262"/>
            <a:ext cx="114300" cy="11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773500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with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3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40" name="Rectangle 40"/>
          <p:cNvSpPr>
            <a:spLocks noChangeArrowheads="1"/>
          </p:cNvSpPr>
          <p:nvPr/>
        </p:nvSpPr>
        <p:spPr bwMode="auto">
          <a:xfrm>
            <a:off x="0" y="3322638"/>
            <a:ext cx="9144000" cy="31924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457200" indent="-457200">
              <a:defRPr/>
            </a:pPr>
            <a:r>
              <a:rPr lang="en-US" sz="2400" b="1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1. </a:t>
            </a:r>
            <a:r>
              <a:rPr lang="en-US" sz="2400" b="1" dirty="0">
                <a:solidFill>
                  <a:srgbClr val="000000"/>
                </a:solidFill>
                <a:latin typeface="Arial" charset="0"/>
              </a:rPr>
              <a:t>If the 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MPC is .</a:t>
            </a:r>
            <a:r>
              <a:rPr lang="en-US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50</a:t>
            </a: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, </a:t>
            </a:r>
            <a:r>
              <a:rPr lang="en-US" sz="2200" b="1" dirty="0">
                <a:solidFill>
                  <a:srgbClr val="000000"/>
                </a:solidFill>
                <a:latin typeface="Arial" charset="0"/>
              </a:rPr>
              <a:t>government could eliminate an </a:t>
            </a:r>
            <a:r>
              <a:rPr lang="en-US" sz="24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inflationary</a:t>
            </a:r>
          </a:p>
          <a:p>
            <a:pPr marL="457200" indent="-457200">
              <a:defRPr/>
            </a:pPr>
            <a:r>
              <a:rPr lang="en-US" sz="2400" b="1" dirty="0">
                <a:solidFill>
                  <a:srgbClr val="009900"/>
                </a:solidFill>
                <a:latin typeface="Arial" charset="0"/>
              </a:rPr>
              <a:t>    </a:t>
            </a:r>
            <a:r>
              <a:rPr lang="en-US" sz="24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GDP gap</a:t>
            </a:r>
            <a:r>
              <a:rPr lang="en-US" sz="20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18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of $</a:t>
            </a:r>
            <a:r>
              <a:rPr lang="en-US" sz="24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40 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billion by </a:t>
            </a:r>
            <a:r>
              <a:rPr lang="en-US" sz="24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decreasing g</a:t>
            </a:r>
            <a:r>
              <a:rPr lang="en-US" sz="23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overnment</a:t>
            </a:r>
            <a:r>
              <a:rPr lang="en-US" sz="24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spending</a:t>
            </a:r>
            <a:r>
              <a:rPr lang="en-US" sz="2400" b="1" dirty="0">
                <a:solidFill>
                  <a:srgbClr val="009900"/>
                </a:solidFill>
                <a:latin typeface="Arial" charset="0"/>
              </a:rPr>
              <a:t> 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by:</a:t>
            </a:r>
          </a:p>
          <a:p>
            <a:pPr marL="457200" indent="-457200">
              <a:defRPr/>
            </a:pPr>
            <a:r>
              <a:rPr lang="en-US" sz="2400" b="1" dirty="0">
                <a:solidFill>
                  <a:srgbClr val="000000"/>
                </a:solidFill>
                <a:latin typeface="Arial" charset="0"/>
              </a:rPr>
              <a:t>  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a. $10 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</a:rPr>
              <a:t>billion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     b. $15 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</a:rPr>
              <a:t>billion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     c. $20 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</a:rPr>
              <a:t>billion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     d. $40 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</a:rPr>
              <a:t>billion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    e. $80 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</a:rPr>
              <a:t>billion</a:t>
            </a:r>
          </a:p>
          <a:p>
            <a:pPr marL="457200" indent="-457200">
              <a:defRPr/>
            </a:pPr>
            <a:endParaRPr lang="en-US" sz="1600" b="1" dirty="0">
              <a:solidFill>
                <a:srgbClr val="000000"/>
              </a:solidFill>
              <a:latin typeface="Arial" charset="0"/>
            </a:endParaRPr>
          </a:p>
          <a:p>
            <a:pPr marL="457200" indent="-457200">
              <a:defRPr/>
            </a:pPr>
            <a:endParaRPr lang="en-US" sz="1600" b="1" dirty="0">
              <a:solidFill>
                <a:srgbClr val="000000"/>
              </a:solidFill>
              <a:latin typeface="Arial" charset="0"/>
            </a:endParaRPr>
          </a:p>
          <a:p>
            <a:pPr marL="457200" indent="-457200">
              <a:defRPr/>
            </a:pPr>
            <a:r>
              <a:rPr lang="en-US" sz="2400" b="1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sz="2400" b="1" dirty="0">
                <a:solidFill>
                  <a:srgbClr val="000000"/>
                </a:solidFill>
                <a:latin typeface="Arial" charset="0"/>
              </a:rPr>
              <a:t>. If the 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MPC is .</a:t>
            </a:r>
            <a:r>
              <a:rPr lang="en-US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50</a:t>
            </a: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, </a:t>
            </a:r>
            <a:r>
              <a:rPr lang="en-US" sz="2400" b="1" dirty="0">
                <a:solidFill>
                  <a:srgbClr val="000000"/>
                </a:solidFill>
                <a:latin typeface="Arial" charset="0"/>
              </a:rPr>
              <a:t>government could eliminate an </a:t>
            </a:r>
            <a:r>
              <a:rPr lang="en-US" sz="2400" b="1" dirty="0">
                <a:solidFill>
                  <a:srgbClr val="008000"/>
                </a:solidFill>
                <a:latin typeface="Arial" charset="0"/>
              </a:rPr>
              <a:t> </a:t>
            </a:r>
          </a:p>
          <a:p>
            <a:pPr marL="457200" indent="-457200">
              <a:defRPr/>
            </a:pPr>
            <a:r>
              <a:rPr lang="en-US" sz="2400" b="1" dirty="0">
                <a:solidFill>
                  <a:srgbClr val="008000"/>
                </a:solidFill>
                <a:latin typeface="Arial" charset="0"/>
              </a:rPr>
              <a:t>    </a:t>
            </a:r>
            <a:r>
              <a:rPr lang="en-US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inflationary G</a:t>
            </a:r>
            <a:r>
              <a:rPr lang="en-US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DP gap of $40 </a:t>
            </a:r>
            <a:r>
              <a:rPr lang="en-US" sz="24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billion</a:t>
            </a: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 </a:t>
            </a:r>
            <a:endParaRPr lang="en-US" sz="2400" b="1" dirty="0">
              <a:solidFill>
                <a:srgbClr val="000000"/>
              </a:solidFill>
              <a:latin typeface="Arial" charset="0"/>
            </a:endParaRPr>
          </a:p>
          <a:p>
            <a:pPr marL="457200" indent="-457200"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</a:t>
            </a: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by</a:t>
            </a:r>
            <a:r>
              <a:rPr lang="en-US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increasing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taxes</a:t>
            </a:r>
            <a:r>
              <a:rPr lang="en-US" sz="24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Arial" charset="0"/>
              </a:rPr>
              <a:t>by how much? </a:t>
            </a:r>
          </a:p>
          <a:p>
            <a:pPr marL="457200" indent="-457200">
              <a:defRPr/>
            </a:pPr>
            <a:r>
              <a:rPr lang="en-US" sz="2400" b="1" dirty="0">
                <a:solidFill>
                  <a:srgbClr val="000000"/>
                </a:solidFill>
                <a:latin typeface="Arial" charset="0"/>
              </a:rPr>
              <a:t>    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a. $10 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</a:rPr>
              <a:t>billion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    b. $15 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</a:rPr>
              <a:t>billion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    c. $20 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</a:rPr>
              <a:t>billio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n    d. $40 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</a:rPr>
              <a:t>billion 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   e. $80 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</a:rPr>
              <a:t>billion</a:t>
            </a:r>
          </a:p>
        </p:txBody>
      </p:sp>
      <p:sp>
        <p:nvSpPr>
          <p:cNvPr id="179208" name="Line 8"/>
          <p:cNvSpPr>
            <a:spLocks noChangeShapeType="1"/>
          </p:cNvSpPr>
          <p:nvPr/>
        </p:nvSpPr>
        <p:spPr bwMode="auto">
          <a:xfrm>
            <a:off x="3943350" y="4473575"/>
            <a:ext cx="11303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algn="ctr">
              <a:defRPr/>
            </a:pPr>
            <a:endParaRPr lang="en-US" sz="2400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9209" name="Line 9"/>
          <p:cNvSpPr>
            <a:spLocks noChangeShapeType="1"/>
          </p:cNvSpPr>
          <p:nvPr/>
        </p:nvSpPr>
        <p:spPr bwMode="auto">
          <a:xfrm>
            <a:off x="5719763" y="6419850"/>
            <a:ext cx="1122362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algn="ctr">
              <a:defRPr/>
            </a:pPr>
            <a:endParaRPr lang="en-US" sz="2400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9229" name="Line 29"/>
          <p:cNvSpPr>
            <a:spLocks noChangeShapeType="1"/>
          </p:cNvSpPr>
          <p:nvPr/>
        </p:nvSpPr>
        <p:spPr bwMode="auto">
          <a:xfrm flipH="1">
            <a:off x="3811588" y="2141538"/>
            <a:ext cx="627062" cy="452437"/>
          </a:xfrm>
          <a:prstGeom prst="line">
            <a:avLst/>
          </a:prstGeom>
          <a:noFill/>
          <a:ln w="38100">
            <a:noFill/>
            <a:round/>
            <a:headEnd/>
            <a:tailEnd type="stealth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sz="2400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9230" name="Rectangle 30"/>
          <p:cNvSpPr>
            <a:spLocks noChangeArrowheads="1"/>
          </p:cNvSpPr>
          <p:nvPr/>
        </p:nvSpPr>
        <p:spPr bwMode="auto">
          <a:xfrm>
            <a:off x="0" y="3076575"/>
            <a:ext cx="8077200" cy="327025"/>
          </a:xfrm>
          <a:prstGeom prst="rect">
            <a:avLst/>
          </a:prstGeom>
          <a:solidFill>
            <a:srgbClr val="C00000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r>
              <a:rPr lang="en-US" sz="1800" b="1" dirty="0">
                <a:solidFill>
                  <a:srgbClr val="FFFFFF"/>
                </a:solidFill>
                <a:latin typeface="Arial" charset="0"/>
              </a:rPr>
              <a:t>2</a:t>
            </a:r>
            <a:r>
              <a:rPr lang="en-US" sz="1800" b="1" dirty="0" smtClean="0">
                <a:solidFill>
                  <a:srgbClr val="FFFFFF"/>
                </a:solidFill>
                <a:latin typeface="Arial" charset="0"/>
              </a:rPr>
              <a:t>1.  </a:t>
            </a:r>
            <a:r>
              <a:rPr lang="en-US" sz="1800" b="1" dirty="0">
                <a:solidFill>
                  <a:srgbClr val="FFFFFF"/>
                </a:solidFill>
                <a:latin typeface="Arial" charset="0"/>
              </a:rPr>
              <a:t>How much of a decrease in government spending x 2 = -$40 billion?</a:t>
            </a:r>
          </a:p>
        </p:txBody>
      </p:sp>
      <p:sp>
        <p:nvSpPr>
          <p:cNvPr id="179231" name="Rectangle 31"/>
          <p:cNvSpPr>
            <a:spLocks noChangeArrowheads="1"/>
          </p:cNvSpPr>
          <p:nvPr/>
        </p:nvSpPr>
        <p:spPr bwMode="auto">
          <a:xfrm>
            <a:off x="0" y="4646613"/>
            <a:ext cx="5874222" cy="314325"/>
          </a:xfrm>
          <a:prstGeom prst="rect">
            <a:avLst/>
          </a:prstGeom>
          <a:solidFill>
            <a:srgbClr val="C00000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txBody>
          <a:bodyPr wrap="none" anchor="ctr"/>
          <a:lstStyle/>
          <a:p>
            <a:r>
              <a:rPr lang="en-US" sz="1800" b="1" dirty="0">
                <a:solidFill>
                  <a:srgbClr val="FFFFFF"/>
                </a:solidFill>
                <a:latin typeface="Arial" charset="0"/>
              </a:rPr>
              <a:t>2</a:t>
            </a:r>
            <a:r>
              <a:rPr lang="en-US" sz="1800" b="1" dirty="0" smtClean="0">
                <a:solidFill>
                  <a:srgbClr val="FFFFFF"/>
                </a:solidFill>
                <a:latin typeface="Arial" charset="0"/>
              </a:rPr>
              <a:t>2</a:t>
            </a:r>
            <a:r>
              <a:rPr lang="en-US" sz="1800" b="1" dirty="0">
                <a:solidFill>
                  <a:srgbClr val="FFFFFF"/>
                </a:solidFill>
                <a:latin typeface="Arial" charset="0"/>
              </a:rPr>
              <a:t>.  How much of a tax increase  x -1 = -$40 billion?</a:t>
            </a:r>
          </a:p>
        </p:txBody>
      </p:sp>
      <p:sp>
        <p:nvSpPr>
          <p:cNvPr id="179234" name="Rectangle 34"/>
          <p:cNvSpPr>
            <a:spLocks noChangeArrowheads="1"/>
          </p:cNvSpPr>
          <p:nvPr/>
        </p:nvSpPr>
        <p:spPr bwMode="auto">
          <a:xfrm>
            <a:off x="5127625" y="1422400"/>
            <a:ext cx="37592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Inflationary spending gap of?</a:t>
            </a:r>
          </a:p>
        </p:txBody>
      </p:sp>
      <p:sp>
        <p:nvSpPr>
          <p:cNvPr id="179255" name="Rectangle 55"/>
          <p:cNvSpPr>
            <a:spLocks noChangeArrowheads="1"/>
          </p:cNvSpPr>
          <p:nvPr/>
        </p:nvSpPr>
        <p:spPr bwMode="auto">
          <a:xfrm>
            <a:off x="4937762" y="238125"/>
            <a:ext cx="4206238" cy="497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2200" b="1" dirty="0" smtClean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$40 </a:t>
            </a:r>
            <a:r>
              <a:rPr lang="en-US" sz="2000" b="1" dirty="0" smtClean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billion </a:t>
            </a:r>
            <a:r>
              <a:rPr lang="en-US" sz="2100" b="1" dirty="0" smtClean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inflationary </a:t>
            </a:r>
            <a:r>
              <a:rPr lang="en-US" sz="2200" b="1" dirty="0" smtClean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GDP G</a:t>
            </a:r>
            <a:r>
              <a:rPr lang="en-US" sz="2000" b="1" dirty="0" smtClean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ap</a:t>
            </a:r>
            <a:r>
              <a:rPr lang="en-US" sz="2200" b="1" dirty="0" smtClean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endParaRPr lang="en-US" sz="2200" b="1" dirty="0">
              <a:solidFill>
                <a:srgbClr val="33CC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  <p:sp>
        <p:nvSpPr>
          <p:cNvPr id="67615" name="WordArt 43"/>
          <p:cNvSpPr>
            <a:spLocks noChangeArrowheads="1" noChangeShapeType="1" noTextEdit="1"/>
          </p:cNvSpPr>
          <p:nvPr/>
        </p:nvSpPr>
        <p:spPr bwMode="auto">
          <a:xfrm>
            <a:off x="100805" y="1585912"/>
            <a:ext cx="1560512" cy="393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3600" b="1" kern="1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FF33"/>
                </a:solidFill>
                <a:latin typeface="Rockwell Extra Bold"/>
              </a:rPr>
              <a:t>NS21-22</a:t>
            </a:r>
            <a:endParaRPr lang="en-US" sz="3600" b="1" kern="10" dirty="0">
              <a:ln w="12700">
                <a:solidFill>
                  <a:srgbClr val="000000"/>
                </a:solidFill>
                <a:round/>
                <a:headEnd/>
                <a:tailEnd/>
              </a:ln>
              <a:solidFill>
                <a:srgbClr val="66FF33"/>
              </a:solidFill>
              <a:latin typeface="Rockwell Extra Bold"/>
            </a:endParaRPr>
          </a:p>
        </p:txBody>
      </p:sp>
      <p:pic>
        <p:nvPicPr>
          <p:cNvPr id="67616" name="Picture 34" descr="http://www.gifworks.com/queue/32654831_24389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9437" y="5307012"/>
            <a:ext cx="1108075" cy="155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7618" name="Picture 34" descr="http://www.gifworks.com/queue/32630866_24038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311400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470" t="21126" r="12081" b="941"/>
          <a:stretch/>
        </p:blipFill>
        <p:spPr bwMode="auto">
          <a:xfrm>
            <a:off x="1946911" y="38100"/>
            <a:ext cx="2990850" cy="2990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7" name="Picture 33" descr="divider inflation line_of_fire.gi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850" y="2122487"/>
            <a:ext cx="508000" cy="212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6" name="Straight Connector 15"/>
          <p:cNvCxnSpPr/>
          <p:nvPr/>
        </p:nvCxnSpPr>
        <p:spPr bwMode="auto">
          <a:xfrm>
            <a:off x="2743200" y="1460500"/>
            <a:ext cx="2286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7" name="TextBox 16"/>
          <p:cNvSpPr txBox="1"/>
          <p:nvPr/>
        </p:nvSpPr>
        <p:spPr>
          <a:xfrm>
            <a:off x="4937760" y="1828679"/>
            <a:ext cx="4206239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17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Our goal </a:t>
            </a:r>
            <a:r>
              <a:rPr lang="en-US" sz="16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is to contract </a:t>
            </a:r>
            <a:r>
              <a:rPr lang="en-US" sz="18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GDP by $40 </a:t>
            </a:r>
            <a:r>
              <a:rPr lang="en-US" sz="1800" b="1" dirty="0" err="1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bil</a:t>
            </a:r>
            <a:r>
              <a:rPr lang="en-US" sz="18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18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391944" y="2228730"/>
            <a:ext cx="1380332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2000" b="1" u="sng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-$40 GDP</a:t>
            </a:r>
          </a:p>
          <a:p>
            <a:r>
              <a:rPr lang="en-US" sz="20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 M</a:t>
            </a:r>
            <a:r>
              <a:rPr lang="en-US" sz="16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of 2</a:t>
            </a:r>
            <a:endParaRPr lang="en-US" sz="20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741633" y="2304256"/>
            <a:ext cx="1521303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24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= -$20 G</a:t>
            </a:r>
            <a:endParaRPr lang="en-US" sz="24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838826" y="5374620"/>
            <a:ext cx="1459228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2000" b="1" u="sng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-$40 GDP</a:t>
            </a:r>
          </a:p>
          <a:p>
            <a:r>
              <a:rPr lang="en-US" sz="20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M</a:t>
            </a:r>
            <a:r>
              <a:rPr lang="en-US" sz="1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0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of -1</a:t>
            </a:r>
            <a:endParaRPr lang="en-US" sz="20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7136129" y="5478679"/>
            <a:ext cx="1283971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24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= $40 T</a:t>
            </a:r>
            <a:endParaRPr lang="en-US" sz="24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55323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792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92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3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2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7920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920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18" grpId="0"/>
      <p:bldP spid="19" grpId="0"/>
      <p:bldP spid="20" grpId="0"/>
      <p:bldP spid="21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746" name="Rectangle 2"/>
          <p:cNvSpPr>
            <a:spLocks noChangeArrowheads="1"/>
          </p:cNvSpPr>
          <p:nvPr/>
        </p:nvSpPr>
        <p:spPr bwMode="auto">
          <a:xfrm>
            <a:off x="0" y="3322638"/>
            <a:ext cx="9144000" cy="3154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457200" indent="-457200">
              <a:defRPr/>
            </a:pPr>
            <a:r>
              <a:rPr lang="en-US" sz="2400" b="1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3</a:t>
            </a:r>
            <a:r>
              <a:rPr lang="en-US" sz="2400" b="1" dirty="0">
                <a:solidFill>
                  <a:srgbClr val="000000"/>
                </a:solidFill>
                <a:latin typeface="Arial" charset="0"/>
              </a:rPr>
              <a:t>. If the 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MPC is .75</a:t>
            </a:r>
            <a:r>
              <a:rPr lang="en-US" sz="2400" b="1" dirty="0">
                <a:solidFill>
                  <a:srgbClr val="000000"/>
                </a:solidFill>
                <a:latin typeface="Arial" charset="0"/>
              </a:rPr>
              <a:t>, g</a:t>
            </a:r>
            <a:r>
              <a:rPr lang="en-US" sz="2200" b="1" dirty="0">
                <a:solidFill>
                  <a:srgbClr val="000000"/>
                </a:solidFill>
                <a:latin typeface="Arial" charset="0"/>
              </a:rPr>
              <a:t>overnment 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could</a:t>
            </a:r>
            <a:r>
              <a:rPr lang="en-US" sz="2400" b="1" dirty="0">
                <a:solidFill>
                  <a:srgbClr val="000000"/>
                </a:solidFill>
                <a:latin typeface="Arial" charset="0"/>
              </a:rPr>
              <a:t> eliminate an </a:t>
            </a:r>
            <a:r>
              <a:rPr lang="en-US" sz="24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inflationary</a:t>
            </a:r>
          </a:p>
          <a:p>
            <a:pPr marL="457200" indent="-457200">
              <a:defRPr/>
            </a:pPr>
            <a:r>
              <a:rPr lang="en-US" sz="2400" b="1" dirty="0">
                <a:solidFill>
                  <a:srgbClr val="33CC33"/>
                </a:solidFill>
                <a:latin typeface="Arial" charset="0"/>
              </a:rPr>
              <a:t>    </a:t>
            </a:r>
            <a:r>
              <a:rPr lang="en-US" sz="24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GDP gap </a:t>
            </a:r>
            <a:r>
              <a:rPr lang="en-US" sz="18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of $</a:t>
            </a:r>
            <a:r>
              <a:rPr lang="en-US" sz="24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60 </a:t>
            </a:r>
            <a:r>
              <a:rPr lang="en-US" sz="18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billion</a:t>
            </a:r>
            <a:r>
              <a:rPr lang="en-US" sz="1800" b="1" dirty="0">
                <a:solidFill>
                  <a:srgbClr val="33CC33"/>
                </a:solidFill>
                <a:latin typeface="Arial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Arial" charset="0"/>
              </a:rPr>
              <a:t>by </a:t>
            </a:r>
            <a:r>
              <a:rPr lang="en-US" sz="24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decreasing government spending</a:t>
            </a:r>
            <a:r>
              <a:rPr lang="en-US" sz="2400" b="1" dirty="0">
                <a:solidFill>
                  <a:srgbClr val="33CC33"/>
                </a:solidFill>
                <a:latin typeface="Arial" charset="0"/>
              </a:rPr>
              <a:t> </a:t>
            </a:r>
            <a:r>
              <a:rPr lang="en-US" sz="1800" b="1" dirty="0">
                <a:solidFill>
                  <a:srgbClr val="000000"/>
                </a:solidFill>
                <a:latin typeface="Arial" charset="0"/>
              </a:rPr>
              <a:t>by:</a:t>
            </a:r>
          </a:p>
          <a:p>
            <a:pPr marL="457200" indent="-457200">
              <a:defRPr/>
            </a:pPr>
            <a:r>
              <a:rPr lang="en-US" sz="2400" b="1" dirty="0">
                <a:solidFill>
                  <a:srgbClr val="000000"/>
                </a:solidFill>
                <a:latin typeface="Arial" charset="0"/>
              </a:rPr>
              <a:t>  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a. $10 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</a:rPr>
              <a:t>billion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     b. $15 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</a:rPr>
              <a:t>billion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     c. $20 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</a:rPr>
              <a:t>billion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     d. $40 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</a:rPr>
              <a:t>billion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    e. $80 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</a:rPr>
              <a:t>billion</a:t>
            </a:r>
          </a:p>
          <a:p>
            <a:pPr marL="457200" indent="-457200">
              <a:defRPr/>
            </a:pPr>
            <a:endParaRPr lang="en-US" sz="1600" b="1" dirty="0">
              <a:solidFill>
                <a:srgbClr val="000000"/>
              </a:solidFill>
              <a:latin typeface="Arial" charset="0"/>
            </a:endParaRPr>
          </a:p>
          <a:p>
            <a:pPr marL="457200" indent="-457200">
              <a:defRPr/>
            </a:pPr>
            <a:endParaRPr lang="en-US" sz="1600" b="1" dirty="0">
              <a:solidFill>
                <a:srgbClr val="000000"/>
              </a:solidFill>
              <a:latin typeface="Arial" charset="0"/>
            </a:endParaRPr>
          </a:p>
          <a:p>
            <a:pPr marL="457200" indent="-457200">
              <a:defRPr/>
            </a:pPr>
            <a:r>
              <a:rPr lang="en-US" sz="2400" b="1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4</a:t>
            </a:r>
            <a:r>
              <a:rPr lang="en-US" sz="2400" b="1" dirty="0">
                <a:solidFill>
                  <a:srgbClr val="000000"/>
                </a:solidFill>
                <a:latin typeface="Arial" charset="0"/>
              </a:rPr>
              <a:t>. If the 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MPC is .75</a:t>
            </a:r>
            <a:r>
              <a:rPr lang="en-US" sz="2400" b="1" dirty="0">
                <a:solidFill>
                  <a:srgbClr val="000000"/>
                </a:solidFill>
                <a:latin typeface="Arial" charset="0"/>
              </a:rPr>
              <a:t>, government 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could</a:t>
            </a:r>
            <a:r>
              <a:rPr lang="en-US" sz="2400" b="1" dirty="0">
                <a:solidFill>
                  <a:srgbClr val="000000"/>
                </a:solidFill>
                <a:latin typeface="Arial" charset="0"/>
              </a:rPr>
              <a:t> eliminate an </a:t>
            </a:r>
          </a:p>
          <a:p>
            <a:pPr marL="457200" indent="-457200">
              <a:defRPr/>
            </a:pPr>
            <a:r>
              <a:rPr lang="en-US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</a:t>
            </a:r>
            <a:r>
              <a:rPr lang="en-US" sz="24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inflationary</a:t>
            </a:r>
            <a:r>
              <a:rPr lang="en-US" sz="2400" b="1" dirty="0">
                <a:solidFill>
                  <a:srgbClr val="33CC33"/>
                </a:solidFill>
                <a:latin typeface="Arial" charset="0"/>
              </a:rPr>
              <a:t> </a:t>
            </a:r>
            <a:r>
              <a:rPr lang="en-US" sz="24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GDP gap of $60 billion</a:t>
            </a:r>
            <a:r>
              <a:rPr lang="en-US" sz="2400" b="1" dirty="0">
                <a:solidFill>
                  <a:srgbClr val="33CC33"/>
                </a:solidFill>
                <a:latin typeface="Arial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Arial" charset="0"/>
              </a:rPr>
              <a:t>by </a:t>
            </a:r>
          </a:p>
          <a:p>
            <a:pPr marL="457200" indent="-457200"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increasing taxes</a:t>
            </a:r>
            <a:r>
              <a:rPr lang="en-US" sz="24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Arial" charset="0"/>
              </a:rPr>
              <a:t>by how much? </a:t>
            </a:r>
          </a:p>
          <a:p>
            <a:pPr marL="457200" indent="-457200">
              <a:defRPr/>
            </a:pPr>
            <a:r>
              <a:rPr lang="en-US" sz="2400" b="1" dirty="0">
                <a:solidFill>
                  <a:srgbClr val="000000"/>
                </a:solidFill>
                <a:latin typeface="Arial" charset="0"/>
              </a:rPr>
              <a:t>    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a. $10 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</a:rPr>
              <a:t>billion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    b. $15 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</a:rPr>
              <a:t>billion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    c. $20 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</a:rPr>
              <a:t>billion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    d. $40 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</a:rPr>
              <a:t>billion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    e. $80 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</a:rPr>
              <a:t>billion</a:t>
            </a:r>
          </a:p>
        </p:txBody>
      </p:sp>
      <p:sp>
        <p:nvSpPr>
          <p:cNvPr id="415748" name="Line 4"/>
          <p:cNvSpPr>
            <a:spLocks noChangeShapeType="1"/>
          </p:cNvSpPr>
          <p:nvPr/>
        </p:nvSpPr>
        <p:spPr bwMode="auto">
          <a:xfrm>
            <a:off x="2225675" y="4443413"/>
            <a:ext cx="11303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algn="ctr">
              <a:defRPr/>
            </a:pPr>
            <a:endParaRPr lang="en-US" sz="2400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5749" name="Line 5"/>
          <p:cNvSpPr>
            <a:spLocks noChangeShapeType="1"/>
          </p:cNvSpPr>
          <p:nvPr/>
        </p:nvSpPr>
        <p:spPr bwMode="auto">
          <a:xfrm>
            <a:off x="4024313" y="6408738"/>
            <a:ext cx="1122362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algn="ctr">
              <a:defRPr/>
            </a:pPr>
            <a:endParaRPr lang="en-US" sz="2400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5753" name="Line 9"/>
          <p:cNvSpPr>
            <a:spLocks noChangeShapeType="1"/>
          </p:cNvSpPr>
          <p:nvPr/>
        </p:nvSpPr>
        <p:spPr bwMode="auto">
          <a:xfrm flipH="1">
            <a:off x="3811588" y="2141538"/>
            <a:ext cx="627062" cy="452437"/>
          </a:xfrm>
          <a:prstGeom prst="line">
            <a:avLst/>
          </a:prstGeom>
          <a:noFill/>
          <a:ln w="38100">
            <a:noFill/>
            <a:round/>
            <a:headEnd/>
            <a:tailEnd type="stealth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sz="2400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5754" name="Rectangle 10"/>
          <p:cNvSpPr>
            <a:spLocks noChangeArrowheads="1"/>
          </p:cNvSpPr>
          <p:nvPr/>
        </p:nvSpPr>
        <p:spPr bwMode="auto">
          <a:xfrm>
            <a:off x="0" y="3000375"/>
            <a:ext cx="8004175" cy="377825"/>
          </a:xfrm>
          <a:prstGeom prst="rect">
            <a:avLst/>
          </a:prstGeom>
          <a:solidFill>
            <a:srgbClr val="C00000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/>
          <a:lstStyle/>
          <a:p>
            <a:r>
              <a:rPr lang="en-US" sz="1800" b="1" dirty="0" smtClean="0">
                <a:solidFill>
                  <a:srgbClr val="FFFFFF"/>
                </a:solidFill>
                <a:latin typeface="Arial" charset="0"/>
              </a:rPr>
              <a:t>23</a:t>
            </a:r>
            <a:r>
              <a:rPr lang="en-US" sz="1800" b="1" dirty="0">
                <a:solidFill>
                  <a:srgbClr val="FFFFFF"/>
                </a:solidFill>
                <a:latin typeface="Arial" charset="0"/>
              </a:rPr>
              <a:t>.  How much of a decrease in government spending x 4 = -$60 billion?</a:t>
            </a:r>
          </a:p>
        </p:txBody>
      </p:sp>
      <p:sp>
        <p:nvSpPr>
          <p:cNvPr id="415755" name="Rectangle 11"/>
          <p:cNvSpPr>
            <a:spLocks noChangeArrowheads="1"/>
          </p:cNvSpPr>
          <p:nvPr/>
        </p:nvSpPr>
        <p:spPr bwMode="auto">
          <a:xfrm>
            <a:off x="0" y="4514851"/>
            <a:ext cx="5705475" cy="407988"/>
          </a:xfrm>
          <a:prstGeom prst="rect">
            <a:avLst/>
          </a:prstGeom>
          <a:solidFill>
            <a:srgbClr val="C00000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/>
          <a:lstStyle/>
          <a:p>
            <a:r>
              <a:rPr lang="en-US" sz="1800" b="1" dirty="0" smtClean="0">
                <a:solidFill>
                  <a:srgbClr val="FFFFFF"/>
                </a:solidFill>
                <a:latin typeface="Arial" charset="0"/>
              </a:rPr>
              <a:t>24</a:t>
            </a:r>
            <a:r>
              <a:rPr lang="en-US" sz="1800" b="1" dirty="0">
                <a:solidFill>
                  <a:srgbClr val="FFFFFF"/>
                </a:solidFill>
                <a:latin typeface="Arial" charset="0"/>
              </a:rPr>
              <a:t>.  How much of a tax increase x -3 = -$60 billion?</a:t>
            </a:r>
          </a:p>
        </p:txBody>
      </p:sp>
      <p:sp>
        <p:nvSpPr>
          <p:cNvPr id="415756" name="Rectangle 12"/>
          <p:cNvSpPr>
            <a:spLocks noChangeArrowheads="1"/>
          </p:cNvSpPr>
          <p:nvPr/>
        </p:nvSpPr>
        <p:spPr bwMode="auto">
          <a:xfrm>
            <a:off x="5016499" y="886927"/>
            <a:ext cx="3927475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Inflationary spending gap of?</a:t>
            </a:r>
          </a:p>
        </p:txBody>
      </p:sp>
      <p:sp>
        <p:nvSpPr>
          <p:cNvPr id="415757" name="Rectangle 13"/>
          <p:cNvSpPr>
            <a:spLocks noChangeArrowheads="1"/>
          </p:cNvSpPr>
          <p:nvPr/>
        </p:nvSpPr>
        <p:spPr bwMode="auto">
          <a:xfrm>
            <a:off x="4770437" y="325438"/>
            <a:ext cx="4422775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22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$60 billion inflationary GDP gap </a:t>
            </a:r>
          </a:p>
        </p:txBody>
      </p:sp>
      <p:sp>
        <p:nvSpPr>
          <p:cNvPr id="68638" name="WordArt 43"/>
          <p:cNvSpPr>
            <a:spLocks noChangeArrowheads="1" noChangeShapeType="1" noTextEdit="1"/>
          </p:cNvSpPr>
          <p:nvPr/>
        </p:nvSpPr>
        <p:spPr bwMode="auto">
          <a:xfrm>
            <a:off x="571500" y="1440964"/>
            <a:ext cx="933450" cy="393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3600" b="1" kern="1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66FF33"/>
                </a:solidFill>
                <a:latin typeface="Rockwell Extra Bold"/>
              </a:rPr>
              <a:t>23-24</a:t>
            </a:r>
            <a:endParaRPr lang="en-US" sz="3600" b="1" kern="10" dirty="0">
              <a:ln w="12700">
                <a:solidFill>
                  <a:srgbClr val="000000"/>
                </a:solidFill>
                <a:round/>
                <a:headEnd/>
                <a:tailEnd/>
              </a:ln>
              <a:solidFill>
                <a:srgbClr val="66FF33"/>
              </a:solidFill>
              <a:latin typeface="Rockwell Extra Bold"/>
            </a:endParaRPr>
          </a:p>
        </p:txBody>
      </p:sp>
      <p:pic>
        <p:nvPicPr>
          <p:cNvPr id="68639" name="Picture 34" descr="http://www.gifworks.com/queue/32654831_24389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8175" y="5307012"/>
            <a:ext cx="1108075" cy="1550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8641" name="Picture 33" descr="http://www.gifworks.com/queue/32630866_24038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311400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44" t="19129" r="11034" b="2438"/>
          <a:stretch/>
        </p:blipFill>
        <p:spPr bwMode="auto">
          <a:xfrm>
            <a:off x="1845945" y="43814"/>
            <a:ext cx="2908935" cy="2908935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14" name="Straight Connector 13"/>
          <p:cNvCxnSpPr/>
          <p:nvPr/>
        </p:nvCxnSpPr>
        <p:spPr bwMode="auto">
          <a:xfrm>
            <a:off x="2562225" y="1489075"/>
            <a:ext cx="228600" cy="0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5" name="TextBox 14"/>
          <p:cNvSpPr txBox="1"/>
          <p:nvPr/>
        </p:nvSpPr>
        <p:spPr>
          <a:xfrm>
            <a:off x="4735512" y="1298226"/>
            <a:ext cx="4457700" cy="40011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17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Our </a:t>
            </a:r>
            <a:r>
              <a:rPr lang="en-US" sz="16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goal is to contract </a:t>
            </a:r>
            <a:r>
              <a:rPr lang="en-US" sz="18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GDP by $</a:t>
            </a:r>
            <a:r>
              <a:rPr lang="en-US" sz="20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60</a:t>
            </a:r>
            <a:r>
              <a:rPr lang="en-US" sz="18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6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billion. </a:t>
            </a:r>
            <a:endParaRPr lang="en-US" sz="16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011579" y="1957457"/>
            <a:ext cx="14558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-$60 GDP</a:t>
            </a:r>
          </a:p>
          <a:p>
            <a:r>
              <a:rPr lang="en-US" sz="20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M</a:t>
            </a:r>
            <a:r>
              <a:rPr lang="en-US" sz="16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of 4</a:t>
            </a:r>
            <a:endParaRPr lang="en-US" sz="20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95559" y="2080567"/>
            <a:ext cx="1521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= -$15 G</a:t>
            </a:r>
            <a:endParaRPr lang="en-US" sz="24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874222" y="5374620"/>
            <a:ext cx="13877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u="sng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-$60 GDP</a:t>
            </a:r>
          </a:p>
          <a:p>
            <a:r>
              <a:rPr lang="en-US" sz="20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M</a:t>
            </a:r>
            <a:r>
              <a:rPr lang="en-US" sz="1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0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of -3</a:t>
            </a:r>
            <a:endParaRPr lang="en-US" sz="20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78979" y="5497730"/>
            <a:ext cx="15213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= $20 T</a:t>
            </a:r>
            <a:endParaRPr lang="en-US" sz="24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745533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5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5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5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5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5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</p:bld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306" name="Rectangle 34"/>
          <p:cNvSpPr>
            <a:spLocks noChangeArrowheads="1"/>
          </p:cNvSpPr>
          <p:nvPr/>
        </p:nvSpPr>
        <p:spPr bwMode="auto">
          <a:xfrm>
            <a:off x="0" y="3894138"/>
            <a:ext cx="9144000" cy="296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8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. </a:t>
            </a:r>
            <a:r>
              <a:rPr lang="en-US" sz="2000" b="1" dirty="0" smtClean="0">
                <a:solidFill>
                  <a:srgbClr val="000000"/>
                </a:solidFill>
                <a:latin typeface="Arial Black" pitchFamily="34" charset="0"/>
              </a:rPr>
              <a:t>GDP</a:t>
            </a:r>
            <a:r>
              <a:rPr lang="en-US" sz="1800" b="1" dirty="0" smtClean="0">
                <a:solidFill>
                  <a:srgbClr val="000000"/>
                </a:solidFill>
                <a:latin typeface="Arial Black" pitchFamily="34" charset="0"/>
              </a:rPr>
              <a:t> </a:t>
            </a:r>
            <a:r>
              <a:rPr lang="en-US" sz="1800" b="1" dirty="0">
                <a:solidFill>
                  <a:srgbClr val="000000"/>
                </a:solidFill>
                <a:latin typeface="Arial Black" pitchFamily="34" charset="0"/>
              </a:rPr>
              <a:t>is </a:t>
            </a:r>
            <a:r>
              <a:rPr lang="en-US" sz="2000" b="1" dirty="0">
                <a:solidFill>
                  <a:srgbClr val="000000"/>
                </a:solidFill>
                <a:latin typeface="Arial Black" pitchFamily="34" charset="0"/>
              </a:rPr>
              <a:t>$800 </a:t>
            </a:r>
            <a:r>
              <a:rPr lang="en-US" sz="1800" b="1" dirty="0">
                <a:solidFill>
                  <a:srgbClr val="000000"/>
                </a:solidFill>
                <a:latin typeface="Arial Black" pitchFamily="34" charset="0"/>
              </a:rPr>
              <a:t>billion</a:t>
            </a:r>
            <a:r>
              <a:rPr lang="en-US" sz="2000" dirty="0">
                <a:solidFill>
                  <a:srgbClr val="000000"/>
                </a:solidFill>
                <a:latin typeface="Arial Black" pitchFamily="34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&amp; </a:t>
            </a:r>
            <a:r>
              <a:rPr 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MPC is .9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. 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Now </a:t>
            </a:r>
            <a:r>
              <a:rPr 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“G” </a:t>
            </a:r>
            <a:endParaRPr lang="en-US" sz="2000" b="1" dirty="0" smtClean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>
              <a:defRPr/>
            </a:pPr>
            <a:r>
              <a:rPr 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20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 increases T by $25 billion</a:t>
            </a:r>
            <a:r>
              <a:rPr 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20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and</a:t>
            </a:r>
            <a:r>
              <a:rPr lang="en-US" sz="16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spends all </a:t>
            </a:r>
            <a:endParaRPr lang="en-US" sz="2000" b="1" dirty="0" smtClean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>
              <a:defRPr/>
            </a:pPr>
            <a:r>
              <a:rPr 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20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 $</a:t>
            </a:r>
            <a:r>
              <a:rPr 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25 billion</a:t>
            </a:r>
            <a:r>
              <a:rPr lang="en-US" sz="16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.</a:t>
            </a: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r>
              <a:rPr lang="en-US" sz="2000" b="1" dirty="0" smtClean="0">
                <a:solidFill>
                  <a:srgbClr val="000000"/>
                </a:solidFill>
                <a:latin typeface="Arial Black" pitchFamily="34" charset="0"/>
              </a:rPr>
              <a:t>GDP 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will change to:</a:t>
            </a: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</a:p>
          <a:p>
            <a:pPr>
              <a:defRPr/>
            </a:pP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a.$775 </a:t>
            </a:r>
            <a:r>
              <a:rPr lang="en-US" sz="1600" dirty="0">
                <a:solidFill>
                  <a:srgbClr val="000000"/>
                </a:solidFill>
                <a:latin typeface="Arial" charset="0"/>
              </a:rPr>
              <a:t>billion 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 b. $800 </a:t>
            </a:r>
            <a:r>
              <a:rPr lang="en-US" sz="1600" dirty="0">
                <a:solidFill>
                  <a:srgbClr val="000000"/>
                </a:solidFill>
                <a:latin typeface="Arial" charset="0"/>
              </a:rPr>
              <a:t>billion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  c. $825 </a:t>
            </a:r>
            <a:r>
              <a:rPr lang="en-US" sz="1600" dirty="0">
                <a:solidFill>
                  <a:srgbClr val="000000"/>
                </a:solidFill>
                <a:latin typeface="Arial" charset="0"/>
              </a:rPr>
              <a:t>billion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  d. $1,050 </a:t>
            </a:r>
            <a:r>
              <a:rPr lang="en-US" sz="1600" dirty="0">
                <a:solidFill>
                  <a:srgbClr val="000000"/>
                </a:solidFill>
                <a:latin typeface="Arial" charset="0"/>
              </a:rPr>
              <a:t>billion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  e. $1,025 </a:t>
            </a:r>
            <a:r>
              <a:rPr lang="en-US" sz="1600" dirty="0">
                <a:solidFill>
                  <a:srgbClr val="000000"/>
                </a:solidFill>
                <a:latin typeface="Arial" charset="0"/>
              </a:rPr>
              <a:t>billion</a:t>
            </a:r>
          </a:p>
          <a:p>
            <a:pPr>
              <a:defRPr/>
            </a:pPr>
            <a:endParaRPr lang="en-US" sz="800" dirty="0">
              <a:solidFill>
                <a:srgbClr val="000000"/>
              </a:solidFill>
              <a:latin typeface="Arial" charset="0"/>
            </a:endParaRPr>
          </a:p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9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. 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With an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MPC </a:t>
            </a:r>
            <a:r>
              <a:rPr lang="en-US" sz="1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of</a:t>
            </a:r>
            <a:r>
              <a:rPr 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.</a:t>
            </a:r>
            <a:r>
              <a:rPr lang="en-US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50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,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a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$200 </a:t>
            </a:r>
            <a:r>
              <a:rPr lang="en-US" sz="16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</a:t>
            </a:r>
            <a:r>
              <a:rPr lang="en-US" sz="2000" b="1" dirty="0" smtClean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increase in</a:t>
            </a:r>
            <a:r>
              <a:rPr lang="en-US" sz="2000" dirty="0">
                <a:solidFill>
                  <a:srgbClr val="008000"/>
                </a:solidFill>
                <a:latin typeface="Arial" charset="0"/>
              </a:rPr>
              <a:t> </a:t>
            </a:r>
            <a:r>
              <a:rPr 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G</a:t>
            </a:r>
            <a:r>
              <a:rPr lang="en-US" sz="2000" dirty="0">
                <a:solidFill>
                  <a:srgbClr val="008000"/>
                </a:solidFill>
                <a:latin typeface="Arial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will </a:t>
            </a:r>
            <a:r>
              <a:rPr lang="en-US" sz="2000" b="1" dirty="0">
                <a:solidFill>
                  <a:srgbClr val="99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increase consumption</a:t>
            </a:r>
            <a:r>
              <a:rPr lang="en-US" sz="2000" dirty="0">
                <a:solidFill>
                  <a:srgbClr val="9900CC"/>
                </a:solidFill>
                <a:latin typeface="Arial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by:</a:t>
            </a:r>
          </a:p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  a. $100 billion     b. $200 billion     c. $400 billion     d. $800 billion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  <a:p>
            <a:pPr>
              <a:defRPr/>
            </a:pPr>
            <a:endParaRPr lang="en-US" sz="1600" dirty="0">
              <a:solidFill>
                <a:srgbClr val="000000"/>
              </a:solidFill>
              <a:latin typeface="Arial" charset="0"/>
            </a:endParaRPr>
          </a:p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3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0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. With a </a:t>
            </a:r>
            <a:r>
              <a:rPr 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MPC </a:t>
            </a:r>
            <a:r>
              <a:rPr lang="en-US" sz="1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of</a:t>
            </a:r>
            <a:r>
              <a:rPr 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.9</a:t>
            </a:r>
            <a:r>
              <a:rPr lang="en-US" sz="2000" dirty="0">
                <a:solidFill>
                  <a:srgbClr val="0000CC"/>
                </a:solidFill>
                <a:latin typeface="Arial" charset="0"/>
              </a:rPr>
              <a:t>, 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a </a:t>
            </a:r>
            <a:r>
              <a:rPr 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$10 </a:t>
            </a:r>
            <a:r>
              <a:rPr lang="en-US" sz="16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billion</a:t>
            </a:r>
            <a:r>
              <a:rPr 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increase in G</a:t>
            </a:r>
            <a:r>
              <a:rPr lang="en-US" sz="2000" dirty="0">
                <a:solidFill>
                  <a:srgbClr val="008000"/>
                </a:solidFill>
                <a:latin typeface="Arial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will </a:t>
            </a:r>
            <a:r>
              <a:rPr lang="en-US" sz="2000" b="1" dirty="0">
                <a:solidFill>
                  <a:srgbClr val="99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increase consumption</a:t>
            </a:r>
            <a:r>
              <a:rPr lang="en-US" sz="2000" dirty="0">
                <a:solidFill>
                  <a:srgbClr val="9900CC"/>
                </a:solidFill>
                <a:latin typeface="Arial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by:</a:t>
            </a:r>
          </a:p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   a. $10 billion          b. $90 billion          c. $100 billion</a:t>
            </a:r>
          </a:p>
        </p:txBody>
      </p:sp>
      <p:sp>
        <p:nvSpPr>
          <p:cNvPr id="182305" name="Rectangle 33"/>
          <p:cNvSpPr>
            <a:spLocks noChangeArrowheads="1"/>
          </p:cNvSpPr>
          <p:nvPr/>
        </p:nvSpPr>
        <p:spPr bwMode="auto">
          <a:xfrm>
            <a:off x="0" y="1860550"/>
            <a:ext cx="7050088" cy="191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7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. To </a:t>
            </a:r>
            <a:r>
              <a:rPr 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increase </a:t>
            </a:r>
            <a:r>
              <a:rPr lang="en-US" sz="2000" b="1" dirty="0" err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equil</a:t>
            </a:r>
            <a:r>
              <a:rPr 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. GDP by $200,000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, with an </a:t>
            </a:r>
            <a:r>
              <a:rPr 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MPC of .5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,</a:t>
            </a:r>
          </a:p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   what </a:t>
            </a:r>
            <a:r>
              <a:rPr 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3 fiscal policies</a:t>
            </a:r>
            <a:r>
              <a:rPr lang="en-US" sz="2000" dirty="0">
                <a:solidFill>
                  <a:srgbClr val="008000"/>
                </a:solidFill>
                <a:latin typeface="Arial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could congress take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to close the gap?</a:t>
            </a:r>
          </a:p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  a. decrease T by $100,000     b. decrease T by $200,000</a:t>
            </a:r>
          </a:p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  c. increase G by $100,000      d. increase G by $200,000</a:t>
            </a:r>
          </a:p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  e. incr. G &amp; T by $200,000      f. 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decrease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G </a:t>
            </a:r>
            <a:r>
              <a:rPr lang="en-US" sz="1600" dirty="0">
                <a:solidFill>
                  <a:srgbClr val="000000"/>
                </a:solidFill>
                <a:latin typeface="Arial" charset="0"/>
              </a:rPr>
              <a:t>&amp;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T by $200,000</a:t>
            </a:r>
          </a:p>
        </p:txBody>
      </p:sp>
      <p:sp>
        <p:nvSpPr>
          <p:cNvPr id="182304" name="Rectangle 32"/>
          <p:cNvSpPr>
            <a:spLocks noChangeArrowheads="1"/>
          </p:cNvSpPr>
          <p:nvPr/>
        </p:nvSpPr>
        <p:spPr bwMode="auto">
          <a:xfrm>
            <a:off x="0" y="209550"/>
            <a:ext cx="9144000" cy="1798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5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. If </a:t>
            </a:r>
            <a:r>
              <a:rPr 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MPC is .6</a:t>
            </a:r>
            <a:r>
              <a:rPr lang="en-US" sz="2000" dirty="0">
                <a:solidFill>
                  <a:srgbClr val="0000CC"/>
                </a:solidFill>
                <a:latin typeface="Arial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&amp; the economy has a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recessionary spending gap of $10 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billion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,</a:t>
            </a:r>
          </a:p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  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we can conclude the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recessionary GDP gap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is $____ billion short of FE GDP.</a:t>
            </a:r>
          </a:p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  a. $10 billion      b. $15 billion      c. $25 billion      d. $60 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billion</a:t>
            </a:r>
          </a:p>
          <a:p>
            <a:pPr>
              <a:defRPr/>
            </a:pPr>
            <a:endParaRPr lang="en-US" sz="2000" dirty="0">
              <a:solidFill>
                <a:srgbClr val="000000"/>
              </a:solidFill>
              <a:latin typeface="Arial" charset="0"/>
            </a:endParaRPr>
          </a:p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6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. With a </a:t>
            </a:r>
            <a:r>
              <a:rPr 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MPC of .75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, a </a:t>
            </a:r>
            <a:r>
              <a:rPr 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$100 billion increase in G</a:t>
            </a:r>
            <a:r>
              <a:rPr lang="en-US" sz="2000" dirty="0">
                <a:solidFill>
                  <a:srgbClr val="008000"/>
                </a:solidFill>
                <a:latin typeface="Arial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will </a:t>
            </a:r>
            <a:r>
              <a:rPr lang="en-US" sz="2000" b="1" dirty="0">
                <a:solidFill>
                  <a:srgbClr val="99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increase “C”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by:</a:t>
            </a:r>
          </a:p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   a. $75 billion     b. $100 billion     c. $300 billion     d. $400 billion</a:t>
            </a:r>
          </a:p>
          <a:p>
            <a:pPr>
              <a:defRPr/>
            </a:pPr>
            <a:endParaRPr lang="en-US" sz="20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182280" name="Line 8"/>
          <p:cNvSpPr>
            <a:spLocks noChangeShapeType="1"/>
          </p:cNvSpPr>
          <p:nvPr/>
        </p:nvSpPr>
        <p:spPr bwMode="auto">
          <a:xfrm>
            <a:off x="4306888" y="942975"/>
            <a:ext cx="1109662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algn="ctr">
              <a:defRPr/>
            </a:pPr>
            <a:endParaRPr lang="en-US" sz="2400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2281" name="Line 9"/>
          <p:cNvSpPr>
            <a:spLocks noChangeShapeType="1"/>
          </p:cNvSpPr>
          <p:nvPr/>
        </p:nvSpPr>
        <p:spPr bwMode="auto">
          <a:xfrm>
            <a:off x="4392613" y="1874838"/>
            <a:ext cx="121285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algn="ctr">
              <a:defRPr/>
            </a:pPr>
            <a:endParaRPr lang="en-US" sz="2400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2282" name="Line 10"/>
          <p:cNvSpPr>
            <a:spLocks noChangeShapeType="1"/>
          </p:cNvSpPr>
          <p:nvPr/>
        </p:nvSpPr>
        <p:spPr bwMode="auto">
          <a:xfrm>
            <a:off x="3986213" y="2957513"/>
            <a:ext cx="2682875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algn="ctr">
              <a:defRPr/>
            </a:pPr>
            <a:endParaRPr lang="en-US" sz="2400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2283" name="Line 11"/>
          <p:cNvSpPr>
            <a:spLocks noChangeShapeType="1"/>
          </p:cNvSpPr>
          <p:nvPr/>
        </p:nvSpPr>
        <p:spPr bwMode="auto">
          <a:xfrm>
            <a:off x="581025" y="3257550"/>
            <a:ext cx="26416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algn="ctr">
              <a:defRPr/>
            </a:pPr>
            <a:endParaRPr lang="en-US" sz="2400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2284" name="Line 12"/>
          <p:cNvSpPr>
            <a:spLocks noChangeShapeType="1"/>
          </p:cNvSpPr>
          <p:nvPr/>
        </p:nvSpPr>
        <p:spPr bwMode="auto">
          <a:xfrm>
            <a:off x="608013" y="3573463"/>
            <a:ext cx="2620962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algn="ctr">
              <a:defRPr/>
            </a:pPr>
            <a:endParaRPr lang="en-US" sz="2400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2285" name="Line 13"/>
          <p:cNvSpPr>
            <a:spLocks noChangeShapeType="1"/>
          </p:cNvSpPr>
          <p:nvPr/>
        </p:nvSpPr>
        <p:spPr bwMode="auto">
          <a:xfrm>
            <a:off x="3802063" y="5173663"/>
            <a:ext cx="1128712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algn="ctr">
              <a:defRPr/>
            </a:pPr>
            <a:endParaRPr lang="en-US" sz="2400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2286" name="Line 14"/>
          <p:cNvSpPr>
            <a:spLocks noChangeShapeType="1"/>
          </p:cNvSpPr>
          <p:nvPr/>
        </p:nvSpPr>
        <p:spPr bwMode="auto">
          <a:xfrm flipV="1">
            <a:off x="2533650" y="5919787"/>
            <a:ext cx="1247775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algn="ctr">
              <a:defRPr/>
            </a:pPr>
            <a:endParaRPr lang="en-US" sz="2400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2287" name="Line 15"/>
          <p:cNvSpPr>
            <a:spLocks noChangeShapeType="1"/>
          </p:cNvSpPr>
          <p:nvPr/>
        </p:nvSpPr>
        <p:spPr bwMode="auto">
          <a:xfrm>
            <a:off x="2801938" y="6743700"/>
            <a:ext cx="1119187" cy="1587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algn="ctr">
              <a:defRPr/>
            </a:pPr>
            <a:endParaRPr lang="en-US" sz="2400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9653" name="Rectangle 31"/>
          <p:cNvSpPr>
            <a:spLocks noChangeArrowheads="1"/>
          </p:cNvSpPr>
          <p:nvPr/>
        </p:nvSpPr>
        <p:spPr bwMode="auto">
          <a:xfrm>
            <a:off x="7404099" y="3736975"/>
            <a:ext cx="1063625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1800" b="1" dirty="0">
                <a:solidFill>
                  <a:srgbClr val="000000"/>
                </a:solidFill>
                <a:latin typeface="Arial" charset="0"/>
              </a:rPr>
              <a:t>+200,000</a:t>
            </a: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02" t="24669" r="16000" b="8662"/>
          <a:stretch/>
        </p:blipFill>
        <p:spPr bwMode="auto">
          <a:xfrm>
            <a:off x="7050087" y="1869721"/>
            <a:ext cx="1998663" cy="1850614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51935" y="916136"/>
            <a:ext cx="62631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of 2.5 x recessionary gap of $10 billion = ?</a:t>
            </a:r>
            <a:endParaRPr lang="en-US" sz="2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Rectangle 15" descr="Papyrus"/>
          <p:cNvSpPr>
            <a:spLocks noChangeArrowheads="1"/>
          </p:cNvSpPr>
          <p:nvPr/>
        </p:nvSpPr>
        <p:spPr bwMode="auto">
          <a:xfrm>
            <a:off x="5475289" y="4276724"/>
            <a:ext cx="3659186" cy="561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l">
              <a:defRPr/>
            </a:pPr>
            <a:r>
              <a:rPr lang="en-US" sz="20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M</a:t>
            </a:r>
            <a:r>
              <a:rPr lang="en-US" sz="14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E</a:t>
            </a:r>
            <a:r>
              <a:rPr lang="en-US" sz="20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= 10 x $25 = $250</a:t>
            </a:r>
          </a:p>
          <a:p>
            <a:pPr algn="l">
              <a:defRPr/>
            </a:pP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M</a:t>
            </a:r>
            <a:r>
              <a:rPr 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T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= -9 x $25 = -$225, 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so</a:t>
            </a:r>
            <a:r>
              <a:rPr lang="en-US" sz="20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$25</a:t>
            </a:r>
            <a:r>
              <a:rPr lang="en-US" sz="20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20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14608" y="885358"/>
            <a:ext cx="22150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$25 billion</a:t>
            </a:r>
            <a:endParaRPr lang="en-US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78324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22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22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22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22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22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22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22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22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22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822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8228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822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822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1822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1822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1822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794" name="Rectangle 2"/>
          <p:cNvSpPr>
            <a:spLocks noChangeArrowheads="1"/>
          </p:cNvSpPr>
          <p:nvPr/>
        </p:nvSpPr>
        <p:spPr bwMode="auto">
          <a:xfrm>
            <a:off x="0" y="3322638"/>
            <a:ext cx="9144000" cy="3128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457200" indent="-457200">
              <a:defRPr/>
            </a:pPr>
            <a:r>
              <a:rPr lang="en-US" sz="2400" b="1" dirty="0">
                <a:solidFill>
                  <a:srgbClr val="000000"/>
                </a:solidFill>
                <a:latin typeface="Arial" charset="0"/>
              </a:rPr>
              <a:t>3</a:t>
            </a: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1</a:t>
            </a:r>
            <a:r>
              <a:rPr lang="en-US" sz="2400" b="1" dirty="0">
                <a:solidFill>
                  <a:srgbClr val="000000"/>
                </a:solidFill>
                <a:latin typeface="Arial" charset="0"/>
              </a:rPr>
              <a:t>. If the 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MPC is .</a:t>
            </a:r>
            <a:r>
              <a:rPr lang="en-US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50</a:t>
            </a: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, </a:t>
            </a:r>
            <a:r>
              <a:rPr lang="en-US" sz="2400" b="1" dirty="0">
                <a:solidFill>
                  <a:srgbClr val="000000"/>
                </a:solidFill>
                <a:latin typeface="Arial" charset="0"/>
              </a:rPr>
              <a:t>government 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could </a:t>
            </a:r>
            <a:r>
              <a:rPr lang="en-US" sz="2400" b="1" dirty="0">
                <a:solidFill>
                  <a:srgbClr val="000000"/>
                </a:solidFill>
                <a:latin typeface="Arial" charset="0"/>
              </a:rPr>
              <a:t>eliminate an </a:t>
            </a:r>
            <a:r>
              <a:rPr lang="en-US" sz="24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inflationary</a:t>
            </a:r>
          </a:p>
          <a:p>
            <a:pPr marL="457200" indent="-457200">
              <a:defRPr/>
            </a:pPr>
            <a:r>
              <a:rPr lang="en-US" sz="2400" b="1" dirty="0">
                <a:solidFill>
                  <a:srgbClr val="33CC33"/>
                </a:solidFill>
                <a:latin typeface="Arial" charset="0"/>
              </a:rPr>
              <a:t>    </a:t>
            </a:r>
            <a:r>
              <a:rPr lang="en-US" sz="24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GDP gap</a:t>
            </a:r>
            <a:r>
              <a:rPr lang="en-US" sz="20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of </a:t>
            </a:r>
            <a:r>
              <a:rPr lang="en-US" sz="24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$80 </a:t>
            </a:r>
            <a:r>
              <a:rPr lang="en-US" sz="18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billion</a:t>
            </a:r>
            <a:r>
              <a:rPr lang="en-US" sz="1800" b="1" dirty="0">
                <a:solidFill>
                  <a:srgbClr val="33CC33"/>
                </a:solidFill>
                <a:latin typeface="Arial" charset="0"/>
              </a:rPr>
              <a:t> </a:t>
            </a:r>
            <a:r>
              <a:rPr lang="en-US" sz="1800" b="1" dirty="0">
                <a:solidFill>
                  <a:srgbClr val="000000"/>
                </a:solidFill>
                <a:latin typeface="Arial" charset="0"/>
              </a:rPr>
              <a:t>by</a:t>
            </a:r>
            <a:r>
              <a:rPr lang="en-US" sz="24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decreasing government spending</a:t>
            </a:r>
            <a:r>
              <a:rPr lang="en-US" sz="2400" b="1" dirty="0">
                <a:solidFill>
                  <a:srgbClr val="33CC33"/>
                </a:solidFill>
                <a:latin typeface="Arial" charset="0"/>
              </a:rPr>
              <a:t> 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by:</a:t>
            </a:r>
          </a:p>
          <a:p>
            <a:pPr marL="457200" indent="-457200">
              <a:defRPr/>
            </a:pPr>
            <a:r>
              <a:rPr lang="en-US" sz="2400" b="1" dirty="0">
                <a:solidFill>
                  <a:srgbClr val="000000"/>
                </a:solidFill>
                <a:latin typeface="Arial" charset="0"/>
              </a:rPr>
              <a:t>  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a. $10 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</a:rPr>
              <a:t>billion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     b. $12 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</a:rPr>
              <a:t>billion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     c. $40 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</a:rPr>
              <a:t>billion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     d. $80 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</a:rPr>
              <a:t>billion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    </a:t>
            </a:r>
            <a:endParaRPr lang="en-US" sz="1600" b="1" dirty="0">
              <a:solidFill>
                <a:srgbClr val="000000"/>
              </a:solidFill>
              <a:latin typeface="Arial" charset="0"/>
            </a:endParaRPr>
          </a:p>
          <a:p>
            <a:pPr marL="457200" indent="-457200">
              <a:defRPr/>
            </a:pPr>
            <a:endParaRPr lang="en-US" sz="1600" b="1" dirty="0">
              <a:solidFill>
                <a:srgbClr val="000000"/>
              </a:solidFill>
              <a:latin typeface="Arial" charset="0"/>
            </a:endParaRPr>
          </a:p>
          <a:p>
            <a:pPr marL="457200" indent="-457200">
              <a:defRPr/>
            </a:pPr>
            <a:endParaRPr lang="en-US" sz="1600" b="1" dirty="0">
              <a:solidFill>
                <a:srgbClr val="000000"/>
              </a:solidFill>
              <a:latin typeface="Arial" charset="0"/>
            </a:endParaRPr>
          </a:p>
          <a:p>
            <a:pPr marL="457200" indent="-457200">
              <a:defRPr/>
            </a:pPr>
            <a:r>
              <a:rPr lang="en-US" sz="2400" b="1" dirty="0">
                <a:solidFill>
                  <a:srgbClr val="000000"/>
                </a:solidFill>
                <a:latin typeface="Arial" charset="0"/>
              </a:rPr>
              <a:t>3</a:t>
            </a: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US" sz="2400" b="1" dirty="0">
                <a:solidFill>
                  <a:srgbClr val="000000"/>
                </a:solidFill>
                <a:latin typeface="Arial" charset="0"/>
              </a:rPr>
              <a:t>. If the 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MPC is .</a:t>
            </a:r>
            <a:r>
              <a:rPr lang="en-US" sz="24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50</a:t>
            </a: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, </a:t>
            </a:r>
            <a:r>
              <a:rPr lang="en-US" sz="2400" b="1" dirty="0">
                <a:solidFill>
                  <a:srgbClr val="000000"/>
                </a:solidFill>
                <a:latin typeface="Arial" charset="0"/>
              </a:rPr>
              <a:t>government 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could </a:t>
            </a:r>
            <a:r>
              <a:rPr lang="en-US" sz="2400" b="1" dirty="0">
                <a:solidFill>
                  <a:srgbClr val="000000"/>
                </a:solidFill>
                <a:latin typeface="Arial" charset="0"/>
              </a:rPr>
              <a:t>eliminate an </a:t>
            </a:r>
          </a:p>
          <a:p>
            <a:pPr marL="457200" indent="-457200">
              <a:defRPr/>
            </a:pPr>
            <a:r>
              <a:rPr lang="en-US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  </a:t>
            </a:r>
            <a:r>
              <a:rPr lang="en-US" sz="24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</a:t>
            </a:r>
            <a:r>
              <a:rPr lang="en-US" sz="22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nflationary</a:t>
            </a:r>
            <a:r>
              <a:rPr lang="en-US" sz="2400" b="1" dirty="0">
                <a:solidFill>
                  <a:srgbClr val="33CC33"/>
                </a:solidFill>
                <a:latin typeface="Arial" charset="0"/>
              </a:rPr>
              <a:t> </a:t>
            </a:r>
            <a:r>
              <a:rPr lang="en-US" sz="24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GDP gap of $80 </a:t>
            </a:r>
            <a:r>
              <a:rPr lang="en-US" sz="20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billion</a:t>
            </a:r>
            <a:r>
              <a:rPr lang="en-US" sz="2400" b="1" dirty="0">
                <a:solidFill>
                  <a:srgbClr val="33CC33"/>
                </a:solidFill>
                <a:latin typeface="Arial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Arial" charset="0"/>
              </a:rPr>
              <a:t>by </a:t>
            </a:r>
          </a:p>
          <a:p>
            <a:pPr marL="457200" indent="-457200"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  increasing taxes</a:t>
            </a:r>
            <a:r>
              <a:rPr lang="en-US" sz="24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Arial" charset="0"/>
              </a:rPr>
              <a:t>by how much? </a:t>
            </a:r>
          </a:p>
          <a:p>
            <a:pPr marL="457200" indent="-457200">
              <a:defRPr/>
            </a:pPr>
            <a:r>
              <a:rPr lang="en-US" sz="2400" b="1" dirty="0">
                <a:solidFill>
                  <a:srgbClr val="000000"/>
                </a:solidFill>
                <a:latin typeface="Arial" charset="0"/>
              </a:rPr>
              <a:t>    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a. $10 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</a:rPr>
              <a:t>billion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    b. $12 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</a:rPr>
              <a:t>billion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    c. $40 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</a:rPr>
              <a:t>billio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n    d. $80 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</a:rPr>
              <a:t>billion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  </a:t>
            </a:r>
            <a:endParaRPr lang="en-US" sz="16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17796" name="Line 4"/>
          <p:cNvSpPr>
            <a:spLocks noChangeShapeType="1"/>
          </p:cNvSpPr>
          <p:nvPr/>
        </p:nvSpPr>
        <p:spPr bwMode="auto">
          <a:xfrm>
            <a:off x="3917950" y="4448175"/>
            <a:ext cx="11303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algn="ctr">
              <a:defRPr/>
            </a:pPr>
            <a:endParaRPr lang="en-US" sz="2400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7797" name="Line 5"/>
          <p:cNvSpPr>
            <a:spLocks noChangeShapeType="1"/>
          </p:cNvSpPr>
          <p:nvPr/>
        </p:nvSpPr>
        <p:spPr bwMode="auto">
          <a:xfrm>
            <a:off x="5719763" y="6397625"/>
            <a:ext cx="1122362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algn="ctr">
              <a:defRPr/>
            </a:pPr>
            <a:endParaRPr lang="en-US" sz="2400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7802" name="Rectangle 10"/>
          <p:cNvSpPr>
            <a:spLocks noChangeArrowheads="1"/>
          </p:cNvSpPr>
          <p:nvPr/>
        </p:nvSpPr>
        <p:spPr bwMode="auto">
          <a:xfrm>
            <a:off x="0" y="2992756"/>
            <a:ext cx="8121650" cy="383858"/>
          </a:xfrm>
          <a:prstGeom prst="rect">
            <a:avLst/>
          </a:prstGeom>
          <a:solidFill>
            <a:srgbClr val="C00000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/>
          <a:lstStyle/>
          <a:p>
            <a:r>
              <a:rPr lang="en-US" sz="1800" b="1" dirty="0">
                <a:solidFill>
                  <a:srgbClr val="FFFFFF"/>
                </a:solidFill>
                <a:latin typeface="Arial" charset="0"/>
              </a:rPr>
              <a:t>3</a:t>
            </a:r>
            <a:r>
              <a:rPr lang="en-US" sz="1800" b="1" dirty="0" smtClean="0">
                <a:solidFill>
                  <a:srgbClr val="FFFFFF"/>
                </a:solidFill>
                <a:latin typeface="Arial" charset="0"/>
              </a:rPr>
              <a:t>1</a:t>
            </a:r>
            <a:r>
              <a:rPr lang="en-US" sz="1800" b="1" dirty="0">
                <a:solidFill>
                  <a:srgbClr val="FFFFFF"/>
                </a:solidFill>
                <a:latin typeface="Arial" charset="0"/>
              </a:rPr>
              <a:t>.  How much of a decrease in government spending x 2 = -$80 billion?</a:t>
            </a:r>
          </a:p>
        </p:txBody>
      </p:sp>
      <p:sp>
        <p:nvSpPr>
          <p:cNvPr id="417803" name="Rectangle 11"/>
          <p:cNvSpPr>
            <a:spLocks noChangeArrowheads="1"/>
          </p:cNvSpPr>
          <p:nvPr/>
        </p:nvSpPr>
        <p:spPr bwMode="auto">
          <a:xfrm>
            <a:off x="0" y="4514851"/>
            <a:ext cx="5791200" cy="407988"/>
          </a:xfrm>
          <a:prstGeom prst="rect">
            <a:avLst/>
          </a:prstGeom>
          <a:solidFill>
            <a:srgbClr val="C00000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/>
          <a:lstStyle/>
          <a:p>
            <a:r>
              <a:rPr lang="en-US" sz="1800" b="1" dirty="0">
                <a:solidFill>
                  <a:srgbClr val="FFFFFF"/>
                </a:solidFill>
                <a:latin typeface="Arial" charset="0"/>
              </a:rPr>
              <a:t>3</a:t>
            </a:r>
            <a:r>
              <a:rPr lang="en-US" sz="1800" b="1" dirty="0" smtClean="0">
                <a:solidFill>
                  <a:srgbClr val="FFFFFF"/>
                </a:solidFill>
                <a:latin typeface="Arial" charset="0"/>
              </a:rPr>
              <a:t>2</a:t>
            </a:r>
            <a:r>
              <a:rPr lang="en-US" sz="1800" b="1" dirty="0">
                <a:solidFill>
                  <a:srgbClr val="FFFFFF"/>
                </a:solidFill>
                <a:latin typeface="Arial" charset="0"/>
              </a:rPr>
              <a:t>.  How much of a tax increase x -1 = -$80 billion?</a:t>
            </a:r>
          </a:p>
        </p:txBody>
      </p:sp>
      <p:sp>
        <p:nvSpPr>
          <p:cNvPr id="417804" name="Rectangle 12"/>
          <p:cNvSpPr>
            <a:spLocks noChangeArrowheads="1"/>
          </p:cNvSpPr>
          <p:nvPr/>
        </p:nvSpPr>
        <p:spPr bwMode="auto">
          <a:xfrm>
            <a:off x="4572000" y="1114527"/>
            <a:ext cx="3771900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Inflationary spending gap of?</a:t>
            </a:r>
          </a:p>
        </p:txBody>
      </p:sp>
      <p:sp>
        <p:nvSpPr>
          <p:cNvPr id="417805" name="Rectangle 13"/>
          <p:cNvSpPr>
            <a:spLocks noChangeArrowheads="1"/>
          </p:cNvSpPr>
          <p:nvPr/>
        </p:nvSpPr>
        <p:spPr bwMode="auto">
          <a:xfrm>
            <a:off x="4325938" y="227013"/>
            <a:ext cx="4703762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22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$80 billion inflationary GDP gap </a:t>
            </a:r>
          </a:p>
        </p:txBody>
      </p:sp>
      <p:sp>
        <p:nvSpPr>
          <p:cNvPr id="70686" name="WordArt 43"/>
          <p:cNvSpPr>
            <a:spLocks noChangeArrowheads="1" noChangeShapeType="1" noTextEdit="1"/>
          </p:cNvSpPr>
          <p:nvPr/>
        </p:nvSpPr>
        <p:spPr bwMode="auto">
          <a:xfrm>
            <a:off x="144464" y="1454150"/>
            <a:ext cx="969962" cy="393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3600" b="1" kern="1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itchFamily="34" charset="0"/>
              </a:rPr>
              <a:t>31-32</a:t>
            </a:r>
            <a:endParaRPr lang="en-US" sz="3600" b="1" kern="10" dirty="0">
              <a:ln w="12700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70687" name="Picture 34" descr="http://www.gifworks.com/queue/32654831_24389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0993" y="4824412"/>
            <a:ext cx="1471613" cy="2060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0689" name="Picture 36" descr="http://www.gifworks.com/queue/32630866_24038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243138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7" t="20472" r="11083" b="-194"/>
          <a:stretch/>
        </p:blipFill>
        <p:spPr bwMode="auto">
          <a:xfrm>
            <a:off x="1371600" y="91440"/>
            <a:ext cx="2834640" cy="2834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 w="165100" prst="coolSlant"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4229100" y="1508760"/>
            <a:ext cx="49149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Our goal is to contract GDP by $80 billion. </a:t>
            </a:r>
            <a:endParaRPr lang="en-US" sz="18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4364672" y="1990605"/>
            <a:ext cx="1387791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2000" b="1" u="sng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-$80 GDP</a:t>
            </a:r>
          </a:p>
          <a:p>
            <a:r>
              <a:rPr lang="en-US" sz="20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M</a:t>
            </a:r>
            <a:r>
              <a:rPr lang="en-US" sz="16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of 2</a:t>
            </a:r>
            <a:endParaRPr lang="en-US" sz="20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5695950" y="2073423"/>
            <a:ext cx="1521303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24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= -$40 G</a:t>
            </a:r>
            <a:endParaRPr lang="en-US" sz="24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727700" y="5374619"/>
            <a:ext cx="1387791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2000" b="1" u="sng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-$80 GDP</a:t>
            </a:r>
          </a:p>
          <a:p>
            <a:r>
              <a:rPr lang="en-US" sz="20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M</a:t>
            </a:r>
            <a:r>
              <a:rPr lang="en-US" sz="1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0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of -1</a:t>
            </a:r>
            <a:endParaRPr lang="en-US" sz="20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7040879" y="5497730"/>
            <a:ext cx="1350646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24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= $80 T</a:t>
            </a:r>
            <a:endParaRPr lang="en-US" sz="24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66946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77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77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7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77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77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  <p:bldP spid="16" grpId="0"/>
      <p:bldP spid="17" grpId="0"/>
      <p:bldP spid="1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5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2938" name="Rectangle 26"/>
          <p:cNvSpPr>
            <a:spLocks noChangeArrowheads="1"/>
          </p:cNvSpPr>
          <p:nvPr/>
        </p:nvSpPr>
        <p:spPr bwMode="auto">
          <a:xfrm>
            <a:off x="5657850" y="3581400"/>
            <a:ext cx="1238250" cy="247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18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ME</a:t>
            </a:r>
            <a:r>
              <a:rPr lang="en-US" sz="18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I</a:t>
            </a:r>
            <a:r>
              <a:rPr lang="en-US" sz="18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=12%</a:t>
            </a:r>
          </a:p>
        </p:txBody>
      </p:sp>
      <p:sp>
        <p:nvSpPr>
          <p:cNvPr id="1062914" name="Rectangle 2" descr="Papyrus"/>
          <p:cNvSpPr>
            <a:spLocks noChangeArrowheads="1"/>
          </p:cNvSpPr>
          <p:nvPr/>
        </p:nvSpPr>
        <p:spPr bwMode="auto">
          <a:xfrm>
            <a:off x="0" y="0"/>
            <a:ext cx="9144000" cy="142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endParaRPr lang="en-US" sz="2400" b="1" dirty="0">
              <a:solidFill>
                <a:srgbClr val="C00000"/>
              </a:solidFill>
              <a:cs typeface="Arial" charset="0"/>
            </a:endParaRPr>
          </a:p>
          <a:p>
            <a:pPr algn="ctr">
              <a:defRPr/>
            </a:pP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[If expected returns exceed 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the 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real  interest rate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 of 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interest,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 the 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firm will normally make</a:t>
            </a:r>
            <a:r>
              <a:rPr lang="en-US" sz="20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 the 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investment.]</a:t>
            </a:r>
          </a:p>
        </p:txBody>
      </p:sp>
      <p:sp>
        <p:nvSpPr>
          <p:cNvPr id="1062917" name="Line 5"/>
          <p:cNvSpPr>
            <a:spLocks noChangeShapeType="1"/>
          </p:cNvSpPr>
          <p:nvPr/>
        </p:nvSpPr>
        <p:spPr bwMode="auto">
          <a:xfrm>
            <a:off x="1390650" y="1543050"/>
            <a:ext cx="0" cy="392430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062918" name="Line 6"/>
          <p:cNvSpPr>
            <a:spLocks noChangeShapeType="1"/>
          </p:cNvSpPr>
          <p:nvPr/>
        </p:nvSpPr>
        <p:spPr bwMode="auto">
          <a:xfrm>
            <a:off x="1390650" y="5467350"/>
            <a:ext cx="7334250" cy="19050"/>
          </a:xfrm>
          <a:prstGeom prst="line">
            <a:avLst/>
          </a:prstGeom>
          <a:noFill/>
          <a:ln w="571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062919" name="Rectangle 7"/>
          <p:cNvSpPr>
            <a:spLocks noChangeArrowheads="1"/>
          </p:cNvSpPr>
          <p:nvPr/>
        </p:nvSpPr>
        <p:spPr bwMode="auto">
          <a:xfrm>
            <a:off x="723900" y="1524000"/>
            <a:ext cx="666750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30%</a:t>
            </a:r>
          </a:p>
          <a:p>
            <a:pPr algn="ctr">
              <a:defRPr/>
            </a:pPr>
            <a:endParaRPr lang="en-US" sz="20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en-US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25%</a:t>
            </a:r>
          </a:p>
          <a:p>
            <a:pPr algn="ctr">
              <a:defRPr/>
            </a:pPr>
            <a:endParaRPr lang="en-US" sz="20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20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%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18</a:t>
            </a:r>
            <a:r>
              <a:rPr lang="en-US" sz="18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%</a:t>
            </a:r>
          </a:p>
          <a:p>
            <a:pPr algn="ctr">
              <a:defRPr/>
            </a:pPr>
            <a:r>
              <a:rPr lang="en-US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15%</a:t>
            </a:r>
          </a:p>
          <a:p>
            <a:pPr algn="ctr">
              <a:defRPr/>
            </a:pPr>
            <a:endParaRPr lang="en-US" sz="2000" b="1" dirty="0">
              <a:solidFill>
                <a:srgbClr val="000000"/>
              </a:solidFill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en-US" sz="2000" b="1" dirty="0">
                <a:solidFill>
                  <a:srgbClr val="000000"/>
                </a:solidFill>
                <a:latin typeface="Arial" charset="0"/>
                <a:cs typeface="Arial" charset="0"/>
              </a:rPr>
              <a:t>10%</a:t>
            </a:r>
          </a:p>
          <a:p>
            <a:pPr algn="ctr">
              <a:defRPr/>
            </a:pPr>
            <a:endParaRPr lang="en-US" sz="2000" b="1" dirty="0">
              <a:solidFill>
                <a:srgbClr val="FF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  <a:p>
            <a:pPr algn="ctr">
              <a:defRPr/>
            </a:pPr>
            <a:r>
              <a:rPr lang="en-US" sz="24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5%</a:t>
            </a:r>
          </a:p>
          <a:p>
            <a:pPr algn="ctr">
              <a:defRPr/>
            </a:pPr>
            <a:endParaRPr lang="en-US" sz="2000" b="1" dirty="0">
              <a:solidFill>
                <a:srgbClr val="99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5367" name="Rectangle 8"/>
          <p:cNvSpPr>
            <a:spLocks noChangeArrowheads="1"/>
          </p:cNvSpPr>
          <p:nvPr/>
        </p:nvSpPr>
        <p:spPr bwMode="auto">
          <a:xfrm>
            <a:off x="1266825" y="6048375"/>
            <a:ext cx="74295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b="1" dirty="0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[</a:t>
            </a:r>
            <a:r>
              <a:rPr lang="en-US" sz="2400" b="1" dirty="0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QID</a:t>
            </a:r>
            <a:r>
              <a:rPr lang="en-US" sz="1800" b="1" dirty="0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] </a:t>
            </a:r>
            <a:r>
              <a:rPr lang="en-US" sz="2400" b="1" dirty="0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Q</a:t>
            </a:r>
            <a:r>
              <a:rPr lang="en-US" sz="1800" b="1" dirty="0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uantity of </a:t>
            </a:r>
            <a:r>
              <a:rPr lang="en-US" sz="2400" b="1" dirty="0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I</a:t>
            </a:r>
            <a:r>
              <a:rPr lang="en-US" sz="1800" b="1" dirty="0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nvestment </a:t>
            </a:r>
            <a:r>
              <a:rPr lang="en-US" sz="2400" b="1" dirty="0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D</a:t>
            </a:r>
            <a:r>
              <a:rPr lang="en-US" sz="1800" b="1" dirty="0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emanded (millions)</a:t>
            </a:r>
          </a:p>
        </p:txBody>
      </p:sp>
      <p:sp>
        <p:nvSpPr>
          <p:cNvPr id="1062921" name="Rectangle 9"/>
          <p:cNvSpPr>
            <a:spLocks noChangeArrowheads="1"/>
          </p:cNvSpPr>
          <p:nvPr/>
        </p:nvSpPr>
        <p:spPr bwMode="auto">
          <a:xfrm>
            <a:off x="1162050" y="5384800"/>
            <a:ext cx="7524750" cy="55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0         1         2            </a:t>
            </a:r>
            <a:r>
              <a:rPr lang="en-US" sz="24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3</a:t>
            </a: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           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4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4</a:t>
            </a: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             </a:t>
            </a:r>
            <a:r>
              <a:rPr lang="en-US" sz="24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5</a:t>
            </a:r>
            <a:r>
              <a:rPr lang="en-US" sz="2400" b="1" dirty="0">
                <a:solidFill>
                  <a:srgbClr val="66FF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  <a:cs typeface="Arial" charset="0"/>
              </a:rPr>
              <a:t>                </a:t>
            </a:r>
            <a:r>
              <a:rPr lang="en-US" sz="2400" b="1" dirty="0">
                <a:solidFill>
                  <a:srgbClr val="66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6</a:t>
            </a:r>
            <a:r>
              <a:rPr lang="en-US" sz="2400" b="1" dirty="0">
                <a:solidFill>
                  <a:srgbClr val="FF66FF"/>
                </a:solidFill>
                <a:latin typeface="Arial" charset="0"/>
                <a:cs typeface="Arial" charset="0"/>
              </a:rPr>
              <a:t> </a:t>
            </a:r>
          </a:p>
        </p:txBody>
      </p:sp>
      <p:sp>
        <p:nvSpPr>
          <p:cNvPr id="1062922" name="Line 10"/>
          <p:cNvSpPr>
            <a:spLocks noChangeShapeType="1"/>
          </p:cNvSpPr>
          <p:nvPr/>
        </p:nvSpPr>
        <p:spPr bwMode="auto">
          <a:xfrm>
            <a:off x="1409700" y="2000250"/>
            <a:ext cx="1771650" cy="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062923" name="Line 11"/>
          <p:cNvSpPr>
            <a:spLocks noChangeShapeType="1"/>
          </p:cNvSpPr>
          <p:nvPr/>
        </p:nvSpPr>
        <p:spPr bwMode="auto">
          <a:xfrm>
            <a:off x="3181350" y="2000250"/>
            <a:ext cx="0" cy="3467100"/>
          </a:xfrm>
          <a:prstGeom prst="line">
            <a:avLst/>
          </a:prstGeom>
          <a:noFill/>
          <a:ln w="38100">
            <a:solidFill>
              <a:schemeClr val="tx1"/>
            </a:solidFill>
            <a:prstDash val="sysDot"/>
            <a:round/>
            <a:headEnd/>
            <a:tailEnd type="stealth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062924" name="Line 12"/>
          <p:cNvSpPr>
            <a:spLocks noChangeShapeType="1"/>
          </p:cNvSpPr>
          <p:nvPr/>
        </p:nvSpPr>
        <p:spPr bwMode="auto">
          <a:xfrm>
            <a:off x="3181350" y="3086100"/>
            <a:ext cx="1200150" cy="0"/>
          </a:xfrm>
          <a:prstGeom prst="line">
            <a:avLst/>
          </a:prstGeom>
          <a:noFill/>
          <a:ln w="38100">
            <a:solidFill>
              <a:srgbClr val="0099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062925" name="Line 13"/>
          <p:cNvSpPr>
            <a:spLocks noChangeShapeType="1"/>
          </p:cNvSpPr>
          <p:nvPr/>
        </p:nvSpPr>
        <p:spPr bwMode="auto">
          <a:xfrm>
            <a:off x="4381500" y="3105150"/>
            <a:ext cx="0" cy="2381250"/>
          </a:xfrm>
          <a:prstGeom prst="line">
            <a:avLst/>
          </a:prstGeom>
          <a:noFill/>
          <a:ln w="38100">
            <a:solidFill>
              <a:srgbClr val="009900"/>
            </a:solidFill>
            <a:prstDash val="sysDot"/>
            <a:round/>
            <a:headEnd/>
            <a:tailEnd type="stealth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062926" name="Line 14"/>
          <p:cNvSpPr>
            <a:spLocks noChangeShapeType="1"/>
          </p:cNvSpPr>
          <p:nvPr/>
        </p:nvSpPr>
        <p:spPr bwMode="auto">
          <a:xfrm>
            <a:off x="4381500" y="3648075"/>
            <a:ext cx="1238250" cy="0"/>
          </a:xfrm>
          <a:prstGeom prst="line">
            <a:avLst/>
          </a:prstGeom>
          <a:noFill/>
          <a:ln w="38100">
            <a:solidFill>
              <a:srgbClr val="663300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062927" name="Line 15"/>
          <p:cNvSpPr>
            <a:spLocks noChangeShapeType="1"/>
          </p:cNvSpPr>
          <p:nvPr/>
        </p:nvSpPr>
        <p:spPr bwMode="auto">
          <a:xfrm>
            <a:off x="5619750" y="3648074"/>
            <a:ext cx="19050" cy="1819275"/>
          </a:xfrm>
          <a:prstGeom prst="line">
            <a:avLst/>
          </a:prstGeom>
          <a:noFill/>
          <a:ln w="38100">
            <a:solidFill>
              <a:srgbClr val="663300"/>
            </a:solidFill>
            <a:prstDash val="sysDot"/>
            <a:round/>
            <a:headEnd/>
            <a:tailEnd type="stealth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062928" name="Line 16"/>
          <p:cNvSpPr>
            <a:spLocks noChangeShapeType="1"/>
          </p:cNvSpPr>
          <p:nvPr/>
        </p:nvSpPr>
        <p:spPr bwMode="auto">
          <a:xfrm>
            <a:off x="5638800" y="3867150"/>
            <a:ext cx="1295400" cy="0"/>
          </a:xfrm>
          <a:prstGeom prst="line">
            <a:avLst/>
          </a:prstGeom>
          <a:noFill/>
          <a:ln w="38100">
            <a:solidFill>
              <a:srgbClr val="0066FF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062929" name="Line 17"/>
          <p:cNvSpPr>
            <a:spLocks noChangeShapeType="1"/>
          </p:cNvSpPr>
          <p:nvPr/>
        </p:nvSpPr>
        <p:spPr bwMode="auto">
          <a:xfrm>
            <a:off x="6915150" y="3867150"/>
            <a:ext cx="0" cy="1600200"/>
          </a:xfrm>
          <a:prstGeom prst="line">
            <a:avLst/>
          </a:prstGeom>
          <a:noFill/>
          <a:ln w="38100">
            <a:solidFill>
              <a:srgbClr val="0066FF"/>
            </a:solidFill>
            <a:prstDash val="sysDot"/>
            <a:round/>
            <a:headEnd/>
            <a:tailEnd type="stealth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062930" name="Line 18"/>
          <p:cNvSpPr>
            <a:spLocks noChangeShapeType="1"/>
          </p:cNvSpPr>
          <p:nvPr/>
        </p:nvSpPr>
        <p:spPr bwMode="auto">
          <a:xfrm>
            <a:off x="6915150" y="4457700"/>
            <a:ext cx="1638300" cy="0"/>
          </a:xfrm>
          <a:prstGeom prst="line">
            <a:avLst/>
          </a:prstGeom>
          <a:noFill/>
          <a:ln w="38100">
            <a:solidFill>
              <a:srgbClr val="6600FF"/>
            </a:solidFill>
            <a:prstDash val="sysDot"/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062931" name="Line 19"/>
          <p:cNvSpPr>
            <a:spLocks noChangeShapeType="1"/>
          </p:cNvSpPr>
          <p:nvPr/>
        </p:nvSpPr>
        <p:spPr bwMode="auto">
          <a:xfrm>
            <a:off x="8553450" y="4457700"/>
            <a:ext cx="0" cy="1028700"/>
          </a:xfrm>
          <a:prstGeom prst="line">
            <a:avLst/>
          </a:prstGeom>
          <a:noFill/>
          <a:ln w="38100">
            <a:solidFill>
              <a:srgbClr val="6600FF"/>
            </a:solidFill>
            <a:prstDash val="sysDot"/>
            <a:round/>
            <a:headEnd/>
            <a:tailEnd type="stealth" w="med" len="med"/>
          </a:ln>
          <a:effectLst/>
        </p:spPr>
        <p:txBody>
          <a:bodyPr/>
          <a:lstStyle/>
          <a:p>
            <a:pPr>
              <a:defRPr/>
            </a:pPr>
            <a:endParaRPr lang="en-US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sp>
        <p:nvSpPr>
          <p:cNvPr id="15379" name="Rectangle 20"/>
          <p:cNvSpPr>
            <a:spLocks noChangeArrowheads="1"/>
          </p:cNvSpPr>
          <p:nvPr/>
        </p:nvSpPr>
        <p:spPr bwMode="auto">
          <a:xfrm>
            <a:off x="1504950" y="1577975"/>
            <a:ext cx="16002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>
                <a:solidFill>
                  <a:srgbClr val="000000"/>
                </a:solidFill>
                <a:latin typeface="Arial" charset="0"/>
                <a:cs typeface="Arial" charset="0"/>
              </a:rPr>
              <a:t>ME</a:t>
            </a:r>
            <a:r>
              <a:rPr lang="en-US" sz="2000" b="1">
                <a:solidFill>
                  <a:srgbClr val="000000"/>
                </a:solidFill>
                <a:latin typeface="Verdana" pitchFamily="34" charset="0"/>
                <a:cs typeface="Arial" charset="0"/>
              </a:rPr>
              <a:t>I</a:t>
            </a:r>
            <a:r>
              <a:rPr lang="en-US" sz="2000" b="1">
                <a:solidFill>
                  <a:srgbClr val="000000"/>
                </a:solidFill>
                <a:latin typeface="Arial" charset="0"/>
                <a:cs typeface="Arial" charset="0"/>
              </a:rPr>
              <a:t> = 27%</a:t>
            </a:r>
          </a:p>
        </p:txBody>
      </p:sp>
      <p:sp>
        <p:nvSpPr>
          <p:cNvPr id="15380" name="Rectangle 21"/>
          <p:cNvSpPr>
            <a:spLocks noChangeArrowheads="1"/>
          </p:cNvSpPr>
          <p:nvPr/>
        </p:nvSpPr>
        <p:spPr bwMode="auto">
          <a:xfrm>
            <a:off x="1409700" y="4810125"/>
            <a:ext cx="17145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1800" b="1" dirty="0">
                <a:solidFill>
                  <a:srgbClr val="000000"/>
                </a:solidFill>
                <a:latin typeface="Arial" charset="0"/>
                <a:cs typeface="Arial" charset="0"/>
              </a:rPr>
              <a:t>Renovate plant</a:t>
            </a:r>
          </a:p>
          <a:p>
            <a:pPr algn="ctr"/>
            <a:r>
              <a:rPr lang="en-US" sz="1800" b="1" dirty="0">
                <a:solidFill>
                  <a:srgbClr val="000000"/>
                </a:solidFill>
                <a:latin typeface="Arial" charset="0"/>
                <a:cs typeface="Arial" charset="0"/>
              </a:rPr>
              <a:t>$2 million</a:t>
            </a:r>
          </a:p>
        </p:txBody>
      </p:sp>
      <p:sp>
        <p:nvSpPr>
          <p:cNvPr id="1062934" name="Rectangle 22"/>
          <p:cNvSpPr>
            <a:spLocks noChangeArrowheads="1"/>
          </p:cNvSpPr>
          <p:nvPr/>
        </p:nvSpPr>
        <p:spPr bwMode="auto">
          <a:xfrm>
            <a:off x="3219450" y="2724150"/>
            <a:ext cx="123825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ME</a:t>
            </a:r>
            <a:r>
              <a:rPr lang="en-US" sz="20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I</a:t>
            </a:r>
            <a:r>
              <a:rPr lang="en-US" sz="20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=20%</a:t>
            </a:r>
          </a:p>
        </p:txBody>
      </p:sp>
      <p:sp>
        <p:nvSpPr>
          <p:cNvPr id="1062935" name="Rectangle 23"/>
          <p:cNvSpPr>
            <a:spLocks noChangeArrowheads="1"/>
          </p:cNvSpPr>
          <p:nvPr/>
        </p:nvSpPr>
        <p:spPr bwMode="auto">
          <a:xfrm>
            <a:off x="3257550" y="4095750"/>
            <a:ext cx="11049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18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Add new</a:t>
            </a:r>
          </a:p>
          <a:p>
            <a:pPr algn="ctr">
              <a:defRPr/>
            </a:pPr>
            <a:r>
              <a:rPr lang="en-US" sz="18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wing to </a:t>
            </a:r>
          </a:p>
          <a:p>
            <a:pPr algn="ctr">
              <a:defRPr/>
            </a:pPr>
            <a:r>
              <a:rPr lang="en-US" sz="18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factory</a:t>
            </a:r>
          </a:p>
          <a:p>
            <a:pPr algn="ctr">
              <a:defRPr/>
            </a:pPr>
            <a:r>
              <a:rPr lang="en-US" sz="18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$1 mil.</a:t>
            </a:r>
          </a:p>
        </p:txBody>
      </p:sp>
      <p:sp>
        <p:nvSpPr>
          <p:cNvPr id="1062936" name="Rectangle 24"/>
          <p:cNvSpPr>
            <a:spLocks noChangeArrowheads="1"/>
          </p:cNvSpPr>
          <p:nvPr/>
        </p:nvSpPr>
        <p:spPr bwMode="auto">
          <a:xfrm>
            <a:off x="4438650" y="3314700"/>
            <a:ext cx="120015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ME</a:t>
            </a:r>
            <a:r>
              <a:rPr lang="en-US" sz="20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  <a:cs typeface="Arial" charset="0"/>
              </a:rPr>
              <a:t>I</a:t>
            </a:r>
            <a:r>
              <a:rPr lang="en-US" sz="20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=15%</a:t>
            </a:r>
          </a:p>
        </p:txBody>
      </p:sp>
      <p:sp>
        <p:nvSpPr>
          <p:cNvPr id="1062937" name="Rectangle 25"/>
          <p:cNvSpPr>
            <a:spLocks noChangeArrowheads="1"/>
          </p:cNvSpPr>
          <p:nvPr/>
        </p:nvSpPr>
        <p:spPr bwMode="auto">
          <a:xfrm>
            <a:off x="4438650" y="4581525"/>
            <a:ext cx="1123950" cy="850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1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Purchase</a:t>
            </a:r>
          </a:p>
          <a:p>
            <a:pPr algn="ctr">
              <a:defRPr/>
            </a:pPr>
            <a:r>
              <a:rPr lang="en-US" sz="1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machines</a:t>
            </a:r>
          </a:p>
          <a:p>
            <a:pPr algn="ctr">
              <a:defRPr/>
            </a:pPr>
            <a:r>
              <a:rPr lang="en-US" sz="1800" b="1" dirty="0">
                <a:solidFill>
                  <a:srgbClr val="6633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$1.5 mil.</a:t>
            </a:r>
          </a:p>
        </p:txBody>
      </p:sp>
      <p:sp>
        <p:nvSpPr>
          <p:cNvPr id="1062939" name="Rectangle 27"/>
          <p:cNvSpPr>
            <a:spLocks noChangeArrowheads="1"/>
          </p:cNvSpPr>
          <p:nvPr/>
        </p:nvSpPr>
        <p:spPr bwMode="auto">
          <a:xfrm>
            <a:off x="5676900" y="4171950"/>
            <a:ext cx="1181100" cy="1276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50800" h="38100" prst="riblet"/>
            </a:sp3d>
          </a:bodyPr>
          <a:lstStyle/>
          <a:p>
            <a:pPr algn="ctr">
              <a:defRPr/>
            </a:pPr>
            <a:r>
              <a:rPr lang="en-US" sz="17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Acquire</a:t>
            </a:r>
          </a:p>
          <a:p>
            <a:pPr algn="ctr">
              <a:defRPr/>
            </a:pPr>
            <a:r>
              <a:rPr lang="en-US" sz="17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additional</a:t>
            </a:r>
          </a:p>
          <a:p>
            <a:pPr algn="ctr">
              <a:defRPr/>
            </a:pPr>
            <a:r>
              <a:rPr lang="en-US" sz="17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power</a:t>
            </a:r>
          </a:p>
          <a:p>
            <a:pPr algn="ctr">
              <a:defRPr/>
            </a:pPr>
            <a:r>
              <a:rPr lang="en-US" sz="17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facilities</a:t>
            </a:r>
          </a:p>
          <a:p>
            <a:pPr algn="ctr">
              <a:defRPr/>
            </a:pPr>
            <a:r>
              <a:rPr lang="en-US" sz="17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$1.5 mil.</a:t>
            </a:r>
          </a:p>
        </p:txBody>
      </p:sp>
      <p:sp>
        <p:nvSpPr>
          <p:cNvPr id="15386" name="Rectangle 28"/>
          <p:cNvSpPr>
            <a:spLocks noChangeArrowheads="1"/>
          </p:cNvSpPr>
          <p:nvPr/>
        </p:nvSpPr>
        <p:spPr bwMode="auto">
          <a:xfrm>
            <a:off x="6972300" y="4133850"/>
            <a:ext cx="1562100" cy="285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2000" b="1" dirty="0">
                <a:solidFill>
                  <a:srgbClr val="6600FF"/>
                </a:solidFill>
                <a:latin typeface="Arial" charset="0"/>
                <a:cs typeface="Arial" charset="0"/>
              </a:rPr>
              <a:t>ME</a:t>
            </a:r>
            <a:r>
              <a:rPr lang="en-US" sz="2000" b="1" dirty="0">
                <a:solidFill>
                  <a:srgbClr val="6600FF"/>
                </a:solidFill>
                <a:latin typeface="Verdana" pitchFamily="34" charset="0"/>
                <a:cs typeface="Arial" charset="0"/>
              </a:rPr>
              <a:t>I</a:t>
            </a:r>
            <a:r>
              <a:rPr lang="en-US" sz="2000" b="1" dirty="0">
                <a:solidFill>
                  <a:srgbClr val="6600FF"/>
                </a:solidFill>
                <a:latin typeface="Arial" charset="0"/>
                <a:cs typeface="Arial" charset="0"/>
              </a:rPr>
              <a:t> = 7%</a:t>
            </a:r>
          </a:p>
        </p:txBody>
      </p:sp>
      <p:sp>
        <p:nvSpPr>
          <p:cNvPr id="15387" name="Rectangle 29"/>
          <p:cNvSpPr>
            <a:spLocks noChangeArrowheads="1"/>
          </p:cNvSpPr>
          <p:nvPr/>
        </p:nvSpPr>
        <p:spPr bwMode="auto">
          <a:xfrm>
            <a:off x="6934200" y="4972050"/>
            <a:ext cx="15621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1600" b="1" dirty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Verdana" pitchFamily="34" charset="0"/>
                <a:cs typeface="Arial" charset="0"/>
              </a:rPr>
              <a:t>I</a:t>
            </a:r>
            <a:r>
              <a:rPr lang="en-US" sz="1500" b="1" dirty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nstall</a:t>
            </a:r>
            <a:r>
              <a:rPr lang="en-US" sz="1200" b="1" dirty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 </a:t>
            </a:r>
            <a:r>
              <a:rPr lang="en-US" sz="1600" b="1" dirty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computer</a:t>
            </a:r>
          </a:p>
          <a:p>
            <a:pPr algn="ctr"/>
            <a:r>
              <a:rPr lang="en-US" sz="1600" b="1" dirty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  <a:cs typeface="Arial" charset="0"/>
              </a:rPr>
              <a:t>system   $1 mil.</a:t>
            </a:r>
          </a:p>
        </p:txBody>
      </p:sp>
      <p:sp>
        <p:nvSpPr>
          <p:cNvPr id="15388" name="Rectangle 30"/>
          <p:cNvSpPr>
            <a:spLocks noChangeArrowheads="1"/>
          </p:cNvSpPr>
          <p:nvPr/>
        </p:nvSpPr>
        <p:spPr bwMode="auto">
          <a:xfrm>
            <a:off x="3390900" y="1276350"/>
            <a:ext cx="4400550" cy="1009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[</a:t>
            </a:r>
            <a:r>
              <a:rPr lang="en-US" sz="3200" b="1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One</a:t>
            </a:r>
            <a:r>
              <a:rPr lang="en-US" b="1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  firm’s  demand</a:t>
            </a:r>
          </a:p>
          <a:p>
            <a:pPr algn="ctr"/>
            <a:r>
              <a:rPr lang="en-US" b="1">
                <a:solidFill>
                  <a:srgbClr val="000000"/>
                </a:solidFill>
                <a:latin typeface="Arial Black" pitchFamily="34" charset="0"/>
                <a:cs typeface="Arial" charset="0"/>
              </a:rPr>
              <a:t>curve for investment]</a:t>
            </a:r>
          </a:p>
        </p:txBody>
      </p:sp>
      <p:pic>
        <p:nvPicPr>
          <p:cNvPr id="15389" name="Picture 31" descr="new_development_real_estate_sign_swing_lg_clr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438275" y="2171700"/>
            <a:ext cx="1714500" cy="2057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0" name="Picture 33" descr="machinery crane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435475" y="3622675"/>
            <a:ext cx="1200150" cy="933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1" name="Picture 34" descr="Electicity_3"/>
          <p:cNvPicPr>
            <a:picLocks noChangeAspect="1" noChangeArrowheads="1" noCrop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715000" y="3900488"/>
            <a:ext cx="1085850" cy="333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2" name="Picture 35" descr="techie_installing_hardware_in_computer_lg_clr"/>
          <p:cNvPicPr>
            <a:picLocks noChangeAspect="1" noChangeArrowheads="1" noCrop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7458075" y="4486275"/>
            <a:ext cx="590550" cy="590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3" name="Picture 3" descr="4bullet"/>
          <p:cNvPicPr>
            <a:picLocks noChangeAspect="1" noChangeArrowheads="1" noCrop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1362075" y="3249613"/>
            <a:ext cx="296863" cy="260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4" name="Picture 4" descr="a gr pt"/>
          <p:cNvPicPr>
            <a:picLocks noChangeAspect="1" noChangeArrowheads="1" noCrop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1238250" y="4752975"/>
            <a:ext cx="36195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395" name="Picture 37" descr="Construction 5"/>
          <p:cNvPicPr>
            <a:picLocks noChangeAspect="1" noChangeArrowheads="1" noCrop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3189288" y="3121025"/>
            <a:ext cx="1190625" cy="895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62950" name="WordArt 38"/>
          <p:cNvSpPr>
            <a:spLocks noChangeArrowheads="1" noChangeShapeType="1" noTextEdit="1"/>
          </p:cNvSpPr>
          <p:nvPr/>
        </p:nvSpPr>
        <p:spPr bwMode="auto">
          <a:xfrm>
            <a:off x="346075" y="63500"/>
            <a:ext cx="8401050" cy="444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3600" b="1" kern="10" dirty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  <a:cs typeface="Arial" charset="0"/>
              </a:rPr>
              <a:t>Marginal Efficiency of </a:t>
            </a:r>
            <a:r>
              <a:rPr lang="en-US" sz="3600" b="1" kern="10" dirty="0" smtClean="0">
                <a:ln w="1905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/>
                <a:cs typeface="Arial" charset="0"/>
              </a:rPr>
              <a:t>Investment[real capital]</a:t>
            </a:r>
            <a:endParaRPr lang="en-US" sz="3600" b="1" kern="10" dirty="0">
              <a:ln w="19050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Arial Black"/>
              <a:cs typeface="Arial" charset="0"/>
            </a:endParaRPr>
          </a:p>
        </p:txBody>
      </p:sp>
      <p:sp>
        <p:nvSpPr>
          <p:cNvPr id="15398" name="Rectangle 40"/>
          <p:cNvSpPr>
            <a:spLocks noChangeArrowheads="1"/>
          </p:cNvSpPr>
          <p:nvPr/>
        </p:nvSpPr>
        <p:spPr bwMode="auto">
          <a:xfrm rot="-5400000">
            <a:off x="-1066800" y="3257550"/>
            <a:ext cx="2838450" cy="342900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sz="2000" b="1">
                <a:solidFill>
                  <a:srgbClr val="000000"/>
                </a:solidFill>
                <a:latin typeface="Arial" charset="0"/>
                <a:cs typeface="Arial" charset="0"/>
              </a:rPr>
              <a:t>Real Interest Rates</a:t>
            </a:r>
          </a:p>
        </p:txBody>
      </p:sp>
      <p:sp>
        <p:nvSpPr>
          <p:cNvPr id="1062953" name="Rectangle 41"/>
          <p:cNvSpPr>
            <a:spLocks noChangeArrowheads="1"/>
          </p:cNvSpPr>
          <p:nvPr/>
        </p:nvSpPr>
        <p:spPr bwMode="auto">
          <a:xfrm>
            <a:off x="4733925" y="2305050"/>
            <a:ext cx="4276725" cy="895350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2400" b="1" dirty="0">
                <a:solidFill>
                  <a:srgbClr val="000000"/>
                </a:solidFill>
                <a:latin typeface="Arial" charset="0"/>
                <a:cs typeface="Arial" charset="0"/>
              </a:rPr>
              <a:t>This is what we call,</a:t>
            </a:r>
          </a:p>
          <a:p>
            <a:pPr algn="ctr"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“interest rate sensitive” </a:t>
            </a:r>
            <a:r>
              <a:rPr lang="en-US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Ig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  <a:cs typeface="Arial" charset="0"/>
              </a:rPr>
              <a:t>.</a:t>
            </a:r>
          </a:p>
        </p:txBody>
      </p:sp>
      <p:pic>
        <p:nvPicPr>
          <p:cNvPr id="1062954" name="CAME2161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3"/>
          <a:srcRect/>
          <a:stretch>
            <a:fillRect/>
          </a:stretch>
        </p:blipFill>
        <p:spPr bwMode="auto">
          <a:xfrm>
            <a:off x="723900" y="65532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54198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629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629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13" dur="2000"/>
                                        <p:tgtEl>
                                          <p:spTgt spid="10629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010" fill="hold"/>
                                        <p:tgtEl>
                                          <p:spTgt spid="106295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16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62954"/>
                </p:tgtEl>
              </p:cMediaNode>
            </p:audio>
          </p:childTnLst>
        </p:cTn>
      </p:par>
    </p:tnLst>
    <p:bldLst>
      <p:bldP spid="1062950" grpId="0" animBg="1"/>
      <p:bldP spid="1062953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8826" name="Rectangle 10"/>
          <p:cNvSpPr>
            <a:spLocks noChangeArrowheads="1"/>
          </p:cNvSpPr>
          <p:nvPr/>
        </p:nvSpPr>
        <p:spPr bwMode="auto">
          <a:xfrm>
            <a:off x="0" y="2926080"/>
            <a:ext cx="8077200" cy="467995"/>
          </a:xfrm>
          <a:prstGeom prst="rect">
            <a:avLst/>
          </a:prstGeom>
          <a:solidFill>
            <a:srgbClr val="C00000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/>
          <a:lstStyle/>
          <a:p>
            <a:r>
              <a:rPr lang="en-US" sz="1800" b="1" dirty="0">
                <a:solidFill>
                  <a:srgbClr val="FFFFFF"/>
                </a:solidFill>
                <a:latin typeface="Arial" charset="0"/>
              </a:rPr>
              <a:t>3</a:t>
            </a:r>
            <a:r>
              <a:rPr lang="en-US" sz="1800" b="1" dirty="0" smtClean="0">
                <a:solidFill>
                  <a:srgbClr val="FFFFFF"/>
                </a:solidFill>
                <a:latin typeface="Arial" charset="0"/>
              </a:rPr>
              <a:t>3</a:t>
            </a:r>
            <a:r>
              <a:rPr lang="en-US" sz="1800" b="1" dirty="0">
                <a:solidFill>
                  <a:srgbClr val="FFFFFF"/>
                </a:solidFill>
                <a:latin typeface="Arial" charset="0"/>
              </a:rPr>
              <a:t>.  How much of a decrease in government spending x 4 = -$12 billion?</a:t>
            </a:r>
          </a:p>
        </p:txBody>
      </p:sp>
      <p:sp>
        <p:nvSpPr>
          <p:cNvPr id="418818" name="Rectangle 2"/>
          <p:cNvSpPr>
            <a:spLocks noChangeArrowheads="1"/>
          </p:cNvSpPr>
          <p:nvPr/>
        </p:nvSpPr>
        <p:spPr bwMode="auto">
          <a:xfrm>
            <a:off x="0" y="3322638"/>
            <a:ext cx="9144000" cy="31670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457200" indent="-457200">
              <a:defRPr/>
            </a:pPr>
            <a:r>
              <a:rPr lang="en-US" sz="2400" b="1" dirty="0">
                <a:solidFill>
                  <a:srgbClr val="000000"/>
                </a:solidFill>
                <a:latin typeface="Arial" charset="0"/>
              </a:rPr>
              <a:t>3</a:t>
            </a: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3</a:t>
            </a:r>
            <a:r>
              <a:rPr lang="en-US" sz="2400" b="1" dirty="0">
                <a:solidFill>
                  <a:srgbClr val="000000"/>
                </a:solidFill>
                <a:latin typeface="Arial" charset="0"/>
              </a:rPr>
              <a:t>. If the 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MPC is .75</a:t>
            </a:r>
            <a:r>
              <a:rPr lang="en-US" sz="2400" b="1" dirty="0">
                <a:solidFill>
                  <a:srgbClr val="000000"/>
                </a:solidFill>
                <a:latin typeface="Arial" charset="0"/>
              </a:rPr>
              <a:t>, government 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could </a:t>
            </a:r>
            <a:r>
              <a:rPr lang="en-US" sz="2400" b="1" dirty="0">
                <a:solidFill>
                  <a:srgbClr val="000000"/>
                </a:solidFill>
                <a:latin typeface="Arial" charset="0"/>
              </a:rPr>
              <a:t>eliminate</a:t>
            </a:r>
            <a:r>
              <a:rPr lang="en-US" sz="1800" b="1" dirty="0">
                <a:solidFill>
                  <a:srgbClr val="000000"/>
                </a:solidFill>
                <a:latin typeface="Arial" charset="0"/>
              </a:rPr>
              <a:t> an </a:t>
            </a:r>
            <a:r>
              <a:rPr lang="en-US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inflationary</a:t>
            </a:r>
          </a:p>
          <a:p>
            <a:pPr marL="457200" indent="-457200">
              <a:defRPr/>
            </a:pPr>
            <a:r>
              <a:rPr lang="en-US" sz="2400" b="1" dirty="0">
                <a:solidFill>
                  <a:srgbClr val="008000"/>
                </a:solidFill>
                <a:latin typeface="Arial" charset="0"/>
              </a:rPr>
              <a:t>    </a:t>
            </a:r>
            <a:r>
              <a:rPr lang="en-US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GDP gap</a:t>
            </a:r>
            <a:r>
              <a:rPr 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of </a:t>
            </a:r>
            <a:r>
              <a:rPr lang="en-US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$12 </a:t>
            </a:r>
            <a:r>
              <a:rPr lang="en-US" sz="18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billion</a:t>
            </a:r>
            <a:r>
              <a:rPr lang="en-US" sz="1800" b="1" dirty="0">
                <a:solidFill>
                  <a:srgbClr val="008000"/>
                </a:solidFill>
                <a:latin typeface="Arial" charset="0"/>
              </a:rPr>
              <a:t> </a:t>
            </a:r>
            <a:r>
              <a:rPr lang="en-US" sz="1800" b="1" dirty="0">
                <a:solidFill>
                  <a:srgbClr val="000000"/>
                </a:solidFill>
                <a:latin typeface="Arial" charset="0"/>
              </a:rPr>
              <a:t>by</a:t>
            </a:r>
            <a:r>
              <a:rPr lang="en-US" sz="2400" b="1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decreasing government spending</a:t>
            </a:r>
            <a:r>
              <a:rPr lang="en-US" sz="2400" b="1" dirty="0">
                <a:solidFill>
                  <a:srgbClr val="008000"/>
                </a:solidFill>
                <a:latin typeface="Arial" charset="0"/>
              </a:rPr>
              <a:t> 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by:</a:t>
            </a:r>
          </a:p>
          <a:p>
            <a:pPr marL="457200" indent="-457200">
              <a:defRPr/>
            </a:pPr>
            <a:r>
              <a:rPr lang="en-US" sz="2400" b="1" dirty="0">
                <a:solidFill>
                  <a:srgbClr val="000000"/>
                </a:solidFill>
                <a:latin typeface="Arial" charset="0"/>
              </a:rPr>
              <a:t>  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a. $12 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</a:rPr>
              <a:t>billion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     b. $4 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</a:rPr>
              <a:t>billion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     c. $24 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</a:rPr>
              <a:t>billion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     d. $3 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</a:rPr>
              <a:t>billion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    </a:t>
            </a:r>
            <a:endParaRPr lang="en-US" sz="1600" b="1" dirty="0">
              <a:solidFill>
                <a:srgbClr val="000000"/>
              </a:solidFill>
              <a:latin typeface="Arial" charset="0"/>
            </a:endParaRPr>
          </a:p>
          <a:p>
            <a:pPr marL="457200" indent="-457200">
              <a:defRPr/>
            </a:pPr>
            <a:endParaRPr lang="en-US" sz="1600" b="1" dirty="0">
              <a:solidFill>
                <a:srgbClr val="000000"/>
              </a:solidFill>
              <a:latin typeface="Arial" charset="0"/>
            </a:endParaRPr>
          </a:p>
          <a:p>
            <a:pPr marL="457200" indent="-457200">
              <a:defRPr/>
            </a:pPr>
            <a:endParaRPr lang="en-US" sz="1600" b="1" dirty="0">
              <a:solidFill>
                <a:srgbClr val="000000"/>
              </a:solidFill>
              <a:latin typeface="Arial" charset="0"/>
            </a:endParaRPr>
          </a:p>
          <a:p>
            <a:pPr marL="457200" indent="-457200">
              <a:defRPr/>
            </a:pPr>
            <a:r>
              <a:rPr lang="en-US" sz="2400" b="1" dirty="0">
                <a:solidFill>
                  <a:srgbClr val="000000"/>
                </a:solidFill>
                <a:latin typeface="Arial" charset="0"/>
              </a:rPr>
              <a:t>3</a:t>
            </a:r>
            <a:r>
              <a:rPr lang="en-US" sz="2400" b="1" dirty="0" smtClean="0">
                <a:solidFill>
                  <a:srgbClr val="000000"/>
                </a:solidFill>
                <a:latin typeface="Arial" charset="0"/>
              </a:rPr>
              <a:t>4</a:t>
            </a:r>
            <a:r>
              <a:rPr lang="en-US" sz="2400" b="1" dirty="0">
                <a:solidFill>
                  <a:srgbClr val="000000"/>
                </a:solidFill>
                <a:latin typeface="Arial" charset="0"/>
              </a:rPr>
              <a:t>. If the </a:t>
            </a:r>
            <a:r>
              <a:rPr lang="en-US" sz="24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MPC is .75</a:t>
            </a:r>
            <a:r>
              <a:rPr lang="en-US" sz="2400" b="1" dirty="0">
                <a:solidFill>
                  <a:srgbClr val="000000"/>
                </a:solidFill>
                <a:latin typeface="Arial" charset="0"/>
              </a:rPr>
              <a:t>, government 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could </a:t>
            </a:r>
            <a:r>
              <a:rPr lang="en-US" sz="2400" b="1" dirty="0">
                <a:solidFill>
                  <a:srgbClr val="000000"/>
                </a:solidFill>
                <a:latin typeface="Arial" charset="0"/>
              </a:rPr>
              <a:t>eliminate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 an </a:t>
            </a:r>
          </a:p>
          <a:p>
            <a:pPr marL="457200" indent="-457200">
              <a:defRPr/>
            </a:pPr>
            <a:r>
              <a:rPr 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   </a:t>
            </a:r>
            <a:r>
              <a:rPr lang="en-US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</a:t>
            </a:r>
            <a:r>
              <a:rPr lang="en-US" sz="23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nflationary</a:t>
            </a:r>
            <a:r>
              <a:rPr lang="en-US" sz="2300" b="1" dirty="0">
                <a:solidFill>
                  <a:srgbClr val="008000"/>
                </a:solidFill>
                <a:latin typeface="Arial" charset="0"/>
              </a:rPr>
              <a:t> </a:t>
            </a:r>
            <a:r>
              <a:rPr lang="en-US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GDP gap </a:t>
            </a:r>
            <a:r>
              <a:rPr 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of </a:t>
            </a:r>
            <a:r>
              <a:rPr lang="en-US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$12 </a:t>
            </a:r>
            <a:r>
              <a:rPr 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billion</a:t>
            </a:r>
            <a:r>
              <a:rPr lang="en-US" sz="2400" b="1" dirty="0">
                <a:solidFill>
                  <a:srgbClr val="008000"/>
                </a:solidFill>
                <a:latin typeface="Arial" charset="0"/>
              </a:rPr>
              <a:t> 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by</a:t>
            </a:r>
            <a:r>
              <a:rPr lang="en-US" sz="2400" b="1" dirty="0">
                <a:solidFill>
                  <a:srgbClr val="000000"/>
                </a:solidFill>
                <a:latin typeface="Arial" charset="0"/>
              </a:rPr>
              <a:t> </a:t>
            </a:r>
          </a:p>
          <a:p>
            <a:pPr marL="457200" indent="-457200"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  increasing taxes</a:t>
            </a:r>
            <a:r>
              <a:rPr lang="en-US" sz="2400" b="1" dirty="0">
                <a:solidFill>
                  <a:srgbClr val="FF0000"/>
                </a:solidFill>
                <a:latin typeface="Arial" charset="0"/>
              </a:rPr>
              <a:t> </a:t>
            </a:r>
            <a:r>
              <a:rPr lang="en-US" sz="2400" b="1" dirty="0">
                <a:solidFill>
                  <a:srgbClr val="000000"/>
                </a:solidFill>
                <a:latin typeface="Arial" charset="0"/>
              </a:rPr>
              <a:t>by how much? </a:t>
            </a:r>
          </a:p>
          <a:p>
            <a:pPr marL="457200" indent="-457200">
              <a:defRPr/>
            </a:pPr>
            <a:r>
              <a:rPr lang="en-US" sz="2400" b="1" dirty="0">
                <a:solidFill>
                  <a:srgbClr val="000000"/>
                </a:solidFill>
                <a:latin typeface="Arial" charset="0"/>
              </a:rPr>
              <a:t>    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a. $12 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</a:rPr>
              <a:t>billion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    b. $4 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</a:rPr>
              <a:t>billion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    c. $24 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</a:rPr>
              <a:t>billio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n    d. $3 </a:t>
            </a:r>
            <a:r>
              <a:rPr lang="en-US" sz="1600" b="1" dirty="0">
                <a:solidFill>
                  <a:srgbClr val="000000"/>
                </a:solidFill>
                <a:latin typeface="Arial" charset="0"/>
              </a:rPr>
              <a:t>billion</a:t>
            </a:r>
            <a:r>
              <a:rPr lang="en-US" sz="2000" b="1" dirty="0">
                <a:solidFill>
                  <a:srgbClr val="000000"/>
                </a:solidFill>
                <a:latin typeface="Arial" charset="0"/>
              </a:rPr>
              <a:t>  </a:t>
            </a:r>
            <a:endParaRPr lang="en-US" sz="1600" b="1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18820" name="Line 4"/>
          <p:cNvSpPr>
            <a:spLocks noChangeShapeType="1"/>
          </p:cNvSpPr>
          <p:nvPr/>
        </p:nvSpPr>
        <p:spPr bwMode="auto">
          <a:xfrm>
            <a:off x="5599113" y="4448175"/>
            <a:ext cx="90805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algn="ctr">
              <a:defRPr/>
            </a:pPr>
            <a:endParaRPr lang="en-US" sz="2400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8821" name="Line 5"/>
          <p:cNvSpPr>
            <a:spLocks noChangeShapeType="1"/>
          </p:cNvSpPr>
          <p:nvPr/>
        </p:nvSpPr>
        <p:spPr bwMode="auto">
          <a:xfrm>
            <a:off x="2327275" y="6397625"/>
            <a:ext cx="960438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algn="ctr">
              <a:defRPr/>
            </a:pPr>
            <a:endParaRPr lang="en-US" sz="2400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8825" name="Line 9"/>
          <p:cNvSpPr>
            <a:spLocks noChangeShapeType="1"/>
          </p:cNvSpPr>
          <p:nvPr/>
        </p:nvSpPr>
        <p:spPr bwMode="auto">
          <a:xfrm flipH="1">
            <a:off x="3811588" y="2141538"/>
            <a:ext cx="627062" cy="452437"/>
          </a:xfrm>
          <a:prstGeom prst="line">
            <a:avLst/>
          </a:prstGeom>
          <a:noFill/>
          <a:ln w="38100">
            <a:noFill/>
            <a:round/>
            <a:headEnd/>
            <a:tailEnd type="stealth" w="med" len="med"/>
          </a:ln>
          <a:effectLst/>
        </p:spPr>
        <p:txBody>
          <a:bodyPr/>
          <a:lstStyle/>
          <a:p>
            <a:pPr algn="ctr">
              <a:defRPr/>
            </a:pPr>
            <a:endParaRPr lang="en-US" sz="2400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8827" name="Rectangle 11"/>
          <p:cNvSpPr>
            <a:spLocks noChangeArrowheads="1"/>
          </p:cNvSpPr>
          <p:nvPr/>
        </p:nvSpPr>
        <p:spPr bwMode="auto">
          <a:xfrm>
            <a:off x="0" y="4507706"/>
            <a:ext cx="5810250" cy="398463"/>
          </a:xfrm>
          <a:prstGeom prst="rect">
            <a:avLst/>
          </a:prstGeom>
          <a:solidFill>
            <a:srgbClr val="C00000"/>
          </a:solidFill>
          <a:ln w="38100" cmpd="dbl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 prst="angle"/>
          </a:sp3d>
        </p:spPr>
        <p:txBody>
          <a:bodyPr wrap="none" anchor="ctr"/>
          <a:lstStyle/>
          <a:p>
            <a:r>
              <a:rPr lang="en-US" sz="1800" b="1" dirty="0">
                <a:solidFill>
                  <a:srgbClr val="FFFFFF"/>
                </a:solidFill>
                <a:latin typeface="Arial" charset="0"/>
              </a:rPr>
              <a:t>3</a:t>
            </a:r>
            <a:r>
              <a:rPr lang="en-US" sz="1800" b="1" dirty="0" smtClean="0">
                <a:solidFill>
                  <a:srgbClr val="FFFFFF"/>
                </a:solidFill>
                <a:latin typeface="Arial" charset="0"/>
              </a:rPr>
              <a:t>4</a:t>
            </a:r>
            <a:r>
              <a:rPr lang="en-US" sz="1800" b="1" dirty="0">
                <a:solidFill>
                  <a:srgbClr val="FFFFFF"/>
                </a:solidFill>
                <a:latin typeface="Arial" charset="0"/>
              </a:rPr>
              <a:t>. How much of a tax increase x -3 = -$12 billion?</a:t>
            </a:r>
          </a:p>
        </p:txBody>
      </p:sp>
      <p:sp>
        <p:nvSpPr>
          <p:cNvPr id="418828" name="Rectangle 12"/>
          <p:cNvSpPr>
            <a:spLocks noChangeArrowheads="1"/>
          </p:cNvSpPr>
          <p:nvPr/>
        </p:nvSpPr>
        <p:spPr bwMode="auto">
          <a:xfrm>
            <a:off x="4862513" y="973137"/>
            <a:ext cx="3852862" cy="327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sz="20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Inflationary spending gap of?</a:t>
            </a:r>
          </a:p>
        </p:txBody>
      </p:sp>
      <p:sp>
        <p:nvSpPr>
          <p:cNvPr id="418829" name="Rectangle 13"/>
          <p:cNvSpPr>
            <a:spLocks noChangeArrowheads="1"/>
          </p:cNvSpPr>
          <p:nvPr/>
        </p:nvSpPr>
        <p:spPr bwMode="auto">
          <a:xfrm>
            <a:off x="4572000" y="198438"/>
            <a:ext cx="4422775" cy="536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2200" b="1" dirty="0">
                <a:solidFill>
                  <a:srgbClr val="33CC33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$12 billion inflationary GDP gap </a:t>
            </a:r>
          </a:p>
        </p:txBody>
      </p:sp>
      <p:sp>
        <p:nvSpPr>
          <p:cNvPr id="71710" name="WordArt 43"/>
          <p:cNvSpPr>
            <a:spLocks noChangeArrowheads="1" noChangeShapeType="1" noTextEdit="1"/>
          </p:cNvSpPr>
          <p:nvPr/>
        </p:nvSpPr>
        <p:spPr bwMode="auto">
          <a:xfrm>
            <a:off x="106364" y="1481138"/>
            <a:ext cx="1331912" cy="3937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3600" b="1" kern="10" dirty="0" smtClean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Arial Black" pitchFamily="34" charset="0"/>
              </a:rPr>
              <a:t>33-34</a:t>
            </a:r>
            <a:endParaRPr lang="en-US" sz="3600" b="1" kern="10" dirty="0">
              <a:ln w="12700">
                <a:solidFill>
                  <a:srgbClr val="000000"/>
                </a:solidFill>
                <a:round/>
                <a:headEnd/>
                <a:tailEnd/>
              </a:ln>
              <a:solidFill>
                <a:srgbClr val="FF0000"/>
              </a:solidFill>
              <a:latin typeface="Arial Black" pitchFamily="34" charset="0"/>
            </a:endParaRPr>
          </a:p>
        </p:txBody>
      </p:sp>
      <p:pic>
        <p:nvPicPr>
          <p:cNvPr id="71711" name="Picture 34" descr="http://www.gifworks.com/queue/32654831_24389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8287" y="4835525"/>
            <a:ext cx="1444625" cy="202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3" name="Picture 36" descr="http://www.gifworks.com/queue/32630866_24038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0" y="2243138"/>
            <a:ext cx="10668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77" t="21233" r="11909" b="-188"/>
          <a:stretch/>
        </p:blipFill>
        <p:spPr bwMode="auto">
          <a:xfrm>
            <a:off x="1645920" y="53340"/>
            <a:ext cx="2834640" cy="2834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4419600" y="1384935"/>
            <a:ext cx="4695825" cy="369332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18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Our goal </a:t>
            </a:r>
            <a:r>
              <a:rPr lang="en-US" sz="16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is to </a:t>
            </a:r>
            <a:r>
              <a:rPr lang="en-US" sz="18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contract GDP by $12 billion. </a:t>
            </a:r>
            <a:endParaRPr lang="en-US" sz="18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665347" y="1990605"/>
            <a:ext cx="1387791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2000" b="1" u="sng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-$12 GDP</a:t>
            </a:r>
          </a:p>
          <a:p>
            <a:r>
              <a:rPr lang="en-US" sz="20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M</a:t>
            </a:r>
            <a:r>
              <a:rPr lang="en-US" sz="16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0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of 4</a:t>
            </a:r>
            <a:endParaRPr lang="en-US" sz="20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053138" y="2070394"/>
            <a:ext cx="1521303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24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= -$3 G</a:t>
            </a:r>
            <a:endParaRPr lang="en-US" sz="24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664439" y="5367613"/>
            <a:ext cx="1387791" cy="707886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2000" b="1" u="sng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-$12 GDP</a:t>
            </a:r>
          </a:p>
          <a:p>
            <a:r>
              <a:rPr lang="en-US" sz="20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 M</a:t>
            </a:r>
            <a:r>
              <a:rPr lang="en-US" sz="16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20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of -3</a:t>
            </a:r>
            <a:endParaRPr lang="en-US" sz="20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975235" y="5497729"/>
            <a:ext cx="1521303" cy="46166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r>
              <a:rPr lang="en-US" sz="24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= $4 T</a:t>
            </a:r>
            <a:endParaRPr lang="en-US" sz="2400" b="1" dirty="0">
              <a:solidFill>
                <a:srgbClr val="0099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66908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4188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88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8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188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188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/>
      <p:bldP spid="17" grpId="0"/>
      <p:bldP spid="18" grpId="0"/>
      <p:bldP spid="19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42" name="Rectangle 2"/>
          <p:cNvSpPr>
            <a:spLocks noChangeArrowheads="1"/>
          </p:cNvSpPr>
          <p:nvPr/>
        </p:nvSpPr>
        <p:spPr bwMode="auto">
          <a:xfrm>
            <a:off x="0" y="3894138"/>
            <a:ext cx="9144000" cy="29638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3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8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. </a:t>
            </a:r>
            <a:r>
              <a:rPr lang="en-US" sz="2000" b="1" dirty="0" smtClean="0">
                <a:solidFill>
                  <a:srgbClr val="000000"/>
                </a:solidFill>
                <a:latin typeface="Arial Black" pitchFamily="34" charset="0"/>
              </a:rPr>
              <a:t>GDP</a:t>
            </a:r>
            <a:r>
              <a:rPr lang="en-US" sz="1800" b="1" dirty="0" smtClean="0">
                <a:solidFill>
                  <a:srgbClr val="000000"/>
                </a:solidFill>
                <a:latin typeface="Arial Black" pitchFamily="34" charset="0"/>
              </a:rPr>
              <a:t> </a:t>
            </a:r>
            <a:r>
              <a:rPr lang="en-US" sz="1800" b="1" dirty="0">
                <a:solidFill>
                  <a:srgbClr val="000000"/>
                </a:solidFill>
                <a:latin typeface="Arial Black" pitchFamily="34" charset="0"/>
              </a:rPr>
              <a:t>is </a:t>
            </a:r>
            <a:r>
              <a:rPr lang="en-US" sz="2000" b="1" dirty="0">
                <a:solidFill>
                  <a:srgbClr val="000000"/>
                </a:solidFill>
                <a:latin typeface="Arial Black" pitchFamily="34" charset="0"/>
              </a:rPr>
              <a:t>$600 </a:t>
            </a:r>
            <a:r>
              <a:rPr lang="en-US" sz="1600" b="1" dirty="0">
                <a:solidFill>
                  <a:srgbClr val="000000"/>
                </a:solidFill>
                <a:latin typeface="Arial Black" pitchFamily="34" charset="0"/>
              </a:rPr>
              <a:t>billion</a:t>
            </a:r>
            <a:r>
              <a:rPr lang="en-US" sz="2000" dirty="0">
                <a:solidFill>
                  <a:srgbClr val="000000"/>
                </a:solidFill>
                <a:latin typeface="Arial Black" pitchFamily="34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&amp; </a:t>
            </a:r>
            <a:r>
              <a:rPr 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MPC is .</a:t>
            </a:r>
            <a:r>
              <a:rPr lang="en-US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60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. 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Now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“G” 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decreases G &amp; T by $10 </a:t>
            </a:r>
            <a:r>
              <a:rPr lang="en-US" sz="2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bil</a:t>
            </a:r>
            <a:r>
              <a:rPr lang="en-US" sz="2000" b="1" dirty="0" smtClean="0">
                <a:latin typeface="Arial" charset="0"/>
              </a:rPr>
              <a:t>.</a:t>
            </a:r>
            <a:endParaRPr lang="en-US" sz="2000" b="1" dirty="0">
              <a:solidFill>
                <a:srgbClr val="FF0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  <a:p>
            <a:pPr>
              <a:defRPr/>
            </a:pP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 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As 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a 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result</a:t>
            </a:r>
            <a:r>
              <a:rPr lang="en-US" sz="2000" b="1" dirty="0" smtClean="0">
                <a:solidFill>
                  <a:srgbClr val="000000"/>
                </a:solidFill>
                <a:latin typeface="Arial Black" pitchFamily="34" charset="0"/>
              </a:rPr>
              <a:t> </a:t>
            </a:r>
            <a:r>
              <a:rPr lang="en-US" sz="2000" b="1" dirty="0">
                <a:solidFill>
                  <a:srgbClr val="000000"/>
                </a:solidFill>
                <a:latin typeface="Arial Black" pitchFamily="34" charset="0"/>
              </a:rPr>
              <a:t>GDP  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will change to:</a:t>
            </a: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</a:p>
          <a:p>
            <a:pPr>
              <a:defRPr/>
            </a:pPr>
            <a:r>
              <a:rPr lang="en-US" sz="2000" b="1" dirty="0">
                <a:solidFill>
                  <a:srgbClr val="0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  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a.$625 </a:t>
            </a:r>
            <a:r>
              <a:rPr lang="en-US" sz="1600" dirty="0">
                <a:solidFill>
                  <a:srgbClr val="000000"/>
                </a:solidFill>
                <a:latin typeface="Arial" charset="0"/>
              </a:rPr>
              <a:t>billion 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 b. $610 </a:t>
            </a:r>
            <a:r>
              <a:rPr lang="en-US" sz="1600" dirty="0">
                <a:solidFill>
                  <a:srgbClr val="000000"/>
                </a:solidFill>
                <a:latin typeface="Arial" charset="0"/>
              </a:rPr>
              <a:t>billion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  c. $590 </a:t>
            </a:r>
            <a:r>
              <a:rPr lang="en-US" sz="1600" dirty="0">
                <a:solidFill>
                  <a:srgbClr val="000000"/>
                </a:solidFill>
                <a:latin typeface="Arial" charset="0"/>
              </a:rPr>
              <a:t>billion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  d. $600 </a:t>
            </a:r>
            <a:r>
              <a:rPr lang="en-US" sz="1600" dirty="0">
                <a:solidFill>
                  <a:srgbClr val="000000"/>
                </a:solidFill>
                <a:latin typeface="Arial" charset="0"/>
              </a:rPr>
              <a:t>billion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  e. $575 </a:t>
            </a:r>
            <a:r>
              <a:rPr lang="en-US" sz="1600" dirty="0">
                <a:solidFill>
                  <a:srgbClr val="000000"/>
                </a:solidFill>
                <a:latin typeface="Arial" charset="0"/>
              </a:rPr>
              <a:t>billion</a:t>
            </a:r>
          </a:p>
          <a:p>
            <a:pPr>
              <a:defRPr/>
            </a:pPr>
            <a:endParaRPr lang="en-US" sz="1600" dirty="0">
              <a:solidFill>
                <a:srgbClr val="000000"/>
              </a:solidFill>
              <a:latin typeface="Arial" charset="0"/>
            </a:endParaRPr>
          </a:p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3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9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. 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W</a:t>
            </a:r>
            <a:r>
              <a:rPr lang="en-US" sz="1600" dirty="0">
                <a:solidFill>
                  <a:srgbClr val="000000"/>
                </a:solidFill>
                <a:latin typeface="Arial" charset="0"/>
              </a:rPr>
              <a:t>ith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 an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MPC </a:t>
            </a:r>
            <a:r>
              <a:rPr lang="en-US" sz="16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of .</a:t>
            </a:r>
            <a:r>
              <a:rPr lang="en-US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80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,</a:t>
            </a:r>
            <a:r>
              <a:rPr lang="en-US" sz="1800" dirty="0" smtClean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a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$200 </a:t>
            </a:r>
            <a:r>
              <a:rPr lang="en-US" sz="16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billion</a:t>
            </a:r>
            <a:r>
              <a:rPr 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</a:t>
            </a:r>
            <a:r>
              <a:rPr lang="en-US" sz="19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increase</a:t>
            </a:r>
            <a:r>
              <a:rPr lang="en-US" sz="16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in</a:t>
            </a:r>
            <a:r>
              <a:rPr lang="en-US" sz="1600" dirty="0">
                <a:solidFill>
                  <a:srgbClr val="008000"/>
                </a:solidFill>
                <a:latin typeface="Arial" charset="0"/>
              </a:rPr>
              <a:t> </a:t>
            </a:r>
            <a:r>
              <a:rPr 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G</a:t>
            </a:r>
            <a:r>
              <a:rPr lang="en-US" sz="2000" dirty="0">
                <a:solidFill>
                  <a:srgbClr val="008000"/>
                </a:solidFill>
                <a:latin typeface="Arial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will </a:t>
            </a:r>
            <a:r>
              <a:rPr lang="en-US" sz="1900" b="1" dirty="0">
                <a:solidFill>
                  <a:srgbClr val="99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increase</a:t>
            </a:r>
            <a:r>
              <a:rPr lang="en-US" sz="2000" b="1" dirty="0">
                <a:solidFill>
                  <a:srgbClr val="99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consumption</a:t>
            </a:r>
            <a:r>
              <a:rPr lang="en-US" sz="2000" dirty="0">
                <a:solidFill>
                  <a:srgbClr val="9900CC"/>
                </a:solidFill>
                <a:latin typeface="Arial" charset="0"/>
              </a:rPr>
              <a:t> </a:t>
            </a:r>
            <a:r>
              <a:rPr lang="en-US" sz="1600" dirty="0">
                <a:solidFill>
                  <a:srgbClr val="000000"/>
                </a:solidFill>
                <a:latin typeface="Arial" charset="0"/>
              </a:rPr>
              <a:t>by:</a:t>
            </a:r>
          </a:p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  a. $1,000 billion     b. $200 billion     c. $400 billion     d. $800 billion</a:t>
            </a:r>
            <a:endParaRPr lang="en-US" sz="1600" dirty="0">
              <a:solidFill>
                <a:srgbClr val="000000"/>
              </a:solidFill>
              <a:latin typeface="Arial" charset="0"/>
            </a:endParaRPr>
          </a:p>
          <a:p>
            <a:pPr>
              <a:defRPr/>
            </a:pPr>
            <a:endParaRPr lang="en-US" sz="2000" dirty="0">
              <a:solidFill>
                <a:srgbClr val="000000"/>
              </a:solidFill>
              <a:latin typeface="Arial" charset="0"/>
            </a:endParaRPr>
          </a:p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4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0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. 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With a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MPC </a:t>
            </a:r>
            <a:r>
              <a:rPr lang="en-US" sz="18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of</a:t>
            </a:r>
            <a:r>
              <a:rPr 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.</a:t>
            </a:r>
            <a:r>
              <a:rPr lang="en-US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50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, 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a </a:t>
            </a:r>
            <a:r>
              <a:rPr 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$10 </a:t>
            </a:r>
            <a:r>
              <a:rPr lang="en-US" sz="16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billion</a:t>
            </a:r>
            <a:r>
              <a:rPr 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 increase in G</a:t>
            </a:r>
            <a:r>
              <a:rPr lang="en-US" sz="2000" dirty="0">
                <a:solidFill>
                  <a:srgbClr val="008000"/>
                </a:solidFill>
                <a:latin typeface="Arial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will </a:t>
            </a:r>
            <a:r>
              <a:rPr lang="en-US" sz="2000" b="1" dirty="0">
                <a:solidFill>
                  <a:srgbClr val="99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increase consumption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by:</a:t>
            </a:r>
          </a:p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   a. $10 billion          b. $20 billion          c. $100 billion</a:t>
            </a:r>
          </a:p>
        </p:txBody>
      </p:sp>
      <p:sp>
        <p:nvSpPr>
          <p:cNvPr id="419843" name="Rectangle 3"/>
          <p:cNvSpPr>
            <a:spLocks noChangeArrowheads="1"/>
          </p:cNvSpPr>
          <p:nvPr/>
        </p:nvSpPr>
        <p:spPr bwMode="auto">
          <a:xfrm>
            <a:off x="0" y="1860550"/>
            <a:ext cx="7050088" cy="191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3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7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. 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To </a:t>
            </a:r>
            <a:r>
              <a:rPr 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increase </a:t>
            </a:r>
            <a:r>
              <a:rPr lang="en-US" sz="2000" b="1" dirty="0" err="1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equil</a:t>
            </a:r>
            <a:r>
              <a:rPr 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. GDP by $800,000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, 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with an </a:t>
            </a:r>
            <a:r>
              <a:rPr 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MPC of .</a:t>
            </a:r>
            <a:r>
              <a:rPr lang="en-US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50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,</a:t>
            </a:r>
            <a:endParaRPr lang="en-US" sz="2000" dirty="0">
              <a:solidFill>
                <a:srgbClr val="000000"/>
              </a:solidFill>
              <a:latin typeface="Arial" charset="0"/>
            </a:endParaRPr>
          </a:p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   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what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3 fiscal policies</a:t>
            </a:r>
            <a:r>
              <a:rPr lang="en-US" sz="2000" dirty="0">
                <a:solidFill>
                  <a:srgbClr val="008000"/>
                </a:solidFill>
                <a:latin typeface="Arial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could congress take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to </a:t>
            </a:r>
            <a:r>
              <a:rPr lang="en-US" sz="1900" dirty="0">
                <a:solidFill>
                  <a:srgbClr val="000000"/>
                </a:solidFill>
                <a:latin typeface="Arial" charset="0"/>
              </a:rPr>
              <a:t>close the gap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?</a:t>
            </a:r>
          </a:p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  a. decrease T by $800,000     b. decrease T by $400,000</a:t>
            </a:r>
          </a:p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  c. increase G by $800,000      d. increase G by $400,000</a:t>
            </a:r>
          </a:p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  e. </a:t>
            </a:r>
            <a:r>
              <a:rPr lang="en-US" sz="2000" dirty="0" err="1">
                <a:solidFill>
                  <a:srgbClr val="000000"/>
                </a:solidFill>
                <a:latin typeface="Arial" charset="0"/>
              </a:rPr>
              <a:t>decr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. G &amp; T by $800,000      f. incr. G </a:t>
            </a:r>
            <a:r>
              <a:rPr lang="en-US" sz="1600" dirty="0">
                <a:solidFill>
                  <a:srgbClr val="000000"/>
                </a:solidFill>
                <a:latin typeface="Arial" charset="0"/>
              </a:rPr>
              <a:t>&amp;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T by $800,000</a:t>
            </a:r>
          </a:p>
        </p:txBody>
      </p:sp>
      <p:sp>
        <p:nvSpPr>
          <p:cNvPr id="419844" name="Rectangle 4"/>
          <p:cNvSpPr>
            <a:spLocks noChangeArrowheads="1"/>
          </p:cNvSpPr>
          <p:nvPr/>
        </p:nvSpPr>
        <p:spPr bwMode="auto">
          <a:xfrm>
            <a:off x="0" y="66675"/>
            <a:ext cx="9144000" cy="2019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3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5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. If </a:t>
            </a:r>
            <a:r>
              <a:rPr 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MPC is .</a:t>
            </a:r>
            <a:r>
              <a:rPr lang="en-US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80</a:t>
            </a:r>
            <a:r>
              <a:rPr lang="en-US" sz="2000" dirty="0" smtClean="0">
                <a:solidFill>
                  <a:srgbClr val="0000CC"/>
                </a:solidFill>
                <a:latin typeface="Arial" charset="0"/>
              </a:rPr>
              <a:t> 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&amp; the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1900" dirty="0">
                <a:solidFill>
                  <a:srgbClr val="000000"/>
                </a:solidFill>
                <a:latin typeface="Arial" charset="0"/>
              </a:rPr>
              <a:t>economy 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has a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recessionary spending gap of $12 </a:t>
            </a:r>
            <a:r>
              <a:rPr lang="en-US" sz="1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billion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,</a:t>
            </a:r>
          </a:p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  </a:t>
            </a:r>
            <a:r>
              <a:rPr lang="en-US" sz="1800" dirty="0">
                <a:solidFill>
                  <a:srgbClr val="000000"/>
                </a:solidFill>
                <a:latin typeface="Arial" charset="0"/>
              </a:rPr>
              <a:t>we can conclude the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recessionary GDP gap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is $____ billion short of FE GDP.</a:t>
            </a:r>
          </a:p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  a. $36 billion      b. $60 billion      c. $24 billion      d. $12 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billion</a:t>
            </a:r>
          </a:p>
          <a:p>
            <a:pPr>
              <a:defRPr/>
            </a:pPr>
            <a:endParaRPr lang="en-US" sz="2000" dirty="0">
              <a:solidFill>
                <a:srgbClr val="000000"/>
              </a:solidFill>
              <a:latin typeface="Arial" charset="0"/>
            </a:endParaRPr>
          </a:p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3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6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. With a </a:t>
            </a:r>
            <a:r>
              <a:rPr lang="en-US" sz="2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MPC of .</a:t>
            </a:r>
            <a:r>
              <a:rPr lang="en-US" sz="2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50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, 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a </a:t>
            </a:r>
            <a:r>
              <a:rPr lang="en-US" sz="20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$200 billion increase in G</a:t>
            </a:r>
            <a:r>
              <a:rPr lang="en-US" sz="2000" dirty="0">
                <a:solidFill>
                  <a:srgbClr val="008000"/>
                </a:solidFill>
                <a:latin typeface="Arial" charset="0"/>
              </a:rPr>
              <a:t> 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will </a:t>
            </a:r>
            <a:r>
              <a:rPr lang="en-US" sz="2000" b="1" dirty="0">
                <a:solidFill>
                  <a:srgbClr val="9900CC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increase “C”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by:</a:t>
            </a:r>
          </a:p>
          <a:p>
            <a:pPr>
              <a:defRPr/>
            </a:pPr>
            <a:r>
              <a:rPr lang="en-US" sz="2000" dirty="0">
                <a:solidFill>
                  <a:srgbClr val="000000"/>
                </a:solidFill>
                <a:latin typeface="Arial" charset="0"/>
              </a:rPr>
              <a:t>    a. $100 billion     b. $200 billion     c. $40 billion     d. </a:t>
            </a:r>
            <a:r>
              <a:rPr lang="en-US" sz="2000" dirty="0" smtClean="0">
                <a:solidFill>
                  <a:srgbClr val="000000"/>
                </a:solidFill>
                <a:latin typeface="Arial" charset="0"/>
              </a:rPr>
              <a:t>$400 </a:t>
            </a:r>
            <a:r>
              <a:rPr lang="en-US" sz="2000" dirty="0">
                <a:solidFill>
                  <a:srgbClr val="000000"/>
                </a:solidFill>
                <a:latin typeface="Arial" charset="0"/>
              </a:rPr>
              <a:t>billion</a:t>
            </a:r>
          </a:p>
          <a:p>
            <a:pPr>
              <a:defRPr/>
            </a:pPr>
            <a:endParaRPr lang="en-US" sz="2000" dirty="0">
              <a:solidFill>
                <a:srgbClr val="FFFFFF"/>
              </a:solidFill>
              <a:latin typeface="Arial" charset="0"/>
            </a:endParaRPr>
          </a:p>
        </p:txBody>
      </p:sp>
      <p:sp>
        <p:nvSpPr>
          <p:cNvPr id="419845" name="Line 5"/>
          <p:cNvSpPr>
            <a:spLocks noChangeShapeType="1"/>
          </p:cNvSpPr>
          <p:nvPr/>
        </p:nvSpPr>
        <p:spPr bwMode="auto">
          <a:xfrm>
            <a:off x="2433638" y="923925"/>
            <a:ext cx="1109662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algn="ctr">
              <a:defRPr/>
            </a:pPr>
            <a:endParaRPr lang="en-US" sz="2400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9846" name="Line 6"/>
          <p:cNvSpPr>
            <a:spLocks noChangeShapeType="1"/>
          </p:cNvSpPr>
          <p:nvPr/>
        </p:nvSpPr>
        <p:spPr bwMode="auto">
          <a:xfrm>
            <a:off x="2598738" y="1831976"/>
            <a:ext cx="1241425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algn="ctr">
              <a:defRPr/>
            </a:pPr>
            <a:endParaRPr lang="en-US" sz="2400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9847" name="Line 7"/>
          <p:cNvSpPr>
            <a:spLocks noChangeShapeType="1"/>
          </p:cNvSpPr>
          <p:nvPr/>
        </p:nvSpPr>
        <p:spPr bwMode="auto">
          <a:xfrm>
            <a:off x="633413" y="2967038"/>
            <a:ext cx="2682875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algn="ctr">
              <a:defRPr/>
            </a:pPr>
            <a:endParaRPr lang="en-US" sz="2400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9848" name="Line 8"/>
          <p:cNvSpPr>
            <a:spLocks noChangeShapeType="1"/>
          </p:cNvSpPr>
          <p:nvPr/>
        </p:nvSpPr>
        <p:spPr bwMode="auto">
          <a:xfrm>
            <a:off x="3987800" y="3268663"/>
            <a:ext cx="264160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algn="ctr">
              <a:defRPr/>
            </a:pPr>
            <a:endParaRPr lang="en-US" sz="2400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9849" name="Line 9"/>
          <p:cNvSpPr>
            <a:spLocks noChangeShapeType="1"/>
          </p:cNvSpPr>
          <p:nvPr/>
        </p:nvSpPr>
        <p:spPr bwMode="auto">
          <a:xfrm flipV="1">
            <a:off x="3987800" y="3557588"/>
            <a:ext cx="2709863" cy="1270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algn="ctr">
              <a:defRPr/>
            </a:pPr>
            <a:endParaRPr lang="en-US" sz="2400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9850" name="Line 10"/>
          <p:cNvSpPr>
            <a:spLocks noChangeShapeType="1"/>
          </p:cNvSpPr>
          <p:nvPr/>
        </p:nvSpPr>
        <p:spPr bwMode="auto">
          <a:xfrm>
            <a:off x="3776663" y="4941888"/>
            <a:ext cx="1128712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algn="ctr">
              <a:defRPr/>
            </a:pPr>
            <a:endParaRPr lang="en-US" sz="2400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9851" name="Line 11"/>
          <p:cNvSpPr>
            <a:spLocks noChangeShapeType="1"/>
          </p:cNvSpPr>
          <p:nvPr/>
        </p:nvSpPr>
        <p:spPr bwMode="auto">
          <a:xfrm flipV="1">
            <a:off x="6540500" y="5807075"/>
            <a:ext cx="1247775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algn="ctr">
              <a:defRPr/>
            </a:pPr>
            <a:endParaRPr lang="en-US" sz="2400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19852" name="Line 12"/>
          <p:cNvSpPr>
            <a:spLocks noChangeShapeType="1"/>
          </p:cNvSpPr>
          <p:nvPr/>
        </p:nvSpPr>
        <p:spPr bwMode="auto">
          <a:xfrm>
            <a:off x="663575" y="6707188"/>
            <a:ext cx="1119188" cy="15875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 algn="ctr">
              <a:defRPr/>
            </a:pPr>
            <a:endParaRPr lang="en-US" sz="2400" b="1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2724" name="Rectangle 22"/>
          <p:cNvSpPr>
            <a:spLocks noChangeArrowheads="1"/>
          </p:cNvSpPr>
          <p:nvPr/>
        </p:nvSpPr>
        <p:spPr bwMode="auto">
          <a:xfrm>
            <a:off x="7164387" y="3743326"/>
            <a:ext cx="1579562" cy="250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/>
          <a:p>
            <a:pPr algn="ctr"/>
            <a:r>
              <a:rPr lang="en-US" sz="2400" b="1" dirty="0">
                <a:solidFill>
                  <a:srgbClr val="000000"/>
                </a:solidFill>
                <a:latin typeface="Arial" charset="0"/>
              </a:rPr>
              <a:t>+800,000</a:t>
            </a: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20" t="23112" r="16880" b="11148"/>
          <a:stretch/>
        </p:blipFill>
        <p:spPr bwMode="auto">
          <a:xfrm>
            <a:off x="6949440" y="1813560"/>
            <a:ext cx="2103120" cy="19202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Rectangle 14" descr="Papyrus"/>
          <p:cNvSpPr>
            <a:spLocks noChangeArrowheads="1"/>
          </p:cNvSpPr>
          <p:nvPr/>
        </p:nvSpPr>
        <p:spPr bwMode="auto">
          <a:xfrm>
            <a:off x="762000" y="4804566"/>
            <a:ext cx="7848600" cy="593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l">
              <a:defRPr/>
            </a:pPr>
            <a:r>
              <a:rPr lang="en-US" sz="20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M</a:t>
            </a:r>
            <a:r>
              <a:rPr lang="en-US" sz="16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E</a:t>
            </a:r>
            <a:r>
              <a:rPr lang="en-US" sz="18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= 2.5 x -$10 = -25 </a:t>
            </a:r>
            <a:r>
              <a:rPr lang="en-US" sz="1800" b="1" dirty="0" smtClean="0">
                <a:latin typeface="Arial" pitchFamily="34" charset="0"/>
                <a:cs typeface="Arial" pitchFamily="34" charset="0"/>
              </a:rPr>
              <a:t>&amp; </a:t>
            </a:r>
            <a:r>
              <a:rPr lang="en-US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M</a:t>
            </a:r>
            <a:r>
              <a:rPr lang="en-US" sz="1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T</a:t>
            </a:r>
            <a:r>
              <a:rPr 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=</a:t>
            </a:r>
            <a:r>
              <a:rPr lang="en-US" sz="1800" b="1" dirty="0" smtClean="0">
                <a:solidFill>
                  <a:schemeClr val="tx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-1.5 x -$</a:t>
            </a:r>
            <a:r>
              <a:rPr lang="en-US" sz="1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1</a:t>
            </a:r>
            <a:r>
              <a:rPr lang="en-US" sz="1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0 = $15, </a:t>
            </a:r>
            <a:r>
              <a:rPr lang="en-US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so</a:t>
            </a:r>
            <a:r>
              <a:rPr lang="en-US" sz="1800" b="1" dirty="0" smtClean="0">
                <a:solidFill>
                  <a:srgbClr val="33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</a:t>
            </a:r>
            <a:r>
              <a:rPr lang="en-US" sz="1800" b="1" dirty="0" smtClean="0">
                <a:solidFill>
                  <a:srgbClr val="0000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-10 or answer of $590</a:t>
            </a:r>
            <a:r>
              <a:rPr lang="en-US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1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Freeform 22"/>
          <p:cNvSpPr>
            <a:spLocks/>
          </p:cNvSpPr>
          <p:nvPr/>
        </p:nvSpPr>
        <p:spPr bwMode="auto">
          <a:xfrm rot="20183675">
            <a:off x="7632243" y="2147250"/>
            <a:ext cx="312063" cy="1427590"/>
          </a:xfrm>
          <a:custGeom>
            <a:avLst/>
            <a:gdLst/>
            <a:ahLst/>
            <a:cxnLst>
              <a:cxn ang="0">
                <a:pos x="0" y="0"/>
              </a:cxn>
              <a:cxn ang="0">
                <a:pos x="102" y="358"/>
              </a:cxn>
              <a:cxn ang="0">
                <a:pos x="222" y="701"/>
              </a:cxn>
              <a:cxn ang="0">
                <a:pos x="358" y="1019"/>
              </a:cxn>
              <a:cxn ang="0">
                <a:pos x="509" y="1317"/>
              </a:cxn>
              <a:cxn ang="0">
                <a:pos x="673" y="1587"/>
              </a:cxn>
              <a:cxn ang="0">
                <a:pos x="851" y="1831"/>
              </a:cxn>
              <a:cxn ang="0">
                <a:pos x="1042" y="2047"/>
              </a:cxn>
              <a:cxn ang="0">
                <a:pos x="1243" y="2232"/>
              </a:cxn>
            </a:cxnLst>
            <a:rect l="0" t="0" r="r" b="b"/>
            <a:pathLst>
              <a:path w="1244" h="2233">
                <a:moveTo>
                  <a:pt x="0" y="0"/>
                </a:moveTo>
                <a:lnTo>
                  <a:pt x="102" y="358"/>
                </a:lnTo>
                <a:lnTo>
                  <a:pt x="222" y="701"/>
                </a:lnTo>
                <a:lnTo>
                  <a:pt x="358" y="1019"/>
                </a:lnTo>
                <a:lnTo>
                  <a:pt x="509" y="1317"/>
                </a:lnTo>
                <a:lnTo>
                  <a:pt x="673" y="1587"/>
                </a:lnTo>
                <a:lnTo>
                  <a:pt x="851" y="1831"/>
                </a:lnTo>
                <a:lnTo>
                  <a:pt x="1042" y="2047"/>
                </a:lnTo>
                <a:lnTo>
                  <a:pt x="1243" y="2232"/>
                </a:lnTo>
              </a:path>
            </a:pathLst>
          </a:custGeom>
          <a:noFill/>
          <a:ln w="76200" cap="rnd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/>
          </a:sp3d>
        </p:spPr>
        <p:txBody>
          <a:bodyPr/>
          <a:lstStyle/>
          <a:p>
            <a:pPr>
              <a:defRPr/>
            </a:pPr>
            <a:endParaRPr lang="en-US" sz="1600"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charset="0"/>
              <a:cs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20050" y="2700338"/>
            <a:ext cx="247650" cy="247650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251935" y="916136"/>
            <a:ext cx="626316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</a:t>
            </a:r>
            <a:r>
              <a:rPr lang="en-US" sz="16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22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of 5 x recessionary gap of $12 billion = ?</a:t>
            </a:r>
            <a:endParaRPr lang="en-US" sz="22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6414607" y="923925"/>
            <a:ext cx="232934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$60 billion</a:t>
            </a:r>
            <a:endParaRPr lang="en-US" sz="2400" b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Rectangle 19" descr="Papyrus"/>
          <p:cNvSpPr>
            <a:spLocks noChangeArrowheads="1"/>
          </p:cNvSpPr>
          <p:nvPr/>
        </p:nvSpPr>
        <p:spPr bwMode="auto">
          <a:xfrm>
            <a:off x="454819" y="5815803"/>
            <a:ext cx="7848600" cy="296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l">
              <a:defRPr/>
            </a:pP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[Y increased by $1,000 and </a:t>
            </a:r>
            <a:r>
              <a:rPr lang="en-US" sz="20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80% </a:t>
            </a:r>
            <a:r>
              <a:rPr lang="en-US" sz="2000" b="1" dirty="0" smtClean="0">
                <a:latin typeface="Arial" pitchFamily="34" charset="0"/>
                <a:cs typeface="Arial" pitchFamily="34" charset="0"/>
              </a:rPr>
              <a:t>or</a:t>
            </a:r>
            <a:r>
              <a:rPr lang="en-US" sz="2000" b="1" dirty="0" smtClean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 $800 of that was consumed</a:t>
            </a:r>
            <a:r>
              <a:rPr lang="en-US" sz="1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.]</a:t>
            </a:r>
            <a:endParaRPr lang="en-US" sz="1800" b="1" dirty="0">
              <a:solidFill>
                <a:srgbClr val="0000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359608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3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3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198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4198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4198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198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63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3.7037E-7 L 0.05 -0.00556 " pathEditMode="relative" rAng="0" ptsTypes="AA">
                                      <p:cBhvr>
                                        <p:cTn id="28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00" y="-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98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98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198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198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1984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1984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4198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198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198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4198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98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198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198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8" grpId="0"/>
      <p:bldP spid="19" grpId="0"/>
      <p:bldP spid="20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8850" name="Picture 4" descr="spiral Animated gifs  creative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8851" name="Picture 4" descr="The_end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14575" y="3963988"/>
            <a:ext cx="3905250" cy="2955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152400"/>
            <a:ext cx="9067800" cy="68634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Name _________________   </a:t>
            </a:r>
            <a:r>
              <a:rPr lang="en-US" sz="1800" b="1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>Worksheet – Multipliers and Fiscal </a:t>
            </a:r>
            <a:r>
              <a:rPr lang="en-US" sz="1800" b="1" dirty="0" smtClean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>Policy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Period</a:t>
            </a:r>
            <a:r>
              <a:rPr lang="en-US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______</a:t>
            </a:r>
            <a:endParaRPr lang="en-US" sz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1. The </a:t>
            </a:r>
            <a:r>
              <a:rPr lang="en-US" sz="1200" u="sng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________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is the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tendency to consume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which is represented by consumption/income.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2. The </a:t>
            </a:r>
            <a:r>
              <a:rPr lang="en-US" sz="1200" u="sng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________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is the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tendency to </a:t>
            </a: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consume additional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income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which is represented by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  change in consumption/change in income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en-US" sz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___ 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3. If the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MPC is .</a:t>
            </a: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80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then: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       a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MPS = 1.2     b. APC = .2     c. MPS = .2     d. APS = .2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___ 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4. If the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interest rate falls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and business taxes fall, </a:t>
            </a: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investment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           a. is 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likely to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decrease.     b. is 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likely to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increase.     c. is 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not likely to change.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___ 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5. If the MPC is .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50, 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“G” could eliminate a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inflationary GDP gap of $16 billion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by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          </a:t>
            </a: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decreasing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government spending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by: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a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$8 billion.     b. $10 billion.     c. $12 billion.     d. $16 billion.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___ 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6. If the MPC is .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50, 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“G” could eliminate a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inflationary GDP gap of $16 billion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by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increasing taxes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by: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a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$8 billion.     b. $10 billion.     c. $12 billion.     d. $16 billion.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___ 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7. To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increase equilibrium GDP by $200,000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with an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MPC of .</a:t>
            </a: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50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G should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a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decrease T by $100,000  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   b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increase G by $100,000  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     c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increase G by $200,000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 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___ 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8. With a MPC of .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50, 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 $50 billion increase in G will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increase “C”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by: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a. $100 billion.      b. $50 billion.     c. $250 billion.     d. $75 billion.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 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___ 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9. With an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MPC of .</a:t>
            </a: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80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&amp; the economy in a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recessionary spending gap of  $5 </a:t>
            </a: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bil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lion, we 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can conclude the </a:t>
            </a: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equilibrium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          GDP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gap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is ______ billion short of FE GDP.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a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$5     b. $15     c. $20     d. $25     e. $30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___ 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10. An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inflationary gap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indicates that (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AD)</a:t>
            </a: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actual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GDP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__________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FE GDP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a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exceeds          b. falls short of          c. equals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___ 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11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. If the 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MPC is </a:t>
            </a:r>
            <a:r>
              <a:rPr lang="en-US" sz="1200" b="1" dirty="0" smtClean="0">
                <a:solidFill>
                  <a:prstClr val="black"/>
                </a:solidFill>
                <a:latin typeface="Calibri"/>
              </a:rPr>
              <a:t>.60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government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 could eliminate an 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inflationary GDP gap of </a:t>
            </a:r>
            <a:r>
              <a:rPr lang="en-US" sz="1200" b="1" dirty="0" smtClean="0">
                <a:solidFill>
                  <a:prstClr val="black"/>
                </a:solidFill>
                <a:latin typeface="Calibri"/>
              </a:rPr>
              <a:t>$250 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billion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 by </a:t>
            </a:r>
            <a:r>
              <a:rPr lang="en-US" sz="1200" b="1" dirty="0" smtClean="0">
                <a:solidFill>
                  <a:prstClr val="black"/>
                </a:solidFill>
                <a:latin typeface="Calibri"/>
              </a:rPr>
              <a:t>decreasing government 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spending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 by: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        A. $20 billion   B. $100 billion   C. $40 billion   D. 25 billion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  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 ____12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. If the 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MPC is </a:t>
            </a:r>
            <a:r>
              <a:rPr lang="en-US" sz="1200" b="1" dirty="0" smtClean="0">
                <a:solidFill>
                  <a:prstClr val="black"/>
                </a:solidFill>
                <a:latin typeface="Calibri"/>
              </a:rPr>
              <a:t>.60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government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 could eliminate an 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inflationary GDP gap of </a:t>
            </a:r>
            <a:r>
              <a:rPr lang="en-US" sz="1200" b="1" dirty="0" smtClean="0">
                <a:solidFill>
                  <a:prstClr val="black"/>
                </a:solidFill>
                <a:latin typeface="Calibri"/>
              </a:rPr>
              <a:t>$150 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billion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 by </a:t>
            </a:r>
            <a:r>
              <a:rPr lang="en-US" sz="1200" b="1" dirty="0" smtClean="0">
                <a:solidFill>
                  <a:prstClr val="black"/>
                </a:solidFill>
                <a:latin typeface="Calibri"/>
              </a:rPr>
              <a:t>increasing 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taxes 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 by: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        A. $20 billion   B. $100 billion.   C. $75 billion   D. $25 billion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   ____13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. If the 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MPC is .75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government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 could eliminate an 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inflationary GDP gap of </a:t>
            </a:r>
            <a:r>
              <a:rPr lang="en-US" sz="1200" b="1" dirty="0" smtClean="0">
                <a:solidFill>
                  <a:prstClr val="black"/>
                </a:solidFill>
                <a:latin typeface="Calibri"/>
              </a:rPr>
              <a:t>$100 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billion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by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decreasing </a:t>
            </a:r>
            <a:r>
              <a:rPr lang="en-US" sz="1200" b="1" dirty="0" smtClean="0">
                <a:solidFill>
                  <a:prstClr val="black"/>
                </a:solidFill>
                <a:latin typeface="Calibri"/>
              </a:rPr>
              <a:t>government 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spending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 by: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      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  A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. 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$100 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billion   B. 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$20 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billion   C. $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25 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billion   D. 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$75 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billion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  ____14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. If the 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MPC is .75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“G”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 could eliminate an 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inflationary GDP gap of </a:t>
            </a:r>
            <a:r>
              <a:rPr lang="en-US" sz="1200" b="1" dirty="0" smtClean="0">
                <a:solidFill>
                  <a:prstClr val="black"/>
                </a:solidFill>
                <a:latin typeface="Calibri"/>
              </a:rPr>
              <a:t>$300 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billion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 by 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increasing T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 by: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      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  A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. 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$100 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billion   B. 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$75 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billion   C. 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400 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billion   D. $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300 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billion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   ____15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. With a 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MPC of </a:t>
            </a:r>
            <a:r>
              <a:rPr lang="en-US" sz="1200" b="1" dirty="0" smtClean="0">
                <a:solidFill>
                  <a:prstClr val="black"/>
                </a:solidFill>
                <a:latin typeface="Calibri"/>
              </a:rPr>
              <a:t>.75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and the economy in a 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recessionary 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spending gap of </a:t>
            </a:r>
            <a:r>
              <a:rPr lang="en-US" sz="1200" b="1" dirty="0" smtClean="0">
                <a:solidFill>
                  <a:prstClr val="black"/>
                </a:solidFill>
                <a:latin typeface="Calibri"/>
              </a:rPr>
              <a:t>$12 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billion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, we can conclude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      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           the 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recessionary GDP gap is 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$____ billion short of FE GDP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.  a. $60 B    </a:t>
            </a:r>
            <a:r>
              <a:rPr lang="en-US" sz="1200" dirty="0" err="1" smtClean="0">
                <a:solidFill>
                  <a:prstClr val="black"/>
                </a:solidFill>
                <a:latin typeface="Calibri"/>
              </a:rPr>
              <a:t>b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. $12 B    c. $36 B    d. $75 B    e. $48 B</a:t>
            </a:r>
            <a:endParaRPr lang="en-US" sz="1200" dirty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   ____16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. With a 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MPC of </a:t>
            </a:r>
            <a:r>
              <a:rPr lang="en-US" sz="1200" b="1" dirty="0" smtClean="0">
                <a:solidFill>
                  <a:prstClr val="black"/>
                </a:solidFill>
                <a:latin typeface="Calibri"/>
              </a:rPr>
              <a:t>.80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a </a:t>
            </a:r>
            <a:r>
              <a:rPr lang="en-US" sz="1200" b="1" dirty="0" smtClean="0">
                <a:solidFill>
                  <a:prstClr val="black"/>
                </a:solidFill>
                <a:latin typeface="Calibri"/>
              </a:rPr>
              <a:t>$200 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billion increase in G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 will 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increase </a:t>
            </a:r>
            <a:r>
              <a:rPr lang="en-US" sz="1200" b="1" dirty="0" smtClean="0">
                <a:solidFill>
                  <a:prstClr val="black"/>
                </a:solidFill>
                <a:latin typeface="Calibri"/>
              </a:rPr>
              <a:t>“Consumption”: 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a. $200 B   </a:t>
            </a:r>
            <a:r>
              <a:rPr lang="en-US" sz="1200" dirty="0" err="1" smtClean="0">
                <a:solidFill>
                  <a:prstClr val="black"/>
                </a:solidFill>
                <a:latin typeface="Calibri"/>
              </a:rPr>
              <a:t>b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. $1,000 B   c. $800 B   d. $1,200 B</a:t>
            </a:r>
            <a:endParaRPr lang="en-US" sz="1200" dirty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  </a:t>
            </a:r>
            <a:endParaRPr lang="en-US" sz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6600" y="533400"/>
            <a:ext cx="1931670" cy="1600200"/>
          </a:xfrm>
          <a:prstGeom prst="rect">
            <a:avLst/>
          </a:prstGeom>
          <a:scene3d>
            <a:camera prst="orthographicFront"/>
            <a:lightRig rig="threePt" dir="t"/>
          </a:scene3d>
          <a:sp3d>
            <a:bevelT/>
          </a:sp3d>
        </p:spPr>
      </p:pic>
    </p:spTree>
    <p:extLst>
      <p:ext uri="{BB962C8B-B14F-4D97-AF65-F5344CB8AC3E}">
        <p14:creationId xmlns:p14="http://schemas.microsoft.com/office/powerpoint/2010/main" val="1671640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28600"/>
            <a:ext cx="90373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____17. To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increase equilibrium GDP by $500,000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with an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MPC of .</a:t>
            </a: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50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what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 fiscal policies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12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          could Congress take 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to close the gap?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1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decr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T by $250,000  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b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1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decr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T by $500,000      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	c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1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incr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G by $250,000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d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1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incr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G by $500,000  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e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1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decr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G&amp;T by $500,000  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		f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1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incr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G&amp;T by $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500,000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____18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Assume that </a:t>
            </a:r>
            <a:r>
              <a:rPr lang="en-US" sz="1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equil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GDP is </a:t>
            </a: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$1,500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billion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&amp;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MPC is .</a:t>
            </a: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60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Now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 decreases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G&amp;T by $60 billion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en-US" sz="12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           E</a:t>
            </a: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quilibrium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GDP will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change to</a:t>
            </a: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a. $1,460   b. $1,400   c. $1,440</a:t>
            </a:r>
            <a:endParaRPr lang="en-US" sz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____19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With an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MPC of </a:t>
            </a: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.5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$400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billion increase in “G”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will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increase “C</a:t>
            </a: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by: a. $$100 B   b. $200 B   c. $400 B </a:t>
            </a:r>
            <a:endParaRPr lang="en-US" sz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____20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With a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MPC of </a:t>
            </a: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.75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$40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billion increase in “G”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will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increase “C”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by: a. $160 B   b. $140 B    c. $120 B   d. $40 B</a:t>
            </a:r>
            <a:endParaRPr lang="en-US" sz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400" y="4104144"/>
            <a:ext cx="8991600" cy="267765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___ 21. </a:t>
            </a: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MPC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is .</a:t>
            </a: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50 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and </a:t>
            </a: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$150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billion new Ig 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is put into the economy that was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 </a:t>
            </a: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recession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at </a:t>
            </a: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$1,500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billion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       The 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new equilibrium GDP would be:</a:t>
            </a:r>
          </a:p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a. $1,500 </a:t>
            </a:r>
            <a:r>
              <a:rPr lang="en-US" sz="1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bil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        b.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$1,650 </a:t>
            </a:r>
            <a:r>
              <a:rPr lang="en-US" sz="1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bil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         c.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$1,300 </a:t>
            </a:r>
            <a:r>
              <a:rPr lang="en-US" sz="1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bil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         d.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$1,600 </a:t>
            </a:r>
            <a:r>
              <a:rPr lang="en-US" sz="12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bil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         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e.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$1,800 </a:t>
            </a:r>
            <a:r>
              <a:rPr lang="en-US" sz="1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bil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___ 22. At </a:t>
            </a: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$1,500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billion GDP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and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MPC of .</a:t>
            </a: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50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there is an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increase </a:t>
            </a: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 government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spending </a:t>
            </a: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and taxes of $150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billion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12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      [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to </a:t>
            </a: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balance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 budget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]. What is the new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equilibrium 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GDP?</a:t>
            </a:r>
          </a:p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a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$1,500 </a:t>
            </a:r>
            <a:r>
              <a:rPr lang="en-US" sz="1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bil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    b.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$1,650 </a:t>
            </a:r>
            <a:r>
              <a:rPr lang="en-US" sz="1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bil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    c.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$1,300 </a:t>
            </a:r>
            <a:r>
              <a:rPr lang="en-US" sz="1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bil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    d.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$1,600 </a:t>
            </a:r>
            <a:r>
              <a:rPr lang="en-US" sz="1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bil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     e.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$1,800 </a:t>
            </a:r>
            <a:r>
              <a:rPr lang="en-US" sz="12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bil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___ 23. At </a:t>
            </a:r>
            <a:r>
              <a:rPr lang="en-US" sz="1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$</a:t>
            </a: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1,500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billion GDP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and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MPC of .</a:t>
            </a: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50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there is a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decrease in taxes </a:t>
            </a: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$100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billion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what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would the new 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GDP be?</a:t>
            </a:r>
          </a:p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a.$1,750 </a:t>
            </a:r>
            <a:r>
              <a:rPr lang="en-US" sz="1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bil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    b.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$1,650 </a:t>
            </a:r>
            <a:r>
              <a:rPr lang="en-US" sz="1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bil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    c.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$1,600 </a:t>
            </a:r>
            <a:r>
              <a:rPr lang="en-US" sz="1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bil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     d.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$1,500 </a:t>
            </a:r>
            <a:r>
              <a:rPr lang="en-US" sz="1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bil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     e.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$1,400 </a:t>
            </a:r>
            <a:r>
              <a:rPr lang="en-US" sz="12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bil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___ 24. At </a:t>
            </a: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$1,500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billion GDP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&amp;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MPC of </a:t>
            </a:r>
            <a:r>
              <a:rPr lang="en-US" sz="1200" b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  <a:r>
              <a:rPr lang="en-US" sz="1200" b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50</a:t>
            </a:r>
            <a:r>
              <a:rPr lang="en-US" sz="120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there is a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decrease in G of </a:t>
            </a: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$100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billion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what would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new equilibrium GDP be?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 a. $1,400 </a:t>
            </a:r>
            <a:r>
              <a:rPr lang="en-US" sz="1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bil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    b.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$1,450 </a:t>
            </a:r>
            <a:r>
              <a:rPr lang="en-US" sz="1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bil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    c.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$600 </a:t>
            </a:r>
            <a:r>
              <a:rPr lang="en-US" sz="1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bil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    d.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$1,700 </a:t>
            </a:r>
            <a:r>
              <a:rPr lang="en-US" sz="1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bil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    e.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$1,800 </a:t>
            </a:r>
            <a:r>
              <a:rPr lang="en-US" sz="1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bil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___ 25. At </a:t>
            </a: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$1,500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billion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GDP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and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MPC of .7</a:t>
            </a:r>
            <a:r>
              <a:rPr lang="en-US" sz="1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there is an </a:t>
            </a: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increase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 taxes </a:t>
            </a: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of $25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billion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what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would the new 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GDP be?</a:t>
            </a:r>
          </a:p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  a. $1,600 </a:t>
            </a:r>
            <a:r>
              <a:rPr lang="en-US" sz="1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bil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   b.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$1,400 </a:t>
            </a:r>
            <a:r>
              <a:rPr lang="en-US" sz="1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bil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   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c. $1,500 </a:t>
            </a:r>
            <a:r>
              <a:rPr lang="en-US" sz="1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bil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    d.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$1,450 </a:t>
            </a:r>
            <a:r>
              <a:rPr lang="en-US" sz="1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bil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    e.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$1,425 </a:t>
            </a:r>
            <a:r>
              <a:rPr lang="en-US" sz="12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bil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___ 26.  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At </a:t>
            </a: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$1,500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billion GDP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and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MPC of .80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there is a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decrease in “G” &amp; “</a:t>
            </a: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T” of $78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billion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What 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would the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new 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GDP be?</a:t>
            </a:r>
          </a:p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  a. $1,422 </a:t>
            </a:r>
            <a:r>
              <a:rPr lang="en-US" sz="1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bil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    b.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$1,500 </a:t>
            </a:r>
            <a:r>
              <a:rPr lang="en-US" sz="1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bil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     c.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$1,578 </a:t>
            </a:r>
            <a:r>
              <a:rPr lang="en-US" sz="1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bil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    d.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$1,750 </a:t>
            </a:r>
            <a:r>
              <a:rPr lang="en-US" sz="1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bil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    e.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$1,344 </a:t>
            </a:r>
            <a:r>
              <a:rPr lang="en-US" sz="1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bil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3" t="24373" r="11861" b="12416"/>
          <a:stretch/>
        </p:blipFill>
        <p:spPr bwMode="auto">
          <a:xfrm>
            <a:off x="2362200" y="1984655"/>
            <a:ext cx="2590800" cy="207264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2" t="23402" r="10247" b="12254"/>
          <a:stretch/>
        </p:blipFill>
        <p:spPr bwMode="auto">
          <a:xfrm>
            <a:off x="7310512" y="76200"/>
            <a:ext cx="1798320" cy="1412966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4937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6200" y="0"/>
            <a:ext cx="9067800" cy="64325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Name </a:t>
            </a:r>
            <a:r>
              <a:rPr lang="en-US" sz="1200" dirty="0" smtClean="0">
                <a:solidFill>
                  <a:srgbClr val="C00000"/>
                </a:solidFill>
                <a:latin typeface="Arial Black" pitchFamily="34" charset="0"/>
                <a:cs typeface="Arial" pitchFamily="34" charset="0"/>
              </a:rPr>
              <a:t>[Answers]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14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Worksheet – Multipliers and Fiscal </a:t>
            </a:r>
            <a:r>
              <a:rPr lang="en-US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Policy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Period</a:t>
            </a:r>
            <a:r>
              <a:rPr lang="en-US" sz="14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______</a:t>
            </a:r>
            <a:endParaRPr lang="en-US" sz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1. The </a:t>
            </a:r>
            <a:r>
              <a:rPr lang="en-US" sz="1200" b="1" u="sng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APC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is the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tendency to consume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which is represented by consumption/income.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2. The </a:t>
            </a:r>
            <a:r>
              <a:rPr lang="en-US" sz="1200" b="1" u="sng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MPC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is the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tendency to </a:t>
            </a: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consume additional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income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which is represented by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 change 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 consumption/change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 Y. </a:t>
            </a:r>
            <a:endParaRPr lang="en-US" sz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__</a:t>
            </a:r>
            <a:r>
              <a:rPr lang="en-US" sz="1200" b="1" u="sng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_ 3. If the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MPC is .8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then: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       a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MPS = 1.2     b. APC = .2     c. </a:t>
            </a:r>
            <a:r>
              <a:rPr lang="en-US" sz="1200" b="1" u="sng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MPS = .2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d. APS = .2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__</a:t>
            </a:r>
            <a:r>
              <a:rPr lang="en-US" sz="1200" b="1" u="sng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_ 4. If the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interest rate falls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and business taxes fall, </a:t>
            </a: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investment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           a. is 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likely to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decrease.     b. </a:t>
            </a:r>
            <a:r>
              <a:rPr lang="en-US" sz="1200" b="1" u="sng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is </a:t>
            </a:r>
            <a:r>
              <a:rPr lang="en-US" sz="1200" b="1" u="sng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likely to </a:t>
            </a:r>
            <a:r>
              <a:rPr lang="en-US" sz="1200" b="1" u="sng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increase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    c. is 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not likely to change.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__</a:t>
            </a:r>
            <a:r>
              <a:rPr lang="en-US" sz="1200" b="1" u="sng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_ 5. If the MPC is .5, “G” could eliminate a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inflationary GDP gap of $16 billion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by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          </a:t>
            </a: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decreasing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government spending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by: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a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1200" b="1" u="sng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$8 billion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    b. $10 billion.     c. $12 billion.     d. $16 billion.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__</a:t>
            </a:r>
            <a:r>
              <a:rPr lang="en-US" sz="1200" b="1" u="sng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_ 6. If the MPC is .5, “G” could eliminate a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inflationary GDP gap of $16 billion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by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increasing taxes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by: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a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$8 billion.     b. $10 billion.     c. $12 billion.     d. </a:t>
            </a:r>
            <a:r>
              <a:rPr lang="en-US" sz="1200" b="1" u="sng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$16 billion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__</a:t>
            </a:r>
            <a:r>
              <a:rPr lang="en-US" sz="1200" b="1" u="sng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_ 7. To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increase equilibrium GDP by $200,000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with an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MPC of .5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 should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a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decrease T by $100,000  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   b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1200" b="1" u="sng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increase G by $100,000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     c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increase G by $200,000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 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__</a:t>
            </a:r>
            <a:r>
              <a:rPr lang="en-US" sz="1200" b="1" u="sng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_ 8. With a MPC of .5, a $50 billion increase in G will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increase “C”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by: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a. $100 billion.      b. </a:t>
            </a:r>
            <a:r>
              <a:rPr lang="en-US" sz="1200" b="1" u="sng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$50 billion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    c. $250 billion.     d. $75 billion.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 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__</a:t>
            </a:r>
            <a:r>
              <a:rPr lang="en-US" sz="1200" b="1" u="sng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_ 9. With an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MPC of .8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&amp; the economy in a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recessionary spending gap of  $5 </a:t>
            </a: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bil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lion, we 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can conclude the </a:t>
            </a: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equilibrium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          GDP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gap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is ______ billion short of FE GDP.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a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$5     b. $15     c. $20     d. </a:t>
            </a:r>
            <a:r>
              <a:rPr lang="en-US" sz="1200" b="1" u="sng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$25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e. $30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__</a:t>
            </a:r>
            <a:r>
              <a:rPr lang="en-US" sz="1200" b="1" u="sng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_ 10. An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inflationary gap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indicates that (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AD)</a:t>
            </a: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actual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GDP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__________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FE GDP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a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1200" b="1" u="sng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exceeds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     b. falls short of          c. equals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1200" b="1" u="sng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__B_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11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. If the 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MPC is </a:t>
            </a:r>
            <a:r>
              <a:rPr lang="en-US" sz="1200" b="1" dirty="0" smtClean="0">
                <a:solidFill>
                  <a:prstClr val="black"/>
                </a:solidFill>
                <a:latin typeface="Calibri"/>
              </a:rPr>
              <a:t>.6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government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 could eliminate an 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inflationary GDP gap of </a:t>
            </a:r>
            <a:r>
              <a:rPr lang="en-US" sz="1200" b="1" dirty="0" smtClean="0">
                <a:solidFill>
                  <a:prstClr val="black"/>
                </a:solidFill>
                <a:latin typeface="Calibri"/>
              </a:rPr>
              <a:t>$250 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billion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 by </a:t>
            </a:r>
            <a:r>
              <a:rPr lang="en-US" sz="1200" b="1" dirty="0" smtClean="0">
                <a:solidFill>
                  <a:prstClr val="black"/>
                </a:solidFill>
                <a:latin typeface="Calibri"/>
              </a:rPr>
              <a:t>decreasing government 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spending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 by: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        A. $20 billion   B. $100 billion   C. $40 billion   D. 25 billion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  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u="sng" dirty="0" smtClean="0">
                <a:solidFill>
                  <a:prstClr val="black"/>
                </a:solidFill>
                <a:latin typeface="Calibri"/>
              </a:rPr>
              <a:t>__B__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12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. If the 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MPC is </a:t>
            </a:r>
            <a:r>
              <a:rPr lang="en-US" sz="1200" b="1" dirty="0" smtClean="0">
                <a:solidFill>
                  <a:prstClr val="black"/>
                </a:solidFill>
                <a:latin typeface="Calibri"/>
              </a:rPr>
              <a:t>.6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government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 could eliminate an 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inflationary GDP gap of </a:t>
            </a:r>
            <a:r>
              <a:rPr lang="en-US" sz="1200" b="1" dirty="0" smtClean="0">
                <a:solidFill>
                  <a:prstClr val="black"/>
                </a:solidFill>
                <a:latin typeface="Calibri"/>
              </a:rPr>
              <a:t>$150 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billion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 by </a:t>
            </a:r>
            <a:r>
              <a:rPr lang="en-US" sz="1200" b="1" dirty="0" smtClean="0">
                <a:solidFill>
                  <a:prstClr val="black"/>
                </a:solidFill>
                <a:latin typeface="Calibri"/>
              </a:rPr>
              <a:t>increasing 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taxes 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 by: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        A. $20 billion   B. $100 billion.   C. $75 billion   D. $25 billion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   </a:t>
            </a:r>
            <a:r>
              <a:rPr lang="en-US" sz="1200" b="1" u="sng" dirty="0" smtClean="0">
                <a:solidFill>
                  <a:prstClr val="black"/>
                </a:solidFill>
                <a:latin typeface="Calibri"/>
              </a:rPr>
              <a:t>__C__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13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. If the 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MPC is .75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government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 could eliminate an 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inflationary GDP gap of </a:t>
            </a:r>
            <a:r>
              <a:rPr lang="en-US" sz="1200" b="1" dirty="0" smtClean="0">
                <a:solidFill>
                  <a:prstClr val="black"/>
                </a:solidFill>
                <a:latin typeface="Calibri"/>
              </a:rPr>
              <a:t>$100 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billion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by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decreasing </a:t>
            </a:r>
            <a:r>
              <a:rPr lang="en-US" sz="1200" b="1" dirty="0" smtClean="0">
                <a:solidFill>
                  <a:prstClr val="black"/>
                </a:solidFill>
                <a:latin typeface="Calibri"/>
              </a:rPr>
              <a:t>government 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spending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 by: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      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  A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. 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$100 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billion   B. 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$20 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billion   C. $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25 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billion   D. 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$75 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billion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  </a:t>
            </a:r>
            <a:r>
              <a:rPr lang="en-US" sz="1200" b="1" u="sng" dirty="0" smtClean="0">
                <a:solidFill>
                  <a:prstClr val="black"/>
                </a:solidFill>
                <a:latin typeface="Calibri"/>
              </a:rPr>
              <a:t>__A__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14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. If the 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MPC is .75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“G”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 could eliminate an 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inflationary GDP gap of </a:t>
            </a:r>
            <a:r>
              <a:rPr lang="en-US" sz="1200" b="1" dirty="0" smtClean="0">
                <a:solidFill>
                  <a:prstClr val="black"/>
                </a:solidFill>
                <a:latin typeface="Calibri"/>
              </a:rPr>
              <a:t>$300 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billion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 by 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increasing T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 by: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      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  A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. 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$100 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billion   B. 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$75 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billion   C. 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400 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billion   D. $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300 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billion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   </a:t>
            </a:r>
            <a:r>
              <a:rPr lang="en-US" sz="1200" b="1" u="sng" dirty="0" smtClean="0">
                <a:solidFill>
                  <a:prstClr val="black"/>
                </a:solidFill>
                <a:latin typeface="Calibri"/>
              </a:rPr>
              <a:t>__E__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15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. With a 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MPC of </a:t>
            </a:r>
            <a:r>
              <a:rPr lang="en-US" sz="1200" b="1" dirty="0" smtClean="0">
                <a:solidFill>
                  <a:prstClr val="black"/>
                </a:solidFill>
                <a:latin typeface="Calibri"/>
              </a:rPr>
              <a:t>.75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and the economy in a 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recessionary 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spending gap of </a:t>
            </a:r>
            <a:r>
              <a:rPr lang="en-US" sz="1200" b="1" dirty="0" smtClean="0">
                <a:solidFill>
                  <a:prstClr val="black"/>
                </a:solidFill>
                <a:latin typeface="Calibri"/>
              </a:rPr>
              <a:t>$12 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billion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, we can conclude 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Calibri"/>
              </a:rPr>
              <a:t>      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           the 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recessionary GDP gap is 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$____ billion short of FE GDP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.  a. $60 B    </a:t>
            </a:r>
            <a:r>
              <a:rPr lang="en-US" sz="1200" dirty="0" err="1" smtClean="0">
                <a:solidFill>
                  <a:prstClr val="black"/>
                </a:solidFill>
                <a:latin typeface="Calibri"/>
              </a:rPr>
              <a:t>b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. $12 B    c. $36 B    d. $75 B    e. $48 B</a:t>
            </a:r>
            <a:endParaRPr lang="en-US" sz="1200" dirty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   </a:t>
            </a:r>
            <a:r>
              <a:rPr lang="en-US" sz="1200" b="1" u="sng" dirty="0" smtClean="0">
                <a:solidFill>
                  <a:prstClr val="black"/>
                </a:solidFill>
                <a:latin typeface="Calibri"/>
              </a:rPr>
              <a:t>__C__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16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. With a 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MPC of </a:t>
            </a:r>
            <a:r>
              <a:rPr lang="en-US" sz="1200" b="1" dirty="0" smtClean="0">
                <a:solidFill>
                  <a:prstClr val="black"/>
                </a:solidFill>
                <a:latin typeface="Calibri"/>
              </a:rPr>
              <a:t>.8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a </a:t>
            </a:r>
            <a:r>
              <a:rPr lang="en-US" sz="1200" b="1" dirty="0" smtClean="0">
                <a:solidFill>
                  <a:prstClr val="black"/>
                </a:solidFill>
                <a:latin typeface="Calibri"/>
              </a:rPr>
              <a:t>$200 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billion increase in G</a:t>
            </a:r>
            <a:r>
              <a:rPr lang="en-US" sz="1200" dirty="0">
                <a:solidFill>
                  <a:prstClr val="black"/>
                </a:solidFill>
                <a:latin typeface="Calibri"/>
              </a:rPr>
              <a:t> will </a:t>
            </a:r>
            <a:r>
              <a:rPr lang="en-US" sz="1200" b="1" dirty="0">
                <a:solidFill>
                  <a:prstClr val="black"/>
                </a:solidFill>
                <a:latin typeface="Calibri"/>
              </a:rPr>
              <a:t>increase </a:t>
            </a:r>
            <a:r>
              <a:rPr lang="en-US" sz="1200" b="1" dirty="0" smtClean="0">
                <a:solidFill>
                  <a:prstClr val="black"/>
                </a:solidFill>
                <a:latin typeface="Calibri"/>
              </a:rPr>
              <a:t>“Consumption”: 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a. $200 B   </a:t>
            </a:r>
            <a:r>
              <a:rPr lang="en-US" sz="1200" dirty="0" err="1" smtClean="0">
                <a:solidFill>
                  <a:prstClr val="black"/>
                </a:solidFill>
                <a:latin typeface="Calibri"/>
              </a:rPr>
              <a:t>b</a:t>
            </a: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. $1,000 B   c. $800 B   d. $1,200 B</a:t>
            </a:r>
            <a:endParaRPr lang="en-US" sz="1200" dirty="0">
              <a:solidFill>
                <a:prstClr val="black"/>
              </a:solidFill>
              <a:latin typeface="Calibri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Calibri"/>
              </a:rPr>
              <a:t>  </a:t>
            </a:r>
            <a:endParaRPr lang="en-US" sz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351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228600"/>
            <a:ext cx="903732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</a:t>
            </a:r>
            <a:r>
              <a:rPr lang="en-US" sz="1200" b="1" u="sng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B,C,F_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17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To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increase equilibrium GDP by $500,000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with an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MPC of .5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what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3 fiscal policies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12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          could Congress take 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to close the gap?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a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1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decr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T by $250,000   b. </a:t>
            </a:r>
            <a:r>
              <a:rPr lang="en-US" sz="1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decr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T by $500,000       c. </a:t>
            </a:r>
            <a:r>
              <a:rPr lang="en-US" sz="1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incr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G by $250,000</a:t>
            </a:r>
            <a:endParaRPr lang="en-US" sz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 </a:t>
            </a: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d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1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incr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G by $500,000   e. </a:t>
            </a:r>
            <a:r>
              <a:rPr lang="en-US" sz="1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decr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G&amp;T by $500,000   f. </a:t>
            </a:r>
            <a:r>
              <a:rPr lang="en-US" sz="1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incr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G&amp;T by $</a:t>
            </a: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500,000</a:t>
            </a: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endParaRPr lang="en-US" sz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en-US" sz="1200" b="1" u="sng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_C__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18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Assume that </a:t>
            </a:r>
            <a:r>
              <a:rPr lang="en-US" sz="1200" b="1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equil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GDP is </a:t>
            </a: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$1,500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billion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&amp;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MPC is .6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Now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 decreases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G&amp;T by $60 </a:t>
            </a:r>
            <a:r>
              <a:rPr lang="en-US" sz="10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billion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endParaRPr lang="en-US" sz="12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           E</a:t>
            </a: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quilibrium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GDP will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change to</a:t>
            </a: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a. $1,460   b. $1,400   c. $1,440</a:t>
            </a:r>
            <a:endParaRPr lang="en-US" sz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en-US" sz="1200" b="1" u="sng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__C__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19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With an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MPC of </a:t>
            </a: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.5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$400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billion increase in “G”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will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increase “C</a:t>
            </a: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”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by: a. $$100 B   b. $200 B   c. $400 B </a:t>
            </a:r>
            <a:endParaRPr lang="en-US" sz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fontAlgn="auto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en-US" sz="1200" b="1" u="sng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__C__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20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With a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MPC of </a:t>
            </a: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.75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 </a:t>
            </a: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$40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billion increase in “G”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will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increase “C”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by: a. $160 B   b. $140 B    c. $120 B   d. $40 B</a:t>
            </a:r>
            <a:endParaRPr lang="en-US" sz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52400" y="4104144"/>
            <a:ext cx="8991600" cy="2677656"/>
          </a:xfrm>
          <a:prstGeom prst="rect">
            <a:avLst/>
          </a:prstGeom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200" b="1" u="sng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_E__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21. </a:t>
            </a: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MPC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is .5 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and </a:t>
            </a: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$150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billion new Ig 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is put into the economy that was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 </a:t>
            </a: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recession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at </a:t>
            </a: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$1,500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billion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       The 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new equilibrium GDP would be:</a:t>
            </a:r>
          </a:p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a. $1,500 </a:t>
            </a:r>
            <a:r>
              <a:rPr lang="en-US" sz="1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bil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        b.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$1,650 </a:t>
            </a:r>
            <a:r>
              <a:rPr lang="en-US" sz="1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bil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         c.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$1,300 </a:t>
            </a:r>
            <a:r>
              <a:rPr lang="en-US" sz="1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bil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         d.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$1,600 </a:t>
            </a:r>
            <a:r>
              <a:rPr lang="en-US" sz="12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bil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         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e.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$1,800 </a:t>
            </a:r>
            <a:r>
              <a:rPr lang="en-US" sz="1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bil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200" b="1" u="sng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_B__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22. At </a:t>
            </a: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$1,500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billion GDP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and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MPC of .5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there is an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increase </a:t>
            </a: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 government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spending </a:t>
            </a: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and taxes of $150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billion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1200" dirty="0" smtClean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      [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to </a:t>
            </a: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balance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 budget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]. What is the new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equilibrium 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GDP?</a:t>
            </a:r>
          </a:p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a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$1,500 </a:t>
            </a:r>
            <a:r>
              <a:rPr lang="en-US" sz="1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bil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    b.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$1,650 </a:t>
            </a:r>
            <a:r>
              <a:rPr lang="en-US" sz="1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bil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    c.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$1,300 </a:t>
            </a:r>
            <a:r>
              <a:rPr lang="en-US" sz="1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bil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    d.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$1,600 </a:t>
            </a:r>
            <a:r>
              <a:rPr lang="en-US" sz="1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bil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     e.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$1,800 </a:t>
            </a:r>
            <a:r>
              <a:rPr lang="en-US" sz="12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bil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200" b="1" u="sng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_E__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23. At </a:t>
            </a:r>
            <a:r>
              <a:rPr lang="en-US" sz="12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$</a:t>
            </a: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1,500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billion GDP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and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MPC of .5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there is a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decrease in taxes </a:t>
            </a: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of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$100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billion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what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would the new 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GDP be?</a:t>
            </a:r>
          </a:p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a.$1,750 </a:t>
            </a:r>
            <a:r>
              <a:rPr lang="en-US" sz="1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bil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    b.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$1,650 </a:t>
            </a:r>
            <a:r>
              <a:rPr lang="en-US" sz="1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bil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    c.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$1,600 </a:t>
            </a:r>
            <a:r>
              <a:rPr lang="en-US" sz="1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bil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     d.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$1,500 </a:t>
            </a:r>
            <a:r>
              <a:rPr lang="en-US" sz="1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bil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     e.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$1,400 </a:t>
            </a:r>
            <a:r>
              <a:rPr lang="en-US" sz="12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bil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en-US" sz="1200" b="1" u="sng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_E__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24. At </a:t>
            </a: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$1,500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billion GDP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&amp;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MPC of .5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there is a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decrease in G of </a:t>
            </a: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$100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billion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what would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the 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new equilibrium GDP be?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sz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 a. $1,400 </a:t>
            </a:r>
            <a:r>
              <a:rPr lang="en-US" sz="1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bil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    b.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$1,450 </a:t>
            </a:r>
            <a:r>
              <a:rPr lang="en-US" sz="1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bil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    c.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$600 </a:t>
            </a:r>
            <a:r>
              <a:rPr lang="en-US" sz="1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bil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    d.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$1,700 </a:t>
            </a:r>
            <a:r>
              <a:rPr lang="en-US" sz="1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bil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    e.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$1,800 </a:t>
            </a:r>
            <a:r>
              <a:rPr lang="en-US" sz="1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bil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</a:p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en-US" sz="1200" b="1" u="sng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_E__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25. At </a:t>
            </a: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$1,500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billion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GDP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and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MPC of .7</a:t>
            </a:r>
            <a:r>
              <a:rPr lang="en-US" sz="12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5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there is an </a:t>
            </a: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increase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in taxes </a:t>
            </a: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of $25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billion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what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would the new 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GDP be?</a:t>
            </a:r>
          </a:p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  a. $1,600 </a:t>
            </a:r>
            <a:r>
              <a:rPr lang="en-US" sz="1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bil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   b.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$1,400 </a:t>
            </a:r>
            <a:r>
              <a:rPr lang="en-US" sz="1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bil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   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c. $1,500 </a:t>
            </a:r>
            <a:r>
              <a:rPr lang="en-US" sz="1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bil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    d.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$1,450 </a:t>
            </a:r>
            <a:r>
              <a:rPr lang="en-US" sz="1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bil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    e.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$1,425 </a:t>
            </a:r>
            <a:r>
              <a:rPr lang="en-US" sz="1200" dirty="0" err="1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bil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  <a:endParaRPr lang="en-US" sz="1200" dirty="0">
              <a:solidFill>
                <a:prstClr val="black"/>
              </a:solidFill>
              <a:latin typeface="Arial" pitchFamily="34" charset="0"/>
              <a:cs typeface="Arial" pitchFamily="34" charset="0"/>
            </a:endParaRPr>
          </a:p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 </a:t>
            </a:r>
            <a:r>
              <a:rPr lang="en-US" sz="1200" b="1" u="sng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_A__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26.  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At </a:t>
            </a: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$1,500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billion GDP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&amp;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MPC of .80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, there is a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decrease in “G” &amp; “</a:t>
            </a:r>
            <a:r>
              <a:rPr lang="en-US" sz="1200" b="1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T” of $78 </a:t>
            </a:r>
            <a:r>
              <a:rPr lang="en-US" sz="1200" b="1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billion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What 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would the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new 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GDP be?</a:t>
            </a:r>
          </a:p>
          <a:p>
            <a:pPr fontAlgn="auto" hangingPunct="0">
              <a:spcBef>
                <a:spcPts val="0"/>
              </a:spcBef>
              <a:spcAft>
                <a:spcPts val="0"/>
              </a:spcAft>
            </a:pP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       a. $1,422 </a:t>
            </a:r>
            <a:r>
              <a:rPr lang="en-US" sz="1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bil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    b.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$1,500 </a:t>
            </a:r>
            <a:r>
              <a:rPr lang="en-US" sz="1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bil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     c.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$1,578 </a:t>
            </a:r>
            <a:r>
              <a:rPr lang="en-US" sz="1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bil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    d.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$1,750 </a:t>
            </a:r>
            <a:r>
              <a:rPr lang="en-US" sz="1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bil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     e. </a:t>
            </a:r>
            <a:r>
              <a:rPr lang="en-US" sz="1200" dirty="0" smtClean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$1,344 </a:t>
            </a:r>
            <a:r>
              <a:rPr lang="en-US" sz="1200" dirty="0" err="1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bil</a:t>
            </a:r>
            <a:r>
              <a:rPr lang="en-US" sz="1200" dirty="0">
                <a:solidFill>
                  <a:prstClr val="black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83" t="24373" r="11861" b="12416"/>
          <a:stretch/>
        </p:blipFill>
        <p:spPr bwMode="auto">
          <a:xfrm>
            <a:off x="2362200" y="1984655"/>
            <a:ext cx="2590800" cy="2072640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32" t="23402" r="10247" b="12254"/>
          <a:stretch/>
        </p:blipFill>
        <p:spPr bwMode="auto">
          <a:xfrm>
            <a:off x="7239000" y="76200"/>
            <a:ext cx="1798320" cy="1412966"/>
          </a:xfrm>
          <a:prstGeom prst="rect">
            <a:avLst/>
          </a:prstGeom>
          <a:noFill/>
          <a:ln>
            <a:noFill/>
          </a:ln>
          <a:effectLst/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8172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824" name="Rectangle 40"/>
          <p:cNvSpPr>
            <a:spLocks noChangeArrowheads="1"/>
          </p:cNvSpPr>
          <p:nvPr/>
        </p:nvSpPr>
        <p:spPr bwMode="auto">
          <a:xfrm>
            <a:off x="2355850" y="1676400"/>
            <a:ext cx="180975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[A 20% cost of</a:t>
            </a:r>
          </a:p>
          <a:p>
            <a:pPr>
              <a:defRPr/>
            </a:pP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funds  attract </a:t>
            </a:r>
          </a:p>
          <a:p>
            <a:pPr>
              <a:defRPr/>
            </a:pP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$100 billion of</a:t>
            </a:r>
          </a:p>
          <a:p>
            <a:pPr>
              <a:defRPr/>
            </a:pP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investment</a:t>
            </a:r>
          </a:p>
        </p:txBody>
      </p:sp>
      <p:sp>
        <p:nvSpPr>
          <p:cNvPr id="630786" name="Rectangle 2"/>
          <p:cNvSpPr>
            <a:spLocks noChangeArrowheads="1"/>
          </p:cNvSpPr>
          <p:nvPr/>
        </p:nvSpPr>
        <p:spPr bwMode="auto">
          <a:xfrm>
            <a:off x="876300" y="0"/>
            <a:ext cx="895350" cy="434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2000" b="1" dirty="0"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</a:endParaRPr>
          </a:p>
          <a:p>
            <a:pPr algn="ctr">
              <a:defRPr/>
            </a:pPr>
            <a:endParaRPr lang="en-US" sz="2000" b="1" dirty="0"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</a:endParaRPr>
          </a:p>
          <a:p>
            <a:pPr algn="ctr">
              <a:defRPr/>
            </a:pP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</a:rPr>
              <a:t>25%</a:t>
            </a:r>
          </a:p>
          <a:p>
            <a:pPr algn="ctr">
              <a:defRPr/>
            </a:pPr>
            <a:endParaRPr lang="en-US" sz="2000" b="1" dirty="0"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</a:endParaRPr>
          </a:p>
          <a:p>
            <a:pPr algn="ctr">
              <a:defRPr/>
            </a:pPr>
            <a:endParaRPr lang="en-US" sz="2400" b="1" dirty="0">
              <a:solidFill>
                <a:srgbClr val="FF9933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  <a:p>
            <a:pPr algn="ctr">
              <a:defRPr/>
            </a:pPr>
            <a:r>
              <a:rPr lang="en-US" sz="20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 </a:t>
            </a:r>
          </a:p>
          <a:p>
            <a:pPr algn="ctr">
              <a:defRPr/>
            </a:pP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</a:rPr>
              <a:t>15%</a:t>
            </a:r>
          </a:p>
          <a:p>
            <a:pPr algn="ctr">
              <a:defRPr/>
            </a:pPr>
            <a:endParaRPr lang="en-US" sz="2000" b="1" dirty="0">
              <a:solidFill>
                <a:schemeClr val="tx1">
                  <a:lumMod val="95000"/>
                  <a:lumOff val="5000"/>
                </a:schemeClr>
              </a:solidFill>
              <a:latin typeface="Verdana" pitchFamily="34" charset="0"/>
            </a:endParaRPr>
          </a:p>
          <a:p>
            <a:pPr algn="ctr">
              <a:defRPr/>
            </a:pPr>
            <a:r>
              <a:rPr lang="en-US" sz="2000" b="1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</a:rPr>
              <a:t>10%</a:t>
            </a:r>
          </a:p>
          <a:p>
            <a:pPr algn="ctr">
              <a:defRPr/>
            </a:pPr>
            <a:endParaRPr lang="en-US" sz="2000" b="1" dirty="0">
              <a:solidFill>
                <a:schemeClr val="hlink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  <a:p>
            <a:pPr algn="ctr">
              <a:defRPr/>
            </a:pPr>
            <a:endParaRPr lang="en-US" dirty="0">
              <a:solidFill>
                <a:srgbClr val="66FF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Snap ITC" pitchFamily="82" charset="0"/>
            </a:endParaRPr>
          </a:p>
          <a:p>
            <a:pPr algn="ctr">
              <a:defRPr/>
            </a:pPr>
            <a:endParaRPr lang="en-US" sz="2000" b="1" dirty="0"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</a:endParaRPr>
          </a:p>
        </p:txBody>
      </p:sp>
      <p:sp>
        <p:nvSpPr>
          <p:cNvPr id="16388" name="Line 4"/>
          <p:cNvSpPr>
            <a:spLocks noChangeShapeType="1"/>
          </p:cNvSpPr>
          <p:nvPr/>
        </p:nvSpPr>
        <p:spPr bwMode="auto">
          <a:xfrm>
            <a:off x="3257550" y="2914650"/>
            <a:ext cx="19050" cy="1447800"/>
          </a:xfrm>
          <a:prstGeom prst="line">
            <a:avLst/>
          </a:prstGeom>
          <a:noFill/>
          <a:ln w="38100">
            <a:solidFill>
              <a:schemeClr val="tx2"/>
            </a:solidFill>
            <a:prstDash val="sysDot"/>
            <a:round/>
            <a:headEnd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30789" name="Line 5"/>
          <p:cNvSpPr>
            <a:spLocks noChangeShapeType="1"/>
          </p:cNvSpPr>
          <p:nvPr/>
        </p:nvSpPr>
        <p:spPr bwMode="auto">
          <a:xfrm>
            <a:off x="6438900" y="3765550"/>
            <a:ext cx="0" cy="552450"/>
          </a:xfrm>
          <a:prstGeom prst="line">
            <a:avLst/>
          </a:prstGeom>
          <a:noFill/>
          <a:ln w="76200">
            <a:solidFill>
              <a:srgbClr val="008000"/>
            </a:solidFill>
            <a:prstDash val="sysDot"/>
            <a:round/>
            <a:headEnd/>
            <a:tailEnd type="stealth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9463" name="Text Box 7"/>
          <p:cNvSpPr txBox="1">
            <a:spLocks noChangeArrowheads="1"/>
          </p:cNvSpPr>
          <p:nvPr/>
        </p:nvSpPr>
        <p:spPr bwMode="auto">
          <a:xfrm>
            <a:off x="161925" y="5381626"/>
            <a:ext cx="8820150" cy="1295400"/>
          </a:xfrm>
          <a:prstGeom prst="rect">
            <a:avLst/>
          </a:prstGeom>
          <a:blipFill>
            <a:blip r:embed="rId5"/>
            <a:tile tx="0" ty="0" sx="100000" sy="100000" flip="none" algn="tl"/>
          </a:blipFill>
          <a:ln w="9525">
            <a:noFill/>
            <a:miter lim="800000"/>
            <a:headEnd/>
            <a:tailEnd/>
          </a:ln>
          <a:scene3d>
            <a:camera prst="orthographicFront"/>
            <a:lightRig rig="threePt" dir="t"/>
          </a:scene3d>
          <a:sp3d>
            <a:bevelT/>
          </a:sp3d>
        </p:spPr>
        <p:txBody>
          <a:bodyPr wrap="none" anchor="ctr"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en-US" sz="3600" b="1" dirty="0">
                <a:solidFill>
                  <a:schemeClr val="tx2"/>
                </a:solidFill>
                <a:latin typeface="Verdana" pitchFamily="34" charset="0"/>
              </a:rPr>
              <a:t>Change in QID</a:t>
            </a:r>
          </a:p>
          <a:p>
            <a:pPr algn="ctr">
              <a:defRPr/>
            </a:pPr>
            <a:r>
              <a:rPr lang="en-US" sz="2400" b="1" dirty="0">
                <a:solidFill>
                  <a:schemeClr val="tx2"/>
                </a:solidFill>
                <a:latin typeface="Verdana" pitchFamily="34" charset="0"/>
              </a:rPr>
              <a:t>[interest rate change, point to point  movements]</a:t>
            </a:r>
          </a:p>
          <a:p>
            <a:pPr algn="ctr">
              <a:defRPr/>
            </a:pPr>
            <a:endParaRPr lang="en-US" sz="2400" dirty="0">
              <a:solidFill>
                <a:schemeClr val="tx2"/>
              </a:solidFill>
              <a:latin typeface="Signboard" pitchFamily="2" charset="0"/>
            </a:endParaRPr>
          </a:p>
        </p:txBody>
      </p:sp>
      <p:sp>
        <p:nvSpPr>
          <p:cNvPr id="630791" name="Rectangle 7"/>
          <p:cNvSpPr>
            <a:spLocks noChangeArrowheads="1"/>
          </p:cNvSpPr>
          <p:nvPr/>
        </p:nvSpPr>
        <p:spPr bwMode="auto">
          <a:xfrm>
            <a:off x="1504950" y="4895850"/>
            <a:ext cx="5962650" cy="49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endParaRPr lang="en-US" sz="1600">
              <a:solidFill>
                <a:schemeClr val="bg1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Babylon" pitchFamily="2" charset="0"/>
            </a:endParaRPr>
          </a:p>
        </p:txBody>
      </p:sp>
      <p:sp>
        <p:nvSpPr>
          <p:cNvPr id="630792" name="Rectangle 8"/>
          <p:cNvSpPr>
            <a:spLocks noChangeArrowheads="1"/>
          </p:cNvSpPr>
          <p:nvPr/>
        </p:nvSpPr>
        <p:spPr bwMode="auto">
          <a:xfrm>
            <a:off x="3676650" y="4800600"/>
            <a:ext cx="9906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69850" h="69850" prst="divot"/>
            </a:sp3d>
          </a:bodyPr>
          <a:lstStyle/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QID</a:t>
            </a:r>
            <a:r>
              <a:rPr lang="en-US" sz="2400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1</a:t>
            </a:r>
          </a:p>
        </p:txBody>
      </p:sp>
      <p:sp>
        <p:nvSpPr>
          <p:cNvPr id="630793" name="Rectangle 9"/>
          <p:cNvSpPr>
            <a:spLocks noChangeArrowheads="1"/>
          </p:cNvSpPr>
          <p:nvPr/>
        </p:nvSpPr>
        <p:spPr bwMode="auto">
          <a:xfrm>
            <a:off x="6057900" y="4819650"/>
            <a:ext cx="1085850" cy="361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QID</a:t>
            </a:r>
            <a:r>
              <a:rPr lang="en-US" sz="2400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2</a:t>
            </a:r>
            <a:endParaRPr lang="en-US" b="1" dirty="0">
              <a:solidFill>
                <a:srgbClr val="008000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Verdana" pitchFamily="34" charset="0"/>
            </a:endParaRPr>
          </a:p>
        </p:txBody>
      </p:sp>
      <p:sp>
        <p:nvSpPr>
          <p:cNvPr id="630795" name="Rectangle 11"/>
          <p:cNvSpPr>
            <a:spLocks noChangeArrowheads="1"/>
          </p:cNvSpPr>
          <p:nvPr/>
        </p:nvSpPr>
        <p:spPr bwMode="auto">
          <a:xfrm>
            <a:off x="5953125" y="2803525"/>
            <a:ext cx="27051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>
              <a:defRPr/>
            </a:pP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I.R.       QID</a:t>
            </a:r>
          </a:p>
        </p:txBody>
      </p:sp>
      <p:sp>
        <p:nvSpPr>
          <p:cNvPr id="630796" name="Rectangle 12"/>
          <p:cNvSpPr>
            <a:spLocks noChangeArrowheads="1"/>
          </p:cNvSpPr>
          <p:nvPr/>
        </p:nvSpPr>
        <p:spPr bwMode="auto">
          <a:xfrm>
            <a:off x="3746500" y="4368800"/>
            <a:ext cx="76200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b="1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100</a:t>
            </a:r>
          </a:p>
        </p:txBody>
      </p:sp>
      <p:sp>
        <p:nvSpPr>
          <p:cNvPr id="630797" name="Rectangle 13"/>
          <p:cNvSpPr>
            <a:spLocks noChangeArrowheads="1"/>
          </p:cNvSpPr>
          <p:nvPr/>
        </p:nvSpPr>
        <p:spPr bwMode="auto">
          <a:xfrm>
            <a:off x="6115050" y="4349750"/>
            <a:ext cx="781050" cy="438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b="1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200</a:t>
            </a:r>
          </a:p>
        </p:txBody>
      </p:sp>
      <p:sp>
        <p:nvSpPr>
          <p:cNvPr id="19469" name="Line 14"/>
          <p:cNvSpPr>
            <a:spLocks noChangeShapeType="1"/>
          </p:cNvSpPr>
          <p:nvPr/>
        </p:nvSpPr>
        <p:spPr bwMode="auto">
          <a:xfrm>
            <a:off x="1809750" y="285750"/>
            <a:ext cx="19050" cy="4057650"/>
          </a:xfrm>
          <a:prstGeom prst="line">
            <a:avLst/>
          </a:prstGeom>
          <a:noFill/>
          <a:ln w="5715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9470" name="Line 15"/>
          <p:cNvSpPr>
            <a:spLocks noChangeShapeType="1"/>
          </p:cNvSpPr>
          <p:nvPr/>
        </p:nvSpPr>
        <p:spPr bwMode="auto">
          <a:xfrm>
            <a:off x="1790700" y="4362450"/>
            <a:ext cx="6210300" cy="0"/>
          </a:xfrm>
          <a:prstGeom prst="line">
            <a:avLst/>
          </a:prstGeom>
          <a:noFill/>
          <a:ln w="5715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30800" name="Rectangle 16"/>
          <p:cNvSpPr>
            <a:spLocks noChangeArrowheads="1"/>
          </p:cNvSpPr>
          <p:nvPr/>
        </p:nvSpPr>
        <p:spPr bwMode="auto">
          <a:xfrm>
            <a:off x="1765300" y="3638550"/>
            <a:ext cx="2171700" cy="62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A 5% cost of funds</a:t>
            </a:r>
          </a:p>
          <a:p>
            <a:pPr>
              <a:defRPr/>
            </a:pP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attracts $200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bil</a:t>
            </a:r>
            <a:r>
              <a:rPr lang="en-US" sz="1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. </a:t>
            </a:r>
            <a:r>
              <a:rPr lang="en-US" sz="18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Arial" charset="0"/>
              </a:rPr>
              <a:t>Ig</a:t>
            </a:r>
            <a:endParaRPr lang="en-US" sz="1800" b="1" dirty="0">
              <a:solidFill>
                <a:schemeClr val="tx1">
                  <a:lumMod val="95000"/>
                  <a:lumOff val="5000"/>
                </a:schemeClr>
              </a:solidFill>
              <a:latin typeface="Arial" charset="0"/>
            </a:endParaRPr>
          </a:p>
        </p:txBody>
      </p:sp>
      <p:sp>
        <p:nvSpPr>
          <p:cNvPr id="630801" name="Line 17"/>
          <p:cNvSpPr>
            <a:spLocks noChangeShapeType="1"/>
          </p:cNvSpPr>
          <p:nvPr/>
        </p:nvSpPr>
        <p:spPr bwMode="auto">
          <a:xfrm>
            <a:off x="1847850" y="1695450"/>
            <a:ext cx="2152650" cy="0"/>
          </a:xfrm>
          <a:prstGeom prst="line">
            <a:avLst/>
          </a:prstGeom>
          <a:noFill/>
          <a:ln w="76200">
            <a:solidFill>
              <a:srgbClr val="C00000"/>
            </a:solidFill>
            <a:prstDash val="sysDot"/>
            <a:round/>
            <a:headEnd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30802" name="Line 18"/>
          <p:cNvSpPr>
            <a:spLocks noChangeShapeType="1"/>
          </p:cNvSpPr>
          <p:nvPr/>
        </p:nvSpPr>
        <p:spPr bwMode="auto">
          <a:xfrm>
            <a:off x="1828800" y="3613150"/>
            <a:ext cx="4514850" cy="0"/>
          </a:xfrm>
          <a:prstGeom prst="line">
            <a:avLst/>
          </a:prstGeom>
          <a:noFill/>
          <a:ln w="76200">
            <a:solidFill>
              <a:srgbClr val="008000"/>
            </a:solidFill>
            <a:prstDash val="sysDot"/>
            <a:round/>
            <a:headEnd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30803" name="Rectangle 19"/>
          <p:cNvSpPr>
            <a:spLocks noChangeArrowheads="1"/>
          </p:cNvSpPr>
          <p:nvPr/>
        </p:nvSpPr>
        <p:spPr bwMode="auto">
          <a:xfrm>
            <a:off x="1581150" y="4400550"/>
            <a:ext cx="4000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</a:rPr>
              <a:t>0</a:t>
            </a:r>
          </a:p>
        </p:txBody>
      </p:sp>
      <p:sp>
        <p:nvSpPr>
          <p:cNvPr id="630804" name="Rectangle 20"/>
          <p:cNvSpPr>
            <a:spLocks noChangeArrowheads="1"/>
          </p:cNvSpPr>
          <p:nvPr/>
        </p:nvSpPr>
        <p:spPr bwMode="auto">
          <a:xfrm>
            <a:off x="2571750" y="4400550"/>
            <a:ext cx="5334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Verdana" pitchFamily="34" charset="0"/>
              </a:rPr>
              <a:t>50</a:t>
            </a:r>
          </a:p>
        </p:txBody>
      </p:sp>
      <p:sp>
        <p:nvSpPr>
          <p:cNvPr id="16404" name="Rectangle 21"/>
          <p:cNvSpPr>
            <a:spLocks noChangeArrowheads="1"/>
          </p:cNvSpPr>
          <p:nvPr/>
        </p:nvSpPr>
        <p:spPr bwMode="auto">
          <a:xfrm>
            <a:off x="5080000" y="4324350"/>
            <a:ext cx="723900" cy="533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>
                <a:latin typeface="Verdana" pitchFamily="34" charset="0"/>
              </a:rPr>
              <a:t>150</a:t>
            </a:r>
          </a:p>
        </p:txBody>
      </p:sp>
      <p:sp>
        <p:nvSpPr>
          <p:cNvPr id="16405" name="Rectangle 22"/>
          <p:cNvSpPr>
            <a:spLocks noChangeArrowheads="1"/>
          </p:cNvSpPr>
          <p:nvPr/>
        </p:nvSpPr>
        <p:spPr bwMode="auto">
          <a:xfrm>
            <a:off x="7334250" y="4400550"/>
            <a:ext cx="6667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>
                <a:latin typeface="Verdana" pitchFamily="34" charset="0"/>
              </a:rPr>
              <a:t>250</a:t>
            </a:r>
          </a:p>
        </p:txBody>
      </p:sp>
      <p:sp>
        <p:nvSpPr>
          <p:cNvPr id="630807" name="Line 23"/>
          <p:cNvSpPr>
            <a:spLocks noChangeShapeType="1"/>
          </p:cNvSpPr>
          <p:nvPr/>
        </p:nvSpPr>
        <p:spPr bwMode="auto">
          <a:xfrm flipH="1">
            <a:off x="4108450" y="1752600"/>
            <a:ext cx="19050" cy="2609850"/>
          </a:xfrm>
          <a:prstGeom prst="line">
            <a:avLst/>
          </a:prstGeom>
          <a:noFill/>
          <a:ln w="76200">
            <a:solidFill>
              <a:srgbClr val="C00000"/>
            </a:solidFill>
            <a:prstDash val="sysDot"/>
            <a:round/>
            <a:headEnd/>
            <a:tailEnd type="stealth" w="med" len="med"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16407" name="Line 24"/>
          <p:cNvSpPr>
            <a:spLocks noChangeShapeType="1"/>
          </p:cNvSpPr>
          <p:nvPr/>
        </p:nvSpPr>
        <p:spPr bwMode="auto">
          <a:xfrm>
            <a:off x="1809750" y="2895600"/>
            <a:ext cx="3733800" cy="0"/>
          </a:xfrm>
          <a:prstGeom prst="line">
            <a:avLst/>
          </a:prstGeom>
          <a:noFill/>
          <a:ln w="38100">
            <a:solidFill>
              <a:schemeClr val="tx2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08" name="Line 25"/>
          <p:cNvSpPr>
            <a:spLocks noChangeShapeType="1"/>
          </p:cNvSpPr>
          <p:nvPr/>
        </p:nvSpPr>
        <p:spPr bwMode="auto">
          <a:xfrm>
            <a:off x="5524500" y="2876550"/>
            <a:ext cx="0" cy="1485900"/>
          </a:xfrm>
          <a:prstGeom prst="line">
            <a:avLst/>
          </a:prstGeom>
          <a:noFill/>
          <a:ln w="38100">
            <a:solidFill>
              <a:schemeClr val="tx2"/>
            </a:solidFill>
            <a:prstDash val="sysDot"/>
            <a:round/>
            <a:headEnd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16409" name="Line 26"/>
          <p:cNvSpPr>
            <a:spLocks noChangeShapeType="1"/>
          </p:cNvSpPr>
          <p:nvPr/>
        </p:nvSpPr>
        <p:spPr bwMode="auto">
          <a:xfrm>
            <a:off x="1828800" y="1028700"/>
            <a:ext cx="1447800" cy="0"/>
          </a:xfrm>
          <a:prstGeom prst="line">
            <a:avLst/>
          </a:prstGeom>
          <a:noFill/>
          <a:ln w="38100">
            <a:solidFill>
              <a:schemeClr val="tx2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10" name="Line 27"/>
          <p:cNvSpPr>
            <a:spLocks noChangeShapeType="1"/>
          </p:cNvSpPr>
          <p:nvPr/>
        </p:nvSpPr>
        <p:spPr bwMode="auto">
          <a:xfrm>
            <a:off x="3257550" y="1009650"/>
            <a:ext cx="0" cy="666750"/>
          </a:xfrm>
          <a:prstGeom prst="line">
            <a:avLst/>
          </a:prstGeom>
          <a:noFill/>
          <a:ln w="38100">
            <a:solidFill>
              <a:schemeClr val="tx2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11" name="Line 29"/>
          <p:cNvSpPr>
            <a:spLocks noChangeShapeType="1"/>
          </p:cNvSpPr>
          <p:nvPr/>
        </p:nvSpPr>
        <p:spPr bwMode="auto">
          <a:xfrm>
            <a:off x="1790700" y="2298700"/>
            <a:ext cx="3016250" cy="0"/>
          </a:xfrm>
          <a:prstGeom prst="line">
            <a:avLst/>
          </a:prstGeom>
          <a:noFill/>
          <a:ln w="38100">
            <a:solidFill>
              <a:schemeClr val="tx2"/>
            </a:solidFill>
            <a:prstDash val="sysDot"/>
            <a:round/>
            <a:headEnd/>
            <a:tailEnd/>
          </a:ln>
        </p:spPr>
        <p:txBody>
          <a:bodyPr/>
          <a:lstStyle/>
          <a:p>
            <a:endParaRPr lang="en-US"/>
          </a:p>
        </p:txBody>
      </p:sp>
      <p:sp>
        <p:nvSpPr>
          <p:cNvPr id="16412" name="Line 31"/>
          <p:cNvSpPr>
            <a:spLocks noChangeShapeType="1"/>
          </p:cNvSpPr>
          <p:nvPr/>
        </p:nvSpPr>
        <p:spPr bwMode="auto">
          <a:xfrm flipH="1">
            <a:off x="4819650" y="2305050"/>
            <a:ext cx="19050" cy="2038350"/>
          </a:xfrm>
          <a:prstGeom prst="line">
            <a:avLst/>
          </a:prstGeom>
          <a:noFill/>
          <a:ln w="38100">
            <a:solidFill>
              <a:schemeClr val="tx2"/>
            </a:solidFill>
            <a:prstDash val="sysDot"/>
            <a:round/>
            <a:headEnd/>
            <a:tailEnd type="stealth" w="med" len="med"/>
          </a:ln>
        </p:spPr>
        <p:txBody>
          <a:bodyPr/>
          <a:lstStyle/>
          <a:p>
            <a:endParaRPr lang="en-US"/>
          </a:p>
        </p:txBody>
      </p:sp>
      <p:sp>
        <p:nvSpPr>
          <p:cNvPr id="630817" name="Rectangle 33"/>
          <p:cNvSpPr>
            <a:spLocks noChangeArrowheads="1"/>
          </p:cNvSpPr>
          <p:nvPr/>
        </p:nvSpPr>
        <p:spPr bwMode="auto">
          <a:xfrm>
            <a:off x="0" y="0"/>
            <a:ext cx="1695450" cy="742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>
              <a:defRPr/>
            </a:pPr>
            <a:r>
              <a:rPr lang="en-US" sz="3200" b="1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[MEI]</a:t>
            </a:r>
          </a:p>
        </p:txBody>
      </p:sp>
      <p:sp>
        <p:nvSpPr>
          <p:cNvPr id="16414" name="Rectangle 34"/>
          <p:cNvSpPr>
            <a:spLocks noChangeArrowheads="1"/>
          </p:cNvSpPr>
          <p:nvPr/>
        </p:nvSpPr>
        <p:spPr bwMode="auto">
          <a:xfrm>
            <a:off x="2428875" y="-76200"/>
            <a:ext cx="192405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r>
              <a:rPr lang="en-US" sz="3600" b="1" dirty="0">
                <a:latin typeface="Verdana" pitchFamily="34" charset="0"/>
              </a:rPr>
              <a:t>D</a:t>
            </a:r>
            <a:r>
              <a:rPr lang="en-US" sz="2400" b="1" dirty="0">
                <a:latin typeface="Verdana" pitchFamily="34" charset="0"/>
              </a:rPr>
              <a:t>I (MEI)</a:t>
            </a:r>
          </a:p>
        </p:txBody>
      </p:sp>
      <p:sp>
        <p:nvSpPr>
          <p:cNvPr id="19487" name="Line 35"/>
          <p:cNvSpPr>
            <a:spLocks noChangeShapeType="1"/>
          </p:cNvSpPr>
          <p:nvPr/>
        </p:nvSpPr>
        <p:spPr bwMode="auto">
          <a:xfrm>
            <a:off x="2400300" y="266700"/>
            <a:ext cx="4648200" cy="3848100"/>
          </a:xfrm>
          <a:prstGeom prst="line">
            <a:avLst/>
          </a:prstGeom>
          <a:noFill/>
          <a:ln w="57150">
            <a:solidFill>
              <a:schemeClr val="tx1">
                <a:lumMod val="95000"/>
                <a:lumOff val="5000"/>
              </a:schemeClr>
            </a:solidFill>
            <a:round/>
            <a:headEnd/>
            <a:tailEnd/>
          </a:ln>
        </p:spPr>
        <p:txBody>
          <a:bodyPr/>
          <a:lstStyle/>
          <a:p>
            <a:pPr>
              <a:defRPr/>
            </a:pPr>
            <a:endParaRPr lang="en-US"/>
          </a:p>
        </p:txBody>
      </p:sp>
      <p:pic>
        <p:nvPicPr>
          <p:cNvPr id="630821" name="Picture 37" descr="1 aaa ball colored"/>
          <p:cNvPicPr>
            <a:picLocks noChangeAspect="1" noChangeArrowheads="1" noCrop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52875" y="1552575"/>
            <a:ext cx="342900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0823" name="Rectangle 39"/>
          <p:cNvSpPr>
            <a:spLocks noChangeArrowheads="1"/>
          </p:cNvSpPr>
          <p:nvPr/>
        </p:nvSpPr>
        <p:spPr bwMode="auto">
          <a:xfrm>
            <a:off x="4295775" y="984250"/>
            <a:ext cx="4432300" cy="806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r>
              <a:rPr lang="en-US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Firms invest with their </a:t>
            </a:r>
            <a:r>
              <a:rPr lang="en-US" sz="2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profits &amp;</a:t>
            </a:r>
            <a:endParaRPr lang="en-US" sz="2200" b="1" dirty="0">
              <a:solidFill>
                <a:srgbClr val="000000"/>
              </a:solidFill>
              <a:effectLst>
                <a:outerShdw blurRad="38100" dist="38100" dir="2700000" algn="tl">
                  <a:srgbClr val="FFFFFF"/>
                </a:outerShdw>
              </a:effectLst>
              <a:latin typeface="Arial" charset="0"/>
            </a:endParaRPr>
          </a:p>
          <a:p>
            <a:pPr>
              <a:defRPr/>
            </a:pPr>
            <a:r>
              <a:rPr lang="en-US" sz="22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also </a:t>
            </a:r>
            <a:r>
              <a:rPr lang="en-US" sz="2200" b="1" dirty="0">
                <a:solidFill>
                  <a:srgbClr val="000000"/>
                </a:solidFill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borrow(5%) to invest.(10%)</a:t>
            </a:r>
          </a:p>
        </p:txBody>
      </p:sp>
      <p:sp>
        <p:nvSpPr>
          <p:cNvPr id="16418" name="WordArt 41"/>
          <p:cNvSpPr>
            <a:spLocks noChangeArrowheads="1" noChangeShapeType="1" noTextEdit="1"/>
          </p:cNvSpPr>
          <p:nvPr/>
        </p:nvSpPr>
        <p:spPr bwMode="auto">
          <a:xfrm>
            <a:off x="3651250" y="492125"/>
            <a:ext cx="5321300" cy="4508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3600" b="1" kern="10" dirty="0">
                <a:ln w="9525">
                  <a:solidFill>
                    <a:srgbClr val="FFFF99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Rockwell Extra Bold"/>
              </a:rPr>
              <a:t>Macro </a:t>
            </a:r>
            <a:r>
              <a:rPr lang="en-US" sz="3600" b="1" kern="10" dirty="0" smtClean="0">
                <a:ln w="9525">
                  <a:solidFill>
                    <a:srgbClr val="FFFF99"/>
                  </a:solidFill>
                  <a:round/>
                  <a:headEnd/>
                  <a:tailEnd/>
                </a:ln>
                <a:solidFill>
                  <a:srgbClr val="000000"/>
                </a:solidFill>
                <a:latin typeface="Rockwell Extra Bold"/>
              </a:rPr>
              <a:t>Investment Demand Curve</a:t>
            </a:r>
            <a:endParaRPr lang="en-US" sz="3600" b="1" kern="10" dirty="0">
              <a:ln w="9525">
                <a:solidFill>
                  <a:srgbClr val="FFFF99"/>
                </a:solidFill>
                <a:round/>
                <a:headEnd/>
                <a:tailEnd/>
              </a:ln>
              <a:solidFill>
                <a:srgbClr val="000000"/>
              </a:solidFill>
              <a:latin typeface="Rockwell Extra Bold"/>
            </a:endParaRPr>
          </a:p>
        </p:txBody>
      </p:sp>
      <p:sp>
        <p:nvSpPr>
          <p:cNvPr id="16419" name="Rectangle 42"/>
          <p:cNvSpPr>
            <a:spLocks noChangeArrowheads="1"/>
          </p:cNvSpPr>
          <p:nvPr/>
        </p:nvSpPr>
        <p:spPr bwMode="auto">
          <a:xfrm rot="-5400000">
            <a:off x="-1195388" y="2547938"/>
            <a:ext cx="3552825" cy="342900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</p:spPr>
        <p:txBody>
          <a:bodyPr wrap="none" anchor="ctr"/>
          <a:lstStyle/>
          <a:p>
            <a:pPr algn="ctr"/>
            <a:r>
              <a:rPr lang="en-US" b="1">
                <a:latin typeface="Arial" charset="0"/>
              </a:rPr>
              <a:t>Real Interest Rates</a:t>
            </a:r>
          </a:p>
        </p:txBody>
      </p:sp>
      <p:sp>
        <p:nvSpPr>
          <p:cNvPr id="630828" name="Rectangle 44"/>
          <p:cNvSpPr>
            <a:spLocks noChangeArrowheads="1"/>
          </p:cNvSpPr>
          <p:nvPr/>
        </p:nvSpPr>
        <p:spPr bwMode="auto">
          <a:xfrm>
            <a:off x="876300" y="1384300"/>
            <a:ext cx="889000" cy="596900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nap ITC" pitchFamily="82" charset="0"/>
              </a:rPr>
              <a:t>20%</a:t>
            </a:r>
          </a:p>
        </p:txBody>
      </p:sp>
      <p:sp>
        <p:nvSpPr>
          <p:cNvPr id="630829" name="Rectangle 45"/>
          <p:cNvSpPr>
            <a:spLocks noChangeArrowheads="1"/>
          </p:cNvSpPr>
          <p:nvPr/>
        </p:nvSpPr>
        <p:spPr bwMode="auto">
          <a:xfrm>
            <a:off x="1054100" y="3365500"/>
            <a:ext cx="723900" cy="508000"/>
          </a:xfrm>
          <a:prstGeom prst="rect">
            <a:avLst/>
          </a:prstGeom>
          <a:noFill/>
          <a:ln w="76200" algn="ctr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>
              <a:defRPr/>
            </a:pPr>
            <a:r>
              <a:rPr lang="en-US" dirty="0">
                <a:solidFill>
                  <a:srgbClr val="008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nap ITC" pitchFamily="82" charset="0"/>
              </a:rPr>
              <a:t>5%</a:t>
            </a:r>
          </a:p>
        </p:txBody>
      </p:sp>
      <p:pic>
        <p:nvPicPr>
          <p:cNvPr id="16422" name="Picture 49" descr="teeter_totter_hg_clr_32761"/>
          <p:cNvPicPr>
            <a:picLocks noChangeAspect="1" noChangeArrowheads="1" noCrop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67375" y="1743075"/>
            <a:ext cx="276225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2" name="Picture 111" descr="arrow left  red flash.gi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-5400000">
            <a:off x="1137444" y="2347119"/>
            <a:ext cx="2032000" cy="620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3" name="Picture 111" descr="arrow left  red flash.gif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 rot="10800000">
            <a:off x="4049713" y="3695700"/>
            <a:ext cx="2389187" cy="669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28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308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308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2000"/>
                                        <p:tgtEl>
                                          <p:spTgt spid="6308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500"/>
                                        <p:tgtEl>
                                          <p:spTgt spid="6308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500"/>
                            </p:stCondLst>
                            <p:childTnLst>
                              <p:par>
                                <p:cTn id="1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9" dur="2000"/>
                                        <p:tgtEl>
                                          <p:spTgt spid="6308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4500"/>
                            </p:stCondLst>
                            <p:childTnLst>
                              <p:par>
                                <p:cTn id="21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7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500"/>
                                        <p:tgtEl>
                                          <p:spTgt spid="6307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5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7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7" dur="500"/>
                                        <p:tgtEl>
                                          <p:spTgt spid="6307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34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6308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 fill="hold"/>
                                        <p:tgtEl>
                                          <p:spTgt spid="6308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3000"/>
                                        <p:tgtEl>
                                          <p:spTgt spid="6308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42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11111E-6 L 0.25278 0.27407 " pathEditMode="relative" rAng="0" ptsTypes="AA">
                                      <p:cBhvr>
                                        <p:cTn id="43" dur="3000" fill="hold"/>
                                        <p:tgtEl>
                                          <p:spTgt spid="6308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00" y="1370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ing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4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7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7" dur="2000"/>
                                        <p:tgtEl>
                                          <p:spTgt spid="6307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49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7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1" dur="500"/>
                                        <p:tgtEl>
                                          <p:spTgt spid="6307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 nodeType="afterGroup">
                            <p:stCondLst>
                              <p:cond delay="10500"/>
                            </p:stCondLst>
                            <p:childTnLst>
                              <p:par>
                                <p:cTn id="53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7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55" dur="500"/>
                                        <p:tgtEl>
                                          <p:spTgt spid="6307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 nodeType="clickPar">
                      <p:stCondLst>
                        <p:cond delay="indefinite"/>
                      </p:stCondLst>
                      <p:childTnLst>
                        <p:par>
                          <p:cTn id="6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2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08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6308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6308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0789" grpId="0" animBg="1"/>
      <p:bldP spid="630793" grpId="0"/>
      <p:bldP spid="630796" grpId="0"/>
      <p:bldP spid="630797" grpId="0"/>
      <p:bldP spid="630801" grpId="0" animBg="1"/>
      <p:bldP spid="630802" grpId="0" animBg="1"/>
      <p:bldP spid="630807" grpId="0" animBg="1"/>
      <p:bldP spid="630823" grpId="0"/>
      <p:bldP spid="630828" grpId="0"/>
      <p:bldP spid="63082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12" b="6627"/>
          <a:stretch/>
        </p:blipFill>
        <p:spPr bwMode="auto">
          <a:xfrm>
            <a:off x="245410" y="651049"/>
            <a:ext cx="1964389" cy="2216327"/>
          </a:xfrm>
          <a:prstGeom prst="flowChartAlternateProcess">
            <a:avLst/>
          </a:prstGeom>
          <a:noFill/>
          <a:scene3d>
            <a:camera prst="orthographicFront"/>
            <a:lightRig rig="threePt" dir="t"/>
          </a:scene3d>
          <a:sp3d>
            <a:bevelT prst="angle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8728" name="Rectangle 8"/>
          <p:cNvSpPr>
            <a:spLocks noChangeArrowheads="1"/>
          </p:cNvSpPr>
          <p:nvPr/>
        </p:nvSpPr>
        <p:spPr bwMode="auto">
          <a:xfrm>
            <a:off x="0" y="3181350"/>
            <a:ext cx="9144000" cy="3676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marL="457200" indent="-457200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Positive profit expectations</a:t>
            </a:r>
            <a:r>
              <a:rPr lang="en-US" sz="2000" b="1" dirty="0">
                <a:latin typeface="Verdana" pitchFamily="34" charset="0"/>
              </a:rPr>
              <a:t> </a:t>
            </a:r>
            <a:r>
              <a:rPr lang="en-US" sz="2400" b="1" dirty="0">
                <a:latin typeface="Verdana" pitchFamily="34" charset="0"/>
              </a:rPr>
              <a:t>and the</a:t>
            </a:r>
            <a:r>
              <a:rPr lang="en-US" sz="2000" b="1" dirty="0">
                <a:latin typeface="Verdana" pitchFamily="34" charset="0"/>
              </a:rPr>
              <a:t> </a:t>
            </a:r>
            <a:r>
              <a:rPr lang="en-US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real interest </a:t>
            </a:r>
          </a:p>
          <a:p>
            <a:pPr marL="457200" indent="-457200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Arial" charset="0"/>
              </a:rPr>
              <a:t>rate</a:t>
            </a:r>
            <a:r>
              <a:rPr lang="en-US" sz="2000" b="1" dirty="0">
                <a:latin typeface="Arial" charset="0"/>
              </a:rPr>
              <a:t> are the</a:t>
            </a:r>
            <a:r>
              <a:rPr lang="en-US" sz="2400" b="1" dirty="0">
                <a:latin typeface="Arial" charset="0"/>
              </a:rPr>
              <a:t> most </a:t>
            </a:r>
            <a:r>
              <a:rPr lang="en-US" sz="2400" b="1" dirty="0">
                <a:latin typeface="Verdana" pitchFamily="34" charset="0"/>
              </a:rPr>
              <a:t>important determinants</a:t>
            </a:r>
            <a:r>
              <a:rPr lang="en-US" sz="2000" b="1" dirty="0">
                <a:latin typeface="Arial" charset="0"/>
              </a:rPr>
              <a:t> </a:t>
            </a:r>
            <a:r>
              <a:rPr lang="en-US" sz="2400" b="1" dirty="0">
                <a:latin typeface="Arial" charset="0"/>
              </a:rPr>
              <a:t>of</a:t>
            </a:r>
            <a:r>
              <a:rPr lang="en-US" sz="2000" b="1" dirty="0">
                <a:latin typeface="Arial" charset="0"/>
              </a:rPr>
              <a:t> </a:t>
            </a:r>
            <a:r>
              <a:rPr lang="en-US" sz="2400" b="1" dirty="0">
                <a:latin typeface="Verdana" pitchFamily="34" charset="0"/>
              </a:rPr>
              <a:t>investment</a:t>
            </a:r>
            <a:r>
              <a:rPr lang="en-US" sz="2000" b="1" dirty="0">
                <a:latin typeface="Verdana" pitchFamily="34" charset="0"/>
              </a:rPr>
              <a:t>.</a:t>
            </a:r>
          </a:p>
          <a:p>
            <a:pPr marL="457200" indent="-457200">
              <a:defRPr/>
            </a:pPr>
            <a:endParaRPr lang="en-US" sz="1000" b="1" dirty="0">
              <a:effectLst>
                <a:outerShdw blurRad="38100" dist="38100" dir="2700000" algn="tl">
                  <a:srgbClr val="FFFFFF"/>
                </a:outerShdw>
              </a:effectLst>
              <a:latin typeface="Verdana" pitchFamily="34" charset="0"/>
            </a:endParaRPr>
          </a:p>
          <a:p>
            <a:pPr marL="457200" indent="-457200">
              <a:defRPr/>
            </a:pPr>
            <a:r>
              <a:rPr lang="en-US" sz="3200" b="1" dirty="0">
                <a:solidFill>
                  <a:srgbClr val="FFFF99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              </a:t>
            </a:r>
            <a:r>
              <a:rPr lang="en-US" sz="32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pitchFamily="34" charset="0"/>
                <a:cs typeface="Arial" pitchFamily="34" charset="0"/>
              </a:rPr>
              <a:t>Drill Press - $1,000</a:t>
            </a:r>
          </a:p>
          <a:p>
            <a:pPr marL="457200" indent="-457200">
              <a:defRPr/>
            </a:pPr>
            <a:endParaRPr lang="en-US" sz="1000" b="1" dirty="0">
              <a:solidFill>
                <a:srgbClr val="FFFF99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Maiandra GD" pitchFamily="34" charset="0"/>
            </a:endParaRPr>
          </a:p>
          <a:p>
            <a:pPr marL="457200" indent="-457200">
              <a:defRPr/>
            </a:pPr>
            <a:r>
              <a:rPr lang="en-US" sz="2400" b="1" dirty="0">
                <a:latin typeface="Verdana" pitchFamily="34" charset="0"/>
              </a:rPr>
              <a:t>A.</a:t>
            </a:r>
            <a:r>
              <a:rPr lang="en-US" sz="2400" b="1" dirty="0">
                <a:effectLst>
                  <a:outerShdw blurRad="38100" dist="38100" dir="2700000" algn="tl">
                    <a:srgbClr val="FFFFFF"/>
                  </a:outerShdw>
                </a:effectLst>
                <a:latin typeface="Verdana" pitchFamily="34" charset="0"/>
              </a:rPr>
              <a:t> Expected </a:t>
            </a:r>
            <a:r>
              <a:rPr lang="en-US" sz="24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gross profits</a:t>
            </a:r>
            <a:r>
              <a:rPr lang="en-US" sz="2000" b="1" dirty="0">
                <a:solidFill>
                  <a:srgbClr val="0066FF"/>
                </a:solidFill>
                <a:latin typeface="Verdana" pitchFamily="34" charset="0"/>
              </a:rPr>
              <a:t> = </a:t>
            </a:r>
            <a:r>
              <a:rPr lang="en-US" sz="24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$1,100</a:t>
            </a:r>
            <a:r>
              <a:rPr lang="en-US" sz="2000" b="1" dirty="0">
                <a:latin typeface="Verdana" pitchFamily="34" charset="0"/>
              </a:rPr>
              <a:t> or a </a:t>
            </a:r>
            <a:r>
              <a:rPr lang="en-US" sz="24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10% return</a:t>
            </a:r>
            <a:r>
              <a:rPr lang="en-US" sz="2000" b="1" dirty="0">
                <a:latin typeface="Verdana" pitchFamily="34" charset="0"/>
              </a:rPr>
              <a:t>.</a:t>
            </a:r>
          </a:p>
          <a:p>
            <a:pPr marL="457200" indent="-457200">
              <a:defRPr/>
            </a:pPr>
            <a:r>
              <a:rPr lang="en-US" sz="2000" b="1" dirty="0">
                <a:latin typeface="Verdana" pitchFamily="34" charset="0"/>
              </a:rPr>
              <a:t>     [$100/$1,000 x 100 = 10%] </a:t>
            </a:r>
          </a:p>
          <a:p>
            <a:pPr marL="457200" indent="-457200">
              <a:defRPr/>
            </a:pPr>
            <a:r>
              <a:rPr lang="en-US" sz="2000" b="1" dirty="0">
                <a:latin typeface="Verdana" pitchFamily="34" charset="0"/>
              </a:rPr>
              <a:t>      [At </a:t>
            </a:r>
            <a:r>
              <a:rPr lang="en-US" sz="24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8</a:t>
            </a:r>
            <a:r>
              <a:rPr lang="en-US" sz="20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%</a:t>
            </a:r>
            <a:r>
              <a:rPr lang="en-US" sz="2000" b="1" dirty="0">
                <a:latin typeface="Verdana" pitchFamily="34" charset="0"/>
              </a:rPr>
              <a:t>,  </a:t>
            </a:r>
            <a:r>
              <a:rPr lang="en-US" sz="2400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invest in the drill</a:t>
            </a:r>
            <a:r>
              <a:rPr lang="en-US" sz="2000" b="1" dirty="0">
                <a:latin typeface="Verdana" pitchFamily="34" charset="0"/>
              </a:rPr>
              <a:t>; at</a:t>
            </a:r>
            <a:r>
              <a:rPr lang="en-US" sz="2000" b="1" dirty="0">
                <a:solidFill>
                  <a:srgbClr val="FFFF99"/>
                </a:solidFill>
                <a:latin typeface="Verdana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12</a:t>
            </a:r>
            <a:r>
              <a:rPr lang="en-US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%</a:t>
            </a:r>
            <a:r>
              <a:rPr lang="en-US" sz="2000" b="1" dirty="0">
                <a:solidFill>
                  <a:srgbClr val="FF0000"/>
                </a:solidFill>
                <a:latin typeface="Verdana" pitchFamily="34" charset="0"/>
              </a:rPr>
              <a:t>,  </a:t>
            </a: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don’t invest</a:t>
            </a:r>
            <a:r>
              <a:rPr lang="en-US" sz="2000" b="1" dirty="0">
                <a:latin typeface="Verdana" pitchFamily="34" charset="0"/>
              </a:rPr>
              <a:t>]</a:t>
            </a:r>
          </a:p>
          <a:p>
            <a:pPr marL="457200" indent="-457200">
              <a:defRPr/>
            </a:pPr>
            <a:endParaRPr lang="en-US" sz="2000" b="1" dirty="0">
              <a:solidFill>
                <a:srgbClr val="FFFF99"/>
              </a:solidFill>
              <a:latin typeface="Verdana" pitchFamily="34" charset="0"/>
            </a:endParaRPr>
          </a:p>
          <a:p>
            <a:pPr marL="457200" indent="-457200">
              <a:defRPr/>
            </a:pPr>
            <a:r>
              <a:rPr lang="en-US" sz="2000" b="1" dirty="0">
                <a:latin typeface="Verdana" pitchFamily="34" charset="0"/>
              </a:rPr>
              <a:t>B.</a:t>
            </a:r>
            <a:r>
              <a:rPr lang="en-US" sz="2000" b="1" dirty="0">
                <a:solidFill>
                  <a:srgbClr val="FFFF99"/>
                </a:solidFill>
                <a:latin typeface="Verdana" pitchFamily="34" charset="0"/>
              </a:rPr>
              <a:t> </a:t>
            </a:r>
            <a:r>
              <a:rPr lang="en-US" sz="2400" b="1" dirty="0">
                <a:solidFill>
                  <a:srgbClr val="0099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Verdana" pitchFamily="34" charset="0"/>
              </a:rPr>
              <a:t>Real interest rate</a:t>
            </a:r>
            <a:r>
              <a:rPr lang="en-US" sz="2000" b="1" dirty="0">
                <a:solidFill>
                  <a:srgbClr val="FFFF99"/>
                </a:solidFill>
                <a:latin typeface="Verdana" pitchFamily="34" charset="0"/>
              </a:rPr>
              <a:t> </a:t>
            </a:r>
            <a:r>
              <a:rPr lang="en-US" sz="2000" b="1" dirty="0">
                <a:latin typeface="Verdana" pitchFamily="34" charset="0"/>
              </a:rPr>
              <a:t>[</a:t>
            </a:r>
            <a:r>
              <a:rPr lang="en-US" sz="2400" b="1" dirty="0">
                <a:latin typeface="Verdana" pitchFamily="34" charset="0"/>
              </a:rPr>
              <a:t>nominal interest rate-inflation</a:t>
            </a:r>
            <a:r>
              <a:rPr lang="en-US" sz="2000" b="1" dirty="0">
                <a:latin typeface="Verdana" pitchFamily="34" charset="0"/>
              </a:rPr>
              <a:t>]</a:t>
            </a:r>
          </a:p>
          <a:p>
            <a:pPr marL="457200" indent="-457200">
              <a:buFontTx/>
              <a:buChar char="•"/>
              <a:defRPr/>
            </a:pPr>
            <a:endParaRPr lang="en-US" sz="2000" b="1" dirty="0">
              <a:latin typeface="Verdana" pitchFamily="34" charset="0"/>
            </a:endParaRPr>
          </a:p>
        </p:txBody>
      </p:sp>
      <p:pic>
        <p:nvPicPr>
          <p:cNvPr id="17411" name="Picture 10" descr="Drill professional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952750" y="596900"/>
            <a:ext cx="2609850" cy="2609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8732" name="Rectangle 12"/>
          <p:cNvSpPr>
            <a:spLocks noChangeArrowheads="1"/>
          </p:cNvSpPr>
          <p:nvPr/>
        </p:nvSpPr>
        <p:spPr bwMode="auto">
          <a:xfrm>
            <a:off x="6172200" y="1543050"/>
            <a:ext cx="2152650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en-US" b="1" dirty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Single Firm</a:t>
            </a:r>
          </a:p>
        </p:txBody>
      </p:sp>
      <p:sp>
        <p:nvSpPr>
          <p:cNvPr id="17414" name="WordArt 18"/>
          <p:cNvSpPr>
            <a:spLocks noChangeArrowheads="1" noChangeShapeType="1" noTextEdit="1"/>
          </p:cNvSpPr>
          <p:nvPr/>
        </p:nvSpPr>
        <p:spPr bwMode="auto">
          <a:xfrm>
            <a:off x="504825" y="95250"/>
            <a:ext cx="8232775" cy="44450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  <a:scene3d>
              <a:camera prst="orthographicFront"/>
              <a:lightRig rig="threePt" dir="t"/>
            </a:scene3d>
            <a:sp3d extrusionH="57150">
              <a:bevelT w="38100" h="38100" prst="angle"/>
            </a:sp3d>
          </a:bodyPr>
          <a:lstStyle/>
          <a:p>
            <a:pPr algn="ctr"/>
            <a:r>
              <a:rPr lang="en-US" sz="3600" b="1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3366FF"/>
                </a:solidFill>
                <a:latin typeface="Rockwell Extra Bold"/>
              </a:rPr>
              <a:t>Should A New Drill Press Be Purchased?</a:t>
            </a:r>
          </a:p>
        </p:txBody>
      </p:sp>
      <p:sp>
        <p:nvSpPr>
          <p:cNvPr id="7" name="Rectangle 12"/>
          <p:cNvSpPr>
            <a:spLocks noChangeArrowheads="1"/>
          </p:cNvSpPr>
          <p:nvPr/>
        </p:nvSpPr>
        <p:spPr bwMode="auto">
          <a:xfrm>
            <a:off x="38099" y="2790825"/>
            <a:ext cx="3000375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>
              <a:defRPr/>
            </a:pPr>
            <a:r>
              <a:rPr lang="en-US" sz="1800" b="1" dirty="0" smtClean="0">
                <a:solidFill>
                  <a:srgbClr val="0066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 charset="0"/>
              </a:rPr>
              <a:t>Payton’s Drill Press Shop</a:t>
            </a:r>
            <a:endParaRPr lang="en-US" sz="1800" b="1" dirty="0">
              <a:solidFill>
                <a:srgbClr val="0066FF"/>
              </a:solidFill>
              <a:effectLst>
                <a:outerShdw blurRad="38100" dist="38100" dir="2700000" algn="tl">
                  <a:srgbClr val="000000"/>
                </a:outerShdw>
              </a:effectLst>
              <a:latin typeface="Arial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conveyor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cConnell 15 Templat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FFFFFF"/>
      </a:hlink>
      <a:folHlink>
        <a:srgbClr val="FFFF00"/>
      </a:folHlink>
    </a:clrScheme>
    <a:fontScheme name="McConnell 15 Templat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McConnell 15 Templ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cConnell 15 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Connell 15 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Connell 15 Templ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Connell 15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Connell 15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Connell 15 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3_McConnell 15 Templat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FFFFFF"/>
      </a:hlink>
      <a:folHlink>
        <a:srgbClr val="FFFF00"/>
      </a:folHlink>
    </a:clrScheme>
    <a:fontScheme name="McConnell 15 Templat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762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7620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600" b="0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rial" charset="0"/>
          </a:defRPr>
        </a:defPPr>
      </a:lstStyle>
    </a:lnDef>
  </a:objectDefaults>
  <a:extraClrSchemeLst>
    <a:extraClrScheme>
      <a:clrScheme name="McConnell 15 Templ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cConnell 15 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Connell 15 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Connell 15 Templ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Connell 15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Connell 15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Connell 15 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1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cea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Clouds">
  <a:themeElements>
    <a:clrScheme name="Clouds 1">
      <a:dk1>
        <a:srgbClr val="4D4D4D"/>
      </a:dk1>
      <a:lt1>
        <a:srgbClr val="FFFFFF"/>
      </a:lt1>
      <a:dk2>
        <a:srgbClr val="0000A4"/>
      </a:dk2>
      <a:lt2>
        <a:srgbClr val="B7E7FF"/>
      </a:lt2>
      <a:accent1>
        <a:srgbClr val="0099CC"/>
      </a:accent1>
      <a:accent2>
        <a:srgbClr val="00CC99"/>
      </a:accent2>
      <a:accent3>
        <a:srgbClr val="AAAACF"/>
      </a:accent3>
      <a:accent4>
        <a:srgbClr val="DADADA"/>
      </a:accent4>
      <a:accent5>
        <a:srgbClr val="AACAE2"/>
      </a:accent5>
      <a:accent6>
        <a:srgbClr val="00B98A"/>
      </a:accent6>
      <a:hlink>
        <a:srgbClr val="FFCC00"/>
      </a:hlink>
      <a:folHlink>
        <a:srgbClr val="EE941C"/>
      </a:folHlink>
    </a:clrScheme>
    <a:fontScheme name="Clouds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Clouds 1">
        <a:dk1>
          <a:srgbClr val="4D4D4D"/>
        </a:dk1>
        <a:lt1>
          <a:srgbClr val="FFFFFF"/>
        </a:lt1>
        <a:dk2>
          <a:srgbClr val="0000A4"/>
        </a:dk2>
        <a:lt2>
          <a:srgbClr val="B7E7FF"/>
        </a:lt2>
        <a:accent1>
          <a:srgbClr val="0099CC"/>
        </a:accent1>
        <a:accent2>
          <a:srgbClr val="00CC99"/>
        </a:accent2>
        <a:accent3>
          <a:srgbClr val="AAAACF"/>
        </a:accent3>
        <a:accent4>
          <a:srgbClr val="DADADA"/>
        </a:accent4>
        <a:accent5>
          <a:srgbClr val="AACAE2"/>
        </a:accent5>
        <a:accent6>
          <a:srgbClr val="00B98A"/>
        </a:accent6>
        <a:hlink>
          <a:srgbClr val="FFCC00"/>
        </a:hlink>
        <a:folHlink>
          <a:srgbClr val="EE941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2">
        <a:dk1>
          <a:srgbClr val="000066"/>
        </a:dk1>
        <a:lt1>
          <a:srgbClr val="FFFFFF"/>
        </a:lt1>
        <a:dk2>
          <a:srgbClr val="00A2DC"/>
        </a:dk2>
        <a:lt2>
          <a:srgbClr val="FFFFFF"/>
        </a:lt2>
        <a:accent1>
          <a:srgbClr val="0079A4"/>
        </a:accent1>
        <a:accent2>
          <a:srgbClr val="33CCCC"/>
        </a:accent2>
        <a:accent3>
          <a:srgbClr val="AACEEB"/>
        </a:accent3>
        <a:accent4>
          <a:srgbClr val="DADADA"/>
        </a:accent4>
        <a:accent5>
          <a:srgbClr val="AABECF"/>
        </a:accent5>
        <a:accent6>
          <a:srgbClr val="2DB9B9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3">
        <a:dk1>
          <a:srgbClr val="010199"/>
        </a:dk1>
        <a:lt1>
          <a:srgbClr val="FFFFFF"/>
        </a:lt1>
        <a:dk2>
          <a:srgbClr val="000092"/>
        </a:dk2>
        <a:lt2>
          <a:srgbClr val="CCFFFF"/>
        </a:lt2>
        <a:accent1>
          <a:srgbClr val="66CCFF"/>
        </a:accent1>
        <a:accent2>
          <a:srgbClr val="2EBDBA"/>
        </a:accent2>
        <a:accent3>
          <a:srgbClr val="AAAAC7"/>
        </a:accent3>
        <a:accent4>
          <a:srgbClr val="DADADA"/>
        </a:accent4>
        <a:accent5>
          <a:srgbClr val="B8E2FF"/>
        </a:accent5>
        <a:accent6>
          <a:srgbClr val="29ABA8"/>
        </a:accent6>
        <a:hlink>
          <a:srgbClr val="66FFFF"/>
        </a:hlink>
        <a:folHlink>
          <a:srgbClr val="CC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4">
        <a:dk1>
          <a:srgbClr val="000000"/>
        </a:dk1>
        <a:lt1>
          <a:srgbClr val="FFFFFF"/>
        </a:lt1>
        <a:dk2>
          <a:srgbClr val="006A67"/>
        </a:dk2>
        <a:lt2>
          <a:srgbClr val="FFFFCC"/>
        </a:lt2>
        <a:accent1>
          <a:srgbClr val="33CCCC"/>
        </a:accent1>
        <a:accent2>
          <a:srgbClr val="6D6FC7"/>
        </a:accent2>
        <a:accent3>
          <a:srgbClr val="AAB9B8"/>
        </a:accent3>
        <a:accent4>
          <a:srgbClr val="DADADA"/>
        </a:accent4>
        <a:accent5>
          <a:srgbClr val="ADE2E2"/>
        </a:accent5>
        <a:accent6>
          <a:srgbClr val="6264B4"/>
        </a:accent6>
        <a:hlink>
          <a:srgbClr val="00FFFF"/>
        </a:hlink>
        <a:folHlink>
          <a:srgbClr val="00CC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5">
        <a:dk1>
          <a:srgbClr val="4D4D4D"/>
        </a:dk1>
        <a:lt1>
          <a:srgbClr val="FFFFFF"/>
        </a:lt1>
        <a:dk2>
          <a:srgbClr val="650BB7"/>
        </a:dk2>
        <a:lt2>
          <a:srgbClr val="FFFFFF"/>
        </a:lt2>
        <a:accent1>
          <a:srgbClr val="FF66FF"/>
        </a:accent1>
        <a:accent2>
          <a:srgbClr val="666699"/>
        </a:accent2>
        <a:accent3>
          <a:srgbClr val="B8AAD8"/>
        </a:accent3>
        <a:accent4>
          <a:srgbClr val="DADADA"/>
        </a:accent4>
        <a:accent5>
          <a:srgbClr val="FFB8FF"/>
        </a:accent5>
        <a:accent6>
          <a:srgbClr val="5C5C8A"/>
        </a:accent6>
        <a:hlink>
          <a:srgbClr val="E9E9FF"/>
        </a:hlink>
        <a:folHlink>
          <a:srgbClr val="CCE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6">
        <a:dk1>
          <a:srgbClr val="FFFFFF"/>
        </a:dk1>
        <a:lt1>
          <a:srgbClr val="FFFFFF"/>
        </a:lt1>
        <a:dk2>
          <a:srgbClr val="005000"/>
        </a:dk2>
        <a:lt2>
          <a:srgbClr val="DCEAAE"/>
        </a:lt2>
        <a:accent1>
          <a:srgbClr val="99CC00"/>
        </a:accent1>
        <a:accent2>
          <a:srgbClr val="6F801A"/>
        </a:accent2>
        <a:accent3>
          <a:srgbClr val="AAB3AA"/>
        </a:accent3>
        <a:accent4>
          <a:srgbClr val="DADADA"/>
        </a:accent4>
        <a:accent5>
          <a:srgbClr val="CAE2AA"/>
        </a:accent5>
        <a:accent6>
          <a:srgbClr val="647316"/>
        </a:accent6>
        <a:hlink>
          <a:srgbClr val="FFFFCC"/>
        </a:hlink>
        <a:folHlink>
          <a:srgbClr val="CC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7">
        <a:dk1>
          <a:srgbClr val="4F4F77"/>
        </a:dk1>
        <a:lt1>
          <a:srgbClr val="FFFFFF"/>
        </a:lt1>
        <a:dk2>
          <a:srgbClr val="7979A5"/>
        </a:dk2>
        <a:lt2>
          <a:srgbClr val="F3F3FF"/>
        </a:lt2>
        <a:accent1>
          <a:srgbClr val="5D5D8B"/>
        </a:accent1>
        <a:accent2>
          <a:srgbClr val="66CCFF"/>
        </a:accent2>
        <a:accent3>
          <a:srgbClr val="BEBECF"/>
        </a:accent3>
        <a:accent4>
          <a:srgbClr val="DADADA"/>
        </a:accent4>
        <a:accent5>
          <a:srgbClr val="B6B6C4"/>
        </a:accent5>
        <a:accent6>
          <a:srgbClr val="5CB9E7"/>
        </a:accent6>
        <a:hlink>
          <a:srgbClr val="CCECFF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Clouds 8">
        <a:dk1>
          <a:srgbClr val="000000"/>
        </a:dk1>
        <a:lt1>
          <a:srgbClr val="B9B9B9"/>
        </a:lt1>
        <a:dk2>
          <a:srgbClr val="8A8472"/>
        </a:dk2>
        <a:lt2>
          <a:srgbClr val="4D4D4D"/>
        </a:lt2>
        <a:accent1>
          <a:srgbClr val="EDEEE2"/>
        </a:accent1>
        <a:accent2>
          <a:srgbClr val="7FAA7E"/>
        </a:accent2>
        <a:accent3>
          <a:srgbClr val="D9D9D9"/>
        </a:accent3>
        <a:accent4>
          <a:srgbClr val="000000"/>
        </a:accent4>
        <a:accent5>
          <a:srgbClr val="F4F5EE"/>
        </a:accent5>
        <a:accent6>
          <a:srgbClr val="729A72"/>
        </a:accent6>
        <a:hlink>
          <a:srgbClr val="008000"/>
        </a:hlink>
        <a:folHlink>
          <a:srgbClr val="9894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Clouds 9">
        <a:dk1>
          <a:srgbClr val="000000"/>
        </a:dk1>
        <a:lt1>
          <a:srgbClr val="FEA24E"/>
        </a:lt1>
        <a:dk2>
          <a:srgbClr val="CC6600"/>
        </a:dk2>
        <a:lt2>
          <a:srgbClr val="808080"/>
        </a:lt2>
        <a:accent1>
          <a:srgbClr val="FBEECD"/>
        </a:accent1>
        <a:accent2>
          <a:srgbClr val="ECD044"/>
        </a:accent2>
        <a:accent3>
          <a:srgbClr val="FECEB2"/>
        </a:accent3>
        <a:accent4>
          <a:srgbClr val="000000"/>
        </a:accent4>
        <a:accent5>
          <a:srgbClr val="FDF5E3"/>
        </a:accent5>
        <a:accent6>
          <a:srgbClr val="D6BC3D"/>
        </a:accent6>
        <a:hlink>
          <a:srgbClr val="E42B00"/>
        </a:hlink>
        <a:folHlink>
          <a:srgbClr val="996633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4.xml><?xml version="1.0" encoding="utf-8"?>
<a:theme xmlns:a="http://schemas.openxmlformats.org/drawingml/2006/main" name="1_McConnell 15 Templat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FFFFFF"/>
      </a:hlink>
      <a:folHlink>
        <a:srgbClr val="FFFF00"/>
      </a:folHlink>
    </a:clrScheme>
    <a:fontScheme name="McConnell 15 Templat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McConnell 15 Templ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cConnell 15 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Connell 15 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Connell 15 Templ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Connell 15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Connell 15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Connell 15 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2_McConnell 15 Templat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FFFFFF"/>
      </a:hlink>
      <a:folHlink>
        <a:srgbClr val="FFFF00"/>
      </a:folHlink>
    </a:clrScheme>
    <a:fontScheme name="McConnell 15 Template">
      <a:majorFont>
        <a:latin typeface="Times New Roman"/>
        <a:ea typeface=""/>
        <a:cs typeface=""/>
      </a:majorFont>
      <a:minorFont>
        <a:latin typeface="Times New Roman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CC0000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bg1"/>
        </a:solidFill>
        <a:ln w="12700" cap="flat" cmpd="sng" algn="ctr">
          <a:noFill/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800" b="0" i="0" u="none" strike="noStrike" cap="none" normalizeH="0" baseline="0" smtClean="0">
            <a:ln>
              <a:noFill/>
            </a:ln>
            <a:solidFill>
              <a:srgbClr val="CC0000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McConnell 15 Template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cConnell 15 Template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Connell 15 Template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Connell 15 Template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Connell 15 Template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Connell 15 Template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cConnell 15 Template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1_Ocea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8.xml><?xml version="1.0" encoding="utf-8"?>
<a:theme xmlns:a="http://schemas.openxmlformats.org/drawingml/2006/main" name="2_Ocean">
  <a:themeElements>
    <a:clrScheme name="Ocean 1">
      <a:dk1>
        <a:srgbClr val="010199"/>
      </a:dk1>
      <a:lt1>
        <a:srgbClr val="FFFFFF"/>
      </a:lt1>
      <a:dk2>
        <a:srgbClr val="000099"/>
      </a:dk2>
      <a:lt2>
        <a:srgbClr val="FFFFFF"/>
      </a:lt2>
      <a:accent1>
        <a:srgbClr val="33CCCC"/>
      </a:accent1>
      <a:accent2>
        <a:srgbClr val="00C600"/>
      </a:accent2>
      <a:accent3>
        <a:srgbClr val="AAAACA"/>
      </a:accent3>
      <a:accent4>
        <a:srgbClr val="DADADA"/>
      </a:accent4>
      <a:accent5>
        <a:srgbClr val="ADE2E2"/>
      </a:accent5>
      <a:accent6>
        <a:srgbClr val="00B300"/>
      </a:accent6>
      <a:hlink>
        <a:srgbClr val="FFCC00"/>
      </a:hlink>
      <a:folHlink>
        <a:srgbClr val="6699FF"/>
      </a:folHlink>
    </a:clrScheme>
    <a:fontScheme name="Ocean">
      <a:majorFont>
        <a:latin typeface="Tahoma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1" i="0" u="none" strike="noStrike" cap="none" normalizeH="0" baseline="0" smtClean="0">
            <a:ln>
              <a:noFill/>
            </a:ln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Times New Roman" pitchFamily="18" charset="0"/>
          </a:defRPr>
        </a:defPPr>
      </a:lstStyle>
    </a:lnDef>
  </a:objectDefaults>
  <a:extraClrSchemeLst>
    <a:extraClrScheme>
      <a:clrScheme name="Ocean 1">
        <a:dk1>
          <a:srgbClr val="010199"/>
        </a:dk1>
        <a:lt1>
          <a:srgbClr val="FFFFFF"/>
        </a:lt1>
        <a:dk2>
          <a:srgbClr val="000099"/>
        </a:dk2>
        <a:lt2>
          <a:srgbClr val="FFFFFF"/>
        </a:lt2>
        <a:accent1>
          <a:srgbClr val="33CCCC"/>
        </a:accent1>
        <a:accent2>
          <a:srgbClr val="00C600"/>
        </a:accent2>
        <a:accent3>
          <a:srgbClr val="AAAACA"/>
        </a:accent3>
        <a:accent4>
          <a:srgbClr val="DADADA"/>
        </a:accent4>
        <a:accent5>
          <a:srgbClr val="ADE2E2"/>
        </a:accent5>
        <a:accent6>
          <a:srgbClr val="00B300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2">
        <a:dk1>
          <a:srgbClr val="000066"/>
        </a:dk1>
        <a:lt1>
          <a:srgbClr val="FFFFFF"/>
        </a:lt1>
        <a:dk2>
          <a:srgbClr val="5D93FF"/>
        </a:dk2>
        <a:lt2>
          <a:srgbClr val="FFFFFF"/>
        </a:lt2>
        <a:accent1>
          <a:srgbClr val="6666FF"/>
        </a:accent1>
        <a:accent2>
          <a:srgbClr val="9999FF"/>
        </a:accent2>
        <a:accent3>
          <a:srgbClr val="B6C8FF"/>
        </a:accent3>
        <a:accent4>
          <a:srgbClr val="DADADA"/>
        </a:accent4>
        <a:accent5>
          <a:srgbClr val="B8B8FF"/>
        </a:accent5>
        <a:accent6>
          <a:srgbClr val="8A8AE7"/>
        </a:accent6>
        <a:hlink>
          <a:srgbClr val="FF3300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3">
        <a:dk1>
          <a:srgbClr val="000000"/>
        </a:dk1>
        <a:lt1>
          <a:srgbClr val="FFFFFF"/>
        </a:lt1>
        <a:dk2>
          <a:srgbClr val="572E88"/>
        </a:dk2>
        <a:lt2>
          <a:srgbClr val="FFFFFF"/>
        </a:lt2>
        <a:accent1>
          <a:srgbClr val="FF6600"/>
        </a:accent1>
        <a:accent2>
          <a:srgbClr val="FFCC00"/>
        </a:accent2>
        <a:accent3>
          <a:srgbClr val="B4ADC3"/>
        </a:accent3>
        <a:accent4>
          <a:srgbClr val="DADADA"/>
        </a:accent4>
        <a:accent5>
          <a:srgbClr val="FFB8AA"/>
        </a:accent5>
        <a:accent6>
          <a:srgbClr val="E7B900"/>
        </a:accent6>
        <a:hlink>
          <a:srgbClr val="33CCCC"/>
        </a:hlink>
        <a:folHlink>
          <a:srgbClr val="36CC6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4">
        <a:dk1>
          <a:srgbClr val="003366"/>
        </a:dk1>
        <a:lt1>
          <a:srgbClr val="FFFFFF"/>
        </a:lt1>
        <a:dk2>
          <a:srgbClr val="666699"/>
        </a:dk2>
        <a:lt2>
          <a:srgbClr val="FFFFFF"/>
        </a:lt2>
        <a:accent1>
          <a:srgbClr val="9966FF"/>
        </a:accent1>
        <a:accent2>
          <a:srgbClr val="00CC66"/>
        </a:accent2>
        <a:accent3>
          <a:srgbClr val="B8B8CA"/>
        </a:accent3>
        <a:accent4>
          <a:srgbClr val="DADADA"/>
        </a:accent4>
        <a:accent5>
          <a:srgbClr val="CAB8FF"/>
        </a:accent5>
        <a:accent6>
          <a:srgbClr val="00B95C"/>
        </a:accent6>
        <a:hlink>
          <a:srgbClr val="65C8FF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5">
        <a:dk1>
          <a:srgbClr val="000000"/>
        </a:dk1>
        <a:lt1>
          <a:srgbClr val="FFFFFF"/>
        </a:lt1>
        <a:dk2>
          <a:srgbClr val="336600"/>
        </a:dk2>
        <a:lt2>
          <a:srgbClr val="FFFFFF"/>
        </a:lt2>
        <a:accent1>
          <a:srgbClr val="B7C533"/>
        </a:accent1>
        <a:accent2>
          <a:srgbClr val="CCCCFF"/>
        </a:accent2>
        <a:accent3>
          <a:srgbClr val="ADB8AA"/>
        </a:accent3>
        <a:accent4>
          <a:srgbClr val="DADADA"/>
        </a:accent4>
        <a:accent5>
          <a:srgbClr val="D8DFAD"/>
        </a:accent5>
        <a:accent6>
          <a:srgbClr val="B9B9E7"/>
        </a:accent6>
        <a:hlink>
          <a:srgbClr val="FFFFCC"/>
        </a:hlink>
        <a:folHlink>
          <a:srgbClr val="FF99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6">
        <a:dk1>
          <a:srgbClr val="000000"/>
        </a:dk1>
        <a:lt1>
          <a:srgbClr val="FFFFFF"/>
        </a:lt1>
        <a:dk2>
          <a:srgbClr val="006B80"/>
        </a:dk2>
        <a:lt2>
          <a:srgbClr val="C1CB75"/>
        </a:lt2>
        <a:accent1>
          <a:srgbClr val="6F8406"/>
        </a:accent1>
        <a:accent2>
          <a:srgbClr val="D9E288"/>
        </a:accent2>
        <a:accent3>
          <a:srgbClr val="AABAC0"/>
        </a:accent3>
        <a:accent4>
          <a:srgbClr val="DADADA"/>
        </a:accent4>
        <a:accent5>
          <a:srgbClr val="BBC2AA"/>
        </a:accent5>
        <a:accent6>
          <a:srgbClr val="C4CD7B"/>
        </a:accent6>
        <a:hlink>
          <a:srgbClr val="00CC00"/>
        </a:hlink>
        <a:folHlink>
          <a:srgbClr val="C0FF7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7">
        <a:dk1>
          <a:srgbClr val="5F5F5F"/>
        </a:dk1>
        <a:lt1>
          <a:srgbClr val="FFFFFF"/>
        </a:lt1>
        <a:dk2>
          <a:srgbClr val="FF6600"/>
        </a:dk2>
        <a:lt2>
          <a:srgbClr val="FFFFFF"/>
        </a:lt2>
        <a:accent1>
          <a:srgbClr val="CC6600"/>
        </a:accent1>
        <a:accent2>
          <a:srgbClr val="FF6600"/>
        </a:accent2>
        <a:accent3>
          <a:srgbClr val="FFB8AA"/>
        </a:accent3>
        <a:accent4>
          <a:srgbClr val="DADADA"/>
        </a:accent4>
        <a:accent5>
          <a:srgbClr val="E2B8AA"/>
        </a:accent5>
        <a:accent6>
          <a:srgbClr val="E75C00"/>
        </a:accent6>
        <a:hlink>
          <a:srgbClr val="FFFF99"/>
        </a:hlink>
        <a:folHlink>
          <a:srgbClr val="FFCC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Ocean 8">
        <a:dk1>
          <a:srgbClr val="000000"/>
        </a:dk1>
        <a:lt1>
          <a:srgbClr val="FFFFFF"/>
        </a:lt1>
        <a:dk2>
          <a:srgbClr val="FFBA2F"/>
        </a:dk2>
        <a:lt2>
          <a:srgbClr val="A50021"/>
        </a:lt2>
        <a:accent1>
          <a:srgbClr val="FF6600"/>
        </a:accent1>
        <a:accent2>
          <a:srgbClr val="CC6600"/>
        </a:accent2>
        <a:accent3>
          <a:srgbClr val="FFD9AD"/>
        </a:accent3>
        <a:accent4>
          <a:srgbClr val="DADADA"/>
        </a:accent4>
        <a:accent5>
          <a:srgbClr val="FFB8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24888</TotalTime>
  <Words>11308</Words>
  <Application>Microsoft Office PowerPoint</Application>
  <PresentationFormat>On-screen Show (4:3)</PresentationFormat>
  <Paragraphs>2039</Paragraphs>
  <Slides>76</Slides>
  <Notes>68</Notes>
  <HiddenSlides>0</HiddenSlides>
  <MMClips>52</MMClips>
  <ScaleCrop>false</ScaleCrop>
  <HeadingPairs>
    <vt:vector size="8" baseType="variant">
      <vt:variant>
        <vt:lpstr>Fonts Used</vt:lpstr>
      </vt:variant>
      <vt:variant>
        <vt:i4>16</vt:i4>
      </vt:variant>
      <vt:variant>
        <vt:lpstr>Theme</vt:lpstr>
      </vt:variant>
      <vt:variant>
        <vt:i4>13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76</vt:i4>
      </vt:variant>
    </vt:vector>
  </HeadingPairs>
  <TitlesOfParts>
    <vt:vector size="106" baseType="lpstr">
      <vt:lpstr>Arial</vt:lpstr>
      <vt:lpstr>Arial Black</vt:lpstr>
      <vt:lpstr>Arial Narrow</vt:lpstr>
      <vt:lpstr>Babylon</vt:lpstr>
      <vt:lpstr>Calibri</vt:lpstr>
      <vt:lpstr>Comic Sans MS</vt:lpstr>
      <vt:lpstr>Cooper Black</vt:lpstr>
      <vt:lpstr>Maiandra GD</vt:lpstr>
      <vt:lpstr>Rockwell Extra Bold</vt:lpstr>
      <vt:lpstr>Signboard</vt:lpstr>
      <vt:lpstr>Snap ITC</vt:lpstr>
      <vt:lpstr>Tahoma</vt:lpstr>
      <vt:lpstr>Thickhead</vt:lpstr>
      <vt:lpstr>Times New Roman</vt:lpstr>
      <vt:lpstr>Verdana</vt:lpstr>
      <vt:lpstr>Wingdings</vt:lpstr>
      <vt:lpstr>McConnell 15 Template</vt:lpstr>
      <vt:lpstr>Ocean</vt:lpstr>
      <vt:lpstr>Clouds</vt:lpstr>
      <vt:lpstr>1_McConnell 15 Template</vt:lpstr>
      <vt:lpstr>2_McConnell 15 Template</vt:lpstr>
      <vt:lpstr>2_Default Design</vt:lpstr>
      <vt:lpstr>1_Ocean</vt:lpstr>
      <vt:lpstr>2_Ocean</vt:lpstr>
      <vt:lpstr>Office Theme</vt:lpstr>
      <vt:lpstr>1_Office Theme</vt:lpstr>
      <vt:lpstr>2_Office Theme</vt:lpstr>
      <vt:lpstr>3_Office Theme</vt:lpstr>
      <vt:lpstr>3_McConnell 15 Template</vt:lpstr>
      <vt:lpstr>Chart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MPC, MPS, &amp; the Multiplier</vt:lpstr>
      <vt:lpstr>G spends $200 billion on the highways.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Padre Island &amp; the  Multiplier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1993 Macro Free Response Long Question</vt:lpstr>
      <vt:lpstr>PowerPoint Presentation</vt:lpstr>
      <vt:lpstr>The ME, MT, &amp; MBB Multipliers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U.S. Consumption and Income</vt:lpstr>
      <vt:lpstr>U.S. Consumption and Income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                     [“Paradoxical” because   it contradicts “a penny saved is a penny earned”]</vt:lpstr>
      <vt:lpstr>Classical</vt:lpstr>
      <vt:lpstr>Classical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Chapter 9 - Building the Aggregate Expenditures Model</dc:title>
  <dc:subject>Building AE</dc:subject>
  <dc:creator>Ken Norman</dc:creator>
  <cp:lastModifiedBy>Shreffler, Andrew L</cp:lastModifiedBy>
  <cp:revision>1049</cp:revision>
  <dcterms:created xsi:type="dcterms:W3CDTF">1998-03-25T16:57:38Z</dcterms:created>
  <dcterms:modified xsi:type="dcterms:W3CDTF">2015-03-23T15:31:02Z</dcterms:modified>
  <cp:category>PowerPoint 2002</cp:category>
</cp:coreProperties>
</file>