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85" r:id="rId6"/>
    <p:sldId id="284" r:id="rId7"/>
    <p:sldId id="297" r:id="rId8"/>
    <p:sldId id="314" r:id="rId9"/>
    <p:sldId id="291" r:id="rId10"/>
    <p:sldId id="288" r:id="rId11"/>
    <p:sldId id="290" r:id="rId12"/>
    <p:sldId id="292" r:id="rId13"/>
    <p:sldId id="313" r:id="rId14"/>
    <p:sldId id="299" r:id="rId15"/>
    <p:sldId id="295" r:id="rId16"/>
    <p:sldId id="296" r:id="rId17"/>
    <p:sldId id="283" r:id="rId18"/>
    <p:sldId id="301" r:id="rId19"/>
    <p:sldId id="289" r:id="rId20"/>
    <p:sldId id="268" r:id="rId21"/>
    <p:sldId id="303" r:id="rId2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2BF11-55D8-B3D9-9B64-3341A4B5C699}" name="Kent, Amber N" initials="KAN" userId="S::P00179956@houstonisd.org::944141ea-047c-4f64-af5f-921f801c2b8d" providerId="AD"/>
  <p188:author id="{B5458A25-854B-A91F-9535-342EDB40EEC5}" name="Kent, Amber N" initials="KN" userId="S::p00179956@houstonisd.org::944141ea-047c-4f64-af5f-921f801c2b8d" providerId="AD"/>
  <p188:author id="{F7D239CE-56D2-9898-761E-F6C5D01EE572}" name="Murray, Alyssa" initials="MA" userId="S::P00279073@houstonisd.org::fff209ff-4d32-48bd-8637-94dabe7012db" providerId="AD"/>
  <p188:author id="{8193BDEF-82DE-754B-47CF-EB665F977863}" name="Williams, Veronica B" initials="WVB" userId="S::P00165847@houstonisd.org::7d6bb1ba-f626-40cd-bc33-64e8e33c15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8A2BA"/>
    <a:srgbClr val="92F212"/>
    <a:srgbClr val="DCA900"/>
    <a:srgbClr val="FF0000"/>
    <a:srgbClr val="EAF0F3"/>
    <a:srgbClr val="FF00FF"/>
    <a:srgbClr val="61A60E"/>
    <a:srgbClr val="88B5C6"/>
    <a:srgbClr val="67A2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C7019-BBFC-489D-9AD3-BDAAC49DACFB}" v="3916" dt="2023-09-26T22:10:18.182"/>
    <p1510:client id="{CC8F0C3B-1B4E-2898-D810-5148157E3618}" v="7" dt="2023-09-26T19:35:46.103"/>
    <p1510:client id="{E66BBEA0-CF38-4760-8B0D-A72065D75673}" v="4815" vWet="4817" dt="2023-09-26T21:24:24.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23FF-4106-AC14-70C46F58FD77}"/>
              </c:ext>
            </c:extLst>
          </c:dPt>
          <c:dPt>
            <c:idx val="1"/>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3FF-4106-AC14-70C46F58FD7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3FF-4106-AC14-70C46F58FD7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3FF-4106-AC14-70C46F58FD7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23FF-4106-AC14-70C46F58FD77}"/>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4C1D4FD-04D2-4078-B409-150711C0A7C3}" type="CATEGORYNAME">
                      <a:rPr lang="en-US" dirty="0">
                        <a:solidFill>
                          <a:schemeClr val="accent3">
                            <a:lumMod val="50000"/>
                          </a:schemeClr>
                        </a:solidFill>
                      </a:rPr>
                      <a:pPr>
                        <a:defRPr>
                          <a:solidFill>
                            <a:schemeClr val="accent1"/>
                          </a:solidFill>
                        </a:defRPr>
                      </a:pPr>
                      <a:t>[CATEGORY NAME]</a:t>
                    </a:fld>
                    <a:r>
                      <a:rPr lang="en-US" baseline="0">
                        <a:solidFill>
                          <a:schemeClr val="accent3">
                            <a:lumMod val="50000"/>
                          </a:schemeClr>
                        </a:solidFill>
                      </a:rPr>
                      <a:t>
</a:t>
                    </a:r>
                    <a:fld id="{E50FD8A9-672B-40C1-A14F-1D756F7EE98A}" type="PERCENTAGE">
                      <a:rPr lang="en-US" baseline="0" dirty="0">
                        <a:solidFill>
                          <a:schemeClr val="accent3">
                            <a:lumMod val="50000"/>
                          </a:schemeClr>
                        </a:solidFill>
                      </a:rPr>
                      <a:pPr>
                        <a:defRPr>
                          <a:solidFill>
                            <a:schemeClr val="accent1"/>
                          </a:solidFill>
                        </a:defRPr>
                      </a:pPr>
                      <a:t>[PERCENTAGE]</a:t>
                    </a:fld>
                    <a:endParaRPr lang="en-US" baseline="0">
                      <a:solidFill>
                        <a:schemeClr val="accent3">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FF-4106-AC14-70C46F58FD7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23FF-4106-AC14-70C46F58FD77}"/>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3FF-4106-AC14-70C46F58FD7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Quality of Instruction</c:v>
                </c:pt>
                <c:pt idx="1">
                  <c:v>School Action Plan</c:v>
                </c:pt>
                <c:pt idx="2">
                  <c:v>Student Achievement</c:v>
                </c:pt>
                <c:pt idx="3">
                  <c:v>Special Education</c:v>
                </c:pt>
              </c:strCache>
            </c:strRef>
          </c:cat>
          <c:val>
            <c:numRef>
              <c:f>Sheet1!$B$2:$B$5</c:f>
              <c:numCache>
                <c:formatCode>0%</c:formatCode>
                <c:ptCount val="4"/>
                <c:pt idx="0">
                  <c:v>0.3</c:v>
                </c:pt>
                <c:pt idx="1">
                  <c:v>0.15</c:v>
                </c:pt>
                <c:pt idx="2">
                  <c:v>0.35</c:v>
                </c:pt>
                <c:pt idx="3">
                  <c:v>0.2</c:v>
                </c:pt>
              </c:numCache>
            </c:numRef>
          </c:val>
          <c:extLst>
            <c:ext xmlns:c16="http://schemas.microsoft.com/office/drawing/2014/chart" uri="{C3380CC4-5D6E-409C-BE32-E72D297353CC}">
              <c16:uniqueId val="{00000000-0853-4C88-A4ED-24D320627C8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2F8-48A6-B49D-8187F0D81A86}"/>
              </c:ext>
            </c:extLst>
          </c:dPt>
          <c:dPt>
            <c:idx val="1"/>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2F8-48A6-B49D-8187F0D81A8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2F8-48A6-B49D-8187F0D81A8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2F8-48A6-B49D-8187F0D81A8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2F8-48A6-B49D-8187F0D81A86}"/>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4C1D4FD-04D2-4078-B409-150711C0A7C3}" type="CATEGORYNAME">
                      <a:rPr lang="en-US" dirty="0">
                        <a:solidFill>
                          <a:schemeClr val="accent3">
                            <a:lumMod val="50000"/>
                          </a:schemeClr>
                        </a:solidFill>
                      </a:rPr>
                      <a:pPr>
                        <a:defRPr>
                          <a:solidFill>
                            <a:schemeClr val="accent1"/>
                          </a:solidFill>
                        </a:defRPr>
                      </a:pPr>
                      <a:t>[CATEGORY NAME]</a:t>
                    </a:fld>
                    <a:r>
                      <a:rPr lang="en-US" baseline="0">
                        <a:solidFill>
                          <a:schemeClr val="accent3">
                            <a:lumMod val="50000"/>
                          </a:schemeClr>
                        </a:solidFill>
                      </a:rPr>
                      <a:t>
</a:t>
                    </a:r>
                    <a:fld id="{E50FD8A9-672B-40C1-A14F-1D756F7EE98A}" type="PERCENTAGE">
                      <a:rPr lang="en-US" baseline="0" dirty="0">
                        <a:solidFill>
                          <a:schemeClr val="accent3">
                            <a:lumMod val="50000"/>
                          </a:schemeClr>
                        </a:solidFill>
                      </a:rPr>
                      <a:pPr>
                        <a:defRPr>
                          <a:solidFill>
                            <a:schemeClr val="accent1"/>
                          </a:solidFill>
                        </a:defRPr>
                      </a:pPr>
                      <a:t>[PERCENTAGE]</a:t>
                    </a:fld>
                    <a:endParaRPr lang="en-US" baseline="0">
                      <a:solidFill>
                        <a:schemeClr val="accent3">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F8-48A6-B49D-8187F0D81A8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2F8-48A6-B49D-8187F0D81A8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2F8-48A6-B49D-8187F0D81A8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Quality of Instruction</c:v>
                </c:pt>
                <c:pt idx="1">
                  <c:v>School Action Plan</c:v>
                </c:pt>
                <c:pt idx="2">
                  <c:v>Student Achievement</c:v>
                </c:pt>
                <c:pt idx="3">
                  <c:v>Special Education</c:v>
                </c:pt>
              </c:strCache>
            </c:strRef>
          </c:cat>
          <c:val>
            <c:numRef>
              <c:f>Sheet1!$B$2:$B$5</c:f>
              <c:numCache>
                <c:formatCode>0%</c:formatCode>
                <c:ptCount val="4"/>
                <c:pt idx="0">
                  <c:v>0.3</c:v>
                </c:pt>
                <c:pt idx="1">
                  <c:v>0.15</c:v>
                </c:pt>
                <c:pt idx="2">
                  <c:v>0.35</c:v>
                </c:pt>
                <c:pt idx="3">
                  <c:v>0.2</c:v>
                </c:pt>
              </c:numCache>
            </c:numRef>
          </c:val>
          <c:extLst>
            <c:ext xmlns:c16="http://schemas.microsoft.com/office/drawing/2014/chart" uri="{C3380CC4-5D6E-409C-BE32-E72D297353CC}">
              <c16:uniqueId val="{00000008-D2F8-48A6-B49D-8187F0D81A8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Principal Target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Elementary</c:v>
                </c:pt>
              </c:strCache>
            </c:strRef>
          </c:tx>
          <c:spPr>
            <a:solidFill>
              <a:schemeClr val="accent1"/>
            </a:solidFill>
            <a:ln>
              <a:noFill/>
            </a:ln>
            <a:effectLst/>
          </c:spPr>
          <c:invertIfNegative val="0"/>
          <c:dLbls>
            <c:delete val="1"/>
          </c:dLbls>
          <c:cat>
            <c:strRef>
              <c:f>Sheet1!$A$2:$A$7</c:f>
              <c:strCache>
                <c:ptCount val="6"/>
                <c:pt idx="0">
                  <c:v>PROG I</c:v>
                </c:pt>
                <c:pt idx="1">
                  <c:v>PROG II</c:v>
                </c:pt>
                <c:pt idx="2">
                  <c:v>PROF I</c:v>
                </c:pt>
                <c:pt idx="3">
                  <c:v>PROF II</c:v>
                </c:pt>
                <c:pt idx="4">
                  <c:v>EXEM I</c:v>
                </c:pt>
                <c:pt idx="5">
                  <c:v>EXEM II</c:v>
                </c:pt>
              </c:strCache>
            </c:strRef>
          </c:cat>
          <c:val>
            <c:numRef>
              <c:f>Sheet1!$B$2:$B$7</c:f>
              <c:numCache>
                <c:formatCode>0%</c:formatCode>
                <c:ptCount val="6"/>
                <c:pt idx="0">
                  <c:v>0.06</c:v>
                </c:pt>
                <c:pt idx="1">
                  <c:v>0.14000000000000001</c:v>
                </c:pt>
                <c:pt idx="2">
                  <c:v>0.26</c:v>
                </c:pt>
                <c:pt idx="3">
                  <c:v>0.12</c:v>
                </c:pt>
                <c:pt idx="4">
                  <c:v>0.03</c:v>
                </c:pt>
                <c:pt idx="5">
                  <c:v>0.02</c:v>
                </c:pt>
              </c:numCache>
            </c:numRef>
          </c:val>
          <c:extLst>
            <c:ext xmlns:c16="http://schemas.microsoft.com/office/drawing/2014/chart" uri="{C3380CC4-5D6E-409C-BE32-E72D297353CC}">
              <c16:uniqueId val="{00000000-D0E8-4C29-AA51-4F7596C76E4F}"/>
            </c:ext>
          </c:extLst>
        </c:ser>
        <c:ser>
          <c:idx val="1"/>
          <c:order val="1"/>
          <c:tx>
            <c:strRef>
              <c:f>Sheet1!$C$1</c:f>
              <c:strCache>
                <c:ptCount val="1"/>
                <c:pt idx="0">
                  <c:v>Middle School</c:v>
                </c:pt>
              </c:strCache>
            </c:strRef>
          </c:tx>
          <c:spPr>
            <a:solidFill>
              <a:schemeClr val="accent2"/>
            </a:solidFill>
            <a:ln>
              <a:noFill/>
            </a:ln>
            <a:effectLst/>
          </c:spPr>
          <c:invertIfNegative val="0"/>
          <c:dLbls>
            <c:delete val="1"/>
          </c:dLbls>
          <c:cat>
            <c:strRef>
              <c:f>Sheet1!$A$2:$A$7</c:f>
              <c:strCache>
                <c:ptCount val="6"/>
                <c:pt idx="0">
                  <c:v>PROG I</c:v>
                </c:pt>
                <c:pt idx="1">
                  <c:v>PROG II</c:v>
                </c:pt>
                <c:pt idx="2">
                  <c:v>PROF I</c:v>
                </c:pt>
                <c:pt idx="3">
                  <c:v>PROF II</c:v>
                </c:pt>
                <c:pt idx="4">
                  <c:v>EXEM I</c:v>
                </c:pt>
                <c:pt idx="5">
                  <c:v>EXEM II</c:v>
                </c:pt>
              </c:strCache>
            </c:strRef>
          </c:cat>
          <c:val>
            <c:numRef>
              <c:f>Sheet1!$C$2:$C$7</c:f>
              <c:numCache>
                <c:formatCode>0%</c:formatCode>
                <c:ptCount val="6"/>
                <c:pt idx="0">
                  <c:v>0.02</c:v>
                </c:pt>
                <c:pt idx="1">
                  <c:v>0.03</c:v>
                </c:pt>
                <c:pt idx="2">
                  <c:v>0.06</c:v>
                </c:pt>
                <c:pt idx="3">
                  <c:v>0.03</c:v>
                </c:pt>
                <c:pt idx="4">
                  <c:v>0.01</c:v>
                </c:pt>
                <c:pt idx="5">
                  <c:v>0.01</c:v>
                </c:pt>
              </c:numCache>
            </c:numRef>
          </c:val>
          <c:extLst>
            <c:ext xmlns:c16="http://schemas.microsoft.com/office/drawing/2014/chart" uri="{C3380CC4-5D6E-409C-BE32-E72D297353CC}">
              <c16:uniqueId val="{00000001-D0E8-4C29-AA51-4F7596C76E4F}"/>
            </c:ext>
          </c:extLst>
        </c:ser>
        <c:ser>
          <c:idx val="2"/>
          <c:order val="2"/>
          <c:tx>
            <c:strRef>
              <c:f>Sheet1!$D$1</c:f>
              <c:strCache>
                <c:ptCount val="1"/>
                <c:pt idx="0">
                  <c:v>High School</c:v>
                </c:pt>
              </c:strCache>
            </c:strRef>
          </c:tx>
          <c:spPr>
            <a:solidFill>
              <a:schemeClr val="accent3"/>
            </a:solidFill>
            <a:ln>
              <a:noFill/>
            </a:ln>
            <a:effectLst/>
          </c:spPr>
          <c:invertIfNegative val="0"/>
          <c:dLbls>
            <c:delete val="1"/>
          </c:dLbls>
          <c:cat>
            <c:strRef>
              <c:f>Sheet1!$A$2:$A$7</c:f>
              <c:strCache>
                <c:ptCount val="6"/>
                <c:pt idx="0">
                  <c:v>PROG I</c:v>
                </c:pt>
                <c:pt idx="1">
                  <c:v>PROG II</c:v>
                </c:pt>
                <c:pt idx="2">
                  <c:v>PROF I</c:v>
                </c:pt>
                <c:pt idx="3">
                  <c:v>PROF II</c:v>
                </c:pt>
                <c:pt idx="4">
                  <c:v>EXEM I</c:v>
                </c:pt>
                <c:pt idx="5">
                  <c:v>EXEM II</c:v>
                </c:pt>
              </c:strCache>
            </c:strRef>
          </c:cat>
          <c:val>
            <c:numRef>
              <c:f>Sheet1!$D$2:$D$7</c:f>
              <c:numCache>
                <c:formatCode>0%</c:formatCode>
                <c:ptCount val="6"/>
                <c:pt idx="0">
                  <c:v>0.02</c:v>
                </c:pt>
                <c:pt idx="1">
                  <c:v>0.05</c:v>
                </c:pt>
                <c:pt idx="2">
                  <c:v>0.08</c:v>
                </c:pt>
                <c:pt idx="3">
                  <c:v>0.05</c:v>
                </c:pt>
                <c:pt idx="4">
                  <c:v>0.01</c:v>
                </c:pt>
                <c:pt idx="5">
                  <c:v>0.01</c:v>
                </c:pt>
              </c:numCache>
            </c:numRef>
          </c:val>
          <c:extLst>
            <c:ext xmlns:c16="http://schemas.microsoft.com/office/drawing/2014/chart" uri="{C3380CC4-5D6E-409C-BE32-E72D297353CC}">
              <c16:uniqueId val="{00000002-D0E8-4C29-AA51-4F7596C76E4F}"/>
            </c:ext>
          </c:extLst>
        </c:ser>
        <c:dLbls>
          <c:showLegendKey val="0"/>
          <c:showVal val="1"/>
          <c:showCatName val="0"/>
          <c:showSerName val="0"/>
          <c:showPercent val="0"/>
          <c:showBubbleSize val="0"/>
        </c:dLbls>
        <c:gapWidth val="150"/>
        <c:overlap val="100"/>
        <c:axId val="1431910288"/>
        <c:axId val="128941535"/>
      </c:barChart>
      <c:catAx>
        <c:axId val="14319102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941535"/>
        <c:crossesAt val="0"/>
        <c:auto val="0"/>
        <c:lblAlgn val="ctr"/>
        <c:lblOffset val="100"/>
        <c:tickLblSkip val="1"/>
        <c:noMultiLvlLbl val="0"/>
      </c:catAx>
      <c:valAx>
        <c:axId val="128941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1910288"/>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0.15923</cdr:x>
      <cdr:y>0.56735</cdr:y>
    </cdr:from>
    <cdr:to>
      <cdr:x>0.29774</cdr:x>
      <cdr:y>0.58699</cdr:y>
    </cdr:to>
    <cdr:cxnSp macro="">
      <cdr:nvCxnSpPr>
        <cdr:cNvPr id="2" name="Straight Arrow Connector 1">
          <a:extLst xmlns:a="http://schemas.openxmlformats.org/drawingml/2006/main">
            <a:ext uri="{FF2B5EF4-FFF2-40B4-BE49-F238E27FC236}">
              <a16:creationId xmlns:a16="http://schemas.microsoft.com/office/drawing/2014/main" id="{861E8736-AFE3-011C-8605-25D1C60A0870}"/>
            </a:ext>
          </a:extLst>
        </cdr:cNvPr>
        <cdr:cNvCxnSpPr/>
      </cdr:nvCxnSpPr>
      <cdr:spPr>
        <a:xfrm xmlns:a="http://schemas.openxmlformats.org/drawingml/2006/main">
          <a:off x="970690" y="2305724"/>
          <a:ext cx="844347" cy="7980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5454170-9E8F-2B48-BD7A-2276E75E0DE2}" type="datetimeFigureOut">
              <a:rPr lang="en-US" smtClean="0"/>
              <a:t>10/4/2023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E0680E-5D13-7D4E-9B36-78930D05C6BA}" type="slidenum">
              <a:rPr lang="en-US" smtClean="0"/>
              <a:t>‹#›</a:t>
            </a:fld>
            <a:endParaRPr lang="en-US"/>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D285E3-15E3-EE4C-9208-5C8B40A94859}" type="datetimeFigureOut">
              <a:rPr lang="en-US" smtClean="0"/>
              <a:t>10/4/2023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FA3AB-C505-2249-9268-634B5AAFE17B}" type="slidenum">
              <a:rPr lang="en-US" smtClean="0"/>
              <a:t>‹#›</a:t>
            </a:fld>
            <a:endParaRPr lang="en-US"/>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1</a:t>
            </a:fld>
            <a:endParaRPr lang="en-US"/>
          </a:p>
        </p:txBody>
      </p:sp>
    </p:spTree>
    <p:extLst>
      <p:ext uri="{BB962C8B-B14F-4D97-AF65-F5344CB8AC3E}">
        <p14:creationId xmlns:p14="http://schemas.microsoft.com/office/powerpoint/2010/main" val="215369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12</a:t>
            </a:fld>
            <a:endParaRPr lang="en-US"/>
          </a:p>
        </p:txBody>
      </p:sp>
    </p:spTree>
    <p:extLst>
      <p:ext uri="{BB962C8B-B14F-4D97-AF65-F5344CB8AC3E}">
        <p14:creationId xmlns:p14="http://schemas.microsoft.com/office/powerpoint/2010/main" val="69487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13</a:t>
            </a:fld>
            <a:endParaRPr lang="en-US"/>
          </a:p>
        </p:txBody>
      </p:sp>
    </p:spTree>
    <p:extLst>
      <p:ext uri="{BB962C8B-B14F-4D97-AF65-F5344CB8AC3E}">
        <p14:creationId xmlns:p14="http://schemas.microsoft.com/office/powerpoint/2010/main" val="333792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14</a:t>
            </a:fld>
            <a:endParaRPr lang="en-US"/>
          </a:p>
        </p:txBody>
      </p:sp>
    </p:spTree>
    <p:extLst>
      <p:ext uri="{BB962C8B-B14F-4D97-AF65-F5344CB8AC3E}">
        <p14:creationId xmlns:p14="http://schemas.microsoft.com/office/powerpoint/2010/main" val="75142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16</a:t>
            </a:fld>
            <a:endParaRPr lang="en-US"/>
          </a:p>
        </p:txBody>
      </p:sp>
    </p:spTree>
    <p:extLst>
      <p:ext uri="{BB962C8B-B14F-4D97-AF65-F5344CB8AC3E}">
        <p14:creationId xmlns:p14="http://schemas.microsoft.com/office/powerpoint/2010/main" val="92806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bbca31416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7bbca31416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this example the principal received an overall raw score of 70 on the four LEAD effectiveness areas Quality of Instruction, School Action Plan, Student Achievement, and Special Education. In calculating the congruence metric, we notice the teacher evaluation rating fell at Proficient I and the student achievement score is Progressing II. This demonstrates being one off on the congruence metric, which results in a +2 congruence value; therefore 2 additional points are added to the overall raw score of 70. The final principal evaluation score is 72 and the effectiveness level is Proficient I.</a:t>
            </a:r>
            <a:endParaRPr/>
          </a:p>
        </p:txBody>
      </p:sp>
      <p:sp>
        <p:nvSpPr>
          <p:cNvPr id="229" name="Google Shape;229;g27bbca31416_0_1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bbca31416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7bbca31416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 this example the principal received an overall raw score of 70 on the four LEAD effectiveness areas Quality of Instruction, School Action Plan, Student Achievement, and Special Education. In calculating the congruence metric, we notice the teacher evaluation rating fell at Proficient I and the student achievement score is also Proficient I. This demonstrates being perfectly congruent or a zero on the congruence metric, which results in a +5 congruence value; therefore 5 additional points are added to the overall raw score of 70. The final principal evaluation score is 75 which moves the principal’s final effectiveness level is from Proficient I to Proficient II.</a:t>
            </a:r>
          </a:p>
          <a:p>
            <a:pPr marL="0" lvl="0" indent="0" algn="l" rtl="0">
              <a:spcBef>
                <a:spcPts val="0"/>
              </a:spcBef>
              <a:spcAft>
                <a:spcPts val="0"/>
              </a:spcAft>
              <a:buNone/>
            </a:pPr>
            <a:endParaRPr/>
          </a:p>
        </p:txBody>
      </p:sp>
      <p:sp>
        <p:nvSpPr>
          <p:cNvPr id="229" name="Google Shape;229;g27bbca31416_0_1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8788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2</a:t>
            </a:fld>
            <a:endParaRPr lang="en-US"/>
          </a:p>
        </p:txBody>
      </p:sp>
    </p:spTree>
    <p:extLst>
      <p:ext uri="{BB962C8B-B14F-4D97-AF65-F5344CB8AC3E}">
        <p14:creationId xmlns:p14="http://schemas.microsoft.com/office/powerpoint/2010/main" val="31054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3</a:t>
            </a:fld>
            <a:endParaRPr lang="en-US"/>
          </a:p>
        </p:txBody>
      </p:sp>
    </p:spTree>
    <p:extLst>
      <p:ext uri="{BB962C8B-B14F-4D97-AF65-F5344CB8AC3E}">
        <p14:creationId xmlns:p14="http://schemas.microsoft.com/office/powerpoint/2010/main" val="345487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4</a:t>
            </a:fld>
            <a:endParaRPr lang="en-US"/>
          </a:p>
        </p:txBody>
      </p:sp>
    </p:spTree>
    <p:extLst>
      <p:ext uri="{BB962C8B-B14F-4D97-AF65-F5344CB8AC3E}">
        <p14:creationId xmlns:p14="http://schemas.microsoft.com/office/powerpoint/2010/main" val="400272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5</a:t>
            </a:fld>
            <a:endParaRPr lang="en-US"/>
          </a:p>
        </p:txBody>
      </p:sp>
    </p:spTree>
    <p:extLst>
      <p:ext uri="{BB962C8B-B14F-4D97-AF65-F5344CB8AC3E}">
        <p14:creationId xmlns:p14="http://schemas.microsoft.com/office/powerpoint/2010/main" val="184390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6</a:t>
            </a:fld>
            <a:endParaRPr lang="en-US"/>
          </a:p>
        </p:txBody>
      </p:sp>
    </p:spTree>
    <p:extLst>
      <p:ext uri="{BB962C8B-B14F-4D97-AF65-F5344CB8AC3E}">
        <p14:creationId xmlns:p14="http://schemas.microsoft.com/office/powerpoint/2010/main" val="2053439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7</a:t>
            </a:fld>
            <a:endParaRPr lang="en-US"/>
          </a:p>
        </p:txBody>
      </p:sp>
    </p:spTree>
    <p:extLst>
      <p:ext uri="{BB962C8B-B14F-4D97-AF65-F5344CB8AC3E}">
        <p14:creationId xmlns:p14="http://schemas.microsoft.com/office/powerpoint/2010/main" val="396434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8</a:t>
            </a:fld>
            <a:endParaRPr lang="en-US"/>
          </a:p>
        </p:txBody>
      </p:sp>
    </p:spTree>
    <p:extLst>
      <p:ext uri="{BB962C8B-B14F-4D97-AF65-F5344CB8AC3E}">
        <p14:creationId xmlns:p14="http://schemas.microsoft.com/office/powerpoint/2010/main" val="368256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EFA3AB-C505-2249-9268-634B5AAFE17B}" type="slidenum">
              <a:rPr lang="en-US" smtClean="0"/>
              <a:t>9</a:t>
            </a:fld>
            <a:endParaRPr lang="en-US"/>
          </a:p>
        </p:txBody>
      </p:sp>
    </p:spTree>
    <p:extLst>
      <p:ext uri="{BB962C8B-B14F-4D97-AF65-F5344CB8AC3E}">
        <p14:creationId xmlns:p14="http://schemas.microsoft.com/office/powerpoint/2010/main" val="390746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2" y="0"/>
            <a:ext cx="9134355" cy="5142642"/>
          </a:xfrm>
          <a:prstGeom prst="rect">
            <a:avLst/>
          </a:prstGeom>
        </p:spPr>
      </p:pic>
      <p:sp>
        <p:nvSpPr>
          <p:cNvPr id="2" name="Title 1"/>
          <p:cNvSpPr>
            <a:spLocks noGrp="1"/>
          </p:cNvSpPr>
          <p:nvPr>
            <p:ph type="ctrTitle"/>
          </p:nvPr>
        </p:nvSpPr>
        <p:spPr>
          <a:xfrm>
            <a:off x="457200" y="662252"/>
            <a:ext cx="7772400" cy="1286044"/>
          </a:xfrm>
        </p:spPr>
        <p:txBody>
          <a:bodyPr lIns="0" tIns="0" rIns="0" bIns="0" anchor="b" anchorCtr="0">
            <a:noAutofit/>
          </a:bodyPr>
          <a:lstStyle>
            <a:lvl1pPr algn="l">
              <a:lnSpc>
                <a:spcPts val="5500"/>
              </a:lnSpc>
              <a:defRPr sz="55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457201" y="2113948"/>
            <a:ext cx="7677431" cy="1314450"/>
          </a:xfrm>
        </p:spPr>
        <p:txBody>
          <a:bodyPr lIns="0" tIns="0" rIns="0" bIns="0" anchor="t" anchorCtr="0">
            <a:normAutofit/>
          </a:bodyPr>
          <a:lstStyle>
            <a:lvl1pPr marL="0" indent="0" algn="l">
              <a:spcBef>
                <a:spcPts val="0"/>
              </a:spcBef>
              <a:buNone/>
              <a:defRPr sz="22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10/4/2023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userDrawn="1"/>
        </p:nvCxnSpPr>
        <p:spPr>
          <a:xfrm>
            <a:off x="457200" y="1063229"/>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6629400" y="205979"/>
            <a:ext cx="0" cy="438864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457200" y="1063229"/>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userDrawn="1"/>
        </p:nvCxnSpPr>
        <p:spPr>
          <a:xfrm>
            <a:off x="457200" y="1063229"/>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457200" y="1063229"/>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457200" y="1063229"/>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49236"/>
            <a:ext cx="9144000" cy="3429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10/4/2023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4ASkI8sVnSc5o0PFqNpIe5uqJkHRVDn8/ed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4ASkI8sVnSc5o0PFqNpIe5uqJkHRVDn8/edi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509693" y="881122"/>
            <a:ext cx="8124613" cy="1570892"/>
          </a:xfrm>
        </p:spPr>
        <p:txBody>
          <a:bodyPr/>
          <a:lstStyle/>
          <a:p>
            <a:pPr algn="ctr">
              <a:lnSpc>
                <a:spcPct val="100000"/>
              </a:lnSpc>
            </a:pPr>
            <a:r>
              <a:rPr lang="en-US" sz="4000" kern="0" spc="110"/>
              <a:t>2023-2024 LEAD At-A-Glance</a:t>
            </a:r>
            <a:br>
              <a:rPr lang="en-US" sz="4000" kern="0" spc="110"/>
            </a:br>
            <a:r>
              <a:rPr lang="en-US" sz="2400" kern="0" spc="110"/>
              <a:t>Leadership Effectiveness And Development System</a:t>
            </a:r>
            <a:endParaRPr lang="en-US" sz="4000" kern="0" spc="110"/>
          </a:p>
        </p:txBody>
      </p:sp>
    </p:spTree>
    <p:extLst>
      <p:ext uri="{BB962C8B-B14F-4D97-AF65-F5344CB8AC3E}">
        <p14:creationId xmlns:p14="http://schemas.microsoft.com/office/powerpoint/2010/main" val="21047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9855-EFDC-9D87-760E-A90B38C7189B}"/>
              </a:ext>
            </a:extLst>
          </p:cNvPr>
          <p:cNvSpPr>
            <a:spLocks noGrp="1"/>
          </p:cNvSpPr>
          <p:nvPr>
            <p:ph type="title"/>
          </p:nvPr>
        </p:nvSpPr>
        <p:spPr/>
        <p:txBody>
          <a:bodyPr/>
          <a:lstStyle/>
          <a:p>
            <a:pPr algn="ctr"/>
            <a:r>
              <a:rPr lang="en-US"/>
              <a:t>Target Distribution</a:t>
            </a:r>
          </a:p>
        </p:txBody>
      </p:sp>
      <p:sp>
        <p:nvSpPr>
          <p:cNvPr id="4" name="Slide Number Placeholder 3">
            <a:extLst>
              <a:ext uri="{FF2B5EF4-FFF2-40B4-BE49-F238E27FC236}">
                <a16:creationId xmlns:a16="http://schemas.microsoft.com/office/drawing/2014/main" id="{F787A126-B699-A8D6-E326-422F0816E93C}"/>
              </a:ext>
            </a:extLst>
          </p:cNvPr>
          <p:cNvSpPr>
            <a:spLocks noGrp="1"/>
          </p:cNvSpPr>
          <p:nvPr>
            <p:ph type="sldNum" sz="quarter" idx="12"/>
          </p:nvPr>
        </p:nvSpPr>
        <p:spPr/>
        <p:txBody>
          <a:bodyPr/>
          <a:lstStyle/>
          <a:p>
            <a:fld id="{FD52C1F8-3BA5-F24E-8618-E52498D87186}" type="slidenum">
              <a:rPr lang="en-US" smtClean="0"/>
              <a:t>10</a:t>
            </a:fld>
            <a:endParaRPr lang="en-US"/>
          </a:p>
        </p:txBody>
      </p:sp>
      <p:pic>
        <p:nvPicPr>
          <p:cNvPr id="5" name="Picture 4">
            <a:extLst>
              <a:ext uri="{FF2B5EF4-FFF2-40B4-BE49-F238E27FC236}">
                <a16:creationId xmlns:a16="http://schemas.microsoft.com/office/drawing/2014/main" id="{3B3184FE-24AA-D992-E4D8-6A867D1061EB}"/>
              </a:ext>
            </a:extLst>
          </p:cNvPr>
          <p:cNvPicPr>
            <a:picLocks noChangeAspect="1"/>
          </p:cNvPicPr>
          <p:nvPr/>
        </p:nvPicPr>
        <p:blipFill>
          <a:blip r:embed="rId2"/>
          <a:stretch>
            <a:fillRect/>
          </a:stretch>
        </p:blipFill>
        <p:spPr>
          <a:xfrm>
            <a:off x="407989" y="3952915"/>
            <a:ext cx="5275499" cy="681774"/>
          </a:xfrm>
          <a:prstGeom prst="rect">
            <a:avLst/>
          </a:prstGeom>
          <a:ln w="19050">
            <a:solidFill>
              <a:schemeClr val="tx1"/>
            </a:solidFill>
          </a:ln>
        </p:spPr>
      </p:pic>
      <p:graphicFrame>
        <p:nvGraphicFramePr>
          <p:cNvPr id="6" name="Chart 5">
            <a:extLst>
              <a:ext uri="{FF2B5EF4-FFF2-40B4-BE49-F238E27FC236}">
                <a16:creationId xmlns:a16="http://schemas.microsoft.com/office/drawing/2014/main" id="{F2D3C792-D138-E0C4-0889-F66507A9002B}"/>
              </a:ext>
            </a:extLst>
          </p:cNvPr>
          <p:cNvGraphicFramePr/>
          <p:nvPr>
            <p:extLst>
              <p:ext uri="{D42A27DB-BD31-4B8C-83A1-F6EECF244321}">
                <p14:modId xmlns:p14="http://schemas.microsoft.com/office/powerpoint/2010/main" val="2066569432"/>
              </p:ext>
            </p:extLst>
          </p:nvPr>
        </p:nvGraphicFramePr>
        <p:xfrm>
          <a:off x="271369" y="1237753"/>
          <a:ext cx="5166446" cy="263454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D368830C-2E64-7CC3-071D-C297A4FFD7F0}"/>
              </a:ext>
            </a:extLst>
          </p:cNvPr>
          <p:cNvGrpSpPr/>
          <p:nvPr/>
        </p:nvGrpSpPr>
        <p:grpSpPr>
          <a:xfrm>
            <a:off x="986696" y="1880968"/>
            <a:ext cx="4280806" cy="1265728"/>
            <a:chOff x="805543" y="1485900"/>
            <a:chExt cx="4280806" cy="1265728"/>
          </a:xfrm>
        </p:grpSpPr>
        <p:sp>
          <p:nvSpPr>
            <p:cNvPr id="8" name="TextBox 7">
              <a:extLst>
                <a:ext uri="{FF2B5EF4-FFF2-40B4-BE49-F238E27FC236}">
                  <a16:creationId xmlns:a16="http://schemas.microsoft.com/office/drawing/2014/main" id="{35A4A0ED-2E2C-3DD8-4E12-073F99FB2CE0}"/>
                </a:ext>
              </a:extLst>
            </p:cNvPr>
            <p:cNvSpPr txBox="1"/>
            <p:nvPr/>
          </p:nvSpPr>
          <p:spPr>
            <a:xfrm>
              <a:off x="2324813" y="1485900"/>
              <a:ext cx="514350" cy="215444"/>
            </a:xfrm>
            <a:prstGeom prst="rect">
              <a:avLst/>
            </a:prstGeom>
            <a:noFill/>
          </p:spPr>
          <p:txBody>
            <a:bodyPr wrap="square" rtlCol="0">
              <a:spAutoFit/>
            </a:bodyPr>
            <a:lstStyle/>
            <a:p>
              <a:r>
                <a:rPr lang="en-US" sz="800" b="1"/>
                <a:t>40%</a:t>
              </a:r>
            </a:p>
          </p:txBody>
        </p:sp>
        <p:sp>
          <p:nvSpPr>
            <p:cNvPr id="9" name="TextBox 8">
              <a:extLst>
                <a:ext uri="{FF2B5EF4-FFF2-40B4-BE49-F238E27FC236}">
                  <a16:creationId xmlns:a16="http://schemas.microsoft.com/office/drawing/2014/main" id="{CEE70596-BECB-D431-E5E2-A7DA9D39E2B3}"/>
                </a:ext>
              </a:extLst>
            </p:cNvPr>
            <p:cNvSpPr txBox="1"/>
            <p:nvPr/>
          </p:nvSpPr>
          <p:spPr>
            <a:xfrm>
              <a:off x="1554066" y="2004955"/>
              <a:ext cx="514350" cy="215444"/>
            </a:xfrm>
            <a:prstGeom prst="rect">
              <a:avLst/>
            </a:prstGeom>
            <a:noFill/>
          </p:spPr>
          <p:txBody>
            <a:bodyPr wrap="square" rtlCol="0">
              <a:spAutoFit/>
            </a:bodyPr>
            <a:lstStyle/>
            <a:p>
              <a:r>
                <a:rPr lang="en-US" sz="800" b="1"/>
                <a:t>22%</a:t>
              </a:r>
            </a:p>
          </p:txBody>
        </p:sp>
        <p:sp>
          <p:nvSpPr>
            <p:cNvPr id="10" name="TextBox 9">
              <a:extLst>
                <a:ext uri="{FF2B5EF4-FFF2-40B4-BE49-F238E27FC236}">
                  <a16:creationId xmlns:a16="http://schemas.microsoft.com/office/drawing/2014/main" id="{2FD23D77-F514-341F-185F-A57E660B81BB}"/>
                </a:ext>
              </a:extLst>
            </p:cNvPr>
            <p:cNvSpPr txBox="1"/>
            <p:nvPr/>
          </p:nvSpPr>
          <p:spPr>
            <a:xfrm>
              <a:off x="3084096" y="2046147"/>
              <a:ext cx="514350" cy="215444"/>
            </a:xfrm>
            <a:prstGeom prst="rect">
              <a:avLst/>
            </a:prstGeom>
            <a:noFill/>
          </p:spPr>
          <p:txBody>
            <a:bodyPr wrap="square" rtlCol="0">
              <a:spAutoFit/>
            </a:bodyPr>
            <a:lstStyle/>
            <a:p>
              <a:r>
                <a:rPr lang="en-US" sz="800" b="1"/>
                <a:t>20%</a:t>
              </a:r>
            </a:p>
          </p:txBody>
        </p:sp>
        <p:sp>
          <p:nvSpPr>
            <p:cNvPr id="11" name="TextBox 10">
              <a:extLst>
                <a:ext uri="{FF2B5EF4-FFF2-40B4-BE49-F238E27FC236}">
                  <a16:creationId xmlns:a16="http://schemas.microsoft.com/office/drawing/2014/main" id="{5D944C64-68A9-A92C-08B3-6D554A22849B}"/>
                </a:ext>
              </a:extLst>
            </p:cNvPr>
            <p:cNvSpPr txBox="1"/>
            <p:nvPr/>
          </p:nvSpPr>
          <p:spPr>
            <a:xfrm>
              <a:off x="3811976" y="2465825"/>
              <a:ext cx="514350" cy="215444"/>
            </a:xfrm>
            <a:prstGeom prst="rect">
              <a:avLst/>
            </a:prstGeom>
            <a:noFill/>
          </p:spPr>
          <p:txBody>
            <a:bodyPr wrap="square" rtlCol="0">
              <a:spAutoFit/>
            </a:bodyPr>
            <a:lstStyle/>
            <a:p>
              <a:r>
                <a:rPr lang="en-US" sz="800" b="1"/>
                <a:t>5%</a:t>
              </a:r>
            </a:p>
          </p:txBody>
        </p:sp>
        <p:sp>
          <p:nvSpPr>
            <p:cNvPr id="12" name="TextBox 11">
              <a:extLst>
                <a:ext uri="{FF2B5EF4-FFF2-40B4-BE49-F238E27FC236}">
                  <a16:creationId xmlns:a16="http://schemas.microsoft.com/office/drawing/2014/main" id="{0356A0AC-DB73-64BC-9DC2-D37AD2A0FEE4}"/>
                </a:ext>
              </a:extLst>
            </p:cNvPr>
            <p:cNvSpPr txBox="1"/>
            <p:nvPr/>
          </p:nvSpPr>
          <p:spPr>
            <a:xfrm>
              <a:off x="4571999" y="2536184"/>
              <a:ext cx="514350" cy="215444"/>
            </a:xfrm>
            <a:prstGeom prst="rect">
              <a:avLst/>
            </a:prstGeom>
            <a:noFill/>
          </p:spPr>
          <p:txBody>
            <a:bodyPr wrap="square" rtlCol="0">
              <a:spAutoFit/>
            </a:bodyPr>
            <a:lstStyle/>
            <a:p>
              <a:r>
                <a:rPr lang="en-US" sz="800" b="1"/>
                <a:t>3%</a:t>
              </a:r>
            </a:p>
          </p:txBody>
        </p:sp>
        <p:sp>
          <p:nvSpPr>
            <p:cNvPr id="13" name="TextBox 12">
              <a:extLst>
                <a:ext uri="{FF2B5EF4-FFF2-40B4-BE49-F238E27FC236}">
                  <a16:creationId xmlns:a16="http://schemas.microsoft.com/office/drawing/2014/main" id="{03F55D8B-440E-AAF8-8034-A4F7B56FB52F}"/>
                </a:ext>
              </a:extLst>
            </p:cNvPr>
            <p:cNvSpPr txBox="1"/>
            <p:nvPr/>
          </p:nvSpPr>
          <p:spPr>
            <a:xfrm>
              <a:off x="805543" y="2327945"/>
              <a:ext cx="514350" cy="215444"/>
            </a:xfrm>
            <a:prstGeom prst="rect">
              <a:avLst/>
            </a:prstGeom>
            <a:noFill/>
          </p:spPr>
          <p:txBody>
            <a:bodyPr wrap="square" rtlCol="0">
              <a:spAutoFit/>
            </a:bodyPr>
            <a:lstStyle/>
            <a:p>
              <a:r>
                <a:rPr lang="en-US" sz="800" b="1"/>
                <a:t>10%</a:t>
              </a:r>
            </a:p>
          </p:txBody>
        </p:sp>
      </p:grpSp>
      <p:sp>
        <p:nvSpPr>
          <p:cNvPr id="14" name="TextBox 13">
            <a:extLst>
              <a:ext uri="{FF2B5EF4-FFF2-40B4-BE49-F238E27FC236}">
                <a16:creationId xmlns:a16="http://schemas.microsoft.com/office/drawing/2014/main" id="{DCC12D71-7FC2-E2B9-A763-F3585D0E2F94}"/>
              </a:ext>
            </a:extLst>
          </p:cNvPr>
          <p:cNvSpPr txBox="1"/>
          <p:nvPr/>
        </p:nvSpPr>
        <p:spPr>
          <a:xfrm>
            <a:off x="5722988" y="1583620"/>
            <a:ext cx="3013023" cy="2554545"/>
          </a:xfrm>
          <a:prstGeom prst="rect">
            <a:avLst/>
          </a:prstGeom>
          <a:noFill/>
        </p:spPr>
        <p:txBody>
          <a:bodyPr wrap="square" rtlCol="0">
            <a:spAutoFit/>
          </a:bodyPr>
          <a:lstStyle/>
          <a:p>
            <a:pPr algn="ctr"/>
            <a:r>
              <a:rPr lang="en-US" sz="1600"/>
              <a:t>We have set a target distribution for principal evaluation. This will ensure no evaluation component is “too easy” or “too hard” relative to the other factors of being an effective principal. This process is key to making the entire evaluation system more fair, accurate, and valid.</a:t>
            </a:r>
          </a:p>
        </p:txBody>
      </p:sp>
    </p:spTree>
    <p:extLst>
      <p:ext uri="{BB962C8B-B14F-4D97-AF65-F5344CB8AC3E}">
        <p14:creationId xmlns:p14="http://schemas.microsoft.com/office/powerpoint/2010/main" val="344034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CA01-BD64-A9C2-DE72-29F3C37C6DB4}"/>
              </a:ext>
            </a:extLst>
          </p:cNvPr>
          <p:cNvSpPr>
            <a:spLocks noGrp="1"/>
          </p:cNvSpPr>
          <p:nvPr>
            <p:ph type="title"/>
          </p:nvPr>
        </p:nvSpPr>
        <p:spPr/>
        <p:txBody>
          <a:bodyPr/>
          <a:lstStyle/>
          <a:p>
            <a:pPr algn="ctr"/>
            <a:r>
              <a:rPr lang="en-US"/>
              <a:t>Congruence Metric</a:t>
            </a:r>
          </a:p>
        </p:txBody>
      </p:sp>
      <p:sp>
        <p:nvSpPr>
          <p:cNvPr id="3" name="Content Placeholder 2">
            <a:extLst>
              <a:ext uri="{FF2B5EF4-FFF2-40B4-BE49-F238E27FC236}">
                <a16:creationId xmlns:a16="http://schemas.microsoft.com/office/drawing/2014/main" id="{9F6DFB1F-F22C-4C7F-33F2-8F6FC645D243}"/>
              </a:ext>
            </a:extLst>
          </p:cNvPr>
          <p:cNvSpPr>
            <a:spLocks noGrp="1"/>
          </p:cNvSpPr>
          <p:nvPr>
            <p:ph idx="1"/>
          </p:nvPr>
        </p:nvSpPr>
        <p:spPr>
          <a:xfrm>
            <a:off x="457200" y="1200152"/>
            <a:ext cx="8229600" cy="1295276"/>
          </a:xfrm>
        </p:spPr>
        <p:style>
          <a:lnRef idx="2">
            <a:schemeClr val="accent2"/>
          </a:lnRef>
          <a:fillRef idx="1">
            <a:schemeClr val="lt1"/>
          </a:fillRef>
          <a:effectRef idx="0">
            <a:schemeClr val="accent2"/>
          </a:effectRef>
          <a:fontRef idx="minor">
            <a:schemeClr val="dk1"/>
          </a:fontRef>
        </p:style>
        <p:txBody>
          <a:bodyPr anchor="ctr">
            <a:normAutofit/>
          </a:bodyPr>
          <a:lstStyle/>
          <a:p>
            <a:pPr marL="0" indent="0" algn="ctr">
              <a:buNone/>
            </a:pPr>
            <a:r>
              <a:rPr lang="en-US" sz="1600"/>
              <a:t>HISD believes that effective teacher instruction will lead to student achievement.</a:t>
            </a:r>
          </a:p>
          <a:p>
            <a:pPr marL="0" indent="0" algn="ctr">
              <a:buNone/>
            </a:pPr>
            <a:r>
              <a:rPr lang="en-US" sz="1600"/>
              <a:t> </a:t>
            </a:r>
            <a:br>
              <a:rPr lang="en-US" sz="1600"/>
            </a:br>
            <a:r>
              <a:rPr lang="en-US" sz="1600"/>
              <a:t>Principals will receive a congruence score that measures their ability to ensure that quality of instruction aligns to student outcomes. </a:t>
            </a:r>
          </a:p>
        </p:txBody>
      </p:sp>
      <p:sp>
        <p:nvSpPr>
          <p:cNvPr id="4" name="Slide Number Placeholder 3">
            <a:extLst>
              <a:ext uri="{FF2B5EF4-FFF2-40B4-BE49-F238E27FC236}">
                <a16:creationId xmlns:a16="http://schemas.microsoft.com/office/drawing/2014/main" id="{C28A3308-B524-31E3-037C-4492992F853D}"/>
              </a:ext>
            </a:extLst>
          </p:cNvPr>
          <p:cNvSpPr>
            <a:spLocks noGrp="1"/>
          </p:cNvSpPr>
          <p:nvPr>
            <p:ph type="sldNum" sz="quarter" idx="12"/>
          </p:nvPr>
        </p:nvSpPr>
        <p:spPr/>
        <p:txBody>
          <a:bodyPr/>
          <a:lstStyle/>
          <a:p>
            <a:fld id="{FD52C1F8-3BA5-F24E-8618-E52498D87186}" type="slidenum">
              <a:rPr lang="en-US" smtClean="0"/>
              <a:t>11</a:t>
            </a:fld>
            <a:endParaRPr lang="en-US"/>
          </a:p>
        </p:txBody>
      </p:sp>
      <p:graphicFrame>
        <p:nvGraphicFramePr>
          <p:cNvPr id="5" name="Table 4">
            <a:extLst>
              <a:ext uri="{FF2B5EF4-FFF2-40B4-BE49-F238E27FC236}">
                <a16:creationId xmlns:a16="http://schemas.microsoft.com/office/drawing/2014/main" id="{14EAD99F-4244-57AB-CFA5-43990149D83E}"/>
              </a:ext>
            </a:extLst>
          </p:cNvPr>
          <p:cNvGraphicFramePr>
            <a:graphicFrameLocks noGrp="1"/>
          </p:cNvGraphicFramePr>
          <p:nvPr>
            <p:extLst>
              <p:ext uri="{D42A27DB-BD31-4B8C-83A1-F6EECF244321}">
                <p14:modId xmlns:p14="http://schemas.microsoft.com/office/powerpoint/2010/main" val="2617526845"/>
              </p:ext>
            </p:extLst>
          </p:nvPr>
        </p:nvGraphicFramePr>
        <p:xfrm>
          <a:off x="457202" y="2571750"/>
          <a:ext cx="8229598" cy="2016760"/>
        </p:xfrm>
        <a:graphic>
          <a:graphicData uri="http://schemas.openxmlformats.org/drawingml/2006/table">
            <a:tbl>
              <a:tblPr firstRow="1" bandRow="1">
                <a:tableStyleId>{1FECB4D8-DB02-4DC6-A0A2-4F2EBAE1DC90}</a:tableStyleId>
              </a:tblPr>
              <a:tblGrid>
                <a:gridCol w="1206416">
                  <a:extLst>
                    <a:ext uri="{9D8B030D-6E8A-4147-A177-3AD203B41FA5}">
                      <a16:colId xmlns:a16="http://schemas.microsoft.com/office/drawing/2014/main" val="305210482"/>
                    </a:ext>
                  </a:extLst>
                </a:gridCol>
                <a:gridCol w="3511591">
                  <a:extLst>
                    <a:ext uri="{9D8B030D-6E8A-4147-A177-3AD203B41FA5}">
                      <a16:colId xmlns:a16="http://schemas.microsoft.com/office/drawing/2014/main" val="3202601089"/>
                    </a:ext>
                  </a:extLst>
                </a:gridCol>
                <a:gridCol w="3511591">
                  <a:extLst>
                    <a:ext uri="{9D8B030D-6E8A-4147-A177-3AD203B41FA5}">
                      <a16:colId xmlns:a16="http://schemas.microsoft.com/office/drawing/2014/main" val="2946017032"/>
                    </a:ext>
                  </a:extLst>
                </a:gridCol>
              </a:tblGrid>
              <a:tr h="370840">
                <a:tc>
                  <a:txBody>
                    <a:bodyPr/>
                    <a:lstStyle/>
                    <a:p>
                      <a:r>
                        <a:rPr lang="en-US" sz="1200"/>
                        <a:t>Scenario</a:t>
                      </a:r>
                    </a:p>
                  </a:txBody>
                  <a:tcPr/>
                </a:tc>
                <a:tc>
                  <a:txBody>
                    <a:bodyPr/>
                    <a:lstStyle/>
                    <a:p>
                      <a:r>
                        <a:rPr lang="en-US" sz="1200"/>
                        <a:t>Correlation</a:t>
                      </a:r>
                    </a:p>
                  </a:txBody>
                  <a:tcPr/>
                </a:tc>
                <a:tc>
                  <a:txBody>
                    <a:bodyPr/>
                    <a:lstStyle/>
                    <a:p>
                      <a:r>
                        <a:rPr lang="en-US" sz="1200"/>
                        <a:t>Result</a:t>
                      </a:r>
                    </a:p>
                  </a:txBody>
                  <a:tcPr/>
                </a:tc>
                <a:extLst>
                  <a:ext uri="{0D108BD9-81ED-4DB2-BD59-A6C34878D82A}">
                    <a16:rowId xmlns:a16="http://schemas.microsoft.com/office/drawing/2014/main" val="2707677658"/>
                  </a:ext>
                </a:extLst>
              </a:tr>
              <a:tr h="370840">
                <a:tc>
                  <a:txBody>
                    <a:bodyPr/>
                    <a:lstStyle/>
                    <a:p>
                      <a:r>
                        <a:rPr lang="en-US" sz="1200"/>
                        <a:t>Scenario A</a:t>
                      </a:r>
                    </a:p>
                  </a:txBody>
                  <a:tcPr/>
                </a:tc>
                <a:tc>
                  <a:txBody>
                    <a:bodyPr/>
                    <a:lstStyle/>
                    <a:p>
                      <a:r>
                        <a:rPr lang="en-US" sz="1200"/>
                        <a:t>Average teacher evaluation score has a perfect or near-perfect correlation to student achievement.</a:t>
                      </a:r>
                    </a:p>
                    <a:p>
                      <a:endParaRPr lang="en-US" sz="1200"/>
                    </a:p>
                  </a:txBody>
                  <a:tcPr/>
                </a:tc>
                <a:tc>
                  <a:txBody>
                    <a:bodyPr/>
                    <a:lstStyle/>
                    <a:p>
                      <a:r>
                        <a:rPr lang="en-US" sz="1200"/>
                        <a:t>Principal receives positive congruence score added to their total LEAD score. </a:t>
                      </a:r>
                    </a:p>
                  </a:txBody>
                  <a:tcPr/>
                </a:tc>
                <a:extLst>
                  <a:ext uri="{0D108BD9-81ED-4DB2-BD59-A6C34878D82A}">
                    <a16:rowId xmlns:a16="http://schemas.microsoft.com/office/drawing/2014/main" val="4013231151"/>
                  </a:ext>
                </a:extLst>
              </a:tr>
              <a:tr h="370840">
                <a:tc>
                  <a:txBody>
                    <a:bodyPr/>
                    <a:lstStyle/>
                    <a:p>
                      <a:r>
                        <a:rPr lang="en-US" sz="1200"/>
                        <a:t>Scenario B</a:t>
                      </a:r>
                    </a:p>
                  </a:txBody>
                  <a:tcPr/>
                </a:tc>
                <a:tc>
                  <a:txBody>
                    <a:bodyPr/>
                    <a:lstStyle/>
                    <a:p>
                      <a:r>
                        <a:rPr lang="en-US" sz="1200"/>
                        <a:t>Average teacher evaluation score is significantly higher or lower than expected when correlated with student achievement. </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Principal receives negative congruence score added to their total LEAD score. </a:t>
                      </a:r>
                    </a:p>
                  </a:txBody>
                  <a:tcPr/>
                </a:tc>
                <a:extLst>
                  <a:ext uri="{0D108BD9-81ED-4DB2-BD59-A6C34878D82A}">
                    <a16:rowId xmlns:a16="http://schemas.microsoft.com/office/drawing/2014/main" val="3732917100"/>
                  </a:ext>
                </a:extLst>
              </a:tr>
            </a:tbl>
          </a:graphicData>
        </a:graphic>
      </p:graphicFrame>
    </p:spTree>
    <p:extLst>
      <p:ext uri="{BB962C8B-B14F-4D97-AF65-F5344CB8AC3E}">
        <p14:creationId xmlns:p14="http://schemas.microsoft.com/office/powerpoint/2010/main" val="188382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481"/>
            <a:ext cx="8229600" cy="857250"/>
          </a:xfrm>
        </p:spPr>
        <p:txBody>
          <a:bodyPr>
            <a:noAutofit/>
          </a:bodyPr>
          <a:lstStyle/>
          <a:p>
            <a:pPr algn="ctr"/>
            <a:r>
              <a:rPr lang="en-US" sz="3200"/>
              <a:t>Thank you to those who have completed our survey so far!</a:t>
            </a:r>
          </a:p>
        </p:txBody>
      </p:sp>
      <p:sp>
        <p:nvSpPr>
          <p:cNvPr id="3" name="Content Placeholder 2"/>
          <p:cNvSpPr>
            <a:spLocks noGrp="1"/>
          </p:cNvSpPr>
          <p:nvPr>
            <p:ph idx="1"/>
          </p:nvPr>
        </p:nvSpPr>
        <p:spPr>
          <a:xfrm>
            <a:off x="457200" y="1222098"/>
            <a:ext cx="8297443" cy="1967803"/>
          </a:xfrm>
        </p:spPr>
        <p:txBody>
          <a:bodyPr vert="horz" lIns="91440" tIns="45720" rIns="91440" bIns="45720" rtlCol="0" anchor="t">
            <a:normAutofit fontScale="85000" lnSpcReduction="10000"/>
          </a:bodyPr>
          <a:lstStyle/>
          <a:p>
            <a:pPr marL="0" indent="0">
              <a:buNone/>
            </a:pPr>
            <a:r>
              <a:rPr lang="en-US" sz="2000" i="1">
                <a:solidFill>
                  <a:schemeClr val="tx1"/>
                </a:solidFill>
              </a:rPr>
              <a:t>“In the LEAD appraisal system, the appraisals are held more accountable than in the past for student achievement. Teachers are given more feedback throughout the year to help them measure growth and student achievement.”</a:t>
            </a:r>
            <a:endParaRPr lang="en-US" sz="2000" i="1">
              <a:solidFill>
                <a:schemeClr val="tx1"/>
              </a:solidFill>
              <a:cs typeface="Arial"/>
            </a:endParaRPr>
          </a:p>
          <a:p>
            <a:pPr marL="0" indent="0">
              <a:buNone/>
            </a:pPr>
            <a:endParaRPr lang="en-US" sz="2000" i="1">
              <a:solidFill>
                <a:schemeClr val="tx1"/>
              </a:solidFill>
            </a:endParaRPr>
          </a:p>
          <a:p>
            <a:pPr marL="0" indent="0">
              <a:buNone/>
            </a:pPr>
            <a:r>
              <a:rPr lang="en-US" sz="2000" i="1">
                <a:solidFill>
                  <a:schemeClr val="tx1"/>
                </a:solidFill>
              </a:rPr>
              <a:t>“Support and feedback will be provided throughout the year.”</a:t>
            </a:r>
          </a:p>
          <a:p>
            <a:pPr marL="0" indent="0">
              <a:buNone/>
            </a:pPr>
            <a:endParaRPr lang="en-US" sz="2000" i="1">
              <a:solidFill>
                <a:schemeClr val="tx1"/>
              </a:solidFill>
            </a:endParaRPr>
          </a:p>
          <a:p>
            <a:pPr marL="0" indent="0">
              <a:buNone/>
            </a:pPr>
            <a:r>
              <a:rPr lang="en-US" sz="2000" i="1">
                <a:solidFill>
                  <a:schemeClr val="tx1"/>
                </a:solidFill>
              </a:rPr>
              <a:t>“[LEAD] takes into account principal actions and consistency.”</a:t>
            </a:r>
            <a:endParaRPr lang="en-US" sz="2000" i="1">
              <a:solidFill>
                <a:schemeClr val="tx1"/>
              </a:solidFill>
              <a:cs typeface="Arial"/>
            </a:endParaRPr>
          </a:p>
          <a:p>
            <a:pPr>
              <a:buFont typeface="Wingdings" panose="05000000000000000000" pitchFamily="2" charset="2"/>
              <a:buChar char="Ø"/>
            </a:pPr>
            <a:endParaRPr lang="en-US" sz="2000" i="1"/>
          </a:p>
          <a:p>
            <a:pPr marL="0" indent="0">
              <a:spcBef>
                <a:spcPts val="0"/>
              </a:spcBef>
              <a:buNone/>
            </a:pPr>
            <a:endParaRPr lang="en-US" sz="2000" b="1" i="1"/>
          </a:p>
          <a:p>
            <a:pPr marL="0" indent="0">
              <a:spcBef>
                <a:spcPts val="0"/>
              </a:spcBef>
              <a:buNone/>
            </a:pPr>
            <a:endParaRPr lang="en-US" sz="2000" b="1" i="1">
              <a:cs typeface="Arial"/>
            </a:endParaRPr>
          </a:p>
        </p:txBody>
      </p:sp>
      <p:sp>
        <p:nvSpPr>
          <p:cNvPr id="4" name="Slide Number Placeholder 3"/>
          <p:cNvSpPr>
            <a:spLocks noGrp="1"/>
          </p:cNvSpPr>
          <p:nvPr>
            <p:ph type="sldNum" sz="quarter" idx="12"/>
          </p:nvPr>
        </p:nvSpPr>
        <p:spPr/>
        <p:txBody>
          <a:bodyPr/>
          <a:lstStyle/>
          <a:p>
            <a:fld id="{FD52C1F8-3BA5-F24E-8618-E52498D87186}" type="slidenum">
              <a:rPr lang="en-US" smtClean="0"/>
              <a:t>12</a:t>
            </a:fld>
            <a:endParaRPr lang="en-US"/>
          </a:p>
        </p:txBody>
      </p:sp>
      <p:pic>
        <p:nvPicPr>
          <p:cNvPr id="12" name="Picture 11">
            <a:extLst>
              <a:ext uri="{FF2B5EF4-FFF2-40B4-BE49-F238E27FC236}">
                <a16:creationId xmlns:a16="http://schemas.microsoft.com/office/drawing/2014/main" id="{95DD3FE1-58CC-B3E4-10D3-EF567DBC5C29}"/>
              </a:ext>
            </a:extLst>
          </p:cNvPr>
          <p:cNvPicPr>
            <a:picLocks noChangeAspect="1"/>
          </p:cNvPicPr>
          <p:nvPr/>
        </p:nvPicPr>
        <p:blipFill rotWithShape="1">
          <a:blip r:embed="rId3"/>
          <a:srcRect l="5608" t="3560" r="4979" b="4130"/>
          <a:stretch/>
        </p:blipFill>
        <p:spPr>
          <a:xfrm>
            <a:off x="7208196" y="3278303"/>
            <a:ext cx="1383554" cy="13300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382C7563-109A-E284-8272-3E82EA02381E}"/>
              </a:ext>
            </a:extLst>
          </p:cNvPr>
          <p:cNvSpPr/>
          <p:nvPr/>
        </p:nvSpPr>
        <p:spPr>
          <a:xfrm>
            <a:off x="996990" y="3551704"/>
            <a:ext cx="5846261" cy="83180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spcBef>
                <a:spcPts val="0"/>
              </a:spcBef>
              <a:buNone/>
            </a:pPr>
            <a:r>
              <a:rPr lang="en-US" sz="1800"/>
              <a:t>Remember to share feedback via the survey sent to you by your SDMC leader (or use the QR code here):</a:t>
            </a:r>
            <a:endParaRPr lang="en-US" sz="1800">
              <a:cs typeface="Arial"/>
            </a:endParaRPr>
          </a:p>
        </p:txBody>
      </p:sp>
    </p:spTree>
    <p:extLst>
      <p:ext uri="{BB962C8B-B14F-4D97-AF65-F5344CB8AC3E}">
        <p14:creationId xmlns:p14="http://schemas.microsoft.com/office/powerpoint/2010/main" val="159186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a:t>Questions we’ve received so far…</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13</a:t>
            </a:fld>
            <a:endParaRPr lang="en-US"/>
          </a:p>
        </p:txBody>
      </p:sp>
      <p:graphicFrame>
        <p:nvGraphicFramePr>
          <p:cNvPr id="5" name="Table 5">
            <a:extLst>
              <a:ext uri="{FF2B5EF4-FFF2-40B4-BE49-F238E27FC236}">
                <a16:creationId xmlns:a16="http://schemas.microsoft.com/office/drawing/2014/main" id="{6CF5B91D-8133-6E92-9C94-5954388E83B2}"/>
              </a:ext>
            </a:extLst>
          </p:cNvPr>
          <p:cNvGraphicFramePr>
            <a:graphicFrameLocks noGrp="1"/>
          </p:cNvGraphicFramePr>
          <p:nvPr>
            <p:extLst>
              <p:ext uri="{D42A27DB-BD31-4B8C-83A1-F6EECF244321}">
                <p14:modId xmlns:p14="http://schemas.microsoft.com/office/powerpoint/2010/main" val="1552641683"/>
              </p:ext>
            </p:extLst>
          </p:nvPr>
        </p:nvGraphicFramePr>
        <p:xfrm>
          <a:off x="540326" y="1259333"/>
          <a:ext cx="8146474" cy="3335289"/>
        </p:xfrm>
        <a:graphic>
          <a:graphicData uri="http://schemas.openxmlformats.org/drawingml/2006/table">
            <a:tbl>
              <a:tblPr firstRow="1" bandRow="1">
                <a:tableStyleId>{5C22544A-7EE6-4342-B048-85BDC9FD1C3A}</a:tableStyleId>
              </a:tblPr>
              <a:tblGrid>
                <a:gridCol w="2792809">
                  <a:extLst>
                    <a:ext uri="{9D8B030D-6E8A-4147-A177-3AD203B41FA5}">
                      <a16:colId xmlns:a16="http://schemas.microsoft.com/office/drawing/2014/main" val="2634909359"/>
                    </a:ext>
                  </a:extLst>
                </a:gridCol>
                <a:gridCol w="5353665">
                  <a:extLst>
                    <a:ext uri="{9D8B030D-6E8A-4147-A177-3AD203B41FA5}">
                      <a16:colId xmlns:a16="http://schemas.microsoft.com/office/drawing/2014/main" val="2404392198"/>
                    </a:ext>
                  </a:extLst>
                </a:gridCol>
              </a:tblGrid>
              <a:tr h="426399">
                <a:tc>
                  <a:txBody>
                    <a:bodyPr/>
                    <a:lstStyle/>
                    <a:p>
                      <a:r>
                        <a:rPr lang="en-US" sz="1200"/>
                        <a:t>Questions</a:t>
                      </a:r>
                    </a:p>
                  </a:txBody>
                  <a:tcPr/>
                </a:tc>
                <a:tc>
                  <a:txBody>
                    <a:bodyPr/>
                    <a:lstStyle/>
                    <a:p>
                      <a:r>
                        <a:rPr lang="en-US" sz="1200"/>
                        <a:t>Answers</a:t>
                      </a:r>
                    </a:p>
                  </a:txBody>
                  <a:tcPr/>
                </a:tc>
                <a:extLst>
                  <a:ext uri="{0D108BD9-81ED-4DB2-BD59-A6C34878D82A}">
                    <a16:rowId xmlns:a16="http://schemas.microsoft.com/office/drawing/2014/main" val="3846697198"/>
                  </a:ext>
                </a:extLst>
              </a:tr>
              <a:tr h="702146">
                <a:tc>
                  <a:txBody>
                    <a:bodyPr/>
                    <a:lstStyle/>
                    <a:p>
                      <a:r>
                        <a:rPr lang="en-US" sz="1200" b="0" i="0" kern="1200">
                          <a:solidFill>
                            <a:schemeClr val="dk1"/>
                          </a:solidFill>
                          <a:effectLst/>
                          <a:latin typeface="+mn-lt"/>
                          <a:ea typeface="+mn-ea"/>
                          <a:cs typeface="+mn-cs"/>
                        </a:rPr>
                        <a:t>Who determines what “effective” is?</a:t>
                      </a:r>
                      <a:endParaRPr lang="en-US" sz="1200"/>
                    </a:p>
                  </a:txBody>
                  <a:tcPr/>
                </a:tc>
                <a:tc>
                  <a:txBody>
                    <a:bodyPr/>
                    <a:lstStyle/>
                    <a:p>
                      <a:pPr lvl="0">
                        <a:buNone/>
                      </a:pPr>
                      <a:r>
                        <a:rPr lang="en-US" sz="1200" b="0" i="0" u="none" strike="noStrike" noProof="0">
                          <a:latin typeface="+mj-lt"/>
                        </a:rPr>
                        <a:t>The effectiveness level is determined by the average score from Quality of Instruction, Student Achievement, Special Education, and School Action Plan. Additional points are considered from the Congruence Metric.</a:t>
                      </a:r>
                      <a:endParaRPr lang="en-US" sz="1400">
                        <a:latin typeface="+mj-lt"/>
                      </a:endParaRPr>
                    </a:p>
                  </a:txBody>
                  <a:tcPr/>
                </a:tc>
                <a:extLst>
                  <a:ext uri="{0D108BD9-81ED-4DB2-BD59-A6C34878D82A}">
                    <a16:rowId xmlns:a16="http://schemas.microsoft.com/office/drawing/2014/main" val="1282336834"/>
                  </a:ext>
                </a:extLst>
              </a:tr>
              <a:tr h="902759">
                <a:tc>
                  <a:txBody>
                    <a:bodyPr/>
                    <a:lstStyle/>
                    <a:p>
                      <a:r>
                        <a:rPr lang="en-US" sz="1200"/>
                        <a:t>Why is overall effectiveness level on a target distribution?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Ensures the evaluation system is rigorous and fair. No evaluation component is “too easy” or “too hard” relative to other factors of being an effective principal. This process is key to making the entire evaluation system more fair, accurate, and valid.</a:t>
                      </a:r>
                      <a:endParaRPr lang="en-US" sz="1000">
                        <a:solidFill>
                          <a:schemeClr val="tx1"/>
                        </a:solidFill>
                      </a:endParaRPr>
                    </a:p>
                  </a:txBody>
                  <a:tcPr/>
                </a:tc>
                <a:extLst>
                  <a:ext uri="{0D108BD9-81ED-4DB2-BD59-A6C34878D82A}">
                    <a16:rowId xmlns:a16="http://schemas.microsoft.com/office/drawing/2014/main" val="2171341052"/>
                  </a:ext>
                </a:extLst>
              </a:tr>
              <a:tr h="1303985">
                <a:tc>
                  <a:txBody>
                    <a:bodyPr/>
                    <a:lstStyle/>
                    <a:p>
                      <a:r>
                        <a:rPr lang="en-US" sz="1200" kern="1200">
                          <a:solidFill>
                            <a:schemeClr val="dk1"/>
                          </a:solidFill>
                          <a:effectLst/>
                          <a:latin typeface="+mn-lt"/>
                          <a:ea typeface="+mn-ea"/>
                          <a:cs typeface="+mn-cs"/>
                        </a:rPr>
                        <a:t>What are the scales and or rubrics for the components that are not about data and where are they found?</a:t>
                      </a:r>
                      <a:endParaRPr lang="en-US" sz="1000"/>
                    </a:p>
                  </a:txBody>
                  <a:tcPr/>
                </a:tc>
                <a:tc>
                  <a:txBody>
                    <a:bodyPr/>
                    <a:lstStyle/>
                    <a:p>
                      <a:r>
                        <a:rPr lang="en-US" sz="1200" kern="1200">
                          <a:solidFill>
                            <a:schemeClr val="dk1"/>
                          </a:solidFill>
                          <a:effectLst/>
                          <a:latin typeface="+mn-lt"/>
                          <a:ea typeface="+mn-ea"/>
                          <a:cs typeface="+mn-cs"/>
                        </a:rPr>
                        <a:t>All scales and rubrics for the LEAD appraisal system can be found on the Performance Management SharePoint.</a:t>
                      </a:r>
                    </a:p>
                  </a:txBody>
                  <a:tcPr/>
                </a:tc>
                <a:extLst>
                  <a:ext uri="{0D108BD9-81ED-4DB2-BD59-A6C34878D82A}">
                    <a16:rowId xmlns:a16="http://schemas.microsoft.com/office/drawing/2014/main" val="1208907654"/>
                  </a:ext>
                </a:extLst>
              </a:tr>
            </a:tbl>
          </a:graphicData>
        </a:graphic>
      </p:graphicFrame>
    </p:spTree>
    <p:extLst>
      <p:ext uri="{BB962C8B-B14F-4D97-AF65-F5344CB8AC3E}">
        <p14:creationId xmlns:p14="http://schemas.microsoft.com/office/powerpoint/2010/main" val="174773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21188"/>
            <a:ext cx="7772400" cy="2542676"/>
          </a:xfrm>
        </p:spPr>
        <p:txBody>
          <a:bodyPr anchor="ctr"/>
          <a:lstStyle/>
          <a:p>
            <a:pPr algn="ctr"/>
            <a:r>
              <a:rPr lang="en-US"/>
              <a:t>Thank you!</a:t>
            </a:r>
            <a:br>
              <a:rPr lang="en-US"/>
            </a:br>
            <a:endParaRPr lang="en-US"/>
          </a:p>
        </p:txBody>
      </p:sp>
    </p:spTree>
    <p:extLst>
      <p:ext uri="{BB962C8B-B14F-4D97-AF65-F5344CB8AC3E}">
        <p14:creationId xmlns:p14="http://schemas.microsoft.com/office/powerpoint/2010/main" val="421640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8A6C-C215-2BCE-C43F-95C78B54FE9D}"/>
              </a:ext>
            </a:extLst>
          </p:cNvPr>
          <p:cNvSpPr>
            <a:spLocks noGrp="1"/>
          </p:cNvSpPr>
          <p:nvPr>
            <p:ph type="title"/>
          </p:nvPr>
        </p:nvSpPr>
        <p:spPr/>
        <p:txBody>
          <a:bodyPr>
            <a:normAutofit fontScale="90000"/>
          </a:bodyPr>
          <a:lstStyle/>
          <a:p>
            <a:r>
              <a:rPr lang="en-US"/>
              <a:t>Appendix: </a:t>
            </a:r>
            <a:br>
              <a:rPr lang="en-US"/>
            </a:br>
            <a:r>
              <a:rPr lang="en-US"/>
              <a:t>congruence metric</a:t>
            </a:r>
          </a:p>
        </p:txBody>
      </p:sp>
      <p:sp>
        <p:nvSpPr>
          <p:cNvPr id="4" name="Slide Number Placeholder 3">
            <a:extLst>
              <a:ext uri="{FF2B5EF4-FFF2-40B4-BE49-F238E27FC236}">
                <a16:creationId xmlns:a16="http://schemas.microsoft.com/office/drawing/2014/main" id="{438609F3-C69A-6847-9044-2BA085C734BB}"/>
              </a:ext>
            </a:extLst>
          </p:cNvPr>
          <p:cNvSpPr>
            <a:spLocks noGrp="1"/>
          </p:cNvSpPr>
          <p:nvPr>
            <p:ph type="sldNum" sz="quarter" idx="12"/>
          </p:nvPr>
        </p:nvSpPr>
        <p:spPr/>
        <p:txBody>
          <a:bodyPr/>
          <a:lstStyle/>
          <a:p>
            <a:fld id="{FD52C1F8-3BA5-F24E-8618-E52498D87186}" type="slidenum">
              <a:rPr lang="en-US" smtClean="0"/>
              <a:t>15</a:t>
            </a:fld>
            <a:endParaRPr lang="en-US"/>
          </a:p>
        </p:txBody>
      </p:sp>
    </p:spTree>
    <p:extLst>
      <p:ext uri="{BB962C8B-B14F-4D97-AF65-F5344CB8AC3E}">
        <p14:creationId xmlns:p14="http://schemas.microsoft.com/office/powerpoint/2010/main" val="17338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Congruence Metric</a:t>
            </a:r>
          </a:p>
        </p:txBody>
      </p:sp>
      <p:sp>
        <p:nvSpPr>
          <p:cNvPr id="4" name="Slide Number Placeholder 3"/>
          <p:cNvSpPr>
            <a:spLocks noGrp="1"/>
          </p:cNvSpPr>
          <p:nvPr>
            <p:ph type="sldNum" sz="quarter" idx="12"/>
          </p:nvPr>
        </p:nvSpPr>
        <p:spPr/>
        <p:txBody>
          <a:bodyPr/>
          <a:lstStyle/>
          <a:p>
            <a:fld id="{FD52C1F8-3BA5-F24E-8618-E52498D87186}" type="slidenum">
              <a:rPr lang="en-US" smtClean="0"/>
              <a:t>16</a:t>
            </a:fld>
            <a:endParaRPr lang="en-US"/>
          </a:p>
        </p:txBody>
      </p:sp>
      <p:grpSp>
        <p:nvGrpSpPr>
          <p:cNvPr id="5" name="Group 4">
            <a:extLst>
              <a:ext uri="{FF2B5EF4-FFF2-40B4-BE49-F238E27FC236}">
                <a16:creationId xmlns:a16="http://schemas.microsoft.com/office/drawing/2014/main" id="{3C5B6AA3-8613-0ED0-45AC-8031E13B83B1}"/>
              </a:ext>
            </a:extLst>
          </p:cNvPr>
          <p:cNvGrpSpPr/>
          <p:nvPr/>
        </p:nvGrpSpPr>
        <p:grpSpPr>
          <a:xfrm>
            <a:off x="418942" y="3952735"/>
            <a:ext cx="5943600" cy="739396"/>
            <a:chOff x="418942" y="3952735"/>
            <a:chExt cx="5943600" cy="739396"/>
          </a:xfrm>
        </p:grpSpPr>
        <p:pic>
          <p:nvPicPr>
            <p:cNvPr id="2050" name="Picture 2" descr="A green and white rectangular box with black text&#10;&#10;Description automatically generated">
              <a:extLst>
                <a:ext uri="{FF2B5EF4-FFF2-40B4-BE49-F238E27FC236}">
                  <a16:creationId xmlns:a16="http://schemas.microsoft.com/office/drawing/2014/main" id="{51BB0B70-2F8E-94FC-5182-916E535F0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2" y="4234931"/>
              <a:ext cx="5943600" cy="45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4">
              <a:extLst>
                <a:ext uri="{FF2B5EF4-FFF2-40B4-BE49-F238E27FC236}">
                  <a16:creationId xmlns:a16="http://schemas.microsoft.com/office/drawing/2014/main" id="{A43D403A-CE96-74E5-BA9E-B6353ED12282}"/>
                </a:ext>
              </a:extLst>
            </p:cNvPr>
            <p:cNvSpPr>
              <a:spLocks noChangeArrowheads="1"/>
            </p:cNvSpPr>
            <p:nvPr/>
          </p:nvSpPr>
          <p:spPr bwMode="auto">
            <a:xfrm>
              <a:off x="2106621" y="3952735"/>
              <a:ext cx="2260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Principal Evaluation Score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8" name="Rectangle 16">
            <a:extLst>
              <a:ext uri="{FF2B5EF4-FFF2-40B4-BE49-F238E27FC236}">
                <a16:creationId xmlns:a16="http://schemas.microsoft.com/office/drawing/2014/main" id="{5B2568F5-4442-78F5-94BE-51146B641334}"/>
              </a:ext>
            </a:extLst>
          </p:cNvPr>
          <p:cNvSpPr>
            <a:spLocks noChangeArrowheads="1"/>
          </p:cNvSpPr>
          <p:nvPr/>
        </p:nvSpPr>
        <p:spPr bwMode="auto">
          <a:xfrm>
            <a:off x="739833" y="2059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7A53B445-A8A6-6E43-DF05-F75C441F4E56}"/>
              </a:ext>
            </a:extLst>
          </p:cNvPr>
          <p:cNvGrpSpPr/>
          <p:nvPr/>
        </p:nvGrpSpPr>
        <p:grpSpPr>
          <a:xfrm>
            <a:off x="316025" y="1061939"/>
            <a:ext cx="6065371" cy="2800159"/>
            <a:chOff x="316025" y="1061939"/>
            <a:chExt cx="6065371" cy="2800159"/>
          </a:xfrm>
        </p:grpSpPr>
        <p:sp>
          <p:nvSpPr>
            <p:cNvPr id="9" name="Rectangle 8">
              <a:extLst>
                <a:ext uri="{FF2B5EF4-FFF2-40B4-BE49-F238E27FC236}">
                  <a16:creationId xmlns:a16="http://schemas.microsoft.com/office/drawing/2014/main" id="{CDBB6524-A562-8ED6-90B4-0D8985ECDCEC}"/>
                </a:ext>
              </a:extLst>
            </p:cNvPr>
            <p:cNvSpPr/>
            <p:nvPr/>
          </p:nvSpPr>
          <p:spPr>
            <a:xfrm>
              <a:off x="1908929" y="1061939"/>
              <a:ext cx="2963626" cy="440038"/>
            </a:xfrm>
            <a:prstGeom prst="rect">
              <a:avLst/>
            </a:prstGeom>
            <a:noFill/>
          </p:spPr>
          <p:txBody>
            <a:bodyPr wrap="none" lIns="91440" tIns="45720" rIns="91440" bIns="45720">
              <a:spAutoFit/>
            </a:bodyPr>
            <a:lstStyle/>
            <a:p>
              <a:pPr marL="0" marR="0" algn="ctr">
                <a:lnSpc>
                  <a:spcPct val="107000"/>
                </a:lnSpc>
                <a:spcBef>
                  <a:spcPts val="0"/>
                </a:spcBef>
                <a:spcAft>
                  <a:spcPts val="800"/>
                </a:spcAft>
              </a:pPr>
              <a:r>
                <a:rPr lang="en-US" sz="1400" kern="100">
                  <a:solidFill>
                    <a:srgbClr val="000000"/>
                  </a:solidFill>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Average Teacher Evaluation Rating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FA61A1E-B169-6835-CC75-96CC409D7076}"/>
                </a:ext>
              </a:extLst>
            </p:cNvPr>
            <p:cNvSpPr/>
            <p:nvPr/>
          </p:nvSpPr>
          <p:spPr>
            <a:xfrm>
              <a:off x="1813013" y="3550859"/>
              <a:ext cx="3059542" cy="311239"/>
            </a:xfrm>
            <a:prstGeom prst="rect">
              <a:avLst/>
            </a:prstGeom>
            <a:noFill/>
          </p:spPr>
          <p:txBody>
            <a:bodyPr wrap="square" lIns="91440" tIns="45720" rIns="91440" bIns="45720">
              <a:spAutoFit/>
            </a:bodyPr>
            <a:lstStyle/>
            <a:p>
              <a:pPr marL="0" marR="0" algn="ctr">
                <a:lnSpc>
                  <a:spcPct val="107000"/>
                </a:lnSpc>
                <a:spcBef>
                  <a:spcPts val="0"/>
                </a:spcBef>
                <a:spcAft>
                  <a:spcPts val="800"/>
                </a:spcAft>
              </a:pPr>
              <a:r>
                <a:rPr lang="en-US" sz="1400" kern="100">
                  <a:solidFill>
                    <a:srgbClr val="000000"/>
                  </a:solidFill>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School Student Achievement Score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286CD165-C308-007C-7199-3F85D5994B81}"/>
                </a:ext>
              </a:extLst>
            </p:cNvPr>
            <p:cNvGrpSpPr/>
            <p:nvPr/>
          </p:nvGrpSpPr>
          <p:grpSpPr>
            <a:xfrm>
              <a:off x="316025" y="1324025"/>
              <a:ext cx="6065371" cy="2264996"/>
              <a:chOff x="2131115" y="1328060"/>
              <a:chExt cx="6065371" cy="2264996"/>
            </a:xfrm>
          </p:grpSpPr>
          <p:pic>
            <p:nvPicPr>
              <p:cNvPr id="2063" name="table" descr="A green and black rectangular sign with black text&#10;&#10;Description automatically generated">
                <a:extLst>
                  <a:ext uri="{FF2B5EF4-FFF2-40B4-BE49-F238E27FC236}">
                    <a16:creationId xmlns:a16="http://schemas.microsoft.com/office/drawing/2014/main" id="{2DC9C8FA-D011-9B90-C297-E906220CE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886" y="3153319"/>
                <a:ext cx="5943600" cy="43973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8F1CA6E-2AC2-14B3-E9BE-5FCBDB1EFD8B}"/>
                  </a:ext>
                </a:extLst>
              </p:cNvPr>
              <p:cNvGrpSpPr/>
              <p:nvPr/>
            </p:nvGrpSpPr>
            <p:grpSpPr>
              <a:xfrm>
                <a:off x="3363284" y="2118651"/>
                <a:ext cx="1024561" cy="902800"/>
                <a:chOff x="3363284" y="2118651"/>
                <a:chExt cx="1024561" cy="902800"/>
              </a:xfrm>
            </p:grpSpPr>
            <p:cxnSp>
              <p:nvCxnSpPr>
                <p:cNvPr id="15" name="Straight Arrow Connector 14">
                  <a:extLst>
                    <a:ext uri="{FF2B5EF4-FFF2-40B4-BE49-F238E27FC236}">
                      <a16:creationId xmlns:a16="http://schemas.microsoft.com/office/drawing/2014/main" id="{7CF89439-1539-9C94-C76B-74D07F564CF5}"/>
                    </a:ext>
                  </a:extLst>
                </p:cNvPr>
                <p:cNvCxnSpPr>
                  <a:cxnSpLocks/>
                </p:cNvCxnSpPr>
                <p:nvPr/>
              </p:nvCxnSpPr>
              <p:spPr>
                <a:xfrm>
                  <a:off x="3363284" y="2118651"/>
                  <a:ext cx="1024561" cy="9028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id="{69034260-5EB5-6CC8-D3F3-2B32710778BF}"/>
                    </a:ext>
                  </a:extLst>
                </p:cNvPr>
                <p:cNvSpPr/>
                <p:nvPr/>
              </p:nvSpPr>
              <p:spPr>
                <a:xfrm>
                  <a:off x="3786632" y="2239963"/>
                  <a:ext cx="469177" cy="473692"/>
                </a:xfrm>
                <a:prstGeom prst="rect">
                  <a:avLst/>
                </a:prstGeom>
                <a:noFill/>
              </p:spPr>
              <p:txBody>
                <a:bodyPr wrap="none" lIns="91440" tIns="45720" rIns="91440" bIns="45720">
                  <a:spAutoFit/>
                </a:bodyPr>
                <a:lstStyle/>
                <a:p>
                  <a:pPr marL="0" marR="0" algn="ctr">
                    <a:lnSpc>
                      <a:spcPct val="107000"/>
                    </a:lnSpc>
                    <a:spcBef>
                      <a:spcPts val="0"/>
                    </a:spcBef>
                    <a:spcAft>
                      <a:spcPts val="800"/>
                    </a:spcAft>
                  </a:pPr>
                  <a:r>
                    <a:rPr lang="en-US" sz="1600" kern="100">
                      <a:solidFill>
                        <a:srgbClr val="000000"/>
                      </a:solidFill>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32B49AE3-500C-4A8E-26A3-6B5D6ED6F5CF}"/>
                  </a:ext>
                </a:extLst>
              </p:cNvPr>
              <p:cNvGrpSpPr/>
              <p:nvPr/>
            </p:nvGrpSpPr>
            <p:grpSpPr>
              <a:xfrm>
                <a:off x="4756843" y="2118651"/>
                <a:ext cx="304711" cy="905977"/>
                <a:chOff x="3671084" y="970522"/>
                <a:chExt cx="304711" cy="906011"/>
              </a:xfrm>
            </p:grpSpPr>
            <p:cxnSp>
              <p:nvCxnSpPr>
                <p:cNvPr id="13" name="Straight Arrow Connector 12">
                  <a:extLst>
                    <a:ext uri="{FF2B5EF4-FFF2-40B4-BE49-F238E27FC236}">
                      <a16:creationId xmlns:a16="http://schemas.microsoft.com/office/drawing/2014/main" id="{7454A7B2-385F-BBAA-80A3-3C8F97426EEF}"/>
                    </a:ext>
                  </a:extLst>
                </p:cNvPr>
                <p:cNvCxnSpPr>
                  <a:cxnSpLocks/>
                </p:cNvCxnSpPr>
                <p:nvPr/>
              </p:nvCxnSpPr>
              <p:spPr>
                <a:xfrm flipV="1">
                  <a:off x="3975795" y="970522"/>
                  <a:ext cx="0" cy="9060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93C0C405-AD5C-E328-424A-68934D2FCD1F}"/>
                    </a:ext>
                  </a:extLst>
                </p:cNvPr>
                <p:cNvSpPr/>
                <p:nvPr/>
              </p:nvSpPr>
              <p:spPr>
                <a:xfrm>
                  <a:off x="3671084" y="1167791"/>
                  <a:ext cx="295910" cy="473710"/>
                </a:xfrm>
                <a:prstGeom prst="rect">
                  <a:avLst/>
                </a:prstGeom>
                <a:noFill/>
              </p:spPr>
              <p:txBody>
                <a:bodyPr wrap="none" lIns="91440" tIns="45720" rIns="91440" bIns="45720">
                  <a:spAutoFit/>
                </a:bodyPr>
                <a:lstStyle/>
                <a:p>
                  <a:pPr marL="0" marR="0" algn="ctr">
                    <a:lnSpc>
                      <a:spcPct val="107000"/>
                    </a:lnSpc>
                    <a:spcBef>
                      <a:spcPts val="0"/>
                    </a:spcBef>
                    <a:spcAft>
                      <a:spcPts val="800"/>
                    </a:spcAft>
                  </a:pPr>
                  <a:r>
                    <a:rPr lang="en-US" sz="1600" kern="100">
                      <a:solidFill>
                        <a:srgbClr val="000000"/>
                      </a:solidFill>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ACA41F1-11CD-2CFB-FAA0-34377CBC0CD4}"/>
                  </a:ext>
                </a:extLst>
              </p:cNvPr>
              <p:cNvGrpSpPr/>
              <p:nvPr/>
            </p:nvGrpSpPr>
            <p:grpSpPr>
              <a:xfrm>
                <a:off x="5205832" y="2118651"/>
                <a:ext cx="1483527" cy="905977"/>
                <a:chOff x="4120845" y="970522"/>
                <a:chExt cx="1483804" cy="906011"/>
              </a:xfrm>
            </p:grpSpPr>
            <p:cxnSp>
              <p:nvCxnSpPr>
                <p:cNvPr id="11" name="Straight Arrow Connector 10">
                  <a:extLst>
                    <a:ext uri="{FF2B5EF4-FFF2-40B4-BE49-F238E27FC236}">
                      <a16:creationId xmlns:a16="http://schemas.microsoft.com/office/drawing/2014/main" id="{71CA465E-1CA5-7CE0-C3D2-1EC6BE221599}"/>
                    </a:ext>
                  </a:extLst>
                </p:cNvPr>
                <p:cNvCxnSpPr/>
                <p:nvPr/>
              </p:nvCxnSpPr>
              <p:spPr>
                <a:xfrm flipV="1">
                  <a:off x="4120845" y="970522"/>
                  <a:ext cx="1483804" cy="9060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208A3848-BA62-06D3-F41B-5F948031A310}"/>
                    </a:ext>
                  </a:extLst>
                </p:cNvPr>
                <p:cNvSpPr/>
                <p:nvPr/>
              </p:nvSpPr>
              <p:spPr>
                <a:xfrm>
                  <a:off x="5189630" y="1388022"/>
                  <a:ext cx="295910" cy="473710"/>
                </a:xfrm>
                <a:prstGeom prst="rect">
                  <a:avLst/>
                </a:prstGeom>
                <a:noFill/>
              </p:spPr>
              <p:txBody>
                <a:bodyPr wrap="none" lIns="91440" tIns="45720" rIns="91440" bIns="45720">
                  <a:spAutoFit/>
                </a:bodyPr>
                <a:lstStyle/>
                <a:p>
                  <a:pPr marL="0" marR="0" algn="ctr">
                    <a:lnSpc>
                      <a:spcPct val="107000"/>
                    </a:lnSpc>
                    <a:spcBef>
                      <a:spcPts val="0"/>
                    </a:spcBef>
                    <a:spcAft>
                      <a:spcPts val="800"/>
                    </a:spcAft>
                  </a:pPr>
                  <a:r>
                    <a:rPr lang="en-US" sz="1600" kern="100">
                      <a:solidFill>
                        <a:srgbClr val="000000"/>
                      </a:solidFill>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21">
                <a:extLst>
                  <a:ext uri="{FF2B5EF4-FFF2-40B4-BE49-F238E27FC236}">
                    <a16:creationId xmlns:a16="http://schemas.microsoft.com/office/drawing/2014/main" id="{9F1BC344-A601-F480-1C63-381136045E1B}"/>
                  </a:ext>
                </a:extLst>
              </p:cNvPr>
              <p:cNvPicPr>
                <a:picLocks noChangeAspect="1"/>
              </p:cNvPicPr>
              <p:nvPr/>
            </p:nvPicPr>
            <p:blipFill>
              <a:blip r:embed="rId5"/>
              <a:stretch>
                <a:fillRect/>
              </a:stretch>
            </p:blipFill>
            <p:spPr>
              <a:xfrm>
                <a:off x="2131115" y="1328060"/>
                <a:ext cx="5963953" cy="722149"/>
              </a:xfrm>
              <a:prstGeom prst="rect">
                <a:avLst/>
              </a:prstGeom>
            </p:spPr>
          </p:pic>
        </p:grpSp>
      </p:grpSp>
      <p:graphicFrame>
        <p:nvGraphicFramePr>
          <p:cNvPr id="6" name="Table 18">
            <a:extLst>
              <a:ext uri="{FF2B5EF4-FFF2-40B4-BE49-F238E27FC236}">
                <a16:creationId xmlns:a16="http://schemas.microsoft.com/office/drawing/2014/main" id="{1B08CD00-F995-50DD-E636-B417D78ED7ED}"/>
              </a:ext>
            </a:extLst>
          </p:cNvPr>
          <p:cNvGraphicFramePr>
            <a:graphicFrameLocks noGrp="1"/>
          </p:cNvGraphicFramePr>
          <p:nvPr>
            <p:extLst>
              <p:ext uri="{D42A27DB-BD31-4B8C-83A1-F6EECF244321}">
                <p14:modId xmlns:p14="http://schemas.microsoft.com/office/powerpoint/2010/main" val="1582830722"/>
              </p:ext>
            </p:extLst>
          </p:nvPr>
        </p:nvGraphicFramePr>
        <p:xfrm>
          <a:off x="6607558" y="1548045"/>
          <a:ext cx="2298110" cy="2620675"/>
        </p:xfrm>
        <a:graphic>
          <a:graphicData uri="http://schemas.openxmlformats.org/drawingml/2006/table">
            <a:tbl>
              <a:tblPr firstRow="1" bandRow="1">
                <a:tableStyleId>{F5AB1C69-6EDB-4FF4-983F-18BD219EF322}</a:tableStyleId>
              </a:tblPr>
              <a:tblGrid>
                <a:gridCol w="1149055">
                  <a:extLst>
                    <a:ext uri="{9D8B030D-6E8A-4147-A177-3AD203B41FA5}">
                      <a16:colId xmlns:a16="http://schemas.microsoft.com/office/drawing/2014/main" val="2855742591"/>
                    </a:ext>
                  </a:extLst>
                </a:gridCol>
                <a:gridCol w="1149055">
                  <a:extLst>
                    <a:ext uri="{9D8B030D-6E8A-4147-A177-3AD203B41FA5}">
                      <a16:colId xmlns:a16="http://schemas.microsoft.com/office/drawing/2014/main" val="1403525020"/>
                    </a:ext>
                  </a:extLst>
                </a:gridCol>
              </a:tblGrid>
              <a:tr h="202972">
                <a:tc>
                  <a:txBody>
                    <a:bodyPr/>
                    <a:lstStyle/>
                    <a:p>
                      <a:pPr algn="ctr"/>
                      <a:r>
                        <a:rPr lang="en-US" sz="1200">
                          <a:solidFill>
                            <a:schemeClr val="bg1"/>
                          </a:solidFill>
                        </a:rPr>
                        <a:t>Congruence Metric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rPr>
                        <a:t>Congruence Value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058268"/>
                  </a:ext>
                </a:extLst>
              </a:tr>
              <a:tr h="432695">
                <a:tc>
                  <a:txBody>
                    <a:bodyPr/>
                    <a:lstStyle/>
                    <a:p>
                      <a:pPr algn="ctr"/>
                      <a:r>
                        <a:rPr lang="en-US" b="1"/>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681624"/>
                  </a:ext>
                </a:extLst>
              </a:tr>
              <a:tr h="432695">
                <a:tc>
                  <a:txBody>
                    <a:bodyPr/>
                    <a:lstStyle/>
                    <a:p>
                      <a:pPr algn="ctr"/>
                      <a:r>
                        <a:rPr lang="en-US" b="1"/>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636785"/>
                  </a:ext>
                </a:extLst>
              </a:tr>
              <a:tr h="432695">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39883"/>
                  </a:ext>
                </a:extLst>
              </a:tr>
              <a:tr h="432695">
                <a:tc>
                  <a:txBody>
                    <a:bodyPr/>
                    <a:lstStyle/>
                    <a:p>
                      <a:pPr algn="ctr"/>
                      <a:r>
                        <a:rPr lang="en-US"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01925"/>
                  </a:ext>
                </a:extLst>
              </a:tr>
              <a:tr h="432695">
                <a:tc>
                  <a:txBody>
                    <a:bodyPr/>
                    <a:lstStyle/>
                    <a:p>
                      <a:pPr algn="ctr"/>
                      <a:r>
                        <a:rPr lang="en-US" sz="1400" b="1"/>
                        <a:t>4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080699"/>
                  </a:ext>
                </a:extLst>
              </a:tr>
            </a:tbl>
          </a:graphicData>
        </a:graphic>
      </p:graphicFrame>
    </p:spTree>
    <p:extLst>
      <p:ext uri="{BB962C8B-B14F-4D97-AF65-F5344CB8AC3E}">
        <p14:creationId xmlns:p14="http://schemas.microsoft.com/office/powerpoint/2010/main" val="295026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7bbca31416_0_15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33" name="Google Shape;233;g27bbca31416_0_157">
            <a:hlinkClick r:id="rId3"/>
          </p:cNvPr>
          <p:cNvSpPr txBox="1">
            <a:spLocks noGrp="1"/>
          </p:cNvSpPr>
          <p:nvPr>
            <p:ph type="subTitle" idx="4294967295"/>
          </p:nvPr>
        </p:nvSpPr>
        <p:spPr>
          <a:xfrm>
            <a:off x="1210049" y="171464"/>
            <a:ext cx="6723900" cy="565200"/>
          </a:xfrm>
          <a:prstGeom prst="rect">
            <a:avLst/>
          </a:prstGeom>
          <a:noFill/>
          <a:ln>
            <a:noFill/>
          </a:ln>
          <a:effectLst/>
        </p:spPr>
        <p:txBody>
          <a:bodyPr spcFirstLastPara="1" wrap="square" lIns="0" tIns="0" rIns="0" bIns="0" anchor="t" anchorCtr="0">
            <a:normAutofit fontScale="70000" lnSpcReduction="20000"/>
          </a:bodyPr>
          <a:lstStyle/>
          <a:p>
            <a:pPr marL="0" marR="0" lvl="0" indent="0" algn="l" rtl="0">
              <a:lnSpc>
                <a:spcPct val="100000"/>
              </a:lnSpc>
              <a:spcBef>
                <a:spcPts val="0"/>
              </a:spcBef>
              <a:spcAft>
                <a:spcPts val="0"/>
              </a:spcAft>
              <a:buClr>
                <a:srgbClr val="FFFFFF"/>
              </a:buClr>
              <a:buSzPts val="2200"/>
              <a:buFont typeface="Arial"/>
              <a:buNone/>
            </a:pPr>
            <a:r>
              <a:rPr lang="en-US" sz="4400">
                <a:solidFill>
                  <a:srgbClr val="67A2B9"/>
                </a:solidFill>
                <a:latin typeface="Rockwell"/>
                <a:ea typeface="+mj-ea"/>
                <a:sym typeface="Montserrat"/>
              </a:rPr>
              <a:t>EXAMPLE 1: 70 POINT RAW SCORE</a:t>
            </a:r>
            <a:endParaRPr sz="4400">
              <a:solidFill>
                <a:srgbClr val="67A2B9"/>
              </a:solidFill>
              <a:latin typeface="Rockwell"/>
              <a:ea typeface="+mj-ea"/>
              <a:sym typeface="Montserrat"/>
            </a:endParaRPr>
          </a:p>
        </p:txBody>
      </p:sp>
      <p:graphicFrame>
        <p:nvGraphicFramePr>
          <p:cNvPr id="13" name="Table 4">
            <a:extLst>
              <a:ext uri="{FF2B5EF4-FFF2-40B4-BE49-F238E27FC236}">
                <a16:creationId xmlns:a16="http://schemas.microsoft.com/office/drawing/2014/main" id="{0EB45AA7-F40A-119C-AB69-F3B796A1F92D}"/>
              </a:ext>
            </a:extLst>
          </p:cNvPr>
          <p:cNvGraphicFramePr>
            <a:graphicFrameLocks noGrp="1"/>
          </p:cNvGraphicFramePr>
          <p:nvPr/>
        </p:nvGraphicFramePr>
        <p:xfrm>
          <a:off x="206295" y="3856556"/>
          <a:ext cx="8731410" cy="741680"/>
        </p:xfrm>
        <a:graphic>
          <a:graphicData uri="http://schemas.openxmlformats.org/drawingml/2006/table">
            <a:tbl>
              <a:tblPr firstRow="1" bandRow="1">
                <a:tableStyleId>{5C22544A-7EE6-4342-B048-85BDC9FD1C3A}</a:tableStyleId>
              </a:tblPr>
              <a:tblGrid>
                <a:gridCol w="1455235">
                  <a:extLst>
                    <a:ext uri="{9D8B030D-6E8A-4147-A177-3AD203B41FA5}">
                      <a16:colId xmlns:a16="http://schemas.microsoft.com/office/drawing/2014/main" val="2341821016"/>
                    </a:ext>
                  </a:extLst>
                </a:gridCol>
                <a:gridCol w="1455235">
                  <a:extLst>
                    <a:ext uri="{9D8B030D-6E8A-4147-A177-3AD203B41FA5}">
                      <a16:colId xmlns:a16="http://schemas.microsoft.com/office/drawing/2014/main" val="2632912671"/>
                    </a:ext>
                  </a:extLst>
                </a:gridCol>
                <a:gridCol w="1455235">
                  <a:extLst>
                    <a:ext uri="{9D8B030D-6E8A-4147-A177-3AD203B41FA5}">
                      <a16:colId xmlns:a16="http://schemas.microsoft.com/office/drawing/2014/main" val="2379468113"/>
                    </a:ext>
                  </a:extLst>
                </a:gridCol>
                <a:gridCol w="1455235">
                  <a:extLst>
                    <a:ext uri="{9D8B030D-6E8A-4147-A177-3AD203B41FA5}">
                      <a16:colId xmlns:a16="http://schemas.microsoft.com/office/drawing/2014/main" val="668370111"/>
                    </a:ext>
                  </a:extLst>
                </a:gridCol>
                <a:gridCol w="1455235">
                  <a:extLst>
                    <a:ext uri="{9D8B030D-6E8A-4147-A177-3AD203B41FA5}">
                      <a16:colId xmlns:a16="http://schemas.microsoft.com/office/drawing/2014/main" val="1405604174"/>
                    </a:ext>
                  </a:extLst>
                </a:gridCol>
                <a:gridCol w="1455235">
                  <a:extLst>
                    <a:ext uri="{9D8B030D-6E8A-4147-A177-3AD203B41FA5}">
                      <a16:colId xmlns:a16="http://schemas.microsoft.com/office/drawing/2014/main" val="305240125"/>
                    </a:ext>
                  </a:extLst>
                </a:gridCol>
              </a:tblGrid>
              <a:tr h="370840">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Progressing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Progressing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Proficient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FB33"/>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Proficient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FB33"/>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Exemplary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Exemplary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05663477"/>
                  </a:ext>
                </a:extLst>
              </a:tr>
              <a:tr h="370840">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51-57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58-65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66-73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74-81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82-89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90-100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851392"/>
                  </a:ext>
                </a:extLst>
              </a:tr>
            </a:tbl>
          </a:graphicData>
        </a:graphic>
      </p:graphicFrame>
      <p:sp>
        <p:nvSpPr>
          <p:cNvPr id="7" name="Google Shape;341;p55">
            <a:extLst>
              <a:ext uri="{FF2B5EF4-FFF2-40B4-BE49-F238E27FC236}">
                <a16:creationId xmlns:a16="http://schemas.microsoft.com/office/drawing/2014/main" id="{2E188822-762A-069F-D7B7-68DEAD0A1BDB}"/>
              </a:ext>
            </a:extLst>
          </p:cNvPr>
          <p:cNvSpPr/>
          <p:nvPr/>
        </p:nvSpPr>
        <p:spPr>
          <a:xfrm>
            <a:off x="3098560" y="3809177"/>
            <a:ext cx="1473439" cy="836438"/>
          </a:xfrm>
          <a:prstGeom prst="roundRect">
            <a:avLst/>
          </a:prstGeom>
          <a:noFill/>
          <a:ln w="76200" cap="flat" cmpd="sng">
            <a:solidFill>
              <a:srgbClr val="EC6B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6B14"/>
              </a:solidFill>
            </a:endParaRPr>
          </a:p>
        </p:txBody>
      </p:sp>
      <p:pic>
        <p:nvPicPr>
          <p:cNvPr id="3" name="Picture 2">
            <a:extLst>
              <a:ext uri="{FF2B5EF4-FFF2-40B4-BE49-F238E27FC236}">
                <a16:creationId xmlns:a16="http://schemas.microsoft.com/office/drawing/2014/main" id="{21928B42-D78C-E023-C5E0-8F10706C76C6}"/>
              </a:ext>
            </a:extLst>
          </p:cNvPr>
          <p:cNvPicPr>
            <a:picLocks noChangeAspect="1"/>
          </p:cNvPicPr>
          <p:nvPr/>
        </p:nvPicPr>
        <p:blipFill>
          <a:blip r:embed="rId4"/>
          <a:stretch>
            <a:fillRect/>
          </a:stretch>
        </p:blipFill>
        <p:spPr>
          <a:xfrm>
            <a:off x="-3508" y="696795"/>
            <a:ext cx="5708927" cy="2263323"/>
          </a:xfrm>
          <a:prstGeom prst="rect">
            <a:avLst/>
          </a:prstGeom>
        </p:spPr>
      </p:pic>
      <p:sp>
        <p:nvSpPr>
          <p:cNvPr id="9" name="Google Shape;343;p55">
            <a:extLst>
              <a:ext uri="{FF2B5EF4-FFF2-40B4-BE49-F238E27FC236}">
                <a16:creationId xmlns:a16="http://schemas.microsoft.com/office/drawing/2014/main" id="{96CE1295-52A8-ABB8-E371-FC3FD5FA14CD}"/>
              </a:ext>
            </a:extLst>
          </p:cNvPr>
          <p:cNvSpPr/>
          <p:nvPr/>
        </p:nvSpPr>
        <p:spPr>
          <a:xfrm>
            <a:off x="2501063" y="924687"/>
            <a:ext cx="779146" cy="591909"/>
          </a:xfrm>
          <a:prstGeom prst="roundRect">
            <a:avLst/>
          </a:prstGeom>
          <a:noFill/>
          <a:ln w="76200" cap="flat" cmpd="sng">
            <a:solidFill>
              <a:srgbClr val="EC6B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6B14"/>
              </a:solidFill>
            </a:endParaRPr>
          </a:p>
        </p:txBody>
      </p:sp>
      <p:sp>
        <p:nvSpPr>
          <p:cNvPr id="10" name="Google Shape;344;p55">
            <a:extLst>
              <a:ext uri="{FF2B5EF4-FFF2-40B4-BE49-F238E27FC236}">
                <a16:creationId xmlns:a16="http://schemas.microsoft.com/office/drawing/2014/main" id="{F64A3B51-A46F-35DE-389A-B60417BC792A}"/>
              </a:ext>
            </a:extLst>
          </p:cNvPr>
          <p:cNvSpPr/>
          <p:nvPr/>
        </p:nvSpPr>
        <p:spPr>
          <a:xfrm>
            <a:off x="1721917" y="2284707"/>
            <a:ext cx="779146" cy="429221"/>
          </a:xfrm>
          <a:prstGeom prst="roundRect">
            <a:avLst/>
          </a:prstGeom>
          <a:noFill/>
          <a:ln w="76200" cap="flat" cmpd="sng">
            <a:solidFill>
              <a:srgbClr val="EC6B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6B14"/>
              </a:solidFill>
            </a:endParaRPr>
          </a:p>
        </p:txBody>
      </p:sp>
      <p:cxnSp>
        <p:nvCxnSpPr>
          <p:cNvPr id="16" name="Straight Arrow Connector 15">
            <a:extLst>
              <a:ext uri="{FF2B5EF4-FFF2-40B4-BE49-F238E27FC236}">
                <a16:creationId xmlns:a16="http://schemas.microsoft.com/office/drawing/2014/main" id="{008664A2-BD99-FFDB-4C21-1411C53BEE3D}"/>
              </a:ext>
            </a:extLst>
          </p:cNvPr>
          <p:cNvCxnSpPr>
            <a:cxnSpLocks/>
          </p:cNvCxnSpPr>
          <p:nvPr/>
        </p:nvCxnSpPr>
        <p:spPr>
          <a:xfrm flipV="1">
            <a:off x="2100846" y="1587393"/>
            <a:ext cx="800434" cy="57456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76D05E2-CA58-1688-D62A-3776BA143545}"/>
              </a:ext>
            </a:extLst>
          </p:cNvPr>
          <p:cNvSpPr/>
          <p:nvPr/>
        </p:nvSpPr>
        <p:spPr>
          <a:xfrm>
            <a:off x="6462890" y="3210225"/>
            <a:ext cx="2082621" cy="646331"/>
          </a:xfrm>
          <a:prstGeom prst="rect">
            <a:avLst/>
          </a:prstGeom>
          <a:noFill/>
        </p:spPr>
        <p:txBody>
          <a:bodyPr wrap="none" lIns="91440" tIns="45720" rIns="91440" bIns="45720">
            <a:spAutoFit/>
          </a:bodyPr>
          <a:lstStyle/>
          <a:p>
            <a:pPr algn="ctr"/>
            <a:r>
              <a:rPr lang="en-US" sz="3600" b="1" cap="none" spc="0">
                <a:ln w="0">
                  <a:solidFill>
                    <a:sysClr val="windowText" lastClr="000000"/>
                  </a:solidFill>
                </a:ln>
                <a:solidFill>
                  <a:srgbClr val="EC6B14"/>
                </a:solidFill>
                <a:effectLst>
                  <a:outerShdw blurRad="38100" dist="25400" dir="5400000" algn="ctr" rotWithShape="0">
                    <a:srgbClr val="6E747A">
                      <a:alpha val="43000"/>
                    </a:srgbClr>
                  </a:outerShdw>
                </a:effectLst>
              </a:rPr>
              <a:t>Total: 72</a:t>
            </a:r>
          </a:p>
        </p:txBody>
      </p:sp>
      <p:graphicFrame>
        <p:nvGraphicFramePr>
          <p:cNvPr id="5" name="Table 18">
            <a:extLst>
              <a:ext uri="{FF2B5EF4-FFF2-40B4-BE49-F238E27FC236}">
                <a16:creationId xmlns:a16="http://schemas.microsoft.com/office/drawing/2014/main" id="{1DB13879-DD51-DF5B-0462-217A246D7BE6}"/>
              </a:ext>
            </a:extLst>
          </p:cNvPr>
          <p:cNvGraphicFramePr>
            <a:graphicFrameLocks noGrp="1"/>
          </p:cNvGraphicFramePr>
          <p:nvPr>
            <p:extLst>
              <p:ext uri="{D42A27DB-BD31-4B8C-83A1-F6EECF244321}">
                <p14:modId xmlns:p14="http://schemas.microsoft.com/office/powerpoint/2010/main" val="626377294"/>
              </p:ext>
            </p:extLst>
          </p:nvPr>
        </p:nvGraphicFramePr>
        <p:xfrm>
          <a:off x="6462890" y="589550"/>
          <a:ext cx="2298110" cy="2620675"/>
        </p:xfrm>
        <a:graphic>
          <a:graphicData uri="http://schemas.openxmlformats.org/drawingml/2006/table">
            <a:tbl>
              <a:tblPr firstRow="1" bandRow="1">
                <a:tableStyleId>{F5AB1C69-6EDB-4FF4-983F-18BD219EF322}</a:tableStyleId>
              </a:tblPr>
              <a:tblGrid>
                <a:gridCol w="1149055">
                  <a:extLst>
                    <a:ext uri="{9D8B030D-6E8A-4147-A177-3AD203B41FA5}">
                      <a16:colId xmlns:a16="http://schemas.microsoft.com/office/drawing/2014/main" val="2855742591"/>
                    </a:ext>
                  </a:extLst>
                </a:gridCol>
                <a:gridCol w="1149055">
                  <a:extLst>
                    <a:ext uri="{9D8B030D-6E8A-4147-A177-3AD203B41FA5}">
                      <a16:colId xmlns:a16="http://schemas.microsoft.com/office/drawing/2014/main" val="1403525020"/>
                    </a:ext>
                  </a:extLst>
                </a:gridCol>
              </a:tblGrid>
              <a:tr h="202972">
                <a:tc>
                  <a:txBody>
                    <a:bodyPr/>
                    <a:lstStyle/>
                    <a:p>
                      <a:pPr algn="ctr"/>
                      <a:r>
                        <a:rPr lang="en-US" sz="1200">
                          <a:solidFill>
                            <a:schemeClr val="bg1"/>
                          </a:solidFill>
                        </a:rPr>
                        <a:t>Congruence Metric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rPr>
                        <a:t>Congruence Value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058268"/>
                  </a:ext>
                </a:extLst>
              </a:tr>
              <a:tr h="432695">
                <a:tc>
                  <a:txBody>
                    <a:bodyPr/>
                    <a:lstStyle/>
                    <a:p>
                      <a:pPr algn="ctr"/>
                      <a:r>
                        <a:rPr lang="en-US" b="1"/>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681624"/>
                  </a:ext>
                </a:extLst>
              </a:tr>
              <a:tr h="432695">
                <a:tc>
                  <a:txBody>
                    <a:bodyPr/>
                    <a:lstStyle/>
                    <a:p>
                      <a:pPr algn="ctr"/>
                      <a:r>
                        <a:rPr lang="en-US" b="1"/>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636785"/>
                  </a:ext>
                </a:extLst>
              </a:tr>
              <a:tr h="432695">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39883"/>
                  </a:ext>
                </a:extLst>
              </a:tr>
              <a:tr h="432695">
                <a:tc>
                  <a:txBody>
                    <a:bodyPr/>
                    <a:lstStyle/>
                    <a:p>
                      <a:pPr algn="ctr"/>
                      <a:r>
                        <a:rPr lang="en-US"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01925"/>
                  </a:ext>
                </a:extLst>
              </a:tr>
              <a:tr h="432695">
                <a:tc>
                  <a:txBody>
                    <a:bodyPr/>
                    <a:lstStyle/>
                    <a:p>
                      <a:pPr algn="ctr"/>
                      <a:r>
                        <a:rPr lang="en-US" sz="1400" b="1"/>
                        <a:t>4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080699"/>
                  </a:ext>
                </a:extLst>
              </a:tr>
            </a:tbl>
          </a:graphicData>
        </a:graphic>
      </p:graphicFrame>
      <p:sp>
        <p:nvSpPr>
          <p:cNvPr id="11" name="Google Shape;345;p55">
            <a:extLst>
              <a:ext uri="{FF2B5EF4-FFF2-40B4-BE49-F238E27FC236}">
                <a16:creationId xmlns:a16="http://schemas.microsoft.com/office/drawing/2014/main" id="{86BAF0B5-5584-42C3-411E-B85283980D59}"/>
              </a:ext>
            </a:extLst>
          </p:cNvPr>
          <p:cNvSpPr/>
          <p:nvPr/>
        </p:nvSpPr>
        <p:spPr>
          <a:xfrm>
            <a:off x="6462890" y="1461577"/>
            <a:ext cx="2298110" cy="471698"/>
          </a:xfrm>
          <a:prstGeom prst="rect">
            <a:avLst/>
          </a:prstGeom>
          <a:noFill/>
          <a:ln w="76200" cap="flat" cmpd="sng">
            <a:solidFill>
              <a:srgbClr val="EC6B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6B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4"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7bbca31416_0_15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33" name="Google Shape;233;g27bbca31416_0_157">
            <a:hlinkClick r:id="rId3"/>
          </p:cNvPr>
          <p:cNvSpPr txBox="1">
            <a:spLocks noGrp="1"/>
          </p:cNvSpPr>
          <p:nvPr>
            <p:ph type="subTitle" idx="4294967295"/>
          </p:nvPr>
        </p:nvSpPr>
        <p:spPr>
          <a:xfrm>
            <a:off x="1218062" y="102337"/>
            <a:ext cx="6723063" cy="565150"/>
          </a:xfrm>
          <a:prstGeom prst="rect">
            <a:avLst/>
          </a:prstGeom>
          <a:noFill/>
          <a:ln>
            <a:noFill/>
          </a:ln>
          <a:effectLst/>
        </p:spPr>
        <p:txBody>
          <a:bodyPr spcFirstLastPara="1" wrap="square" lIns="0" tIns="0" rIns="0" bIns="0" anchor="t" anchorCtr="0">
            <a:normAutofit fontScale="92500"/>
          </a:bodyPr>
          <a:lstStyle/>
          <a:p>
            <a:pPr marL="0" indent="0">
              <a:spcBef>
                <a:spcPts val="0"/>
              </a:spcBef>
              <a:buClr>
                <a:srgbClr val="FFFFFF"/>
              </a:buClr>
              <a:buSzPts val="2200"/>
              <a:buNone/>
            </a:pPr>
            <a:r>
              <a:rPr lang="en-US" sz="3400">
                <a:solidFill>
                  <a:srgbClr val="67A2B9"/>
                </a:solidFill>
                <a:latin typeface="Rockwell"/>
                <a:ea typeface="+mj-ea"/>
                <a:sym typeface="Montserrat"/>
              </a:rPr>
              <a:t>EXAMPLE 2: 70 POINT RAW SCORE</a:t>
            </a:r>
            <a:endParaRPr sz="3400">
              <a:solidFill>
                <a:srgbClr val="67A2B9"/>
              </a:solidFill>
              <a:latin typeface="Rockwell"/>
              <a:ea typeface="+mj-ea"/>
              <a:sym typeface="Montserrat"/>
            </a:endParaRPr>
          </a:p>
        </p:txBody>
      </p:sp>
      <p:graphicFrame>
        <p:nvGraphicFramePr>
          <p:cNvPr id="6" name="Table 4">
            <a:extLst>
              <a:ext uri="{FF2B5EF4-FFF2-40B4-BE49-F238E27FC236}">
                <a16:creationId xmlns:a16="http://schemas.microsoft.com/office/drawing/2014/main" id="{7299CFE0-1DC4-D237-157E-14835EABF4D6}"/>
              </a:ext>
            </a:extLst>
          </p:cNvPr>
          <p:cNvGraphicFramePr>
            <a:graphicFrameLocks noGrp="1"/>
          </p:cNvGraphicFramePr>
          <p:nvPr/>
        </p:nvGraphicFramePr>
        <p:xfrm>
          <a:off x="206295" y="3856556"/>
          <a:ext cx="8731410" cy="741680"/>
        </p:xfrm>
        <a:graphic>
          <a:graphicData uri="http://schemas.openxmlformats.org/drawingml/2006/table">
            <a:tbl>
              <a:tblPr firstRow="1" bandRow="1">
                <a:tableStyleId>{5C22544A-7EE6-4342-B048-85BDC9FD1C3A}</a:tableStyleId>
              </a:tblPr>
              <a:tblGrid>
                <a:gridCol w="1455235">
                  <a:extLst>
                    <a:ext uri="{9D8B030D-6E8A-4147-A177-3AD203B41FA5}">
                      <a16:colId xmlns:a16="http://schemas.microsoft.com/office/drawing/2014/main" val="2341821016"/>
                    </a:ext>
                  </a:extLst>
                </a:gridCol>
                <a:gridCol w="1455235">
                  <a:extLst>
                    <a:ext uri="{9D8B030D-6E8A-4147-A177-3AD203B41FA5}">
                      <a16:colId xmlns:a16="http://schemas.microsoft.com/office/drawing/2014/main" val="2632912671"/>
                    </a:ext>
                  </a:extLst>
                </a:gridCol>
                <a:gridCol w="1455235">
                  <a:extLst>
                    <a:ext uri="{9D8B030D-6E8A-4147-A177-3AD203B41FA5}">
                      <a16:colId xmlns:a16="http://schemas.microsoft.com/office/drawing/2014/main" val="2379468113"/>
                    </a:ext>
                  </a:extLst>
                </a:gridCol>
                <a:gridCol w="1455235">
                  <a:extLst>
                    <a:ext uri="{9D8B030D-6E8A-4147-A177-3AD203B41FA5}">
                      <a16:colId xmlns:a16="http://schemas.microsoft.com/office/drawing/2014/main" val="668370111"/>
                    </a:ext>
                  </a:extLst>
                </a:gridCol>
                <a:gridCol w="1455235">
                  <a:extLst>
                    <a:ext uri="{9D8B030D-6E8A-4147-A177-3AD203B41FA5}">
                      <a16:colId xmlns:a16="http://schemas.microsoft.com/office/drawing/2014/main" val="1405604174"/>
                    </a:ext>
                  </a:extLst>
                </a:gridCol>
                <a:gridCol w="1455235">
                  <a:extLst>
                    <a:ext uri="{9D8B030D-6E8A-4147-A177-3AD203B41FA5}">
                      <a16:colId xmlns:a16="http://schemas.microsoft.com/office/drawing/2014/main" val="305240125"/>
                    </a:ext>
                  </a:extLst>
                </a:gridCol>
              </a:tblGrid>
              <a:tr h="370840">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Progressing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Progressing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Proficient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FB33"/>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Proficient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FB33"/>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Exemplary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Exemplary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05663477"/>
                  </a:ext>
                </a:extLst>
              </a:tr>
              <a:tr h="370840">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51-57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58-65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66-73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74-81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82-89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latin typeface="Times New Roman" panose="02020603050405020304" pitchFamily="18" charset="0"/>
                          <a:cs typeface="Times New Roman" panose="02020603050405020304" pitchFamily="18" charset="0"/>
                        </a:rPr>
                        <a:t>90-100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851392"/>
                  </a:ext>
                </a:extLst>
              </a:tr>
            </a:tbl>
          </a:graphicData>
        </a:graphic>
      </p:graphicFrame>
      <p:sp>
        <p:nvSpPr>
          <p:cNvPr id="8" name="Google Shape;341;p55">
            <a:extLst>
              <a:ext uri="{FF2B5EF4-FFF2-40B4-BE49-F238E27FC236}">
                <a16:creationId xmlns:a16="http://schemas.microsoft.com/office/drawing/2014/main" id="{DA66DE68-7D21-B54C-E9EF-04B1EF1A70D6}"/>
              </a:ext>
            </a:extLst>
          </p:cNvPr>
          <p:cNvSpPr/>
          <p:nvPr/>
        </p:nvSpPr>
        <p:spPr>
          <a:xfrm>
            <a:off x="3098561" y="3795113"/>
            <a:ext cx="1473439" cy="836438"/>
          </a:xfrm>
          <a:prstGeom prst="round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7D8BAD6-EEC0-74B1-5580-D29F84AD7F90}"/>
              </a:ext>
            </a:extLst>
          </p:cNvPr>
          <p:cNvPicPr>
            <a:picLocks noChangeAspect="1"/>
          </p:cNvPicPr>
          <p:nvPr/>
        </p:nvPicPr>
        <p:blipFill>
          <a:blip r:embed="rId4"/>
          <a:stretch>
            <a:fillRect/>
          </a:stretch>
        </p:blipFill>
        <p:spPr>
          <a:xfrm>
            <a:off x="-7594" y="741355"/>
            <a:ext cx="5712447" cy="2267909"/>
          </a:xfrm>
          <a:prstGeom prst="rect">
            <a:avLst/>
          </a:prstGeom>
        </p:spPr>
      </p:pic>
      <p:sp>
        <p:nvSpPr>
          <p:cNvPr id="16" name="Google Shape;356;p56">
            <a:extLst>
              <a:ext uri="{FF2B5EF4-FFF2-40B4-BE49-F238E27FC236}">
                <a16:creationId xmlns:a16="http://schemas.microsoft.com/office/drawing/2014/main" id="{2017230A-C473-6EFF-A58E-00C080B39B93}"/>
              </a:ext>
            </a:extLst>
          </p:cNvPr>
          <p:cNvSpPr/>
          <p:nvPr/>
        </p:nvSpPr>
        <p:spPr>
          <a:xfrm>
            <a:off x="2498763" y="902814"/>
            <a:ext cx="781313" cy="665837"/>
          </a:xfrm>
          <a:prstGeom prst="round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7;p56">
            <a:extLst>
              <a:ext uri="{FF2B5EF4-FFF2-40B4-BE49-F238E27FC236}">
                <a16:creationId xmlns:a16="http://schemas.microsoft.com/office/drawing/2014/main" id="{1133038C-ADAC-DB9E-4874-D18CFC64648F}"/>
              </a:ext>
            </a:extLst>
          </p:cNvPr>
          <p:cNvSpPr/>
          <p:nvPr/>
        </p:nvSpPr>
        <p:spPr>
          <a:xfrm>
            <a:off x="2505835" y="2322900"/>
            <a:ext cx="781313" cy="462085"/>
          </a:xfrm>
          <a:prstGeom prst="round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Straight Arrow Connector 8">
            <a:extLst>
              <a:ext uri="{FF2B5EF4-FFF2-40B4-BE49-F238E27FC236}">
                <a16:creationId xmlns:a16="http://schemas.microsoft.com/office/drawing/2014/main" id="{B953E305-DB9E-E32F-BEAA-4097A035AA72}"/>
              </a:ext>
            </a:extLst>
          </p:cNvPr>
          <p:cNvCxnSpPr>
            <a:cxnSpLocks/>
          </p:cNvCxnSpPr>
          <p:nvPr/>
        </p:nvCxnSpPr>
        <p:spPr>
          <a:xfrm flipV="1">
            <a:off x="2889419" y="1688663"/>
            <a:ext cx="0" cy="54864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 name="Rectangle 2">
            <a:extLst>
              <a:ext uri="{FF2B5EF4-FFF2-40B4-BE49-F238E27FC236}">
                <a16:creationId xmlns:a16="http://schemas.microsoft.com/office/drawing/2014/main" id="{8F420962-1F1E-042A-B830-22E5AFDF92C8}"/>
              </a:ext>
            </a:extLst>
          </p:cNvPr>
          <p:cNvSpPr/>
          <p:nvPr/>
        </p:nvSpPr>
        <p:spPr>
          <a:xfrm>
            <a:off x="6553200" y="3288941"/>
            <a:ext cx="2082621" cy="646331"/>
          </a:xfrm>
          <a:prstGeom prst="rect">
            <a:avLst/>
          </a:prstGeom>
          <a:noFill/>
        </p:spPr>
        <p:txBody>
          <a:bodyPr wrap="none" lIns="91440" tIns="45720" rIns="91440" bIns="45720">
            <a:spAutoFit/>
          </a:bodyPr>
          <a:lstStyle/>
          <a:p>
            <a:pPr algn="ctr"/>
            <a:r>
              <a:rPr lang="en-US" sz="3600" b="1" cap="none" spc="0">
                <a:ln w="0">
                  <a:solidFill>
                    <a:sysClr val="windowText" lastClr="000000"/>
                  </a:solidFill>
                </a:ln>
                <a:solidFill>
                  <a:srgbClr val="C00000"/>
                </a:solidFill>
                <a:effectLst>
                  <a:outerShdw blurRad="38100" dist="25400" dir="5400000" algn="ctr" rotWithShape="0">
                    <a:srgbClr val="6E747A">
                      <a:alpha val="43000"/>
                    </a:srgbClr>
                  </a:outerShdw>
                </a:effectLst>
              </a:rPr>
              <a:t>Total: 75</a:t>
            </a:r>
          </a:p>
        </p:txBody>
      </p:sp>
      <p:sp>
        <p:nvSpPr>
          <p:cNvPr id="11" name="Google Shape;341;p55">
            <a:extLst>
              <a:ext uri="{FF2B5EF4-FFF2-40B4-BE49-F238E27FC236}">
                <a16:creationId xmlns:a16="http://schemas.microsoft.com/office/drawing/2014/main" id="{5AA59D70-4ECF-885D-9780-08ADCE7E3A0F}"/>
              </a:ext>
            </a:extLst>
          </p:cNvPr>
          <p:cNvSpPr/>
          <p:nvPr/>
        </p:nvSpPr>
        <p:spPr>
          <a:xfrm>
            <a:off x="4579594" y="3793764"/>
            <a:ext cx="1473439" cy="836438"/>
          </a:xfrm>
          <a:prstGeom prst="round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Arrow: U-Turn 11">
            <a:extLst>
              <a:ext uri="{FF2B5EF4-FFF2-40B4-BE49-F238E27FC236}">
                <a16:creationId xmlns:a16="http://schemas.microsoft.com/office/drawing/2014/main" id="{92A3B70C-A476-EA91-334B-1C0188D3441E}"/>
              </a:ext>
            </a:extLst>
          </p:cNvPr>
          <p:cNvSpPr/>
          <p:nvPr/>
        </p:nvSpPr>
        <p:spPr>
          <a:xfrm>
            <a:off x="3835280" y="3099037"/>
            <a:ext cx="1473439" cy="646332"/>
          </a:xfrm>
          <a:prstGeom prst="utur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18">
            <a:extLst>
              <a:ext uri="{FF2B5EF4-FFF2-40B4-BE49-F238E27FC236}">
                <a16:creationId xmlns:a16="http://schemas.microsoft.com/office/drawing/2014/main" id="{32C4358C-7F69-9F83-57FD-546B306148BC}"/>
              </a:ext>
            </a:extLst>
          </p:cNvPr>
          <p:cNvGraphicFramePr>
            <a:graphicFrameLocks noGrp="1"/>
          </p:cNvGraphicFramePr>
          <p:nvPr>
            <p:extLst>
              <p:ext uri="{D42A27DB-BD31-4B8C-83A1-F6EECF244321}">
                <p14:modId xmlns:p14="http://schemas.microsoft.com/office/powerpoint/2010/main" val="2772615925"/>
              </p:ext>
            </p:extLst>
          </p:nvPr>
        </p:nvGraphicFramePr>
        <p:xfrm>
          <a:off x="6462890" y="668266"/>
          <a:ext cx="2298110" cy="2620675"/>
        </p:xfrm>
        <a:graphic>
          <a:graphicData uri="http://schemas.openxmlformats.org/drawingml/2006/table">
            <a:tbl>
              <a:tblPr firstRow="1" bandRow="1">
                <a:tableStyleId>{F5AB1C69-6EDB-4FF4-983F-18BD219EF322}</a:tableStyleId>
              </a:tblPr>
              <a:tblGrid>
                <a:gridCol w="1149055">
                  <a:extLst>
                    <a:ext uri="{9D8B030D-6E8A-4147-A177-3AD203B41FA5}">
                      <a16:colId xmlns:a16="http://schemas.microsoft.com/office/drawing/2014/main" val="2855742591"/>
                    </a:ext>
                  </a:extLst>
                </a:gridCol>
                <a:gridCol w="1149055">
                  <a:extLst>
                    <a:ext uri="{9D8B030D-6E8A-4147-A177-3AD203B41FA5}">
                      <a16:colId xmlns:a16="http://schemas.microsoft.com/office/drawing/2014/main" val="1403525020"/>
                    </a:ext>
                  </a:extLst>
                </a:gridCol>
              </a:tblGrid>
              <a:tr h="202972">
                <a:tc>
                  <a:txBody>
                    <a:bodyPr/>
                    <a:lstStyle/>
                    <a:p>
                      <a:pPr algn="ctr"/>
                      <a:r>
                        <a:rPr lang="en-US" sz="1200">
                          <a:solidFill>
                            <a:schemeClr val="bg1"/>
                          </a:solidFill>
                        </a:rPr>
                        <a:t>Congruence Metric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rPr>
                        <a:t>Congruence Value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058268"/>
                  </a:ext>
                </a:extLst>
              </a:tr>
              <a:tr h="432695">
                <a:tc>
                  <a:txBody>
                    <a:bodyPr/>
                    <a:lstStyle/>
                    <a:p>
                      <a:pPr algn="ctr"/>
                      <a:r>
                        <a:rPr lang="en-US" b="1"/>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681624"/>
                  </a:ext>
                </a:extLst>
              </a:tr>
              <a:tr h="432695">
                <a:tc>
                  <a:txBody>
                    <a:bodyPr/>
                    <a:lstStyle/>
                    <a:p>
                      <a:pPr algn="ctr"/>
                      <a:r>
                        <a:rPr lang="en-US" b="1"/>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636785"/>
                  </a:ext>
                </a:extLst>
              </a:tr>
              <a:tr h="432695">
                <a:tc>
                  <a:txBody>
                    <a:bodyPr/>
                    <a:lstStyle/>
                    <a:p>
                      <a:pPr algn="ctr"/>
                      <a:r>
                        <a:rPr lang="en-US" b="1"/>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39883"/>
                  </a:ext>
                </a:extLst>
              </a:tr>
              <a:tr h="432695">
                <a:tc>
                  <a:txBody>
                    <a:bodyPr/>
                    <a:lstStyle/>
                    <a:p>
                      <a:pPr algn="ctr"/>
                      <a:r>
                        <a:rPr lang="en-US"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01925"/>
                  </a:ext>
                </a:extLst>
              </a:tr>
              <a:tr h="432695">
                <a:tc>
                  <a:txBody>
                    <a:bodyPr/>
                    <a:lstStyle/>
                    <a:p>
                      <a:pPr algn="ctr"/>
                      <a:r>
                        <a:rPr lang="en-US" sz="1400" b="1"/>
                        <a:t>4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080699"/>
                  </a:ext>
                </a:extLst>
              </a:tr>
            </a:tbl>
          </a:graphicData>
        </a:graphic>
      </p:graphicFrame>
      <p:sp>
        <p:nvSpPr>
          <p:cNvPr id="13" name="Google Shape;345;p55">
            <a:extLst>
              <a:ext uri="{FF2B5EF4-FFF2-40B4-BE49-F238E27FC236}">
                <a16:creationId xmlns:a16="http://schemas.microsoft.com/office/drawing/2014/main" id="{8CA78CED-F34A-E834-E4C7-49B7A43310EE}"/>
              </a:ext>
            </a:extLst>
          </p:cNvPr>
          <p:cNvSpPr/>
          <p:nvPr/>
        </p:nvSpPr>
        <p:spPr>
          <a:xfrm>
            <a:off x="6470945" y="1093287"/>
            <a:ext cx="2298110" cy="471698"/>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6B14"/>
              </a:solidFill>
            </a:endParaRPr>
          </a:p>
        </p:txBody>
      </p:sp>
    </p:spTree>
    <p:extLst>
      <p:ext uri="{BB962C8B-B14F-4D97-AF65-F5344CB8AC3E}">
        <p14:creationId xmlns:p14="http://schemas.microsoft.com/office/powerpoint/2010/main" val="1365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3"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Objectives</a:t>
            </a:r>
          </a:p>
        </p:txBody>
      </p:sp>
      <p:sp>
        <p:nvSpPr>
          <p:cNvPr id="3" name="Content Placeholder 2"/>
          <p:cNvSpPr>
            <a:spLocks noGrp="1"/>
          </p:cNvSpPr>
          <p:nvPr>
            <p:ph idx="1"/>
          </p:nvPr>
        </p:nvSpPr>
        <p:spPr/>
        <p:txBody>
          <a:bodyPr>
            <a:normAutofit fontScale="92500" lnSpcReduction="10000"/>
          </a:bodyPr>
          <a:lstStyle/>
          <a:p>
            <a:pPr marL="0" indent="0">
              <a:buNone/>
            </a:pPr>
            <a:r>
              <a:rPr lang="en-US"/>
              <a:t>SDMC members will be able to:</a:t>
            </a:r>
          </a:p>
          <a:p>
            <a:pPr lvl="1"/>
            <a:r>
              <a:rPr lang="en-US"/>
              <a:t>Articulate the importance and rationale of the LEAD (Leadership Effectiveness And Development) system.</a:t>
            </a:r>
          </a:p>
          <a:p>
            <a:pPr lvl="1"/>
            <a:r>
              <a:rPr lang="en-US"/>
              <a:t>Obtain a high-level understanding of the components of how principals are evaluated.</a:t>
            </a:r>
          </a:p>
          <a:p>
            <a:pPr lvl="1"/>
            <a:r>
              <a:rPr lang="en-US"/>
              <a:t>Participate in an informal question and answer to obtain additional clarity.</a:t>
            </a:r>
          </a:p>
        </p:txBody>
      </p:sp>
      <p:sp>
        <p:nvSpPr>
          <p:cNvPr id="4" name="Slide Number Placeholder 3"/>
          <p:cNvSpPr>
            <a:spLocks noGrp="1"/>
          </p:cNvSpPr>
          <p:nvPr>
            <p:ph type="sldNum" sz="quarter" idx="12"/>
          </p:nvPr>
        </p:nvSpPr>
        <p:spPr/>
        <p:txBody>
          <a:bodyPr/>
          <a:lstStyle/>
          <a:p>
            <a:fld id="{FD52C1F8-3BA5-F24E-8618-E52498D87186}" type="slidenum">
              <a:rPr lang="en-US" smtClean="0"/>
              <a:t>2</a:t>
            </a:fld>
            <a:endParaRPr lang="en-US"/>
          </a:p>
        </p:txBody>
      </p:sp>
    </p:spTree>
    <p:extLst>
      <p:ext uri="{BB962C8B-B14F-4D97-AF65-F5344CB8AC3E}">
        <p14:creationId xmlns:p14="http://schemas.microsoft.com/office/powerpoint/2010/main" val="3278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a:t>What is LEAD &amp; Why is it Important?</a:t>
            </a:r>
          </a:p>
        </p:txBody>
      </p:sp>
      <p:sp>
        <p:nvSpPr>
          <p:cNvPr id="3" name="Content Placeholder 2"/>
          <p:cNvSpPr>
            <a:spLocks noGrp="1"/>
          </p:cNvSpPr>
          <p:nvPr>
            <p:ph idx="1"/>
          </p:nvPr>
        </p:nvSpPr>
        <p:spPr>
          <a:xfrm>
            <a:off x="457200" y="1200151"/>
            <a:ext cx="8311243" cy="3394472"/>
          </a:xfrm>
        </p:spPr>
        <p:txBody>
          <a:bodyPr vert="horz" lIns="91440" tIns="45720" rIns="91440" bIns="45720" rtlCol="0" anchor="t">
            <a:normAutofit/>
          </a:bodyPr>
          <a:lstStyle/>
          <a:p>
            <a:r>
              <a:rPr lang="en-US" sz="2000"/>
              <a:t>LEAD is a rigorous principal appraisal system designed to focus on the </a:t>
            </a:r>
            <a:r>
              <a:rPr lang="en-US" sz="2000" b="1"/>
              <a:t>most important indicators that make a campus successful</a:t>
            </a:r>
            <a:r>
              <a:rPr lang="en-US" sz="2000"/>
              <a:t>, particularly high-quality instruction and student achievement.</a:t>
            </a:r>
          </a:p>
          <a:p>
            <a:r>
              <a:rPr lang="en-US" sz="2000"/>
              <a:t>LEAD places the appropriate attention on outcomes. </a:t>
            </a:r>
          </a:p>
          <a:p>
            <a:r>
              <a:rPr lang="en-US" sz="2000"/>
              <a:t>LEAD is implemented alongside significant support efforts to build capacity and success of our principals. </a:t>
            </a:r>
          </a:p>
        </p:txBody>
      </p:sp>
      <p:sp>
        <p:nvSpPr>
          <p:cNvPr id="4" name="Slide Number Placeholder 3"/>
          <p:cNvSpPr>
            <a:spLocks noGrp="1"/>
          </p:cNvSpPr>
          <p:nvPr>
            <p:ph type="sldNum" sz="quarter" idx="12"/>
          </p:nvPr>
        </p:nvSpPr>
        <p:spPr/>
        <p:txBody>
          <a:bodyPr/>
          <a:lstStyle/>
          <a:p>
            <a:fld id="{FD52C1F8-3BA5-F24E-8618-E52498D87186}" type="slidenum">
              <a:rPr lang="en-US" smtClean="0"/>
              <a:t>3</a:t>
            </a:fld>
            <a:endParaRPr lang="en-US"/>
          </a:p>
        </p:txBody>
      </p:sp>
      <p:sp>
        <p:nvSpPr>
          <p:cNvPr id="6" name="Title 1">
            <a:extLst>
              <a:ext uri="{FF2B5EF4-FFF2-40B4-BE49-F238E27FC236}">
                <a16:creationId xmlns:a16="http://schemas.microsoft.com/office/drawing/2014/main" id="{C83C6E60-B88F-80C1-91D4-88239425B1CE}"/>
              </a:ext>
            </a:extLst>
          </p:cNvPr>
          <p:cNvSpPr txBox="1">
            <a:spLocks/>
          </p:cNvSpPr>
          <p:nvPr/>
        </p:nvSpPr>
        <p:spPr>
          <a:xfrm>
            <a:off x="926646" y="3311229"/>
            <a:ext cx="7372350" cy="10912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67A2B9"/>
                </a:solidFill>
                <a:latin typeface="Rockwell"/>
                <a:ea typeface="+mj-ea"/>
                <a:cs typeface="Rockwell"/>
              </a:defRPr>
            </a:lvl1pPr>
          </a:lstStyle>
          <a:p>
            <a:pPr algn="ctr"/>
            <a:r>
              <a:rPr lang="en-US" sz="3200"/>
              <a:t>LEAD supports the HISD: Destination 2035 Strategy and keeps students first.</a:t>
            </a:r>
          </a:p>
        </p:txBody>
      </p:sp>
    </p:spTree>
    <p:extLst>
      <p:ext uri="{BB962C8B-B14F-4D97-AF65-F5344CB8AC3E}">
        <p14:creationId xmlns:p14="http://schemas.microsoft.com/office/powerpoint/2010/main" val="27137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Effectiveness Areas</a:t>
            </a:r>
          </a:p>
        </p:txBody>
      </p:sp>
      <p:sp>
        <p:nvSpPr>
          <p:cNvPr id="4" name="Slide Number Placeholder 3"/>
          <p:cNvSpPr>
            <a:spLocks noGrp="1"/>
          </p:cNvSpPr>
          <p:nvPr>
            <p:ph type="sldNum" sz="quarter" idx="12"/>
          </p:nvPr>
        </p:nvSpPr>
        <p:spPr/>
        <p:txBody>
          <a:bodyPr/>
          <a:lstStyle/>
          <a:p>
            <a:fld id="{FD52C1F8-3BA5-F24E-8618-E52498D87186}" type="slidenum">
              <a:rPr lang="en-US" smtClean="0"/>
              <a:t>4</a:t>
            </a:fld>
            <a:endParaRPr lang="en-US"/>
          </a:p>
        </p:txBody>
      </p:sp>
      <p:graphicFrame>
        <p:nvGraphicFramePr>
          <p:cNvPr id="9" name="Chart 8">
            <a:extLst>
              <a:ext uri="{FF2B5EF4-FFF2-40B4-BE49-F238E27FC236}">
                <a16:creationId xmlns:a16="http://schemas.microsoft.com/office/drawing/2014/main" id="{06DD1721-2F23-5220-E3F9-E435D4460540}"/>
              </a:ext>
            </a:extLst>
          </p:cNvPr>
          <p:cNvGraphicFramePr/>
          <p:nvPr>
            <p:extLst>
              <p:ext uri="{D42A27DB-BD31-4B8C-83A1-F6EECF244321}">
                <p14:modId xmlns:p14="http://schemas.microsoft.com/office/powerpoint/2010/main" val="249516942"/>
              </p:ext>
            </p:extLst>
          </p:nvPr>
        </p:nvGraphicFramePr>
        <p:xfrm>
          <a:off x="1524000" y="697047"/>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68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Effectiveness Areas</a:t>
            </a:r>
          </a:p>
        </p:txBody>
      </p:sp>
      <p:sp>
        <p:nvSpPr>
          <p:cNvPr id="4" name="Slide Number Placeholder 3"/>
          <p:cNvSpPr>
            <a:spLocks noGrp="1"/>
          </p:cNvSpPr>
          <p:nvPr>
            <p:ph type="sldNum" sz="quarter" idx="12"/>
          </p:nvPr>
        </p:nvSpPr>
        <p:spPr/>
        <p:txBody>
          <a:bodyPr/>
          <a:lstStyle/>
          <a:p>
            <a:fld id="{FD52C1F8-3BA5-F24E-8618-E52498D87186}" type="slidenum">
              <a:rPr lang="en-US" smtClean="0"/>
              <a:t>5</a:t>
            </a:fld>
            <a:endParaRPr lang="en-US"/>
          </a:p>
        </p:txBody>
      </p:sp>
      <p:graphicFrame>
        <p:nvGraphicFramePr>
          <p:cNvPr id="22" name="Chart 21">
            <a:extLst>
              <a:ext uri="{FF2B5EF4-FFF2-40B4-BE49-F238E27FC236}">
                <a16:creationId xmlns:a16="http://schemas.microsoft.com/office/drawing/2014/main" id="{0E9C746A-019A-6A9B-21F2-C9419FC3C4BA}"/>
              </a:ext>
            </a:extLst>
          </p:cNvPr>
          <p:cNvGraphicFramePr/>
          <p:nvPr>
            <p:extLst>
              <p:ext uri="{D42A27DB-BD31-4B8C-83A1-F6EECF244321}">
                <p14:modId xmlns:p14="http://schemas.microsoft.com/office/powerpoint/2010/main" val="2686987457"/>
              </p:ext>
            </p:extLst>
          </p:nvPr>
        </p:nvGraphicFramePr>
        <p:xfrm>
          <a:off x="1524000" y="69704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4CB3251A-B1DD-904E-A3F0-0605FC1EEB4B}"/>
              </a:ext>
            </a:extLst>
          </p:cNvPr>
          <p:cNvSpPr/>
          <p:nvPr/>
        </p:nvSpPr>
        <p:spPr>
          <a:xfrm>
            <a:off x="3156156" y="2631112"/>
            <a:ext cx="430653"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8%</a:t>
            </a:r>
          </a:p>
        </p:txBody>
      </p:sp>
      <p:sp>
        <p:nvSpPr>
          <p:cNvPr id="24" name="Rectangle 23">
            <a:extLst>
              <a:ext uri="{FF2B5EF4-FFF2-40B4-BE49-F238E27FC236}">
                <a16:creationId xmlns:a16="http://schemas.microsoft.com/office/drawing/2014/main" id="{6DFD4B56-C9E1-851C-967E-F2EBC2407CE9}"/>
              </a:ext>
            </a:extLst>
          </p:cNvPr>
          <p:cNvSpPr/>
          <p:nvPr/>
        </p:nvSpPr>
        <p:spPr>
          <a:xfrm>
            <a:off x="3284958" y="2872002"/>
            <a:ext cx="520126"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12%</a:t>
            </a:r>
          </a:p>
        </p:txBody>
      </p:sp>
      <p:sp>
        <p:nvSpPr>
          <p:cNvPr id="25" name="Rectangle 24">
            <a:extLst>
              <a:ext uri="{FF2B5EF4-FFF2-40B4-BE49-F238E27FC236}">
                <a16:creationId xmlns:a16="http://schemas.microsoft.com/office/drawing/2014/main" id="{E8C2EFA7-BEC6-02E5-982E-0F6B7A71CB01}"/>
              </a:ext>
            </a:extLst>
          </p:cNvPr>
          <p:cNvSpPr/>
          <p:nvPr/>
        </p:nvSpPr>
        <p:spPr>
          <a:xfrm>
            <a:off x="3431458" y="3122180"/>
            <a:ext cx="520126"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10%</a:t>
            </a:r>
          </a:p>
        </p:txBody>
      </p:sp>
      <p:sp>
        <p:nvSpPr>
          <p:cNvPr id="26" name="Rectangle 25">
            <a:extLst>
              <a:ext uri="{FF2B5EF4-FFF2-40B4-BE49-F238E27FC236}">
                <a16:creationId xmlns:a16="http://schemas.microsoft.com/office/drawing/2014/main" id="{9264FA8F-AC95-98EC-2D2B-54DFAE8FD0D9}"/>
              </a:ext>
            </a:extLst>
          </p:cNvPr>
          <p:cNvSpPr/>
          <p:nvPr/>
        </p:nvSpPr>
        <p:spPr>
          <a:xfrm>
            <a:off x="3594672" y="3351603"/>
            <a:ext cx="520126"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5%</a:t>
            </a:r>
          </a:p>
        </p:txBody>
      </p:sp>
      <p:cxnSp>
        <p:nvCxnSpPr>
          <p:cNvPr id="28" name="Straight Arrow Connector 27">
            <a:extLst>
              <a:ext uri="{FF2B5EF4-FFF2-40B4-BE49-F238E27FC236}">
                <a16:creationId xmlns:a16="http://schemas.microsoft.com/office/drawing/2014/main" id="{861E8736-AFE3-011C-8605-25D1C60A0870}"/>
              </a:ext>
            </a:extLst>
          </p:cNvPr>
          <p:cNvCxnSpPr>
            <a:cxnSpLocks/>
          </p:cNvCxnSpPr>
          <p:nvPr/>
        </p:nvCxnSpPr>
        <p:spPr>
          <a:xfrm>
            <a:off x="2406937" y="2690106"/>
            <a:ext cx="820011" cy="1268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AFAB4FF-2A72-52C0-C984-F8ED8ED58D94}"/>
              </a:ext>
            </a:extLst>
          </p:cNvPr>
          <p:cNvSpPr/>
          <p:nvPr/>
        </p:nvSpPr>
        <p:spPr>
          <a:xfrm>
            <a:off x="1287780" y="2479979"/>
            <a:ext cx="1206910"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NWEA MOY</a:t>
            </a:r>
          </a:p>
        </p:txBody>
      </p:sp>
      <p:sp>
        <p:nvSpPr>
          <p:cNvPr id="31" name="Rectangle 30">
            <a:extLst>
              <a:ext uri="{FF2B5EF4-FFF2-40B4-BE49-F238E27FC236}">
                <a16:creationId xmlns:a16="http://schemas.microsoft.com/office/drawing/2014/main" id="{436CB244-B6C9-E02B-142F-4744CFB8BDC1}"/>
              </a:ext>
            </a:extLst>
          </p:cNvPr>
          <p:cNvSpPr/>
          <p:nvPr/>
        </p:nvSpPr>
        <p:spPr>
          <a:xfrm>
            <a:off x="1337680" y="2816941"/>
            <a:ext cx="1206910"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NWEA EOY</a:t>
            </a:r>
          </a:p>
        </p:txBody>
      </p:sp>
      <p:sp>
        <p:nvSpPr>
          <p:cNvPr id="32" name="Rectangle 31">
            <a:extLst>
              <a:ext uri="{FF2B5EF4-FFF2-40B4-BE49-F238E27FC236}">
                <a16:creationId xmlns:a16="http://schemas.microsoft.com/office/drawing/2014/main" id="{FF188FF8-9690-7248-1055-39BF97CC647D}"/>
              </a:ext>
            </a:extLst>
          </p:cNvPr>
          <p:cNvSpPr/>
          <p:nvPr/>
        </p:nvSpPr>
        <p:spPr>
          <a:xfrm>
            <a:off x="584036" y="3156153"/>
            <a:ext cx="2023724"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OVERALL TEA RATING</a:t>
            </a:r>
          </a:p>
        </p:txBody>
      </p:sp>
      <p:cxnSp>
        <p:nvCxnSpPr>
          <p:cNvPr id="33" name="Straight Arrow Connector 32">
            <a:extLst>
              <a:ext uri="{FF2B5EF4-FFF2-40B4-BE49-F238E27FC236}">
                <a16:creationId xmlns:a16="http://schemas.microsoft.com/office/drawing/2014/main" id="{4366784C-7340-C6DB-7EF2-C1A04705F055}"/>
              </a:ext>
            </a:extLst>
          </p:cNvPr>
          <p:cNvCxnSpPr>
            <a:cxnSpLocks/>
          </p:cNvCxnSpPr>
          <p:nvPr/>
        </p:nvCxnSpPr>
        <p:spPr>
          <a:xfrm>
            <a:off x="2542376" y="3334530"/>
            <a:ext cx="889082" cy="74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39E218B7-37E2-C222-B611-AC3FA080C738}"/>
              </a:ext>
            </a:extLst>
          </p:cNvPr>
          <p:cNvSpPr/>
          <p:nvPr/>
        </p:nvSpPr>
        <p:spPr>
          <a:xfrm>
            <a:off x="967493" y="3520359"/>
            <a:ext cx="1856575" cy="3716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a:solidFill>
                  <a:schemeClr val="tx1"/>
                </a:solidFill>
              </a:rPr>
              <a:t>CLOSING THE GAPS</a:t>
            </a:r>
          </a:p>
        </p:txBody>
      </p:sp>
      <p:cxnSp>
        <p:nvCxnSpPr>
          <p:cNvPr id="36" name="Straight Arrow Connector 35">
            <a:extLst>
              <a:ext uri="{FF2B5EF4-FFF2-40B4-BE49-F238E27FC236}">
                <a16:creationId xmlns:a16="http://schemas.microsoft.com/office/drawing/2014/main" id="{6C6172C2-7217-98A7-CD86-D6856F8BA62A}"/>
              </a:ext>
            </a:extLst>
          </p:cNvPr>
          <p:cNvCxnSpPr>
            <a:cxnSpLocks/>
          </p:cNvCxnSpPr>
          <p:nvPr/>
        </p:nvCxnSpPr>
        <p:spPr>
          <a:xfrm flipV="1">
            <a:off x="2781851" y="3549142"/>
            <a:ext cx="866839" cy="1488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15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a:t>Effectiveness Area: Student Achievement</a:t>
            </a:r>
          </a:p>
        </p:txBody>
      </p:sp>
      <p:sp>
        <p:nvSpPr>
          <p:cNvPr id="4" name="Slide Number Placeholder 3"/>
          <p:cNvSpPr>
            <a:spLocks noGrp="1"/>
          </p:cNvSpPr>
          <p:nvPr>
            <p:ph type="sldNum" sz="quarter" idx="12"/>
          </p:nvPr>
        </p:nvSpPr>
        <p:spPr/>
        <p:txBody>
          <a:bodyPr/>
          <a:lstStyle/>
          <a:p>
            <a:fld id="{FD52C1F8-3BA5-F24E-8618-E52498D87186}" type="slidenum">
              <a:rPr lang="en-US" smtClean="0"/>
              <a:t>6</a:t>
            </a:fld>
            <a:endParaRPr lang="en-US"/>
          </a:p>
        </p:txBody>
      </p:sp>
      <p:sp>
        <p:nvSpPr>
          <p:cNvPr id="6" name="Content Placeholder 2">
            <a:extLst>
              <a:ext uri="{FF2B5EF4-FFF2-40B4-BE49-F238E27FC236}">
                <a16:creationId xmlns:a16="http://schemas.microsoft.com/office/drawing/2014/main" id="{8488EE2F-13C6-4B7E-2E8C-19539BDBD577}"/>
              </a:ext>
            </a:extLst>
          </p:cNvPr>
          <p:cNvSpPr txBox="1">
            <a:spLocks/>
          </p:cNvSpPr>
          <p:nvPr/>
        </p:nvSpPr>
        <p:spPr>
          <a:xfrm>
            <a:off x="464026" y="1451241"/>
            <a:ext cx="3684896" cy="238923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en-US" sz="2000" b="1"/>
              <a:t>Why is this important?</a:t>
            </a:r>
            <a:endParaRPr lang="en-US" sz="2000"/>
          </a:p>
          <a:p>
            <a:pPr marL="0" indent="0" algn="ctr">
              <a:buFont typeface="Arial"/>
              <a:buNone/>
            </a:pPr>
            <a:r>
              <a:rPr lang="en-US" sz="2000"/>
              <a:t>Improving student achievement and closing historic gaps is the most critical goal of our work as HISD educators.</a:t>
            </a:r>
            <a:endParaRPr lang="en-US" sz="1800"/>
          </a:p>
        </p:txBody>
      </p:sp>
      <p:sp>
        <p:nvSpPr>
          <p:cNvPr id="9" name="Content Placeholder 2">
            <a:extLst>
              <a:ext uri="{FF2B5EF4-FFF2-40B4-BE49-F238E27FC236}">
                <a16:creationId xmlns:a16="http://schemas.microsoft.com/office/drawing/2014/main" id="{798EDC5B-3754-0764-35C3-7C88D7D69F15}"/>
              </a:ext>
            </a:extLst>
          </p:cNvPr>
          <p:cNvSpPr txBox="1">
            <a:spLocks/>
          </p:cNvSpPr>
          <p:nvPr/>
        </p:nvSpPr>
        <p:spPr>
          <a:xfrm>
            <a:off x="4995078" y="1451241"/>
            <a:ext cx="3684896" cy="238923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en-US" sz="2000" b="1"/>
              <a:t>How is this measured?</a:t>
            </a:r>
            <a:endParaRPr lang="en-US" sz="2000"/>
          </a:p>
          <a:p>
            <a:pPr marL="0" indent="0" algn="ctr">
              <a:buFont typeface="Arial"/>
              <a:buNone/>
            </a:pPr>
            <a:r>
              <a:rPr lang="en-US" sz="2000"/>
              <a:t>Student Achievement is measured via outcome and growth measures from two rigorous assessments: STAAR and NWEA MAP.</a:t>
            </a:r>
            <a:endParaRPr lang="en-US" sz="1800"/>
          </a:p>
        </p:txBody>
      </p:sp>
      <p:graphicFrame>
        <p:nvGraphicFramePr>
          <p:cNvPr id="5" name="Table 4">
            <a:extLst>
              <a:ext uri="{FF2B5EF4-FFF2-40B4-BE49-F238E27FC236}">
                <a16:creationId xmlns:a16="http://schemas.microsoft.com/office/drawing/2014/main" id="{4BF305D5-E5D2-5614-CB1B-D2D511843A84}"/>
              </a:ext>
            </a:extLst>
          </p:cNvPr>
          <p:cNvGraphicFramePr>
            <a:graphicFrameLocks noGrp="1"/>
          </p:cNvGraphicFramePr>
          <p:nvPr>
            <p:extLst>
              <p:ext uri="{D42A27DB-BD31-4B8C-83A1-F6EECF244321}">
                <p14:modId xmlns:p14="http://schemas.microsoft.com/office/powerpoint/2010/main" val="2643104992"/>
              </p:ext>
            </p:extLst>
          </p:nvPr>
        </p:nvGraphicFramePr>
        <p:xfrm>
          <a:off x="4811043" y="4279852"/>
          <a:ext cx="4268184" cy="415945"/>
        </p:xfrm>
        <a:graphic>
          <a:graphicData uri="http://schemas.openxmlformats.org/drawingml/2006/table">
            <a:tbl>
              <a:tblPr firstRow="1" bandRow="1">
                <a:tableStyleId>{5C22544A-7EE6-4342-B048-85BDC9FD1C3A}</a:tableStyleId>
              </a:tblPr>
              <a:tblGrid>
                <a:gridCol w="1067046">
                  <a:extLst>
                    <a:ext uri="{9D8B030D-6E8A-4147-A177-3AD203B41FA5}">
                      <a16:colId xmlns:a16="http://schemas.microsoft.com/office/drawing/2014/main" val="3724668388"/>
                    </a:ext>
                  </a:extLst>
                </a:gridCol>
                <a:gridCol w="1067046">
                  <a:extLst>
                    <a:ext uri="{9D8B030D-6E8A-4147-A177-3AD203B41FA5}">
                      <a16:colId xmlns:a16="http://schemas.microsoft.com/office/drawing/2014/main" val="723502728"/>
                    </a:ext>
                  </a:extLst>
                </a:gridCol>
                <a:gridCol w="1067046">
                  <a:extLst>
                    <a:ext uri="{9D8B030D-6E8A-4147-A177-3AD203B41FA5}">
                      <a16:colId xmlns:a16="http://schemas.microsoft.com/office/drawing/2014/main" val="1735646021"/>
                    </a:ext>
                  </a:extLst>
                </a:gridCol>
                <a:gridCol w="1067046">
                  <a:extLst>
                    <a:ext uri="{9D8B030D-6E8A-4147-A177-3AD203B41FA5}">
                      <a16:colId xmlns:a16="http://schemas.microsoft.com/office/drawing/2014/main" val="3464587265"/>
                    </a:ext>
                  </a:extLst>
                </a:gridCol>
              </a:tblGrid>
              <a:tr h="415945">
                <a:tc>
                  <a:txBody>
                    <a:bodyPr/>
                    <a:lstStyle/>
                    <a:p>
                      <a:pPr algn="ctr"/>
                      <a:r>
                        <a:rPr lang="en-US" sz="1050"/>
                        <a:t>Student Achievement</a:t>
                      </a:r>
                    </a:p>
                  </a:txBody>
                  <a:tcPr>
                    <a:solidFill>
                      <a:schemeClr val="accent3"/>
                    </a:solidFill>
                  </a:tcPr>
                </a:tc>
                <a:tc>
                  <a:txBody>
                    <a:bodyPr/>
                    <a:lstStyle/>
                    <a:p>
                      <a:pPr algn="ctr"/>
                      <a:r>
                        <a:rPr lang="en-US" sz="1050"/>
                        <a:t>Quality of Instruction</a:t>
                      </a:r>
                    </a:p>
                  </a:txBody>
                  <a:tcPr>
                    <a:solidFill>
                      <a:schemeClr val="accent4">
                        <a:lumMod val="20000"/>
                        <a:lumOff val="80000"/>
                      </a:schemeClr>
                    </a:solidFill>
                  </a:tcPr>
                </a:tc>
                <a:tc>
                  <a:txBody>
                    <a:bodyPr/>
                    <a:lstStyle/>
                    <a:p>
                      <a:pPr algn="ctr"/>
                      <a:r>
                        <a:rPr lang="en-US" sz="1050"/>
                        <a:t>Special Education</a:t>
                      </a:r>
                    </a:p>
                  </a:txBody>
                  <a:tcPr>
                    <a:solidFill>
                      <a:schemeClr val="accent4">
                        <a:lumMod val="20000"/>
                        <a:lumOff val="80000"/>
                      </a:schemeClr>
                    </a:solidFill>
                  </a:tcPr>
                </a:tc>
                <a:tc>
                  <a:txBody>
                    <a:bodyPr/>
                    <a:lstStyle/>
                    <a:p>
                      <a:pPr algn="ctr"/>
                      <a:r>
                        <a:rPr lang="en-US" sz="1050"/>
                        <a:t>School Action Plan</a:t>
                      </a:r>
                    </a:p>
                  </a:txBody>
                  <a:tcPr>
                    <a:solidFill>
                      <a:schemeClr val="accent4">
                        <a:lumMod val="20000"/>
                        <a:lumOff val="80000"/>
                      </a:schemeClr>
                    </a:solidFill>
                  </a:tcPr>
                </a:tc>
                <a:extLst>
                  <a:ext uri="{0D108BD9-81ED-4DB2-BD59-A6C34878D82A}">
                    <a16:rowId xmlns:a16="http://schemas.microsoft.com/office/drawing/2014/main" val="1066298600"/>
                  </a:ext>
                </a:extLst>
              </a:tr>
            </a:tbl>
          </a:graphicData>
        </a:graphic>
      </p:graphicFrame>
    </p:spTree>
    <p:extLst>
      <p:ext uri="{BB962C8B-B14F-4D97-AF65-F5344CB8AC3E}">
        <p14:creationId xmlns:p14="http://schemas.microsoft.com/office/powerpoint/2010/main" val="26616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6" y="261129"/>
            <a:ext cx="8229600" cy="857250"/>
          </a:xfrm>
        </p:spPr>
        <p:txBody>
          <a:bodyPr>
            <a:noAutofit/>
          </a:bodyPr>
          <a:lstStyle/>
          <a:p>
            <a:pPr algn="ctr"/>
            <a:r>
              <a:rPr lang="en-US" sz="3200"/>
              <a:t>Effectiveness Area: Quality of Instruction</a:t>
            </a:r>
          </a:p>
        </p:txBody>
      </p:sp>
      <p:sp>
        <p:nvSpPr>
          <p:cNvPr id="3" name="Content Placeholder 2"/>
          <p:cNvSpPr>
            <a:spLocks noGrp="1"/>
          </p:cNvSpPr>
          <p:nvPr>
            <p:ph idx="1"/>
          </p:nvPr>
        </p:nvSpPr>
        <p:spPr>
          <a:xfrm>
            <a:off x="464026" y="1451241"/>
            <a:ext cx="3684896" cy="2389239"/>
          </a:xfrm>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000" b="1"/>
              <a:t>Why is this important?</a:t>
            </a:r>
            <a:endParaRPr lang="en-US" sz="2000"/>
          </a:p>
          <a:p>
            <a:pPr marL="0" indent="0" algn="ctr">
              <a:buNone/>
            </a:pPr>
            <a:r>
              <a:rPr lang="en-US" sz="2000"/>
              <a:t>HISD believes quality of instruction is the most important factor in raising student achievement.</a:t>
            </a:r>
            <a:endParaRPr lang="en-US" sz="1800"/>
          </a:p>
        </p:txBody>
      </p:sp>
      <p:sp>
        <p:nvSpPr>
          <p:cNvPr id="4" name="Slide Number Placeholder 3"/>
          <p:cNvSpPr>
            <a:spLocks noGrp="1"/>
          </p:cNvSpPr>
          <p:nvPr>
            <p:ph type="sldNum" sz="quarter" idx="12"/>
          </p:nvPr>
        </p:nvSpPr>
        <p:spPr/>
        <p:txBody>
          <a:bodyPr/>
          <a:lstStyle/>
          <a:p>
            <a:fld id="{FD52C1F8-3BA5-F24E-8618-E52498D87186}" type="slidenum">
              <a:rPr lang="en-US" smtClean="0"/>
              <a:t>7</a:t>
            </a:fld>
            <a:endParaRPr lang="en-US"/>
          </a:p>
        </p:txBody>
      </p:sp>
      <p:sp>
        <p:nvSpPr>
          <p:cNvPr id="5" name="Content Placeholder 2">
            <a:extLst>
              <a:ext uri="{FF2B5EF4-FFF2-40B4-BE49-F238E27FC236}">
                <a16:creationId xmlns:a16="http://schemas.microsoft.com/office/drawing/2014/main" id="{C90E3714-0975-0632-3F10-A53652D9D87B}"/>
              </a:ext>
            </a:extLst>
          </p:cNvPr>
          <p:cNvSpPr txBox="1">
            <a:spLocks/>
          </p:cNvSpPr>
          <p:nvPr/>
        </p:nvSpPr>
        <p:spPr>
          <a:xfrm>
            <a:off x="4976891" y="1451241"/>
            <a:ext cx="3684896" cy="238923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a:solidFill>
                  <a:schemeClr val="tx1"/>
                </a:solidFill>
              </a:rPr>
              <a:t>How is this measured?</a:t>
            </a:r>
          </a:p>
          <a:p>
            <a:pPr marL="0" indent="0" algn="ctr">
              <a:buNone/>
            </a:pPr>
            <a:r>
              <a:rPr lang="en-US" sz="2000">
                <a:solidFill>
                  <a:schemeClr val="tx1"/>
                </a:solidFill>
              </a:rPr>
              <a:t>Quality of Instruction is measured via classroom walkthrough data and quality of day-to-day coaching.</a:t>
            </a:r>
            <a:endParaRPr lang="en-US" sz="2000">
              <a:solidFill>
                <a:schemeClr val="tx1"/>
              </a:solidFill>
              <a:cs typeface="Arial"/>
            </a:endParaRPr>
          </a:p>
        </p:txBody>
      </p:sp>
      <p:graphicFrame>
        <p:nvGraphicFramePr>
          <p:cNvPr id="7" name="Table 6">
            <a:extLst>
              <a:ext uri="{FF2B5EF4-FFF2-40B4-BE49-F238E27FC236}">
                <a16:creationId xmlns:a16="http://schemas.microsoft.com/office/drawing/2014/main" id="{F5B8905A-69F6-E404-84F6-41D75B19B220}"/>
              </a:ext>
            </a:extLst>
          </p:cNvPr>
          <p:cNvGraphicFramePr>
            <a:graphicFrameLocks noGrp="1"/>
          </p:cNvGraphicFramePr>
          <p:nvPr>
            <p:extLst>
              <p:ext uri="{D42A27DB-BD31-4B8C-83A1-F6EECF244321}">
                <p14:modId xmlns:p14="http://schemas.microsoft.com/office/powerpoint/2010/main" val="4073256999"/>
              </p:ext>
            </p:extLst>
          </p:nvPr>
        </p:nvGraphicFramePr>
        <p:xfrm>
          <a:off x="4811043" y="4279852"/>
          <a:ext cx="4268184" cy="415945"/>
        </p:xfrm>
        <a:graphic>
          <a:graphicData uri="http://schemas.openxmlformats.org/drawingml/2006/table">
            <a:tbl>
              <a:tblPr firstRow="1" bandRow="1">
                <a:tableStyleId>{5C22544A-7EE6-4342-B048-85BDC9FD1C3A}</a:tableStyleId>
              </a:tblPr>
              <a:tblGrid>
                <a:gridCol w="1067046">
                  <a:extLst>
                    <a:ext uri="{9D8B030D-6E8A-4147-A177-3AD203B41FA5}">
                      <a16:colId xmlns:a16="http://schemas.microsoft.com/office/drawing/2014/main" val="3724668388"/>
                    </a:ext>
                  </a:extLst>
                </a:gridCol>
                <a:gridCol w="1067046">
                  <a:extLst>
                    <a:ext uri="{9D8B030D-6E8A-4147-A177-3AD203B41FA5}">
                      <a16:colId xmlns:a16="http://schemas.microsoft.com/office/drawing/2014/main" val="723502728"/>
                    </a:ext>
                  </a:extLst>
                </a:gridCol>
                <a:gridCol w="1067046">
                  <a:extLst>
                    <a:ext uri="{9D8B030D-6E8A-4147-A177-3AD203B41FA5}">
                      <a16:colId xmlns:a16="http://schemas.microsoft.com/office/drawing/2014/main" val="1735646021"/>
                    </a:ext>
                  </a:extLst>
                </a:gridCol>
                <a:gridCol w="1067046">
                  <a:extLst>
                    <a:ext uri="{9D8B030D-6E8A-4147-A177-3AD203B41FA5}">
                      <a16:colId xmlns:a16="http://schemas.microsoft.com/office/drawing/2014/main" val="3464587265"/>
                    </a:ext>
                  </a:extLst>
                </a:gridCol>
              </a:tblGrid>
              <a:tr h="415945">
                <a:tc>
                  <a:txBody>
                    <a:bodyPr/>
                    <a:lstStyle/>
                    <a:p>
                      <a:pPr algn="ctr"/>
                      <a:r>
                        <a:rPr lang="en-US" sz="1050"/>
                        <a:t>Student Achievement</a:t>
                      </a:r>
                    </a:p>
                  </a:txBody>
                  <a:tcPr>
                    <a:solidFill>
                      <a:schemeClr val="accent4">
                        <a:lumMod val="20000"/>
                        <a:lumOff val="80000"/>
                      </a:schemeClr>
                    </a:solidFill>
                  </a:tcPr>
                </a:tc>
                <a:tc>
                  <a:txBody>
                    <a:bodyPr/>
                    <a:lstStyle/>
                    <a:p>
                      <a:pPr algn="ctr"/>
                      <a:r>
                        <a:rPr lang="en-US" sz="1050"/>
                        <a:t>Quality of Instruction</a:t>
                      </a:r>
                    </a:p>
                  </a:txBody>
                  <a:tcPr>
                    <a:solidFill>
                      <a:schemeClr val="accent1"/>
                    </a:solidFill>
                  </a:tcPr>
                </a:tc>
                <a:tc>
                  <a:txBody>
                    <a:bodyPr/>
                    <a:lstStyle/>
                    <a:p>
                      <a:pPr algn="ctr"/>
                      <a:r>
                        <a:rPr lang="en-US" sz="1050"/>
                        <a:t>Special Education</a:t>
                      </a:r>
                    </a:p>
                  </a:txBody>
                  <a:tcPr>
                    <a:solidFill>
                      <a:schemeClr val="accent4">
                        <a:lumMod val="20000"/>
                        <a:lumOff val="80000"/>
                      </a:schemeClr>
                    </a:solidFill>
                  </a:tcPr>
                </a:tc>
                <a:tc>
                  <a:txBody>
                    <a:bodyPr/>
                    <a:lstStyle/>
                    <a:p>
                      <a:pPr algn="ctr"/>
                      <a:r>
                        <a:rPr lang="en-US" sz="1050"/>
                        <a:t>School Action Plan</a:t>
                      </a:r>
                    </a:p>
                  </a:txBody>
                  <a:tcPr>
                    <a:solidFill>
                      <a:schemeClr val="accent4">
                        <a:lumMod val="20000"/>
                        <a:lumOff val="80000"/>
                      </a:schemeClr>
                    </a:solidFill>
                  </a:tcPr>
                </a:tc>
                <a:extLst>
                  <a:ext uri="{0D108BD9-81ED-4DB2-BD59-A6C34878D82A}">
                    <a16:rowId xmlns:a16="http://schemas.microsoft.com/office/drawing/2014/main" val="1066298600"/>
                  </a:ext>
                </a:extLst>
              </a:tr>
            </a:tbl>
          </a:graphicData>
        </a:graphic>
      </p:graphicFrame>
    </p:spTree>
    <p:extLst>
      <p:ext uri="{BB962C8B-B14F-4D97-AF65-F5344CB8AC3E}">
        <p14:creationId xmlns:p14="http://schemas.microsoft.com/office/powerpoint/2010/main" val="84305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a:t>Effectiveness Area: School Action Plan</a:t>
            </a:r>
          </a:p>
        </p:txBody>
      </p:sp>
      <p:sp>
        <p:nvSpPr>
          <p:cNvPr id="3" name="Content Placeholder 2"/>
          <p:cNvSpPr>
            <a:spLocks noGrp="1"/>
          </p:cNvSpPr>
          <p:nvPr>
            <p:ph idx="1"/>
          </p:nvPr>
        </p:nvSpPr>
        <p:spPr>
          <a:xfrm>
            <a:off x="457200" y="1494534"/>
            <a:ext cx="3684896" cy="2389239"/>
          </a:xfrm>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000" b="1"/>
              <a:t>Why is this important?</a:t>
            </a:r>
          </a:p>
          <a:p>
            <a:pPr marL="0" indent="0" algn="ctr">
              <a:buNone/>
            </a:pPr>
            <a:r>
              <a:rPr lang="en-US" sz="2000"/>
              <a:t>Clear, aligned, and measurable indicators of success allow all campus stakeholders to work toward a common vision and goal.</a:t>
            </a:r>
          </a:p>
        </p:txBody>
      </p:sp>
      <p:sp>
        <p:nvSpPr>
          <p:cNvPr id="4" name="Slide Number Placeholder 3"/>
          <p:cNvSpPr>
            <a:spLocks noGrp="1"/>
          </p:cNvSpPr>
          <p:nvPr>
            <p:ph type="sldNum" sz="quarter" idx="12"/>
          </p:nvPr>
        </p:nvSpPr>
        <p:spPr/>
        <p:txBody>
          <a:bodyPr/>
          <a:lstStyle/>
          <a:p>
            <a:fld id="{FD52C1F8-3BA5-F24E-8618-E52498D87186}" type="slidenum">
              <a:rPr lang="en-US" smtClean="0"/>
              <a:t>8</a:t>
            </a:fld>
            <a:endParaRPr lang="en-US"/>
          </a:p>
        </p:txBody>
      </p:sp>
      <p:sp>
        <p:nvSpPr>
          <p:cNvPr id="5" name="Content Placeholder 2">
            <a:extLst>
              <a:ext uri="{FF2B5EF4-FFF2-40B4-BE49-F238E27FC236}">
                <a16:creationId xmlns:a16="http://schemas.microsoft.com/office/drawing/2014/main" id="{C90E3714-0975-0632-3F10-A53652D9D87B}"/>
              </a:ext>
            </a:extLst>
          </p:cNvPr>
          <p:cNvSpPr txBox="1">
            <a:spLocks/>
          </p:cNvSpPr>
          <p:nvPr/>
        </p:nvSpPr>
        <p:spPr>
          <a:xfrm>
            <a:off x="4934605" y="1494534"/>
            <a:ext cx="3684896" cy="238923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a:solidFill>
                  <a:schemeClr val="tx1"/>
                </a:solidFill>
              </a:rPr>
              <a:t>How is this measured?</a:t>
            </a:r>
          </a:p>
          <a:p>
            <a:pPr marL="0" indent="0" algn="ctr">
              <a:buNone/>
            </a:pPr>
            <a:r>
              <a:rPr lang="en-US" sz="2000">
                <a:solidFill>
                  <a:schemeClr val="tx1"/>
                </a:solidFill>
                <a:cs typeface="Arial"/>
              </a:rPr>
              <a:t>The School Action Plan is evaluated on the implementation and rigor of the campus goals using a rubric.</a:t>
            </a:r>
          </a:p>
        </p:txBody>
      </p:sp>
      <p:graphicFrame>
        <p:nvGraphicFramePr>
          <p:cNvPr id="8" name="Table 7">
            <a:extLst>
              <a:ext uri="{FF2B5EF4-FFF2-40B4-BE49-F238E27FC236}">
                <a16:creationId xmlns:a16="http://schemas.microsoft.com/office/drawing/2014/main" id="{51794EA6-7F58-1D65-6B30-D6CF50522906}"/>
              </a:ext>
            </a:extLst>
          </p:cNvPr>
          <p:cNvGraphicFramePr>
            <a:graphicFrameLocks noGrp="1"/>
          </p:cNvGraphicFramePr>
          <p:nvPr>
            <p:extLst>
              <p:ext uri="{D42A27DB-BD31-4B8C-83A1-F6EECF244321}">
                <p14:modId xmlns:p14="http://schemas.microsoft.com/office/powerpoint/2010/main" val="3404338452"/>
              </p:ext>
            </p:extLst>
          </p:nvPr>
        </p:nvGraphicFramePr>
        <p:xfrm>
          <a:off x="4772747" y="4252006"/>
          <a:ext cx="4268184" cy="415945"/>
        </p:xfrm>
        <a:graphic>
          <a:graphicData uri="http://schemas.openxmlformats.org/drawingml/2006/table">
            <a:tbl>
              <a:tblPr firstRow="1" bandRow="1">
                <a:tableStyleId>{5C22544A-7EE6-4342-B048-85BDC9FD1C3A}</a:tableStyleId>
              </a:tblPr>
              <a:tblGrid>
                <a:gridCol w="1067046">
                  <a:extLst>
                    <a:ext uri="{9D8B030D-6E8A-4147-A177-3AD203B41FA5}">
                      <a16:colId xmlns:a16="http://schemas.microsoft.com/office/drawing/2014/main" val="3724668388"/>
                    </a:ext>
                  </a:extLst>
                </a:gridCol>
                <a:gridCol w="1067046">
                  <a:extLst>
                    <a:ext uri="{9D8B030D-6E8A-4147-A177-3AD203B41FA5}">
                      <a16:colId xmlns:a16="http://schemas.microsoft.com/office/drawing/2014/main" val="723502728"/>
                    </a:ext>
                  </a:extLst>
                </a:gridCol>
                <a:gridCol w="1067046">
                  <a:extLst>
                    <a:ext uri="{9D8B030D-6E8A-4147-A177-3AD203B41FA5}">
                      <a16:colId xmlns:a16="http://schemas.microsoft.com/office/drawing/2014/main" val="1735646021"/>
                    </a:ext>
                  </a:extLst>
                </a:gridCol>
                <a:gridCol w="1067046">
                  <a:extLst>
                    <a:ext uri="{9D8B030D-6E8A-4147-A177-3AD203B41FA5}">
                      <a16:colId xmlns:a16="http://schemas.microsoft.com/office/drawing/2014/main" val="3464587265"/>
                    </a:ext>
                  </a:extLst>
                </a:gridCol>
              </a:tblGrid>
              <a:tr h="415945">
                <a:tc>
                  <a:txBody>
                    <a:bodyPr/>
                    <a:lstStyle/>
                    <a:p>
                      <a:pPr algn="ctr"/>
                      <a:r>
                        <a:rPr lang="en-US" sz="1050"/>
                        <a:t>Student Achievement</a:t>
                      </a:r>
                    </a:p>
                  </a:txBody>
                  <a:tcPr>
                    <a:solidFill>
                      <a:schemeClr val="accent4">
                        <a:lumMod val="20000"/>
                        <a:lumOff val="80000"/>
                      </a:schemeClr>
                    </a:solidFill>
                  </a:tcPr>
                </a:tc>
                <a:tc>
                  <a:txBody>
                    <a:bodyPr/>
                    <a:lstStyle/>
                    <a:p>
                      <a:pPr algn="ctr"/>
                      <a:r>
                        <a:rPr lang="en-US" sz="1050"/>
                        <a:t>Quality of Instruction</a:t>
                      </a:r>
                    </a:p>
                  </a:txBody>
                  <a:tcPr>
                    <a:solidFill>
                      <a:schemeClr val="accent4">
                        <a:lumMod val="20000"/>
                        <a:lumOff val="80000"/>
                      </a:schemeClr>
                    </a:solidFill>
                  </a:tcPr>
                </a:tc>
                <a:tc>
                  <a:txBody>
                    <a:bodyPr/>
                    <a:lstStyle/>
                    <a:p>
                      <a:pPr algn="ctr"/>
                      <a:r>
                        <a:rPr lang="en-US" sz="1050"/>
                        <a:t>School Action Plan</a:t>
                      </a:r>
                    </a:p>
                  </a:txBody>
                  <a:tcPr>
                    <a:solidFill>
                      <a:schemeClr val="accent6">
                        <a:lumMod val="25000"/>
                      </a:schemeClr>
                    </a:solidFill>
                  </a:tcPr>
                </a:tc>
                <a:tc>
                  <a:txBody>
                    <a:bodyPr/>
                    <a:lstStyle/>
                    <a:p>
                      <a:pPr algn="ctr"/>
                      <a:r>
                        <a:rPr lang="en-US" sz="1050"/>
                        <a:t>School Action Plan</a:t>
                      </a:r>
                    </a:p>
                  </a:txBody>
                  <a:tcPr>
                    <a:solidFill>
                      <a:schemeClr val="accent4">
                        <a:lumMod val="20000"/>
                        <a:lumOff val="80000"/>
                      </a:schemeClr>
                    </a:solidFill>
                  </a:tcPr>
                </a:tc>
                <a:extLst>
                  <a:ext uri="{0D108BD9-81ED-4DB2-BD59-A6C34878D82A}">
                    <a16:rowId xmlns:a16="http://schemas.microsoft.com/office/drawing/2014/main" val="1066298600"/>
                  </a:ext>
                </a:extLst>
              </a:tr>
            </a:tbl>
          </a:graphicData>
        </a:graphic>
      </p:graphicFrame>
    </p:spTree>
    <p:extLst>
      <p:ext uri="{BB962C8B-B14F-4D97-AF65-F5344CB8AC3E}">
        <p14:creationId xmlns:p14="http://schemas.microsoft.com/office/powerpoint/2010/main" val="123342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a:t>Effectiveness Area: Special Education</a:t>
            </a:r>
          </a:p>
        </p:txBody>
      </p:sp>
      <p:sp>
        <p:nvSpPr>
          <p:cNvPr id="3" name="Content Placeholder 2"/>
          <p:cNvSpPr>
            <a:spLocks noGrp="1"/>
          </p:cNvSpPr>
          <p:nvPr>
            <p:ph idx="1"/>
          </p:nvPr>
        </p:nvSpPr>
        <p:spPr>
          <a:xfrm>
            <a:off x="553834" y="1524002"/>
            <a:ext cx="3684896" cy="2644590"/>
          </a:xfrm>
        </p:spPr>
        <p:style>
          <a:lnRef idx="2">
            <a:schemeClr val="accent3"/>
          </a:lnRef>
          <a:fillRef idx="1">
            <a:schemeClr val="lt1"/>
          </a:fillRef>
          <a:effectRef idx="0">
            <a:schemeClr val="accent3"/>
          </a:effectRef>
          <a:fontRef idx="minor">
            <a:schemeClr val="dk1"/>
          </a:fontRef>
        </p:style>
        <p:txBody>
          <a:bodyPr anchor="ctr">
            <a:noAutofit/>
          </a:bodyPr>
          <a:lstStyle/>
          <a:p>
            <a:pPr marL="0" indent="0" algn="ctr">
              <a:buNone/>
            </a:pPr>
            <a:r>
              <a:rPr lang="en-US" sz="2000" b="1"/>
              <a:t>Why is this important?</a:t>
            </a:r>
          </a:p>
          <a:p>
            <a:pPr marL="0" indent="0" algn="ctr">
              <a:buNone/>
            </a:pPr>
            <a:r>
              <a:rPr lang="en-US" sz="2000"/>
              <a:t>HISD is committed to ensuring students receiving special education services are achieving growth at the same rate as their general education peers. </a:t>
            </a:r>
          </a:p>
        </p:txBody>
      </p:sp>
      <p:sp>
        <p:nvSpPr>
          <p:cNvPr id="4" name="Slide Number Placeholder 3"/>
          <p:cNvSpPr>
            <a:spLocks noGrp="1"/>
          </p:cNvSpPr>
          <p:nvPr>
            <p:ph type="sldNum" sz="quarter" idx="12"/>
          </p:nvPr>
        </p:nvSpPr>
        <p:spPr/>
        <p:txBody>
          <a:bodyPr/>
          <a:lstStyle/>
          <a:p>
            <a:fld id="{FD52C1F8-3BA5-F24E-8618-E52498D87186}" type="slidenum">
              <a:rPr lang="en-US" smtClean="0"/>
              <a:t>9</a:t>
            </a:fld>
            <a:endParaRPr lang="en-US"/>
          </a:p>
        </p:txBody>
      </p:sp>
      <p:sp>
        <p:nvSpPr>
          <p:cNvPr id="5" name="Content Placeholder 2">
            <a:extLst>
              <a:ext uri="{FF2B5EF4-FFF2-40B4-BE49-F238E27FC236}">
                <a16:creationId xmlns:a16="http://schemas.microsoft.com/office/drawing/2014/main" id="{C90E3714-0975-0632-3F10-A53652D9D87B}"/>
              </a:ext>
            </a:extLst>
          </p:cNvPr>
          <p:cNvSpPr txBox="1">
            <a:spLocks/>
          </p:cNvSpPr>
          <p:nvPr/>
        </p:nvSpPr>
        <p:spPr>
          <a:xfrm>
            <a:off x="4976891" y="1524002"/>
            <a:ext cx="3684896" cy="264459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a:solidFill>
                  <a:schemeClr val="tx1"/>
                </a:solidFill>
              </a:rPr>
              <a:t>How is this measured?</a:t>
            </a:r>
            <a:endParaRPr lang="en-US" sz="2000">
              <a:solidFill>
                <a:schemeClr val="tx1"/>
              </a:solidFill>
            </a:endParaRPr>
          </a:p>
          <a:p>
            <a:pPr marL="0" indent="0" algn="ctr">
              <a:buNone/>
            </a:pPr>
            <a:r>
              <a:rPr lang="en-US" sz="2000">
                <a:solidFill>
                  <a:schemeClr val="tx1"/>
                </a:solidFill>
                <a:effectLst/>
              </a:rPr>
              <a:t>The effectiveness of a campus’ Special Education programming is evaluated via  student growth on NWEA MAP</a:t>
            </a:r>
            <a:r>
              <a:rPr lang="en-US" sz="2000">
                <a:solidFill>
                  <a:schemeClr val="tx1"/>
                </a:solidFill>
              </a:rPr>
              <a:t> and </a:t>
            </a:r>
            <a:r>
              <a:rPr lang="en-US" sz="2000">
                <a:solidFill>
                  <a:schemeClr val="tx1"/>
                </a:solidFill>
                <a:effectLst/>
              </a:rPr>
              <a:t>compliance of processes and procedures required by TEA to support students.</a:t>
            </a:r>
            <a:endParaRPr lang="en-US" sz="1800">
              <a:solidFill>
                <a:schemeClr val="tx1"/>
              </a:solidFill>
            </a:endParaRPr>
          </a:p>
        </p:txBody>
      </p:sp>
      <p:graphicFrame>
        <p:nvGraphicFramePr>
          <p:cNvPr id="6" name="Table 5">
            <a:extLst>
              <a:ext uri="{FF2B5EF4-FFF2-40B4-BE49-F238E27FC236}">
                <a16:creationId xmlns:a16="http://schemas.microsoft.com/office/drawing/2014/main" id="{043E729D-C457-A3D8-D8BE-B2D4C67FD65B}"/>
              </a:ext>
            </a:extLst>
          </p:cNvPr>
          <p:cNvGraphicFramePr>
            <a:graphicFrameLocks noGrp="1"/>
          </p:cNvGraphicFramePr>
          <p:nvPr>
            <p:extLst>
              <p:ext uri="{D42A27DB-BD31-4B8C-83A1-F6EECF244321}">
                <p14:modId xmlns:p14="http://schemas.microsoft.com/office/powerpoint/2010/main" val="3088483163"/>
              </p:ext>
            </p:extLst>
          </p:nvPr>
        </p:nvGraphicFramePr>
        <p:xfrm>
          <a:off x="4811043" y="4279852"/>
          <a:ext cx="4268184" cy="415945"/>
        </p:xfrm>
        <a:graphic>
          <a:graphicData uri="http://schemas.openxmlformats.org/drawingml/2006/table">
            <a:tbl>
              <a:tblPr firstRow="1" bandRow="1">
                <a:tableStyleId>{5C22544A-7EE6-4342-B048-85BDC9FD1C3A}</a:tableStyleId>
              </a:tblPr>
              <a:tblGrid>
                <a:gridCol w="1067046">
                  <a:extLst>
                    <a:ext uri="{9D8B030D-6E8A-4147-A177-3AD203B41FA5}">
                      <a16:colId xmlns:a16="http://schemas.microsoft.com/office/drawing/2014/main" val="3724668388"/>
                    </a:ext>
                  </a:extLst>
                </a:gridCol>
                <a:gridCol w="1067046">
                  <a:extLst>
                    <a:ext uri="{9D8B030D-6E8A-4147-A177-3AD203B41FA5}">
                      <a16:colId xmlns:a16="http://schemas.microsoft.com/office/drawing/2014/main" val="723502728"/>
                    </a:ext>
                  </a:extLst>
                </a:gridCol>
                <a:gridCol w="1067046">
                  <a:extLst>
                    <a:ext uri="{9D8B030D-6E8A-4147-A177-3AD203B41FA5}">
                      <a16:colId xmlns:a16="http://schemas.microsoft.com/office/drawing/2014/main" val="1735646021"/>
                    </a:ext>
                  </a:extLst>
                </a:gridCol>
                <a:gridCol w="1067046">
                  <a:extLst>
                    <a:ext uri="{9D8B030D-6E8A-4147-A177-3AD203B41FA5}">
                      <a16:colId xmlns:a16="http://schemas.microsoft.com/office/drawing/2014/main" val="3464587265"/>
                    </a:ext>
                  </a:extLst>
                </a:gridCol>
              </a:tblGrid>
              <a:tr h="415945">
                <a:tc>
                  <a:txBody>
                    <a:bodyPr/>
                    <a:lstStyle/>
                    <a:p>
                      <a:pPr algn="ctr"/>
                      <a:r>
                        <a:rPr lang="en-US" sz="1050"/>
                        <a:t>Student Achievement</a:t>
                      </a:r>
                    </a:p>
                  </a:txBody>
                  <a:tcPr>
                    <a:solidFill>
                      <a:schemeClr val="accent4">
                        <a:lumMod val="20000"/>
                        <a:lumOff val="80000"/>
                      </a:schemeClr>
                    </a:solidFill>
                  </a:tcPr>
                </a:tc>
                <a:tc>
                  <a:txBody>
                    <a:bodyPr/>
                    <a:lstStyle/>
                    <a:p>
                      <a:pPr algn="ctr"/>
                      <a:r>
                        <a:rPr lang="en-US" sz="1050"/>
                        <a:t>Quality of Instruction</a:t>
                      </a:r>
                    </a:p>
                  </a:txBody>
                  <a:tcPr>
                    <a:solidFill>
                      <a:schemeClr val="accent4">
                        <a:lumMod val="20000"/>
                        <a:lumOff val="80000"/>
                      </a:schemeClr>
                    </a:solidFill>
                  </a:tcPr>
                </a:tc>
                <a:tc>
                  <a:txBody>
                    <a:bodyPr/>
                    <a:lstStyle/>
                    <a:p>
                      <a:pPr algn="ctr"/>
                      <a:r>
                        <a:rPr lang="en-US" sz="1050"/>
                        <a:t>School Action Plan</a:t>
                      </a:r>
                    </a:p>
                  </a:txBody>
                  <a:tcPr>
                    <a:solidFill>
                      <a:schemeClr val="accent4">
                        <a:lumMod val="20000"/>
                        <a:lumOff val="80000"/>
                      </a:schemeClr>
                    </a:solidFill>
                  </a:tcPr>
                </a:tc>
                <a:tc>
                  <a:txBody>
                    <a:bodyPr/>
                    <a:lstStyle/>
                    <a:p>
                      <a:pPr algn="ctr"/>
                      <a:r>
                        <a:rPr lang="en-US" sz="1050"/>
                        <a:t>Special Education</a:t>
                      </a:r>
                    </a:p>
                  </a:txBody>
                  <a:tcPr>
                    <a:solidFill>
                      <a:schemeClr val="accent4"/>
                    </a:solidFill>
                  </a:tcPr>
                </a:tc>
                <a:extLst>
                  <a:ext uri="{0D108BD9-81ED-4DB2-BD59-A6C34878D82A}">
                    <a16:rowId xmlns:a16="http://schemas.microsoft.com/office/drawing/2014/main" val="1066298600"/>
                  </a:ext>
                </a:extLst>
              </a:tr>
            </a:tbl>
          </a:graphicData>
        </a:graphic>
      </p:graphicFrame>
    </p:spTree>
    <p:extLst>
      <p:ext uri="{BB962C8B-B14F-4D97-AF65-F5344CB8AC3E}">
        <p14:creationId xmlns:p14="http://schemas.microsoft.com/office/powerpoint/2010/main" val="2390838679"/>
      </p:ext>
    </p:extLst>
  </p:cSld>
  <p:clrMapOvr>
    <a:masterClrMapping/>
  </p:clrMapOvr>
</p:sld>
</file>

<file path=ppt/theme/theme1.xml><?xml version="1.0" encoding="utf-8"?>
<a:theme xmlns:a="http://schemas.openxmlformats.org/drawingml/2006/main" name="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BF2023E0AB143B30BED6FAC899AB9" ma:contentTypeVersion="9" ma:contentTypeDescription="Create a new document." ma:contentTypeScope="" ma:versionID="6bdd3c818d893e28b5634f78b2fa082f">
  <xsd:schema xmlns:xsd="http://www.w3.org/2001/XMLSchema" xmlns:xs="http://www.w3.org/2001/XMLSchema" xmlns:p="http://schemas.microsoft.com/office/2006/metadata/properties" xmlns:ns2="70f44c91-52b8-480b-b8c8-cad5b44b8ccf" xmlns:ns3="1fb232a5-f868-40fe-8ad3-6ceb3f2b3412" targetNamespace="http://schemas.microsoft.com/office/2006/metadata/properties" ma:root="true" ma:fieldsID="46c7b4fa2505528990d4abfe169778c1" ns2:_="" ns3:_="">
    <xsd:import namespace="70f44c91-52b8-480b-b8c8-cad5b44b8ccf"/>
    <xsd:import namespace="1fb232a5-f868-40fe-8ad3-6ceb3f2b34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44c91-52b8-480b-b8c8-cad5b44b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b232a5-f868-40fe-8ad3-6ceb3f2b341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b232a5-f868-40fe-8ad3-6ceb3f2b3412">
      <UserInfo>
        <DisplayName>Murray, Alyssa</DisplayName>
        <AccountId>409</AccountId>
        <AccountType/>
      </UserInfo>
    </SharedWithUsers>
  </documentManagement>
</p:properties>
</file>

<file path=customXml/itemProps1.xml><?xml version="1.0" encoding="utf-8"?>
<ds:datastoreItem xmlns:ds="http://schemas.openxmlformats.org/officeDocument/2006/customXml" ds:itemID="{6B195EA3-F0FD-4516-A32A-BCE524C8C883}">
  <ds:schemaRefs>
    <ds:schemaRef ds:uri="1fb232a5-f868-40fe-8ad3-6ceb3f2b3412"/>
    <ds:schemaRef ds:uri="70f44c91-52b8-480b-b8c8-cad5b44b8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FD0702-F1C1-45F1-A698-76262621DD0B}">
  <ds:schemaRefs>
    <ds:schemaRef ds:uri="http://schemas.microsoft.com/sharepoint/v3/contenttype/forms"/>
  </ds:schemaRefs>
</ds:datastoreItem>
</file>

<file path=customXml/itemProps3.xml><?xml version="1.0" encoding="utf-8"?>
<ds:datastoreItem xmlns:ds="http://schemas.openxmlformats.org/officeDocument/2006/customXml" ds:itemID="{286855E3-0B4F-46F8-8D40-E1B7601EA443}">
  <ds:schemaRefs>
    <ds:schemaRef ds:uri="1fb232a5-f868-40fe-8ad3-6ceb3f2b3412"/>
    <ds:schemaRef ds:uri="70f44c91-52b8-480b-b8c8-cad5b44b8c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On-screen Show (16:9)</PresentationFormat>
  <Paragraphs>205</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Rockwell</vt:lpstr>
      <vt:lpstr>Times New Roman</vt:lpstr>
      <vt:lpstr>Wingdings</vt:lpstr>
      <vt:lpstr>Office Theme</vt:lpstr>
      <vt:lpstr>2023-2024 LEAD At-A-Glance Leadership Effectiveness And Development System</vt:lpstr>
      <vt:lpstr>Objectives</vt:lpstr>
      <vt:lpstr>What is LEAD &amp; Why is it Important?</vt:lpstr>
      <vt:lpstr>Effectiveness Areas</vt:lpstr>
      <vt:lpstr>Effectiveness Areas</vt:lpstr>
      <vt:lpstr>Effectiveness Area: Student Achievement</vt:lpstr>
      <vt:lpstr>Effectiveness Area: Quality of Instruction</vt:lpstr>
      <vt:lpstr>Effectiveness Area: School Action Plan</vt:lpstr>
      <vt:lpstr>Effectiveness Area: Special Education</vt:lpstr>
      <vt:lpstr>Target Distribution</vt:lpstr>
      <vt:lpstr>Congruence Metric</vt:lpstr>
      <vt:lpstr>Thank you to those who have completed our survey so far!</vt:lpstr>
      <vt:lpstr>Questions we’ve received so far…</vt:lpstr>
      <vt:lpstr>Thank you! </vt:lpstr>
      <vt:lpstr>Appendix:  congruence metric</vt:lpstr>
      <vt:lpstr>Congruence Metric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&amp; Technical Education</dc:title>
  <dc:creator>Hunt, Travis W</dc:creator>
  <cp:lastModifiedBy>Cruz, Lizeth J</cp:lastModifiedBy>
  <cp:revision>2</cp:revision>
  <cp:lastPrinted>2022-07-27T17:53:41Z</cp:lastPrinted>
  <dcterms:created xsi:type="dcterms:W3CDTF">2022-06-08T20:17:17Z</dcterms:created>
  <dcterms:modified xsi:type="dcterms:W3CDTF">2023-10-04T14:10:31Z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0x01010078BBF2023E0AB143B30BED6FAC899AB9</vt:lpwstr>
  </property>
</Properties>
</file>