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27"/>
  </p:notesMasterIdLst>
  <p:handoutMasterIdLst>
    <p:handoutMasterId r:id="rId28"/>
  </p:handoutMasterIdLst>
  <p:sldIdLst>
    <p:sldId id="389" r:id="rId3"/>
    <p:sldId id="256" r:id="rId4"/>
    <p:sldId id="394" r:id="rId5"/>
    <p:sldId id="348" r:id="rId6"/>
    <p:sldId id="341" r:id="rId7"/>
    <p:sldId id="400" r:id="rId8"/>
    <p:sldId id="401" r:id="rId9"/>
    <p:sldId id="343" r:id="rId10"/>
    <p:sldId id="355" r:id="rId11"/>
    <p:sldId id="402" r:id="rId12"/>
    <p:sldId id="357" r:id="rId13"/>
    <p:sldId id="403" r:id="rId14"/>
    <p:sldId id="404" r:id="rId15"/>
    <p:sldId id="359" r:id="rId16"/>
    <p:sldId id="405" r:id="rId17"/>
    <p:sldId id="356" r:id="rId18"/>
    <p:sldId id="406" r:id="rId19"/>
    <p:sldId id="407" r:id="rId20"/>
    <p:sldId id="408" r:id="rId21"/>
    <p:sldId id="398" r:id="rId22"/>
    <p:sldId id="381" r:id="rId23"/>
    <p:sldId id="378" r:id="rId24"/>
    <p:sldId id="382" r:id="rId25"/>
    <p:sldId id="393"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MS PGothic" charset="0"/>
        <a:cs typeface="MS PGothic" charset="0"/>
      </a:defRPr>
    </a:lvl1pPr>
    <a:lvl2pPr marL="457200" algn="l" rtl="0" fontAlgn="base">
      <a:spcBef>
        <a:spcPct val="0"/>
      </a:spcBef>
      <a:spcAft>
        <a:spcPct val="0"/>
      </a:spcAft>
      <a:defRPr kern="1200">
        <a:solidFill>
          <a:schemeClr val="tx1"/>
        </a:solidFill>
        <a:latin typeface="Calibri" charset="0"/>
        <a:ea typeface="MS PGothic" charset="0"/>
        <a:cs typeface="MS PGothic" charset="0"/>
      </a:defRPr>
    </a:lvl2pPr>
    <a:lvl3pPr marL="914400" algn="l" rtl="0" fontAlgn="base">
      <a:spcBef>
        <a:spcPct val="0"/>
      </a:spcBef>
      <a:spcAft>
        <a:spcPct val="0"/>
      </a:spcAft>
      <a:defRPr kern="1200">
        <a:solidFill>
          <a:schemeClr val="tx1"/>
        </a:solidFill>
        <a:latin typeface="Calibri" charset="0"/>
        <a:ea typeface="MS PGothic" charset="0"/>
        <a:cs typeface="MS PGothic" charset="0"/>
      </a:defRPr>
    </a:lvl3pPr>
    <a:lvl4pPr marL="1371600" algn="l" rtl="0" fontAlgn="base">
      <a:spcBef>
        <a:spcPct val="0"/>
      </a:spcBef>
      <a:spcAft>
        <a:spcPct val="0"/>
      </a:spcAft>
      <a:defRPr kern="1200">
        <a:solidFill>
          <a:schemeClr val="tx1"/>
        </a:solidFill>
        <a:latin typeface="Calibri" charset="0"/>
        <a:ea typeface="MS PGothic" charset="0"/>
        <a:cs typeface="MS PGothic" charset="0"/>
      </a:defRPr>
    </a:lvl4pPr>
    <a:lvl5pPr marL="1828800" algn="l"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91D4E9"/>
    <a:srgbClr val="F4B590"/>
    <a:srgbClr val="EE336C"/>
    <a:srgbClr val="BA4DA0"/>
    <a:srgbClr val="00A100"/>
    <a:srgbClr val="008F00"/>
    <a:srgbClr val="008C00"/>
    <a:srgbClr val="91D4EA"/>
    <a:srgbClr val="4174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6" autoAdjust="0"/>
    <p:restoredTop sz="94701" autoAdjust="0"/>
  </p:normalViewPr>
  <p:slideViewPr>
    <p:cSldViewPr snapToGrid="0" snapToObjects="1">
      <p:cViewPr>
        <p:scale>
          <a:sx n="108" d="100"/>
          <a:sy n="108" d="100"/>
        </p:scale>
        <p:origin x="-161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26051F2-241A-5C40-932A-0C73C0098CB8}" type="datetimeFigureOut">
              <a:rPr lang="en-US"/>
              <a:pPr/>
              <a:t>1/30/15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Calibri"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CA410EDB-116E-5040-AA79-FA23B4A86BE6}" type="slidenum">
              <a:rPr lang="en-US"/>
              <a:pPr/>
              <a:t>‹#›</a:t>
            </a:fld>
            <a:endParaRPr lang="en-US"/>
          </a:p>
        </p:txBody>
      </p:sp>
    </p:spTree>
    <p:extLst>
      <p:ext uri="{BB962C8B-B14F-4D97-AF65-F5344CB8AC3E}">
        <p14:creationId xmlns:p14="http://schemas.microsoft.com/office/powerpoint/2010/main" val="345062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1A1A911-CFB2-4048-B54E-939436345A2D}" type="datetimeFigureOut">
              <a:rPr lang="en-US"/>
              <a:pPr/>
              <a:t>1/30/15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Calibri"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2184CAC-E101-1648-8958-59556463E2D7}" type="slidenum">
              <a:rPr lang="en-US"/>
              <a:pPr/>
              <a:t>‹#›</a:t>
            </a:fld>
            <a:endParaRPr lang="en-US"/>
          </a:p>
        </p:txBody>
      </p:sp>
    </p:spTree>
    <p:extLst>
      <p:ext uri="{BB962C8B-B14F-4D97-AF65-F5344CB8AC3E}">
        <p14:creationId xmlns:p14="http://schemas.microsoft.com/office/powerpoint/2010/main" val="2643159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A5E1373A-082F-4D45-A819-993ABDAB8A35}" type="datetime1">
              <a:rPr lang="en-US" smtClean="0"/>
              <a:pPr/>
              <a:t>1/30/15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7FE6A10-EC21-0E4E-8AC1-98E14F3684D5}" type="slidenum">
              <a:rPr lang="en-US" smtClean="0"/>
              <a:pPr/>
              <a:t>‹#›</a:t>
            </a:fld>
            <a:endParaRPr lang="en-US"/>
          </a:p>
        </p:txBody>
      </p:sp>
    </p:spTree>
    <p:extLst>
      <p:ext uri="{BB962C8B-B14F-4D97-AF65-F5344CB8AC3E}">
        <p14:creationId xmlns:p14="http://schemas.microsoft.com/office/powerpoint/2010/main" val="38005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C60C373-977F-DE42-A9C8-30F20D35B049}" type="datetime1">
              <a:rPr lang="en-US" smtClean="0"/>
              <a:pPr/>
              <a:t>1/30/15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8349554-CBD9-ED49-A55F-DF11F78BA2B9}" type="slidenum">
              <a:rPr lang="en-US" smtClean="0"/>
              <a:pPr/>
              <a:t>‹#›</a:t>
            </a:fld>
            <a:endParaRPr lang="en-US"/>
          </a:p>
        </p:txBody>
      </p:sp>
    </p:spTree>
    <p:extLst>
      <p:ext uri="{BB962C8B-B14F-4D97-AF65-F5344CB8AC3E}">
        <p14:creationId xmlns:p14="http://schemas.microsoft.com/office/powerpoint/2010/main" val="11849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54BC42B-9493-EA42-8341-4B6923D097CC}" type="datetime1">
              <a:rPr lang="en-US" smtClean="0"/>
              <a:pPr/>
              <a:t>1/30/15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D6048BC-37BF-374F-8C82-92ABDB2B18F2}" type="slidenum">
              <a:rPr lang="en-US" smtClean="0"/>
              <a:pPr/>
              <a:t>‹#›</a:t>
            </a:fld>
            <a:endParaRPr lang="en-US"/>
          </a:p>
        </p:txBody>
      </p:sp>
    </p:spTree>
    <p:extLst>
      <p:ext uri="{BB962C8B-B14F-4D97-AF65-F5344CB8AC3E}">
        <p14:creationId xmlns:p14="http://schemas.microsoft.com/office/powerpoint/2010/main" val="406527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A5E1373A-082F-4D45-A819-993ABDAB8A35}" type="datetime1">
              <a:rPr lang="en-US" smtClean="0">
                <a:solidFill>
                  <a:prstClr val="black">
                    <a:tint val="75000"/>
                  </a:prstClr>
                </a:solidFill>
              </a:rPr>
              <a:pPr/>
              <a:t>1/30/15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FE6A10-EC21-0E4E-8AC1-98E14F368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76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F15EE9-E079-AB46-86EC-0DA528E84202}" type="datetime1">
              <a:rPr lang="en-US" smtClean="0">
                <a:solidFill>
                  <a:prstClr val="black">
                    <a:tint val="75000"/>
                  </a:prstClr>
                </a:solidFill>
              </a:rPr>
              <a:pPr/>
              <a:t>1/30/15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C2BAFF-40B4-7347-BE01-BFDDB6FFE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2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58E7A4F9-6656-964A-AE22-A8D32C2B629A}" type="datetime1">
              <a:rPr lang="en-US" smtClean="0">
                <a:solidFill>
                  <a:prstClr val="black">
                    <a:tint val="75000"/>
                  </a:prstClr>
                </a:solidFill>
              </a:rPr>
              <a:pPr/>
              <a:t>1/30/15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4E35-98EA-DF48-A7C3-D332F2CE6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66431E2A-4D65-F54E-B9AC-7058F0A0C547}" type="datetime1">
              <a:rPr lang="en-US" smtClean="0">
                <a:solidFill>
                  <a:prstClr val="black">
                    <a:tint val="75000"/>
                  </a:prstClr>
                </a:solidFill>
              </a:rPr>
              <a:pPr/>
              <a:t>1/30/15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D48F5-2297-094C-BB43-782427D45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64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4042026B-BC37-8F41-B8F5-4EA5C391C639}" type="datetime1">
              <a:rPr lang="en-US" smtClean="0">
                <a:solidFill>
                  <a:prstClr val="black">
                    <a:tint val="75000"/>
                  </a:prstClr>
                </a:solidFill>
              </a:rPr>
              <a:pPr/>
              <a:t>1/30/15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82971C-0A06-4244-98EF-B2E315FE47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5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4E4A3B66-ED31-0C44-93D1-9BADC53EA6BF}" type="datetime1">
              <a:rPr lang="en-US" smtClean="0">
                <a:solidFill>
                  <a:prstClr val="black">
                    <a:tint val="75000"/>
                  </a:prstClr>
                </a:solidFill>
              </a:rPr>
              <a:pPr/>
              <a:t>1/30/15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C3A684-A0AF-284A-80E2-EFA6B781B7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677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A775-8AB5-014A-824E-4F1F52712CF0}" type="datetime1">
              <a:rPr lang="en-US" smtClean="0">
                <a:solidFill>
                  <a:prstClr val="black">
                    <a:tint val="75000"/>
                  </a:prstClr>
                </a:solidFill>
              </a:rPr>
              <a:pPr/>
              <a:t>1/30/15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C401EA-013F-5840-94E2-B3AC6A2DF4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7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F12D899-5CDE-264C-8E5B-215E8048C976}" type="datetime1">
              <a:rPr lang="en-US" smtClean="0">
                <a:solidFill>
                  <a:prstClr val="black">
                    <a:tint val="75000"/>
                  </a:prstClr>
                </a:solidFill>
              </a:rPr>
              <a:pPr/>
              <a:t>1/30/15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A8CAB-044A-DB40-80EA-1E23366EF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62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F15EE9-E079-AB46-86EC-0DA528E84202}" type="datetime1">
              <a:rPr lang="en-US" smtClean="0"/>
              <a:pPr/>
              <a:t>1/30/15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C2BAFF-40B4-7347-BE01-BFDDB6FFE5E6}" type="slidenum">
              <a:rPr lang="en-US" smtClean="0"/>
              <a:pPr/>
              <a:t>‹#›</a:t>
            </a:fld>
            <a:endParaRPr lang="en-US"/>
          </a:p>
        </p:txBody>
      </p:sp>
    </p:spTree>
    <p:extLst>
      <p:ext uri="{BB962C8B-B14F-4D97-AF65-F5344CB8AC3E}">
        <p14:creationId xmlns:p14="http://schemas.microsoft.com/office/powerpoint/2010/main" val="4076868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D2079F6-B414-4442-B9FD-2D4FC583D4D1}" type="datetime1">
              <a:rPr lang="en-US" smtClean="0">
                <a:solidFill>
                  <a:prstClr val="black">
                    <a:tint val="75000"/>
                  </a:prstClr>
                </a:solidFill>
              </a:rPr>
              <a:pPr/>
              <a:t>1/30/15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B6E9E-8ED0-0047-8764-6CF3BDDF0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47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C60C373-977F-DE42-A9C8-30F20D35B049}" type="datetime1">
              <a:rPr lang="en-US" smtClean="0">
                <a:solidFill>
                  <a:prstClr val="black">
                    <a:tint val="75000"/>
                  </a:prstClr>
                </a:solidFill>
              </a:rPr>
              <a:pPr/>
              <a:t>1/30/15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349554-CBD9-ED49-A55F-DF11F78BA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371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54BC42B-9493-EA42-8341-4B6923D097CC}" type="datetime1">
              <a:rPr lang="en-US" smtClean="0">
                <a:solidFill>
                  <a:prstClr val="black">
                    <a:tint val="75000"/>
                  </a:prstClr>
                </a:solidFill>
              </a:rPr>
              <a:pPr/>
              <a:t>1/30/15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6048BC-37BF-374F-8C82-92ABDB2B1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58E7A4F9-6656-964A-AE22-A8D32C2B629A}" type="datetime1">
              <a:rPr lang="en-US" smtClean="0"/>
              <a:pPr/>
              <a:t>1/30/15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F74E35-98EA-DF48-A7C3-D332F2CE6FCD}" type="slidenum">
              <a:rPr lang="en-US" smtClean="0"/>
              <a:pPr/>
              <a:t>‹#›</a:t>
            </a:fld>
            <a:endParaRPr lang="en-US"/>
          </a:p>
        </p:txBody>
      </p:sp>
    </p:spTree>
    <p:extLst>
      <p:ext uri="{BB962C8B-B14F-4D97-AF65-F5344CB8AC3E}">
        <p14:creationId xmlns:p14="http://schemas.microsoft.com/office/powerpoint/2010/main" val="84204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66431E2A-4D65-F54E-B9AC-7058F0A0C547}" type="datetime1">
              <a:rPr lang="en-US" smtClean="0"/>
              <a:pPr/>
              <a:t>1/30/15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4D48F5-2297-094C-BB43-782427D45BEA}" type="slidenum">
              <a:rPr lang="en-US" smtClean="0"/>
              <a:pPr/>
              <a:t>‹#›</a:t>
            </a:fld>
            <a:endParaRPr lang="en-US"/>
          </a:p>
        </p:txBody>
      </p:sp>
    </p:spTree>
    <p:extLst>
      <p:ext uri="{BB962C8B-B14F-4D97-AF65-F5344CB8AC3E}">
        <p14:creationId xmlns:p14="http://schemas.microsoft.com/office/powerpoint/2010/main" val="323875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4042026B-BC37-8F41-B8F5-4EA5C391C639}" type="datetime1">
              <a:rPr lang="en-US" smtClean="0"/>
              <a:pPr/>
              <a:t>1/30/15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882971C-0A06-4244-98EF-B2E315FE470C}" type="slidenum">
              <a:rPr lang="en-US" smtClean="0"/>
              <a:pPr/>
              <a:t>‹#›</a:t>
            </a:fld>
            <a:endParaRPr lang="en-US"/>
          </a:p>
        </p:txBody>
      </p:sp>
    </p:spTree>
    <p:extLst>
      <p:ext uri="{BB962C8B-B14F-4D97-AF65-F5344CB8AC3E}">
        <p14:creationId xmlns:p14="http://schemas.microsoft.com/office/powerpoint/2010/main" val="335561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4E4A3B66-ED31-0C44-93D1-9BADC53EA6BF}" type="datetime1">
              <a:rPr lang="en-US" smtClean="0"/>
              <a:pPr/>
              <a:t>1/30/15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6C3A684-A0AF-284A-80E2-EFA6B781B71D}" type="slidenum">
              <a:rPr lang="en-US" smtClean="0"/>
              <a:pPr/>
              <a:t>‹#›</a:t>
            </a:fld>
            <a:endParaRPr lang="en-US"/>
          </a:p>
        </p:txBody>
      </p:sp>
    </p:spTree>
    <p:extLst>
      <p:ext uri="{BB962C8B-B14F-4D97-AF65-F5344CB8AC3E}">
        <p14:creationId xmlns:p14="http://schemas.microsoft.com/office/powerpoint/2010/main" val="221239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A775-8AB5-014A-824E-4F1F52712CF0}" type="datetime1">
              <a:rPr lang="en-US" smtClean="0"/>
              <a:pPr/>
              <a:t>1/30/15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EC401EA-013F-5840-94E2-B3AC6A2DF47D}" type="slidenum">
              <a:rPr lang="en-US" smtClean="0"/>
              <a:pPr/>
              <a:t>‹#›</a:t>
            </a:fld>
            <a:endParaRPr lang="en-US"/>
          </a:p>
        </p:txBody>
      </p:sp>
    </p:spTree>
    <p:extLst>
      <p:ext uri="{BB962C8B-B14F-4D97-AF65-F5344CB8AC3E}">
        <p14:creationId xmlns:p14="http://schemas.microsoft.com/office/powerpoint/2010/main" val="1577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F12D899-5CDE-264C-8E5B-215E8048C976}" type="datetime1">
              <a:rPr lang="en-US" smtClean="0"/>
              <a:pPr/>
              <a:t>1/30/15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6A8CAB-044A-DB40-80EA-1E23366EF715}" type="slidenum">
              <a:rPr lang="en-US" smtClean="0"/>
              <a:pPr/>
              <a:t>‹#›</a:t>
            </a:fld>
            <a:endParaRPr lang="en-US"/>
          </a:p>
        </p:txBody>
      </p:sp>
    </p:spTree>
    <p:extLst>
      <p:ext uri="{BB962C8B-B14F-4D97-AF65-F5344CB8AC3E}">
        <p14:creationId xmlns:p14="http://schemas.microsoft.com/office/powerpoint/2010/main" val="62807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D2079F6-B414-4442-B9FD-2D4FC583D4D1}" type="datetime1">
              <a:rPr lang="en-US" smtClean="0"/>
              <a:pPr/>
              <a:t>1/30/15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C0B6E9E-8ED0-0047-8764-6CF3BDDF0A66}" type="slidenum">
              <a:rPr lang="en-US" smtClean="0"/>
              <a:pPr/>
              <a:t>‹#›</a:t>
            </a:fld>
            <a:endParaRPr lang="en-US"/>
          </a:p>
        </p:txBody>
      </p:sp>
    </p:spTree>
    <p:extLst>
      <p:ext uri="{BB962C8B-B14F-4D97-AF65-F5344CB8AC3E}">
        <p14:creationId xmlns:p14="http://schemas.microsoft.com/office/powerpoint/2010/main" val="2978813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EE692-8393-8D41-8454-51270FE4BC07}" type="datetime1">
              <a:rPr lang="en-US" smtClean="0"/>
              <a:pPr/>
              <a:t>1/30/15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63100-8C65-404A-95C5-579209D08A62}" type="slidenum">
              <a:rPr lang="en-US" smtClean="0"/>
              <a:pPr/>
              <a:t>‹#›</a:t>
            </a:fld>
            <a:endParaRPr lang="en-US"/>
          </a:p>
        </p:txBody>
      </p:sp>
    </p:spTree>
    <p:extLst>
      <p:ext uri="{BB962C8B-B14F-4D97-AF65-F5344CB8AC3E}">
        <p14:creationId xmlns:p14="http://schemas.microsoft.com/office/powerpoint/2010/main" val="19708366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EE692-8393-8D41-8454-51270FE4BC07}" type="datetime1">
              <a:rPr lang="en-US" smtClean="0">
                <a:solidFill>
                  <a:prstClr val="black">
                    <a:tint val="75000"/>
                  </a:prstClr>
                </a:solidFill>
              </a:rPr>
              <a:pPr/>
              <a:t>1/30/15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63100-8C65-404A-95C5-579209D08A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026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111" y="5583595"/>
            <a:ext cx="5366077" cy="584776"/>
          </a:xfrm>
          <a:prstGeom prst="rect">
            <a:avLst/>
          </a:prstGeom>
        </p:spPr>
        <p:txBody>
          <a:bodyPr wrap="square">
            <a:spAutoFit/>
          </a:bodyPr>
          <a:lstStyle/>
          <a:p>
            <a:pPr algn="r"/>
            <a:r>
              <a:rPr lang="en-US" sz="1600" dirty="0">
                <a:solidFill>
                  <a:schemeClr val="tx1">
                    <a:lumMod val="65000"/>
                    <a:lumOff val="35000"/>
                  </a:schemeClr>
                </a:solidFill>
                <a:latin typeface="Open Sans"/>
                <a:cs typeface="Open Sans"/>
              </a:rPr>
              <a:t>Presented by: Dorothy C. Serna, MD, </a:t>
            </a:r>
            <a:r>
              <a:rPr lang="en-US" sz="1600" dirty="0" smtClean="0">
                <a:solidFill>
                  <a:schemeClr val="tx1">
                    <a:lumMod val="65000"/>
                    <a:lumOff val="35000"/>
                  </a:schemeClr>
                </a:solidFill>
                <a:latin typeface="Open Sans"/>
                <a:cs typeface="Open Sans"/>
              </a:rPr>
              <a:t>CWP, FACP</a:t>
            </a:r>
          </a:p>
          <a:p>
            <a:pPr algn="r"/>
            <a:r>
              <a:rPr lang="en-US" sz="1600" dirty="0" smtClean="0">
                <a:solidFill>
                  <a:schemeClr val="tx1">
                    <a:lumMod val="65000"/>
                    <a:lumOff val="35000"/>
                  </a:schemeClr>
                </a:solidFill>
                <a:latin typeface="Open Sans"/>
                <a:cs typeface="Open Sans"/>
              </a:rPr>
              <a:t>Founder, North Cypress Internal Medicine and Wellness</a:t>
            </a:r>
            <a:endParaRPr lang="en-US" sz="1600" dirty="0">
              <a:solidFill>
                <a:schemeClr val="tx1">
                  <a:lumMod val="65000"/>
                  <a:lumOff val="35000"/>
                </a:schemeClr>
              </a:solidFill>
              <a:latin typeface="Open Sans"/>
              <a:cs typeface="Open Sans"/>
            </a:endParaRPr>
          </a:p>
        </p:txBody>
      </p:sp>
      <p:sp>
        <p:nvSpPr>
          <p:cNvPr id="10" name="Rectangle 9"/>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8966" y="638706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pic>
        <p:nvPicPr>
          <p:cNvPr id="7" name="Picture 6"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0636" y="1160314"/>
            <a:ext cx="7666786" cy="3833394"/>
          </a:xfrm>
          <a:prstGeom prst="rect">
            <a:avLst/>
          </a:prstGeom>
        </p:spPr>
      </p:pic>
    </p:spTree>
    <p:extLst>
      <p:ext uri="{BB962C8B-B14F-4D97-AF65-F5344CB8AC3E}">
        <p14:creationId xmlns:p14="http://schemas.microsoft.com/office/powerpoint/2010/main" val="21661391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9884" y="2286184"/>
            <a:ext cx="8461334" cy="391950"/>
          </a:xfrm>
          <a:prstGeom prst="rect">
            <a:avLst/>
          </a:prstGeom>
          <a:solidFill>
            <a:srgbClr val="91D4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3838" y="2678134"/>
            <a:ext cx="8461334" cy="31732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93889" y="2617169"/>
            <a:ext cx="8297328" cy="3111108"/>
          </a:xfrm>
          <a:prstGeom prst="rect">
            <a:avLst/>
          </a:prstGeom>
          <a:noFill/>
        </p:spPr>
        <p:txBody>
          <a:bodyPr wrap="square" numCol="1" spcCol="180000" rtlCol="0">
            <a:spAutoFit/>
          </a:bodyPr>
          <a:lstStyle>
            <a:defPPr>
              <a:defRPr lang="en-US"/>
            </a:defPPr>
            <a:lvl1pPr>
              <a:defRPr sz="2000">
                <a:solidFill>
                  <a:schemeClr val="bg1">
                    <a:lumMod val="50000"/>
                  </a:schemeClr>
                </a:solidFill>
                <a:latin typeface="Open Sans"/>
                <a:cs typeface="Open Sans"/>
              </a:defRPr>
            </a:lvl1pPr>
          </a:lstStyle>
          <a:p>
            <a:pPr marL="342900" indent="-342900">
              <a:lnSpc>
                <a:spcPct val="150000"/>
              </a:lnSpc>
              <a:buFont typeface="Wingdings" charset="2"/>
              <a:buChar char="ü"/>
            </a:pPr>
            <a:r>
              <a:rPr lang="en-US" sz="2200" dirty="0" smtClean="0">
                <a:solidFill>
                  <a:schemeClr val="tx1">
                    <a:lumMod val="65000"/>
                    <a:lumOff val="35000"/>
                  </a:schemeClr>
                </a:solidFill>
              </a:rPr>
              <a:t>Some physical activity is better than none!</a:t>
            </a:r>
          </a:p>
          <a:p>
            <a:pPr marL="342900" indent="-342900">
              <a:lnSpc>
                <a:spcPct val="150000"/>
              </a:lnSpc>
              <a:buFont typeface="Wingdings" charset="2"/>
              <a:buChar char="ü"/>
            </a:pPr>
            <a:r>
              <a:rPr lang="en-US" sz="2200" dirty="0" smtClean="0">
                <a:solidFill>
                  <a:schemeClr val="tx1">
                    <a:lumMod val="65000"/>
                    <a:lumOff val="35000"/>
                  </a:schemeClr>
                </a:solidFill>
              </a:rPr>
              <a:t>30 min 5 times/ week </a:t>
            </a:r>
            <a:r>
              <a:rPr lang="en-US" sz="2200" dirty="0" smtClean="0">
                <a:solidFill>
                  <a:schemeClr val="tx1">
                    <a:lumMod val="65000"/>
                    <a:lumOff val="35000"/>
                  </a:schemeClr>
                </a:solidFill>
              </a:rPr>
              <a:t>is recommended</a:t>
            </a:r>
            <a:br>
              <a:rPr lang="en-US" sz="2200" dirty="0" smtClean="0">
                <a:solidFill>
                  <a:schemeClr val="tx1">
                    <a:lumMod val="65000"/>
                    <a:lumOff val="35000"/>
                  </a:schemeClr>
                </a:solidFill>
              </a:rPr>
            </a:br>
            <a:r>
              <a:rPr lang="en-US" sz="2200" dirty="0" smtClean="0">
                <a:solidFill>
                  <a:schemeClr val="tx1">
                    <a:lumMod val="65000"/>
                    <a:lumOff val="35000"/>
                  </a:schemeClr>
                </a:solidFill>
              </a:rPr>
              <a:t>(</a:t>
            </a:r>
            <a:r>
              <a:rPr lang="en-US" sz="2200" dirty="0" smtClean="0">
                <a:solidFill>
                  <a:schemeClr val="tx1">
                    <a:lumMod val="65000"/>
                    <a:lumOff val="35000"/>
                  </a:schemeClr>
                </a:solidFill>
              </a:rPr>
              <a:t>break </a:t>
            </a:r>
            <a:r>
              <a:rPr lang="en-US" sz="2200" dirty="0" smtClean="0">
                <a:solidFill>
                  <a:schemeClr val="tx1">
                    <a:lumMod val="65000"/>
                    <a:lumOff val="35000"/>
                  </a:schemeClr>
                </a:solidFill>
              </a:rPr>
              <a:t>it down </a:t>
            </a:r>
            <a:r>
              <a:rPr lang="en-US" sz="2200" dirty="0" smtClean="0">
                <a:solidFill>
                  <a:schemeClr val="tx1">
                    <a:lumMod val="65000"/>
                    <a:lumOff val="35000"/>
                  </a:schemeClr>
                </a:solidFill>
              </a:rPr>
              <a:t>if needed – 10x3, 10+20…</a:t>
            </a:r>
            <a:r>
              <a:rPr lang="en-US" sz="2200" dirty="0">
                <a:solidFill>
                  <a:schemeClr val="tx1">
                    <a:lumMod val="65000"/>
                    <a:lumOff val="35000"/>
                  </a:schemeClr>
                </a:solidFill>
              </a:rPr>
              <a:t>)</a:t>
            </a:r>
          </a:p>
          <a:p>
            <a:pPr marL="342900" indent="-342900">
              <a:lnSpc>
                <a:spcPct val="150000"/>
              </a:lnSpc>
              <a:buFont typeface="Wingdings" charset="2"/>
              <a:buChar char="ü"/>
            </a:pPr>
            <a:r>
              <a:rPr lang="en-US" sz="2200" dirty="0" smtClean="0">
                <a:solidFill>
                  <a:schemeClr val="tx1">
                    <a:lumMod val="65000"/>
                    <a:lumOff val="35000"/>
                  </a:schemeClr>
                </a:solidFill>
              </a:rPr>
              <a:t>Or 75 </a:t>
            </a:r>
            <a:r>
              <a:rPr lang="en-US" sz="2200" dirty="0" smtClean="0">
                <a:solidFill>
                  <a:schemeClr val="tx1">
                    <a:lumMod val="65000"/>
                    <a:lumOff val="35000"/>
                  </a:schemeClr>
                </a:solidFill>
              </a:rPr>
              <a:t>total minutes </a:t>
            </a:r>
            <a:r>
              <a:rPr lang="en-US" sz="2200" dirty="0" smtClean="0">
                <a:solidFill>
                  <a:schemeClr val="tx1">
                    <a:lumMod val="65000"/>
                    <a:lumOff val="35000"/>
                  </a:schemeClr>
                </a:solidFill>
              </a:rPr>
              <a:t>of vigorous activity </a:t>
            </a:r>
            <a:endParaRPr lang="en-US" sz="2200" dirty="0">
              <a:solidFill>
                <a:schemeClr val="tx1">
                  <a:lumMod val="65000"/>
                  <a:lumOff val="35000"/>
                </a:schemeClr>
              </a:solidFill>
            </a:endParaRPr>
          </a:p>
          <a:p>
            <a:pPr marL="342900" indent="-342900">
              <a:lnSpc>
                <a:spcPct val="150000"/>
              </a:lnSpc>
              <a:buFont typeface="Wingdings" charset="2"/>
              <a:buChar char="ü"/>
            </a:pPr>
            <a:r>
              <a:rPr lang="en-US" sz="2200" dirty="0" smtClean="0">
                <a:solidFill>
                  <a:schemeClr val="tx1">
                    <a:lumMod val="65000"/>
                    <a:lumOff val="35000"/>
                  </a:schemeClr>
                </a:solidFill>
              </a:rPr>
              <a:t>Staying </a:t>
            </a:r>
            <a:r>
              <a:rPr lang="en-US" sz="2200" dirty="0">
                <a:solidFill>
                  <a:schemeClr val="tx1">
                    <a:lumMod val="65000"/>
                    <a:lumOff val="35000"/>
                  </a:schemeClr>
                </a:solidFill>
              </a:rPr>
              <a:t>active – up and </a:t>
            </a:r>
            <a:r>
              <a:rPr lang="en-US" sz="2200" dirty="0" smtClean="0">
                <a:solidFill>
                  <a:schemeClr val="tx1">
                    <a:lumMod val="65000"/>
                    <a:lumOff val="35000"/>
                  </a:schemeClr>
                </a:solidFill>
              </a:rPr>
              <a:t>around</a:t>
            </a:r>
          </a:p>
          <a:p>
            <a:pPr>
              <a:lnSpc>
                <a:spcPct val="150000"/>
              </a:lnSpc>
            </a:pPr>
            <a:r>
              <a:rPr lang="en-US" sz="2200" dirty="0" smtClean="0">
                <a:solidFill>
                  <a:schemeClr val="tx1">
                    <a:lumMod val="65000"/>
                    <a:lumOff val="35000"/>
                  </a:schemeClr>
                </a:solidFill>
              </a:rPr>
              <a:t>     every hour – also important!</a:t>
            </a:r>
          </a:p>
        </p:txBody>
      </p:sp>
      <p:sp>
        <p:nvSpPr>
          <p:cNvPr id="4" name="Rectangle 3"/>
          <p:cNvSpPr/>
          <p:nvPr/>
        </p:nvSpPr>
        <p:spPr>
          <a:xfrm>
            <a:off x="341456" y="1407435"/>
            <a:ext cx="8449762" cy="707886"/>
          </a:xfrm>
          <a:prstGeom prst="rect">
            <a:avLst/>
          </a:prstGeom>
          <a:noFill/>
        </p:spPr>
        <p:txBody>
          <a:bodyPr wrap="square" numCol="1" spcCol="180000" rtlCol="0">
            <a:spAutoFit/>
          </a:bodyPr>
          <a:lstStyle/>
          <a:p>
            <a:r>
              <a:rPr lang="en-US" sz="2000" dirty="0">
                <a:solidFill>
                  <a:schemeClr val="tx1">
                    <a:lumMod val="65000"/>
                    <a:lumOff val="35000"/>
                  </a:schemeClr>
                </a:solidFill>
                <a:latin typeface="Open Sans"/>
                <a:cs typeface="Open Sans"/>
              </a:rPr>
              <a:t>Regular physical activity reduces the risk of many adverse health </a:t>
            </a:r>
            <a:r>
              <a:rPr lang="en-US" sz="2000" dirty="0" smtClean="0">
                <a:solidFill>
                  <a:schemeClr val="tx1">
                    <a:lumMod val="65000"/>
                    <a:lumOff val="35000"/>
                  </a:schemeClr>
                </a:solidFill>
                <a:latin typeface="Open Sans"/>
                <a:cs typeface="Open Sans"/>
              </a:rPr>
              <a:t>outcomes:</a:t>
            </a:r>
            <a:endParaRPr lang="en-US" sz="2000" dirty="0">
              <a:solidFill>
                <a:schemeClr val="tx1">
                  <a:lumMod val="65000"/>
                  <a:lumOff val="35000"/>
                </a:schemeClr>
              </a:solidFill>
              <a:latin typeface="Open Sans"/>
              <a:cs typeface="Open Sans"/>
            </a:endParaRPr>
          </a:p>
        </p:txBody>
      </p:sp>
      <p:pic>
        <p:nvPicPr>
          <p:cNvPr id="8" name="Picture 7"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9" name="Rectangle 8"/>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2" name="TextBox 11"/>
          <p:cNvSpPr txBox="1"/>
          <p:nvPr/>
        </p:nvSpPr>
        <p:spPr>
          <a:xfrm>
            <a:off x="188782" y="426995"/>
            <a:ext cx="7211073" cy="769441"/>
          </a:xfrm>
          <a:prstGeom prst="rect">
            <a:avLst/>
          </a:prstGeom>
          <a:noFill/>
        </p:spPr>
        <p:txBody>
          <a:bodyPr wrap="square" rtlCol="0">
            <a:spAutoFit/>
          </a:bodyPr>
          <a:lstStyle/>
          <a:p>
            <a:r>
              <a:rPr lang="en-US" sz="4400" i="1" dirty="0">
                <a:solidFill>
                  <a:srgbClr val="4174BA"/>
                </a:solidFill>
                <a:latin typeface="Times"/>
                <a:cs typeface="Times"/>
              </a:rPr>
              <a:t>Physical activity guidelines:</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77000" y="2671863"/>
            <a:ext cx="2314217" cy="3181610"/>
          </a:xfrm>
          <a:prstGeom prst="rect">
            <a:avLst/>
          </a:prstGeom>
        </p:spPr>
      </p:pic>
    </p:spTree>
    <p:extLst>
      <p:ext uri="{BB962C8B-B14F-4D97-AF65-F5344CB8AC3E}">
        <p14:creationId xmlns:p14="http://schemas.microsoft.com/office/powerpoint/2010/main" val="28771068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3" name="TextBox 12"/>
          <p:cNvSpPr txBox="1"/>
          <p:nvPr/>
        </p:nvSpPr>
        <p:spPr>
          <a:xfrm>
            <a:off x="188782" y="426995"/>
            <a:ext cx="7211073" cy="1446550"/>
          </a:xfrm>
          <a:prstGeom prst="rect">
            <a:avLst/>
          </a:prstGeom>
          <a:noFill/>
        </p:spPr>
        <p:txBody>
          <a:bodyPr wrap="square" rtlCol="0">
            <a:spAutoFit/>
          </a:bodyPr>
          <a:lstStyle/>
          <a:p>
            <a:r>
              <a:rPr lang="en-US" sz="4400" i="1" dirty="0" smtClean="0">
                <a:solidFill>
                  <a:srgbClr val="4174BA"/>
                </a:solidFill>
                <a:latin typeface="Times"/>
                <a:cs typeface="Times"/>
              </a:rPr>
              <a:t>Forks: Let’s talk about what works! </a:t>
            </a:r>
            <a:endParaRPr lang="en-US" sz="4400" i="1" dirty="0">
              <a:solidFill>
                <a:srgbClr val="4174BA"/>
              </a:solidFill>
              <a:latin typeface="Times"/>
              <a:cs typeface="Times"/>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8966" y="3485515"/>
            <a:ext cx="3659679" cy="2767909"/>
          </a:xfrm>
          <a:prstGeom prst="rect">
            <a:avLst/>
          </a:prstGeom>
        </p:spPr>
      </p:pic>
      <p:pic>
        <p:nvPicPr>
          <p:cNvPr id="18" name="Picture 17" descr="Powerful Plate_NCW JPEG.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02943" y="1028349"/>
            <a:ext cx="5305780" cy="4351523"/>
          </a:xfrm>
          <a:prstGeom prst="rect">
            <a:avLst/>
          </a:prstGeom>
        </p:spPr>
      </p:pic>
    </p:spTree>
    <p:extLst>
      <p:ext uri="{BB962C8B-B14F-4D97-AF65-F5344CB8AC3E}">
        <p14:creationId xmlns:p14="http://schemas.microsoft.com/office/powerpoint/2010/main" val="34656249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5773" y="1669985"/>
            <a:ext cx="8517515" cy="391950"/>
          </a:xfrm>
          <a:prstGeom prst="rect">
            <a:avLst/>
          </a:prstGeom>
          <a:solidFill>
            <a:srgbClr val="DD7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EAT REAL FOOD! Eliminate processed “junk”.</a:t>
            </a:r>
            <a:endParaRPr lang="en-US" sz="2400" dirty="0"/>
          </a:p>
        </p:txBody>
      </p:sp>
      <p:sp>
        <p:nvSpPr>
          <p:cNvPr id="3" name="Rectangle 2"/>
          <p:cNvSpPr/>
          <p:nvPr/>
        </p:nvSpPr>
        <p:spPr>
          <a:xfrm>
            <a:off x="333838" y="5257248"/>
            <a:ext cx="8457380" cy="646331"/>
          </a:xfrm>
          <a:prstGeom prst="rect">
            <a:avLst/>
          </a:prstGeom>
          <a:noFill/>
        </p:spPr>
        <p:txBody>
          <a:bodyPr wrap="square" rtlCol="0">
            <a:spAutoFit/>
          </a:bodyPr>
          <a:lstStyle/>
          <a:p>
            <a:pPr algn="ctr"/>
            <a:r>
              <a:rPr lang="en-US" sz="3200" i="1" dirty="0">
                <a:solidFill>
                  <a:srgbClr val="EE336C"/>
                </a:solidFill>
                <a:latin typeface="Times"/>
                <a:cs typeface="Times"/>
              </a:rPr>
              <a:t>That would be such an </a:t>
            </a:r>
            <a:r>
              <a:rPr lang="en-US" sz="3600" i="1" dirty="0">
                <a:solidFill>
                  <a:srgbClr val="EE336C"/>
                </a:solidFill>
                <a:latin typeface="Times"/>
                <a:cs typeface="Times"/>
              </a:rPr>
              <a:t>EXCELLENT START!!</a:t>
            </a:r>
          </a:p>
        </p:txBody>
      </p:sp>
      <p:pic>
        <p:nvPicPr>
          <p:cNvPr id="5" name="Picture 4"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7" name="Rectangle 6"/>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0" name="TextBox 9"/>
          <p:cNvSpPr txBox="1"/>
          <p:nvPr/>
        </p:nvSpPr>
        <p:spPr>
          <a:xfrm>
            <a:off x="188782" y="426995"/>
            <a:ext cx="7211073" cy="938719"/>
          </a:xfrm>
          <a:prstGeom prst="rect">
            <a:avLst/>
          </a:prstGeom>
          <a:noFill/>
        </p:spPr>
        <p:txBody>
          <a:bodyPr wrap="square" rtlCol="0">
            <a:spAutoFit/>
          </a:bodyPr>
          <a:lstStyle/>
          <a:p>
            <a:pPr>
              <a:lnSpc>
                <a:spcPct val="130000"/>
              </a:lnSpc>
            </a:pPr>
            <a:r>
              <a:rPr lang="en-US" sz="4400" i="1" dirty="0" smtClean="0">
                <a:solidFill>
                  <a:srgbClr val="4174BA"/>
                </a:solidFill>
                <a:latin typeface="Times"/>
                <a:cs typeface="Times"/>
              </a:rPr>
              <a:t>Choosing Instead:</a:t>
            </a:r>
            <a:endParaRPr lang="en-US" sz="4400" i="1" dirty="0">
              <a:solidFill>
                <a:srgbClr val="4174BA"/>
              </a:solidFill>
              <a:latin typeface="Times"/>
              <a:cs typeface="Times"/>
            </a:endParaRPr>
          </a:p>
        </p:txBody>
      </p:sp>
      <p:sp>
        <p:nvSpPr>
          <p:cNvPr id="12" name="Rectangle 11"/>
          <p:cNvSpPr/>
          <p:nvPr/>
        </p:nvSpPr>
        <p:spPr>
          <a:xfrm>
            <a:off x="322079" y="2061935"/>
            <a:ext cx="8499450" cy="31732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93889" y="2108930"/>
            <a:ext cx="8161198" cy="2676630"/>
          </a:xfrm>
          <a:prstGeom prst="rect">
            <a:avLst/>
          </a:prstGeom>
          <a:noFill/>
        </p:spPr>
        <p:txBody>
          <a:bodyPr wrap="square" numCol="1" spcCol="180000" rtlCol="0">
            <a:spAutoFit/>
          </a:bodyPr>
          <a:lstStyle/>
          <a:p>
            <a:pPr marL="342900" indent="-342900">
              <a:lnSpc>
                <a:spcPct val="150000"/>
              </a:lnSpc>
              <a:buFont typeface="Wingdings" charset="2"/>
              <a:buChar char="ü"/>
            </a:pPr>
            <a:r>
              <a:rPr lang="en-US" sz="2200" dirty="0">
                <a:solidFill>
                  <a:schemeClr val="tx1">
                    <a:lumMod val="65000"/>
                    <a:lumOff val="35000"/>
                  </a:schemeClr>
                </a:solidFill>
                <a:latin typeface="Open Sans"/>
                <a:cs typeface="Open Sans"/>
              </a:rPr>
              <a:t>Whole grains and legumes</a:t>
            </a:r>
          </a:p>
          <a:p>
            <a:pPr marL="342900" indent="-342900">
              <a:lnSpc>
                <a:spcPct val="150000"/>
              </a:lnSpc>
              <a:buFont typeface="Wingdings" charset="2"/>
              <a:buChar char="ü"/>
            </a:pPr>
            <a:r>
              <a:rPr lang="en-US" sz="2200" dirty="0">
                <a:solidFill>
                  <a:schemeClr val="tx1">
                    <a:lumMod val="65000"/>
                    <a:lumOff val="35000"/>
                  </a:schemeClr>
                </a:solidFill>
                <a:latin typeface="Open Sans"/>
                <a:cs typeface="Open Sans"/>
              </a:rPr>
              <a:t>Fruits and Vegetables  – 5/ DAY – as a good goal!</a:t>
            </a:r>
          </a:p>
          <a:p>
            <a:pPr marL="342900" indent="-342900">
              <a:lnSpc>
                <a:spcPct val="150000"/>
              </a:lnSpc>
              <a:buFont typeface="Wingdings" charset="2"/>
              <a:buChar char="ü"/>
            </a:pPr>
            <a:r>
              <a:rPr lang="en-US" sz="2200" dirty="0">
                <a:solidFill>
                  <a:schemeClr val="tx1">
                    <a:lumMod val="65000"/>
                    <a:lumOff val="35000"/>
                  </a:schemeClr>
                </a:solidFill>
                <a:latin typeface="Open Sans"/>
                <a:cs typeface="Open Sans"/>
              </a:rPr>
              <a:t>Lean meats/ poultry/ fish and low fat dairy </a:t>
            </a:r>
          </a:p>
          <a:p>
            <a:pPr>
              <a:lnSpc>
                <a:spcPct val="80000"/>
              </a:lnSpc>
            </a:pPr>
            <a:r>
              <a:rPr lang="en-US" sz="2200" dirty="0">
                <a:solidFill>
                  <a:schemeClr val="tx1">
                    <a:lumMod val="65000"/>
                    <a:lumOff val="35000"/>
                  </a:schemeClr>
                </a:solidFill>
                <a:latin typeface="Open Sans"/>
                <a:cs typeface="Open Sans"/>
              </a:rPr>
              <a:t>     (a bit of a controversy)         </a:t>
            </a:r>
          </a:p>
          <a:p>
            <a:pPr marL="342900" indent="-342900">
              <a:lnSpc>
                <a:spcPct val="150000"/>
              </a:lnSpc>
              <a:buFont typeface="Wingdings" charset="2"/>
              <a:buChar char="ü"/>
            </a:pPr>
            <a:r>
              <a:rPr lang="en-US" sz="2200" dirty="0">
                <a:solidFill>
                  <a:schemeClr val="tx1">
                    <a:lumMod val="65000"/>
                    <a:lumOff val="35000"/>
                  </a:schemeClr>
                </a:solidFill>
                <a:latin typeface="Open Sans"/>
                <a:cs typeface="Open Sans"/>
              </a:rPr>
              <a:t>Control your portions ,don’t skip meals, choose water. </a:t>
            </a:r>
          </a:p>
          <a:p>
            <a:pPr>
              <a:lnSpc>
                <a:spcPct val="80000"/>
              </a:lnSpc>
            </a:pPr>
            <a:r>
              <a:rPr lang="en-US" sz="2200" dirty="0" smtClean="0">
                <a:solidFill>
                  <a:schemeClr val="tx1">
                    <a:lumMod val="65000"/>
                    <a:lumOff val="35000"/>
                  </a:schemeClr>
                </a:solidFill>
                <a:latin typeface="Open Sans"/>
                <a:cs typeface="Open Sans"/>
              </a:rPr>
              <a:t>     (</a:t>
            </a:r>
            <a:r>
              <a:rPr lang="en-US" sz="2200" dirty="0">
                <a:solidFill>
                  <a:schemeClr val="tx1">
                    <a:lumMod val="65000"/>
                    <a:lumOff val="35000"/>
                  </a:schemeClr>
                </a:solidFill>
                <a:latin typeface="Open Sans"/>
                <a:cs typeface="Open Sans"/>
              </a:rPr>
              <a:t>No supersizing! Be aware of Portion Distortion!)</a:t>
            </a:r>
          </a:p>
        </p:txBody>
      </p:sp>
    </p:spTree>
    <p:extLst>
      <p:ext uri="{BB962C8B-B14F-4D97-AF65-F5344CB8AC3E}">
        <p14:creationId xmlns:p14="http://schemas.microsoft.com/office/powerpoint/2010/main" val="35789872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0" name="Rectangle 9"/>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3" name="TextBox 12"/>
          <p:cNvSpPr txBox="1"/>
          <p:nvPr/>
        </p:nvSpPr>
        <p:spPr>
          <a:xfrm>
            <a:off x="188782" y="426995"/>
            <a:ext cx="7211073" cy="1095685"/>
          </a:xfrm>
          <a:prstGeom prst="rect">
            <a:avLst/>
          </a:prstGeom>
          <a:noFill/>
        </p:spPr>
        <p:txBody>
          <a:bodyPr wrap="square" rtlCol="0">
            <a:spAutoFit/>
          </a:bodyPr>
          <a:lstStyle/>
          <a:p>
            <a:pPr>
              <a:lnSpc>
                <a:spcPct val="80000"/>
              </a:lnSpc>
            </a:pPr>
            <a:r>
              <a:rPr lang="en-US" sz="4400" i="1" dirty="0" smtClean="0">
                <a:solidFill>
                  <a:srgbClr val="4174BA"/>
                </a:solidFill>
                <a:latin typeface="Times"/>
                <a:cs typeface="Times"/>
              </a:rPr>
              <a:t>Smoking – </a:t>
            </a:r>
            <a:r>
              <a:rPr lang="en-US" sz="4400" i="1" dirty="0">
                <a:solidFill>
                  <a:srgbClr val="4174BA"/>
                </a:solidFill>
                <a:latin typeface="Times"/>
                <a:cs typeface="Times"/>
              </a:rPr>
              <a:t>just Quit! </a:t>
            </a:r>
            <a:r>
              <a:rPr lang="en-US" sz="4400" i="1" dirty="0" smtClean="0">
                <a:solidFill>
                  <a:srgbClr val="4174BA"/>
                </a:solidFill>
                <a:latin typeface="Times"/>
                <a:cs typeface="Times"/>
              </a:rPr>
              <a:t/>
            </a:r>
            <a:br>
              <a:rPr lang="en-US" sz="4400" i="1" dirty="0" smtClean="0">
                <a:solidFill>
                  <a:srgbClr val="4174BA"/>
                </a:solidFill>
                <a:latin typeface="Times"/>
                <a:cs typeface="Times"/>
              </a:rPr>
            </a:br>
            <a:r>
              <a:rPr lang="en-US" sz="3600" i="1" dirty="0" smtClean="0">
                <a:solidFill>
                  <a:srgbClr val="4174BA"/>
                </a:solidFill>
                <a:latin typeface="Times"/>
                <a:cs typeface="Times"/>
              </a:rPr>
              <a:t>(That’s a good one, Doc!) </a:t>
            </a:r>
            <a:endParaRPr lang="en-US" sz="3600" i="1" dirty="0">
              <a:solidFill>
                <a:srgbClr val="4174BA"/>
              </a:solidFill>
              <a:latin typeface="Times"/>
              <a:cs typeface="Times"/>
            </a:endParaRPr>
          </a:p>
        </p:txBody>
      </p:sp>
      <p:sp>
        <p:nvSpPr>
          <p:cNvPr id="14" name="Rectangle 13"/>
          <p:cNvSpPr/>
          <p:nvPr/>
        </p:nvSpPr>
        <p:spPr>
          <a:xfrm>
            <a:off x="329884" y="1796984"/>
            <a:ext cx="8461334" cy="391950"/>
          </a:xfrm>
          <a:prstGeom prst="rect">
            <a:avLst/>
          </a:prstGeom>
          <a:solidFill>
            <a:srgbClr val="91D4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3838" y="2188934"/>
            <a:ext cx="8461334" cy="373773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88699" y="2203539"/>
            <a:ext cx="5507302" cy="2546851"/>
          </a:xfrm>
          <a:prstGeom prst="rect">
            <a:avLst/>
          </a:prstGeom>
          <a:noFill/>
        </p:spPr>
        <p:txBody>
          <a:bodyPr wrap="square" numCol="1" spcCol="180000" rtlCol="0">
            <a:spAutoFit/>
          </a:bodyPr>
          <a:lstStyle/>
          <a:p>
            <a:pPr marL="342900" indent="-342900">
              <a:lnSpc>
                <a:spcPct val="250000"/>
              </a:lnSpc>
              <a:buFont typeface="Wingdings" charset="2"/>
              <a:buChar char="ü"/>
            </a:pPr>
            <a:r>
              <a:rPr lang="en-US" sz="2200" dirty="0">
                <a:solidFill>
                  <a:schemeClr val="tx1">
                    <a:lumMod val="65000"/>
                    <a:lumOff val="35000"/>
                  </a:schemeClr>
                </a:solidFill>
                <a:latin typeface="Open Sans"/>
                <a:cs typeface="Open Sans"/>
              </a:rPr>
              <a:t>How much do you smoke?</a:t>
            </a:r>
          </a:p>
          <a:p>
            <a:pPr marL="342900" indent="-342900">
              <a:lnSpc>
                <a:spcPct val="250000"/>
              </a:lnSpc>
              <a:buFont typeface="Wingdings" charset="2"/>
              <a:buChar char="ü"/>
            </a:pPr>
            <a:r>
              <a:rPr lang="en-US" sz="2200" dirty="0">
                <a:solidFill>
                  <a:schemeClr val="tx1">
                    <a:lumMod val="65000"/>
                    <a:lumOff val="35000"/>
                  </a:schemeClr>
                </a:solidFill>
                <a:latin typeface="Open Sans"/>
                <a:cs typeface="Open Sans"/>
              </a:rPr>
              <a:t>How do you feel about your smoking</a:t>
            </a:r>
            <a:r>
              <a:rPr lang="en-US" sz="2200" dirty="0" smtClean="0">
                <a:solidFill>
                  <a:schemeClr val="tx1">
                    <a:lumMod val="65000"/>
                    <a:lumOff val="35000"/>
                  </a:schemeClr>
                </a:solidFill>
                <a:latin typeface="Open Sans"/>
                <a:cs typeface="Open Sans"/>
              </a:rPr>
              <a:t>?</a:t>
            </a:r>
          </a:p>
          <a:p>
            <a:pPr marL="342900" indent="-342900">
              <a:lnSpc>
                <a:spcPct val="250000"/>
              </a:lnSpc>
              <a:buFont typeface="Wingdings" charset="2"/>
              <a:buChar char="ü"/>
            </a:pPr>
            <a:r>
              <a:rPr lang="en-US" sz="2200" dirty="0" smtClean="0">
                <a:solidFill>
                  <a:schemeClr val="tx1">
                    <a:lumMod val="65000"/>
                    <a:lumOff val="35000"/>
                  </a:schemeClr>
                </a:solidFill>
                <a:latin typeface="Open Sans"/>
                <a:cs typeface="Open Sans"/>
              </a:rPr>
              <a:t>Have </a:t>
            </a:r>
            <a:r>
              <a:rPr lang="en-US" sz="2200" dirty="0">
                <a:solidFill>
                  <a:schemeClr val="tx1">
                    <a:lumMod val="65000"/>
                    <a:lumOff val="35000"/>
                  </a:schemeClr>
                </a:solidFill>
                <a:latin typeface="Open Sans"/>
                <a:cs typeface="Open Sans"/>
              </a:rPr>
              <a:t>you thought about quitting?</a:t>
            </a:r>
          </a:p>
        </p:txBody>
      </p:sp>
      <p:sp>
        <p:nvSpPr>
          <p:cNvPr id="8" name="Rectangle 7"/>
          <p:cNvSpPr/>
          <p:nvPr/>
        </p:nvSpPr>
        <p:spPr>
          <a:xfrm>
            <a:off x="588700" y="4999015"/>
            <a:ext cx="5352078" cy="796115"/>
          </a:xfrm>
          <a:prstGeom prst="rect">
            <a:avLst/>
          </a:prstGeom>
          <a:noFill/>
        </p:spPr>
        <p:txBody>
          <a:bodyPr wrap="square" rtlCol="0">
            <a:spAutoFit/>
          </a:bodyPr>
          <a:lstStyle/>
          <a:p>
            <a:pPr>
              <a:lnSpc>
                <a:spcPct val="80000"/>
              </a:lnSpc>
            </a:pPr>
            <a:r>
              <a:rPr lang="en-US" sz="2800" i="1" dirty="0">
                <a:solidFill>
                  <a:srgbClr val="EE336C"/>
                </a:solidFill>
                <a:latin typeface="Times"/>
                <a:cs typeface="Times"/>
              </a:rPr>
              <a:t>What would have to change for you to be successful with quitting?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9955" y="2189428"/>
            <a:ext cx="2695217" cy="3723128"/>
          </a:xfrm>
          <a:prstGeom prst="rect">
            <a:avLst/>
          </a:prstGeom>
        </p:spPr>
      </p:pic>
    </p:spTree>
    <p:extLst>
      <p:ext uri="{BB962C8B-B14F-4D97-AF65-F5344CB8AC3E}">
        <p14:creationId xmlns:p14="http://schemas.microsoft.com/office/powerpoint/2010/main" val="15731585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15775" y="2116665"/>
            <a:ext cx="8463310" cy="335092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endParaRPr lang="en-US" sz="1400" dirty="0" smtClean="0">
              <a:solidFill>
                <a:schemeClr val="tx1">
                  <a:lumMod val="65000"/>
                  <a:lumOff val="35000"/>
                </a:schemeClr>
              </a:solidFill>
              <a:latin typeface="Open Sans"/>
              <a:cs typeface="Open Sans"/>
            </a:endParaRPr>
          </a:p>
        </p:txBody>
      </p:sp>
      <p:sp>
        <p:nvSpPr>
          <p:cNvPr id="41" name="Rectangle 40"/>
          <p:cNvSpPr/>
          <p:nvPr/>
        </p:nvSpPr>
        <p:spPr>
          <a:xfrm>
            <a:off x="315774" y="1726423"/>
            <a:ext cx="8463310" cy="391950"/>
          </a:xfrm>
          <a:prstGeom prst="rect">
            <a:avLst/>
          </a:prstGeom>
          <a:solidFill>
            <a:srgbClr val="DD7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a:latin typeface="Noteworthy Light"/>
              <a:cs typeface="Noteworthy Light"/>
            </a:endParaRPr>
          </a:p>
        </p:txBody>
      </p:sp>
      <p:pic>
        <p:nvPicPr>
          <p:cNvPr id="7" name="Picture 6"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8" name="Rectangle 7"/>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sp>
        <p:nvSpPr>
          <p:cNvPr id="11" name="TextBox 10"/>
          <p:cNvSpPr txBox="1"/>
          <p:nvPr/>
        </p:nvSpPr>
        <p:spPr>
          <a:xfrm>
            <a:off x="287559" y="370551"/>
            <a:ext cx="7211073" cy="646331"/>
          </a:xfrm>
          <a:prstGeom prst="rect">
            <a:avLst/>
          </a:prstGeom>
          <a:noFill/>
        </p:spPr>
        <p:txBody>
          <a:bodyPr wrap="square" rtlCol="0">
            <a:spAutoFit/>
          </a:bodyPr>
          <a:lstStyle/>
          <a:p>
            <a:r>
              <a:rPr lang="en-US" sz="3600" i="1" dirty="0" smtClean="0">
                <a:solidFill>
                  <a:srgbClr val="4174BA"/>
                </a:solidFill>
                <a:latin typeface="Times"/>
                <a:cs typeface="Times"/>
              </a:rPr>
              <a:t>The next three…</a:t>
            </a:r>
            <a:endParaRPr lang="en-US" sz="3600" i="1" dirty="0">
              <a:solidFill>
                <a:srgbClr val="4174BA"/>
              </a:solidFill>
              <a:latin typeface="Times"/>
              <a:cs typeface="Times"/>
            </a:endParaRPr>
          </a:p>
        </p:txBody>
      </p:sp>
      <p:sp>
        <p:nvSpPr>
          <p:cNvPr id="19" name="TextBox 18"/>
          <p:cNvSpPr txBox="1"/>
          <p:nvPr/>
        </p:nvSpPr>
        <p:spPr>
          <a:xfrm>
            <a:off x="1593291" y="2324971"/>
            <a:ext cx="7016984" cy="584775"/>
          </a:xfrm>
          <a:prstGeom prst="rect">
            <a:avLst/>
          </a:prstGeom>
          <a:noFill/>
        </p:spPr>
        <p:txBody>
          <a:bodyPr wrap="square" numCol="1" spcCol="180000" rtlCol="0">
            <a:spAutoFit/>
          </a:bodyPr>
          <a:lstStyle/>
          <a:p>
            <a:pPr marL="285750" indent="-285750">
              <a:buFont typeface="Wingdings" charset="2"/>
              <a:buChar char="ü"/>
            </a:pPr>
            <a:r>
              <a:rPr lang="en-US" sz="3000" dirty="0" smtClean="0">
                <a:solidFill>
                  <a:schemeClr val="tx1">
                    <a:lumMod val="65000"/>
                    <a:lumOff val="35000"/>
                  </a:schemeClr>
                </a:solidFill>
                <a:latin typeface="Open Sans"/>
                <a:cs typeface="Open Sans"/>
              </a:rPr>
              <a:t> </a:t>
            </a:r>
            <a:r>
              <a:rPr lang="en-US" sz="3200" dirty="0" smtClean="0">
                <a:solidFill>
                  <a:schemeClr val="tx1">
                    <a:lumMod val="65000"/>
                    <a:lumOff val="35000"/>
                  </a:schemeClr>
                </a:solidFill>
                <a:latin typeface="Open Sans"/>
                <a:cs typeface="Open Sans"/>
              </a:rPr>
              <a:t>Sleep: is </a:t>
            </a:r>
            <a:r>
              <a:rPr lang="en-US" sz="3200" dirty="0" smtClean="0">
                <a:solidFill>
                  <a:schemeClr val="tx1">
                    <a:lumMod val="65000"/>
                    <a:lumOff val="35000"/>
                  </a:schemeClr>
                </a:solidFill>
                <a:latin typeface="Open Sans"/>
                <a:cs typeface="Open Sans"/>
              </a:rPr>
              <a:t>it time </a:t>
            </a:r>
            <a:r>
              <a:rPr lang="en-US" sz="3200" dirty="0" smtClean="0">
                <a:solidFill>
                  <a:schemeClr val="tx1">
                    <a:lumMod val="65000"/>
                    <a:lumOff val="35000"/>
                  </a:schemeClr>
                </a:solidFill>
                <a:latin typeface="Open Sans"/>
                <a:cs typeface="Open Sans"/>
              </a:rPr>
              <a:t>to go to bed?</a:t>
            </a:r>
            <a:endParaRPr lang="en-US" sz="3200" dirty="0">
              <a:solidFill>
                <a:schemeClr val="tx1">
                  <a:lumMod val="65000"/>
                  <a:lumOff val="35000"/>
                </a:schemeClr>
              </a:solidFill>
              <a:latin typeface="Open Sans"/>
              <a:cs typeface="Open Sans"/>
            </a:endParaRPr>
          </a:p>
        </p:txBody>
      </p:sp>
      <p:sp>
        <p:nvSpPr>
          <p:cNvPr id="20" name="TextBox 19"/>
          <p:cNvSpPr txBox="1"/>
          <p:nvPr/>
        </p:nvSpPr>
        <p:spPr>
          <a:xfrm>
            <a:off x="1597565" y="3547747"/>
            <a:ext cx="7016984" cy="584776"/>
          </a:xfrm>
          <a:prstGeom prst="rect">
            <a:avLst/>
          </a:prstGeom>
          <a:noFill/>
        </p:spPr>
        <p:txBody>
          <a:bodyPr wrap="square" numCol="1" spcCol="180000" rtlCol="0">
            <a:spAutoFit/>
          </a:bodyPr>
          <a:lstStyle/>
          <a:p>
            <a:pPr marL="285750" indent="-285750">
              <a:buFont typeface="Wingdings" charset="2"/>
              <a:buChar char="ü"/>
            </a:pPr>
            <a:r>
              <a:rPr lang="en-US" sz="3200" dirty="0" smtClean="0">
                <a:solidFill>
                  <a:schemeClr val="tx1">
                    <a:lumMod val="65000"/>
                    <a:lumOff val="35000"/>
                  </a:schemeClr>
                </a:solidFill>
                <a:latin typeface="Open Sans"/>
                <a:cs typeface="Open Sans"/>
              </a:rPr>
              <a:t> Stress: stop and </a:t>
            </a:r>
            <a:r>
              <a:rPr lang="en-US" sz="3200" dirty="0" smtClean="0">
                <a:solidFill>
                  <a:schemeClr val="tx1">
                    <a:lumMod val="65000"/>
                    <a:lumOff val="35000"/>
                  </a:schemeClr>
                </a:solidFill>
                <a:latin typeface="Open Sans"/>
                <a:cs typeface="Open Sans"/>
              </a:rPr>
              <a:t>breathe!</a:t>
            </a:r>
            <a:endParaRPr lang="en-US" sz="3200" dirty="0">
              <a:solidFill>
                <a:schemeClr val="tx1">
                  <a:lumMod val="65000"/>
                  <a:lumOff val="35000"/>
                </a:schemeClr>
              </a:solidFill>
              <a:latin typeface="Open Sans"/>
              <a:cs typeface="Open Sans"/>
            </a:endParaRPr>
          </a:p>
        </p:txBody>
      </p:sp>
      <p:sp>
        <p:nvSpPr>
          <p:cNvPr id="21" name="TextBox 20"/>
          <p:cNvSpPr txBox="1"/>
          <p:nvPr/>
        </p:nvSpPr>
        <p:spPr>
          <a:xfrm>
            <a:off x="1597565" y="4650109"/>
            <a:ext cx="6626168" cy="584775"/>
          </a:xfrm>
          <a:prstGeom prst="rect">
            <a:avLst/>
          </a:prstGeom>
          <a:noFill/>
        </p:spPr>
        <p:txBody>
          <a:bodyPr wrap="square" numCol="1" spcCol="180000" rtlCol="0">
            <a:spAutoFit/>
          </a:bodyPr>
          <a:lstStyle/>
          <a:p>
            <a:pPr marL="285750" indent="-285750">
              <a:buFont typeface="Wingdings" charset="2"/>
              <a:buChar char="ü"/>
            </a:pPr>
            <a:r>
              <a:rPr lang="en-US" sz="3200" dirty="0" smtClean="0">
                <a:solidFill>
                  <a:schemeClr val="tx1">
                    <a:lumMod val="65000"/>
                    <a:lumOff val="35000"/>
                  </a:schemeClr>
                </a:solidFill>
                <a:latin typeface="Noteworthy Light"/>
                <a:cs typeface="Noteworthy Light"/>
              </a:rPr>
              <a:t> </a:t>
            </a:r>
            <a:r>
              <a:rPr lang="en-US" sz="3200" dirty="0" smtClean="0">
                <a:solidFill>
                  <a:schemeClr val="tx1">
                    <a:lumMod val="65000"/>
                    <a:lumOff val="35000"/>
                  </a:schemeClr>
                </a:solidFill>
                <a:latin typeface="Open Sans"/>
                <a:cs typeface="Open Sans"/>
              </a:rPr>
              <a:t>Love: those on your side</a:t>
            </a:r>
            <a:endParaRPr lang="en-US" sz="3200" dirty="0">
              <a:solidFill>
                <a:schemeClr val="tx1">
                  <a:lumMod val="65000"/>
                  <a:lumOff val="35000"/>
                </a:schemeClr>
              </a:solidFill>
              <a:latin typeface="Open Sans"/>
              <a:cs typeface="Open Sans"/>
            </a:endParaRPr>
          </a:p>
        </p:txBody>
      </p:sp>
      <p:pic>
        <p:nvPicPr>
          <p:cNvPr id="3" name="Picture 2"/>
          <p:cNvPicPr>
            <a:picLocks noChangeAspect="1"/>
          </p:cNvPicPr>
          <p:nvPr/>
        </p:nvPicPr>
        <p:blipFill>
          <a:blip r:embed="rId3"/>
          <a:stretch>
            <a:fillRect/>
          </a:stretch>
        </p:blipFill>
        <p:spPr>
          <a:xfrm>
            <a:off x="807734" y="2195633"/>
            <a:ext cx="818397" cy="850366"/>
          </a:xfrm>
          <a:prstGeom prst="rect">
            <a:avLst/>
          </a:prstGeom>
        </p:spPr>
      </p:pic>
      <p:pic>
        <p:nvPicPr>
          <p:cNvPr id="4" name="Picture 3"/>
          <p:cNvPicPr>
            <a:picLocks noChangeAspect="1"/>
          </p:cNvPicPr>
          <p:nvPr/>
        </p:nvPicPr>
        <p:blipFill>
          <a:blip r:embed="rId4"/>
          <a:stretch>
            <a:fillRect/>
          </a:stretch>
        </p:blipFill>
        <p:spPr>
          <a:xfrm>
            <a:off x="657773" y="3332599"/>
            <a:ext cx="841446" cy="841446"/>
          </a:xfrm>
          <a:prstGeom prst="rect">
            <a:avLst/>
          </a:prstGeom>
        </p:spPr>
      </p:pic>
      <p:pic>
        <p:nvPicPr>
          <p:cNvPr id="5" name="Picture 4"/>
          <p:cNvPicPr>
            <a:picLocks noChangeAspect="1"/>
          </p:cNvPicPr>
          <p:nvPr/>
        </p:nvPicPr>
        <p:blipFill>
          <a:blip r:embed="rId5"/>
          <a:stretch>
            <a:fillRect/>
          </a:stretch>
        </p:blipFill>
        <p:spPr>
          <a:xfrm>
            <a:off x="704071" y="4526927"/>
            <a:ext cx="893494" cy="893494"/>
          </a:xfrm>
          <a:prstGeom prst="rect">
            <a:avLst/>
          </a:prstGeom>
        </p:spPr>
      </p:pic>
    </p:spTree>
    <p:extLst>
      <p:ext uri="{BB962C8B-B14F-4D97-AF65-F5344CB8AC3E}">
        <p14:creationId xmlns:p14="http://schemas.microsoft.com/office/powerpoint/2010/main" val="30009391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0" name="Rectangle 9"/>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3" name="TextBox 12"/>
          <p:cNvSpPr txBox="1"/>
          <p:nvPr/>
        </p:nvSpPr>
        <p:spPr>
          <a:xfrm>
            <a:off x="188782" y="426995"/>
            <a:ext cx="7211073" cy="656590"/>
          </a:xfrm>
          <a:prstGeom prst="rect">
            <a:avLst/>
          </a:prstGeom>
          <a:noFill/>
        </p:spPr>
        <p:txBody>
          <a:bodyPr wrap="square" rtlCol="0">
            <a:spAutoFit/>
          </a:bodyPr>
          <a:lstStyle/>
          <a:p>
            <a:pPr>
              <a:lnSpc>
                <a:spcPct val="80000"/>
              </a:lnSpc>
            </a:pPr>
            <a:r>
              <a:rPr lang="en-US" sz="4400" i="1" dirty="0">
                <a:solidFill>
                  <a:srgbClr val="4174BA"/>
                </a:solidFill>
                <a:latin typeface="Times"/>
                <a:cs typeface="Times"/>
              </a:rPr>
              <a:t>Sleep! It’s not underrated</a:t>
            </a:r>
            <a:r>
              <a:rPr lang="en-US" sz="4400" i="1" dirty="0" smtClean="0">
                <a:solidFill>
                  <a:srgbClr val="4174BA"/>
                </a:solidFill>
                <a:latin typeface="Times"/>
                <a:cs typeface="Times"/>
              </a:rPr>
              <a:t>!</a:t>
            </a:r>
            <a:endParaRPr lang="en-US" sz="4400" i="1" dirty="0">
              <a:solidFill>
                <a:srgbClr val="4174BA"/>
              </a:solidFill>
              <a:latin typeface="Times"/>
              <a:cs typeface="Times"/>
            </a:endParaRPr>
          </a:p>
        </p:txBody>
      </p:sp>
      <p:sp>
        <p:nvSpPr>
          <p:cNvPr id="14" name="Rectangle 13"/>
          <p:cNvSpPr/>
          <p:nvPr/>
        </p:nvSpPr>
        <p:spPr>
          <a:xfrm>
            <a:off x="329884" y="1796984"/>
            <a:ext cx="8461334" cy="391950"/>
          </a:xfrm>
          <a:prstGeom prst="rect">
            <a:avLst/>
          </a:prstGeom>
          <a:solidFill>
            <a:srgbClr val="91D4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3838" y="2188934"/>
            <a:ext cx="8461334" cy="373773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82505" y="2214434"/>
            <a:ext cx="5724644" cy="1079783"/>
          </a:xfrm>
          <a:prstGeom prst="rect">
            <a:avLst/>
          </a:prstGeom>
          <a:noFill/>
        </p:spPr>
        <p:txBody>
          <a:bodyPr wrap="square" numCol="1" spcCol="180000" rtlCol="0">
            <a:spAutoFit/>
          </a:bodyPr>
          <a:lstStyle/>
          <a:p>
            <a:pPr marL="342900" indent="-342900">
              <a:lnSpc>
                <a:spcPct val="150000"/>
              </a:lnSpc>
              <a:buFont typeface="Wingdings" charset="2"/>
              <a:buChar char="ü"/>
            </a:pPr>
            <a:r>
              <a:rPr lang="en-US" sz="2200" dirty="0">
                <a:solidFill>
                  <a:schemeClr val="tx1">
                    <a:lumMod val="65000"/>
                    <a:lumOff val="35000"/>
                  </a:schemeClr>
                </a:solidFill>
                <a:latin typeface="Open Sans"/>
                <a:cs typeface="Open Sans"/>
              </a:rPr>
              <a:t>How do you Sleep? </a:t>
            </a:r>
            <a:endParaRPr lang="en-US" sz="2200" dirty="0" smtClean="0">
              <a:solidFill>
                <a:schemeClr val="tx1">
                  <a:lumMod val="65000"/>
                  <a:lumOff val="35000"/>
                </a:schemeClr>
              </a:solidFill>
              <a:latin typeface="Open Sans"/>
              <a:cs typeface="Open Sans"/>
            </a:endParaRPr>
          </a:p>
          <a:p>
            <a:pPr marL="342900" indent="-342900">
              <a:lnSpc>
                <a:spcPct val="150000"/>
              </a:lnSpc>
              <a:buFont typeface="Wingdings" charset="2"/>
              <a:buChar char="ü"/>
            </a:pPr>
            <a:r>
              <a:rPr lang="en-US" sz="2200" dirty="0" smtClean="0">
                <a:solidFill>
                  <a:schemeClr val="tx1">
                    <a:lumMod val="65000"/>
                    <a:lumOff val="35000"/>
                  </a:schemeClr>
                </a:solidFill>
                <a:latin typeface="Open Sans"/>
                <a:cs typeface="Open Sans"/>
              </a:rPr>
              <a:t>Are </a:t>
            </a:r>
            <a:r>
              <a:rPr lang="en-US" sz="2200" dirty="0">
                <a:solidFill>
                  <a:schemeClr val="tx1">
                    <a:lumMod val="65000"/>
                    <a:lumOff val="35000"/>
                  </a:schemeClr>
                </a:solidFill>
                <a:latin typeface="Open Sans"/>
                <a:cs typeface="Open Sans"/>
              </a:rPr>
              <a:t>you well rested? </a:t>
            </a:r>
          </a:p>
        </p:txBody>
      </p:sp>
      <p:sp>
        <p:nvSpPr>
          <p:cNvPr id="17" name="Rectangle 16"/>
          <p:cNvSpPr/>
          <p:nvPr/>
        </p:nvSpPr>
        <p:spPr>
          <a:xfrm>
            <a:off x="582505" y="3506245"/>
            <a:ext cx="5193975" cy="1140825"/>
          </a:xfrm>
          <a:prstGeom prst="rect">
            <a:avLst/>
          </a:prstGeom>
          <a:noFill/>
        </p:spPr>
        <p:txBody>
          <a:bodyPr wrap="square" rtlCol="0">
            <a:spAutoFit/>
          </a:bodyPr>
          <a:lstStyle/>
          <a:p>
            <a:pPr>
              <a:lnSpc>
                <a:spcPct val="80000"/>
              </a:lnSpc>
            </a:pPr>
            <a:r>
              <a:rPr lang="en-US" sz="2800" i="1" dirty="0">
                <a:solidFill>
                  <a:srgbClr val="EE336C"/>
                </a:solidFill>
                <a:latin typeface="Times"/>
                <a:cs typeface="Times"/>
              </a:rPr>
              <a:t>GOAL: Aim for 7-8 </a:t>
            </a:r>
            <a:endParaRPr lang="en-US" sz="2800" i="1" dirty="0" smtClean="0">
              <a:solidFill>
                <a:srgbClr val="EE336C"/>
              </a:solidFill>
              <a:latin typeface="Times"/>
              <a:cs typeface="Times"/>
            </a:endParaRPr>
          </a:p>
          <a:p>
            <a:pPr>
              <a:lnSpc>
                <a:spcPct val="80000"/>
              </a:lnSpc>
            </a:pPr>
            <a:r>
              <a:rPr lang="en-US" sz="2800" i="1" dirty="0" smtClean="0">
                <a:solidFill>
                  <a:srgbClr val="EE336C"/>
                </a:solidFill>
                <a:latin typeface="Times"/>
                <a:cs typeface="Times"/>
              </a:rPr>
              <a:t>hours</a:t>
            </a:r>
            <a:r>
              <a:rPr lang="en-US" sz="2800" i="1" dirty="0">
                <a:solidFill>
                  <a:srgbClr val="EE336C"/>
                </a:solidFill>
                <a:latin typeface="Times"/>
                <a:cs typeface="Times"/>
              </a:rPr>
              <a:t>/ </a:t>
            </a:r>
            <a:r>
              <a:rPr lang="en-US" sz="2800" i="1" dirty="0" smtClean="0">
                <a:solidFill>
                  <a:srgbClr val="EE336C"/>
                </a:solidFill>
                <a:latin typeface="Times"/>
                <a:cs typeface="Times"/>
              </a:rPr>
              <a:t>night</a:t>
            </a:r>
            <a:r>
              <a:rPr lang="en-US" sz="2800" i="1" dirty="0">
                <a:solidFill>
                  <a:srgbClr val="EE336C"/>
                </a:solidFill>
                <a:latin typeface="Times"/>
                <a:cs typeface="Times"/>
              </a:rPr>
              <a:t> </a:t>
            </a:r>
            <a:r>
              <a:rPr lang="en-US" sz="2800" i="1" dirty="0" smtClean="0">
                <a:solidFill>
                  <a:srgbClr val="EE336C"/>
                </a:solidFill>
                <a:latin typeface="Times"/>
                <a:cs typeface="Times"/>
              </a:rPr>
              <a:t>for adults, kids may need more.</a:t>
            </a:r>
            <a:endParaRPr lang="en-US" sz="2800" i="1" dirty="0">
              <a:solidFill>
                <a:srgbClr val="EE336C"/>
              </a:solidFill>
              <a:latin typeface="Times"/>
              <a:cs typeface="Time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85844" y="2188934"/>
            <a:ext cx="2691264" cy="3737733"/>
          </a:xfrm>
          <a:prstGeom prst="rect">
            <a:avLst/>
          </a:prstGeom>
        </p:spPr>
      </p:pic>
    </p:spTree>
    <p:extLst>
      <p:ext uri="{BB962C8B-B14F-4D97-AF65-F5344CB8AC3E}">
        <p14:creationId xmlns:p14="http://schemas.microsoft.com/office/powerpoint/2010/main" val="2348620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0" name="Rectangle 9"/>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3" name="TextBox 12"/>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Why is sleep important?</a:t>
            </a:r>
            <a:endParaRPr lang="en-US" sz="4400" i="1" dirty="0">
              <a:solidFill>
                <a:srgbClr val="4174BA"/>
              </a:solidFill>
              <a:latin typeface="Times"/>
              <a:cs typeface="Times"/>
            </a:endParaRPr>
          </a:p>
        </p:txBody>
      </p:sp>
      <p:sp>
        <p:nvSpPr>
          <p:cNvPr id="17" name="Rectangle 16"/>
          <p:cNvSpPr/>
          <p:nvPr/>
        </p:nvSpPr>
        <p:spPr>
          <a:xfrm>
            <a:off x="188782" y="1636889"/>
            <a:ext cx="2729039" cy="3372555"/>
          </a:xfrm>
          <a:prstGeom prst="rect">
            <a:avLst/>
          </a:prstGeom>
          <a:solidFill>
            <a:srgbClr val="DD7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Noteworthy Light"/>
                <a:cs typeface="Noteworthy Light"/>
              </a:rPr>
              <a:t>Healthy Brain Function and</a:t>
            </a:r>
            <a:br>
              <a:rPr lang="en-US" sz="2400" dirty="0" smtClean="0">
                <a:latin typeface="Noteworthy Light"/>
                <a:cs typeface="Noteworthy Light"/>
              </a:rPr>
            </a:br>
            <a:r>
              <a:rPr lang="en-US" sz="2400" dirty="0" smtClean="0">
                <a:latin typeface="Noteworthy Light"/>
                <a:cs typeface="Noteworthy Light"/>
              </a:rPr>
              <a:t>Emotional Well-Being</a:t>
            </a:r>
            <a:endParaRPr lang="en-US" sz="2400" dirty="0">
              <a:latin typeface="Noteworthy Light"/>
              <a:cs typeface="Noteworthy Light"/>
            </a:endParaRPr>
          </a:p>
        </p:txBody>
      </p:sp>
      <p:sp>
        <p:nvSpPr>
          <p:cNvPr id="18" name="Rectangle 17"/>
          <p:cNvSpPr/>
          <p:nvPr/>
        </p:nvSpPr>
        <p:spPr>
          <a:xfrm>
            <a:off x="3104444" y="1636889"/>
            <a:ext cx="2767428" cy="3372555"/>
          </a:xfrm>
          <a:prstGeom prst="rect">
            <a:avLst/>
          </a:prstGeom>
          <a:solidFill>
            <a:srgbClr val="75C1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Noteworthy Light"/>
                <a:cs typeface="Noteworthy Light"/>
              </a:rPr>
              <a:t>Physical Health</a:t>
            </a:r>
            <a:endParaRPr lang="en-US" sz="2400" dirty="0"/>
          </a:p>
        </p:txBody>
      </p:sp>
      <p:sp>
        <p:nvSpPr>
          <p:cNvPr id="19" name="Rectangle 18"/>
          <p:cNvSpPr/>
          <p:nvPr/>
        </p:nvSpPr>
        <p:spPr>
          <a:xfrm>
            <a:off x="6053667" y="1636889"/>
            <a:ext cx="2772256" cy="3372555"/>
          </a:xfrm>
          <a:prstGeom prst="rect">
            <a:avLst/>
          </a:prstGeom>
          <a:solidFill>
            <a:srgbClr val="E8A1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Noteworthy Light"/>
                <a:cs typeface="Noteworthy Light"/>
              </a:rPr>
              <a:t>Daytime Performance and </a:t>
            </a:r>
            <a:r>
              <a:rPr lang="en-US" sz="2200" dirty="0" smtClean="0">
                <a:latin typeface="Noteworthy Light"/>
                <a:cs typeface="Noteworthy Light"/>
              </a:rPr>
              <a:t>Safety</a:t>
            </a:r>
          </a:p>
          <a:p>
            <a:pPr algn="ctr"/>
            <a:endParaRPr lang="en-US" sz="2200" dirty="0">
              <a:latin typeface="Noteworthy Light"/>
              <a:cs typeface="Noteworthy Light"/>
            </a:endParaRPr>
          </a:p>
          <a:p>
            <a:pPr algn="ctr"/>
            <a:r>
              <a:rPr lang="en-US" sz="2200" dirty="0" smtClean="0">
                <a:latin typeface="Noteworthy Light"/>
                <a:cs typeface="Noteworthy Light"/>
              </a:rPr>
              <a:t>Improve learning!</a:t>
            </a:r>
          </a:p>
        </p:txBody>
      </p:sp>
    </p:spTree>
    <p:extLst>
      <p:ext uri="{BB962C8B-B14F-4D97-AF65-F5344CB8AC3E}">
        <p14:creationId xmlns:p14="http://schemas.microsoft.com/office/powerpoint/2010/main" val="22230664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9884" y="2474312"/>
            <a:ext cx="8461334" cy="391950"/>
          </a:xfrm>
          <a:prstGeom prst="rect">
            <a:avLst/>
          </a:prstGeom>
          <a:solidFill>
            <a:srgbClr val="91D4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33838" y="2866262"/>
            <a:ext cx="8461334" cy="31732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01185" y="5325835"/>
            <a:ext cx="4190411" cy="578107"/>
          </a:xfrm>
          <a:prstGeom prst="rect">
            <a:avLst/>
          </a:prstGeom>
          <a:noFill/>
        </p:spPr>
        <p:txBody>
          <a:bodyPr wrap="square" rtlCol="0">
            <a:spAutoFit/>
          </a:bodyPr>
          <a:lstStyle/>
          <a:p>
            <a:pPr algn="ctr">
              <a:lnSpc>
                <a:spcPct val="80000"/>
              </a:lnSpc>
            </a:pPr>
            <a:r>
              <a:rPr lang="en-US" sz="2800" i="1" dirty="0">
                <a:solidFill>
                  <a:srgbClr val="EE336C"/>
                </a:solidFill>
                <a:latin typeface="Times"/>
                <a:cs typeface="Times"/>
              </a:rPr>
              <a:t>TAME THE FRENZY</a:t>
            </a:r>
            <a:r>
              <a:rPr lang="en-US" sz="2800" i="1" dirty="0" smtClean="0">
                <a:solidFill>
                  <a:srgbClr val="EE336C"/>
                </a:solidFill>
                <a:latin typeface="Times"/>
                <a:cs typeface="Times"/>
              </a:rPr>
              <a:t>!</a:t>
            </a:r>
            <a:r>
              <a:rPr lang="en-US" sz="1400" i="1" dirty="0" smtClean="0">
                <a:solidFill>
                  <a:srgbClr val="EE336C"/>
                </a:solidFill>
                <a:latin typeface="Times"/>
                <a:cs typeface="Times"/>
              </a:rPr>
              <a:t> </a:t>
            </a:r>
          </a:p>
          <a:p>
            <a:pPr algn="ctr">
              <a:lnSpc>
                <a:spcPct val="80000"/>
              </a:lnSpc>
            </a:pPr>
            <a:r>
              <a:rPr lang="en-US" sz="1100" dirty="0" smtClean="0">
                <a:solidFill>
                  <a:srgbClr val="EE336C"/>
                </a:solidFill>
                <a:latin typeface="Open Sans"/>
                <a:cs typeface="Open Sans"/>
              </a:rPr>
              <a:t>(</a:t>
            </a:r>
            <a:r>
              <a:rPr lang="en-US" sz="1100" dirty="0">
                <a:solidFill>
                  <a:srgbClr val="EE336C"/>
                </a:solidFill>
                <a:latin typeface="Open Sans"/>
                <a:cs typeface="Open Sans"/>
              </a:rPr>
              <a:t>Margaret Moore, Organize </a:t>
            </a:r>
            <a:r>
              <a:rPr lang="en-US" sz="1100" dirty="0" smtClean="0">
                <a:solidFill>
                  <a:srgbClr val="EE336C"/>
                </a:solidFill>
                <a:latin typeface="Open Sans"/>
                <a:cs typeface="Open Sans"/>
              </a:rPr>
              <a:t>your Mind</a:t>
            </a:r>
            <a:r>
              <a:rPr lang="en-US" sz="1100" dirty="0">
                <a:solidFill>
                  <a:srgbClr val="EE336C"/>
                </a:solidFill>
                <a:latin typeface="Open Sans"/>
                <a:cs typeface="Open Sans"/>
              </a:rPr>
              <a:t>, Organize your Life)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05408" y="2469231"/>
            <a:ext cx="2695218" cy="2144449"/>
          </a:xfrm>
          <a:prstGeom prst="rect">
            <a:avLst/>
          </a:prstGeom>
        </p:spPr>
      </p:pic>
      <p:pic>
        <p:nvPicPr>
          <p:cNvPr id="11" name="Picture 10" descr="logo_final2-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2" name="Rectangle 11"/>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5" name="TextBox 14"/>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Who me? Stressed!!!???</a:t>
            </a:r>
            <a:endParaRPr lang="en-US" sz="4400" i="1" dirty="0">
              <a:solidFill>
                <a:srgbClr val="4174BA"/>
              </a:solidFill>
              <a:latin typeface="Times"/>
              <a:cs typeface="Times"/>
            </a:endParaRPr>
          </a:p>
        </p:txBody>
      </p:sp>
      <p:sp>
        <p:nvSpPr>
          <p:cNvPr id="28" name="TextBox 27"/>
          <p:cNvSpPr txBox="1"/>
          <p:nvPr/>
        </p:nvSpPr>
        <p:spPr>
          <a:xfrm>
            <a:off x="595454" y="2887603"/>
            <a:ext cx="5486435" cy="1587614"/>
          </a:xfrm>
          <a:prstGeom prst="rect">
            <a:avLst/>
          </a:prstGeom>
          <a:noFill/>
        </p:spPr>
        <p:txBody>
          <a:bodyPr wrap="square" numCol="1" spcCol="180000" rtlCol="0">
            <a:spAutoFit/>
          </a:bodyPr>
          <a:lstStyle>
            <a:defPPr>
              <a:defRPr lang="en-US"/>
            </a:defPPr>
            <a:lvl1pPr>
              <a:defRPr sz="2000">
                <a:solidFill>
                  <a:schemeClr val="bg1">
                    <a:lumMod val="50000"/>
                  </a:schemeClr>
                </a:solidFill>
                <a:latin typeface="Open Sans"/>
                <a:cs typeface="Open Sans"/>
              </a:defRPr>
            </a:lvl1pPr>
          </a:lstStyle>
          <a:p>
            <a:pPr marL="342900" indent="-342900">
              <a:lnSpc>
                <a:spcPct val="150000"/>
              </a:lnSpc>
              <a:buFont typeface="Wingdings" charset="2"/>
              <a:buChar char="ü"/>
            </a:pPr>
            <a:r>
              <a:rPr lang="en-US" sz="2200" dirty="0" smtClean="0">
                <a:solidFill>
                  <a:schemeClr val="tx1">
                    <a:lumMod val="65000"/>
                    <a:lumOff val="35000"/>
                  </a:schemeClr>
                </a:solidFill>
              </a:rPr>
              <a:t>In the last month, how often have you felt difficulties were piling up so high that you could not overcome them?</a:t>
            </a:r>
            <a:endParaRPr lang="en-US" sz="2200" dirty="0">
              <a:solidFill>
                <a:schemeClr val="tx1">
                  <a:lumMod val="65000"/>
                  <a:lumOff val="35000"/>
                </a:schemeClr>
              </a:solidFill>
            </a:endParaRPr>
          </a:p>
        </p:txBody>
      </p:sp>
      <p:sp>
        <p:nvSpPr>
          <p:cNvPr id="29" name="Rectangle 28"/>
          <p:cNvSpPr/>
          <p:nvPr/>
        </p:nvSpPr>
        <p:spPr>
          <a:xfrm>
            <a:off x="341456" y="1419193"/>
            <a:ext cx="4625655" cy="707886"/>
          </a:xfrm>
          <a:prstGeom prst="rect">
            <a:avLst/>
          </a:prstGeom>
          <a:noFill/>
        </p:spPr>
        <p:txBody>
          <a:bodyPr wrap="square" numCol="1" spcCol="180000" rtlCol="0">
            <a:spAutoFit/>
          </a:bodyPr>
          <a:lstStyle/>
          <a:p>
            <a:r>
              <a:rPr lang="en-US" sz="2000" dirty="0" smtClean="0">
                <a:solidFill>
                  <a:schemeClr val="tx1">
                    <a:lumMod val="65000"/>
                    <a:lumOff val="35000"/>
                  </a:schemeClr>
                </a:solidFill>
                <a:latin typeface="Open Sans"/>
                <a:cs typeface="Open Sans"/>
              </a:rPr>
              <a:t>Heading </a:t>
            </a:r>
            <a:r>
              <a:rPr lang="en-US" sz="2000" dirty="0">
                <a:solidFill>
                  <a:schemeClr val="tx1">
                    <a:lumMod val="65000"/>
                    <a:lumOff val="35000"/>
                  </a:schemeClr>
                </a:solidFill>
                <a:latin typeface="Open Sans"/>
                <a:cs typeface="Open Sans"/>
              </a:rPr>
              <a:t>to the edge of the comfort zone…Time to talk about stress!</a:t>
            </a:r>
          </a:p>
        </p:txBody>
      </p:sp>
      <p:sp>
        <p:nvSpPr>
          <p:cNvPr id="10" name="Rectangle 9"/>
          <p:cNvSpPr/>
          <p:nvPr/>
        </p:nvSpPr>
        <p:spPr>
          <a:xfrm>
            <a:off x="355567" y="4670828"/>
            <a:ext cx="6107324" cy="451406"/>
          </a:xfrm>
          <a:prstGeom prst="rect">
            <a:avLst/>
          </a:prstGeom>
          <a:noFill/>
        </p:spPr>
        <p:txBody>
          <a:bodyPr wrap="square" rtlCol="0">
            <a:spAutoFit/>
          </a:bodyPr>
          <a:lstStyle/>
          <a:p>
            <a:pPr>
              <a:lnSpc>
                <a:spcPct val="80000"/>
              </a:lnSpc>
            </a:pPr>
            <a:r>
              <a:rPr lang="en-US" sz="2750" i="1" dirty="0" smtClean="0">
                <a:solidFill>
                  <a:srgbClr val="EE336C"/>
                </a:solidFill>
                <a:latin typeface="Times"/>
                <a:cs typeface="Times"/>
              </a:rPr>
              <a:t>Pain is inevitable, suffering is optional!</a:t>
            </a:r>
            <a:endParaRPr lang="en-US" sz="2750" i="1" dirty="0">
              <a:solidFill>
                <a:srgbClr val="EE336C"/>
              </a:solidFill>
              <a:latin typeface="Times"/>
              <a:cs typeface="Times"/>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81889" y="4289777"/>
            <a:ext cx="2699172" cy="1735666"/>
          </a:xfrm>
          <a:prstGeom prst="rect">
            <a:avLst/>
          </a:prstGeom>
        </p:spPr>
      </p:pic>
    </p:spTree>
    <p:extLst>
      <p:ext uri="{BB962C8B-B14F-4D97-AF65-F5344CB8AC3E}">
        <p14:creationId xmlns:p14="http://schemas.microsoft.com/office/powerpoint/2010/main" val="1528793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47482"/>
            <a:ext cx="9144000" cy="4805942"/>
            <a:chOff x="0" y="1447482"/>
            <a:chExt cx="9144000" cy="4805942"/>
          </a:xfrm>
        </p:grpSpPr>
        <p:pic>
          <p:nvPicPr>
            <p:cNvPr id="10" name="Picture 9" descr="photo.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47482"/>
              <a:ext cx="9144000" cy="4805942"/>
            </a:xfrm>
            <a:prstGeom prst="rect">
              <a:avLst/>
            </a:prstGeom>
            <a:noFill/>
          </p:spPr>
        </p:pic>
        <p:pic>
          <p:nvPicPr>
            <p:cNvPr id="3" name="Picture 2" descr="photo.PNG"/>
            <p:cNvPicPr>
              <a:picLocks noChangeAspect="1"/>
            </p:cNvPicPr>
            <p:nvPr/>
          </p:nvPicPr>
          <p:blipFill rotWithShape="1">
            <a:blip r:embed="rId3" cstate="print">
              <a:extLst>
                <a:ext uri="{28A0092B-C50C-407E-A947-70E740481C1C}">
                  <a14:useLocalDpi xmlns:a14="http://schemas.microsoft.com/office/drawing/2010/main"/>
                </a:ext>
              </a:extLst>
            </a:blip>
            <a:srcRect r="-131"/>
            <a:stretch/>
          </p:blipFill>
          <p:spPr>
            <a:xfrm>
              <a:off x="1146528" y="1532148"/>
              <a:ext cx="6850945" cy="4620366"/>
            </a:xfrm>
            <a:prstGeom prst="rect">
              <a:avLst/>
            </a:prstGeom>
            <a:noFill/>
          </p:spPr>
        </p:pic>
      </p:grpSp>
      <p:pic>
        <p:nvPicPr>
          <p:cNvPr id="4" name="Picture 3" descr="logo_final2-0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5" name="Rectangle 4"/>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9" name="TextBox 8"/>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The 90 – 10 principle</a:t>
            </a:r>
            <a:endParaRPr lang="en-US" sz="4400" i="1" dirty="0">
              <a:solidFill>
                <a:srgbClr val="4174BA"/>
              </a:solidFill>
              <a:latin typeface="Times"/>
              <a:cs typeface="Times"/>
            </a:endParaRPr>
          </a:p>
        </p:txBody>
      </p:sp>
    </p:spTree>
    <p:extLst>
      <p:ext uri="{BB962C8B-B14F-4D97-AF65-F5344CB8AC3E}">
        <p14:creationId xmlns:p14="http://schemas.microsoft.com/office/powerpoint/2010/main" val="9075254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2" name="Rectangle 11"/>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pic>
        <p:nvPicPr>
          <p:cNvPr id="4" name="Picture 3"/>
          <p:cNvPicPr>
            <a:picLocks noChangeAspect="1"/>
          </p:cNvPicPr>
          <p:nvPr/>
        </p:nvPicPr>
        <p:blipFill>
          <a:blip r:embed="rId3"/>
          <a:stretch>
            <a:fillRect/>
          </a:stretch>
        </p:blipFill>
        <p:spPr>
          <a:xfrm>
            <a:off x="541557" y="1466002"/>
            <a:ext cx="8136775" cy="4576936"/>
          </a:xfrm>
          <a:prstGeom prst="rect">
            <a:avLst/>
          </a:prstGeom>
        </p:spPr>
      </p:pic>
    </p:spTree>
    <p:extLst>
      <p:ext uri="{BB962C8B-B14F-4D97-AF65-F5344CB8AC3E}">
        <p14:creationId xmlns:p14="http://schemas.microsoft.com/office/powerpoint/2010/main" val="316306367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481" y="3706688"/>
            <a:ext cx="7745152" cy="1754327"/>
          </a:xfrm>
          <a:prstGeom prst="rect">
            <a:avLst/>
          </a:prstGeom>
          <a:noFill/>
        </p:spPr>
        <p:txBody>
          <a:bodyPr wrap="square" rtlCol="0">
            <a:spAutoFit/>
          </a:bodyPr>
          <a:lstStyle/>
          <a:p>
            <a:pPr algn="ctr"/>
            <a:r>
              <a:rPr lang="en-US" sz="5400" i="1" dirty="0" smtClean="0">
                <a:solidFill>
                  <a:srgbClr val="4174BA"/>
                </a:solidFill>
                <a:latin typeface="Times"/>
                <a:cs typeface="Times"/>
              </a:rPr>
              <a:t>Healthy </a:t>
            </a:r>
            <a:r>
              <a:rPr lang="en-US" sz="5400" i="1" dirty="0" smtClean="0">
                <a:solidFill>
                  <a:srgbClr val="4174BA"/>
                </a:solidFill>
                <a:latin typeface="Times"/>
                <a:cs typeface="Times"/>
              </a:rPr>
              <a:t>Habits </a:t>
            </a:r>
            <a:r>
              <a:rPr lang="en-US" sz="5400" i="1" dirty="0" smtClean="0">
                <a:solidFill>
                  <a:srgbClr val="4174BA"/>
                </a:solidFill>
                <a:latin typeface="Times"/>
                <a:cs typeface="Times"/>
              </a:rPr>
              <a:t>For A Healthy Family</a:t>
            </a:r>
            <a:endParaRPr lang="en-US" sz="4800" i="1" dirty="0">
              <a:solidFill>
                <a:srgbClr val="4174BA"/>
              </a:solidFill>
              <a:latin typeface="Times"/>
              <a:cs typeface="Times"/>
            </a:endParaRPr>
          </a:p>
        </p:txBody>
      </p:sp>
      <p:sp>
        <p:nvSpPr>
          <p:cNvPr id="12" name="Rectangle 11"/>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pic>
        <p:nvPicPr>
          <p:cNvPr id="15" name="Picture 14"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grpSp>
        <p:nvGrpSpPr>
          <p:cNvPr id="5" name="Group 4"/>
          <p:cNvGrpSpPr/>
          <p:nvPr/>
        </p:nvGrpSpPr>
        <p:grpSpPr>
          <a:xfrm>
            <a:off x="2363535" y="289555"/>
            <a:ext cx="4009779" cy="3781631"/>
            <a:chOff x="1747849" y="1789873"/>
            <a:chExt cx="4913078" cy="4577464"/>
          </a:xfrm>
        </p:grpSpPr>
        <p:pic>
          <p:nvPicPr>
            <p:cNvPr id="1026" name="Picture 2" descr="https://www.irononsticker.com/images/Superman6.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6" b="92331" l="5446" r="89604"/>
                      </a14:imgEffect>
                    </a14:imgLayer>
                  </a14:imgProps>
                </a:ext>
                <a:ext uri="{28A0092B-C50C-407E-A947-70E740481C1C}">
                  <a14:useLocalDpi xmlns:a14="http://schemas.microsoft.com/office/drawing/2010/main" val="0"/>
                </a:ext>
              </a:extLst>
            </a:blip>
            <a:srcRect/>
            <a:stretch>
              <a:fillRect/>
            </a:stretch>
          </p:blipFill>
          <p:spPr bwMode="auto">
            <a:xfrm>
              <a:off x="1747849" y="2402824"/>
              <a:ext cx="4913078" cy="3964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4212" y="1789873"/>
              <a:ext cx="4155484" cy="1452935"/>
            </a:xfrm>
            <a:prstGeom prst="rect">
              <a:avLst/>
            </a:prstGeom>
            <a:noFill/>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latin typeface="Showcard Gothic" panose="04020904020102020604" pitchFamily="82" charset="0"/>
                </a:rPr>
                <a:t>SUPER</a:t>
              </a:r>
              <a:endParaRPr lang="en-US" sz="72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latin typeface="Showcard Gothic" panose="04020904020102020604" pitchFamily="82" charset="0"/>
              </a:endParaRP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6" name="Rectangle 15"/>
          <p:cNvSpPr/>
          <p:nvPr/>
        </p:nvSpPr>
        <p:spPr>
          <a:xfrm>
            <a:off x="366888" y="2513983"/>
            <a:ext cx="3443111" cy="3201017"/>
          </a:xfrm>
          <a:prstGeom prst="rect">
            <a:avLst/>
          </a:prstGeom>
          <a:solidFill>
            <a:srgbClr val="E8A1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Wingdings" charset="2"/>
              <a:buChar char="v"/>
            </a:pPr>
            <a:r>
              <a:rPr lang="en-US" sz="2400" dirty="0" smtClean="0">
                <a:latin typeface="Open Sans"/>
                <a:cs typeface="Open Sans"/>
              </a:rPr>
              <a:t>Don’t fight the battle alone.</a:t>
            </a:r>
          </a:p>
          <a:p>
            <a:pPr marL="342900" indent="-342900" algn="ctr">
              <a:buFont typeface="Wingdings" charset="2"/>
              <a:buChar char="v"/>
            </a:pPr>
            <a:endParaRPr lang="en-US" sz="2400" dirty="0" smtClean="0">
              <a:latin typeface="Open Sans"/>
              <a:cs typeface="Open Sans"/>
            </a:endParaRPr>
          </a:p>
          <a:p>
            <a:pPr marL="342900" indent="-342900" algn="ctr">
              <a:buFont typeface="Wingdings" charset="2"/>
              <a:buChar char="v"/>
            </a:pPr>
            <a:r>
              <a:rPr lang="en-US" sz="2400" dirty="0" smtClean="0">
                <a:latin typeface="Open Sans"/>
                <a:cs typeface="Open Sans"/>
              </a:rPr>
              <a:t>Who is your support system?</a:t>
            </a:r>
          </a:p>
          <a:p>
            <a:pPr marL="342900" indent="-342900" algn="ctr">
              <a:buFont typeface="Wingdings" charset="2"/>
              <a:buChar char="v"/>
            </a:pPr>
            <a:endParaRPr lang="en-US" sz="2400" dirty="0" smtClean="0">
              <a:latin typeface="Open Sans"/>
              <a:cs typeface="Open Sans"/>
            </a:endParaRPr>
          </a:p>
          <a:p>
            <a:pPr marL="342900" indent="-342900" algn="ctr">
              <a:buFont typeface="Wingdings" charset="2"/>
              <a:buChar char="v"/>
            </a:pPr>
            <a:r>
              <a:rPr lang="en-US" sz="2400" dirty="0" smtClean="0">
                <a:latin typeface="Open Sans"/>
                <a:cs typeface="Open Sans"/>
              </a:rPr>
              <a:t>Count </a:t>
            </a:r>
            <a:r>
              <a:rPr lang="en-US" sz="2400" dirty="0" smtClean="0">
                <a:latin typeface="Open Sans"/>
                <a:cs typeface="Open Sans"/>
              </a:rPr>
              <a:t>on </a:t>
            </a:r>
            <a:r>
              <a:rPr lang="en-US" sz="2400" dirty="0" smtClean="0">
                <a:latin typeface="Open Sans"/>
                <a:cs typeface="Open Sans"/>
              </a:rPr>
              <a:t>your family, always!</a:t>
            </a:r>
            <a:endParaRPr lang="en-US" sz="2000" dirty="0" smtClean="0">
              <a:latin typeface="Open Sans"/>
              <a:cs typeface="Open Sans"/>
            </a:endParaRPr>
          </a:p>
        </p:txBody>
      </p:sp>
      <p:pic>
        <p:nvPicPr>
          <p:cNvPr id="19" name="Picture 1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20" name="TextBox 19"/>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“All we need is: LOVE”</a:t>
            </a:r>
            <a:endParaRPr lang="en-US" sz="4400" i="1" dirty="0">
              <a:solidFill>
                <a:srgbClr val="4174BA"/>
              </a:solidFill>
              <a:latin typeface="Times"/>
              <a:cs typeface="Times"/>
            </a:endParaRPr>
          </a:p>
        </p:txBody>
      </p:sp>
      <p:sp>
        <p:nvSpPr>
          <p:cNvPr id="21" name="TextBox 20"/>
          <p:cNvSpPr txBox="1"/>
          <p:nvPr/>
        </p:nvSpPr>
        <p:spPr>
          <a:xfrm>
            <a:off x="356148" y="1387246"/>
            <a:ext cx="5189519" cy="584776"/>
          </a:xfrm>
          <a:prstGeom prst="rect">
            <a:avLst/>
          </a:prstGeom>
          <a:noFill/>
        </p:spPr>
        <p:txBody>
          <a:bodyPr wrap="square" rtlCol="0">
            <a:spAutoFit/>
          </a:bodyPr>
          <a:lstStyle/>
          <a:p>
            <a:r>
              <a:rPr lang="en-US" sz="3200" i="1" dirty="0" smtClean="0">
                <a:solidFill>
                  <a:srgbClr val="EE336C"/>
                </a:solidFill>
                <a:latin typeface="Times"/>
                <a:cs typeface="Times"/>
              </a:rPr>
              <a:t>Who is YOUR circle of care?</a:t>
            </a:r>
            <a:endParaRPr lang="en-US" sz="3200" i="1" dirty="0">
              <a:solidFill>
                <a:srgbClr val="EE336C"/>
              </a:solidFill>
              <a:latin typeface="Times"/>
              <a:cs typeface="Times"/>
            </a:endParaRPr>
          </a:p>
        </p:txBody>
      </p:sp>
      <p:pic>
        <p:nvPicPr>
          <p:cNvPr id="5" name="Picture 4"/>
          <p:cNvPicPr>
            <a:picLocks noChangeAspect="1"/>
          </p:cNvPicPr>
          <p:nvPr/>
        </p:nvPicPr>
        <p:blipFill>
          <a:blip r:embed="rId3"/>
          <a:stretch>
            <a:fillRect/>
          </a:stretch>
        </p:blipFill>
        <p:spPr>
          <a:xfrm>
            <a:off x="4343360" y="4060382"/>
            <a:ext cx="2147543" cy="2193042"/>
          </a:xfrm>
          <a:prstGeom prst="rect">
            <a:avLst/>
          </a:prstGeom>
        </p:spPr>
      </p:pic>
      <p:pic>
        <p:nvPicPr>
          <p:cNvPr id="3" name="Picture 2"/>
          <p:cNvPicPr>
            <a:picLocks noChangeAspect="1"/>
          </p:cNvPicPr>
          <p:nvPr/>
        </p:nvPicPr>
        <p:blipFill>
          <a:blip r:embed="rId4"/>
          <a:stretch>
            <a:fillRect/>
          </a:stretch>
        </p:blipFill>
        <p:spPr>
          <a:xfrm>
            <a:off x="3918889" y="1975316"/>
            <a:ext cx="3312824" cy="2200400"/>
          </a:xfrm>
          <a:prstGeom prst="rect">
            <a:avLst/>
          </a:prstGeom>
        </p:spPr>
      </p:pic>
      <p:pic>
        <p:nvPicPr>
          <p:cNvPr id="4" name="Picture 3"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4792" y="3273321"/>
            <a:ext cx="2140968" cy="2639114"/>
          </a:xfrm>
          <a:prstGeom prst="rect">
            <a:avLst/>
          </a:prstGeom>
        </p:spPr>
      </p:pic>
    </p:spTree>
    <p:extLst>
      <p:ext uri="{BB962C8B-B14F-4D97-AF65-F5344CB8AC3E}">
        <p14:creationId xmlns:p14="http://schemas.microsoft.com/office/powerpoint/2010/main" val="33003611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8" name="Rectangle 7"/>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1" name="TextBox 10"/>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A </a:t>
            </a:r>
            <a:r>
              <a:rPr lang="en-US" sz="4400" i="1" dirty="0">
                <a:solidFill>
                  <a:srgbClr val="4174BA"/>
                </a:solidFill>
                <a:latin typeface="Times"/>
                <a:cs typeface="Times"/>
              </a:rPr>
              <a:t>challenge… </a:t>
            </a:r>
          </a:p>
        </p:txBody>
      </p:sp>
      <p:sp>
        <p:nvSpPr>
          <p:cNvPr id="15" name="Rectangle 14"/>
          <p:cNvSpPr/>
          <p:nvPr/>
        </p:nvSpPr>
        <p:spPr>
          <a:xfrm>
            <a:off x="306490" y="1669985"/>
            <a:ext cx="8522845" cy="391950"/>
          </a:xfrm>
          <a:prstGeom prst="rect">
            <a:avLst/>
          </a:prstGeom>
          <a:solidFill>
            <a:srgbClr val="75C1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10444" y="2061935"/>
            <a:ext cx="8522845" cy="35339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70088" y="2312172"/>
            <a:ext cx="4044245" cy="2930033"/>
          </a:xfrm>
          <a:prstGeom prst="rect">
            <a:avLst/>
          </a:prstGeom>
          <a:noFill/>
        </p:spPr>
        <p:txBody>
          <a:bodyPr wrap="square" numCol="1" spcCol="180000" rtlCol="0">
            <a:spAutoFit/>
          </a:bodyPr>
          <a:lstStyle/>
          <a:p>
            <a:pPr>
              <a:lnSpc>
                <a:spcPct val="110000"/>
              </a:lnSpc>
            </a:pPr>
            <a:r>
              <a:rPr lang="en-US" sz="2400" b="1" dirty="0">
                <a:solidFill>
                  <a:srgbClr val="595959"/>
                </a:solidFill>
                <a:latin typeface="Open Sans"/>
                <a:cs typeface="Open Sans"/>
              </a:rPr>
              <a:t>WHAT ONE THING </a:t>
            </a:r>
            <a:r>
              <a:rPr lang="en-US" sz="2400" dirty="0">
                <a:solidFill>
                  <a:srgbClr val="595959"/>
                </a:solidFill>
                <a:latin typeface="Open Sans"/>
                <a:cs typeface="Open Sans"/>
              </a:rPr>
              <a:t>could you do that would improve your own health or that of your patients -- or that of those around you, family, colleagues, employees, your community…? </a:t>
            </a:r>
          </a:p>
        </p:txBody>
      </p:sp>
      <p:grpSp>
        <p:nvGrpSpPr>
          <p:cNvPr id="19" name="Group 18"/>
          <p:cNvGrpSpPr/>
          <p:nvPr/>
        </p:nvGrpSpPr>
        <p:grpSpPr>
          <a:xfrm>
            <a:off x="4981222" y="2061935"/>
            <a:ext cx="3848112" cy="3533977"/>
            <a:chOff x="4981222" y="2061935"/>
            <a:chExt cx="3848112" cy="3533977"/>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81222" y="4840111"/>
              <a:ext cx="3848112" cy="75580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81222" y="2061935"/>
              <a:ext cx="3848112" cy="2928102"/>
            </a:xfrm>
            <a:prstGeom prst="rect">
              <a:avLst/>
            </a:prstGeom>
          </p:spPr>
        </p:pic>
      </p:grpSp>
    </p:spTree>
    <p:extLst>
      <p:ext uri="{BB962C8B-B14F-4D97-AF65-F5344CB8AC3E}">
        <p14:creationId xmlns:p14="http://schemas.microsoft.com/office/powerpoint/2010/main" val="14700247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9" y="2082461"/>
            <a:ext cx="8894611" cy="2492990"/>
          </a:xfrm>
          <a:prstGeom prst="rect">
            <a:avLst/>
          </a:prstGeom>
          <a:noFill/>
        </p:spPr>
        <p:txBody>
          <a:bodyPr wrap="square" numCol="1" spcCol="180000" rtlCol="0">
            <a:spAutoFit/>
          </a:bodyPr>
          <a:lstStyle/>
          <a:p>
            <a:pPr>
              <a:lnSpc>
                <a:spcPct val="80000"/>
              </a:lnSpc>
            </a:pPr>
            <a:endParaRPr lang="en-US" sz="2000" dirty="0">
              <a:solidFill>
                <a:schemeClr val="tx1">
                  <a:lumMod val="65000"/>
                  <a:lumOff val="35000"/>
                </a:schemeClr>
              </a:solidFill>
              <a:latin typeface="Open Sans"/>
              <a:cs typeface="Open Sans"/>
            </a:endParaRPr>
          </a:p>
          <a:p>
            <a:pPr marL="342900" indent="-342900">
              <a:lnSpc>
                <a:spcPct val="80000"/>
              </a:lnSpc>
              <a:buFont typeface="Wingdings" charset="2"/>
              <a:buChar char="q"/>
            </a:pPr>
            <a:r>
              <a:rPr lang="en-US" sz="2000" b="1" dirty="0" smtClean="0">
                <a:solidFill>
                  <a:srgbClr val="4174BA"/>
                </a:solidFill>
                <a:latin typeface="Open Sans"/>
                <a:cs typeface="Open Sans"/>
              </a:rPr>
              <a:t>Words of Wisdom – weekly healthy tips in your Wednesday folder</a:t>
            </a:r>
            <a:endParaRPr lang="en-US" sz="2000" dirty="0" smtClean="0">
              <a:solidFill>
                <a:schemeClr val="tx1">
                  <a:lumMod val="65000"/>
                  <a:lumOff val="35000"/>
                </a:schemeClr>
              </a:solidFill>
              <a:latin typeface="Open Sans"/>
              <a:cs typeface="Open Sans"/>
            </a:endParaRPr>
          </a:p>
          <a:p>
            <a:pPr marL="342900" indent="-342900">
              <a:lnSpc>
                <a:spcPct val="80000"/>
              </a:lnSpc>
              <a:buFont typeface="Wingdings" charset="2"/>
              <a:buChar char="q"/>
            </a:pPr>
            <a:endParaRPr lang="en-US" sz="2000" dirty="0">
              <a:solidFill>
                <a:schemeClr val="tx1">
                  <a:lumMod val="65000"/>
                  <a:lumOff val="35000"/>
                </a:schemeClr>
              </a:solidFill>
              <a:latin typeface="Open Sans"/>
              <a:cs typeface="Open Sans"/>
            </a:endParaRPr>
          </a:p>
          <a:p>
            <a:pPr>
              <a:lnSpc>
                <a:spcPct val="80000"/>
              </a:lnSpc>
            </a:pPr>
            <a:endParaRPr lang="en-US" sz="2000" dirty="0" smtClean="0">
              <a:solidFill>
                <a:schemeClr val="tx1">
                  <a:lumMod val="65000"/>
                  <a:lumOff val="35000"/>
                </a:schemeClr>
              </a:solidFill>
              <a:latin typeface="Open Sans"/>
              <a:cs typeface="Open Sans"/>
            </a:endParaRPr>
          </a:p>
          <a:p>
            <a:pPr marL="342900" indent="-342900">
              <a:buFont typeface="Wingdings" charset="2"/>
              <a:buChar char="q"/>
            </a:pPr>
            <a:r>
              <a:rPr lang="en-US" sz="2000" b="1" dirty="0" smtClean="0">
                <a:solidFill>
                  <a:srgbClr val="4174BA"/>
                </a:solidFill>
                <a:latin typeface="Open Sans"/>
                <a:cs typeface="Open Sans"/>
              </a:rPr>
              <a:t>Wellness Warriors video series</a:t>
            </a:r>
            <a:endParaRPr lang="en-US" sz="2000" b="1" dirty="0">
              <a:solidFill>
                <a:srgbClr val="4174BA"/>
              </a:solidFill>
              <a:latin typeface="Open Sans"/>
              <a:cs typeface="Open Sans"/>
            </a:endParaRPr>
          </a:p>
          <a:p>
            <a:pPr marL="342900" indent="-342900">
              <a:buFont typeface="Wingdings" charset="2"/>
              <a:buChar char="q"/>
            </a:pPr>
            <a:endParaRPr lang="en-US" sz="3200" b="1" dirty="0" smtClean="0">
              <a:solidFill>
                <a:srgbClr val="4174BA"/>
              </a:solidFill>
              <a:latin typeface="Open Sans"/>
              <a:cs typeface="Open Sans"/>
            </a:endParaRPr>
          </a:p>
          <a:p>
            <a:pPr marL="342900" indent="-342900">
              <a:buFont typeface="Wingdings" charset="2"/>
              <a:buChar char="q"/>
            </a:pPr>
            <a:r>
              <a:rPr lang="en-US" sz="2000" b="1" dirty="0" smtClean="0">
                <a:solidFill>
                  <a:srgbClr val="4174BA"/>
                </a:solidFill>
                <a:latin typeface="Open Sans"/>
                <a:cs typeface="Open Sans"/>
              </a:rPr>
              <a:t>“Wellness Breakfast Party” – Join us for </a:t>
            </a:r>
            <a:r>
              <a:rPr lang="en-US" sz="2000" b="1" dirty="0">
                <a:solidFill>
                  <a:srgbClr val="4174BA"/>
                </a:solidFill>
                <a:latin typeface="Open Sans"/>
                <a:cs typeface="Open Sans"/>
              </a:rPr>
              <a:t>Breakfast </a:t>
            </a:r>
            <a:r>
              <a:rPr lang="en-US" sz="2000" b="1" dirty="0" smtClean="0">
                <a:solidFill>
                  <a:srgbClr val="4174BA"/>
                </a:solidFill>
                <a:latin typeface="Open Sans"/>
                <a:cs typeface="Open Sans"/>
              </a:rPr>
              <a:t>at Lovett</a:t>
            </a:r>
          </a:p>
          <a:p>
            <a:r>
              <a:rPr lang="en-US" sz="2000" b="1" dirty="0" smtClean="0">
                <a:solidFill>
                  <a:srgbClr val="4174BA"/>
                </a:solidFill>
                <a:latin typeface="Open Sans"/>
                <a:cs typeface="Open Sans"/>
              </a:rPr>
              <a:t>Friday </a:t>
            </a:r>
            <a:r>
              <a:rPr lang="en-US" sz="2000" b="1" dirty="0" smtClean="0">
                <a:solidFill>
                  <a:srgbClr val="4174BA"/>
                </a:solidFill>
                <a:latin typeface="Open Sans"/>
                <a:cs typeface="Open Sans"/>
              </a:rPr>
              <a:t>March 6</a:t>
            </a:r>
            <a:r>
              <a:rPr lang="en-US" sz="2000" b="1" baseline="30000" dirty="0" smtClean="0">
                <a:solidFill>
                  <a:srgbClr val="4174BA"/>
                </a:solidFill>
                <a:latin typeface="Open Sans"/>
                <a:cs typeface="Open Sans"/>
              </a:rPr>
              <a:t>th</a:t>
            </a:r>
            <a:r>
              <a:rPr lang="en-US" sz="2000" b="1" dirty="0" smtClean="0">
                <a:solidFill>
                  <a:srgbClr val="4174BA"/>
                </a:solidFill>
                <a:latin typeface="Open Sans"/>
                <a:cs typeface="Open Sans"/>
              </a:rPr>
              <a:t>, SAVE THE DATE!</a:t>
            </a:r>
            <a:endParaRPr lang="en-US" sz="2000" dirty="0">
              <a:solidFill>
                <a:schemeClr val="tx1">
                  <a:lumMod val="65000"/>
                  <a:lumOff val="35000"/>
                </a:schemeClr>
              </a:solidFill>
              <a:latin typeface="Open Sans"/>
              <a:cs typeface="Open Sans"/>
            </a:endParaRPr>
          </a:p>
        </p:txBody>
      </p:sp>
      <p:sp>
        <p:nvSpPr>
          <p:cNvPr id="5" name="Rectangle 4"/>
          <p:cNvSpPr/>
          <p:nvPr/>
        </p:nvSpPr>
        <p:spPr>
          <a:xfrm>
            <a:off x="188782" y="4990316"/>
            <a:ext cx="8686800" cy="991041"/>
          </a:xfrm>
          <a:prstGeom prst="rect">
            <a:avLst/>
          </a:prstGeom>
          <a:noFill/>
        </p:spPr>
        <p:txBody>
          <a:bodyPr wrap="square" rtlCol="0">
            <a:spAutoFit/>
          </a:bodyPr>
          <a:lstStyle/>
          <a:p>
            <a:pPr>
              <a:lnSpc>
                <a:spcPct val="80000"/>
              </a:lnSpc>
            </a:pPr>
            <a:r>
              <a:rPr lang="en-US" sz="2400" i="1" dirty="0" smtClean="0">
                <a:solidFill>
                  <a:srgbClr val="EE336C"/>
                </a:solidFill>
                <a:latin typeface="Times"/>
                <a:cs typeface="Times"/>
              </a:rPr>
              <a:t>Let’s be healthy together!</a:t>
            </a:r>
          </a:p>
          <a:p>
            <a:pPr>
              <a:lnSpc>
                <a:spcPct val="80000"/>
              </a:lnSpc>
            </a:pPr>
            <a:r>
              <a:rPr lang="en-US" sz="2400" i="1" dirty="0" smtClean="0">
                <a:solidFill>
                  <a:srgbClr val="EE336C"/>
                </a:solidFill>
                <a:latin typeface="Times"/>
                <a:cs typeface="Times"/>
              </a:rPr>
              <a:t> </a:t>
            </a:r>
            <a:endParaRPr lang="en-US" sz="2400" i="1" dirty="0" smtClean="0">
              <a:solidFill>
                <a:srgbClr val="EE336C"/>
              </a:solidFill>
              <a:latin typeface="Times"/>
              <a:cs typeface="Times"/>
            </a:endParaRPr>
          </a:p>
          <a:p>
            <a:pPr>
              <a:lnSpc>
                <a:spcPct val="80000"/>
              </a:lnSpc>
            </a:pPr>
            <a:r>
              <a:rPr lang="en-US" sz="2400" i="1" dirty="0" smtClean="0">
                <a:solidFill>
                  <a:srgbClr val="EE336C"/>
                </a:solidFill>
                <a:latin typeface="Times"/>
                <a:cs typeface="Times"/>
              </a:rPr>
              <a:t>Spread the word! Join </a:t>
            </a:r>
            <a:r>
              <a:rPr lang="en-US" sz="2400" i="1" dirty="0">
                <a:solidFill>
                  <a:srgbClr val="EE336C"/>
                </a:solidFill>
                <a:latin typeface="Times"/>
                <a:cs typeface="Times"/>
              </a:rPr>
              <a:t>the Movement! </a:t>
            </a:r>
          </a:p>
        </p:txBody>
      </p:sp>
      <p:pic>
        <p:nvPicPr>
          <p:cNvPr id="8" name="Picture 7"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9" name="Rectangle 8"/>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2" name="TextBox 11"/>
          <p:cNvSpPr txBox="1"/>
          <p:nvPr/>
        </p:nvSpPr>
        <p:spPr>
          <a:xfrm>
            <a:off x="188782" y="426995"/>
            <a:ext cx="7459440" cy="769441"/>
          </a:xfrm>
          <a:prstGeom prst="rect">
            <a:avLst/>
          </a:prstGeom>
          <a:noFill/>
        </p:spPr>
        <p:txBody>
          <a:bodyPr wrap="square" rtlCol="0">
            <a:spAutoFit/>
          </a:bodyPr>
          <a:lstStyle/>
          <a:p>
            <a:r>
              <a:rPr lang="en-US" sz="4400" i="1" dirty="0" smtClean="0">
                <a:solidFill>
                  <a:srgbClr val="4174BA"/>
                </a:solidFill>
                <a:latin typeface="Times"/>
                <a:cs typeface="Times"/>
              </a:rPr>
              <a:t>Look for us at Lovett…</a:t>
            </a:r>
            <a:endParaRPr lang="en-US" sz="4400" i="1" dirty="0">
              <a:solidFill>
                <a:srgbClr val="4174BA"/>
              </a:solidFill>
              <a:latin typeface="Times"/>
              <a:cs typeface="Times"/>
            </a:endParaRPr>
          </a:p>
        </p:txBody>
      </p:sp>
    </p:spTree>
    <p:extLst>
      <p:ext uri="{BB962C8B-B14F-4D97-AF65-F5344CB8AC3E}">
        <p14:creationId xmlns:p14="http://schemas.microsoft.com/office/powerpoint/2010/main" val="30793485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6356"/>
            <a:ext cx="9144002" cy="4818859"/>
          </a:xfrm>
          <a:prstGeom prst="rect">
            <a:avLst/>
          </a:prstGeom>
        </p:spPr>
      </p:pic>
      <p:sp>
        <p:nvSpPr>
          <p:cNvPr id="7" name="Rectangle 6"/>
          <p:cNvSpPr/>
          <p:nvPr/>
        </p:nvSpPr>
        <p:spPr>
          <a:xfrm>
            <a:off x="-1" y="4812503"/>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4990658"/>
            <a:ext cx="9144001" cy="1867342"/>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400778" y="5255023"/>
            <a:ext cx="5478655" cy="1403461"/>
          </a:xfrm>
          <a:prstGeom prst="rect">
            <a:avLst/>
          </a:prstGeom>
          <a:noFill/>
        </p:spPr>
        <p:txBody>
          <a:bodyPr wrap="square" rtlCol="0">
            <a:spAutoFit/>
          </a:bodyPr>
          <a:lstStyle/>
          <a:p>
            <a:pPr algn="r"/>
            <a:r>
              <a:rPr lang="en-US" sz="2400" b="1" dirty="0" smtClean="0">
                <a:solidFill>
                  <a:schemeClr val="bg1"/>
                </a:solidFill>
                <a:latin typeface="Open Sans"/>
                <a:cs typeface="Open Sans"/>
              </a:rPr>
              <a:t>Dorothy </a:t>
            </a:r>
            <a:r>
              <a:rPr lang="en-US" sz="2400" b="1" dirty="0">
                <a:solidFill>
                  <a:schemeClr val="bg1"/>
                </a:solidFill>
                <a:latin typeface="Open Sans"/>
                <a:cs typeface="Open Sans"/>
              </a:rPr>
              <a:t>C. Serna, MD, </a:t>
            </a:r>
            <a:r>
              <a:rPr lang="en-US" sz="2400" b="1" dirty="0" smtClean="0">
                <a:solidFill>
                  <a:schemeClr val="bg1"/>
                </a:solidFill>
                <a:latin typeface="Open Sans"/>
                <a:cs typeface="Open Sans"/>
              </a:rPr>
              <a:t>CWP, FACP</a:t>
            </a:r>
            <a:endParaRPr lang="en-US" sz="2400" b="1" dirty="0">
              <a:solidFill>
                <a:schemeClr val="bg1"/>
              </a:solidFill>
              <a:latin typeface="Open Sans"/>
              <a:cs typeface="Open Sans"/>
            </a:endParaRPr>
          </a:p>
          <a:p>
            <a:pPr algn="r">
              <a:lnSpc>
                <a:spcPct val="140000"/>
              </a:lnSpc>
            </a:pPr>
            <a:r>
              <a:rPr lang="en-US" dirty="0">
                <a:solidFill>
                  <a:schemeClr val="bg1"/>
                </a:solidFill>
                <a:latin typeface="Open Sans"/>
                <a:cs typeface="Open Sans"/>
              </a:rPr>
              <a:t>Internal </a:t>
            </a:r>
            <a:r>
              <a:rPr lang="en-US" dirty="0" smtClean="0">
                <a:solidFill>
                  <a:schemeClr val="bg1"/>
                </a:solidFill>
                <a:latin typeface="Open Sans"/>
                <a:cs typeface="Open Sans"/>
              </a:rPr>
              <a:t>Medicine, Founder &amp; CWO</a:t>
            </a:r>
          </a:p>
          <a:p>
            <a:pPr algn="r"/>
            <a:r>
              <a:rPr lang="en-US" dirty="0" smtClean="0">
                <a:solidFill>
                  <a:schemeClr val="bg1"/>
                </a:solidFill>
                <a:latin typeface="Open Sans"/>
                <a:cs typeface="Open Sans"/>
              </a:rPr>
              <a:t>www.northcypressinternalmedicine.com</a:t>
            </a:r>
          </a:p>
          <a:p>
            <a:pPr algn="r"/>
            <a:r>
              <a:rPr lang="en-US" dirty="0" err="1">
                <a:solidFill>
                  <a:schemeClr val="bg1"/>
                </a:solidFill>
                <a:latin typeface="Noteworthy Light"/>
                <a:cs typeface="Noteworthy Light"/>
              </a:rPr>
              <a:t>info@northcypresswellness.com</a:t>
            </a:r>
            <a:r>
              <a:rPr lang="en-US" dirty="0">
                <a:solidFill>
                  <a:schemeClr val="bg1"/>
                </a:solidFill>
                <a:latin typeface="Noteworthy Light"/>
                <a:cs typeface="Noteworthy Light"/>
              </a:rPr>
              <a:t> </a:t>
            </a:r>
          </a:p>
        </p:txBody>
      </p:sp>
      <p:sp>
        <p:nvSpPr>
          <p:cNvPr id="12" name="Rectangle 11"/>
          <p:cNvSpPr/>
          <p:nvPr/>
        </p:nvSpPr>
        <p:spPr>
          <a:xfrm>
            <a:off x="2568221" y="2032650"/>
            <a:ext cx="5559778" cy="707886"/>
          </a:xfrm>
          <a:prstGeom prst="rect">
            <a:avLst/>
          </a:prstGeom>
          <a:noFill/>
        </p:spPr>
        <p:txBody>
          <a:bodyPr wrap="square" rtlCol="0">
            <a:spAutoFit/>
          </a:bodyPr>
          <a:lstStyle/>
          <a:p>
            <a:pPr algn="ctr"/>
            <a:r>
              <a:rPr lang="en-US" sz="4000" i="1" dirty="0" smtClean="0">
                <a:solidFill>
                  <a:srgbClr val="FFFFFF"/>
                </a:solidFill>
                <a:latin typeface="Times"/>
                <a:cs typeface="Times"/>
              </a:rPr>
              <a:t>Live healthy, live well.</a:t>
            </a:r>
            <a:endParaRPr lang="en-US" sz="4800" i="1" dirty="0">
              <a:solidFill>
                <a:srgbClr val="FFFFFF"/>
              </a:solidFill>
              <a:latin typeface="Times"/>
              <a:cs typeface="Times"/>
            </a:endParaRPr>
          </a:p>
        </p:txBody>
      </p:sp>
      <p:pic>
        <p:nvPicPr>
          <p:cNvPr id="13" name="Picture 12" descr="logo_final2-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851" y="4950859"/>
            <a:ext cx="3996383" cy="1998192"/>
          </a:xfrm>
          <a:prstGeom prst="rect">
            <a:avLst/>
          </a:prstGeom>
        </p:spPr>
      </p:pic>
    </p:spTree>
    <p:extLst>
      <p:ext uri="{BB962C8B-B14F-4D97-AF65-F5344CB8AC3E}">
        <p14:creationId xmlns:p14="http://schemas.microsoft.com/office/powerpoint/2010/main" val="23935337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8" name="Rectangle 7"/>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1" name="TextBox 10"/>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Main Title goes here</a:t>
            </a:r>
            <a:endParaRPr lang="en-US" sz="4400" i="1" dirty="0">
              <a:solidFill>
                <a:srgbClr val="4174BA"/>
              </a:solidFill>
              <a:latin typeface="Times"/>
              <a:cs typeface="Times"/>
            </a:endParaRPr>
          </a:p>
        </p:txBody>
      </p:sp>
      <p:sp>
        <p:nvSpPr>
          <p:cNvPr id="16" name="Rectangle 15"/>
          <p:cNvSpPr/>
          <p:nvPr/>
        </p:nvSpPr>
        <p:spPr>
          <a:xfrm>
            <a:off x="310444" y="2061935"/>
            <a:ext cx="8522845" cy="35339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10444" y="2114883"/>
            <a:ext cx="8518891" cy="492443"/>
          </a:xfrm>
          <a:prstGeom prst="rect">
            <a:avLst/>
          </a:prstGeom>
          <a:noFill/>
        </p:spPr>
        <p:txBody>
          <a:bodyPr wrap="square" numCol="1" spcCol="180000" rtlCol="0">
            <a:spAutoFit/>
          </a:bodyPr>
          <a:lstStyle/>
          <a:p>
            <a:pPr>
              <a:lnSpc>
                <a:spcPct val="110000"/>
              </a:lnSpc>
            </a:pPr>
            <a:r>
              <a:rPr lang="en-US" sz="2400" b="1" dirty="0" smtClean="0">
                <a:solidFill>
                  <a:srgbClr val="595959"/>
                </a:solidFill>
                <a:latin typeface="Open Sans"/>
                <a:cs typeface="Open Sans"/>
              </a:rPr>
              <a:t>Write here ….</a:t>
            </a:r>
            <a:endParaRPr lang="en-US" sz="2400" dirty="0">
              <a:solidFill>
                <a:srgbClr val="595959"/>
              </a:solidFill>
              <a:latin typeface="Open Sans"/>
              <a:cs typeface="Open Sans"/>
            </a:endParaRPr>
          </a:p>
        </p:txBody>
      </p:sp>
      <p:sp>
        <p:nvSpPr>
          <p:cNvPr id="12" name="Rectangle 11"/>
          <p:cNvSpPr/>
          <p:nvPr/>
        </p:nvSpPr>
        <p:spPr>
          <a:xfrm>
            <a:off x="315773" y="1669985"/>
            <a:ext cx="8517515" cy="391950"/>
          </a:xfrm>
          <a:prstGeom prst="rect">
            <a:avLst/>
          </a:prstGeom>
          <a:solidFill>
            <a:srgbClr val="DD7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latin typeface="+mj-lt"/>
                <a:cs typeface="Noteworthy Light"/>
              </a:rPr>
              <a:t>Subtitle here</a:t>
            </a:r>
            <a:endParaRPr lang="en-US" b="1" dirty="0">
              <a:latin typeface="+mj-lt"/>
              <a:cs typeface="Noteworthy Light"/>
            </a:endParaRPr>
          </a:p>
        </p:txBody>
      </p:sp>
    </p:spTree>
    <p:extLst>
      <p:ext uri="{BB962C8B-B14F-4D97-AF65-F5344CB8AC3E}">
        <p14:creationId xmlns:p14="http://schemas.microsoft.com/office/powerpoint/2010/main" val="8179151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0444" y="1669985"/>
            <a:ext cx="8522845" cy="391950"/>
          </a:xfrm>
          <a:prstGeom prst="rect">
            <a:avLst/>
          </a:prstGeom>
          <a:solidFill>
            <a:srgbClr val="F4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latin typeface="+mj-lt"/>
              </a:rPr>
              <a:t>David Katz</a:t>
            </a:r>
            <a:endParaRPr lang="en-US" sz="2000" dirty="0">
              <a:latin typeface="+mj-lt"/>
            </a:endParaRPr>
          </a:p>
        </p:txBody>
      </p:sp>
      <p:pic>
        <p:nvPicPr>
          <p:cNvPr id="7" name="Picture 6"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8" name="Rectangle 7"/>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a:t>
            </a:r>
            <a:r>
              <a:rPr lang="en-US" sz="1200" dirty="0" err="1" smtClean="0">
                <a:solidFill>
                  <a:schemeClr val="bg1"/>
                </a:solidFill>
                <a:latin typeface="Open Sans"/>
                <a:cs typeface="Open Sans"/>
              </a:rPr>
              <a:t>www.northcypressinternalmedicine.com</a:t>
            </a:r>
            <a:endParaRPr lang="en-US" sz="1200" dirty="0">
              <a:solidFill>
                <a:schemeClr val="bg1"/>
              </a:solidFill>
              <a:latin typeface="Open Sans"/>
              <a:cs typeface="Open Sans"/>
            </a:endParaRPr>
          </a:p>
        </p:txBody>
      </p:sp>
      <p:sp>
        <p:nvSpPr>
          <p:cNvPr id="11" name="TextBox 10"/>
          <p:cNvSpPr txBox="1"/>
          <p:nvPr/>
        </p:nvSpPr>
        <p:spPr>
          <a:xfrm>
            <a:off x="188782" y="426995"/>
            <a:ext cx="7211073" cy="707886"/>
          </a:xfrm>
          <a:prstGeom prst="rect">
            <a:avLst/>
          </a:prstGeom>
          <a:noFill/>
        </p:spPr>
        <p:txBody>
          <a:bodyPr wrap="square" rtlCol="0">
            <a:spAutoFit/>
          </a:bodyPr>
          <a:lstStyle/>
          <a:p>
            <a:r>
              <a:rPr lang="en-US" sz="4000" i="1" dirty="0" smtClean="0">
                <a:solidFill>
                  <a:srgbClr val="4174BA"/>
                </a:solidFill>
                <a:latin typeface="Times"/>
                <a:cs typeface="Times"/>
              </a:rPr>
              <a:t>The person behind the concept…</a:t>
            </a:r>
            <a:endParaRPr lang="en-US" sz="4000" i="1" dirty="0">
              <a:solidFill>
                <a:srgbClr val="4174BA"/>
              </a:solidFill>
              <a:latin typeface="Times"/>
              <a:cs typeface="Times"/>
            </a:endParaRPr>
          </a:p>
        </p:txBody>
      </p:sp>
      <p:sp>
        <p:nvSpPr>
          <p:cNvPr id="16" name="Rectangle 15"/>
          <p:cNvSpPr/>
          <p:nvPr/>
        </p:nvSpPr>
        <p:spPr>
          <a:xfrm>
            <a:off x="310444" y="2061935"/>
            <a:ext cx="5247285" cy="35339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David </a:t>
            </a:r>
            <a:r>
              <a:rPr lang="en-US" dirty="0">
                <a:solidFill>
                  <a:schemeClr val="tx1"/>
                </a:solidFill>
              </a:rPr>
              <a:t>Katz MD, MPH, FACPM, FACP is an authority on nutrition, weight management, and the prevention of chronic disease, and a leader in integrative medicine and patient-centered care. </a:t>
            </a:r>
            <a:endParaRPr lang="en-US" dirty="0" smtClean="0">
              <a:solidFill>
                <a:schemeClr val="tx1"/>
              </a:solidFill>
            </a:endParaRPr>
          </a:p>
          <a:p>
            <a:pPr algn="ctr"/>
            <a:r>
              <a:rPr lang="en-US" dirty="0" smtClean="0">
                <a:solidFill>
                  <a:schemeClr val="tx1"/>
                </a:solidFill>
              </a:rPr>
              <a:t>Katz </a:t>
            </a:r>
            <a:r>
              <a:rPr lang="en-US" dirty="0">
                <a:solidFill>
                  <a:schemeClr val="tx1"/>
                </a:solidFill>
              </a:rPr>
              <a:t>is the Director and founder (1998) of Yale University's Prevention Research Center, Director and founder of the Integrative Medicine Center at Griffin Hospital (2000) in Derby, CT, and founder and president of the non-profit Turn the Tide Foundation. </a:t>
            </a:r>
          </a:p>
        </p:txBody>
      </p:sp>
      <p:pic>
        <p:nvPicPr>
          <p:cNvPr id="2" name="Picture 1"/>
          <p:cNvPicPr>
            <a:picLocks noChangeAspect="1"/>
          </p:cNvPicPr>
          <p:nvPr/>
        </p:nvPicPr>
        <p:blipFill>
          <a:blip r:embed="rId3"/>
          <a:stretch>
            <a:fillRect/>
          </a:stretch>
        </p:blipFill>
        <p:spPr>
          <a:xfrm>
            <a:off x="5557729" y="1669984"/>
            <a:ext cx="3271606" cy="3925927"/>
          </a:xfrm>
          <a:prstGeom prst="rect">
            <a:avLst/>
          </a:prstGeom>
        </p:spPr>
      </p:pic>
    </p:spTree>
    <p:extLst>
      <p:ext uri="{BB962C8B-B14F-4D97-AF65-F5344CB8AC3E}">
        <p14:creationId xmlns:p14="http://schemas.microsoft.com/office/powerpoint/2010/main" val="11724918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2" name="Rectangle 11"/>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sp>
        <p:nvSpPr>
          <p:cNvPr id="9" name="TextBox 8"/>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Outline</a:t>
            </a:r>
            <a:endParaRPr lang="en-US" sz="4400" i="1" dirty="0">
              <a:solidFill>
                <a:srgbClr val="4174BA"/>
              </a:solidFill>
              <a:latin typeface="Times"/>
              <a:cs typeface="Times"/>
            </a:endParaRPr>
          </a:p>
        </p:txBody>
      </p:sp>
      <p:sp>
        <p:nvSpPr>
          <p:cNvPr id="10" name="TextBox 9"/>
          <p:cNvSpPr txBox="1"/>
          <p:nvPr/>
        </p:nvSpPr>
        <p:spPr>
          <a:xfrm>
            <a:off x="329884" y="1669985"/>
            <a:ext cx="8235560" cy="2677656"/>
          </a:xfrm>
          <a:prstGeom prst="rect">
            <a:avLst/>
          </a:prstGeom>
          <a:noFill/>
        </p:spPr>
        <p:txBody>
          <a:bodyPr wrap="square" numCol="1" spcCol="360000" rtlCol="0">
            <a:spAutoFit/>
          </a:bodyPr>
          <a:lstStyle/>
          <a:p>
            <a:pPr marL="457200" indent="-457200">
              <a:lnSpc>
                <a:spcPct val="140000"/>
              </a:lnSpc>
              <a:buFont typeface="+mj-lt"/>
              <a:buAutoNum type="arabicPeriod"/>
            </a:pPr>
            <a:r>
              <a:rPr lang="en-US" sz="2000" dirty="0" smtClean="0">
                <a:solidFill>
                  <a:schemeClr val="tx1">
                    <a:lumMod val="65000"/>
                    <a:lumOff val="35000"/>
                  </a:schemeClr>
                </a:solidFill>
                <a:latin typeface="Open Sans"/>
                <a:cs typeface="Open Sans"/>
              </a:rPr>
              <a:t>About us</a:t>
            </a:r>
          </a:p>
          <a:p>
            <a:pPr marL="457200" indent="-457200">
              <a:lnSpc>
                <a:spcPct val="140000"/>
              </a:lnSpc>
              <a:buFont typeface="+mj-lt"/>
              <a:buAutoNum type="arabicPeriod"/>
            </a:pPr>
            <a:r>
              <a:rPr lang="en-US" sz="2000" dirty="0" smtClean="0">
                <a:solidFill>
                  <a:schemeClr val="tx1">
                    <a:lumMod val="65000"/>
                    <a:lumOff val="35000"/>
                  </a:schemeClr>
                </a:solidFill>
                <a:latin typeface="Open Sans"/>
                <a:cs typeface="Open Sans"/>
              </a:rPr>
              <a:t>Obesity is an epidemic</a:t>
            </a:r>
          </a:p>
          <a:p>
            <a:pPr marL="457200" indent="-457200">
              <a:lnSpc>
                <a:spcPct val="140000"/>
              </a:lnSpc>
              <a:buFont typeface="+mj-lt"/>
              <a:buAutoNum type="arabicPeriod"/>
            </a:pPr>
            <a:r>
              <a:rPr lang="en-US" sz="2000" dirty="0" smtClean="0">
                <a:solidFill>
                  <a:schemeClr val="tx1">
                    <a:lumMod val="65000"/>
                    <a:lumOff val="35000"/>
                  </a:schemeClr>
                </a:solidFill>
                <a:latin typeface="Open Sans"/>
                <a:cs typeface="Open Sans"/>
              </a:rPr>
              <a:t>Dietary Evolution</a:t>
            </a:r>
          </a:p>
          <a:p>
            <a:pPr marL="457200" indent="-457200">
              <a:lnSpc>
                <a:spcPct val="140000"/>
              </a:lnSpc>
              <a:buFont typeface="+mj-lt"/>
              <a:buAutoNum type="arabicPeriod"/>
            </a:pPr>
            <a:r>
              <a:rPr lang="en-US" sz="2000" dirty="0" smtClean="0">
                <a:solidFill>
                  <a:schemeClr val="tx1">
                    <a:lumMod val="65000"/>
                    <a:lumOff val="35000"/>
                  </a:schemeClr>
                </a:solidFill>
                <a:latin typeface="Open Sans"/>
                <a:cs typeface="Open Sans"/>
              </a:rPr>
              <a:t>Feet, Forks and Fingers</a:t>
            </a:r>
          </a:p>
          <a:p>
            <a:pPr marL="457200" indent="-457200">
              <a:lnSpc>
                <a:spcPct val="140000"/>
              </a:lnSpc>
              <a:buFont typeface="+mj-lt"/>
              <a:buAutoNum type="arabicPeriod"/>
            </a:pPr>
            <a:r>
              <a:rPr lang="en-US" sz="2000" dirty="0" smtClean="0">
                <a:solidFill>
                  <a:schemeClr val="tx1">
                    <a:lumMod val="65000"/>
                    <a:lumOff val="35000"/>
                  </a:schemeClr>
                </a:solidFill>
                <a:latin typeface="Open Sans"/>
                <a:cs typeface="Open Sans"/>
              </a:rPr>
              <a:t>Sleep, Stress and Love</a:t>
            </a:r>
          </a:p>
          <a:p>
            <a:pPr marL="457200" indent="-457200">
              <a:lnSpc>
                <a:spcPct val="140000"/>
              </a:lnSpc>
              <a:buFont typeface="+mj-lt"/>
              <a:buAutoNum type="arabicPeriod"/>
            </a:pPr>
            <a:endParaRPr lang="en-US" sz="2000" dirty="0" smtClean="0">
              <a:solidFill>
                <a:schemeClr val="tx1">
                  <a:lumMod val="65000"/>
                  <a:lumOff val="35000"/>
                </a:schemeClr>
              </a:solidFill>
              <a:latin typeface="Open Sans"/>
              <a:cs typeface="Open Sans"/>
            </a:endParaRPr>
          </a:p>
        </p:txBody>
      </p:sp>
    </p:spTree>
    <p:extLst>
      <p:ext uri="{BB962C8B-B14F-4D97-AF65-F5344CB8AC3E}">
        <p14:creationId xmlns:p14="http://schemas.microsoft.com/office/powerpoint/2010/main" val="41634063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6490" y="1669985"/>
            <a:ext cx="8629699" cy="391950"/>
          </a:xfrm>
          <a:prstGeom prst="rect">
            <a:avLst/>
          </a:prstGeom>
          <a:solidFill>
            <a:srgbClr val="75C1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1" name="Rectangle 10"/>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sp>
        <p:nvSpPr>
          <p:cNvPr id="19" name="Rectangle 18"/>
          <p:cNvSpPr/>
          <p:nvPr/>
        </p:nvSpPr>
        <p:spPr>
          <a:xfrm>
            <a:off x="310445" y="2061935"/>
            <a:ext cx="8625744" cy="35339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80708" y="2337518"/>
            <a:ext cx="5318435" cy="2930803"/>
          </a:xfrm>
          <a:prstGeom prst="rect">
            <a:avLst/>
          </a:prstGeom>
          <a:noFill/>
        </p:spPr>
        <p:txBody>
          <a:bodyPr wrap="square" numCol="1" spcCol="180000" rtlCol="0">
            <a:spAutoFit/>
          </a:bodyPr>
          <a:lstStyle/>
          <a:p>
            <a:pPr marL="457200" indent="-457200">
              <a:lnSpc>
                <a:spcPct val="110000"/>
              </a:lnSpc>
              <a:buFont typeface="Arial"/>
              <a:buChar char="•"/>
            </a:pPr>
            <a:r>
              <a:rPr lang="en-US" sz="2100" dirty="0" smtClean="0">
                <a:solidFill>
                  <a:schemeClr val="tx1">
                    <a:lumMod val="65000"/>
                    <a:lumOff val="35000"/>
                  </a:schemeClr>
                </a:solidFill>
                <a:latin typeface="Open Sans"/>
                <a:cs typeface="Open Sans"/>
              </a:rPr>
              <a:t>Dr. Dorothy Serna and her Wellness Team</a:t>
            </a:r>
            <a:endParaRPr lang="en-US" sz="2100" dirty="0">
              <a:solidFill>
                <a:schemeClr val="tx1">
                  <a:lumMod val="65000"/>
                  <a:lumOff val="35000"/>
                </a:schemeClr>
              </a:solidFill>
              <a:latin typeface="Open Sans"/>
              <a:cs typeface="Open Sans"/>
            </a:endParaRPr>
          </a:p>
          <a:p>
            <a:pPr marL="457200" indent="-457200">
              <a:lnSpc>
                <a:spcPct val="110000"/>
              </a:lnSpc>
              <a:buFont typeface="Arial"/>
              <a:buChar char="•"/>
            </a:pPr>
            <a:endParaRPr lang="en-US" sz="2100" dirty="0" smtClean="0">
              <a:solidFill>
                <a:schemeClr val="tx1">
                  <a:lumMod val="65000"/>
                  <a:lumOff val="35000"/>
                </a:schemeClr>
              </a:solidFill>
              <a:latin typeface="Open Sans"/>
              <a:cs typeface="Open Sans"/>
            </a:endParaRPr>
          </a:p>
          <a:p>
            <a:pPr marL="457200" indent="-457200">
              <a:lnSpc>
                <a:spcPct val="110000"/>
              </a:lnSpc>
              <a:buFont typeface="Arial"/>
              <a:buChar char="•"/>
            </a:pPr>
            <a:r>
              <a:rPr lang="en-US" sz="2100" dirty="0" smtClean="0">
                <a:solidFill>
                  <a:schemeClr val="tx1">
                    <a:lumMod val="65000"/>
                    <a:lumOff val="35000"/>
                  </a:schemeClr>
                </a:solidFill>
                <a:latin typeface="Open Sans"/>
                <a:cs typeface="Open Sans"/>
              </a:rPr>
              <a:t>What makes us different?</a:t>
            </a:r>
          </a:p>
          <a:p>
            <a:pPr marL="457200" indent="-457200">
              <a:lnSpc>
                <a:spcPct val="110000"/>
              </a:lnSpc>
              <a:buFont typeface="Arial"/>
              <a:buChar char="•"/>
            </a:pPr>
            <a:endParaRPr lang="en-US" sz="2100" dirty="0">
              <a:solidFill>
                <a:schemeClr val="tx1">
                  <a:lumMod val="65000"/>
                  <a:lumOff val="35000"/>
                </a:schemeClr>
              </a:solidFill>
              <a:latin typeface="Open Sans"/>
              <a:cs typeface="Open Sans"/>
            </a:endParaRPr>
          </a:p>
          <a:p>
            <a:pPr marL="457200" indent="-457200">
              <a:lnSpc>
                <a:spcPct val="110000"/>
              </a:lnSpc>
              <a:buFont typeface="Arial"/>
              <a:buChar char="•"/>
            </a:pPr>
            <a:r>
              <a:rPr lang="en-US" sz="2100" dirty="0">
                <a:solidFill>
                  <a:schemeClr val="tx1">
                    <a:lumMod val="65000"/>
                    <a:lumOff val="35000"/>
                  </a:schemeClr>
                </a:solidFill>
                <a:latin typeface="Open Sans"/>
                <a:cs typeface="Open Sans"/>
              </a:rPr>
              <a:t>Lifestyle </a:t>
            </a:r>
            <a:r>
              <a:rPr lang="en-US" sz="2100" dirty="0" smtClean="0">
                <a:solidFill>
                  <a:schemeClr val="tx1">
                    <a:lumMod val="65000"/>
                    <a:lumOff val="35000"/>
                  </a:schemeClr>
                </a:solidFill>
                <a:latin typeface="Open Sans"/>
                <a:cs typeface="Open Sans"/>
              </a:rPr>
              <a:t>Medicine, Wellness Coaching, Chronic Care Management, and more.</a:t>
            </a:r>
            <a:endParaRPr lang="en-US" sz="2100" dirty="0">
              <a:solidFill>
                <a:schemeClr val="tx1">
                  <a:lumMod val="65000"/>
                  <a:lumOff val="35000"/>
                </a:schemeClr>
              </a:solidFill>
              <a:latin typeface="Open Sans"/>
              <a:cs typeface="Open Sans"/>
            </a:endParaRPr>
          </a:p>
        </p:txBody>
      </p:sp>
      <p:sp>
        <p:nvSpPr>
          <p:cNvPr id="21" name="TextBox 20"/>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But first… Introducing us! </a:t>
            </a:r>
            <a:endParaRPr lang="en-US" sz="4400" i="1" dirty="0">
              <a:solidFill>
                <a:srgbClr val="4174BA"/>
              </a:solidFill>
              <a:latin typeface="Times"/>
              <a:cs typeface="Times"/>
            </a:endParaRPr>
          </a:p>
        </p:txBody>
      </p:sp>
      <p:pic>
        <p:nvPicPr>
          <p:cNvPr id="1028" name="Picture 4" descr="http://northcypressinternalmedicine.com/images/slog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13716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4333" b="94000" l="10000" r="90000">
                        <a14:foregroundMark x1="29667" y1="21667" x2="29667" y2="21667"/>
                        <a14:foregroundMark x1="78000" y1="27333" x2="78000" y2="27333"/>
                        <a14:foregroundMark x1="57000" y1="15000" x2="57000" y2="15000"/>
                        <a14:foregroundMark x1="69000" y1="19333" x2="69000" y2="19333"/>
                        <a14:foregroundMark x1="85667" y1="63333" x2="85667" y2="63333"/>
                        <a14:foregroundMark x1="76667" y1="77333" x2="76667" y2="77333"/>
                        <a14:foregroundMark x1="81333" y1="73000" x2="81333" y2="73000"/>
                        <a14:foregroundMark x1="85000" y1="68000" x2="85000" y2="68000"/>
                      </a14:backgroundRemoval>
                    </a14:imgEffect>
                  </a14:imgLayer>
                </a14:imgProps>
              </a:ext>
            </a:extLst>
          </a:blip>
          <a:srcRect l="9382" t="10070" r="7236" b="7553"/>
          <a:stretch/>
        </p:blipFill>
        <p:spPr>
          <a:xfrm>
            <a:off x="5525311" y="2073692"/>
            <a:ext cx="3411440" cy="3370377"/>
          </a:xfrm>
          <a:prstGeom prst="rect">
            <a:avLst/>
          </a:prstGeom>
        </p:spPr>
      </p:pic>
    </p:spTree>
    <p:extLst>
      <p:ext uri="{BB962C8B-B14F-4D97-AF65-F5344CB8AC3E}">
        <p14:creationId xmlns:p14="http://schemas.microsoft.com/office/powerpoint/2010/main" val="26093634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511802" y="5911070"/>
            <a:ext cx="5569806" cy="276999"/>
          </a:xfrm>
          <a:prstGeom prst="rect">
            <a:avLst/>
          </a:prstGeom>
        </p:spPr>
        <p:txBody>
          <a:bodyPr wrap="square">
            <a:spAutoFit/>
          </a:bodyPr>
          <a:lstStyle/>
          <a:p>
            <a:pPr algn="just"/>
            <a:r>
              <a:rPr lang="en-US" sz="1200" dirty="0" smtClean="0">
                <a:solidFill>
                  <a:prstClr val="black">
                    <a:lumMod val="65000"/>
                    <a:lumOff val="35000"/>
                  </a:prstClr>
                </a:solidFill>
                <a:latin typeface="Open Sans"/>
                <a:cs typeface="Open Sans"/>
              </a:rPr>
              <a:t>(source</a:t>
            </a:r>
            <a:r>
              <a:rPr lang="en-US" sz="1200" dirty="0">
                <a:solidFill>
                  <a:prstClr val="black">
                    <a:lumMod val="65000"/>
                    <a:lumOff val="35000"/>
                  </a:prstClr>
                </a:solidFill>
                <a:latin typeface="Open Sans"/>
                <a:cs typeface="Open Sans"/>
              </a:rPr>
              <a:t>: http://bipartisanpolicy.org/sites/default/files/</a:t>
            </a:r>
            <a:r>
              <a:rPr lang="en-US" sz="1200" dirty="0" smtClean="0">
                <a:solidFill>
                  <a:prstClr val="black">
                    <a:lumMod val="65000"/>
                    <a:lumOff val="35000"/>
                  </a:prstClr>
                </a:solidFill>
                <a:latin typeface="Open Sans"/>
                <a:cs typeface="Open Sans"/>
              </a:rPr>
              <a:t>NutritionGraphic.pdf)</a:t>
            </a:r>
            <a:endParaRPr lang="en-US" sz="1200" dirty="0">
              <a:solidFill>
                <a:prstClr val="black">
                  <a:lumMod val="65000"/>
                  <a:lumOff val="35000"/>
                </a:prstClr>
              </a:solidFill>
              <a:latin typeface="Open Sans"/>
              <a:cs typeface="Open Sans"/>
            </a:endParaRPr>
          </a:p>
        </p:txBody>
      </p:sp>
      <p:pic>
        <p:nvPicPr>
          <p:cNvPr id="7" name="Picture 6"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8" name="Rectangle 7"/>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98966" y="6512501"/>
            <a:ext cx="8837223" cy="276999"/>
          </a:xfrm>
          <a:prstGeom prst="rect">
            <a:avLst/>
          </a:prstGeom>
          <a:noFill/>
        </p:spPr>
        <p:txBody>
          <a:bodyPr wrap="square" rtlCol="0">
            <a:spAutoFit/>
          </a:bodyPr>
          <a:lstStyle/>
          <a:p>
            <a:r>
              <a:rPr lang="en-US" sz="1200" dirty="0" smtClean="0">
                <a:solidFill>
                  <a:prstClr val="white"/>
                </a:solidFill>
                <a:latin typeface="Open Sans"/>
                <a:cs typeface="Open Sans"/>
              </a:rPr>
              <a:t>Internal Medicine | Primary Care Providers | Wellness Coaching                               www.northcypressinternalmedicine.com</a:t>
            </a:r>
            <a:endParaRPr lang="en-US" sz="1200" dirty="0">
              <a:solidFill>
                <a:prstClr val="white"/>
              </a:solidFill>
              <a:latin typeface="Open Sans"/>
              <a:cs typeface="Open Sans"/>
            </a:endParaRPr>
          </a:p>
        </p:txBody>
      </p:sp>
      <p:sp>
        <p:nvSpPr>
          <p:cNvPr id="11" name="TextBox 10"/>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Obesity is an epidemic…</a:t>
            </a:r>
            <a:endParaRPr lang="en-US" sz="4400" i="1" dirty="0">
              <a:solidFill>
                <a:srgbClr val="4174BA"/>
              </a:solidFill>
              <a:latin typeface="Times"/>
              <a:cs typeface="Times"/>
            </a:endParaRPr>
          </a:p>
        </p:txBody>
      </p:sp>
      <p:pic>
        <p:nvPicPr>
          <p:cNvPr id="2" name="Picture 1" descr="Untitled.png"/>
          <p:cNvPicPr>
            <a:picLocks noChangeAspect="1"/>
          </p:cNvPicPr>
          <p:nvPr/>
        </p:nvPicPr>
        <p:blipFill rotWithShape="1">
          <a:blip r:embed="rId3" cstate="print">
            <a:extLst>
              <a:ext uri="{28A0092B-C50C-407E-A947-70E740481C1C}">
                <a14:useLocalDpi xmlns:a14="http://schemas.microsoft.com/office/drawing/2010/main"/>
              </a:ext>
            </a:extLst>
          </a:blip>
          <a:srcRect t="1221" b="2461"/>
          <a:stretch/>
        </p:blipFill>
        <p:spPr>
          <a:xfrm>
            <a:off x="0" y="1196437"/>
            <a:ext cx="9144000" cy="4714634"/>
          </a:xfrm>
          <a:prstGeom prst="rect">
            <a:avLst/>
          </a:prstGeom>
        </p:spPr>
      </p:pic>
    </p:spTree>
    <p:extLst>
      <p:ext uri="{BB962C8B-B14F-4D97-AF65-F5344CB8AC3E}">
        <p14:creationId xmlns:p14="http://schemas.microsoft.com/office/powerpoint/2010/main" val="26966773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1" name="Rectangle 10"/>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sp>
        <p:nvSpPr>
          <p:cNvPr id="21" name="TextBox 20"/>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Dietary Evolution</a:t>
            </a:r>
            <a:endParaRPr lang="en-US" sz="4400" i="1" dirty="0">
              <a:solidFill>
                <a:srgbClr val="4174BA"/>
              </a:solidFill>
              <a:latin typeface="Times"/>
              <a:cs typeface="Times"/>
            </a:endParaRPr>
          </a:p>
        </p:txBody>
      </p:sp>
      <p:pic>
        <p:nvPicPr>
          <p:cNvPr id="2" name="Picture 1"/>
          <p:cNvPicPr>
            <a:picLocks noChangeAspect="1"/>
          </p:cNvPicPr>
          <p:nvPr/>
        </p:nvPicPr>
        <p:blipFill rotWithShape="1">
          <a:blip r:embed="rId3"/>
          <a:srcRect t="47930" b="4788"/>
          <a:stretch/>
        </p:blipFill>
        <p:spPr>
          <a:xfrm>
            <a:off x="378154" y="2267818"/>
            <a:ext cx="8464890" cy="3009739"/>
          </a:xfrm>
          <a:prstGeom prst="rect">
            <a:avLst/>
          </a:prstGeom>
        </p:spPr>
      </p:pic>
    </p:spTree>
    <p:extLst>
      <p:ext uri="{BB962C8B-B14F-4D97-AF65-F5344CB8AC3E}">
        <p14:creationId xmlns:p14="http://schemas.microsoft.com/office/powerpoint/2010/main" val="34741353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1" name="Rectangle 10"/>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sp>
        <p:nvSpPr>
          <p:cNvPr id="16" name="Rectangle 15"/>
          <p:cNvSpPr/>
          <p:nvPr/>
        </p:nvSpPr>
        <p:spPr>
          <a:xfrm>
            <a:off x="329884" y="1669985"/>
            <a:ext cx="8461334" cy="391950"/>
          </a:xfrm>
          <a:prstGeom prst="rect">
            <a:avLst/>
          </a:prstGeom>
          <a:solidFill>
            <a:srgbClr val="91D4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333838" y="2061935"/>
            <a:ext cx="8461334" cy="35339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88782" y="426995"/>
            <a:ext cx="7211073" cy="769441"/>
          </a:xfrm>
          <a:prstGeom prst="rect">
            <a:avLst/>
          </a:prstGeom>
          <a:noFill/>
        </p:spPr>
        <p:txBody>
          <a:bodyPr wrap="square" rtlCol="0">
            <a:spAutoFit/>
          </a:bodyPr>
          <a:lstStyle/>
          <a:p>
            <a:r>
              <a:rPr lang="en-US" sz="4400" i="1" dirty="0" smtClean="0">
                <a:solidFill>
                  <a:srgbClr val="4174BA"/>
                </a:solidFill>
                <a:latin typeface="Times"/>
                <a:cs typeface="Times"/>
              </a:rPr>
              <a:t>The first three…</a:t>
            </a:r>
            <a:endParaRPr lang="en-US" sz="4400" i="1" dirty="0">
              <a:solidFill>
                <a:srgbClr val="4174BA"/>
              </a:solidFill>
              <a:latin typeface="Times"/>
              <a:cs typeface="Times"/>
            </a:endParaRPr>
          </a:p>
        </p:txBody>
      </p:sp>
      <p:pic>
        <p:nvPicPr>
          <p:cNvPr id="2050" name="Picture 2" descr="http://sweetclipart.com/multisite/sweetclipart/files/foot_prints_black_silhouett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097" y="2252533"/>
            <a:ext cx="659861" cy="67518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928882" y="3364451"/>
            <a:ext cx="333589" cy="716424"/>
            <a:chOff x="4527980" y="3148991"/>
            <a:chExt cx="851679" cy="3307316"/>
          </a:xfrm>
        </p:grpSpPr>
        <p:pic>
          <p:nvPicPr>
            <p:cNvPr id="2056" name="Picture 8" descr="http://www.sweetclipart.com/multisite/sweetclipart/files/fork_knife_spoon_black.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77694"/>
            <a:stretch/>
          </p:blipFill>
          <p:spPr bwMode="auto">
            <a:xfrm rot="20115655">
              <a:off x="4527980" y="3148991"/>
              <a:ext cx="523634" cy="33073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sweetclipart.com/multisite/sweetclipart/files/fork_knife_spoon_black.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77694"/>
            <a:stretch/>
          </p:blipFill>
          <p:spPr bwMode="auto">
            <a:xfrm rot="1457782">
              <a:off x="4856025" y="3148991"/>
              <a:ext cx="523634" cy="330731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7" name="Picture 9"/>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424" b="98729" l="9746" r="100000">
                        <a14:backgroundMark x1="85593" y1="23305" x2="85593" y2="23305"/>
                        <a14:backgroundMark x1="86017" y1="27119" x2="86017" y2="27119"/>
                        <a14:backgroundMark x1="87712" y1="25847" x2="87712" y2="25847"/>
                        <a14:backgroundMark x1="87712" y1="22881" x2="87712" y2="22881"/>
                        <a14:backgroundMark x1="86864" y1="20339" x2="86864" y2="20339"/>
                        <a14:backgroundMark x1="85169" y1="20763" x2="85169" y2="20763"/>
                        <a14:backgroundMark x1="86017" y1="22034" x2="86017" y2="22034"/>
                        <a14:backgroundMark x1="87288" y1="21186" x2="87288" y2="21186"/>
                        <a14:backgroundMark x1="86441" y1="25000" x2="86441" y2="25000"/>
                        <a14:backgroundMark x1="86864" y1="24153" x2="86864" y2="24153"/>
                        <a14:backgroundMark x1="87712" y1="24153" x2="87712" y2="24153"/>
                        <a14:backgroundMark x1="87712" y1="27542" x2="87712" y2="27542"/>
                        <a14:backgroundMark x1="87288" y1="28814" x2="87288" y2="28814"/>
                        <a14:backgroundMark x1="84746" y1="28814" x2="84746" y2="28814"/>
                        <a14:backgroundMark x1="84322" y1="27542" x2="84322" y2="27542"/>
                        <a14:backgroundMark x1="84322" y1="25847" x2="84322" y2="25847"/>
                        <a14:backgroundMark x1="85169" y1="25424" x2="85169" y2="25424"/>
                        <a14:backgroundMark x1="85169" y1="24153" x2="85169" y2="24153"/>
                        <a14:backgroundMark x1="88559" y1="16525" x2="88559" y2="16525"/>
                        <a14:backgroundMark x1="88136" y1="17373" x2="88136" y2="17373"/>
                        <a14:backgroundMark x1="89831" y1="17373" x2="89831" y2="17373"/>
                        <a14:backgroundMark x1="89407" y1="16525" x2="89407" y2="16525"/>
                        <a14:backgroundMark x1="89407" y1="14831" x2="89407" y2="14831"/>
                        <a14:backgroundMark x1="88136" y1="14831" x2="88136" y2="14831"/>
                        <a14:backgroundMark x1="80932" y1="6780" x2="80932" y2="6780"/>
                        <a14:backgroundMark x1="84746" y1="7627" x2="84746" y2="7627"/>
                        <a14:backgroundMark x1="86017" y1="9746" x2="86017" y2="9746"/>
                        <a14:backgroundMark x1="87712" y1="11441" x2="87712" y2="11441"/>
                        <a14:backgroundMark x1="88559" y1="13136" x2="88559" y2="13136"/>
                        <a14:backgroundMark x1="88983" y1="13983" x2="88983" y2="13983"/>
                        <a14:backgroundMark x1="88559" y1="12288" x2="88559" y2="12288"/>
                        <a14:backgroundMark x1="86864" y1="12712" x2="86864" y2="12712"/>
                        <a14:backgroundMark x1="86441" y1="11017" x2="86441" y2="11017"/>
                        <a14:backgroundMark x1="87288" y1="9746" x2="87288" y2="9746"/>
                        <a14:backgroundMark x1="87712" y1="10169" x2="87712" y2="10169"/>
                        <a14:backgroundMark x1="86017" y1="8475" x2="86017" y2="8475"/>
                        <a14:backgroundMark x1="84746" y1="8051" x2="84746" y2="8051"/>
                        <a14:backgroundMark x1="84746" y1="9322" x2="84746" y2="9322"/>
                        <a14:backgroundMark x1="83475" y1="8475" x2="83475" y2="8475"/>
                      </a14:backgroundRemoval>
                    </a14:imgEffect>
                  </a14:imgLayer>
                </a14:imgProps>
              </a:ext>
              <a:ext uri="{28A0092B-C50C-407E-A947-70E740481C1C}">
                <a14:useLocalDpi xmlns:a14="http://schemas.microsoft.com/office/drawing/2010/main" val="0"/>
              </a:ext>
            </a:extLst>
          </a:blip>
          <a:srcRect/>
          <a:stretch>
            <a:fillRect/>
          </a:stretch>
        </p:blipFill>
        <p:spPr bwMode="auto">
          <a:xfrm>
            <a:off x="810215" y="4562532"/>
            <a:ext cx="733603" cy="73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499219" y="2266181"/>
            <a:ext cx="7436970" cy="584775"/>
          </a:xfrm>
          <a:prstGeom prst="rect">
            <a:avLst/>
          </a:prstGeom>
          <a:noFill/>
        </p:spPr>
        <p:txBody>
          <a:bodyPr wrap="square" numCol="1" spcCol="180000" rtlCol="0">
            <a:spAutoFit/>
          </a:bodyPr>
          <a:lstStyle/>
          <a:p>
            <a:pPr marL="285750" indent="-285750">
              <a:buFont typeface="Wingdings" charset="2"/>
              <a:buChar char="ü"/>
            </a:pPr>
            <a:r>
              <a:rPr lang="en-US" sz="3000" dirty="0" smtClean="0">
                <a:solidFill>
                  <a:schemeClr val="tx1">
                    <a:lumMod val="65000"/>
                    <a:lumOff val="35000"/>
                  </a:schemeClr>
                </a:solidFill>
                <a:latin typeface="Open Sans"/>
                <a:cs typeface="Open Sans"/>
              </a:rPr>
              <a:t> </a:t>
            </a:r>
            <a:r>
              <a:rPr lang="en-US" sz="3200" dirty="0" smtClean="0">
                <a:solidFill>
                  <a:schemeClr val="tx1">
                    <a:lumMod val="65000"/>
                    <a:lumOff val="35000"/>
                  </a:schemeClr>
                </a:solidFill>
                <a:latin typeface="Open Sans"/>
                <a:cs typeface="Open Sans"/>
              </a:rPr>
              <a:t>Feet: what do you do to stay active</a:t>
            </a:r>
            <a:endParaRPr lang="en-US" sz="3200" dirty="0">
              <a:solidFill>
                <a:schemeClr val="tx1">
                  <a:lumMod val="65000"/>
                  <a:lumOff val="35000"/>
                </a:schemeClr>
              </a:solidFill>
              <a:latin typeface="Open Sans"/>
              <a:cs typeface="Open Sans"/>
            </a:endParaRPr>
          </a:p>
        </p:txBody>
      </p:sp>
      <p:sp>
        <p:nvSpPr>
          <p:cNvPr id="20" name="TextBox 19"/>
          <p:cNvSpPr txBox="1"/>
          <p:nvPr/>
        </p:nvSpPr>
        <p:spPr>
          <a:xfrm>
            <a:off x="1499219" y="3359619"/>
            <a:ext cx="7016984" cy="1077218"/>
          </a:xfrm>
          <a:prstGeom prst="rect">
            <a:avLst/>
          </a:prstGeom>
          <a:noFill/>
        </p:spPr>
        <p:txBody>
          <a:bodyPr wrap="square" numCol="1" spcCol="180000" rtlCol="0">
            <a:spAutoFit/>
          </a:bodyPr>
          <a:lstStyle/>
          <a:p>
            <a:pPr marL="285750" indent="-285750">
              <a:buFont typeface="Wingdings" charset="2"/>
              <a:buChar char="ü"/>
            </a:pPr>
            <a:r>
              <a:rPr lang="en-US" sz="3200" dirty="0" smtClean="0">
                <a:solidFill>
                  <a:schemeClr val="tx1">
                    <a:lumMod val="65000"/>
                    <a:lumOff val="35000"/>
                  </a:schemeClr>
                </a:solidFill>
                <a:latin typeface="Open Sans"/>
                <a:cs typeface="Open Sans"/>
              </a:rPr>
              <a:t> Forks: what are you feeding your body</a:t>
            </a:r>
            <a:endParaRPr lang="en-US" sz="3200" dirty="0">
              <a:solidFill>
                <a:schemeClr val="tx1">
                  <a:lumMod val="65000"/>
                  <a:lumOff val="35000"/>
                </a:schemeClr>
              </a:solidFill>
              <a:latin typeface="Open Sans"/>
              <a:cs typeface="Open Sans"/>
            </a:endParaRPr>
          </a:p>
        </p:txBody>
      </p:sp>
      <p:sp>
        <p:nvSpPr>
          <p:cNvPr id="22" name="TextBox 21"/>
          <p:cNvSpPr txBox="1"/>
          <p:nvPr/>
        </p:nvSpPr>
        <p:spPr>
          <a:xfrm>
            <a:off x="1499219" y="4720657"/>
            <a:ext cx="7016984" cy="584775"/>
          </a:xfrm>
          <a:prstGeom prst="rect">
            <a:avLst/>
          </a:prstGeom>
          <a:noFill/>
        </p:spPr>
        <p:txBody>
          <a:bodyPr wrap="square" numCol="1" spcCol="180000" rtlCol="0">
            <a:spAutoFit/>
          </a:bodyPr>
          <a:lstStyle/>
          <a:p>
            <a:pPr marL="285750" indent="-285750">
              <a:buFont typeface="Wingdings" charset="2"/>
              <a:buChar char="ü"/>
            </a:pPr>
            <a:r>
              <a:rPr lang="en-US" sz="3200" dirty="0" smtClean="0">
                <a:solidFill>
                  <a:schemeClr val="tx1">
                    <a:lumMod val="65000"/>
                    <a:lumOff val="35000"/>
                  </a:schemeClr>
                </a:solidFill>
                <a:latin typeface="Noteworthy Light"/>
                <a:cs typeface="Noteworthy Light"/>
              </a:rPr>
              <a:t> </a:t>
            </a:r>
            <a:r>
              <a:rPr lang="en-US" sz="3200" dirty="0" smtClean="0">
                <a:solidFill>
                  <a:schemeClr val="tx1">
                    <a:lumMod val="65000"/>
                    <a:lumOff val="35000"/>
                  </a:schemeClr>
                </a:solidFill>
                <a:latin typeface="Open Sans"/>
                <a:cs typeface="Open Sans"/>
              </a:rPr>
              <a:t>Fingers: the dangers of smoking</a:t>
            </a:r>
            <a:endParaRPr lang="en-US" sz="3200" dirty="0">
              <a:solidFill>
                <a:schemeClr val="tx1">
                  <a:lumMod val="65000"/>
                  <a:lumOff val="35000"/>
                </a:schemeClr>
              </a:solidFill>
              <a:latin typeface="Open Sans"/>
              <a:cs typeface="Open Sans"/>
            </a:endParaRPr>
          </a:p>
        </p:txBody>
      </p:sp>
    </p:spTree>
    <p:extLst>
      <p:ext uri="{BB962C8B-B14F-4D97-AF65-F5344CB8AC3E}">
        <p14:creationId xmlns:p14="http://schemas.microsoft.com/office/powerpoint/2010/main" val="38962364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_final2-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26550" y="82690"/>
            <a:ext cx="2729583" cy="1364792"/>
          </a:xfrm>
          <a:prstGeom prst="rect">
            <a:avLst/>
          </a:prstGeom>
        </p:spPr>
      </p:pic>
      <p:sp>
        <p:nvSpPr>
          <p:cNvPr id="11" name="Rectangle 10"/>
          <p:cNvSpPr/>
          <p:nvPr/>
        </p:nvSpPr>
        <p:spPr>
          <a:xfrm>
            <a:off x="-1" y="6253424"/>
            <a:ext cx="9144001" cy="326610"/>
          </a:xfrm>
          <a:prstGeom prst="rect">
            <a:avLst/>
          </a:prstGeom>
          <a:solidFill>
            <a:srgbClr val="68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 y="6431579"/>
            <a:ext cx="9144001" cy="458554"/>
          </a:xfrm>
          <a:prstGeom prst="rect">
            <a:avLst/>
          </a:prstGeom>
          <a:solidFill>
            <a:srgbClr val="8A9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98966" y="6512501"/>
            <a:ext cx="8837223" cy="276999"/>
          </a:xfrm>
          <a:prstGeom prst="rect">
            <a:avLst/>
          </a:prstGeom>
          <a:noFill/>
        </p:spPr>
        <p:txBody>
          <a:bodyPr wrap="square" rtlCol="0">
            <a:spAutoFit/>
          </a:bodyPr>
          <a:lstStyle/>
          <a:p>
            <a:r>
              <a:rPr lang="en-US" sz="1200" dirty="0" smtClean="0">
                <a:solidFill>
                  <a:schemeClr val="bg1"/>
                </a:solidFill>
                <a:latin typeface="Open Sans"/>
                <a:cs typeface="Open Sans"/>
              </a:rPr>
              <a:t>Internal Medicine | Primary Care Providers | Wellness Coaching                               www.northcypressinternalmedicine.com</a:t>
            </a:r>
            <a:endParaRPr lang="en-US" sz="1200" dirty="0">
              <a:solidFill>
                <a:schemeClr val="bg1"/>
              </a:solidFill>
              <a:latin typeface="Open Sans"/>
              <a:cs typeface="Open Sans"/>
            </a:endParaRPr>
          </a:p>
        </p:txBody>
      </p:sp>
      <p:sp>
        <p:nvSpPr>
          <p:cNvPr id="19" name="Rectangle 18"/>
          <p:cNvSpPr/>
          <p:nvPr/>
        </p:nvSpPr>
        <p:spPr>
          <a:xfrm>
            <a:off x="360647" y="1631595"/>
            <a:ext cx="8399719" cy="40006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24148" y="2204789"/>
            <a:ext cx="8336218" cy="3277820"/>
          </a:xfrm>
          <a:prstGeom prst="rect">
            <a:avLst/>
          </a:prstGeom>
          <a:noFill/>
        </p:spPr>
        <p:txBody>
          <a:bodyPr wrap="square" numCol="1" spcCol="180000" rtlCol="0">
            <a:spAutoFit/>
          </a:bodyPr>
          <a:lstStyle/>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Tone your body</a:t>
            </a:r>
            <a:endParaRPr lang="en-US" sz="2000" dirty="0">
              <a:solidFill>
                <a:schemeClr val="tx1">
                  <a:lumMod val="65000"/>
                  <a:lumOff val="35000"/>
                </a:schemeClr>
              </a:solidFill>
              <a:latin typeface="Open Sans"/>
              <a:cs typeface="Open Sans"/>
            </a:endParaRP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Strengthen </a:t>
            </a:r>
            <a:r>
              <a:rPr lang="en-US" sz="2000" dirty="0" smtClean="0">
                <a:solidFill>
                  <a:schemeClr val="tx1">
                    <a:lumMod val="65000"/>
                    <a:lumOff val="35000"/>
                  </a:schemeClr>
                </a:solidFill>
                <a:latin typeface="Open Sans"/>
                <a:cs typeface="Open Sans"/>
              </a:rPr>
              <a:t>your muscles</a:t>
            </a: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Keep your bones strong</a:t>
            </a: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Improve </a:t>
            </a:r>
            <a:r>
              <a:rPr lang="en-US" sz="2000" dirty="0" smtClean="0">
                <a:solidFill>
                  <a:schemeClr val="tx1">
                    <a:lumMod val="65000"/>
                    <a:lumOff val="35000"/>
                  </a:schemeClr>
                </a:solidFill>
                <a:latin typeface="Open Sans"/>
                <a:cs typeface="Open Sans"/>
              </a:rPr>
              <a:t>your skin</a:t>
            </a: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Increase relaxation</a:t>
            </a: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Better mood</a:t>
            </a: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Better sleep</a:t>
            </a:r>
          </a:p>
          <a:p>
            <a:pPr marL="342900" indent="-342900">
              <a:lnSpc>
                <a:spcPct val="130000"/>
              </a:lnSpc>
              <a:buFont typeface="Wingdings" charset="2"/>
              <a:buChar char="ü"/>
            </a:pPr>
            <a:r>
              <a:rPr lang="en-US" sz="2000" dirty="0" smtClean="0">
                <a:solidFill>
                  <a:schemeClr val="tx1">
                    <a:lumMod val="65000"/>
                    <a:lumOff val="35000"/>
                  </a:schemeClr>
                </a:solidFill>
                <a:latin typeface="Open Sans"/>
                <a:cs typeface="Open Sans"/>
              </a:rPr>
              <a:t>Strong immune function</a:t>
            </a:r>
          </a:p>
        </p:txBody>
      </p:sp>
      <p:sp>
        <p:nvSpPr>
          <p:cNvPr id="21" name="TextBox 20"/>
          <p:cNvSpPr txBox="1"/>
          <p:nvPr/>
        </p:nvSpPr>
        <p:spPr>
          <a:xfrm>
            <a:off x="188782" y="412884"/>
            <a:ext cx="7211073" cy="707886"/>
          </a:xfrm>
          <a:prstGeom prst="rect">
            <a:avLst/>
          </a:prstGeom>
          <a:noFill/>
        </p:spPr>
        <p:txBody>
          <a:bodyPr wrap="square" rtlCol="0">
            <a:spAutoFit/>
          </a:bodyPr>
          <a:lstStyle/>
          <a:p>
            <a:r>
              <a:rPr lang="en-US" sz="4000" i="1" dirty="0" smtClean="0">
                <a:solidFill>
                  <a:srgbClr val="4174BA"/>
                </a:solidFill>
                <a:latin typeface="Times"/>
                <a:cs typeface="Times"/>
              </a:rPr>
              <a:t>Feet: why does exercise matter?</a:t>
            </a:r>
            <a:endParaRPr lang="en-US" sz="4000" i="1" dirty="0">
              <a:solidFill>
                <a:srgbClr val="4174BA"/>
              </a:solidFill>
              <a:latin typeface="Times"/>
              <a:cs typeface="Times"/>
            </a:endParaRPr>
          </a:p>
        </p:txBody>
      </p:sp>
      <p:sp>
        <p:nvSpPr>
          <p:cNvPr id="17" name="Rectangle 16"/>
          <p:cNvSpPr/>
          <p:nvPr/>
        </p:nvSpPr>
        <p:spPr>
          <a:xfrm>
            <a:off x="356694" y="1447482"/>
            <a:ext cx="4993597" cy="748493"/>
          </a:xfrm>
          <a:prstGeom prst="rect">
            <a:avLst/>
          </a:prstGeom>
          <a:solidFill>
            <a:srgbClr val="F4B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No matter what your age or shape, you should exercise daily.</a:t>
            </a:r>
          </a:p>
        </p:txBody>
      </p:sp>
      <p:pic>
        <p:nvPicPr>
          <p:cNvPr id="3" name="Picture 2"/>
          <p:cNvPicPr>
            <a:picLocks noChangeAspect="1"/>
          </p:cNvPicPr>
          <p:nvPr/>
        </p:nvPicPr>
        <p:blipFill rotWithShape="1">
          <a:blip r:embed="rId3"/>
          <a:srcRect l="16008" r="17283"/>
          <a:stretch/>
        </p:blipFill>
        <p:spPr>
          <a:xfrm>
            <a:off x="5345030" y="1447482"/>
            <a:ext cx="3410075" cy="4184720"/>
          </a:xfrm>
          <a:prstGeom prst="rect">
            <a:avLst/>
          </a:prstGeom>
        </p:spPr>
      </p:pic>
      <p:sp>
        <p:nvSpPr>
          <p:cNvPr id="14" name="Rectangle 13"/>
          <p:cNvSpPr/>
          <p:nvPr/>
        </p:nvSpPr>
        <p:spPr>
          <a:xfrm>
            <a:off x="310320" y="5600189"/>
            <a:ext cx="8457380" cy="584776"/>
          </a:xfrm>
          <a:prstGeom prst="rect">
            <a:avLst/>
          </a:prstGeom>
          <a:noFill/>
        </p:spPr>
        <p:txBody>
          <a:bodyPr wrap="square" rtlCol="0">
            <a:spAutoFit/>
          </a:bodyPr>
          <a:lstStyle/>
          <a:p>
            <a:pPr algn="ctr"/>
            <a:r>
              <a:rPr lang="en-US" sz="3200" i="1" dirty="0" smtClean="0">
                <a:solidFill>
                  <a:srgbClr val="EE336C"/>
                </a:solidFill>
                <a:latin typeface="Times"/>
                <a:cs typeface="Times"/>
              </a:rPr>
              <a:t>BURN CALORIES!</a:t>
            </a:r>
            <a:endParaRPr lang="en-US" sz="3600" i="1" dirty="0">
              <a:solidFill>
                <a:srgbClr val="EE336C"/>
              </a:solidFill>
              <a:latin typeface="Times"/>
              <a:cs typeface="Times"/>
            </a:endParaRPr>
          </a:p>
        </p:txBody>
      </p:sp>
    </p:spTree>
    <p:extLst>
      <p:ext uri="{BB962C8B-B14F-4D97-AF65-F5344CB8AC3E}">
        <p14:creationId xmlns:p14="http://schemas.microsoft.com/office/powerpoint/2010/main" val="10251822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15326</TotalTime>
  <Words>982</Words>
  <Application>Microsoft Macintosh PowerPoint</Application>
  <PresentationFormat>On-screen Show (4:3)</PresentationFormat>
  <Paragraphs>134</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Jean-Baptiste Farge</dc:creator>
  <cp:lastModifiedBy>Jean-Baptiste Farge</cp:lastModifiedBy>
  <cp:revision>350</cp:revision>
  <cp:lastPrinted>2015-01-20T20:56:20Z</cp:lastPrinted>
  <dcterms:created xsi:type="dcterms:W3CDTF">2013-06-30T11:50:13Z</dcterms:created>
  <dcterms:modified xsi:type="dcterms:W3CDTF">2015-01-30T18:51:32Z</dcterms:modified>
</cp:coreProperties>
</file>