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9" r:id="rId4"/>
    <p:sldId id="262" r:id="rId5"/>
    <p:sldId id="263" r:id="rId6"/>
    <p:sldId id="264" r:id="rId7"/>
    <p:sldId id="265" r:id="rId8"/>
    <p:sldId id="266" r:id="rId9"/>
    <p:sldId id="267" r:id="rId10"/>
    <p:sldId id="268" r:id="rId11"/>
    <p:sldId id="261"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7DD9E66-05F8-4852-8E08-6297159E3B4E}" type="datetimeFigureOut">
              <a:rPr lang="en-US" smtClean="0"/>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C7125A-DC73-45CC-8157-E2F6278F3BCC}" type="slidenum">
              <a:rPr lang="en-US" smtClean="0"/>
              <a:t>‹#›</a:t>
            </a:fld>
            <a:endParaRPr lang="en-US"/>
          </a:p>
        </p:txBody>
      </p:sp>
    </p:spTree>
    <p:extLst>
      <p:ext uri="{BB962C8B-B14F-4D97-AF65-F5344CB8AC3E}">
        <p14:creationId xmlns:p14="http://schemas.microsoft.com/office/powerpoint/2010/main" val="2110378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DD9E66-05F8-4852-8E08-6297159E3B4E}" type="datetimeFigureOut">
              <a:rPr lang="en-US" smtClean="0"/>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C7125A-DC73-45CC-8157-E2F6278F3BCC}" type="slidenum">
              <a:rPr lang="en-US" smtClean="0"/>
              <a:t>‹#›</a:t>
            </a:fld>
            <a:endParaRPr lang="en-US"/>
          </a:p>
        </p:txBody>
      </p:sp>
    </p:spTree>
    <p:extLst>
      <p:ext uri="{BB962C8B-B14F-4D97-AF65-F5344CB8AC3E}">
        <p14:creationId xmlns:p14="http://schemas.microsoft.com/office/powerpoint/2010/main" val="4159157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DD9E66-05F8-4852-8E08-6297159E3B4E}" type="datetimeFigureOut">
              <a:rPr lang="en-US" smtClean="0"/>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C7125A-DC73-45CC-8157-E2F6278F3BCC}" type="slidenum">
              <a:rPr lang="en-US" smtClean="0"/>
              <a:t>‹#›</a:t>
            </a:fld>
            <a:endParaRPr lang="en-US"/>
          </a:p>
        </p:txBody>
      </p:sp>
    </p:spTree>
    <p:extLst>
      <p:ext uri="{BB962C8B-B14F-4D97-AF65-F5344CB8AC3E}">
        <p14:creationId xmlns:p14="http://schemas.microsoft.com/office/powerpoint/2010/main" val="3374884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DD9E66-05F8-4852-8E08-6297159E3B4E}" type="datetimeFigureOut">
              <a:rPr lang="en-US" smtClean="0"/>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C7125A-DC73-45CC-8157-E2F6278F3BCC}" type="slidenum">
              <a:rPr lang="en-US" smtClean="0"/>
              <a:t>‹#›</a:t>
            </a:fld>
            <a:endParaRPr lang="en-US"/>
          </a:p>
        </p:txBody>
      </p:sp>
    </p:spTree>
    <p:extLst>
      <p:ext uri="{BB962C8B-B14F-4D97-AF65-F5344CB8AC3E}">
        <p14:creationId xmlns:p14="http://schemas.microsoft.com/office/powerpoint/2010/main" val="1465363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DD9E66-05F8-4852-8E08-6297159E3B4E}" type="datetimeFigureOut">
              <a:rPr lang="en-US" smtClean="0"/>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C7125A-DC73-45CC-8157-E2F6278F3BCC}" type="slidenum">
              <a:rPr lang="en-US" smtClean="0"/>
              <a:t>‹#›</a:t>
            </a:fld>
            <a:endParaRPr lang="en-US"/>
          </a:p>
        </p:txBody>
      </p:sp>
    </p:spTree>
    <p:extLst>
      <p:ext uri="{BB962C8B-B14F-4D97-AF65-F5344CB8AC3E}">
        <p14:creationId xmlns:p14="http://schemas.microsoft.com/office/powerpoint/2010/main" val="480473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7DD9E66-05F8-4852-8E08-6297159E3B4E}" type="datetimeFigureOut">
              <a:rPr lang="en-US" smtClean="0"/>
              <a:t>4/14/2020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C7125A-DC73-45CC-8157-E2F6278F3BCC}" type="slidenum">
              <a:rPr lang="en-US" smtClean="0"/>
              <a:t>‹#›</a:t>
            </a:fld>
            <a:endParaRPr lang="en-US"/>
          </a:p>
        </p:txBody>
      </p:sp>
    </p:spTree>
    <p:extLst>
      <p:ext uri="{BB962C8B-B14F-4D97-AF65-F5344CB8AC3E}">
        <p14:creationId xmlns:p14="http://schemas.microsoft.com/office/powerpoint/2010/main" val="4227618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7DD9E66-05F8-4852-8E08-6297159E3B4E}" type="datetimeFigureOut">
              <a:rPr lang="en-US" smtClean="0"/>
              <a:t>4/14/2020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C7125A-DC73-45CC-8157-E2F6278F3BCC}" type="slidenum">
              <a:rPr lang="en-US" smtClean="0"/>
              <a:t>‹#›</a:t>
            </a:fld>
            <a:endParaRPr lang="en-US"/>
          </a:p>
        </p:txBody>
      </p:sp>
    </p:spTree>
    <p:extLst>
      <p:ext uri="{BB962C8B-B14F-4D97-AF65-F5344CB8AC3E}">
        <p14:creationId xmlns:p14="http://schemas.microsoft.com/office/powerpoint/2010/main" val="2022928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DD9E66-05F8-4852-8E08-6297159E3B4E}" type="datetimeFigureOut">
              <a:rPr lang="en-US" smtClean="0"/>
              <a:t>4/14/2020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C7125A-DC73-45CC-8157-E2F6278F3BCC}" type="slidenum">
              <a:rPr lang="en-US" smtClean="0"/>
              <a:t>‹#›</a:t>
            </a:fld>
            <a:endParaRPr lang="en-US"/>
          </a:p>
        </p:txBody>
      </p:sp>
    </p:spTree>
    <p:extLst>
      <p:ext uri="{BB962C8B-B14F-4D97-AF65-F5344CB8AC3E}">
        <p14:creationId xmlns:p14="http://schemas.microsoft.com/office/powerpoint/2010/main" val="949483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DD9E66-05F8-4852-8E08-6297159E3B4E}" type="datetimeFigureOut">
              <a:rPr lang="en-US" smtClean="0"/>
              <a:t>4/14/2020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C7125A-DC73-45CC-8157-E2F6278F3BCC}" type="slidenum">
              <a:rPr lang="en-US" smtClean="0"/>
              <a:t>‹#›</a:t>
            </a:fld>
            <a:endParaRPr lang="en-US"/>
          </a:p>
        </p:txBody>
      </p:sp>
    </p:spTree>
    <p:extLst>
      <p:ext uri="{BB962C8B-B14F-4D97-AF65-F5344CB8AC3E}">
        <p14:creationId xmlns:p14="http://schemas.microsoft.com/office/powerpoint/2010/main" val="3434946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DD9E66-05F8-4852-8E08-6297159E3B4E}" type="datetimeFigureOut">
              <a:rPr lang="en-US" smtClean="0"/>
              <a:t>4/14/2020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C7125A-DC73-45CC-8157-E2F6278F3BCC}" type="slidenum">
              <a:rPr lang="en-US" smtClean="0"/>
              <a:t>‹#›</a:t>
            </a:fld>
            <a:endParaRPr lang="en-US"/>
          </a:p>
        </p:txBody>
      </p:sp>
    </p:spTree>
    <p:extLst>
      <p:ext uri="{BB962C8B-B14F-4D97-AF65-F5344CB8AC3E}">
        <p14:creationId xmlns:p14="http://schemas.microsoft.com/office/powerpoint/2010/main" val="765727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DD9E66-05F8-4852-8E08-6297159E3B4E}" type="datetimeFigureOut">
              <a:rPr lang="en-US" smtClean="0"/>
              <a:t>4/14/2020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C7125A-DC73-45CC-8157-E2F6278F3BCC}" type="slidenum">
              <a:rPr lang="en-US" smtClean="0"/>
              <a:t>‹#›</a:t>
            </a:fld>
            <a:endParaRPr lang="en-US"/>
          </a:p>
        </p:txBody>
      </p:sp>
    </p:spTree>
    <p:extLst>
      <p:ext uri="{BB962C8B-B14F-4D97-AF65-F5344CB8AC3E}">
        <p14:creationId xmlns:p14="http://schemas.microsoft.com/office/powerpoint/2010/main" val="832945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DD9E66-05F8-4852-8E08-6297159E3B4E}" type="datetimeFigureOut">
              <a:rPr lang="en-US" smtClean="0"/>
              <a:t>4/14/2020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C7125A-DC73-45CC-8157-E2F6278F3BCC}" type="slidenum">
              <a:rPr lang="en-US" smtClean="0"/>
              <a:t>‹#›</a:t>
            </a:fld>
            <a:endParaRPr lang="en-US"/>
          </a:p>
        </p:txBody>
      </p:sp>
    </p:spTree>
    <p:extLst>
      <p:ext uri="{BB962C8B-B14F-4D97-AF65-F5344CB8AC3E}">
        <p14:creationId xmlns:p14="http://schemas.microsoft.com/office/powerpoint/2010/main" val="28648994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www.hccs.edu/program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hyperlink" Target="http://www.hccs.edu/support-services/advising/" TargetMode="Externa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1.emf"/><Relationship Id="rId5" Type="http://schemas.openxmlformats.org/officeDocument/2006/relationships/package" Target="../embeddings/Microsoft_Word_Document.docx"/><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applytexas@austin.utexas.edu"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hyperlink" Target="http://www.applytexas.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8.xml"/><Relationship Id="rId5" Type="http://schemas.openxmlformats.org/officeDocument/2006/relationships/hyperlink" Target="http://www.hccs.edu/programs/dual-credit/" TargetMode="Externa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209800"/>
            <a:ext cx="6553200" cy="1470025"/>
          </a:xfrm>
        </p:spPr>
        <p:txBody>
          <a:bodyPr/>
          <a:lstStyle/>
          <a:p>
            <a:r>
              <a:rPr lang="en-US" dirty="0" err="1" smtClean="0"/>
              <a:t>ApplyTexas</a:t>
            </a:r>
            <a:r>
              <a:rPr lang="en-US" dirty="0" smtClean="0"/>
              <a:t> Application Guide</a:t>
            </a:r>
            <a:endParaRPr lang="en-US" dirty="0"/>
          </a:p>
        </p:txBody>
      </p:sp>
      <p:sp>
        <p:nvSpPr>
          <p:cNvPr id="3" name="Subtitle 2"/>
          <p:cNvSpPr>
            <a:spLocks noGrp="1"/>
          </p:cNvSpPr>
          <p:nvPr>
            <p:ph type="subTitle" idx="1"/>
          </p:nvPr>
        </p:nvSpPr>
        <p:spPr>
          <a:xfrm>
            <a:off x="990600" y="4800600"/>
            <a:ext cx="7239000" cy="838200"/>
          </a:xfrm>
        </p:spPr>
        <p:txBody>
          <a:bodyPr>
            <a:normAutofit/>
          </a:bodyPr>
          <a:lstStyle/>
          <a:p>
            <a:r>
              <a:rPr lang="en-US" dirty="0" smtClean="0"/>
              <a:t>Office of Admissions and Student Records</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5" y="0"/>
            <a:ext cx="9152965"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3" y="6185647"/>
            <a:ext cx="9160809"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09909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7050" y="1369762"/>
            <a:ext cx="5868350" cy="4726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1" y="6190129"/>
            <a:ext cx="9148481"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76200"/>
            <a:ext cx="8001000" cy="1055363"/>
          </a:xfrm>
        </p:spPr>
        <p:txBody>
          <a:bodyPr>
            <a:noAutofit/>
          </a:bodyPr>
          <a:lstStyle/>
          <a:p>
            <a:pPr algn="ctr"/>
            <a:r>
              <a:rPr lang="en-US" sz="4400" b="0" dirty="0" smtClean="0"/>
              <a:t>My Applications Section</a:t>
            </a:r>
            <a:endParaRPr lang="en-US" sz="4400" b="0" dirty="0"/>
          </a:p>
        </p:txBody>
      </p:sp>
      <p:sp>
        <p:nvSpPr>
          <p:cNvPr id="3" name="Text Placeholder 2"/>
          <p:cNvSpPr>
            <a:spLocks noGrp="1"/>
          </p:cNvSpPr>
          <p:nvPr>
            <p:ph type="body" sz="half" idx="2"/>
          </p:nvPr>
        </p:nvSpPr>
        <p:spPr>
          <a:xfrm>
            <a:off x="107577" y="2743199"/>
            <a:ext cx="3008313" cy="2388771"/>
          </a:xfrm>
        </p:spPr>
        <p:txBody>
          <a:bodyPr/>
          <a:lstStyle/>
          <a:p>
            <a:pPr marL="285750" indent="-285750">
              <a:buFont typeface="Arial" panose="020B0604020202020204" pitchFamily="34" charset="0"/>
              <a:buChar char="•"/>
            </a:pPr>
            <a:r>
              <a:rPr lang="en-US" sz="2400" dirty="0" smtClean="0"/>
              <a:t>Select semester in which you plan to first enroll </a:t>
            </a:r>
          </a:p>
          <a:p>
            <a:pPr marL="285750" indent="-285750">
              <a:buFont typeface="Arial" panose="020B0604020202020204" pitchFamily="34" charset="0"/>
              <a:buChar char="•"/>
            </a:pPr>
            <a:endParaRPr lang="en-US" dirty="0"/>
          </a:p>
        </p:txBody>
      </p:sp>
      <p:sp>
        <p:nvSpPr>
          <p:cNvPr id="6" name="Line Callout 3 (Accent Bar) 5"/>
          <p:cNvSpPr/>
          <p:nvPr/>
        </p:nvSpPr>
        <p:spPr>
          <a:xfrm>
            <a:off x="8050306" y="2209800"/>
            <a:ext cx="1062318" cy="1066799"/>
          </a:xfrm>
          <a:prstGeom prst="accentCallout3">
            <a:avLst>
              <a:gd name="adj1" fmla="val 18750"/>
              <a:gd name="adj2" fmla="val -8333"/>
              <a:gd name="adj3" fmla="val 18750"/>
              <a:gd name="adj4" fmla="val -16667"/>
              <a:gd name="adj5" fmla="val 100000"/>
              <a:gd name="adj6" fmla="val -16667"/>
              <a:gd name="adj7" fmla="val 37039"/>
              <a:gd name="adj8" fmla="val -5673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Select a semester from the list and click continue</a:t>
            </a:r>
            <a:endParaRPr lang="en-US" sz="1400" dirty="0"/>
          </a:p>
        </p:txBody>
      </p:sp>
      <p:sp>
        <p:nvSpPr>
          <p:cNvPr id="13" name="Right Arrow 12"/>
          <p:cNvSpPr/>
          <p:nvPr/>
        </p:nvSpPr>
        <p:spPr>
          <a:xfrm rot="14203338">
            <a:off x="7258019" y="2769171"/>
            <a:ext cx="733658" cy="2592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1"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rot="16200000">
            <a:off x="8276055" y="-101463"/>
            <a:ext cx="764525" cy="962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5371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809999" y="2362200"/>
            <a:ext cx="5291019"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1" y="6190129"/>
            <a:ext cx="9148481"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rot="16200000">
            <a:off x="8276055" y="-101463"/>
            <a:ext cx="764525" cy="962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Area of Study/Major</a:t>
            </a:r>
            <a:endParaRPr lang="en-US" dirty="0"/>
          </a:p>
        </p:txBody>
      </p:sp>
      <p:sp>
        <p:nvSpPr>
          <p:cNvPr id="3" name="Content Placeholder 2"/>
          <p:cNvSpPr>
            <a:spLocks noGrp="1"/>
          </p:cNvSpPr>
          <p:nvPr>
            <p:ph sz="half" idx="1"/>
          </p:nvPr>
        </p:nvSpPr>
        <p:spPr>
          <a:xfrm>
            <a:off x="215154" y="1600200"/>
            <a:ext cx="4038600" cy="4525963"/>
          </a:xfrm>
        </p:spPr>
        <p:txBody>
          <a:bodyPr>
            <a:normAutofit/>
          </a:bodyPr>
          <a:lstStyle/>
          <a:p>
            <a:pPr marL="285750" lvl="0" indent="-285750"/>
            <a:r>
              <a:rPr lang="en-US" sz="2400" dirty="0" smtClean="0">
                <a:solidFill>
                  <a:prstClr val="black"/>
                </a:solidFill>
              </a:rPr>
              <a:t>The major you choose is defined as an Area of Study at HCC. An Area of Study is intended to help students choose a career path by broadly grouping similar programs and majors. Within each Area of Study HCC has many specific programs and majors. </a:t>
            </a:r>
            <a:endParaRPr lang="en-US" sz="2400" dirty="0">
              <a:solidFill>
                <a:prstClr val="black"/>
              </a:solidFill>
            </a:endParaRPr>
          </a:p>
          <a:p>
            <a:pPr marL="0" indent="0">
              <a:buNone/>
            </a:pPr>
            <a:endParaRPr lang="en-US" sz="2100" dirty="0"/>
          </a:p>
        </p:txBody>
      </p:sp>
      <p:sp>
        <p:nvSpPr>
          <p:cNvPr id="11" name="Line Callout 3 (Accent Bar) 10"/>
          <p:cNvSpPr/>
          <p:nvPr/>
        </p:nvSpPr>
        <p:spPr>
          <a:xfrm>
            <a:off x="7408735" y="1524000"/>
            <a:ext cx="1669335" cy="1600200"/>
          </a:xfrm>
          <a:prstGeom prst="accentCallout3">
            <a:avLst>
              <a:gd name="adj1" fmla="val 18750"/>
              <a:gd name="adj2" fmla="val -8333"/>
              <a:gd name="adj3" fmla="val 18750"/>
              <a:gd name="adj4" fmla="val -16667"/>
              <a:gd name="adj5" fmla="val 100000"/>
              <a:gd name="adj6" fmla="val -16667"/>
              <a:gd name="adj7" fmla="val 133594"/>
              <a:gd name="adj8" fmla="val -408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Not sure what to select? Continue to next slide for list of programs and majors that fall under the Area of Studies</a:t>
            </a:r>
            <a:endParaRPr lang="en-US" sz="1400" dirty="0"/>
          </a:p>
        </p:txBody>
      </p:sp>
      <p:sp>
        <p:nvSpPr>
          <p:cNvPr id="12" name="Right Arrow 11"/>
          <p:cNvSpPr/>
          <p:nvPr/>
        </p:nvSpPr>
        <p:spPr>
          <a:xfrm rot="7411637">
            <a:off x="6573241" y="3224047"/>
            <a:ext cx="733658" cy="2592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79275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1" y="6190129"/>
            <a:ext cx="9148481"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rot="16200000">
            <a:off x="8276055" y="-101463"/>
            <a:ext cx="764525" cy="962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a:spLocks noGrp="1"/>
          </p:cNvSpPr>
          <p:nvPr>
            <p:ph type="title"/>
          </p:nvPr>
        </p:nvSpPr>
        <p:spPr>
          <a:xfrm>
            <a:off x="454959" y="190500"/>
            <a:ext cx="8229600" cy="1143000"/>
          </a:xfrm>
        </p:spPr>
        <p:txBody>
          <a:bodyPr/>
          <a:lstStyle/>
          <a:p>
            <a:r>
              <a:rPr lang="en-US" dirty="0" smtClean="0"/>
              <a:t>Programs &amp; Majors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925216658"/>
              </p:ext>
            </p:extLst>
          </p:nvPr>
        </p:nvGraphicFramePr>
        <p:xfrm>
          <a:off x="721659" y="1066800"/>
          <a:ext cx="7696199" cy="4419588"/>
        </p:xfrm>
        <a:graphic>
          <a:graphicData uri="http://schemas.openxmlformats.org/drawingml/2006/table">
            <a:tbl>
              <a:tblPr/>
              <a:tblGrid>
                <a:gridCol w="1890196">
                  <a:extLst>
                    <a:ext uri="{9D8B030D-6E8A-4147-A177-3AD203B41FA5}">
                      <a16:colId xmlns:a16="http://schemas.microsoft.com/office/drawing/2014/main" val="20000"/>
                    </a:ext>
                  </a:extLst>
                </a:gridCol>
                <a:gridCol w="1927466">
                  <a:extLst>
                    <a:ext uri="{9D8B030D-6E8A-4147-A177-3AD203B41FA5}">
                      <a16:colId xmlns:a16="http://schemas.microsoft.com/office/drawing/2014/main" val="20001"/>
                    </a:ext>
                  </a:extLst>
                </a:gridCol>
                <a:gridCol w="2089590">
                  <a:extLst>
                    <a:ext uri="{9D8B030D-6E8A-4147-A177-3AD203B41FA5}">
                      <a16:colId xmlns:a16="http://schemas.microsoft.com/office/drawing/2014/main" val="20002"/>
                    </a:ext>
                  </a:extLst>
                </a:gridCol>
                <a:gridCol w="1788947">
                  <a:extLst>
                    <a:ext uri="{9D8B030D-6E8A-4147-A177-3AD203B41FA5}">
                      <a16:colId xmlns:a16="http://schemas.microsoft.com/office/drawing/2014/main" val="20003"/>
                    </a:ext>
                  </a:extLst>
                </a:gridCol>
              </a:tblGrid>
              <a:tr h="462371">
                <a:tc>
                  <a:txBody>
                    <a:bodyPr/>
                    <a:lstStyle/>
                    <a:p>
                      <a:pPr marL="0" marR="0" eaLnBrk="0" hangingPunct="0">
                        <a:lnSpc>
                          <a:spcPct val="115000"/>
                        </a:lnSpc>
                        <a:spcBef>
                          <a:spcPts val="0"/>
                        </a:spcBef>
                        <a:spcAft>
                          <a:spcPts val="0"/>
                        </a:spcAft>
                      </a:pPr>
                      <a:r>
                        <a:rPr lang="en-US" sz="700">
                          <a:effectLst/>
                          <a:latin typeface="Times New Roman"/>
                          <a:ea typeface="Calibri"/>
                          <a:cs typeface="Times New Roman"/>
                        </a:rPr>
                        <a:t> </a:t>
                      </a:r>
                      <a:endParaRPr lang="en-US" sz="1100">
                        <a:effectLst/>
                        <a:latin typeface="Calibri"/>
                        <a:ea typeface="Calibri"/>
                        <a:cs typeface="Times New Roman"/>
                      </a:endParaRPr>
                    </a:p>
                    <a:p>
                      <a:pPr marL="34290" marR="0" eaLnBrk="0" hangingPunct="0">
                        <a:lnSpc>
                          <a:spcPct val="115000"/>
                        </a:lnSpc>
                        <a:spcBef>
                          <a:spcPts val="5"/>
                        </a:spcBef>
                        <a:spcAft>
                          <a:spcPts val="0"/>
                        </a:spcAft>
                      </a:pPr>
                      <a:r>
                        <a:rPr lang="en-US" sz="850" b="1">
                          <a:effectLst/>
                          <a:latin typeface="Calibri"/>
                          <a:ea typeface="Calibri"/>
                          <a:cs typeface="Calibri"/>
                        </a:rPr>
                        <a:t>Science, Technology, Engineering &amp; Math</a:t>
                      </a:r>
                      <a:endParaRPr lang="en-US" sz="1100">
                        <a:effectLst/>
                        <a:latin typeface="Calibri"/>
                        <a:ea typeface="Calibri"/>
                        <a:cs typeface="Times New Roman"/>
                      </a:endParaRPr>
                    </a:p>
                  </a:txBody>
                  <a:tcPr marL="0"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tc>
                  <a:txBody>
                    <a:bodyPr/>
                    <a:lstStyle/>
                    <a:p>
                      <a:pPr marL="799465" marR="0" indent="-756920" eaLnBrk="0" hangingPunct="0">
                        <a:lnSpc>
                          <a:spcPct val="105000"/>
                        </a:lnSpc>
                        <a:spcBef>
                          <a:spcPts val="255"/>
                        </a:spcBef>
                        <a:spcAft>
                          <a:spcPts val="0"/>
                        </a:spcAft>
                      </a:pPr>
                      <a:r>
                        <a:rPr lang="en-US" sz="850" b="1">
                          <a:effectLst/>
                          <a:latin typeface="Calibri"/>
                          <a:ea typeface="Calibri"/>
                          <a:cs typeface="Calibri"/>
                        </a:rPr>
                        <a:t>Public Safety, Transportation &amp; Consumer Services</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eaLnBrk="0" hangingPunct="0">
                        <a:lnSpc>
                          <a:spcPct val="115000"/>
                        </a:lnSpc>
                        <a:spcBef>
                          <a:spcPts val="0"/>
                        </a:spcBef>
                        <a:spcAft>
                          <a:spcPts val="0"/>
                        </a:spcAft>
                      </a:pPr>
                      <a:r>
                        <a:rPr lang="en-US" sz="700">
                          <a:effectLst/>
                          <a:latin typeface="Times New Roman"/>
                          <a:ea typeface="Calibri"/>
                          <a:cs typeface="Times New Roman"/>
                        </a:rPr>
                        <a:t> </a:t>
                      </a:r>
                      <a:endParaRPr lang="en-US" sz="1100">
                        <a:effectLst/>
                        <a:latin typeface="Calibri"/>
                        <a:ea typeface="Calibri"/>
                        <a:cs typeface="Times New Roman"/>
                      </a:endParaRPr>
                    </a:p>
                    <a:p>
                      <a:pPr marL="360045" marR="0" eaLnBrk="0" hangingPunct="0">
                        <a:lnSpc>
                          <a:spcPct val="115000"/>
                        </a:lnSpc>
                        <a:spcBef>
                          <a:spcPts val="5"/>
                        </a:spcBef>
                        <a:spcAft>
                          <a:spcPts val="0"/>
                        </a:spcAft>
                      </a:pPr>
                      <a:r>
                        <a:rPr lang="en-US" sz="850" b="1">
                          <a:effectLst/>
                          <a:latin typeface="Calibri"/>
                          <a:ea typeface="Calibri"/>
                          <a:cs typeface="Calibri"/>
                        </a:rPr>
                        <a:t>Liberal Arts, Humanities &amp; Education</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eaLnBrk="0" hangingPunct="0">
                        <a:lnSpc>
                          <a:spcPct val="115000"/>
                        </a:lnSpc>
                        <a:spcBef>
                          <a:spcPts val="0"/>
                        </a:spcBef>
                        <a:spcAft>
                          <a:spcPts val="0"/>
                        </a:spcAft>
                      </a:pPr>
                      <a:r>
                        <a:rPr lang="en-US" sz="700">
                          <a:effectLst/>
                          <a:latin typeface="Times New Roman"/>
                          <a:ea typeface="Calibri"/>
                          <a:cs typeface="Times New Roman"/>
                        </a:rPr>
                        <a:t> </a:t>
                      </a:r>
                      <a:endParaRPr lang="en-US" sz="1100">
                        <a:effectLst/>
                        <a:latin typeface="Calibri"/>
                        <a:ea typeface="Calibri"/>
                        <a:cs typeface="Times New Roman"/>
                      </a:endParaRPr>
                    </a:p>
                    <a:p>
                      <a:pPr marL="702945" marR="698500" algn="ctr" eaLnBrk="0" hangingPunct="0">
                        <a:lnSpc>
                          <a:spcPct val="115000"/>
                        </a:lnSpc>
                        <a:spcBef>
                          <a:spcPts val="5"/>
                        </a:spcBef>
                        <a:spcAft>
                          <a:spcPts val="0"/>
                        </a:spcAft>
                      </a:pPr>
                      <a:r>
                        <a:rPr lang="en-US" sz="850" b="1">
                          <a:effectLst/>
                          <a:latin typeface="Calibri"/>
                          <a:ea typeface="Calibri"/>
                          <a:cs typeface="Calibri"/>
                        </a:rPr>
                        <a:t>Health Sciences</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5050"/>
                    </a:solidFill>
                  </a:tcPr>
                </a:tc>
                <a:extLst>
                  <a:ext uri="{0D108BD9-81ED-4DB2-BD59-A6C34878D82A}">
                    <a16:rowId xmlns:a16="http://schemas.microsoft.com/office/drawing/2014/main" val="10000"/>
                  </a:ext>
                </a:extLst>
              </a:tr>
              <a:tr h="139604">
                <a:tc>
                  <a:txBody>
                    <a:bodyPr/>
                    <a:lstStyle/>
                    <a:p>
                      <a:pPr marL="8255" marR="0" eaLnBrk="0" hangingPunct="0">
                        <a:lnSpc>
                          <a:spcPts val="930"/>
                        </a:lnSpc>
                        <a:spcBef>
                          <a:spcPts val="0"/>
                        </a:spcBef>
                        <a:spcAft>
                          <a:spcPts val="0"/>
                        </a:spcAft>
                      </a:pPr>
                      <a:r>
                        <a:rPr lang="en-US" sz="850">
                          <a:effectLst/>
                          <a:latin typeface="Calibri"/>
                          <a:ea typeface="Calibri"/>
                          <a:cs typeface="Calibri"/>
                        </a:rPr>
                        <a:t>Agriculture</a:t>
                      </a:r>
                      <a:endParaRPr lang="en-US" sz="1100">
                        <a:effectLst/>
                        <a:latin typeface="Calibri"/>
                        <a:ea typeface="Calibri"/>
                        <a:cs typeface="Times New Roman"/>
                      </a:endParaRPr>
                    </a:p>
                  </a:txBody>
                  <a:tcPr marL="0"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0" eaLnBrk="0" hangingPunct="0">
                        <a:lnSpc>
                          <a:spcPts val="930"/>
                        </a:lnSpc>
                        <a:spcBef>
                          <a:spcPts val="0"/>
                        </a:spcBef>
                        <a:spcAft>
                          <a:spcPts val="0"/>
                        </a:spcAft>
                      </a:pPr>
                      <a:r>
                        <a:rPr lang="en-US" sz="850">
                          <a:effectLst/>
                          <a:latin typeface="Calibri"/>
                          <a:ea typeface="Calibri"/>
                          <a:cs typeface="Calibri"/>
                        </a:rPr>
                        <a:t>Autobody Technology</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0" marR="0" eaLnBrk="0" hangingPunct="0">
                        <a:lnSpc>
                          <a:spcPts val="930"/>
                        </a:lnSpc>
                        <a:spcBef>
                          <a:spcPts val="0"/>
                        </a:spcBef>
                        <a:spcAft>
                          <a:spcPts val="0"/>
                        </a:spcAft>
                      </a:pPr>
                      <a:r>
                        <a:rPr lang="en-US" sz="850">
                          <a:effectLst/>
                          <a:latin typeface="Calibri"/>
                          <a:ea typeface="Calibri"/>
                          <a:cs typeface="Calibri"/>
                        </a:rPr>
                        <a:t>Child Development</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0" marR="0" eaLnBrk="0" hangingPunct="0">
                        <a:lnSpc>
                          <a:spcPts val="930"/>
                        </a:lnSpc>
                        <a:spcBef>
                          <a:spcPts val="0"/>
                        </a:spcBef>
                        <a:spcAft>
                          <a:spcPts val="0"/>
                        </a:spcAft>
                      </a:pPr>
                      <a:r>
                        <a:rPr lang="en-US" sz="850">
                          <a:effectLst/>
                          <a:latin typeface="Calibri"/>
                          <a:ea typeface="Calibri"/>
                          <a:cs typeface="Calibri"/>
                        </a:rPr>
                        <a:t>Dental Assistant</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9604">
                <a:tc>
                  <a:txBody>
                    <a:bodyPr/>
                    <a:lstStyle/>
                    <a:p>
                      <a:pPr marL="8255" marR="0" eaLnBrk="0" hangingPunct="0">
                        <a:lnSpc>
                          <a:spcPts val="930"/>
                        </a:lnSpc>
                        <a:spcBef>
                          <a:spcPts val="0"/>
                        </a:spcBef>
                        <a:spcAft>
                          <a:spcPts val="0"/>
                        </a:spcAft>
                      </a:pPr>
                      <a:r>
                        <a:rPr lang="en-US" sz="850">
                          <a:effectLst/>
                          <a:latin typeface="Calibri"/>
                          <a:ea typeface="Calibri"/>
                          <a:cs typeface="Calibri"/>
                        </a:rPr>
                        <a:t>Astronomy</a:t>
                      </a:r>
                      <a:endParaRPr lang="en-US" sz="1100">
                        <a:effectLst/>
                        <a:latin typeface="Calibri"/>
                        <a:ea typeface="Calibri"/>
                        <a:cs typeface="Times New Roman"/>
                      </a:endParaRPr>
                    </a:p>
                  </a:txBody>
                  <a:tcPr marL="0"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 marR="0" eaLnBrk="0" hangingPunct="0">
                        <a:lnSpc>
                          <a:spcPts val="930"/>
                        </a:lnSpc>
                        <a:spcBef>
                          <a:spcPts val="0"/>
                        </a:spcBef>
                        <a:spcAft>
                          <a:spcPts val="0"/>
                        </a:spcAft>
                      </a:pPr>
                      <a:r>
                        <a:rPr lang="en-US" sz="850">
                          <a:effectLst/>
                          <a:latin typeface="Calibri"/>
                          <a:ea typeface="Calibri"/>
                          <a:cs typeface="Calibri"/>
                        </a:rPr>
                        <a:t>Automotive Technology</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0" marR="0" eaLnBrk="0" hangingPunct="0">
                        <a:lnSpc>
                          <a:spcPts val="930"/>
                        </a:lnSpc>
                        <a:spcBef>
                          <a:spcPts val="0"/>
                        </a:spcBef>
                        <a:spcAft>
                          <a:spcPts val="0"/>
                        </a:spcAft>
                      </a:pPr>
                      <a:r>
                        <a:rPr lang="en-US" sz="850">
                          <a:effectLst/>
                          <a:latin typeface="Calibri"/>
                          <a:ea typeface="Calibri"/>
                          <a:cs typeface="Calibri"/>
                        </a:rPr>
                        <a:t>Communication</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 marR="0" eaLnBrk="0" hangingPunct="0">
                        <a:lnSpc>
                          <a:spcPts val="930"/>
                        </a:lnSpc>
                        <a:spcBef>
                          <a:spcPts val="0"/>
                        </a:spcBef>
                        <a:spcAft>
                          <a:spcPts val="0"/>
                        </a:spcAft>
                      </a:pPr>
                      <a:r>
                        <a:rPr lang="en-US" sz="850">
                          <a:effectLst/>
                          <a:latin typeface="Calibri"/>
                          <a:ea typeface="Calibri"/>
                          <a:cs typeface="Calibri"/>
                        </a:rPr>
                        <a:t>Dental Hygiene</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39604">
                <a:tc>
                  <a:txBody>
                    <a:bodyPr/>
                    <a:lstStyle/>
                    <a:p>
                      <a:pPr marL="8255" marR="0" eaLnBrk="0" hangingPunct="0">
                        <a:lnSpc>
                          <a:spcPts val="930"/>
                        </a:lnSpc>
                        <a:spcBef>
                          <a:spcPts val="0"/>
                        </a:spcBef>
                        <a:spcAft>
                          <a:spcPts val="0"/>
                        </a:spcAft>
                      </a:pPr>
                      <a:r>
                        <a:rPr lang="en-US" sz="850">
                          <a:effectLst/>
                          <a:latin typeface="Calibri"/>
                          <a:ea typeface="Calibri"/>
                          <a:cs typeface="Calibri"/>
                        </a:rPr>
                        <a:t>Biology</a:t>
                      </a:r>
                      <a:endParaRPr lang="en-US" sz="1100">
                        <a:effectLst/>
                        <a:latin typeface="Calibri"/>
                        <a:ea typeface="Calibri"/>
                        <a:cs typeface="Times New Roman"/>
                      </a:endParaRPr>
                    </a:p>
                  </a:txBody>
                  <a:tcPr marL="0"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 marR="0" eaLnBrk="0" hangingPunct="0">
                        <a:lnSpc>
                          <a:spcPts val="930"/>
                        </a:lnSpc>
                        <a:spcBef>
                          <a:spcPts val="0"/>
                        </a:spcBef>
                        <a:spcAft>
                          <a:spcPts val="0"/>
                        </a:spcAft>
                      </a:pPr>
                      <a:r>
                        <a:rPr lang="en-US" sz="850">
                          <a:effectLst/>
                          <a:latin typeface="Calibri"/>
                          <a:ea typeface="Calibri"/>
                          <a:cs typeface="Calibri"/>
                        </a:rPr>
                        <a:t>Cosmetology</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 marR="0" eaLnBrk="0" hangingPunct="0">
                        <a:lnSpc>
                          <a:spcPts val="930"/>
                        </a:lnSpc>
                        <a:spcBef>
                          <a:spcPts val="0"/>
                        </a:spcBef>
                        <a:spcAft>
                          <a:spcPts val="0"/>
                        </a:spcAft>
                      </a:pPr>
                      <a:r>
                        <a:rPr lang="en-US" sz="850">
                          <a:effectLst/>
                          <a:latin typeface="Calibri"/>
                          <a:ea typeface="Calibri"/>
                          <a:cs typeface="Calibri"/>
                        </a:rPr>
                        <a:t>Dance</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0" marR="0" eaLnBrk="0" hangingPunct="0">
                        <a:lnSpc>
                          <a:spcPts val="930"/>
                        </a:lnSpc>
                        <a:spcBef>
                          <a:spcPts val="0"/>
                        </a:spcBef>
                        <a:spcAft>
                          <a:spcPts val="0"/>
                        </a:spcAft>
                      </a:pPr>
                      <a:r>
                        <a:rPr lang="en-US" sz="850">
                          <a:effectLst/>
                          <a:latin typeface="Calibri"/>
                          <a:ea typeface="Calibri"/>
                          <a:cs typeface="Calibri"/>
                        </a:rPr>
                        <a:t>Diagnostic Medical Sonography</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39604">
                <a:tc>
                  <a:txBody>
                    <a:bodyPr/>
                    <a:lstStyle/>
                    <a:p>
                      <a:pPr marL="8255" marR="0" eaLnBrk="0" hangingPunct="0">
                        <a:lnSpc>
                          <a:spcPts val="930"/>
                        </a:lnSpc>
                        <a:spcBef>
                          <a:spcPts val="0"/>
                        </a:spcBef>
                        <a:spcAft>
                          <a:spcPts val="0"/>
                        </a:spcAft>
                      </a:pPr>
                      <a:r>
                        <a:rPr lang="en-US" sz="850">
                          <a:effectLst/>
                          <a:latin typeface="Calibri"/>
                          <a:ea typeface="Calibri"/>
                          <a:cs typeface="Calibri"/>
                        </a:rPr>
                        <a:t>Chemistry</a:t>
                      </a:r>
                      <a:endParaRPr lang="en-US" sz="1100">
                        <a:effectLst/>
                        <a:latin typeface="Calibri"/>
                        <a:ea typeface="Calibri"/>
                        <a:cs typeface="Times New Roman"/>
                      </a:endParaRPr>
                    </a:p>
                  </a:txBody>
                  <a:tcPr marL="0"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 marR="0" eaLnBrk="0" hangingPunct="0">
                        <a:lnSpc>
                          <a:spcPts val="930"/>
                        </a:lnSpc>
                        <a:spcBef>
                          <a:spcPts val="0"/>
                        </a:spcBef>
                        <a:spcAft>
                          <a:spcPts val="0"/>
                        </a:spcAft>
                      </a:pPr>
                      <a:r>
                        <a:rPr lang="en-US" sz="850">
                          <a:effectLst/>
                          <a:latin typeface="Calibri"/>
                          <a:ea typeface="Calibri"/>
                          <a:cs typeface="Calibri"/>
                        </a:rPr>
                        <a:t>Criminal Justice/Law Enforcement</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0" marR="0" eaLnBrk="0" hangingPunct="0">
                        <a:lnSpc>
                          <a:spcPts val="930"/>
                        </a:lnSpc>
                        <a:spcBef>
                          <a:spcPts val="0"/>
                        </a:spcBef>
                        <a:spcAft>
                          <a:spcPts val="0"/>
                        </a:spcAft>
                      </a:pPr>
                      <a:r>
                        <a:rPr lang="en-US" sz="850">
                          <a:effectLst/>
                          <a:latin typeface="Calibri"/>
                          <a:ea typeface="Calibri"/>
                          <a:cs typeface="Calibri"/>
                        </a:rPr>
                        <a:t>Drama</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0" marR="0" eaLnBrk="0" hangingPunct="0">
                        <a:lnSpc>
                          <a:spcPts val="930"/>
                        </a:lnSpc>
                        <a:spcBef>
                          <a:spcPts val="0"/>
                        </a:spcBef>
                        <a:spcAft>
                          <a:spcPts val="0"/>
                        </a:spcAft>
                      </a:pPr>
                      <a:r>
                        <a:rPr lang="en-US" sz="850">
                          <a:effectLst/>
                          <a:latin typeface="Calibri"/>
                          <a:ea typeface="Calibri"/>
                          <a:cs typeface="Calibri"/>
                        </a:rPr>
                        <a:t>Health Information Technology</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39604">
                <a:tc>
                  <a:txBody>
                    <a:bodyPr/>
                    <a:lstStyle/>
                    <a:p>
                      <a:pPr marL="8255" marR="0" eaLnBrk="0" hangingPunct="0">
                        <a:lnSpc>
                          <a:spcPts val="930"/>
                        </a:lnSpc>
                        <a:spcBef>
                          <a:spcPts val="0"/>
                        </a:spcBef>
                        <a:spcAft>
                          <a:spcPts val="0"/>
                        </a:spcAft>
                      </a:pPr>
                      <a:r>
                        <a:rPr lang="en-US" sz="850">
                          <a:effectLst/>
                          <a:latin typeface="Calibri"/>
                          <a:ea typeface="Calibri"/>
                          <a:cs typeface="Calibri"/>
                        </a:rPr>
                        <a:t>Computer Netwrkng &amp; Telecom</a:t>
                      </a:r>
                      <a:endParaRPr lang="en-US" sz="1100">
                        <a:effectLst/>
                        <a:latin typeface="Calibri"/>
                        <a:ea typeface="Calibri"/>
                        <a:cs typeface="Times New Roman"/>
                      </a:endParaRPr>
                    </a:p>
                  </a:txBody>
                  <a:tcPr marL="0"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 marR="0" eaLnBrk="0" hangingPunct="0">
                        <a:lnSpc>
                          <a:spcPts val="930"/>
                        </a:lnSpc>
                        <a:spcBef>
                          <a:spcPts val="0"/>
                        </a:spcBef>
                        <a:spcAft>
                          <a:spcPts val="0"/>
                        </a:spcAft>
                      </a:pPr>
                      <a:r>
                        <a:rPr lang="en-US" sz="850">
                          <a:effectLst/>
                          <a:latin typeface="Calibri"/>
                          <a:ea typeface="Calibri"/>
                          <a:cs typeface="Calibri"/>
                        </a:rPr>
                        <a:t>Culinary Arts</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 marR="0" eaLnBrk="0" hangingPunct="0">
                        <a:lnSpc>
                          <a:spcPts val="930"/>
                        </a:lnSpc>
                        <a:spcBef>
                          <a:spcPts val="0"/>
                        </a:spcBef>
                        <a:spcAft>
                          <a:spcPts val="0"/>
                        </a:spcAft>
                      </a:pPr>
                      <a:r>
                        <a:rPr lang="en-US" sz="850">
                          <a:effectLst/>
                          <a:latin typeface="Calibri"/>
                          <a:ea typeface="Calibri"/>
                          <a:cs typeface="Calibri"/>
                        </a:rPr>
                        <a:t>English</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 marR="0" eaLnBrk="0" hangingPunct="0">
                        <a:lnSpc>
                          <a:spcPts val="930"/>
                        </a:lnSpc>
                        <a:spcBef>
                          <a:spcPts val="0"/>
                        </a:spcBef>
                        <a:spcAft>
                          <a:spcPts val="0"/>
                        </a:spcAft>
                      </a:pPr>
                      <a:r>
                        <a:rPr lang="en-US" sz="850">
                          <a:effectLst/>
                          <a:latin typeface="Calibri"/>
                          <a:ea typeface="Calibri"/>
                          <a:cs typeface="Calibri"/>
                        </a:rPr>
                        <a:t>Healthcare Career Academy</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39604">
                <a:tc>
                  <a:txBody>
                    <a:bodyPr/>
                    <a:lstStyle/>
                    <a:p>
                      <a:pPr marL="8255" marR="0" eaLnBrk="0" hangingPunct="0">
                        <a:lnSpc>
                          <a:spcPts val="930"/>
                        </a:lnSpc>
                        <a:spcBef>
                          <a:spcPts val="0"/>
                        </a:spcBef>
                        <a:spcAft>
                          <a:spcPts val="0"/>
                        </a:spcAft>
                      </a:pPr>
                      <a:r>
                        <a:rPr lang="en-US" sz="850">
                          <a:effectLst/>
                          <a:latin typeface="Calibri"/>
                          <a:ea typeface="Calibri"/>
                          <a:cs typeface="Calibri"/>
                        </a:rPr>
                        <a:t>Computer Programming</a:t>
                      </a:r>
                      <a:endParaRPr lang="en-US" sz="1100">
                        <a:effectLst/>
                        <a:latin typeface="Calibri"/>
                        <a:ea typeface="Calibri"/>
                        <a:cs typeface="Times New Roman"/>
                      </a:endParaRPr>
                    </a:p>
                  </a:txBody>
                  <a:tcPr marL="0"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0" eaLnBrk="0" hangingPunct="0">
                        <a:lnSpc>
                          <a:spcPts val="930"/>
                        </a:lnSpc>
                        <a:spcBef>
                          <a:spcPts val="0"/>
                        </a:spcBef>
                        <a:spcAft>
                          <a:spcPts val="0"/>
                        </a:spcAft>
                      </a:pPr>
                      <a:r>
                        <a:rPr lang="en-US" sz="850">
                          <a:effectLst/>
                          <a:latin typeface="Calibri"/>
                          <a:ea typeface="Calibri"/>
                          <a:cs typeface="Calibri"/>
                        </a:rPr>
                        <a:t>Emergency Medical Services</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0" marR="0" eaLnBrk="0" hangingPunct="0">
                        <a:lnSpc>
                          <a:spcPts val="930"/>
                        </a:lnSpc>
                        <a:spcBef>
                          <a:spcPts val="0"/>
                        </a:spcBef>
                        <a:spcAft>
                          <a:spcPts val="0"/>
                        </a:spcAft>
                      </a:pPr>
                      <a:r>
                        <a:rPr lang="en-US" sz="850">
                          <a:effectLst/>
                          <a:latin typeface="Calibri"/>
                          <a:ea typeface="Calibri"/>
                          <a:cs typeface="Calibri"/>
                        </a:rPr>
                        <a:t>History</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0" marR="0" eaLnBrk="0" hangingPunct="0">
                        <a:lnSpc>
                          <a:spcPts val="930"/>
                        </a:lnSpc>
                        <a:spcBef>
                          <a:spcPts val="0"/>
                        </a:spcBef>
                        <a:spcAft>
                          <a:spcPts val="0"/>
                        </a:spcAft>
                      </a:pPr>
                      <a:r>
                        <a:rPr lang="en-US" sz="850">
                          <a:effectLst/>
                          <a:latin typeface="Calibri"/>
                          <a:ea typeface="Calibri"/>
                          <a:cs typeface="Calibri"/>
                        </a:rPr>
                        <a:t>Histology Technician</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39604">
                <a:tc>
                  <a:txBody>
                    <a:bodyPr/>
                    <a:lstStyle/>
                    <a:p>
                      <a:pPr marL="8255" marR="0" eaLnBrk="0" hangingPunct="0">
                        <a:lnSpc>
                          <a:spcPts val="930"/>
                        </a:lnSpc>
                        <a:spcBef>
                          <a:spcPts val="0"/>
                        </a:spcBef>
                        <a:spcAft>
                          <a:spcPts val="0"/>
                        </a:spcAft>
                      </a:pPr>
                      <a:r>
                        <a:rPr lang="en-US" sz="850">
                          <a:effectLst/>
                          <a:latin typeface="Calibri"/>
                          <a:ea typeface="Calibri"/>
                          <a:cs typeface="Calibri"/>
                        </a:rPr>
                        <a:t>Drafting &amp; Design</a:t>
                      </a:r>
                      <a:endParaRPr lang="en-US" sz="1100">
                        <a:effectLst/>
                        <a:latin typeface="Calibri"/>
                        <a:ea typeface="Calibri"/>
                        <a:cs typeface="Times New Roman"/>
                      </a:endParaRPr>
                    </a:p>
                  </a:txBody>
                  <a:tcPr marL="0"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 marR="0" eaLnBrk="0" hangingPunct="0">
                        <a:lnSpc>
                          <a:spcPts val="930"/>
                        </a:lnSpc>
                        <a:spcBef>
                          <a:spcPts val="0"/>
                        </a:spcBef>
                        <a:spcAft>
                          <a:spcPts val="0"/>
                        </a:spcAft>
                      </a:pPr>
                      <a:r>
                        <a:rPr lang="en-US" sz="850">
                          <a:effectLst/>
                          <a:latin typeface="Calibri"/>
                          <a:ea typeface="Calibri"/>
                          <a:cs typeface="Calibri"/>
                        </a:rPr>
                        <a:t>Fire Protection Services</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0" marR="0" eaLnBrk="0" hangingPunct="0">
                        <a:lnSpc>
                          <a:spcPts val="930"/>
                        </a:lnSpc>
                        <a:spcBef>
                          <a:spcPts val="0"/>
                        </a:spcBef>
                        <a:spcAft>
                          <a:spcPts val="0"/>
                        </a:spcAft>
                      </a:pPr>
                      <a:r>
                        <a:rPr lang="en-US" sz="850">
                          <a:effectLst/>
                          <a:latin typeface="Calibri"/>
                          <a:ea typeface="Calibri"/>
                          <a:cs typeface="Calibri"/>
                        </a:rPr>
                        <a:t>Humanities/Interdisciplinary Studies</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0" marR="0" eaLnBrk="0" hangingPunct="0">
                        <a:lnSpc>
                          <a:spcPts val="930"/>
                        </a:lnSpc>
                        <a:spcBef>
                          <a:spcPts val="0"/>
                        </a:spcBef>
                        <a:spcAft>
                          <a:spcPts val="0"/>
                        </a:spcAft>
                      </a:pPr>
                      <a:r>
                        <a:rPr lang="en-US" sz="850">
                          <a:effectLst/>
                          <a:latin typeface="Calibri"/>
                          <a:ea typeface="Calibri"/>
                          <a:cs typeface="Calibri"/>
                        </a:rPr>
                        <a:t>Human Services Technology</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39604">
                <a:tc>
                  <a:txBody>
                    <a:bodyPr/>
                    <a:lstStyle/>
                    <a:p>
                      <a:pPr marL="8255" marR="0" eaLnBrk="0" hangingPunct="0">
                        <a:lnSpc>
                          <a:spcPts val="930"/>
                        </a:lnSpc>
                        <a:spcBef>
                          <a:spcPts val="0"/>
                        </a:spcBef>
                        <a:spcAft>
                          <a:spcPts val="0"/>
                        </a:spcAft>
                      </a:pPr>
                      <a:r>
                        <a:rPr lang="en-US" sz="850">
                          <a:effectLst/>
                          <a:latin typeface="Calibri"/>
                          <a:ea typeface="Calibri"/>
                          <a:cs typeface="Calibri"/>
                        </a:rPr>
                        <a:t>Engineering Technology</a:t>
                      </a:r>
                      <a:endParaRPr lang="en-US" sz="1100">
                        <a:effectLst/>
                        <a:latin typeface="Calibri"/>
                        <a:ea typeface="Calibri"/>
                        <a:cs typeface="Times New Roman"/>
                      </a:endParaRPr>
                    </a:p>
                  </a:txBody>
                  <a:tcPr marL="0"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 marR="0" eaLnBrk="0" hangingPunct="0">
                        <a:lnSpc>
                          <a:spcPts val="930"/>
                        </a:lnSpc>
                        <a:spcBef>
                          <a:spcPts val="0"/>
                        </a:spcBef>
                        <a:spcAft>
                          <a:spcPts val="0"/>
                        </a:spcAft>
                      </a:pPr>
                      <a:r>
                        <a:rPr lang="en-US" sz="850">
                          <a:effectLst/>
                          <a:latin typeface="Calibri"/>
                          <a:ea typeface="Calibri"/>
                          <a:cs typeface="Calibri"/>
                        </a:rPr>
                        <a:t>Fire Science &amp; Safety</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 marR="0" eaLnBrk="0" hangingPunct="0">
                        <a:lnSpc>
                          <a:spcPts val="930"/>
                        </a:lnSpc>
                        <a:spcBef>
                          <a:spcPts val="0"/>
                        </a:spcBef>
                        <a:spcAft>
                          <a:spcPts val="0"/>
                        </a:spcAft>
                      </a:pPr>
                      <a:r>
                        <a:rPr lang="en-US" sz="850">
                          <a:effectLst/>
                          <a:latin typeface="Calibri"/>
                          <a:ea typeface="Calibri"/>
                          <a:cs typeface="Calibri"/>
                        </a:rPr>
                        <a:t>Library Science</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0" marR="0" eaLnBrk="0" hangingPunct="0">
                        <a:lnSpc>
                          <a:spcPts val="930"/>
                        </a:lnSpc>
                        <a:spcBef>
                          <a:spcPts val="0"/>
                        </a:spcBef>
                        <a:spcAft>
                          <a:spcPts val="0"/>
                        </a:spcAft>
                      </a:pPr>
                      <a:r>
                        <a:rPr lang="en-US" sz="850">
                          <a:effectLst/>
                          <a:latin typeface="Calibri"/>
                          <a:ea typeface="Calibri"/>
                          <a:cs typeface="Calibri"/>
                        </a:rPr>
                        <a:t>Medical Assistant/Medical Scribe</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39604">
                <a:tc>
                  <a:txBody>
                    <a:bodyPr/>
                    <a:lstStyle/>
                    <a:p>
                      <a:pPr marL="8255" marR="0" eaLnBrk="0" hangingPunct="0">
                        <a:lnSpc>
                          <a:spcPts val="930"/>
                        </a:lnSpc>
                        <a:spcBef>
                          <a:spcPts val="0"/>
                        </a:spcBef>
                        <a:spcAft>
                          <a:spcPts val="0"/>
                        </a:spcAft>
                      </a:pPr>
                      <a:r>
                        <a:rPr lang="en-US" sz="850">
                          <a:effectLst/>
                          <a:latin typeface="Calibri"/>
                          <a:ea typeface="Calibri"/>
                          <a:cs typeface="Calibri"/>
                        </a:rPr>
                        <a:t>Electronics Engineering Tech.</a:t>
                      </a:r>
                      <a:endParaRPr lang="en-US" sz="1100">
                        <a:effectLst/>
                        <a:latin typeface="Calibri"/>
                        <a:ea typeface="Calibri"/>
                        <a:cs typeface="Times New Roman"/>
                      </a:endParaRPr>
                    </a:p>
                  </a:txBody>
                  <a:tcPr marL="0"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 marR="0" eaLnBrk="0" hangingPunct="0">
                        <a:lnSpc>
                          <a:spcPts val="930"/>
                        </a:lnSpc>
                        <a:spcBef>
                          <a:spcPts val="0"/>
                        </a:spcBef>
                        <a:spcAft>
                          <a:spcPts val="0"/>
                        </a:spcAft>
                      </a:pPr>
                      <a:r>
                        <a:rPr lang="en-US" sz="850">
                          <a:effectLst/>
                          <a:latin typeface="Calibri"/>
                          <a:ea typeface="Calibri"/>
                          <a:cs typeface="Calibri"/>
                        </a:rPr>
                        <a:t>Heavy Vehicle &amp; Truck Repair</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 marR="0" eaLnBrk="0" hangingPunct="0">
                        <a:lnSpc>
                          <a:spcPts val="930"/>
                        </a:lnSpc>
                        <a:spcBef>
                          <a:spcPts val="0"/>
                        </a:spcBef>
                        <a:spcAft>
                          <a:spcPts val="0"/>
                        </a:spcAft>
                      </a:pPr>
                      <a:r>
                        <a:rPr lang="en-US" sz="850">
                          <a:effectLst/>
                          <a:latin typeface="Calibri"/>
                          <a:ea typeface="Calibri"/>
                          <a:cs typeface="Calibri"/>
                        </a:rPr>
                        <a:t>Music</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 marR="0" eaLnBrk="0" hangingPunct="0">
                        <a:lnSpc>
                          <a:spcPts val="930"/>
                        </a:lnSpc>
                        <a:spcBef>
                          <a:spcPts val="0"/>
                        </a:spcBef>
                        <a:spcAft>
                          <a:spcPts val="0"/>
                        </a:spcAft>
                      </a:pPr>
                      <a:r>
                        <a:rPr lang="en-US" sz="850">
                          <a:effectLst/>
                          <a:latin typeface="Calibri"/>
                          <a:ea typeface="Calibri"/>
                          <a:cs typeface="Calibri"/>
                        </a:rPr>
                        <a:t>Licensed Vocational Nursing (LVN)</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39604">
                <a:tc>
                  <a:txBody>
                    <a:bodyPr/>
                    <a:lstStyle/>
                    <a:p>
                      <a:pPr marL="8255" marR="0" eaLnBrk="0" hangingPunct="0">
                        <a:lnSpc>
                          <a:spcPts val="930"/>
                        </a:lnSpc>
                        <a:spcBef>
                          <a:spcPts val="0"/>
                        </a:spcBef>
                        <a:spcAft>
                          <a:spcPts val="0"/>
                        </a:spcAft>
                      </a:pPr>
                      <a:r>
                        <a:rPr lang="en-US" sz="850">
                          <a:effectLst/>
                          <a:latin typeface="Calibri"/>
                          <a:ea typeface="Calibri"/>
                          <a:cs typeface="Calibri"/>
                        </a:rPr>
                        <a:t>Engineering</a:t>
                      </a:r>
                      <a:endParaRPr lang="en-US" sz="1100">
                        <a:effectLst/>
                        <a:latin typeface="Calibri"/>
                        <a:ea typeface="Calibri"/>
                        <a:cs typeface="Times New Roman"/>
                      </a:endParaRPr>
                    </a:p>
                  </a:txBody>
                  <a:tcPr marL="0"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 marR="0" eaLnBrk="0" hangingPunct="0">
                        <a:lnSpc>
                          <a:spcPts val="930"/>
                        </a:lnSpc>
                        <a:spcBef>
                          <a:spcPts val="0"/>
                        </a:spcBef>
                        <a:spcAft>
                          <a:spcPts val="0"/>
                        </a:spcAft>
                      </a:pPr>
                      <a:r>
                        <a:rPr lang="en-US" sz="850">
                          <a:effectLst/>
                          <a:latin typeface="Calibri"/>
                          <a:ea typeface="Calibri"/>
                          <a:cs typeface="Calibri"/>
                        </a:rPr>
                        <a:t>Hospitality Management</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 marR="0" eaLnBrk="0" hangingPunct="0">
                        <a:lnSpc>
                          <a:spcPts val="930"/>
                        </a:lnSpc>
                        <a:spcBef>
                          <a:spcPts val="0"/>
                        </a:spcBef>
                        <a:spcAft>
                          <a:spcPts val="0"/>
                        </a:spcAft>
                      </a:pPr>
                      <a:r>
                        <a:rPr lang="en-US" sz="850">
                          <a:effectLst/>
                          <a:latin typeface="Calibri"/>
                          <a:ea typeface="Calibri"/>
                          <a:cs typeface="Calibri"/>
                        </a:rPr>
                        <a:t>Philosophy</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0" eaLnBrk="0" hangingPunct="0">
                        <a:lnSpc>
                          <a:spcPts val="930"/>
                        </a:lnSpc>
                        <a:spcBef>
                          <a:spcPts val="0"/>
                        </a:spcBef>
                        <a:spcAft>
                          <a:spcPts val="0"/>
                        </a:spcAft>
                      </a:pPr>
                      <a:r>
                        <a:rPr lang="en-US" sz="850">
                          <a:effectLst/>
                          <a:latin typeface="Calibri"/>
                          <a:ea typeface="Calibri"/>
                          <a:cs typeface="Calibri"/>
                        </a:rPr>
                        <a:t>Medical Laboratory Technician</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39604">
                <a:tc>
                  <a:txBody>
                    <a:bodyPr/>
                    <a:lstStyle/>
                    <a:p>
                      <a:pPr marL="8255" marR="0" eaLnBrk="0" hangingPunct="0">
                        <a:lnSpc>
                          <a:spcPts val="930"/>
                        </a:lnSpc>
                        <a:spcBef>
                          <a:spcPts val="0"/>
                        </a:spcBef>
                        <a:spcAft>
                          <a:spcPts val="0"/>
                        </a:spcAft>
                      </a:pPr>
                      <a:r>
                        <a:rPr lang="en-US" sz="850">
                          <a:effectLst/>
                          <a:latin typeface="Calibri"/>
                          <a:ea typeface="Calibri"/>
                          <a:cs typeface="Calibri"/>
                        </a:rPr>
                        <a:t>Geographic Information Science</a:t>
                      </a:r>
                      <a:endParaRPr lang="en-US" sz="1100">
                        <a:effectLst/>
                        <a:latin typeface="Calibri"/>
                        <a:ea typeface="Calibri"/>
                        <a:cs typeface="Times New Roman"/>
                      </a:endParaRPr>
                    </a:p>
                  </a:txBody>
                  <a:tcPr marL="0"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0" marR="0" eaLnBrk="0" hangingPunct="0">
                        <a:lnSpc>
                          <a:spcPts val="930"/>
                        </a:lnSpc>
                        <a:spcBef>
                          <a:spcPts val="0"/>
                        </a:spcBef>
                        <a:spcAft>
                          <a:spcPts val="0"/>
                        </a:spcAft>
                      </a:pPr>
                      <a:r>
                        <a:rPr lang="en-US" sz="850">
                          <a:effectLst/>
                          <a:latin typeface="Calibri"/>
                          <a:ea typeface="Calibri"/>
                          <a:cs typeface="Calibri"/>
                        </a:rPr>
                        <a:t>Travel &amp; Tourism</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 marR="0" eaLnBrk="0" hangingPunct="0">
                        <a:lnSpc>
                          <a:spcPts val="930"/>
                        </a:lnSpc>
                        <a:spcBef>
                          <a:spcPts val="0"/>
                        </a:spcBef>
                        <a:spcAft>
                          <a:spcPts val="0"/>
                        </a:spcAft>
                      </a:pPr>
                      <a:r>
                        <a:rPr lang="en-US" sz="850">
                          <a:effectLst/>
                          <a:latin typeface="Calibri"/>
                          <a:ea typeface="Calibri"/>
                          <a:cs typeface="Calibri"/>
                        </a:rPr>
                        <a:t>Physical Education</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 marR="0" eaLnBrk="0" hangingPunct="0">
                        <a:lnSpc>
                          <a:spcPts val="930"/>
                        </a:lnSpc>
                        <a:spcBef>
                          <a:spcPts val="0"/>
                        </a:spcBef>
                        <a:spcAft>
                          <a:spcPts val="0"/>
                        </a:spcAft>
                      </a:pPr>
                      <a:r>
                        <a:rPr lang="en-US" sz="850">
                          <a:effectLst/>
                          <a:latin typeface="Calibri"/>
                          <a:ea typeface="Calibri"/>
                          <a:cs typeface="Calibri"/>
                        </a:rPr>
                        <a:t>Nuclear Medicine Technology</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39604">
                <a:tc>
                  <a:txBody>
                    <a:bodyPr/>
                    <a:lstStyle/>
                    <a:p>
                      <a:pPr marL="8255" marR="0" eaLnBrk="0" hangingPunct="0">
                        <a:lnSpc>
                          <a:spcPts val="930"/>
                        </a:lnSpc>
                        <a:spcBef>
                          <a:spcPts val="0"/>
                        </a:spcBef>
                        <a:spcAft>
                          <a:spcPts val="0"/>
                        </a:spcAft>
                      </a:pPr>
                      <a:r>
                        <a:rPr lang="en-US" sz="850">
                          <a:effectLst/>
                          <a:latin typeface="Calibri"/>
                          <a:ea typeface="Calibri"/>
                          <a:cs typeface="Calibri"/>
                        </a:rPr>
                        <a:t>Geology</a:t>
                      </a:r>
                      <a:endParaRPr lang="en-US" sz="1100">
                        <a:effectLst/>
                        <a:latin typeface="Calibri"/>
                        <a:ea typeface="Calibri"/>
                        <a:cs typeface="Times New Roman"/>
                      </a:endParaRPr>
                    </a:p>
                  </a:txBody>
                  <a:tcPr marL="0"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eaLnBrk="0" hangingPunct="0">
                        <a:lnSpc>
                          <a:spcPct val="115000"/>
                        </a:lnSpc>
                        <a:spcBef>
                          <a:spcPts val="0"/>
                        </a:spcBef>
                        <a:spcAft>
                          <a:spcPts val="0"/>
                        </a:spcAft>
                      </a:pPr>
                      <a:r>
                        <a:rPr lang="en-US" sz="700">
                          <a:effectLst/>
                          <a:latin typeface="Times New Roman"/>
                          <a:ea typeface="Calibri"/>
                          <a:cs typeface="Times New Roman"/>
                        </a:rPr>
                        <a:t> </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 marR="0" eaLnBrk="0" hangingPunct="0">
                        <a:lnSpc>
                          <a:spcPts val="930"/>
                        </a:lnSpc>
                        <a:spcBef>
                          <a:spcPts val="0"/>
                        </a:spcBef>
                        <a:spcAft>
                          <a:spcPts val="0"/>
                        </a:spcAft>
                      </a:pPr>
                      <a:r>
                        <a:rPr lang="en-US" sz="850">
                          <a:effectLst/>
                          <a:latin typeface="Calibri"/>
                          <a:ea typeface="Calibri"/>
                          <a:cs typeface="Calibri"/>
                        </a:rPr>
                        <a:t>Sign Language/Interpretation</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 marR="0" eaLnBrk="0" hangingPunct="0">
                        <a:lnSpc>
                          <a:spcPts val="930"/>
                        </a:lnSpc>
                        <a:spcBef>
                          <a:spcPts val="0"/>
                        </a:spcBef>
                        <a:spcAft>
                          <a:spcPts val="0"/>
                        </a:spcAft>
                      </a:pPr>
                      <a:r>
                        <a:rPr lang="en-US" sz="850">
                          <a:effectLst/>
                          <a:latin typeface="Calibri"/>
                          <a:ea typeface="Calibri"/>
                          <a:cs typeface="Calibri"/>
                        </a:rPr>
                        <a:t>Nursing</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39604">
                <a:tc>
                  <a:txBody>
                    <a:bodyPr/>
                    <a:lstStyle/>
                    <a:p>
                      <a:pPr marL="8255" marR="0" eaLnBrk="0" hangingPunct="0">
                        <a:lnSpc>
                          <a:spcPts val="930"/>
                        </a:lnSpc>
                        <a:spcBef>
                          <a:spcPts val="0"/>
                        </a:spcBef>
                        <a:spcAft>
                          <a:spcPts val="0"/>
                        </a:spcAft>
                      </a:pPr>
                      <a:r>
                        <a:rPr lang="en-US" sz="850">
                          <a:effectLst/>
                          <a:latin typeface="Calibri"/>
                          <a:ea typeface="Calibri"/>
                          <a:cs typeface="Calibri"/>
                        </a:rPr>
                        <a:t>Horticulture</a:t>
                      </a:r>
                      <a:endParaRPr lang="en-US" sz="1100">
                        <a:effectLst/>
                        <a:latin typeface="Calibri"/>
                        <a:ea typeface="Calibri"/>
                        <a:cs typeface="Times New Roman"/>
                      </a:endParaRPr>
                    </a:p>
                  </a:txBody>
                  <a:tcPr marL="0"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eaLnBrk="0" hangingPunct="0">
                        <a:lnSpc>
                          <a:spcPct val="115000"/>
                        </a:lnSpc>
                        <a:spcBef>
                          <a:spcPts val="0"/>
                        </a:spcBef>
                        <a:spcAft>
                          <a:spcPts val="0"/>
                        </a:spcAft>
                      </a:pPr>
                      <a:r>
                        <a:rPr lang="en-US" sz="700">
                          <a:effectLst/>
                          <a:latin typeface="Times New Roman"/>
                          <a:ea typeface="Calibri"/>
                          <a:cs typeface="Times New Roman"/>
                        </a:rPr>
                        <a:t> </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 marR="0" eaLnBrk="0" hangingPunct="0">
                        <a:lnSpc>
                          <a:spcPts val="930"/>
                        </a:lnSpc>
                        <a:spcBef>
                          <a:spcPts val="0"/>
                        </a:spcBef>
                        <a:spcAft>
                          <a:spcPts val="0"/>
                        </a:spcAft>
                      </a:pPr>
                      <a:r>
                        <a:rPr lang="en-US" sz="850">
                          <a:effectLst/>
                          <a:latin typeface="Calibri"/>
                          <a:ea typeface="Calibri"/>
                          <a:cs typeface="Calibri"/>
                        </a:rPr>
                        <a:t>Speech</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0" marR="0" eaLnBrk="0" hangingPunct="0">
                        <a:lnSpc>
                          <a:spcPts val="930"/>
                        </a:lnSpc>
                        <a:spcBef>
                          <a:spcPts val="0"/>
                        </a:spcBef>
                        <a:spcAft>
                          <a:spcPts val="0"/>
                        </a:spcAft>
                      </a:pPr>
                      <a:r>
                        <a:rPr lang="en-US" sz="850">
                          <a:effectLst/>
                          <a:latin typeface="Calibri"/>
                          <a:ea typeface="Calibri"/>
                          <a:cs typeface="Calibri"/>
                        </a:rPr>
                        <a:t>Occupational Therapy Assistant</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39604">
                <a:tc>
                  <a:txBody>
                    <a:bodyPr/>
                    <a:lstStyle/>
                    <a:p>
                      <a:pPr marL="8255" marR="0" eaLnBrk="0" hangingPunct="0">
                        <a:lnSpc>
                          <a:spcPts val="930"/>
                        </a:lnSpc>
                        <a:spcBef>
                          <a:spcPts val="0"/>
                        </a:spcBef>
                        <a:spcAft>
                          <a:spcPts val="0"/>
                        </a:spcAft>
                      </a:pPr>
                      <a:r>
                        <a:rPr lang="en-US" sz="850">
                          <a:effectLst/>
                          <a:latin typeface="Calibri"/>
                          <a:ea typeface="Calibri"/>
                          <a:cs typeface="Calibri"/>
                        </a:rPr>
                        <a:t>Instrumentation &amp; Controls Tech.</a:t>
                      </a:r>
                      <a:endParaRPr lang="en-US" sz="1100">
                        <a:effectLst/>
                        <a:latin typeface="Calibri"/>
                        <a:ea typeface="Calibri"/>
                        <a:cs typeface="Times New Roman"/>
                      </a:endParaRPr>
                    </a:p>
                  </a:txBody>
                  <a:tcPr marL="0"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eaLnBrk="0" hangingPunct="0">
                        <a:lnSpc>
                          <a:spcPct val="115000"/>
                        </a:lnSpc>
                        <a:spcBef>
                          <a:spcPts val="0"/>
                        </a:spcBef>
                        <a:spcAft>
                          <a:spcPts val="0"/>
                        </a:spcAft>
                      </a:pPr>
                      <a:r>
                        <a:rPr lang="en-US" sz="700">
                          <a:effectLst/>
                          <a:latin typeface="Times New Roman"/>
                          <a:ea typeface="Calibri"/>
                          <a:cs typeface="Times New Roman"/>
                        </a:rPr>
                        <a:t> </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 marR="0" eaLnBrk="0" hangingPunct="0">
                        <a:lnSpc>
                          <a:spcPts val="930"/>
                        </a:lnSpc>
                        <a:spcBef>
                          <a:spcPts val="0"/>
                        </a:spcBef>
                        <a:spcAft>
                          <a:spcPts val="0"/>
                        </a:spcAft>
                      </a:pPr>
                      <a:r>
                        <a:rPr lang="en-US" sz="850">
                          <a:effectLst/>
                          <a:latin typeface="Calibri"/>
                          <a:ea typeface="Calibri"/>
                          <a:cs typeface="Calibri"/>
                        </a:rPr>
                        <a:t>Studio Art &amp; Art History</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 marR="0" eaLnBrk="0" hangingPunct="0">
                        <a:lnSpc>
                          <a:spcPts val="930"/>
                        </a:lnSpc>
                        <a:spcBef>
                          <a:spcPts val="0"/>
                        </a:spcBef>
                        <a:spcAft>
                          <a:spcPts val="0"/>
                        </a:spcAft>
                      </a:pPr>
                      <a:r>
                        <a:rPr lang="en-US" sz="850">
                          <a:effectLst/>
                          <a:latin typeface="Calibri"/>
                          <a:ea typeface="Calibri"/>
                          <a:cs typeface="Calibri"/>
                        </a:rPr>
                        <a:t>Pharmacy Technician</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39604">
                <a:tc>
                  <a:txBody>
                    <a:bodyPr/>
                    <a:lstStyle/>
                    <a:p>
                      <a:pPr marL="8255" marR="0" eaLnBrk="0" hangingPunct="0">
                        <a:lnSpc>
                          <a:spcPts val="930"/>
                        </a:lnSpc>
                        <a:spcBef>
                          <a:spcPts val="0"/>
                        </a:spcBef>
                        <a:spcAft>
                          <a:spcPts val="0"/>
                        </a:spcAft>
                      </a:pPr>
                      <a:r>
                        <a:rPr lang="en-US" sz="850">
                          <a:effectLst/>
                          <a:latin typeface="Calibri"/>
                          <a:ea typeface="Calibri"/>
                          <a:cs typeface="Calibri"/>
                        </a:rPr>
                        <a:t>Mathematics</a:t>
                      </a:r>
                      <a:endParaRPr lang="en-US" sz="1100">
                        <a:effectLst/>
                        <a:latin typeface="Calibri"/>
                        <a:ea typeface="Calibri"/>
                        <a:cs typeface="Times New Roman"/>
                      </a:endParaRPr>
                    </a:p>
                  </a:txBody>
                  <a:tcPr marL="0"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eaLnBrk="0" hangingPunct="0">
                        <a:lnSpc>
                          <a:spcPct val="115000"/>
                        </a:lnSpc>
                        <a:spcBef>
                          <a:spcPts val="0"/>
                        </a:spcBef>
                        <a:spcAft>
                          <a:spcPts val="0"/>
                        </a:spcAft>
                      </a:pPr>
                      <a:r>
                        <a:rPr lang="en-US" sz="700">
                          <a:effectLst/>
                          <a:latin typeface="Times New Roman"/>
                          <a:ea typeface="Calibri"/>
                          <a:cs typeface="Times New Roman"/>
                        </a:rPr>
                        <a:t> </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 marR="0" eaLnBrk="0" hangingPunct="0">
                        <a:lnSpc>
                          <a:spcPts val="930"/>
                        </a:lnSpc>
                        <a:spcBef>
                          <a:spcPts val="0"/>
                        </a:spcBef>
                        <a:spcAft>
                          <a:spcPts val="0"/>
                        </a:spcAft>
                      </a:pPr>
                      <a:r>
                        <a:rPr lang="en-US" sz="850">
                          <a:effectLst/>
                          <a:latin typeface="Calibri"/>
                          <a:ea typeface="Calibri"/>
                          <a:cs typeface="Calibri"/>
                        </a:rPr>
                        <a:t>Teacher Education</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 marR="0" eaLnBrk="0" hangingPunct="0">
                        <a:lnSpc>
                          <a:spcPts val="930"/>
                        </a:lnSpc>
                        <a:spcBef>
                          <a:spcPts val="0"/>
                        </a:spcBef>
                        <a:spcAft>
                          <a:spcPts val="0"/>
                        </a:spcAft>
                      </a:pPr>
                      <a:r>
                        <a:rPr lang="en-US" sz="850">
                          <a:effectLst/>
                          <a:latin typeface="Calibri"/>
                          <a:ea typeface="Calibri"/>
                          <a:cs typeface="Calibri"/>
                        </a:rPr>
                        <a:t>Physical Therapist Assistant</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39604">
                <a:tc>
                  <a:txBody>
                    <a:bodyPr/>
                    <a:lstStyle/>
                    <a:p>
                      <a:pPr marL="8255" marR="0" eaLnBrk="0" hangingPunct="0">
                        <a:lnSpc>
                          <a:spcPts val="930"/>
                        </a:lnSpc>
                        <a:spcBef>
                          <a:spcPts val="0"/>
                        </a:spcBef>
                        <a:spcAft>
                          <a:spcPts val="0"/>
                        </a:spcAft>
                      </a:pPr>
                      <a:r>
                        <a:rPr lang="en-US" sz="850">
                          <a:effectLst/>
                          <a:latin typeface="Calibri"/>
                          <a:ea typeface="Calibri"/>
                          <a:cs typeface="Calibri"/>
                        </a:rPr>
                        <a:t>Petroleum Engineering Tech.</a:t>
                      </a:r>
                      <a:endParaRPr lang="en-US" sz="1100">
                        <a:effectLst/>
                        <a:latin typeface="Calibri"/>
                        <a:ea typeface="Calibri"/>
                        <a:cs typeface="Times New Roman"/>
                      </a:endParaRPr>
                    </a:p>
                  </a:txBody>
                  <a:tcPr marL="0"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eaLnBrk="0" hangingPunct="0">
                        <a:lnSpc>
                          <a:spcPct val="115000"/>
                        </a:lnSpc>
                        <a:spcBef>
                          <a:spcPts val="0"/>
                        </a:spcBef>
                        <a:spcAft>
                          <a:spcPts val="0"/>
                        </a:spcAft>
                      </a:pPr>
                      <a:r>
                        <a:rPr lang="en-US" sz="700">
                          <a:effectLst/>
                          <a:latin typeface="Times New Roman"/>
                          <a:ea typeface="Calibri"/>
                          <a:cs typeface="Times New Roman"/>
                        </a:rPr>
                        <a:t> </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 marR="0" eaLnBrk="0" hangingPunct="0">
                        <a:lnSpc>
                          <a:spcPts val="930"/>
                        </a:lnSpc>
                        <a:spcBef>
                          <a:spcPts val="0"/>
                        </a:spcBef>
                        <a:spcAft>
                          <a:spcPts val="0"/>
                        </a:spcAft>
                      </a:pPr>
                      <a:r>
                        <a:rPr lang="en-US" sz="850">
                          <a:effectLst/>
                          <a:latin typeface="Calibri"/>
                          <a:ea typeface="Calibri"/>
                          <a:cs typeface="Calibri"/>
                        </a:rPr>
                        <a:t>World Languages</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 marR="0" eaLnBrk="0" hangingPunct="0">
                        <a:lnSpc>
                          <a:spcPts val="930"/>
                        </a:lnSpc>
                        <a:spcBef>
                          <a:spcPts val="0"/>
                        </a:spcBef>
                        <a:spcAft>
                          <a:spcPts val="0"/>
                        </a:spcAft>
                      </a:pPr>
                      <a:r>
                        <a:rPr lang="en-US" sz="850">
                          <a:effectLst/>
                          <a:latin typeface="Calibri"/>
                          <a:ea typeface="Calibri"/>
                          <a:cs typeface="Calibri"/>
                        </a:rPr>
                        <a:t>Radiography</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39604">
                <a:tc>
                  <a:txBody>
                    <a:bodyPr/>
                    <a:lstStyle/>
                    <a:p>
                      <a:pPr marL="8255" marR="0" eaLnBrk="0" hangingPunct="0">
                        <a:lnSpc>
                          <a:spcPts val="930"/>
                        </a:lnSpc>
                        <a:spcBef>
                          <a:spcPts val="0"/>
                        </a:spcBef>
                        <a:spcAft>
                          <a:spcPts val="0"/>
                        </a:spcAft>
                      </a:pPr>
                      <a:r>
                        <a:rPr lang="en-US" sz="850">
                          <a:effectLst/>
                          <a:latin typeface="Calibri"/>
                          <a:ea typeface="Calibri"/>
                          <a:cs typeface="Calibri"/>
                        </a:rPr>
                        <a:t>Physics</a:t>
                      </a:r>
                      <a:endParaRPr lang="en-US" sz="1100">
                        <a:effectLst/>
                        <a:latin typeface="Calibri"/>
                        <a:ea typeface="Calibri"/>
                        <a:cs typeface="Times New Roman"/>
                      </a:endParaRPr>
                    </a:p>
                  </a:txBody>
                  <a:tcPr marL="0"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eaLnBrk="0" hangingPunct="0">
                        <a:lnSpc>
                          <a:spcPct val="115000"/>
                        </a:lnSpc>
                        <a:spcBef>
                          <a:spcPts val="0"/>
                        </a:spcBef>
                        <a:spcAft>
                          <a:spcPts val="0"/>
                        </a:spcAft>
                      </a:pPr>
                      <a:r>
                        <a:rPr lang="en-US" sz="700">
                          <a:effectLst/>
                          <a:latin typeface="Times New Roman"/>
                          <a:ea typeface="Calibri"/>
                          <a:cs typeface="Times New Roman"/>
                        </a:rPr>
                        <a:t> </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eaLnBrk="0" hangingPunct="0">
                        <a:lnSpc>
                          <a:spcPct val="115000"/>
                        </a:lnSpc>
                        <a:spcBef>
                          <a:spcPts val="0"/>
                        </a:spcBef>
                        <a:spcAft>
                          <a:spcPts val="0"/>
                        </a:spcAft>
                      </a:pPr>
                      <a:r>
                        <a:rPr lang="en-US" sz="700">
                          <a:effectLst/>
                          <a:latin typeface="Times New Roman"/>
                          <a:ea typeface="Calibri"/>
                          <a:cs typeface="Times New Roman"/>
                        </a:rPr>
                        <a:t> </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 marR="0" eaLnBrk="0" hangingPunct="0">
                        <a:lnSpc>
                          <a:spcPts val="930"/>
                        </a:lnSpc>
                        <a:spcBef>
                          <a:spcPts val="0"/>
                        </a:spcBef>
                        <a:spcAft>
                          <a:spcPts val="0"/>
                        </a:spcAft>
                      </a:pPr>
                      <a:r>
                        <a:rPr lang="en-US" sz="850">
                          <a:effectLst/>
                          <a:latin typeface="Calibri"/>
                          <a:ea typeface="Calibri"/>
                          <a:cs typeface="Calibri"/>
                        </a:rPr>
                        <a:t>Respiratory Therapist</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39604">
                <a:tc>
                  <a:txBody>
                    <a:bodyPr/>
                    <a:lstStyle/>
                    <a:p>
                      <a:pPr marL="8255" marR="0" eaLnBrk="0" hangingPunct="0">
                        <a:lnSpc>
                          <a:spcPts val="930"/>
                        </a:lnSpc>
                        <a:spcBef>
                          <a:spcPts val="0"/>
                        </a:spcBef>
                        <a:spcAft>
                          <a:spcPts val="0"/>
                        </a:spcAft>
                      </a:pPr>
                      <a:r>
                        <a:rPr lang="en-US" sz="850">
                          <a:effectLst/>
                          <a:latin typeface="Calibri"/>
                          <a:ea typeface="Calibri"/>
                          <a:cs typeface="Calibri"/>
                        </a:rPr>
                        <a:t>Process Technology</a:t>
                      </a:r>
                      <a:endParaRPr lang="en-US" sz="1100">
                        <a:effectLst/>
                        <a:latin typeface="Calibri"/>
                        <a:ea typeface="Calibri"/>
                        <a:cs typeface="Times New Roman"/>
                      </a:endParaRPr>
                    </a:p>
                  </a:txBody>
                  <a:tcPr marL="0"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eaLnBrk="0" hangingPunct="0">
                        <a:lnSpc>
                          <a:spcPct val="115000"/>
                        </a:lnSpc>
                        <a:spcBef>
                          <a:spcPts val="0"/>
                        </a:spcBef>
                        <a:spcAft>
                          <a:spcPts val="0"/>
                        </a:spcAft>
                      </a:pPr>
                      <a:r>
                        <a:rPr lang="en-US" sz="700">
                          <a:effectLst/>
                          <a:latin typeface="Times New Roman"/>
                          <a:ea typeface="Calibri"/>
                          <a:cs typeface="Times New Roman"/>
                        </a:rPr>
                        <a:t> </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eaLnBrk="0" hangingPunct="0">
                        <a:lnSpc>
                          <a:spcPct val="115000"/>
                        </a:lnSpc>
                        <a:spcBef>
                          <a:spcPts val="0"/>
                        </a:spcBef>
                        <a:spcAft>
                          <a:spcPts val="0"/>
                        </a:spcAft>
                      </a:pPr>
                      <a:r>
                        <a:rPr lang="en-US" sz="700">
                          <a:effectLst/>
                          <a:latin typeface="Times New Roman"/>
                          <a:ea typeface="Calibri"/>
                          <a:cs typeface="Times New Roman"/>
                        </a:rPr>
                        <a:t> </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 marR="0" eaLnBrk="0" hangingPunct="0">
                        <a:lnSpc>
                          <a:spcPts val="930"/>
                        </a:lnSpc>
                        <a:spcBef>
                          <a:spcPts val="0"/>
                        </a:spcBef>
                        <a:spcAft>
                          <a:spcPts val="0"/>
                        </a:spcAft>
                      </a:pPr>
                      <a:r>
                        <a:rPr lang="en-US" sz="850">
                          <a:effectLst/>
                          <a:latin typeface="Calibri"/>
                          <a:ea typeface="Calibri"/>
                          <a:cs typeface="Calibri"/>
                        </a:rPr>
                        <a:t>Surgical Technology</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327513">
                <a:tc>
                  <a:txBody>
                    <a:bodyPr/>
                    <a:lstStyle/>
                    <a:p>
                      <a:pPr marL="77470" marR="0" eaLnBrk="0" hangingPunct="0">
                        <a:lnSpc>
                          <a:spcPct val="115000"/>
                        </a:lnSpc>
                        <a:spcBef>
                          <a:spcPts val="510"/>
                        </a:spcBef>
                        <a:spcAft>
                          <a:spcPts val="0"/>
                        </a:spcAft>
                      </a:pPr>
                      <a:r>
                        <a:rPr lang="en-US" sz="850" b="1">
                          <a:effectLst/>
                          <a:latin typeface="Calibri"/>
                          <a:ea typeface="Calibri"/>
                          <a:cs typeface="Calibri"/>
                        </a:rPr>
                        <a:t>Construction Industry &amp; Manufacturing</a:t>
                      </a:r>
                      <a:endParaRPr lang="en-US" sz="1100">
                        <a:effectLst/>
                        <a:latin typeface="Calibri"/>
                        <a:ea typeface="Calibri"/>
                        <a:cs typeface="Times New Roman"/>
                      </a:endParaRPr>
                    </a:p>
                  </a:txBody>
                  <a:tcPr marL="0"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AFF"/>
                    </a:solidFill>
                  </a:tcPr>
                </a:tc>
                <a:tc>
                  <a:txBody>
                    <a:bodyPr/>
                    <a:lstStyle/>
                    <a:p>
                      <a:pPr marL="663575" marR="662940" algn="ctr" eaLnBrk="0" hangingPunct="0">
                        <a:lnSpc>
                          <a:spcPct val="115000"/>
                        </a:lnSpc>
                        <a:spcBef>
                          <a:spcPts val="510"/>
                        </a:spcBef>
                        <a:spcAft>
                          <a:spcPts val="0"/>
                        </a:spcAft>
                      </a:pPr>
                      <a:r>
                        <a:rPr lang="en-US" sz="850" b="1">
                          <a:effectLst/>
                          <a:latin typeface="Calibri"/>
                          <a:ea typeface="Calibri"/>
                          <a:cs typeface="Calibri"/>
                        </a:rPr>
                        <a:t>Business</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043"/>
                    </a:solidFill>
                  </a:tcPr>
                </a:tc>
                <a:tc>
                  <a:txBody>
                    <a:bodyPr/>
                    <a:lstStyle/>
                    <a:p>
                      <a:pPr marL="816610" marR="808990" algn="ctr" eaLnBrk="0" hangingPunct="0">
                        <a:lnSpc>
                          <a:spcPct val="115000"/>
                        </a:lnSpc>
                        <a:spcBef>
                          <a:spcPts val="510"/>
                        </a:spcBef>
                        <a:spcAft>
                          <a:spcPts val="0"/>
                        </a:spcAft>
                      </a:pPr>
                      <a:r>
                        <a:rPr lang="en-US" sz="850" b="1">
                          <a:effectLst/>
                          <a:latin typeface="Calibri"/>
                          <a:ea typeface="Calibri"/>
                          <a:cs typeface="Calibri"/>
                        </a:rPr>
                        <a:t>Art &amp; Design</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425450" marR="0" eaLnBrk="0" hangingPunct="0">
                        <a:lnSpc>
                          <a:spcPct val="115000"/>
                        </a:lnSpc>
                        <a:spcBef>
                          <a:spcPts val="510"/>
                        </a:spcBef>
                        <a:spcAft>
                          <a:spcPts val="0"/>
                        </a:spcAft>
                      </a:pPr>
                      <a:r>
                        <a:rPr lang="en-US" sz="850" b="1">
                          <a:effectLst/>
                          <a:latin typeface="Calibri"/>
                          <a:ea typeface="Calibri"/>
                          <a:cs typeface="Calibri"/>
                        </a:rPr>
                        <a:t>Social &amp; Behavioral Sciences</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19"/>
                  </a:ext>
                </a:extLst>
              </a:tr>
              <a:tr h="139604">
                <a:tc>
                  <a:txBody>
                    <a:bodyPr/>
                    <a:lstStyle/>
                    <a:p>
                      <a:pPr marL="8255" marR="0" eaLnBrk="0" hangingPunct="0">
                        <a:lnSpc>
                          <a:spcPts val="930"/>
                        </a:lnSpc>
                        <a:spcBef>
                          <a:spcPts val="0"/>
                        </a:spcBef>
                        <a:spcAft>
                          <a:spcPts val="0"/>
                        </a:spcAft>
                      </a:pPr>
                      <a:r>
                        <a:rPr lang="en-US" sz="850">
                          <a:effectLst/>
                          <a:latin typeface="Calibri"/>
                          <a:ea typeface="Calibri"/>
                          <a:cs typeface="Calibri"/>
                        </a:rPr>
                        <a:t>Constructional Engineering Technology</a:t>
                      </a:r>
                      <a:endParaRPr lang="en-US" sz="1100">
                        <a:effectLst/>
                        <a:latin typeface="Calibri"/>
                        <a:ea typeface="Calibri"/>
                        <a:cs typeface="Times New Roman"/>
                      </a:endParaRPr>
                    </a:p>
                  </a:txBody>
                  <a:tcPr marL="0"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 marR="0" eaLnBrk="0" hangingPunct="0">
                        <a:lnSpc>
                          <a:spcPts val="930"/>
                        </a:lnSpc>
                        <a:spcBef>
                          <a:spcPts val="0"/>
                        </a:spcBef>
                        <a:spcAft>
                          <a:spcPts val="0"/>
                        </a:spcAft>
                      </a:pPr>
                      <a:r>
                        <a:rPr lang="en-US" sz="850">
                          <a:effectLst/>
                          <a:latin typeface="Calibri"/>
                          <a:ea typeface="Calibri"/>
                          <a:cs typeface="Calibri"/>
                        </a:rPr>
                        <a:t>Accounting</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 marR="0" eaLnBrk="0" hangingPunct="0">
                        <a:lnSpc>
                          <a:spcPts val="930"/>
                        </a:lnSpc>
                        <a:spcBef>
                          <a:spcPts val="0"/>
                        </a:spcBef>
                        <a:spcAft>
                          <a:spcPts val="0"/>
                        </a:spcAft>
                      </a:pPr>
                      <a:r>
                        <a:rPr lang="en-US" sz="850">
                          <a:effectLst/>
                          <a:latin typeface="Calibri"/>
                          <a:ea typeface="Calibri"/>
                          <a:cs typeface="Calibri"/>
                        </a:rPr>
                        <a:t>Audio RecordingTechnology/Video Production</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 marR="0" eaLnBrk="0" hangingPunct="0">
                        <a:lnSpc>
                          <a:spcPts val="930"/>
                        </a:lnSpc>
                        <a:spcBef>
                          <a:spcPts val="0"/>
                        </a:spcBef>
                        <a:spcAft>
                          <a:spcPts val="0"/>
                        </a:spcAft>
                      </a:pPr>
                      <a:r>
                        <a:rPr lang="en-US" sz="850">
                          <a:effectLst/>
                          <a:latin typeface="Calibri"/>
                          <a:ea typeface="Calibri"/>
                          <a:cs typeface="Calibri"/>
                        </a:rPr>
                        <a:t>Anthropology</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139604">
                <a:tc>
                  <a:txBody>
                    <a:bodyPr/>
                    <a:lstStyle/>
                    <a:p>
                      <a:pPr marL="8255" marR="0" eaLnBrk="0" hangingPunct="0">
                        <a:lnSpc>
                          <a:spcPts val="930"/>
                        </a:lnSpc>
                        <a:spcBef>
                          <a:spcPts val="0"/>
                        </a:spcBef>
                        <a:spcAft>
                          <a:spcPts val="0"/>
                        </a:spcAft>
                      </a:pPr>
                      <a:r>
                        <a:rPr lang="en-US" sz="850">
                          <a:effectLst/>
                          <a:latin typeface="Calibri"/>
                          <a:ea typeface="Calibri"/>
                          <a:cs typeface="Calibri"/>
                        </a:rPr>
                        <a:t>Corrosion Technology</a:t>
                      </a:r>
                      <a:endParaRPr lang="en-US" sz="1100">
                        <a:effectLst/>
                        <a:latin typeface="Calibri"/>
                        <a:ea typeface="Calibri"/>
                        <a:cs typeface="Times New Roman"/>
                      </a:endParaRPr>
                    </a:p>
                  </a:txBody>
                  <a:tcPr marL="0"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 marR="0" eaLnBrk="0" hangingPunct="0">
                        <a:lnSpc>
                          <a:spcPts val="930"/>
                        </a:lnSpc>
                        <a:spcBef>
                          <a:spcPts val="0"/>
                        </a:spcBef>
                        <a:spcAft>
                          <a:spcPts val="0"/>
                        </a:spcAft>
                      </a:pPr>
                      <a:r>
                        <a:rPr lang="en-US" sz="850">
                          <a:effectLst/>
                          <a:latin typeface="Calibri"/>
                          <a:ea typeface="Calibri"/>
                          <a:cs typeface="Calibri"/>
                        </a:rPr>
                        <a:t>Business Management</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 marR="0" eaLnBrk="0" hangingPunct="0">
                        <a:lnSpc>
                          <a:spcPts val="930"/>
                        </a:lnSpc>
                        <a:spcBef>
                          <a:spcPts val="0"/>
                        </a:spcBef>
                        <a:spcAft>
                          <a:spcPts val="0"/>
                        </a:spcAft>
                      </a:pPr>
                      <a:r>
                        <a:rPr lang="en-US" sz="850">
                          <a:effectLst/>
                          <a:latin typeface="Calibri"/>
                          <a:ea typeface="Calibri"/>
                          <a:cs typeface="Calibri"/>
                        </a:rPr>
                        <a:t>Digital Communication</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 marR="0" eaLnBrk="0" hangingPunct="0">
                        <a:lnSpc>
                          <a:spcPts val="930"/>
                        </a:lnSpc>
                        <a:spcBef>
                          <a:spcPts val="0"/>
                        </a:spcBef>
                        <a:spcAft>
                          <a:spcPts val="0"/>
                        </a:spcAft>
                      </a:pPr>
                      <a:r>
                        <a:rPr lang="en-US" sz="850">
                          <a:effectLst/>
                          <a:latin typeface="Calibri"/>
                          <a:ea typeface="Calibri"/>
                          <a:cs typeface="Calibri"/>
                        </a:rPr>
                        <a:t>Economics</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139604">
                <a:tc>
                  <a:txBody>
                    <a:bodyPr/>
                    <a:lstStyle/>
                    <a:p>
                      <a:pPr marL="8255" marR="0" eaLnBrk="0" hangingPunct="0">
                        <a:lnSpc>
                          <a:spcPts val="930"/>
                        </a:lnSpc>
                        <a:spcBef>
                          <a:spcPts val="0"/>
                        </a:spcBef>
                        <a:spcAft>
                          <a:spcPts val="0"/>
                        </a:spcAft>
                      </a:pPr>
                      <a:r>
                        <a:rPr lang="en-US" sz="850">
                          <a:effectLst/>
                          <a:latin typeface="Calibri"/>
                          <a:ea typeface="Calibri"/>
                          <a:cs typeface="Calibri"/>
                        </a:rPr>
                        <a:t>Heating, Air Conditioning &amp; Refrigeration</a:t>
                      </a:r>
                      <a:endParaRPr lang="en-US" sz="1100">
                        <a:effectLst/>
                        <a:latin typeface="Calibri"/>
                        <a:ea typeface="Calibri"/>
                        <a:cs typeface="Times New Roman"/>
                      </a:endParaRPr>
                    </a:p>
                  </a:txBody>
                  <a:tcPr marL="0"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 marR="0" eaLnBrk="0" hangingPunct="0">
                        <a:lnSpc>
                          <a:spcPts val="930"/>
                        </a:lnSpc>
                        <a:spcBef>
                          <a:spcPts val="0"/>
                        </a:spcBef>
                        <a:spcAft>
                          <a:spcPts val="0"/>
                        </a:spcAft>
                      </a:pPr>
                      <a:r>
                        <a:rPr lang="en-US" sz="850">
                          <a:effectLst/>
                          <a:latin typeface="Calibri"/>
                          <a:ea typeface="Calibri"/>
                          <a:cs typeface="Calibri"/>
                        </a:rPr>
                        <a:t>Business Technology</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0" marR="0" eaLnBrk="0" hangingPunct="0">
                        <a:lnSpc>
                          <a:spcPts val="930"/>
                        </a:lnSpc>
                        <a:spcBef>
                          <a:spcPts val="0"/>
                        </a:spcBef>
                        <a:spcAft>
                          <a:spcPts val="0"/>
                        </a:spcAft>
                      </a:pPr>
                      <a:r>
                        <a:rPr lang="en-US" sz="850">
                          <a:effectLst/>
                          <a:latin typeface="Calibri"/>
                          <a:ea typeface="Calibri"/>
                          <a:cs typeface="Calibri"/>
                        </a:rPr>
                        <a:t>Digital Gaming &amp; Simulation</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 marR="0" eaLnBrk="0" hangingPunct="0">
                        <a:lnSpc>
                          <a:spcPts val="930"/>
                        </a:lnSpc>
                        <a:spcBef>
                          <a:spcPts val="0"/>
                        </a:spcBef>
                        <a:spcAft>
                          <a:spcPts val="0"/>
                        </a:spcAft>
                      </a:pPr>
                      <a:r>
                        <a:rPr lang="en-US" sz="850">
                          <a:effectLst/>
                          <a:latin typeface="Calibri"/>
                          <a:ea typeface="Calibri"/>
                          <a:cs typeface="Calibri"/>
                        </a:rPr>
                        <a:t>Geography</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r h="139604">
                <a:tc>
                  <a:txBody>
                    <a:bodyPr/>
                    <a:lstStyle/>
                    <a:p>
                      <a:pPr marL="8255" marR="0" eaLnBrk="0" hangingPunct="0">
                        <a:lnSpc>
                          <a:spcPts val="930"/>
                        </a:lnSpc>
                        <a:spcBef>
                          <a:spcPts val="0"/>
                        </a:spcBef>
                        <a:spcAft>
                          <a:spcPts val="0"/>
                        </a:spcAft>
                      </a:pPr>
                      <a:r>
                        <a:rPr lang="en-US" sz="850">
                          <a:effectLst/>
                          <a:latin typeface="Calibri"/>
                          <a:ea typeface="Calibri"/>
                          <a:cs typeface="Calibri"/>
                        </a:rPr>
                        <a:t>Industrial Electricity</a:t>
                      </a:r>
                      <a:endParaRPr lang="en-US" sz="1100">
                        <a:effectLst/>
                        <a:latin typeface="Calibri"/>
                        <a:ea typeface="Calibri"/>
                        <a:cs typeface="Times New Roman"/>
                      </a:endParaRPr>
                    </a:p>
                  </a:txBody>
                  <a:tcPr marL="0"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 marR="0" eaLnBrk="0" hangingPunct="0">
                        <a:lnSpc>
                          <a:spcPts val="930"/>
                        </a:lnSpc>
                        <a:spcBef>
                          <a:spcPts val="0"/>
                        </a:spcBef>
                        <a:spcAft>
                          <a:spcPts val="0"/>
                        </a:spcAft>
                      </a:pPr>
                      <a:r>
                        <a:rPr lang="en-US" sz="850">
                          <a:effectLst/>
                          <a:latin typeface="Calibri"/>
                          <a:ea typeface="Calibri"/>
                          <a:cs typeface="Calibri"/>
                        </a:rPr>
                        <a:t>Finance/Banking</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0" marR="0" eaLnBrk="0" hangingPunct="0">
                        <a:lnSpc>
                          <a:spcPts val="930"/>
                        </a:lnSpc>
                        <a:spcBef>
                          <a:spcPts val="0"/>
                        </a:spcBef>
                        <a:spcAft>
                          <a:spcPts val="0"/>
                        </a:spcAft>
                      </a:pPr>
                      <a:r>
                        <a:rPr lang="en-US" sz="850">
                          <a:effectLst/>
                          <a:latin typeface="Calibri"/>
                          <a:ea typeface="Calibri"/>
                          <a:cs typeface="Calibri"/>
                        </a:rPr>
                        <a:t>Fashion Design</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 marR="0" eaLnBrk="0" hangingPunct="0">
                        <a:lnSpc>
                          <a:spcPts val="930"/>
                        </a:lnSpc>
                        <a:spcBef>
                          <a:spcPts val="0"/>
                        </a:spcBef>
                        <a:spcAft>
                          <a:spcPts val="0"/>
                        </a:spcAft>
                      </a:pPr>
                      <a:r>
                        <a:rPr lang="en-US" sz="850">
                          <a:effectLst/>
                          <a:latin typeface="Calibri"/>
                          <a:ea typeface="Calibri"/>
                          <a:cs typeface="Calibri"/>
                        </a:rPr>
                        <a:t>Government</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3"/>
                  </a:ext>
                </a:extLst>
              </a:tr>
              <a:tr h="139604">
                <a:tc>
                  <a:txBody>
                    <a:bodyPr/>
                    <a:lstStyle/>
                    <a:p>
                      <a:pPr marL="8255" marR="0" eaLnBrk="0" hangingPunct="0">
                        <a:lnSpc>
                          <a:spcPts val="930"/>
                        </a:lnSpc>
                        <a:spcBef>
                          <a:spcPts val="0"/>
                        </a:spcBef>
                        <a:spcAft>
                          <a:spcPts val="0"/>
                        </a:spcAft>
                      </a:pPr>
                      <a:r>
                        <a:rPr lang="en-US" sz="850">
                          <a:effectLst/>
                          <a:latin typeface="Calibri"/>
                          <a:ea typeface="Calibri"/>
                          <a:cs typeface="Calibri"/>
                        </a:rPr>
                        <a:t>Logistics &amp; Global Supply Chain Mgmt</a:t>
                      </a:r>
                      <a:endParaRPr lang="en-US" sz="1100">
                        <a:effectLst/>
                        <a:latin typeface="Calibri"/>
                        <a:ea typeface="Calibri"/>
                        <a:cs typeface="Times New Roman"/>
                      </a:endParaRPr>
                    </a:p>
                  </a:txBody>
                  <a:tcPr marL="0"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 marR="0" eaLnBrk="0" hangingPunct="0">
                        <a:lnSpc>
                          <a:spcPts val="930"/>
                        </a:lnSpc>
                        <a:spcBef>
                          <a:spcPts val="0"/>
                        </a:spcBef>
                        <a:spcAft>
                          <a:spcPts val="0"/>
                        </a:spcAft>
                      </a:pPr>
                      <a:r>
                        <a:rPr lang="en-US" sz="850">
                          <a:effectLst/>
                          <a:latin typeface="Calibri"/>
                          <a:ea typeface="Calibri"/>
                          <a:cs typeface="Calibri"/>
                        </a:rPr>
                        <a:t>International Business</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 marR="0" eaLnBrk="0" hangingPunct="0">
                        <a:lnSpc>
                          <a:spcPts val="930"/>
                        </a:lnSpc>
                        <a:spcBef>
                          <a:spcPts val="0"/>
                        </a:spcBef>
                        <a:spcAft>
                          <a:spcPts val="0"/>
                        </a:spcAft>
                      </a:pPr>
                      <a:r>
                        <a:rPr lang="en-US" sz="850">
                          <a:effectLst/>
                          <a:latin typeface="Calibri"/>
                          <a:ea typeface="Calibri"/>
                          <a:cs typeface="Calibri"/>
                        </a:rPr>
                        <a:t>Fashion Merchandising</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 marR="0" eaLnBrk="0" hangingPunct="0">
                        <a:lnSpc>
                          <a:spcPts val="930"/>
                        </a:lnSpc>
                        <a:spcBef>
                          <a:spcPts val="0"/>
                        </a:spcBef>
                        <a:spcAft>
                          <a:spcPts val="0"/>
                        </a:spcAft>
                      </a:pPr>
                      <a:r>
                        <a:rPr lang="en-US" sz="850">
                          <a:effectLst/>
                          <a:latin typeface="Calibri"/>
                          <a:ea typeface="Calibri"/>
                          <a:cs typeface="Calibri"/>
                        </a:rPr>
                        <a:t>Psychology</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4"/>
                  </a:ext>
                </a:extLst>
              </a:tr>
              <a:tr h="139604">
                <a:tc>
                  <a:txBody>
                    <a:bodyPr/>
                    <a:lstStyle/>
                    <a:p>
                      <a:pPr marL="8255" marR="0" eaLnBrk="0" hangingPunct="0">
                        <a:lnSpc>
                          <a:spcPts val="930"/>
                        </a:lnSpc>
                        <a:spcBef>
                          <a:spcPts val="0"/>
                        </a:spcBef>
                        <a:spcAft>
                          <a:spcPts val="0"/>
                        </a:spcAft>
                      </a:pPr>
                      <a:r>
                        <a:rPr lang="en-US" sz="850">
                          <a:effectLst/>
                          <a:latin typeface="Calibri"/>
                          <a:ea typeface="Calibri"/>
                          <a:cs typeface="Calibri"/>
                        </a:rPr>
                        <a:t>Machining Technology</a:t>
                      </a:r>
                      <a:endParaRPr lang="en-US" sz="1100">
                        <a:effectLst/>
                        <a:latin typeface="Calibri"/>
                        <a:ea typeface="Calibri"/>
                        <a:cs typeface="Times New Roman"/>
                      </a:endParaRPr>
                    </a:p>
                  </a:txBody>
                  <a:tcPr marL="0"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0" marR="0" eaLnBrk="0" hangingPunct="0">
                        <a:lnSpc>
                          <a:spcPts val="930"/>
                        </a:lnSpc>
                        <a:spcBef>
                          <a:spcPts val="0"/>
                        </a:spcBef>
                        <a:spcAft>
                          <a:spcPts val="0"/>
                        </a:spcAft>
                      </a:pPr>
                      <a:r>
                        <a:rPr lang="en-US" sz="850">
                          <a:effectLst/>
                          <a:latin typeface="Calibri"/>
                          <a:ea typeface="Calibri"/>
                          <a:cs typeface="Calibri"/>
                        </a:rPr>
                        <a:t>Legal Assistant</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 marR="0" eaLnBrk="0" hangingPunct="0">
                        <a:lnSpc>
                          <a:spcPts val="930"/>
                        </a:lnSpc>
                        <a:spcBef>
                          <a:spcPts val="0"/>
                        </a:spcBef>
                        <a:spcAft>
                          <a:spcPts val="0"/>
                        </a:spcAft>
                      </a:pPr>
                      <a:r>
                        <a:rPr lang="en-US" sz="850">
                          <a:effectLst/>
                          <a:latin typeface="Calibri"/>
                          <a:ea typeface="Calibri"/>
                          <a:cs typeface="Calibri"/>
                        </a:rPr>
                        <a:t>Filmmaking</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 marR="0" eaLnBrk="0" hangingPunct="0">
                        <a:lnSpc>
                          <a:spcPts val="930"/>
                        </a:lnSpc>
                        <a:spcBef>
                          <a:spcPts val="0"/>
                        </a:spcBef>
                        <a:spcAft>
                          <a:spcPts val="0"/>
                        </a:spcAft>
                      </a:pPr>
                      <a:r>
                        <a:rPr lang="en-US" sz="850">
                          <a:effectLst/>
                          <a:latin typeface="Calibri"/>
                          <a:ea typeface="Calibri"/>
                          <a:cs typeface="Calibri"/>
                        </a:rPr>
                        <a:t>Sociology</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5"/>
                  </a:ext>
                </a:extLst>
              </a:tr>
              <a:tr h="139604">
                <a:tc>
                  <a:txBody>
                    <a:bodyPr/>
                    <a:lstStyle/>
                    <a:p>
                      <a:pPr marL="8255" marR="0" eaLnBrk="0" hangingPunct="0">
                        <a:lnSpc>
                          <a:spcPts val="930"/>
                        </a:lnSpc>
                        <a:spcBef>
                          <a:spcPts val="0"/>
                        </a:spcBef>
                        <a:spcAft>
                          <a:spcPts val="0"/>
                        </a:spcAft>
                      </a:pPr>
                      <a:r>
                        <a:rPr lang="en-US" sz="850">
                          <a:effectLst/>
                          <a:latin typeface="Calibri"/>
                          <a:ea typeface="Calibri"/>
                          <a:cs typeface="Calibri"/>
                        </a:rPr>
                        <a:t>Manufacturing Engineering Technology</a:t>
                      </a:r>
                      <a:endParaRPr lang="en-US" sz="1100">
                        <a:effectLst/>
                        <a:latin typeface="Calibri"/>
                        <a:ea typeface="Calibri"/>
                        <a:cs typeface="Times New Roman"/>
                      </a:endParaRPr>
                    </a:p>
                  </a:txBody>
                  <a:tcPr marL="0"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0" marR="0" eaLnBrk="0" hangingPunct="0">
                        <a:lnSpc>
                          <a:spcPts val="930"/>
                        </a:lnSpc>
                        <a:spcBef>
                          <a:spcPts val="0"/>
                        </a:spcBef>
                        <a:spcAft>
                          <a:spcPts val="0"/>
                        </a:spcAft>
                      </a:pPr>
                      <a:r>
                        <a:rPr lang="en-US" sz="850">
                          <a:effectLst/>
                          <a:latin typeface="Calibri"/>
                          <a:ea typeface="Calibri"/>
                          <a:cs typeface="Calibri"/>
                        </a:rPr>
                        <a:t>Marketing</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0" marR="0" eaLnBrk="0" hangingPunct="0">
                        <a:lnSpc>
                          <a:spcPts val="930"/>
                        </a:lnSpc>
                        <a:spcBef>
                          <a:spcPts val="0"/>
                        </a:spcBef>
                        <a:spcAft>
                          <a:spcPts val="0"/>
                        </a:spcAft>
                      </a:pPr>
                      <a:r>
                        <a:rPr lang="en-US" sz="850">
                          <a:effectLst/>
                          <a:latin typeface="Calibri"/>
                          <a:ea typeface="Calibri"/>
                          <a:cs typeface="Calibri"/>
                        </a:rPr>
                        <a:t>Interior/Kitchen Design</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eaLnBrk="0" hangingPunct="0">
                        <a:lnSpc>
                          <a:spcPct val="115000"/>
                        </a:lnSpc>
                        <a:spcBef>
                          <a:spcPts val="0"/>
                        </a:spcBef>
                        <a:spcAft>
                          <a:spcPts val="0"/>
                        </a:spcAft>
                      </a:pPr>
                      <a:r>
                        <a:rPr lang="en-US" sz="700">
                          <a:effectLst/>
                          <a:latin typeface="Times New Roman"/>
                          <a:ea typeface="Calibri"/>
                          <a:cs typeface="Times New Roman"/>
                        </a:rPr>
                        <a:t> </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6"/>
                  </a:ext>
                </a:extLst>
              </a:tr>
              <a:tr h="139604">
                <a:tc>
                  <a:txBody>
                    <a:bodyPr/>
                    <a:lstStyle/>
                    <a:p>
                      <a:pPr marL="8255" marR="0" eaLnBrk="0" hangingPunct="0">
                        <a:lnSpc>
                          <a:spcPts val="930"/>
                        </a:lnSpc>
                        <a:spcBef>
                          <a:spcPts val="0"/>
                        </a:spcBef>
                        <a:spcAft>
                          <a:spcPts val="0"/>
                        </a:spcAft>
                      </a:pPr>
                      <a:r>
                        <a:rPr lang="en-US" sz="850">
                          <a:effectLst/>
                          <a:latin typeface="Calibri"/>
                          <a:ea typeface="Calibri"/>
                          <a:cs typeface="Calibri"/>
                        </a:rPr>
                        <a:t>Welding</a:t>
                      </a:r>
                      <a:endParaRPr lang="en-US" sz="1100">
                        <a:effectLst/>
                        <a:latin typeface="Calibri"/>
                        <a:ea typeface="Calibri"/>
                        <a:cs typeface="Times New Roman"/>
                      </a:endParaRPr>
                    </a:p>
                  </a:txBody>
                  <a:tcPr marL="0"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 marR="0" eaLnBrk="0" hangingPunct="0">
                        <a:lnSpc>
                          <a:spcPts val="930"/>
                        </a:lnSpc>
                        <a:spcBef>
                          <a:spcPts val="0"/>
                        </a:spcBef>
                        <a:spcAft>
                          <a:spcPts val="0"/>
                        </a:spcAft>
                      </a:pPr>
                      <a:r>
                        <a:rPr lang="en-US" sz="850">
                          <a:effectLst/>
                          <a:latin typeface="Calibri"/>
                          <a:ea typeface="Calibri"/>
                          <a:cs typeface="Calibri"/>
                        </a:rPr>
                        <a:t>Real Estate</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 marR="0" eaLnBrk="0" hangingPunct="0">
                        <a:lnSpc>
                          <a:spcPts val="930"/>
                        </a:lnSpc>
                        <a:spcBef>
                          <a:spcPts val="0"/>
                        </a:spcBef>
                        <a:spcAft>
                          <a:spcPts val="0"/>
                        </a:spcAft>
                      </a:pPr>
                      <a:r>
                        <a:rPr lang="en-US" sz="850">
                          <a:effectLst/>
                          <a:latin typeface="Calibri"/>
                          <a:ea typeface="Calibri"/>
                          <a:cs typeface="Calibri"/>
                        </a:rPr>
                        <a:t>Music Business</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eaLnBrk="0" hangingPunct="0">
                        <a:lnSpc>
                          <a:spcPct val="115000"/>
                        </a:lnSpc>
                        <a:spcBef>
                          <a:spcPts val="0"/>
                        </a:spcBef>
                        <a:spcAft>
                          <a:spcPts val="0"/>
                        </a:spcAft>
                      </a:pPr>
                      <a:r>
                        <a:rPr lang="en-US" sz="700" dirty="0">
                          <a:effectLst/>
                          <a:latin typeface="Times New Roman"/>
                          <a:ea typeface="Calibri"/>
                          <a:cs typeface="Times New Roman"/>
                        </a:rPr>
                        <a:t> </a:t>
                      </a:r>
                      <a:endParaRPr lang="en-US" sz="11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7"/>
                  </a:ext>
                </a:extLst>
              </a:tr>
            </a:tbl>
          </a:graphicData>
        </a:graphic>
      </p:graphicFrame>
      <p:sp>
        <p:nvSpPr>
          <p:cNvPr id="11" name="Text Placeholder 2"/>
          <p:cNvSpPr txBox="1">
            <a:spLocks/>
          </p:cNvSpPr>
          <p:nvPr/>
        </p:nvSpPr>
        <p:spPr>
          <a:xfrm>
            <a:off x="1174376" y="5553959"/>
            <a:ext cx="7034117" cy="63617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000" dirty="0" smtClean="0"/>
              <a:t>For a full list of Degrees and Certificates, please visit        </a:t>
            </a:r>
            <a:r>
              <a:rPr lang="en-US" sz="2000" dirty="0" smtClean="0">
                <a:hlinkClick r:id="rId4"/>
              </a:rPr>
              <a:t>http</a:t>
            </a:r>
            <a:r>
              <a:rPr lang="en-US" sz="2000" dirty="0">
                <a:hlinkClick r:id="rId4"/>
              </a:rPr>
              <a:t>://www.hccs.edu/programs</a:t>
            </a:r>
            <a:r>
              <a:rPr lang="en-US" sz="2000" dirty="0" smtClean="0">
                <a:hlinkClick r:id="rId4"/>
              </a:rPr>
              <a:t>/</a:t>
            </a:r>
            <a:r>
              <a:rPr lang="en-US" sz="2000" dirty="0" smtClean="0"/>
              <a:t> </a:t>
            </a:r>
          </a:p>
          <a:p>
            <a:pPr marL="285750" indent="-285750"/>
            <a:endParaRPr lang="en-US" dirty="0"/>
          </a:p>
        </p:txBody>
      </p:sp>
    </p:spTree>
    <p:extLst>
      <p:ext uri="{BB962C8B-B14F-4D97-AF65-F5344CB8AC3E}">
        <p14:creationId xmlns:p14="http://schemas.microsoft.com/office/powerpoint/2010/main" val="7865475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1" y="6190129"/>
            <a:ext cx="9148481"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rot="16200000">
            <a:off x="8276055" y="-101463"/>
            <a:ext cx="764525" cy="962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Biographical Information Section</a:t>
            </a:r>
            <a:endParaRPr lang="en-US" dirty="0"/>
          </a:p>
        </p:txBody>
      </p:sp>
      <p:sp>
        <p:nvSpPr>
          <p:cNvPr id="3" name="Content Placeholder 2"/>
          <p:cNvSpPr>
            <a:spLocks noGrp="1"/>
          </p:cNvSpPr>
          <p:nvPr>
            <p:ph sz="half" idx="1"/>
          </p:nvPr>
        </p:nvSpPr>
        <p:spPr>
          <a:xfrm>
            <a:off x="0" y="1600200"/>
            <a:ext cx="4038600" cy="4525963"/>
          </a:xfrm>
        </p:spPr>
        <p:txBody>
          <a:bodyPr>
            <a:normAutofit/>
          </a:bodyPr>
          <a:lstStyle/>
          <a:p>
            <a:r>
              <a:rPr lang="en-US" sz="2100" dirty="0" smtClean="0"/>
              <a:t>Enter your Social Security Number. Your social security number is not required for the application, but is recommended, and is REQUIRED if applying for Financial Aid. </a:t>
            </a:r>
          </a:p>
          <a:p>
            <a:pPr marL="0" indent="0">
              <a:buNone/>
            </a:pPr>
            <a:endParaRPr lang="en-US" sz="2100" dirty="0" smtClean="0"/>
          </a:p>
          <a:p>
            <a:r>
              <a:rPr lang="en-US" sz="2100" dirty="0" smtClean="0"/>
              <a:t>Many fields will already be completed based on the information you entered when you built your profile. </a:t>
            </a:r>
            <a:endParaRPr lang="en-US" sz="2100" dirty="0"/>
          </a:p>
        </p:txBody>
      </p:sp>
      <p:pic>
        <p:nvPicPr>
          <p:cNvPr id="11266" name="Picture 2"/>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3962400" y="1524000"/>
            <a:ext cx="5113181"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18850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657600" y="1912908"/>
            <a:ext cx="5425569" cy="3725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1" y="6190129"/>
            <a:ext cx="9148481"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rot="16200000">
            <a:off x="8276055" y="-101463"/>
            <a:ext cx="764525" cy="962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Home Campus</a:t>
            </a:r>
            <a:endParaRPr lang="en-US" dirty="0"/>
          </a:p>
        </p:txBody>
      </p:sp>
      <p:sp>
        <p:nvSpPr>
          <p:cNvPr id="3" name="Content Placeholder 2"/>
          <p:cNvSpPr>
            <a:spLocks noGrp="1"/>
          </p:cNvSpPr>
          <p:nvPr>
            <p:ph sz="half" idx="1"/>
          </p:nvPr>
        </p:nvSpPr>
        <p:spPr>
          <a:xfrm>
            <a:off x="85165" y="1981200"/>
            <a:ext cx="3572435" cy="4068763"/>
          </a:xfrm>
        </p:spPr>
        <p:txBody>
          <a:bodyPr>
            <a:normAutofit/>
          </a:bodyPr>
          <a:lstStyle/>
          <a:p>
            <a:r>
              <a:rPr lang="en-US" sz="2100" dirty="0"/>
              <a:t>Academic advisors at HCC are committed to your success. Whether your goal is to transfer to a university or obtain the skills to enter the workforce, academic advisors are trained and ready to help you build a plan for your future</a:t>
            </a:r>
            <a:r>
              <a:rPr lang="en-US" sz="2100" dirty="0" smtClean="0"/>
              <a:t>. For more </a:t>
            </a:r>
            <a:r>
              <a:rPr lang="en-US" sz="2100" dirty="0"/>
              <a:t>information visit </a:t>
            </a:r>
            <a:r>
              <a:rPr lang="en-US" sz="2100" dirty="0">
                <a:hlinkClick r:id="rId5"/>
              </a:rPr>
              <a:t>http://www.hccs.edu/support-services/advising</a:t>
            </a:r>
            <a:r>
              <a:rPr lang="en-US" sz="2100" dirty="0" smtClean="0">
                <a:hlinkClick r:id="rId5"/>
              </a:rPr>
              <a:t>/</a:t>
            </a:r>
            <a:r>
              <a:rPr lang="en-US" sz="2100" dirty="0" smtClean="0"/>
              <a:t> </a:t>
            </a:r>
            <a:endParaRPr lang="en-US" sz="2100" dirty="0"/>
          </a:p>
        </p:txBody>
      </p:sp>
    </p:spTree>
    <p:extLst>
      <p:ext uri="{BB962C8B-B14F-4D97-AF65-F5344CB8AC3E}">
        <p14:creationId xmlns:p14="http://schemas.microsoft.com/office/powerpoint/2010/main" val="42338404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295400" y="2260426"/>
            <a:ext cx="5943600" cy="3898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1" y="6190129"/>
            <a:ext cx="9148481"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rot="16200000">
            <a:off x="8276055" y="-101463"/>
            <a:ext cx="764525" cy="962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01823" y="352843"/>
            <a:ext cx="8229600" cy="1143000"/>
          </a:xfrm>
        </p:spPr>
        <p:txBody>
          <a:bodyPr/>
          <a:lstStyle/>
          <a:p>
            <a:r>
              <a:rPr lang="en-US" dirty="0" smtClean="0"/>
              <a:t>Confirm Information</a:t>
            </a:r>
            <a:endParaRPr lang="en-US" dirty="0"/>
          </a:p>
        </p:txBody>
      </p:sp>
      <p:sp>
        <p:nvSpPr>
          <p:cNvPr id="11" name="Line Callout 3 (Accent Bar) 10"/>
          <p:cNvSpPr/>
          <p:nvPr/>
        </p:nvSpPr>
        <p:spPr>
          <a:xfrm>
            <a:off x="4038600" y="3962400"/>
            <a:ext cx="1219200" cy="1066799"/>
          </a:xfrm>
          <a:prstGeom prst="accentCallout3">
            <a:avLst>
              <a:gd name="adj1" fmla="val 18750"/>
              <a:gd name="adj2" fmla="val -8333"/>
              <a:gd name="adj3" fmla="val 18750"/>
              <a:gd name="adj4" fmla="val -16667"/>
              <a:gd name="adj5" fmla="val 100000"/>
              <a:gd name="adj6" fmla="val -16667"/>
              <a:gd name="adj7" fmla="val 31997"/>
              <a:gd name="adj8" fmla="val -546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Be sure to check the boxes and click save page</a:t>
            </a:r>
            <a:endParaRPr lang="en-US" sz="1400" dirty="0"/>
          </a:p>
        </p:txBody>
      </p:sp>
      <p:sp>
        <p:nvSpPr>
          <p:cNvPr id="12" name="Right Arrow 11"/>
          <p:cNvSpPr/>
          <p:nvPr/>
        </p:nvSpPr>
        <p:spPr>
          <a:xfrm rot="14504666">
            <a:off x="2969010" y="4064860"/>
            <a:ext cx="733658" cy="2592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9295307">
            <a:off x="3165221" y="5003257"/>
            <a:ext cx="650281" cy="2408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1456765"/>
            <a:ext cx="5799064" cy="700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3558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962400" y="2252399"/>
            <a:ext cx="5118605" cy="3234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Autofit/>
          </a:bodyPr>
          <a:lstStyle/>
          <a:p>
            <a:r>
              <a:rPr lang="en-US" sz="4400" dirty="0" smtClean="0"/>
              <a:t>Educational Background Section</a:t>
            </a:r>
            <a:endParaRPr lang="en-US" sz="4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1" y="6190129"/>
            <a:ext cx="9148481"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ine Callout 3 (Accent Bar) 5"/>
          <p:cNvSpPr/>
          <p:nvPr/>
        </p:nvSpPr>
        <p:spPr>
          <a:xfrm>
            <a:off x="7996518" y="3796554"/>
            <a:ext cx="1062318" cy="1066799"/>
          </a:xfrm>
          <a:prstGeom prst="accentCallout3">
            <a:avLst>
              <a:gd name="adj1" fmla="val 18750"/>
              <a:gd name="adj2" fmla="val -8333"/>
              <a:gd name="adj3" fmla="val 18750"/>
              <a:gd name="adj4" fmla="val -16667"/>
              <a:gd name="adj5" fmla="val 89916"/>
              <a:gd name="adj6" fmla="val -48313"/>
              <a:gd name="adj7" fmla="val 87460"/>
              <a:gd name="adj8" fmla="val -10989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Don’t forget your graduation date!!</a:t>
            </a:r>
            <a:endParaRPr lang="en-US" sz="1400" dirty="0"/>
          </a:p>
        </p:txBody>
      </p:sp>
      <p:sp>
        <p:nvSpPr>
          <p:cNvPr id="13" name="Right Arrow 12"/>
          <p:cNvSpPr/>
          <p:nvPr/>
        </p:nvSpPr>
        <p:spPr>
          <a:xfrm rot="10800000">
            <a:off x="6400800" y="4611749"/>
            <a:ext cx="733658" cy="2592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1"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rot="16200000">
            <a:off x="8276055" y="-101463"/>
            <a:ext cx="764525" cy="962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p:cNvSpPr>
            <a:spLocks noGrp="1"/>
          </p:cNvSpPr>
          <p:nvPr>
            <p:ph sz="half" idx="1"/>
          </p:nvPr>
        </p:nvSpPr>
        <p:spPr>
          <a:xfrm>
            <a:off x="215154" y="2743200"/>
            <a:ext cx="4038600" cy="3382963"/>
          </a:xfrm>
        </p:spPr>
        <p:txBody>
          <a:bodyPr/>
          <a:lstStyle/>
          <a:p>
            <a:r>
              <a:rPr lang="en-US" dirty="0" smtClean="0"/>
              <a:t>Use the “Find Your High School” button to select your high school</a:t>
            </a:r>
          </a:p>
          <a:p>
            <a:r>
              <a:rPr lang="en-US" dirty="0" smtClean="0"/>
              <a:t>Expected graduation date is required</a:t>
            </a:r>
            <a:endParaRPr lang="en-US" dirty="0"/>
          </a:p>
        </p:txBody>
      </p:sp>
    </p:spTree>
    <p:extLst>
      <p:ext uri="{BB962C8B-B14F-4D97-AF65-F5344CB8AC3E}">
        <p14:creationId xmlns:p14="http://schemas.microsoft.com/office/powerpoint/2010/main" val="7205347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733800" y="2286000"/>
            <a:ext cx="5360211"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Autofit/>
          </a:bodyPr>
          <a:lstStyle/>
          <a:p>
            <a:r>
              <a:rPr lang="en-US" sz="4400" dirty="0" smtClean="0"/>
              <a:t>Educational Background Section</a:t>
            </a:r>
            <a:endParaRPr lang="en-US" sz="4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1" y="6190129"/>
            <a:ext cx="9148481"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ine Callout 3 (Accent Bar) 5"/>
          <p:cNvSpPr/>
          <p:nvPr/>
        </p:nvSpPr>
        <p:spPr>
          <a:xfrm>
            <a:off x="8005483" y="2895600"/>
            <a:ext cx="1062318" cy="1066799"/>
          </a:xfrm>
          <a:prstGeom prst="accentCallout3">
            <a:avLst>
              <a:gd name="adj1" fmla="val 18750"/>
              <a:gd name="adj2" fmla="val -8333"/>
              <a:gd name="adj3" fmla="val 18750"/>
              <a:gd name="adj4" fmla="val -16667"/>
              <a:gd name="adj5" fmla="val 63445"/>
              <a:gd name="adj6" fmla="val -52110"/>
              <a:gd name="adj7" fmla="val 24435"/>
              <a:gd name="adj8" fmla="val -1415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Use “Find College or University ” to search </a:t>
            </a:r>
            <a:endParaRPr lang="en-US" sz="1400" dirty="0"/>
          </a:p>
        </p:txBody>
      </p:sp>
      <p:sp>
        <p:nvSpPr>
          <p:cNvPr id="13" name="Right Arrow 12"/>
          <p:cNvSpPr/>
          <p:nvPr/>
        </p:nvSpPr>
        <p:spPr>
          <a:xfrm rot="12345380">
            <a:off x="6432176" y="3135283"/>
            <a:ext cx="733658" cy="2592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1"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rot="16200000">
            <a:off x="8276055" y="-101463"/>
            <a:ext cx="764525" cy="962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p:cNvSpPr>
            <a:spLocks noGrp="1"/>
          </p:cNvSpPr>
          <p:nvPr>
            <p:ph sz="half" idx="1"/>
          </p:nvPr>
        </p:nvSpPr>
        <p:spPr>
          <a:xfrm>
            <a:off x="94131" y="2743200"/>
            <a:ext cx="4038600" cy="3382963"/>
          </a:xfrm>
        </p:spPr>
        <p:txBody>
          <a:bodyPr/>
          <a:lstStyle/>
          <a:p>
            <a:r>
              <a:rPr lang="en-US" dirty="0" smtClean="0"/>
              <a:t>If any, add all colleges previously or currently attending</a:t>
            </a:r>
            <a:endParaRPr lang="en-US" dirty="0"/>
          </a:p>
        </p:txBody>
      </p:sp>
    </p:spTree>
    <p:extLst>
      <p:ext uri="{BB962C8B-B14F-4D97-AF65-F5344CB8AC3E}">
        <p14:creationId xmlns:p14="http://schemas.microsoft.com/office/powerpoint/2010/main" val="22472584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Admission Basis</a:t>
            </a:r>
            <a:endParaRPr lang="en-US" sz="4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1" y="6190129"/>
            <a:ext cx="9148481"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rot="16200000">
            <a:off x="8276055" y="-101463"/>
            <a:ext cx="764525" cy="962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p:cNvSpPr>
            <a:spLocks noGrp="1"/>
          </p:cNvSpPr>
          <p:nvPr>
            <p:ph sz="half" idx="1"/>
          </p:nvPr>
        </p:nvSpPr>
        <p:spPr>
          <a:xfrm>
            <a:off x="543956" y="1676400"/>
            <a:ext cx="8564186" cy="1325563"/>
          </a:xfrm>
        </p:spPr>
        <p:txBody>
          <a:bodyPr>
            <a:normAutofit lnSpcReduction="10000"/>
          </a:bodyPr>
          <a:lstStyle/>
          <a:p>
            <a:pPr marL="0" indent="0">
              <a:buNone/>
            </a:pPr>
            <a:r>
              <a:rPr lang="en-US" dirty="0" smtClean="0"/>
              <a:t>It is very important to select the correct Admissions Basis. If you are not certain, use the chart on the next slide to assist you. </a:t>
            </a:r>
            <a:endParaRPr lang="en-US" dirty="0"/>
          </a:p>
        </p:txBody>
      </p:sp>
      <p:pic>
        <p:nvPicPr>
          <p:cNvPr id="16386" name="Picture 2"/>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609600" y="2971800"/>
            <a:ext cx="8185641"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45664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What type of student am </a:t>
            </a:r>
            <a:r>
              <a:rPr lang="en-US" dirty="0" smtClean="0"/>
              <a:t>I?</a:t>
            </a:r>
            <a:endParaRPr lang="en-US" sz="4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1" y="6190129"/>
            <a:ext cx="9148481"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rot="16200000">
            <a:off x="8276055" y="-101463"/>
            <a:ext cx="764525" cy="962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8" name="Object 7"/>
          <p:cNvGraphicFramePr>
            <a:graphicFrameLocks noChangeAspect="1"/>
          </p:cNvGraphicFramePr>
          <p:nvPr>
            <p:extLst>
              <p:ext uri="{D42A27DB-BD31-4B8C-83A1-F6EECF244321}">
                <p14:modId xmlns:p14="http://schemas.microsoft.com/office/powerpoint/2010/main" val="1139012174"/>
              </p:ext>
            </p:extLst>
          </p:nvPr>
        </p:nvGraphicFramePr>
        <p:xfrm>
          <a:off x="443053" y="1456578"/>
          <a:ext cx="8253412" cy="4702175"/>
        </p:xfrm>
        <a:graphic>
          <a:graphicData uri="http://schemas.openxmlformats.org/presentationml/2006/ole">
            <mc:AlternateContent xmlns:mc="http://schemas.openxmlformats.org/markup-compatibility/2006">
              <mc:Choice xmlns:v="urn:schemas-microsoft-com:vml" Requires="v">
                <p:oleObj spid="_x0000_s17430" name="Document" r:id="rId5" imgW="8253129" imgH="4712164" progId="Word.Document.12">
                  <p:embed/>
                </p:oleObj>
              </mc:Choice>
              <mc:Fallback>
                <p:oleObj name="Document" r:id="rId5" imgW="8253129" imgH="4712164" progId="Word.Document.12">
                  <p:embed/>
                  <p:pic>
                    <p:nvPicPr>
                      <p:cNvPr id="0" name=""/>
                      <p:cNvPicPr/>
                      <p:nvPr/>
                    </p:nvPicPr>
                    <p:blipFill>
                      <a:blip r:embed="rId6"/>
                      <a:stretch>
                        <a:fillRect/>
                      </a:stretch>
                    </p:blipFill>
                    <p:spPr>
                      <a:xfrm>
                        <a:off x="443053" y="1456578"/>
                        <a:ext cx="8253412" cy="4702175"/>
                      </a:xfrm>
                      <a:prstGeom prst="rect">
                        <a:avLst/>
                      </a:prstGeom>
                    </p:spPr>
                  </p:pic>
                </p:oleObj>
              </mc:Fallback>
            </mc:AlternateContent>
          </a:graphicData>
        </a:graphic>
      </p:graphicFrame>
    </p:spTree>
    <p:extLst>
      <p:ext uri="{BB962C8B-B14F-4D97-AF65-F5344CB8AC3E}">
        <p14:creationId xmlns:p14="http://schemas.microsoft.com/office/powerpoint/2010/main" val="10097049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1" y="6190129"/>
            <a:ext cx="9148481"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rot="16200000">
            <a:off x="8276055" y="-101463"/>
            <a:ext cx="764525" cy="962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a:spLocks noGrp="1"/>
          </p:cNvSpPr>
          <p:nvPr>
            <p:ph type="title"/>
          </p:nvPr>
        </p:nvSpPr>
        <p:spPr/>
        <p:txBody>
          <a:bodyPr>
            <a:normAutofit fontScale="90000"/>
          </a:bodyPr>
          <a:lstStyle/>
          <a:p>
            <a:r>
              <a:rPr lang="en-US" dirty="0" smtClean="0"/>
              <a:t>What You Will Need Before Getting Started </a:t>
            </a:r>
            <a:endParaRPr lang="en-US" dirty="0"/>
          </a:p>
        </p:txBody>
      </p:sp>
      <p:sp>
        <p:nvSpPr>
          <p:cNvPr id="7" name="Content Placeholder 6"/>
          <p:cNvSpPr>
            <a:spLocks noGrp="1"/>
          </p:cNvSpPr>
          <p:nvPr>
            <p:ph idx="1"/>
          </p:nvPr>
        </p:nvSpPr>
        <p:spPr/>
        <p:txBody>
          <a:bodyPr>
            <a:normAutofit fontScale="92500"/>
          </a:bodyPr>
          <a:lstStyle/>
          <a:p>
            <a:r>
              <a:rPr lang="en-US" sz="2000" dirty="0" smtClean="0"/>
              <a:t>Email address </a:t>
            </a:r>
          </a:p>
          <a:p>
            <a:pPr lvl="1">
              <a:buFont typeface="Wingdings" panose="05000000000000000000" pitchFamily="2" charset="2"/>
              <a:buChar char="§"/>
            </a:pPr>
            <a:r>
              <a:rPr lang="en-US" sz="2000" dirty="0" smtClean="0"/>
              <a:t>You will need a valid email address in order to receive responses and updates about your application.</a:t>
            </a:r>
          </a:p>
          <a:p>
            <a:r>
              <a:rPr lang="en-US" sz="2000" dirty="0"/>
              <a:t>Social Security Number</a:t>
            </a:r>
          </a:p>
          <a:p>
            <a:pPr lvl="1">
              <a:buFont typeface="Wingdings" panose="05000000000000000000" pitchFamily="2" charset="2"/>
              <a:buChar char="§"/>
            </a:pPr>
            <a:r>
              <a:rPr lang="en-US" sz="2000" dirty="0"/>
              <a:t>Although it is not required to apply for </a:t>
            </a:r>
            <a:r>
              <a:rPr lang="en-US" sz="2000" dirty="0" smtClean="0"/>
              <a:t>admission, </a:t>
            </a:r>
            <a:r>
              <a:rPr lang="en-US" sz="2000" dirty="0"/>
              <a:t>it is recommended. </a:t>
            </a:r>
            <a:r>
              <a:rPr lang="en-US" sz="2000" dirty="0" smtClean="0"/>
              <a:t>A social security number </a:t>
            </a:r>
            <a:r>
              <a:rPr lang="en-US" sz="2000" dirty="0"/>
              <a:t>is required for Financial Aid and some Military and Veteran benefits. </a:t>
            </a:r>
          </a:p>
          <a:p>
            <a:pPr lvl="1">
              <a:buFont typeface="Wingdings" panose="05000000000000000000" pitchFamily="2" charset="2"/>
              <a:buChar char="§"/>
            </a:pPr>
            <a:r>
              <a:rPr lang="en-US" sz="2000" dirty="0"/>
              <a:t>Providing a social security number helps us in processing applications faster. </a:t>
            </a:r>
            <a:endParaRPr lang="en-US" sz="2000" dirty="0" smtClean="0"/>
          </a:p>
          <a:p>
            <a:r>
              <a:rPr lang="en-US" sz="2000" dirty="0"/>
              <a:t>Full Legal Name</a:t>
            </a:r>
          </a:p>
          <a:p>
            <a:pPr lvl="1">
              <a:buFont typeface="Wingdings" panose="05000000000000000000" pitchFamily="2" charset="2"/>
              <a:buChar char="§"/>
            </a:pPr>
            <a:r>
              <a:rPr lang="en-US" sz="2000" dirty="0"/>
              <a:t>To avoid delays in processing your application and other documents, please use your full </a:t>
            </a:r>
            <a:r>
              <a:rPr lang="en-US" sz="2000" dirty="0" smtClean="0"/>
              <a:t>legal name. </a:t>
            </a:r>
            <a:r>
              <a:rPr lang="en-US" sz="2000" dirty="0"/>
              <a:t>Do not use nicknames or abbreviations because this information will be used for your official record if you enroll. Use your full, legal name on all documents sent to the </a:t>
            </a:r>
            <a:r>
              <a:rPr lang="en-US" sz="2000" dirty="0" smtClean="0"/>
              <a:t>institution.</a:t>
            </a:r>
            <a:endParaRPr lang="en-US" sz="2000" dirty="0"/>
          </a:p>
        </p:txBody>
      </p:sp>
    </p:spTree>
    <p:extLst>
      <p:ext uri="{BB962C8B-B14F-4D97-AF65-F5344CB8AC3E}">
        <p14:creationId xmlns:p14="http://schemas.microsoft.com/office/powerpoint/2010/main" val="35182016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Residency</a:t>
            </a:r>
            <a:endParaRPr lang="en-US" sz="4400" dirty="0"/>
          </a:p>
        </p:txBody>
      </p:sp>
      <p:sp>
        <p:nvSpPr>
          <p:cNvPr id="3" name="Content Placeholder 2"/>
          <p:cNvSpPr>
            <a:spLocks noGrp="1"/>
          </p:cNvSpPr>
          <p:nvPr>
            <p:ph sz="half" idx="1"/>
          </p:nvPr>
        </p:nvSpPr>
        <p:spPr>
          <a:xfrm>
            <a:off x="381000" y="1600200"/>
            <a:ext cx="8382000" cy="1524000"/>
          </a:xfrm>
        </p:spPr>
        <p:txBody>
          <a:bodyPr>
            <a:normAutofit fontScale="92500" lnSpcReduction="10000"/>
          </a:bodyPr>
          <a:lstStyle/>
          <a:p>
            <a:pPr marL="0" indent="0">
              <a:buNone/>
            </a:pPr>
            <a:r>
              <a:rPr lang="en-US" dirty="0" smtClean="0"/>
              <a:t>The information you provide in this section determines how your tuition is calculated. Read each question carefully. If you have questions about your residency status after being admitted, please contact your home campus. </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1" y="6190129"/>
            <a:ext cx="9148481"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rot="16200000">
            <a:off x="8276055" y="-101463"/>
            <a:ext cx="764525" cy="962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4" name="Picture 2"/>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1524000" y="3092412"/>
            <a:ext cx="6119717" cy="2890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6985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Custom Questions</a:t>
            </a:r>
            <a:endParaRPr lang="en-US" sz="4400" dirty="0"/>
          </a:p>
        </p:txBody>
      </p:sp>
      <p:sp>
        <p:nvSpPr>
          <p:cNvPr id="3" name="Content Placeholder 2"/>
          <p:cNvSpPr>
            <a:spLocks noGrp="1"/>
          </p:cNvSpPr>
          <p:nvPr>
            <p:ph sz="half" idx="1"/>
          </p:nvPr>
        </p:nvSpPr>
        <p:spPr>
          <a:xfrm>
            <a:off x="228600" y="2362200"/>
            <a:ext cx="2895600" cy="3535363"/>
          </a:xfrm>
        </p:spPr>
        <p:txBody>
          <a:bodyPr>
            <a:normAutofit/>
          </a:bodyPr>
          <a:lstStyle/>
          <a:p>
            <a:r>
              <a:rPr lang="en-US" dirty="0" smtClean="0"/>
              <a:t>Answer all custom questions and select “save and complete this page” </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1" y="6190129"/>
            <a:ext cx="9148481"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rot="16200000">
            <a:off x="8276055" y="-101463"/>
            <a:ext cx="764525" cy="962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59" name="Picture 3"/>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3429000" y="1905000"/>
            <a:ext cx="5554626" cy="3794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Line Callout 3 (Accent Bar) 9"/>
          <p:cNvSpPr/>
          <p:nvPr/>
        </p:nvSpPr>
        <p:spPr>
          <a:xfrm>
            <a:off x="7974107" y="2209800"/>
            <a:ext cx="1062318" cy="1066799"/>
          </a:xfrm>
          <a:prstGeom prst="accentCallout3">
            <a:avLst>
              <a:gd name="adj1" fmla="val 18750"/>
              <a:gd name="adj2" fmla="val -8333"/>
              <a:gd name="adj3" fmla="val 18750"/>
              <a:gd name="adj4" fmla="val -16667"/>
              <a:gd name="adj5" fmla="val 63445"/>
              <a:gd name="adj6" fmla="val -52110"/>
              <a:gd name="adj7" fmla="val 57208"/>
              <a:gd name="adj8" fmla="val -1048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Click “save and complete this page”</a:t>
            </a:r>
            <a:endParaRPr lang="en-US" sz="1400" dirty="0"/>
          </a:p>
        </p:txBody>
      </p:sp>
      <p:sp>
        <p:nvSpPr>
          <p:cNvPr id="11" name="Right Arrow 10"/>
          <p:cNvSpPr/>
          <p:nvPr/>
        </p:nvSpPr>
        <p:spPr>
          <a:xfrm rot="11490866" flipV="1">
            <a:off x="6825185" y="2733732"/>
            <a:ext cx="583579" cy="2699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05997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324317" y="1828800"/>
            <a:ext cx="5334000" cy="4076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Autofit/>
          </a:bodyPr>
          <a:lstStyle/>
          <a:p>
            <a:r>
              <a:rPr lang="en-US" sz="4400" dirty="0" smtClean="0"/>
              <a:t>Certification of Information</a:t>
            </a:r>
            <a:endParaRPr lang="en-US" sz="4400" dirty="0"/>
          </a:p>
        </p:txBody>
      </p:sp>
      <p:sp>
        <p:nvSpPr>
          <p:cNvPr id="3" name="Content Placeholder 2"/>
          <p:cNvSpPr>
            <a:spLocks noGrp="1"/>
          </p:cNvSpPr>
          <p:nvPr>
            <p:ph sz="half" idx="1"/>
          </p:nvPr>
        </p:nvSpPr>
        <p:spPr>
          <a:xfrm>
            <a:off x="228600" y="2362200"/>
            <a:ext cx="2895600" cy="3535363"/>
          </a:xfrm>
        </p:spPr>
        <p:txBody>
          <a:bodyPr>
            <a:normAutofit/>
          </a:bodyPr>
          <a:lstStyle/>
          <a:p>
            <a:r>
              <a:rPr lang="en-US" dirty="0" smtClean="0"/>
              <a:t>Your application will not be submitted if you do not check the box next to EACH statement</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1" y="6190129"/>
            <a:ext cx="9148481"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rot="16200000">
            <a:off x="8276055" y="-101463"/>
            <a:ext cx="764525" cy="962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77764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Submit Application</a:t>
            </a:r>
            <a:endParaRPr lang="en-US" sz="4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1" y="6190129"/>
            <a:ext cx="9148481"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rot="16200000">
            <a:off x="8276055" y="-101463"/>
            <a:ext cx="764525" cy="962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6" name="Picture 2"/>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730691" y="1447800"/>
            <a:ext cx="7468838" cy="341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21359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Questions?</a:t>
            </a:r>
            <a:endParaRPr lang="en-US" sz="4400" dirty="0"/>
          </a:p>
        </p:txBody>
      </p:sp>
      <p:sp>
        <p:nvSpPr>
          <p:cNvPr id="4" name="Content Placeholder 3"/>
          <p:cNvSpPr>
            <a:spLocks noGrp="1"/>
          </p:cNvSpPr>
          <p:nvPr>
            <p:ph idx="1"/>
          </p:nvPr>
        </p:nvSpPr>
        <p:spPr/>
        <p:txBody>
          <a:bodyPr>
            <a:normAutofit fontScale="70000" lnSpcReduction="20000"/>
          </a:bodyPr>
          <a:lstStyle/>
          <a:p>
            <a:pPr marL="0" indent="0">
              <a:buNone/>
            </a:pPr>
            <a:r>
              <a:rPr lang="en-US" dirty="0" smtClean="0"/>
              <a:t>For questions about admissions processing related to: </a:t>
            </a:r>
          </a:p>
          <a:p>
            <a:pPr lvl="1">
              <a:buFont typeface="Wingdings" panose="05000000000000000000" pitchFamily="2" charset="2"/>
              <a:buChar char="§"/>
            </a:pPr>
            <a:r>
              <a:rPr lang="en-US" dirty="0" smtClean="0"/>
              <a:t>Application ID look-up</a:t>
            </a:r>
          </a:p>
          <a:p>
            <a:pPr lvl="1">
              <a:buFont typeface="Wingdings" panose="05000000000000000000" pitchFamily="2" charset="2"/>
              <a:buChar char="§"/>
            </a:pPr>
            <a:r>
              <a:rPr lang="en-US" dirty="0" smtClean="0"/>
              <a:t>Checking the status of your submitted application</a:t>
            </a:r>
          </a:p>
          <a:p>
            <a:pPr lvl="1">
              <a:buFont typeface="Wingdings" panose="05000000000000000000" pitchFamily="2" charset="2"/>
              <a:buChar char="§"/>
            </a:pPr>
            <a:r>
              <a:rPr lang="en-US" dirty="0" smtClean="0"/>
              <a:t>Making changes to your submitted application</a:t>
            </a:r>
          </a:p>
          <a:p>
            <a:pPr lvl="1">
              <a:buFont typeface="Wingdings" panose="05000000000000000000" pitchFamily="2" charset="2"/>
              <a:buChar char="§"/>
            </a:pPr>
            <a:r>
              <a:rPr lang="en-US" dirty="0" smtClean="0"/>
              <a:t>Follow-up documentation</a:t>
            </a:r>
          </a:p>
          <a:p>
            <a:pPr marL="457200" lvl="1" indent="0">
              <a:buNone/>
            </a:pPr>
            <a:endParaRPr lang="en-US" dirty="0"/>
          </a:p>
          <a:p>
            <a:pPr marL="0" indent="0">
              <a:buNone/>
            </a:pPr>
            <a:r>
              <a:rPr lang="en-US" dirty="0" smtClean="0"/>
              <a:t>Please contact HCC Admissions Processing at @hccs.edu or at 713-718-XXXX.</a:t>
            </a:r>
          </a:p>
          <a:p>
            <a:pPr marL="0" indent="0">
              <a:buNone/>
            </a:pPr>
            <a:endParaRPr lang="en-US" dirty="0" smtClean="0"/>
          </a:p>
          <a:p>
            <a:pPr marL="0" indent="0">
              <a:buNone/>
            </a:pPr>
            <a:r>
              <a:rPr lang="en-US" dirty="0" smtClean="0"/>
              <a:t>For technical assistance with the </a:t>
            </a:r>
            <a:r>
              <a:rPr lang="en-US" dirty="0" err="1" smtClean="0"/>
              <a:t>ApplyTexas</a:t>
            </a:r>
            <a:r>
              <a:rPr lang="en-US" dirty="0" smtClean="0"/>
              <a:t> application, please contact the </a:t>
            </a:r>
            <a:r>
              <a:rPr lang="en-US" dirty="0" err="1" smtClean="0"/>
              <a:t>ApplyTexas</a:t>
            </a:r>
            <a:r>
              <a:rPr lang="en-US" dirty="0" smtClean="0"/>
              <a:t> help desk at:</a:t>
            </a:r>
          </a:p>
          <a:p>
            <a:pPr marL="0" indent="0">
              <a:buNone/>
            </a:pPr>
            <a:endParaRPr lang="en-US" dirty="0"/>
          </a:p>
          <a:p>
            <a:pPr marL="0" indent="0">
              <a:buNone/>
            </a:pPr>
            <a:r>
              <a:rPr lang="en-US" dirty="0" smtClean="0">
                <a:hlinkClick r:id="rId2"/>
              </a:rPr>
              <a:t>applytexas@austin.utexas.edu</a:t>
            </a:r>
            <a:r>
              <a:rPr lang="en-US" dirty="0" smtClean="0"/>
              <a:t>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1" y="6190129"/>
            <a:ext cx="9148481"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rot="16200000">
            <a:off x="8276055" y="-101463"/>
            <a:ext cx="764525" cy="962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97949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1" y="6190129"/>
            <a:ext cx="9148481"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Autofit/>
          </a:bodyPr>
          <a:lstStyle/>
          <a:p>
            <a:r>
              <a:rPr lang="en-US" sz="4400" dirty="0" smtClean="0"/>
              <a:t>Application Steps</a:t>
            </a:r>
            <a:endParaRPr lang="en-US" sz="4400" dirty="0"/>
          </a:p>
        </p:txBody>
      </p:sp>
      <p:pic>
        <p:nvPicPr>
          <p:cNvPr id="4099" name="Picture 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3945245" y="2057400"/>
            <a:ext cx="4714662" cy="3276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Placeholder 2"/>
          <p:cNvSpPr>
            <a:spLocks noGrp="1"/>
          </p:cNvSpPr>
          <p:nvPr>
            <p:ph sz="half" idx="2"/>
          </p:nvPr>
        </p:nvSpPr>
        <p:spPr>
          <a:xfrm>
            <a:off x="182827" y="2367036"/>
            <a:ext cx="4038600" cy="2806180"/>
          </a:xfrm>
        </p:spPr>
        <p:txBody>
          <a:bodyPr/>
          <a:lstStyle/>
          <a:p>
            <a:pPr marL="285750" indent="-285750">
              <a:buFont typeface="Arial" panose="020B0604020202020204" pitchFamily="34" charset="0"/>
              <a:buChar char="•"/>
            </a:pPr>
            <a:r>
              <a:rPr lang="en-US" sz="2400" dirty="0" smtClean="0"/>
              <a:t>Create your </a:t>
            </a:r>
            <a:r>
              <a:rPr lang="en-US" sz="2400" dirty="0" err="1" smtClean="0"/>
              <a:t>ApplyTexas</a:t>
            </a:r>
            <a:r>
              <a:rPr lang="en-US" sz="2400" dirty="0" smtClean="0"/>
              <a:t> account or log in using an existing account at </a:t>
            </a:r>
            <a:r>
              <a:rPr lang="en-US" sz="2400" dirty="0" smtClean="0">
                <a:hlinkClick r:id="rId4"/>
              </a:rPr>
              <a:t>www.applytexas.org</a:t>
            </a:r>
            <a:r>
              <a:rPr lang="en-US" sz="2400" dirty="0" smtClean="0"/>
              <a:t> </a:t>
            </a:r>
          </a:p>
          <a:p>
            <a:pPr marL="285750" indent="-285750">
              <a:buFont typeface="Arial" panose="020B0604020202020204" pitchFamily="34" charset="0"/>
              <a:buChar char="•"/>
            </a:pPr>
            <a:endParaRPr lang="en-US" dirty="0"/>
          </a:p>
        </p:txBody>
      </p:sp>
      <p:sp>
        <p:nvSpPr>
          <p:cNvPr id="6" name="Line Callout 3 (Accent Bar) 5"/>
          <p:cNvSpPr/>
          <p:nvPr/>
        </p:nvSpPr>
        <p:spPr>
          <a:xfrm>
            <a:off x="3498494" y="3376146"/>
            <a:ext cx="989423" cy="856231"/>
          </a:xfrm>
          <a:prstGeom prst="accentCallout3">
            <a:avLst>
              <a:gd name="adj1" fmla="val 18750"/>
              <a:gd name="adj2" fmla="val -8333"/>
              <a:gd name="adj3" fmla="val 18750"/>
              <a:gd name="adj4" fmla="val -16667"/>
              <a:gd name="adj5" fmla="val 100000"/>
              <a:gd name="adj6" fmla="val -16667"/>
              <a:gd name="adj7" fmla="val 145476"/>
              <a:gd name="adj8" fmla="val 761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Click here to create an account</a:t>
            </a:r>
            <a:endParaRPr lang="en-US" sz="1400" dirty="0"/>
          </a:p>
        </p:txBody>
      </p:sp>
      <p:sp>
        <p:nvSpPr>
          <p:cNvPr id="13" name="Right Arrow 12"/>
          <p:cNvSpPr/>
          <p:nvPr/>
        </p:nvSpPr>
        <p:spPr>
          <a:xfrm rot="1488745">
            <a:off x="3815567" y="4485372"/>
            <a:ext cx="733658" cy="2592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1"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rot="16200000">
            <a:off x="8276055" y="-101463"/>
            <a:ext cx="764525" cy="962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72003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Application Steps</a:t>
            </a:r>
            <a:endParaRPr lang="en-US" sz="4400" dirty="0"/>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57200" y="3810000"/>
            <a:ext cx="8229600" cy="1522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Placeholder 2"/>
          <p:cNvSpPr>
            <a:spLocks noGrp="1"/>
          </p:cNvSpPr>
          <p:nvPr>
            <p:ph type="body" sz="half" idx="4294967295"/>
          </p:nvPr>
        </p:nvSpPr>
        <p:spPr>
          <a:xfrm>
            <a:off x="990600" y="2133600"/>
            <a:ext cx="7391400" cy="914399"/>
          </a:xfrm>
        </p:spPr>
        <p:txBody>
          <a:bodyPr/>
          <a:lstStyle/>
          <a:p>
            <a:pPr marL="0" indent="0">
              <a:buNone/>
            </a:pPr>
            <a:r>
              <a:rPr lang="en-US" sz="2400" dirty="0" smtClean="0"/>
              <a:t>Use the </a:t>
            </a:r>
            <a:r>
              <a:rPr lang="en-US" sz="2400" dirty="0" err="1" smtClean="0"/>
              <a:t>ApplyTexas</a:t>
            </a:r>
            <a:r>
              <a:rPr lang="en-US" sz="2400" dirty="0" smtClean="0"/>
              <a:t> application guide for help if needed </a:t>
            </a:r>
          </a:p>
          <a:p>
            <a:pPr marL="285750" indent="-285750">
              <a:buFont typeface="Arial" panose="020B0604020202020204" pitchFamily="34" charset="0"/>
              <a:buChar char="•"/>
            </a:pP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1" y="6190129"/>
            <a:ext cx="9148481"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ine Callout 3 (Accent Bar) 5"/>
          <p:cNvSpPr/>
          <p:nvPr/>
        </p:nvSpPr>
        <p:spPr>
          <a:xfrm>
            <a:off x="6329785" y="3124200"/>
            <a:ext cx="2052215" cy="856231"/>
          </a:xfrm>
          <a:prstGeom prst="accentCallout3">
            <a:avLst>
              <a:gd name="adj1" fmla="val 18750"/>
              <a:gd name="adj2" fmla="val -8333"/>
              <a:gd name="adj3" fmla="val 18750"/>
              <a:gd name="adj4" fmla="val -16667"/>
              <a:gd name="adj5" fmla="val 100000"/>
              <a:gd name="adj6" fmla="val -16667"/>
              <a:gd name="adj7" fmla="val 147047"/>
              <a:gd name="adj8" fmla="val 853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Instructions are available on each page, make a selection and click Go. </a:t>
            </a:r>
            <a:endParaRPr lang="en-US" sz="1400" dirty="0"/>
          </a:p>
        </p:txBody>
      </p:sp>
      <p:sp>
        <p:nvSpPr>
          <p:cNvPr id="13" name="Right Arrow 12"/>
          <p:cNvSpPr/>
          <p:nvPr/>
        </p:nvSpPr>
        <p:spPr>
          <a:xfrm rot="823549">
            <a:off x="7345672" y="4175726"/>
            <a:ext cx="733658" cy="2592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1"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rot="16200000">
            <a:off x="8276055" y="-101463"/>
            <a:ext cx="764525" cy="962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69309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“My Profile”</a:t>
            </a:r>
            <a:endParaRPr lang="en-US" dirty="0"/>
          </a:p>
        </p:txBody>
      </p:sp>
      <p:pic>
        <p:nvPicPr>
          <p:cNvPr id="3074"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3962400" y="1735731"/>
            <a:ext cx="5029200" cy="3826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Placeholder 2"/>
          <p:cNvSpPr>
            <a:spLocks noGrp="1"/>
          </p:cNvSpPr>
          <p:nvPr>
            <p:ph sz="half" idx="2"/>
          </p:nvPr>
        </p:nvSpPr>
        <p:spPr>
          <a:xfrm>
            <a:off x="228600" y="2162960"/>
            <a:ext cx="4038600" cy="2658577"/>
          </a:xfrm>
        </p:spPr>
        <p:txBody>
          <a:bodyPr/>
          <a:lstStyle/>
          <a:p>
            <a:pPr marL="285750" indent="-285750">
              <a:buFont typeface="Arial" panose="020B0604020202020204" pitchFamily="34" charset="0"/>
              <a:buChar char="•"/>
            </a:pPr>
            <a:r>
              <a:rPr lang="en-US" sz="2400" dirty="0" smtClean="0"/>
              <a:t>Build your “Profile” (needed to start your application) </a:t>
            </a:r>
          </a:p>
          <a:p>
            <a:pPr marL="285750" indent="-285750">
              <a:buFont typeface="Arial" panose="020B0604020202020204" pitchFamily="34" charset="0"/>
              <a:buChar char="•"/>
            </a:pPr>
            <a:r>
              <a:rPr lang="en-US" sz="2400" dirty="0" smtClean="0"/>
              <a:t>Save Profile and verify     your email </a:t>
            </a:r>
          </a:p>
          <a:p>
            <a:pPr marL="285750" indent="-285750">
              <a:buFont typeface="Arial" panose="020B0604020202020204" pitchFamily="34" charset="0"/>
              <a:buChar char="•"/>
            </a:pP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1" y="6190129"/>
            <a:ext cx="9148481"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ine Callout 3 (Accent Bar) 5"/>
          <p:cNvSpPr/>
          <p:nvPr/>
        </p:nvSpPr>
        <p:spPr>
          <a:xfrm>
            <a:off x="3751005" y="3064134"/>
            <a:ext cx="1295400" cy="856231"/>
          </a:xfrm>
          <a:prstGeom prst="accentCallout3">
            <a:avLst>
              <a:gd name="adj1" fmla="val 18750"/>
              <a:gd name="adj2" fmla="val -8333"/>
              <a:gd name="adj3" fmla="val 18750"/>
              <a:gd name="adj4" fmla="val -16667"/>
              <a:gd name="adj5" fmla="val 100000"/>
              <a:gd name="adj6" fmla="val -16667"/>
              <a:gd name="adj7" fmla="val 110926"/>
              <a:gd name="adj8" fmla="val 1260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Enter required information</a:t>
            </a:r>
            <a:endParaRPr lang="en-US" sz="1400" dirty="0"/>
          </a:p>
        </p:txBody>
      </p:sp>
      <p:sp>
        <p:nvSpPr>
          <p:cNvPr id="13" name="Right Arrow 12"/>
          <p:cNvSpPr/>
          <p:nvPr/>
        </p:nvSpPr>
        <p:spPr>
          <a:xfrm>
            <a:off x="5032958" y="3919034"/>
            <a:ext cx="733658" cy="2592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1"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rot="16200000">
            <a:off x="8276055" y="-101463"/>
            <a:ext cx="764525" cy="962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31353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b="0" dirty="0" smtClean="0"/>
              <a:t>My Applications Section</a:t>
            </a:r>
            <a:endParaRPr lang="en-US" sz="4400" b="0" dirty="0"/>
          </a:p>
        </p:txBody>
      </p:sp>
      <p:pic>
        <p:nvPicPr>
          <p:cNvPr id="4098"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3810000" y="2920274"/>
            <a:ext cx="5029200" cy="1880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Placeholder 2"/>
          <p:cNvSpPr>
            <a:spLocks noGrp="1"/>
          </p:cNvSpPr>
          <p:nvPr>
            <p:ph sz="half" idx="2"/>
          </p:nvPr>
        </p:nvSpPr>
        <p:spPr>
          <a:xfrm>
            <a:off x="35859" y="2998133"/>
            <a:ext cx="4038600" cy="2905657"/>
          </a:xfrm>
        </p:spPr>
        <p:txBody>
          <a:bodyPr/>
          <a:lstStyle/>
          <a:p>
            <a:pPr marL="285750" indent="-285750">
              <a:buFont typeface="Arial" panose="020B0604020202020204" pitchFamily="34" charset="0"/>
              <a:buChar char="•"/>
            </a:pPr>
            <a:r>
              <a:rPr lang="en-US" sz="2400" dirty="0" smtClean="0"/>
              <a:t>Under My Applications tab, click on “Start a New Blank Application” </a:t>
            </a:r>
          </a:p>
          <a:p>
            <a:pPr marL="285750" indent="-285750">
              <a:buFont typeface="Arial" panose="020B0604020202020204" pitchFamily="34" charset="0"/>
              <a:buChar char="•"/>
            </a:pP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1" y="6190129"/>
            <a:ext cx="9148481"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ine Callout 3 (Accent Bar) 5"/>
          <p:cNvSpPr/>
          <p:nvPr/>
        </p:nvSpPr>
        <p:spPr>
          <a:xfrm>
            <a:off x="4829735" y="2115008"/>
            <a:ext cx="1295400" cy="856231"/>
          </a:xfrm>
          <a:prstGeom prst="accentCallout3">
            <a:avLst>
              <a:gd name="adj1" fmla="val 18750"/>
              <a:gd name="adj2" fmla="val -8333"/>
              <a:gd name="adj3" fmla="val 18750"/>
              <a:gd name="adj4" fmla="val -16667"/>
              <a:gd name="adj5" fmla="val 100000"/>
              <a:gd name="adj6" fmla="val -16667"/>
              <a:gd name="adj7" fmla="val 214578"/>
              <a:gd name="adj8" fmla="val 502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Click here to start your application</a:t>
            </a:r>
            <a:endParaRPr lang="en-US" sz="1400" dirty="0"/>
          </a:p>
        </p:txBody>
      </p:sp>
      <p:sp>
        <p:nvSpPr>
          <p:cNvPr id="13" name="Right Arrow 12"/>
          <p:cNvSpPr/>
          <p:nvPr/>
        </p:nvSpPr>
        <p:spPr>
          <a:xfrm rot="2788715">
            <a:off x="4878204" y="3556020"/>
            <a:ext cx="733658" cy="2592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1"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rot="16200000">
            <a:off x="8276055" y="-101463"/>
            <a:ext cx="764525" cy="962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67549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My Applications Section</a:t>
            </a:r>
            <a:endParaRPr lang="en-US" sz="4400" dirty="0"/>
          </a:p>
        </p:txBody>
      </p:sp>
      <p:pic>
        <p:nvPicPr>
          <p:cNvPr id="5122"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3730174" y="2133600"/>
            <a:ext cx="5202511" cy="2724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Placeholder 2"/>
          <p:cNvSpPr>
            <a:spLocks noGrp="1"/>
          </p:cNvSpPr>
          <p:nvPr>
            <p:ph sz="half" idx="2"/>
          </p:nvPr>
        </p:nvSpPr>
        <p:spPr>
          <a:xfrm>
            <a:off x="228600" y="2514600"/>
            <a:ext cx="3505200" cy="3535363"/>
          </a:xfrm>
        </p:spPr>
        <p:txBody>
          <a:bodyPr/>
          <a:lstStyle/>
          <a:p>
            <a:pPr marL="285750" indent="-285750">
              <a:buFont typeface="Arial" panose="020B0604020202020204" pitchFamily="34" charset="0"/>
              <a:buChar char="•"/>
            </a:pPr>
            <a:r>
              <a:rPr lang="en-US" sz="2400" dirty="0" smtClean="0"/>
              <a:t>Select “Create a new 2 year college admissions application” </a:t>
            </a:r>
          </a:p>
          <a:p>
            <a:pPr marL="285750" indent="-285750">
              <a:buFont typeface="Arial" panose="020B0604020202020204" pitchFamily="34" charset="0"/>
              <a:buChar char="•"/>
            </a:pP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1" y="6190129"/>
            <a:ext cx="9148481"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ine Callout 3 (Accent Bar) 5"/>
          <p:cNvSpPr/>
          <p:nvPr/>
        </p:nvSpPr>
        <p:spPr>
          <a:xfrm>
            <a:off x="7426670" y="4592680"/>
            <a:ext cx="1676989" cy="856231"/>
          </a:xfrm>
          <a:prstGeom prst="accentCallout3">
            <a:avLst>
              <a:gd name="adj1" fmla="val 18750"/>
              <a:gd name="adj2" fmla="val -8333"/>
              <a:gd name="adj3" fmla="val 18750"/>
              <a:gd name="adj4" fmla="val -16667"/>
              <a:gd name="adj5" fmla="val 126698"/>
              <a:gd name="adj6" fmla="val -13460"/>
              <a:gd name="adj7" fmla="val -10002"/>
              <a:gd name="adj8" fmla="val -620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Click “Create a new 2 year college admissions application”</a:t>
            </a:r>
            <a:endParaRPr lang="en-US" sz="1400" dirty="0"/>
          </a:p>
        </p:txBody>
      </p:sp>
      <p:sp>
        <p:nvSpPr>
          <p:cNvPr id="13" name="Right Arrow 12"/>
          <p:cNvSpPr/>
          <p:nvPr/>
        </p:nvSpPr>
        <p:spPr>
          <a:xfrm rot="13844715">
            <a:off x="6061663" y="4489949"/>
            <a:ext cx="733658" cy="2592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1"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rot="16200000">
            <a:off x="8276055" y="-101463"/>
            <a:ext cx="764525" cy="962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097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My Applications Section</a:t>
            </a:r>
            <a:endParaRPr lang="en-US" sz="4400" dirty="0"/>
          </a:p>
        </p:txBody>
      </p:sp>
      <p:pic>
        <p:nvPicPr>
          <p:cNvPr id="6148" name="Picture 4"/>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3124200" y="1586297"/>
            <a:ext cx="5717610" cy="4259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Placeholder 2"/>
          <p:cNvSpPr>
            <a:spLocks noGrp="1"/>
          </p:cNvSpPr>
          <p:nvPr>
            <p:ph sz="half" idx="2"/>
          </p:nvPr>
        </p:nvSpPr>
        <p:spPr>
          <a:xfrm>
            <a:off x="152400" y="2572870"/>
            <a:ext cx="3276600" cy="2761130"/>
          </a:xfrm>
        </p:spPr>
        <p:txBody>
          <a:bodyPr/>
          <a:lstStyle/>
          <a:p>
            <a:pPr marL="285750" indent="-285750">
              <a:buFont typeface="Arial" panose="020B0604020202020204" pitchFamily="34" charset="0"/>
              <a:buChar char="•"/>
            </a:pPr>
            <a:r>
              <a:rPr lang="en-US" sz="2400" dirty="0" smtClean="0"/>
              <a:t>Select target college under “Search for a college from an alphabetical list” </a:t>
            </a:r>
          </a:p>
          <a:p>
            <a:pPr marL="285750" indent="-285750">
              <a:buFont typeface="Arial" panose="020B0604020202020204" pitchFamily="34" charset="0"/>
              <a:buChar char="•"/>
            </a:pP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1" y="6190129"/>
            <a:ext cx="9148481"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ine Callout 3 (Accent Bar) 5"/>
          <p:cNvSpPr/>
          <p:nvPr/>
        </p:nvSpPr>
        <p:spPr>
          <a:xfrm>
            <a:off x="7620000" y="2572870"/>
            <a:ext cx="1524000" cy="1142999"/>
          </a:xfrm>
          <a:prstGeom prst="accentCallout3">
            <a:avLst>
              <a:gd name="adj1" fmla="val 18750"/>
              <a:gd name="adj2" fmla="val -8333"/>
              <a:gd name="adj3" fmla="val 18750"/>
              <a:gd name="adj4" fmla="val -16667"/>
              <a:gd name="adj5" fmla="val 100000"/>
              <a:gd name="adj6" fmla="val -16667"/>
              <a:gd name="adj7" fmla="val 46535"/>
              <a:gd name="adj8" fmla="val -629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Scroll down the list until you find Houston Community College</a:t>
            </a:r>
            <a:endParaRPr lang="en-US" sz="1400" dirty="0"/>
          </a:p>
        </p:txBody>
      </p:sp>
      <p:sp>
        <p:nvSpPr>
          <p:cNvPr id="13" name="Right Arrow 12"/>
          <p:cNvSpPr/>
          <p:nvPr/>
        </p:nvSpPr>
        <p:spPr>
          <a:xfrm rot="13512074">
            <a:off x="6559373" y="3153780"/>
            <a:ext cx="733658" cy="2592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1"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rot="16200000">
            <a:off x="8276055" y="-101463"/>
            <a:ext cx="764525" cy="962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02245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00545" y="2096942"/>
            <a:ext cx="6443455" cy="2779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1" y="6190129"/>
            <a:ext cx="9148481"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163837"/>
            <a:ext cx="8077200" cy="1055363"/>
          </a:xfrm>
        </p:spPr>
        <p:txBody>
          <a:bodyPr>
            <a:noAutofit/>
          </a:bodyPr>
          <a:lstStyle/>
          <a:p>
            <a:pPr algn="ctr"/>
            <a:r>
              <a:rPr lang="en-US" sz="4400" b="0" dirty="0" smtClean="0"/>
              <a:t>My Applications Section</a:t>
            </a:r>
            <a:endParaRPr lang="en-US" sz="4400" b="0" dirty="0"/>
          </a:p>
        </p:txBody>
      </p:sp>
      <p:sp>
        <p:nvSpPr>
          <p:cNvPr id="3" name="Text Placeholder 2"/>
          <p:cNvSpPr>
            <a:spLocks noGrp="1"/>
          </p:cNvSpPr>
          <p:nvPr>
            <p:ph type="body" sz="half" idx="2"/>
          </p:nvPr>
        </p:nvSpPr>
        <p:spPr>
          <a:xfrm>
            <a:off x="107577" y="1904999"/>
            <a:ext cx="3008313" cy="1600201"/>
          </a:xfrm>
        </p:spPr>
        <p:txBody>
          <a:bodyPr/>
          <a:lstStyle/>
          <a:p>
            <a:pPr marL="285750" indent="-285750">
              <a:buFont typeface="Arial" panose="020B0604020202020204" pitchFamily="34" charset="0"/>
              <a:buChar char="•"/>
            </a:pPr>
            <a:r>
              <a:rPr lang="en-US" sz="2400" dirty="0" smtClean="0"/>
              <a:t>Select “Houston Community College (Houston)” and click continue</a:t>
            </a:r>
          </a:p>
          <a:p>
            <a:pPr marL="285750" indent="-285750">
              <a:buFont typeface="Arial" panose="020B0604020202020204" pitchFamily="34" charset="0"/>
              <a:buChar char="•"/>
            </a:pPr>
            <a:endParaRPr lang="en-US" dirty="0"/>
          </a:p>
        </p:txBody>
      </p:sp>
      <p:sp>
        <p:nvSpPr>
          <p:cNvPr id="6" name="Line Callout 3 (Accent Bar) 5"/>
          <p:cNvSpPr/>
          <p:nvPr/>
        </p:nvSpPr>
        <p:spPr>
          <a:xfrm>
            <a:off x="7442011" y="4495800"/>
            <a:ext cx="1524000" cy="1142999"/>
          </a:xfrm>
          <a:prstGeom prst="accentCallout3">
            <a:avLst>
              <a:gd name="adj1" fmla="val 18750"/>
              <a:gd name="adj2" fmla="val -8333"/>
              <a:gd name="adj3" fmla="val 18750"/>
              <a:gd name="adj4" fmla="val -16667"/>
              <a:gd name="adj5" fmla="val 100000"/>
              <a:gd name="adj6" fmla="val -16667"/>
              <a:gd name="adj7" fmla="val 46535"/>
              <a:gd name="adj8" fmla="val -629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After selecting Houston Community College from the list, click continue</a:t>
            </a:r>
            <a:endParaRPr lang="en-US" sz="1400" dirty="0"/>
          </a:p>
        </p:txBody>
      </p:sp>
      <p:sp>
        <p:nvSpPr>
          <p:cNvPr id="13" name="Right Arrow 12"/>
          <p:cNvSpPr/>
          <p:nvPr/>
        </p:nvSpPr>
        <p:spPr>
          <a:xfrm rot="13512074">
            <a:off x="6222366" y="4937674"/>
            <a:ext cx="733658" cy="2592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1"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rot="16200000">
            <a:off x="8276055" y="-101463"/>
            <a:ext cx="764525" cy="962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Line Callout 3 (Accent Bar) 11"/>
          <p:cNvSpPr/>
          <p:nvPr/>
        </p:nvSpPr>
        <p:spPr>
          <a:xfrm>
            <a:off x="3124200" y="4495799"/>
            <a:ext cx="1622611" cy="1295401"/>
          </a:xfrm>
          <a:prstGeom prst="accentCallout3">
            <a:avLst>
              <a:gd name="adj1" fmla="val 37574"/>
              <a:gd name="adj2" fmla="val 109902"/>
              <a:gd name="adj3" fmla="val 38750"/>
              <a:gd name="adj4" fmla="val 131568"/>
              <a:gd name="adj5" fmla="val 3529"/>
              <a:gd name="adj6" fmla="val 129803"/>
              <a:gd name="adj7" fmla="val -27584"/>
              <a:gd name="adj8" fmla="val 1170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If you are applying to take Dual Credit or Concurrent High School Enrollment , select Yes.</a:t>
            </a:r>
            <a:endParaRPr lang="en-US" sz="1400" dirty="0"/>
          </a:p>
        </p:txBody>
      </p:sp>
      <p:sp>
        <p:nvSpPr>
          <p:cNvPr id="14" name="Right Arrow 13"/>
          <p:cNvSpPr/>
          <p:nvPr/>
        </p:nvSpPr>
        <p:spPr>
          <a:xfrm rot="14243253">
            <a:off x="4890193" y="4271947"/>
            <a:ext cx="553951" cy="2444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
          <p:cNvSpPr txBox="1">
            <a:spLocks/>
          </p:cNvSpPr>
          <p:nvPr/>
        </p:nvSpPr>
        <p:spPr>
          <a:xfrm>
            <a:off x="40341" y="4029634"/>
            <a:ext cx="3008313" cy="2075329"/>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en-US" sz="1200" dirty="0"/>
              <a:t>Houston Community College </a:t>
            </a:r>
            <a:r>
              <a:rPr lang="en-US" sz="1200" dirty="0" smtClean="0"/>
              <a:t>provides </a:t>
            </a:r>
            <a:r>
              <a:rPr lang="en-US" sz="1200" dirty="0"/>
              <a:t>high school students the opportunity to earn college credit and high school credit through concurrent enrollment with HCC while still in high school. Students demonstrating college readiness through a State of Texas approved college placement test can earn dual credit by taking an approved college class offered at a high school, HCC campus, or online</a:t>
            </a:r>
            <a:r>
              <a:rPr lang="en-US" sz="1200" dirty="0" smtClean="0"/>
              <a:t>. For more information on Dual Credit go </a:t>
            </a:r>
            <a:r>
              <a:rPr lang="en-US" sz="1200" dirty="0"/>
              <a:t>to </a:t>
            </a:r>
            <a:r>
              <a:rPr lang="en-US" sz="1200" dirty="0" smtClean="0">
                <a:hlinkClick r:id="rId5"/>
              </a:rPr>
              <a:t>www.hccs.edu/programs/dual-credit/</a:t>
            </a:r>
            <a:r>
              <a:rPr lang="en-US" sz="1200" dirty="0" smtClean="0"/>
              <a:t> </a:t>
            </a:r>
            <a:endParaRPr lang="en-US" sz="1200" dirty="0"/>
          </a:p>
        </p:txBody>
      </p:sp>
    </p:spTree>
    <p:extLst>
      <p:ext uri="{BB962C8B-B14F-4D97-AF65-F5344CB8AC3E}">
        <p14:creationId xmlns:p14="http://schemas.microsoft.com/office/powerpoint/2010/main" val="40169668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540</TotalTime>
  <Words>1106</Words>
  <Application>Microsoft Office PowerPoint</Application>
  <PresentationFormat>On-screen Show (4:3)</PresentationFormat>
  <Paragraphs>195</Paragraphs>
  <Slides>24</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0" baseType="lpstr">
      <vt:lpstr>Arial</vt:lpstr>
      <vt:lpstr>Calibri</vt:lpstr>
      <vt:lpstr>Times New Roman</vt:lpstr>
      <vt:lpstr>Wingdings</vt:lpstr>
      <vt:lpstr>Office Theme</vt:lpstr>
      <vt:lpstr>Document</vt:lpstr>
      <vt:lpstr>ApplyTexas Application Guide</vt:lpstr>
      <vt:lpstr>What You Will Need Before Getting Started </vt:lpstr>
      <vt:lpstr>Application Steps</vt:lpstr>
      <vt:lpstr>Application Steps</vt:lpstr>
      <vt:lpstr>“My Profile”</vt:lpstr>
      <vt:lpstr>My Applications Section</vt:lpstr>
      <vt:lpstr>My Applications Section</vt:lpstr>
      <vt:lpstr>My Applications Section</vt:lpstr>
      <vt:lpstr>My Applications Section</vt:lpstr>
      <vt:lpstr>My Applications Section</vt:lpstr>
      <vt:lpstr>Area of Study/Major</vt:lpstr>
      <vt:lpstr>Programs &amp; Majors</vt:lpstr>
      <vt:lpstr>Biographical Information Section</vt:lpstr>
      <vt:lpstr>Home Campus</vt:lpstr>
      <vt:lpstr>Confirm Information</vt:lpstr>
      <vt:lpstr>Educational Background Section</vt:lpstr>
      <vt:lpstr>Educational Background Section</vt:lpstr>
      <vt:lpstr>Admission Basis</vt:lpstr>
      <vt:lpstr>What type of student am I?</vt:lpstr>
      <vt:lpstr>Residency</vt:lpstr>
      <vt:lpstr>Custom Questions</vt:lpstr>
      <vt:lpstr>Certification of Information</vt:lpstr>
      <vt:lpstr>Submit Application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ApplyTexas Application Guide</dc:title>
  <dc:creator>cintia.cortez</dc:creator>
  <cp:lastModifiedBy>mary.rodriguez8</cp:lastModifiedBy>
  <cp:revision>49</cp:revision>
  <dcterms:created xsi:type="dcterms:W3CDTF">2017-10-23T19:52:21Z</dcterms:created>
  <dcterms:modified xsi:type="dcterms:W3CDTF">2020-04-14T19:25:05Z</dcterms:modified>
</cp:coreProperties>
</file>